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8" r:id="rId30"/>
    <p:sldId id="284" r:id="rId31"/>
    <p:sldId id="285" r:id="rId32"/>
    <p:sldId id="286" r:id="rId33"/>
    <p:sldId id="287"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6" d="100"/>
          <a:sy n="86" d="100"/>
        </p:scale>
        <p:origin x="-149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EF2EA1A-30D3-41E6-B1E4-8A0AAEC71F82}" type="datetimeFigureOut">
              <a:rPr lang="en-US" smtClean="0"/>
              <a:t>3/24/2021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9F0450-F10A-47B2-984B-1E21EC94042F}"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EF2EA1A-30D3-41E6-B1E4-8A0AAEC71F82}" type="datetimeFigureOut">
              <a:rPr lang="en-US" smtClean="0"/>
              <a:t>3/24/2021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9F0450-F10A-47B2-984B-1E21EC94042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EF2EA1A-30D3-41E6-B1E4-8A0AAEC71F82}" type="datetimeFigureOut">
              <a:rPr lang="en-US" smtClean="0"/>
              <a:t>3/24/2021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9F0450-F10A-47B2-984B-1E21EC94042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EF2EA1A-30D3-41E6-B1E4-8A0AAEC71F82}" type="datetimeFigureOut">
              <a:rPr lang="en-US" smtClean="0"/>
              <a:t>3/24/2021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9F0450-F10A-47B2-984B-1E21EC94042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EF2EA1A-30D3-41E6-B1E4-8A0AAEC71F82}" type="datetimeFigureOut">
              <a:rPr lang="en-US" smtClean="0"/>
              <a:t>3/24/2021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9F0450-F10A-47B2-984B-1E21EC94042F}"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EF2EA1A-30D3-41E6-B1E4-8A0AAEC71F82}" type="datetimeFigureOut">
              <a:rPr lang="en-US" smtClean="0"/>
              <a:t>3/24/2021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9F0450-F10A-47B2-984B-1E21EC94042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EF2EA1A-30D3-41E6-B1E4-8A0AAEC71F82}" type="datetimeFigureOut">
              <a:rPr lang="en-US" smtClean="0"/>
              <a:t>3/24/2021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9F0450-F10A-47B2-984B-1E21EC94042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EF2EA1A-30D3-41E6-B1E4-8A0AAEC71F82}" type="datetimeFigureOut">
              <a:rPr lang="en-US" smtClean="0"/>
              <a:t>3/24/2021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C9F0450-F10A-47B2-984B-1E21EC94042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F2EA1A-30D3-41E6-B1E4-8A0AAEC71F82}" type="datetimeFigureOut">
              <a:rPr lang="en-US" smtClean="0"/>
              <a:t>3/24/2021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C9F0450-F10A-47B2-984B-1E21EC94042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EF2EA1A-30D3-41E6-B1E4-8A0AAEC71F82}" type="datetimeFigureOut">
              <a:rPr lang="en-US" smtClean="0"/>
              <a:t>3/24/2021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9F0450-F10A-47B2-984B-1E21EC94042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EF2EA1A-30D3-41E6-B1E4-8A0AAEC71F82}" type="datetimeFigureOut">
              <a:rPr lang="en-US" smtClean="0"/>
              <a:t>3/24/2021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9F0450-F10A-47B2-984B-1E21EC94042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F2EA1A-30D3-41E6-B1E4-8A0AAEC71F82}" type="datetimeFigureOut">
              <a:rPr lang="en-US" smtClean="0"/>
              <a:t>3/24/2021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9F0450-F10A-47B2-984B-1E21EC94042F}"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Securing in ASP.NET Core Application</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Customizing the Encoders</a:t>
            </a:r>
            <a:endParaRPr lang="en-US" sz="2800" dirty="0"/>
          </a:p>
        </p:txBody>
      </p:sp>
      <p:sp>
        <p:nvSpPr>
          <p:cNvPr id="3" name="Content Placeholder 2"/>
          <p:cNvSpPr>
            <a:spLocks noGrp="1"/>
          </p:cNvSpPr>
          <p:nvPr>
            <p:ph idx="1"/>
          </p:nvPr>
        </p:nvSpPr>
        <p:spPr/>
        <p:txBody>
          <a:bodyPr>
            <a:normAutofit fontScale="62500" lnSpcReduction="20000"/>
          </a:bodyPr>
          <a:lstStyle/>
          <a:p>
            <a:pPr>
              <a:buNone/>
            </a:pPr>
            <a:r>
              <a:rPr lang="en-US" dirty="0" smtClean="0"/>
              <a:t>By default encoders use a safe list limited to the Basic Latin Unicode range and encode all characters outside of that range as their character code equivalents. This behavior also affects Razor TagHelper and HtmlHelper rendering as it will use the encoders to output your strings.</a:t>
            </a:r>
          </a:p>
          <a:p>
            <a:pPr>
              <a:buNone/>
            </a:pPr>
            <a:endParaRPr lang="en-US" dirty="0" smtClean="0"/>
          </a:p>
          <a:p>
            <a:pPr>
              <a:buNone/>
            </a:pPr>
            <a:r>
              <a:rPr lang="en-US" dirty="0" smtClean="0"/>
              <a:t>The reasoning behind this is to protect against unknown or future browser bugs (previous browser bugs have tripped up parsing based on the processing of non-English characters). If your web site makes heavy use of non-Latin characters, such as Chinese, Cyrillic or others this is probably not the behavior you want.</a:t>
            </a:r>
          </a:p>
          <a:p>
            <a:pPr>
              <a:buNone/>
            </a:pPr>
            <a:endParaRPr lang="en-US" dirty="0" smtClean="0"/>
          </a:p>
          <a:p>
            <a:pPr>
              <a:buNone/>
            </a:pPr>
            <a:r>
              <a:rPr lang="en-US" dirty="0" smtClean="0"/>
              <a:t>You can customize the encoder safe lists to include Unicode ranges appropriate to your application during startup, in ConfigureServices().</a:t>
            </a:r>
          </a:p>
          <a:p>
            <a:pPr>
              <a:buNone/>
            </a:pPr>
            <a:endParaRPr lang="en-US" dirty="0" smtClean="0"/>
          </a:p>
          <a:p>
            <a:pPr>
              <a:buNone/>
            </a:pPr>
            <a:r>
              <a:rPr lang="en-US" dirty="0" smtClean="0"/>
              <a:t>For example, using the default configuration you might use a Razor HtmlHelper like so;</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70000" lnSpcReduction="20000"/>
          </a:bodyPr>
          <a:lstStyle/>
          <a:p>
            <a:pPr>
              <a:buNone/>
            </a:pPr>
            <a:r>
              <a:rPr lang="en-US" dirty="0" smtClean="0"/>
              <a:t>&lt;p&gt;This link text is in Chinese: @Html.ActionLink("</a:t>
            </a:r>
            <a:r>
              <a:rPr lang="ja-JP" altLang="en-US" dirty="0" smtClean="0"/>
              <a:t>汉语</a:t>
            </a:r>
            <a:r>
              <a:rPr lang="en-US" altLang="ja-JP" dirty="0" smtClean="0"/>
              <a:t>/</a:t>
            </a:r>
            <a:r>
              <a:rPr lang="ja-JP" altLang="en-US" dirty="0" smtClean="0"/>
              <a:t>漢語</a:t>
            </a:r>
            <a:r>
              <a:rPr lang="en-US" altLang="ja-JP" dirty="0" smtClean="0"/>
              <a:t>", "</a:t>
            </a:r>
            <a:r>
              <a:rPr lang="en-US" dirty="0" smtClean="0"/>
              <a:t>Index")&lt;/p&gt;</a:t>
            </a:r>
          </a:p>
          <a:p>
            <a:pPr>
              <a:buNone/>
            </a:pPr>
            <a:r>
              <a:rPr lang="en-US" dirty="0" smtClean="0"/>
              <a:t>When you view the source of the web page you will see it has been rendered as follows, with the Chinese text encoded;</a:t>
            </a:r>
          </a:p>
          <a:p>
            <a:pPr>
              <a:buNone/>
            </a:pPr>
            <a:endParaRPr lang="en-US" dirty="0"/>
          </a:p>
          <a:p>
            <a:pPr>
              <a:buNone/>
            </a:pPr>
            <a:r>
              <a:rPr lang="en-US" dirty="0" smtClean="0"/>
              <a:t>&lt;p&gt;This link text is in Chinese: &lt;a href="/"&gt;&amp;#x6C49;&amp;#x8BED;/&amp;#x6F22;&amp;#x8A9E;&lt;/a&gt;&lt;/p&gt;</a:t>
            </a:r>
          </a:p>
          <a:p>
            <a:pPr>
              <a:buNone/>
            </a:pPr>
            <a:r>
              <a:rPr lang="en-US" dirty="0" smtClean="0"/>
              <a:t>To widen the characters treated as safe by the encoder you would insert the following line into the ConfigureServices() method in startup.cs;</a:t>
            </a:r>
          </a:p>
          <a:p>
            <a:pPr>
              <a:buNone/>
            </a:pPr>
            <a:r>
              <a:rPr lang="en-US" dirty="0"/>
              <a:t>services.AddSingleton&lt;HtmlEncoder&gt;( HtmlEncoder.Create(allowedRanges: new[] { UnicodeRanges.BasicLatin, UnicodeRanges.CjkUnifiedIdeographs </a:t>
            </a:r>
            <a:r>
              <a:rPr lang="en-US" dirty="0" smtClean="0"/>
              <a:t>}));</a:t>
            </a:r>
          </a:p>
          <a:p>
            <a:pPr>
              <a:buNone/>
            </a:pPr>
            <a:r>
              <a:rPr lang="en-US" dirty="0" smtClean="0"/>
              <a:t>This example widens the safe list to include the Unicode Range CjkUnifiedIdeographs. The rendered output would now become</a:t>
            </a:r>
          </a:p>
          <a:p>
            <a:pPr>
              <a:buNone/>
            </a:pPr>
            <a:r>
              <a:rPr lang="en-US" dirty="0"/>
              <a:t>&lt;p&gt;This link text is in Chinese: &lt;a href="/"&gt;</a:t>
            </a:r>
            <a:r>
              <a:rPr lang="ja-JP" altLang="en-US" dirty="0"/>
              <a:t>汉语</a:t>
            </a:r>
            <a:r>
              <a:rPr lang="en-US" altLang="ja-JP" dirty="0"/>
              <a:t>/</a:t>
            </a:r>
            <a:r>
              <a:rPr lang="ja-JP" altLang="en-US" dirty="0"/>
              <a:t>漢語</a:t>
            </a:r>
            <a:r>
              <a:rPr lang="en-US" altLang="ja-JP" dirty="0"/>
              <a:t>&lt;/</a:t>
            </a:r>
            <a:r>
              <a:rPr lang="en-US" dirty="0"/>
              <a:t>a&gt;&lt;/p&gt;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Validation as an XSS prevention technique</a:t>
            </a:r>
            <a:endParaRPr lang="en-US" sz="2800" dirty="0"/>
          </a:p>
        </p:txBody>
      </p:sp>
      <p:sp>
        <p:nvSpPr>
          <p:cNvPr id="3" name="Content Placeholder 2"/>
          <p:cNvSpPr>
            <a:spLocks noGrp="1"/>
          </p:cNvSpPr>
          <p:nvPr>
            <p:ph idx="1"/>
          </p:nvPr>
        </p:nvSpPr>
        <p:spPr/>
        <p:txBody>
          <a:bodyPr>
            <a:normAutofit/>
          </a:bodyPr>
          <a:lstStyle/>
          <a:p>
            <a:pPr>
              <a:buNone/>
            </a:pPr>
            <a:r>
              <a:rPr lang="en-US" sz="2400" dirty="0" smtClean="0"/>
              <a:t>     Validation can be a useful tool in limiting XSS attacks. For example, a numeric string containing only the characters 0-9 won't trigger an XSS attack. Validation becomes more complicated when accepting HTML in user input. Parsing HTML input is difficult, if not impossible. Markdown, coupled with a parser that strips embedded HTML, is a safer option for accepting rich input. Never rely on validation alone. Always encode untrusted input before output, no matter what validation or sanitization has been performed.</a:t>
            </a:r>
            <a:endParaRPr lang="en-US" sz="2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SQL injection</a:t>
            </a:r>
            <a:endParaRPr lang="en-US" sz="2800" dirty="0"/>
          </a:p>
        </p:txBody>
      </p:sp>
      <p:sp>
        <p:nvSpPr>
          <p:cNvPr id="3" name="Content Placeholder 2"/>
          <p:cNvSpPr>
            <a:spLocks noGrp="1"/>
          </p:cNvSpPr>
          <p:nvPr>
            <p:ph idx="1"/>
          </p:nvPr>
        </p:nvSpPr>
        <p:spPr/>
        <p:txBody>
          <a:bodyPr>
            <a:normAutofit fontScale="55000" lnSpcReduction="20000"/>
          </a:bodyPr>
          <a:lstStyle/>
          <a:p>
            <a:pPr>
              <a:buNone/>
            </a:pPr>
            <a:r>
              <a:rPr lang="en-US" dirty="0" smtClean="0"/>
              <a:t>      SQL injection, also known as SQLI, is a common attack vector that uses malicious SQL code for backend database manipulation to access information that was not intended to be displayed. This information may include any number of items, including sensitive company data, user lists or private customer details.</a:t>
            </a:r>
          </a:p>
          <a:p>
            <a:pPr>
              <a:buNone/>
            </a:pPr>
            <a:endParaRPr lang="en-US" dirty="0" smtClean="0"/>
          </a:p>
          <a:p>
            <a:pPr>
              <a:buNone/>
            </a:pPr>
            <a:r>
              <a:rPr lang="en-US" dirty="0" smtClean="0"/>
              <a:t>      The impact SQL injection can have on a business is far-reaching. A successful attack may result in the unauthorized viewing of user lists, the deletion of entire tables and, in certain cases, the attacker gaining administrative rights to a database, all of which are highly detrimental to a business.</a:t>
            </a:r>
          </a:p>
          <a:p>
            <a:pPr>
              <a:buNone/>
            </a:pPr>
            <a:endParaRPr lang="en-US" dirty="0" smtClean="0"/>
          </a:p>
          <a:p>
            <a:pPr>
              <a:buNone/>
            </a:pPr>
            <a:r>
              <a:rPr lang="en-US" dirty="0" smtClean="0"/>
              <a:t>      When calculating the potential cost of an SQLi, it’s important to consider the loss of customer trust should personal information such as phone numbers, addresses, and credit card details be stolen.</a:t>
            </a:r>
          </a:p>
          <a:p>
            <a:pPr>
              <a:buNone/>
            </a:pPr>
            <a:endParaRPr lang="en-US" dirty="0" smtClean="0"/>
          </a:p>
          <a:p>
            <a:pPr>
              <a:buNone/>
            </a:pPr>
            <a:r>
              <a:rPr lang="en-US" dirty="0" smtClean="0"/>
              <a:t>      While this vector can be used to attack any SQL database, websites are the most frequent targets.</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What are SQL queries</a:t>
            </a:r>
            <a:endParaRPr lang="en-US" sz="2400" dirty="0"/>
          </a:p>
        </p:txBody>
      </p:sp>
      <p:sp>
        <p:nvSpPr>
          <p:cNvPr id="3" name="Content Placeholder 2"/>
          <p:cNvSpPr>
            <a:spLocks noGrp="1"/>
          </p:cNvSpPr>
          <p:nvPr>
            <p:ph idx="1"/>
          </p:nvPr>
        </p:nvSpPr>
        <p:spPr/>
        <p:txBody>
          <a:bodyPr>
            <a:normAutofit fontScale="92500" lnSpcReduction="10000"/>
          </a:bodyPr>
          <a:lstStyle/>
          <a:p>
            <a:pPr>
              <a:buNone/>
            </a:pPr>
            <a:r>
              <a:rPr lang="en-US" sz="1800" dirty="0" smtClean="0"/>
              <a:t>      SQL is a standardized language used to access and manipulate databases to build customizable data views for each user. SQL queries are used to execute commands, such as data retrieval, updates, and record removal. Different SQL elements implement these tasks, e.g., queries using the SELECT statement to retrieve data, based on user-provided parameters.</a:t>
            </a:r>
          </a:p>
          <a:p>
            <a:pPr>
              <a:buNone/>
            </a:pPr>
            <a:r>
              <a:rPr lang="en-US" sz="1800" dirty="0" smtClean="0"/>
              <a:t>SQL injection examples</a:t>
            </a:r>
          </a:p>
          <a:p>
            <a:pPr>
              <a:buNone/>
            </a:pPr>
            <a:r>
              <a:rPr lang="en-US" sz="1800" dirty="0" smtClean="0"/>
              <a:t>There are a wide variety of SQL injection vulnerabilities, attacks, and techniques, which arise in different situations. Some common SQL injection examples include:</a:t>
            </a:r>
          </a:p>
          <a:p>
            <a:pPr>
              <a:buNone/>
            </a:pPr>
            <a:endParaRPr lang="en-US" sz="1800" dirty="0" smtClean="0"/>
          </a:p>
          <a:p>
            <a:r>
              <a:rPr lang="en-US" sz="1800" dirty="0" smtClean="0"/>
              <a:t>Retrieving hidden data, where you can modify an SQL query to return additional results.</a:t>
            </a:r>
          </a:p>
          <a:p>
            <a:r>
              <a:rPr lang="en-US" sz="1800" dirty="0" smtClean="0"/>
              <a:t>Subverting application logic, where you can change a query to interfere with the application's logic.</a:t>
            </a:r>
          </a:p>
          <a:p>
            <a:r>
              <a:rPr lang="en-US" sz="1800" dirty="0" smtClean="0"/>
              <a:t>UNION attacks, where you can retrieve data from different database tables.</a:t>
            </a:r>
          </a:p>
          <a:p>
            <a:r>
              <a:rPr lang="en-US" sz="1800" dirty="0" smtClean="0"/>
              <a:t>Examining the database, where you can extract information about the version and structure of the database.</a:t>
            </a:r>
          </a:p>
          <a:p>
            <a:r>
              <a:rPr lang="en-US" sz="1800" dirty="0" smtClean="0"/>
              <a:t>Blind SQL injection, where the results of a query you control are not returned in the application's responses.</a:t>
            </a:r>
            <a:endParaRPr lang="en-US" sz="18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15962"/>
          </a:xfrm>
        </p:spPr>
        <p:txBody>
          <a:bodyPr>
            <a:normAutofit/>
          </a:bodyPr>
          <a:lstStyle/>
          <a:p>
            <a:r>
              <a:rPr lang="en-US" sz="2400" dirty="0" smtClean="0"/>
              <a:t>Retrieving hidden data</a:t>
            </a:r>
            <a:endParaRPr lang="en-US" sz="2400" dirty="0"/>
          </a:p>
        </p:txBody>
      </p:sp>
      <p:sp>
        <p:nvSpPr>
          <p:cNvPr id="3" name="Content Placeholder 2"/>
          <p:cNvSpPr>
            <a:spLocks noGrp="1"/>
          </p:cNvSpPr>
          <p:nvPr>
            <p:ph idx="1"/>
          </p:nvPr>
        </p:nvSpPr>
        <p:spPr>
          <a:xfrm>
            <a:off x="457200" y="838200"/>
            <a:ext cx="8229600" cy="4525963"/>
          </a:xfrm>
        </p:spPr>
        <p:txBody>
          <a:bodyPr>
            <a:noAutofit/>
          </a:bodyPr>
          <a:lstStyle/>
          <a:p>
            <a:pPr>
              <a:buNone/>
            </a:pPr>
            <a:r>
              <a:rPr lang="en-US" sz="1800" dirty="0" smtClean="0"/>
              <a:t>Consider a shopping application that displays products in different categories. When the user clicks on the Gifts category, their browser requests the URL:</a:t>
            </a:r>
          </a:p>
          <a:p>
            <a:pPr>
              <a:buNone/>
            </a:pPr>
            <a:endParaRPr lang="en-US" sz="1800" dirty="0" smtClean="0"/>
          </a:p>
          <a:p>
            <a:pPr>
              <a:buNone/>
            </a:pPr>
            <a:r>
              <a:rPr lang="en-US" sz="1800" dirty="0" smtClean="0"/>
              <a:t>https://insecure-website.com/products?category=Gifts</a:t>
            </a:r>
          </a:p>
          <a:p>
            <a:pPr>
              <a:buNone/>
            </a:pPr>
            <a:endParaRPr lang="en-US" sz="1800" dirty="0" smtClean="0"/>
          </a:p>
          <a:p>
            <a:pPr>
              <a:buNone/>
            </a:pPr>
            <a:r>
              <a:rPr lang="en-US" sz="1800" dirty="0" smtClean="0"/>
              <a:t>This causes the application to make an SQL query to retrieve details of the relevant products from the database:</a:t>
            </a:r>
          </a:p>
          <a:p>
            <a:pPr>
              <a:buNone/>
            </a:pPr>
            <a:endParaRPr lang="en-US" sz="1800" dirty="0" smtClean="0"/>
          </a:p>
          <a:p>
            <a:pPr>
              <a:buNone/>
            </a:pPr>
            <a:r>
              <a:rPr lang="en-US" sz="1800" dirty="0" smtClean="0"/>
              <a:t>SELECT * FROM products WHERE category = 'Gifts' AND released = 1</a:t>
            </a:r>
          </a:p>
          <a:p>
            <a:pPr>
              <a:buNone/>
            </a:pPr>
            <a:endParaRPr lang="en-US" sz="1800" dirty="0" smtClean="0"/>
          </a:p>
          <a:p>
            <a:pPr>
              <a:buNone/>
            </a:pPr>
            <a:r>
              <a:rPr lang="en-US" sz="1800" dirty="0" smtClean="0"/>
              <a:t>This SQL query asks the database to return:</a:t>
            </a:r>
          </a:p>
          <a:p>
            <a:pPr>
              <a:buNone/>
            </a:pPr>
            <a:endParaRPr lang="en-US" sz="1800" dirty="0" smtClean="0"/>
          </a:p>
          <a:p>
            <a:pPr>
              <a:buNone/>
            </a:pPr>
            <a:r>
              <a:rPr lang="en-US" sz="1800" dirty="0" smtClean="0"/>
              <a:t>all details (*)</a:t>
            </a:r>
          </a:p>
          <a:p>
            <a:pPr>
              <a:buNone/>
            </a:pPr>
            <a:r>
              <a:rPr lang="en-US" sz="1800" dirty="0" smtClean="0"/>
              <a:t>from the products table</a:t>
            </a:r>
          </a:p>
          <a:p>
            <a:pPr>
              <a:buNone/>
            </a:pPr>
            <a:r>
              <a:rPr lang="en-US" sz="1800" dirty="0" smtClean="0"/>
              <a:t>where the category is Gifts</a:t>
            </a:r>
          </a:p>
          <a:p>
            <a:pPr>
              <a:buNone/>
            </a:pPr>
            <a:r>
              <a:rPr lang="en-US" sz="1800" dirty="0" smtClean="0"/>
              <a:t>and released is 1.</a:t>
            </a:r>
          </a:p>
          <a:p>
            <a:pPr>
              <a:buNone/>
            </a:pPr>
            <a:r>
              <a:rPr lang="en-US" sz="1800" dirty="0" smtClean="0"/>
              <a:t>The restriction released = 1 is being used to hide products that are not released. For unreleased products, presumably released = 0.</a:t>
            </a:r>
          </a:p>
          <a:p>
            <a:pPr>
              <a:buNone/>
            </a:pPr>
            <a:endParaRPr lang="en-US" sz="1800" dirty="0" smtClean="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943600"/>
          </a:xfrm>
        </p:spPr>
        <p:txBody>
          <a:bodyPr>
            <a:normAutofit fontScale="47500" lnSpcReduction="20000"/>
          </a:bodyPr>
          <a:lstStyle/>
          <a:p>
            <a:pPr>
              <a:buNone/>
            </a:pPr>
            <a:r>
              <a:rPr lang="en-US" dirty="0" smtClean="0"/>
              <a:t>The application doesn't implement any defenses against SQL injection attacks, so an attacker can construct an attack like:</a:t>
            </a:r>
          </a:p>
          <a:p>
            <a:pPr>
              <a:buNone/>
            </a:pPr>
            <a:endParaRPr lang="en-US" dirty="0" smtClean="0"/>
          </a:p>
          <a:p>
            <a:pPr>
              <a:buNone/>
            </a:pPr>
            <a:r>
              <a:rPr lang="en-US" dirty="0" smtClean="0"/>
              <a:t>https://insecure-website.com/products?category=Gifts'--</a:t>
            </a:r>
          </a:p>
          <a:p>
            <a:pPr>
              <a:buNone/>
            </a:pPr>
            <a:endParaRPr lang="en-US" dirty="0" smtClean="0"/>
          </a:p>
          <a:p>
            <a:pPr>
              <a:buNone/>
            </a:pPr>
            <a:r>
              <a:rPr lang="en-US" dirty="0" smtClean="0"/>
              <a:t>This results in the SQL query:</a:t>
            </a:r>
          </a:p>
          <a:p>
            <a:pPr>
              <a:buNone/>
            </a:pPr>
            <a:endParaRPr lang="en-US" dirty="0" smtClean="0"/>
          </a:p>
          <a:p>
            <a:pPr>
              <a:buNone/>
            </a:pPr>
            <a:r>
              <a:rPr lang="en-US" dirty="0" smtClean="0"/>
              <a:t>SELECT * FROM products WHERE category = 'Gifts'--' AND released = 1</a:t>
            </a:r>
          </a:p>
          <a:p>
            <a:pPr>
              <a:buNone/>
            </a:pPr>
            <a:endParaRPr lang="en-US" dirty="0" smtClean="0"/>
          </a:p>
          <a:p>
            <a:pPr>
              <a:buNone/>
            </a:pPr>
            <a:endParaRPr lang="en-US" dirty="0" smtClean="0"/>
          </a:p>
          <a:p>
            <a:pPr>
              <a:buNone/>
            </a:pPr>
            <a:r>
              <a:rPr lang="en-US" dirty="0" smtClean="0"/>
              <a:t>The key thing here is that the double-dash sequence -- is a comment indicator in SQL, and means that the rest of the query is interpreted as a comment. This effectively removes the remainder of the query, so it no longer includes AND released = 1. This means that all products are displayed, including unreleased products.</a:t>
            </a:r>
          </a:p>
          <a:p>
            <a:pPr>
              <a:buNone/>
            </a:pPr>
            <a:endParaRPr lang="en-US" dirty="0" smtClean="0"/>
          </a:p>
          <a:p>
            <a:pPr>
              <a:buNone/>
            </a:pPr>
            <a:r>
              <a:rPr lang="en-US" dirty="0" smtClean="0"/>
              <a:t>Going further, an attacker can cause the application to display all the products in any category, including categories that they don't know about:</a:t>
            </a:r>
          </a:p>
          <a:p>
            <a:pPr>
              <a:buNone/>
            </a:pPr>
            <a:endParaRPr lang="en-US" dirty="0" smtClean="0"/>
          </a:p>
          <a:p>
            <a:pPr>
              <a:buNone/>
            </a:pPr>
            <a:r>
              <a:rPr lang="en-US" dirty="0" smtClean="0"/>
              <a:t>https://insecure-website.com/products?category=Gifts'+OR+1=1--</a:t>
            </a:r>
          </a:p>
          <a:p>
            <a:pPr>
              <a:buNone/>
            </a:pPr>
            <a:endParaRPr lang="en-US" dirty="0" smtClean="0"/>
          </a:p>
          <a:p>
            <a:pPr>
              <a:buNone/>
            </a:pPr>
            <a:r>
              <a:rPr lang="en-US" dirty="0" smtClean="0"/>
              <a:t>This results in the SQL query:</a:t>
            </a:r>
          </a:p>
          <a:p>
            <a:pPr>
              <a:buNone/>
            </a:pPr>
            <a:endParaRPr lang="en-US" dirty="0" smtClean="0"/>
          </a:p>
          <a:p>
            <a:pPr>
              <a:buNone/>
            </a:pPr>
            <a:r>
              <a:rPr lang="en-US" dirty="0" smtClean="0"/>
              <a:t>SELECT * FROM products WHERE category = 'Gifts' OR 1=1--' AND released = 1</a:t>
            </a:r>
          </a:p>
          <a:p>
            <a:pPr>
              <a:buNone/>
            </a:pPr>
            <a:endParaRPr lang="en-US" dirty="0" smtClean="0"/>
          </a:p>
          <a:p>
            <a:pPr>
              <a:buNone/>
            </a:pPr>
            <a:r>
              <a:rPr lang="en-US" dirty="0" smtClean="0"/>
              <a:t>The modified query will return all items where either the category is Gifts, or 1 is equal to 1. Since 1=1 is always true, the query will return all items.</a:t>
            </a:r>
          </a:p>
          <a:p>
            <a:pPr>
              <a:buNone/>
            </a:pP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287963"/>
          </a:xfrm>
        </p:spPr>
        <p:txBody>
          <a:bodyPr>
            <a:normAutofit fontScale="55000" lnSpcReduction="20000"/>
          </a:bodyPr>
          <a:lstStyle/>
          <a:p>
            <a:pPr>
              <a:buNone/>
            </a:pPr>
            <a:r>
              <a:rPr lang="en-US" dirty="0" smtClean="0"/>
              <a:t>Consider an application that lets users log in with a username and password. If a user submits the username wiener and the password bluecheese, the application checks the credentials by performing the following SQL query:</a:t>
            </a:r>
          </a:p>
          <a:p>
            <a:pPr>
              <a:buNone/>
            </a:pPr>
            <a:endParaRPr lang="en-US" dirty="0" smtClean="0"/>
          </a:p>
          <a:p>
            <a:pPr>
              <a:buNone/>
            </a:pPr>
            <a:r>
              <a:rPr lang="en-US" dirty="0" smtClean="0"/>
              <a:t>SELECT * FROM users WHERE username = 'wiener' AND password = 'bluecheese'</a:t>
            </a:r>
          </a:p>
          <a:p>
            <a:pPr>
              <a:buNone/>
            </a:pPr>
            <a:endParaRPr lang="en-US" dirty="0" smtClean="0"/>
          </a:p>
          <a:p>
            <a:pPr>
              <a:buNone/>
            </a:pPr>
            <a:r>
              <a:rPr lang="en-US" dirty="0" smtClean="0"/>
              <a:t>If the query returns the details of a user, then the login is successful. Otherwise, it is rejected.</a:t>
            </a:r>
          </a:p>
          <a:p>
            <a:pPr>
              <a:buNone/>
            </a:pPr>
            <a:endParaRPr lang="en-US" dirty="0" smtClean="0"/>
          </a:p>
          <a:p>
            <a:pPr>
              <a:buNone/>
            </a:pPr>
            <a:r>
              <a:rPr lang="en-US" dirty="0" smtClean="0"/>
              <a:t>Here, an attacker can log in as any user without a password simply by using the SQL comment sequence -- to remove the password check from the WHERE clause of the query. For example, submitting the username administrator'-- and a blank password results in the following query:</a:t>
            </a:r>
          </a:p>
          <a:p>
            <a:pPr>
              <a:buNone/>
            </a:pPr>
            <a:endParaRPr lang="en-US" dirty="0" smtClean="0"/>
          </a:p>
          <a:p>
            <a:pPr>
              <a:buNone/>
            </a:pPr>
            <a:r>
              <a:rPr lang="en-US" dirty="0" smtClean="0"/>
              <a:t>SELECT * FROM users WHERE username = 'administrator'--' AND password = ''</a:t>
            </a:r>
          </a:p>
          <a:p>
            <a:pPr>
              <a:buNone/>
            </a:pPr>
            <a:endParaRPr lang="en-US" dirty="0" smtClean="0"/>
          </a:p>
          <a:p>
            <a:pPr>
              <a:buNone/>
            </a:pPr>
            <a:r>
              <a:rPr lang="en-US" dirty="0" smtClean="0"/>
              <a:t>This query returns the user whose username is administrator and successfully logs the attacker in as that user.</a:t>
            </a:r>
          </a:p>
          <a:p>
            <a:pPr>
              <a:buNone/>
            </a:pPr>
            <a:endParaRPr lang="en-US" dirty="0" smtClean="0"/>
          </a:p>
          <a:p>
            <a:pPr>
              <a:buNone/>
            </a:pP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4525963"/>
          </a:xfrm>
        </p:spPr>
        <p:txBody>
          <a:bodyPr>
            <a:normAutofit fontScale="47500" lnSpcReduction="20000"/>
          </a:bodyPr>
          <a:lstStyle/>
          <a:p>
            <a:pPr>
              <a:buNone/>
            </a:pPr>
            <a:r>
              <a:rPr lang="en-US" sz="4200" dirty="0" smtClean="0"/>
              <a:t>Retrieving data from other database tables</a:t>
            </a:r>
          </a:p>
          <a:p>
            <a:pPr>
              <a:buNone/>
            </a:pPr>
            <a:endParaRPr lang="en-US" sz="4200" dirty="0" smtClean="0"/>
          </a:p>
          <a:p>
            <a:pPr>
              <a:buNone/>
            </a:pPr>
            <a:r>
              <a:rPr lang="en-US" dirty="0" smtClean="0"/>
              <a:t>        In cases where the results of an SQL query are returned within the application's responses, an attacker can leverage an SQL injection vulnerability to retrieve data from other tables within the database. This is done using the UNION keyword, which lets you execute an additional SELECT query and append the results to the original query.</a:t>
            </a:r>
          </a:p>
          <a:p>
            <a:pPr>
              <a:buNone/>
            </a:pPr>
            <a:endParaRPr lang="en-US" dirty="0" smtClean="0"/>
          </a:p>
          <a:p>
            <a:pPr>
              <a:buNone/>
            </a:pPr>
            <a:r>
              <a:rPr lang="en-US" dirty="0" smtClean="0"/>
              <a:t>      For example, if an application executes the following query containing the user input "Gifts":</a:t>
            </a:r>
          </a:p>
          <a:p>
            <a:pPr>
              <a:buNone/>
            </a:pPr>
            <a:endParaRPr lang="en-US" dirty="0" smtClean="0"/>
          </a:p>
          <a:p>
            <a:pPr>
              <a:buNone/>
            </a:pPr>
            <a:r>
              <a:rPr lang="en-US" dirty="0" smtClean="0"/>
              <a:t>     SELECT name, description FROM products WHERE category = 'Gifts'</a:t>
            </a:r>
          </a:p>
          <a:p>
            <a:pPr>
              <a:buNone/>
            </a:pPr>
            <a:endParaRPr lang="en-US" dirty="0" smtClean="0"/>
          </a:p>
          <a:p>
            <a:pPr>
              <a:buNone/>
            </a:pPr>
            <a:r>
              <a:rPr lang="en-US" dirty="0" smtClean="0"/>
              <a:t>     then an attacker can submit the input:</a:t>
            </a:r>
          </a:p>
          <a:p>
            <a:pPr>
              <a:buNone/>
            </a:pPr>
            <a:endParaRPr lang="en-US" dirty="0" smtClean="0"/>
          </a:p>
          <a:p>
            <a:pPr>
              <a:buNone/>
            </a:pPr>
            <a:r>
              <a:rPr lang="en-US" dirty="0" smtClean="0"/>
              <a:t>    ' UNION SELECT username, password FROM users--</a:t>
            </a:r>
          </a:p>
          <a:p>
            <a:pPr>
              <a:buNone/>
            </a:pPr>
            <a:endParaRPr lang="en-US" dirty="0" smtClean="0"/>
          </a:p>
          <a:p>
            <a:pPr>
              <a:buNone/>
            </a:pPr>
            <a:r>
              <a:rPr lang="en-US" dirty="0" smtClean="0"/>
              <a:t>This will cause the application to return all usernames and passwords along with the names and descriptions of products.</a:t>
            </a:r>
          </a:p>
          <a:p>
            <a:pPr>
              <a:buNone/>
            </a:pPr>
            <a:endParaRPr lang="en-US" dirty="0" smtClean="0"/>
          </a:p>
          <a:p>
            <a:pPr>
              <a:buNone/>
            </a:pP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4525963"/>
          </a:xfrm>
        </p:spPr>
        <p:txBody>
          <a:bodyPr>
            <a:normAutofit fontScale="55000" lnSpcReduction="20000"/>
          </a:bodyPr>
          <a:lstStyle/>
          <a:p>
            <a:pPr>
              <a:buNone/>
            </a:pPr>
            <a:r>
              <a:rPr lang="en-US" dirty="0" smtClean="0"/>
              <a:t>Examining the database</a:t>
            </a:r>
          </a:p>
          <a:p>
            <a:pPr>
              <a:buNone/>
            </a:pPr>
            <a:r>
              <a:rPr lang="en-US" dirty="0" smtClean="0"/>
              <a:t>Following initial identification of an SQL injection vulnerability, it is generally useful to obtain some information about the database itself. This information can often pave the way for further exploitation.</a:t>
            </a:r>
          </a:p>
          <a:p>
            <a:pPr>
              <a:buNone/>
            </a:pPr>
            <a:endParaRPr lang="en-US" dirty="0" smtClean="0"/>
          </a:p>
          <a:p>
            <a:pPr>
              <a:buNone/>
            </a:pPr>
            <a:r>
              <a:rPr lang="en-US" dirty="0" smtClean="0"/>
              <a:t>You can query the version details for the database. The way that this is done depends on the database type, so you can infer the database type from whichever technique works. For example, on Oracle you can execute:</a:t>
            </a:r>
          </a:p>
          <a:p>
            <a:pPr>
              <a:buNone/>
            </a:pPr>
            <a:endParaRPr lang="en-US" dirty="0" smtClean="0"/>
          </a:p>
          <a:p>
            <a:pPr>
              <a:buNone/>
            </a:pPr>
            <a:r>
              <a:rPr lang="en-US" dirty="0" smtClean="0"/>
              <a:t>SELECT * FROM v$version</a:t>
            </a:r>
          </a:p>
          <a:p>
            <a:pPr>
              <a:buNone/>
            </a:pPr>
            <a:endParaRPr lang="en-US" dirty="0" smtClean="0"/>
          </a:p>
          <a:p>
            <a:pPr>
              <a:buNone/>
            </a:pPr>
            <a:r>
              <a:rPr lang="en-US" dirty="0" smtClean="0"/>
              <a:t>You can also determine what database tables exist, and which columns they contain. For example, on most databases you can execute the following query to list the tables:</a:t>
            </a:r>
          </a:p>
          <a:p>
            <a:pPr>
              <a:buNone/>
            </a:pPr>
            <a:endParaRPr lang="en-US" dirty="0" smtClean="0"/>
          </a:p>
          <a:p>
            <a:pPr>
              <a:buNone/>
            </a:pPr>
            <a:r>
              <a:rPr lang="en-US" dirty="0" smtClean="0"/>
              <a:t>SELECT * FROM information_schema.tables</a:t>
            </a:r>
          </a:p>
          <a:p>
            <a:pPr>
              <a:buNone/>
            </a:pPr>
            <a:endParaRPr lang="en-US" dirty="0" smtClean="0"/>
          </a:p>
          <a:p>
            <a:pPr>
              <a:buNone/>
            </a:pP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Common Vulnerabilities:</a:t>
            </a:r>
            <a:br>
              <a:rPr lang="en-US" dirty="0" smtClean="0"/>
            </a:br>
            <a:endParaRPr lang="en-US" dirty="0"/>
          </a:p>
        </p:txBody>
      </p:sp>
      <p:sp>
        <p:nvSpPr>
          <p:cNvPr id="3" name="Content Placeholder 2"/>
          <p:cNvSpPr>
            <a:spLocks noGrp="1"/>
          </p:cNvSpPr>
          <p:nvPr>
            <p:ph idx="1"/>
          </p:nvPr>
        </p:nvSpPr>
        <p:spPr>
          <a:xfrm>
            <a:off x="457200" y="2179637"/>
            <a:ext cx="8229600" cy="4525963"/>
          </a:xfrm>
        </p:spPr>
        <p:txBody>
          <a:bodyPr/>
          <a:lstStyle/>
          <a:p>
            <a:r>
              <a:rPr lang="en-US" dirty="0" smtClean="0"/>
              <a:t>Cross-Site Scripting Attacks</a:t>
            </a:r>
          </a:p>
          <a:p>
            <a:r>
              <a:rPr lang="en-US" dirty="0" smtClean="0"/>
              <a:t>SQL Injection Attacks</a:t>
            </a:r>
          </a:p>
          <a:p>
            <a:r>
              <a:rPr lang="en-US" dirty="0" smtClean="0"/>
              <a:t>Cross-Site Request Forgery(CSRF)</a:t>
            </a:r>
          </a:p>
          <a:p>
            <a:r>
              <a:rPr lang="en-US" dirty="0" smtClean="0"/>
              <a:t>Open Redirect Attacks</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Blind SQL injection vulnerabilities</a:t>
            </a:r>
            <a:endParaRPr lang="en-US" sz="2800" dirty="0"/>
          </a:p>
        </p:txBody>
      </p:sp>
      <p:sp>
        <p:nvSpPr>
          <p:cNvPr id="3" name="Content Placeholder 2"/>
          <p:cNvSpPr>
            <a:spLocks noGrp="1"/>
          </p:cNvSpPr>
          <p:nvPr>
            <p:ph idx="1"/>
          </p:nvPr>
        </p:nvSpPr>
        <p:spPr>
          <a:xfrm>
            <a:off x="457200" y="1219200"/>
            <a:ext cx="8229600" cy="4906963"/>
          </a:xfrm>
        </p:spPr>
        <p:txBody>
          <a:bodyPr>
            <a:noAutofit/>
          </a:bodyPr>
          <a:lstStyle/>
          <a:p>
            <a:pPr>
              <a:buNone/>
            </a:pPr>
            <a:r>
              <a:rPr lang="en-US" sz="1600" dirty="0" smtClean="0"/>
              <a:t>Many instances of SQL injection are blind vulnerabilities. This means that the application does not </a:t>
            </a:r>
          </a:p>
          <a:p>
            <a:pPr>
              <a:buNone/>
            </a:pPr>
            <a:r>
              <a:rPr lang="en-US" sz="1600" dirty="0" smtClean="0"/>
              <a:t>return the results of the SQL query or the details of any database errors within its responses. </a:t>
            </a:r>
          </a:p>
          <a:p>
            <a:pPr>
              <a:buNone/>
            </a:pPr>
            <a:r>
              <a:rPr lang="en-US" sz="1600" dirty="0" smtClean="0"/>
              <a:t>Blind vulnerabilities can still be exploited to access unauthorized data, but the techniques </a:t>
            </a:r>
          </a:p>
          <a:p>
            <a:pPr>
              <a:buNone/>
            </a:pPr>
            <a:r>
              <a:rPr lang="en-US" sz="1600" dirty="0" smtClean="0"/>
              <a:t>involved are generally more complicated and difficult to perform.</a:t>
            </a:r>
          </a:p>
          <a:p>
            <a:pPr>
              <a:buNone/>
            </a:pPr>
            <a:r>
              <a:rPr lang="en-US" sz="1600" dirty="0" smtClean="0"/>
              <a:t>Depending on the nature of the vulnerability and the database involved, the following techniques</a:t>
            </a:r>
          </a:p>
          <a:p>
            <a:pPr>
              <a:buNone/>
            </a:pPr>
            <a:r>
              <a:rPr lang="en-US" sz="1600" dirty="0" smtClean="0"/>
              <a:t> can be used to exploit blind SQL injection vulnerabilities:</a:t>
            </a:r>
          </a:p>
          <a:p>
            <a:pPr>
              <a:buNone/>
            </a:pPr>
            <a:endParaRPr lang="en-US" sz="1600" dirty="0" smtClean="0"/>
          </a:p>
          <a:p>
            <a:r>
              <a:rPr lang="en-US" sz="1600" dirty="0" smtClean="0"/>
              <a:t> You can change the logic of the query to trigger a detectable difference in the application's response depending on the truth of a single condition. This might involve injecting a new condition into some Boolean logic, or conditionally triggering an error such as a divide-by-zero.</a:t>
            </a:r>
          </a:p>
          <a:p>
            <a:r>
              <a:rPr lang="en-US" sz="1600" dirty="0" smtClean="0"/>
              <a:t>  You can conditionally trigger a time delay in the processing of the query, allowing you to infer the truth of the condition based on the time that the application takes to respond.</a:t>
            </a:r>
          </a:p>
          <a:p>
            <a:r>
              <a:rPr lang="en-US" sz="1600" dirty="0" smtClean="0"/>
              <a:t> You can trigger an out-of-band network interaction, using OAST techniques. This technique is extremely powerful and works in situations where the other techniques do not. Often, you can directly exfiltrate data via the out-of-band channel, for example by placing the data into a DNS lookup for a domain that you control.</a:t>
            </a:r>
            <a:endParaRPr lang="en-US" sz="16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62500" lnSpcReduction="20000"/>
          </a:bodyPr>
          <a:lstStyle/>
          <a:p>
            <a:pPr algn="ctr">
              <a:buNone/>
            </a:pPr>
            <a:r>
              <a:rPr lang="en-US" dirty="0" smtClean="0"/>
              <a:t>How to detect SQL injection vulnerabilities</a:t>
            </a:r>
          </a:p>
          <a:p>
            <a:pPr>
              <a:buNone/>
            </a:pPr>
            <a:r>
              <a:rPr lang="en-US" dirty="0" smtClean="0"/>
              <a:t>The majority of SQL injection vulnerabilities can be found quickly and reliably using Burp Suite's web vulnerability scanner.</a:t>
            </a:r>
          </a:p>
          <a:p>
            <a:pPr>
              <a:buNone/>
            </a:pPr>
            <a:endParaRPr lang="en-US" dirty="0" smtClean="0"/>
          </a:p>
          <a:p>
            <a:pPr>
              <a:buNone/>
            </a:pPr>
            <a:r>
              <a:rPr lang="en-US" dirty="0" smtClean="0"/>
              <a:t>SQL injection can be detected manually by using a systematic set of tests against every entry point in the application. This typically involves:</a:t>
            </a:r>
          </a:p>
          <a:p>
            <a:pPr>
              <a:buNone/>
            </a:pPr>
            <a:endParaRPr lang="en-US" dirty="0" smtClean="0"/>
          </a:p>
          <a:p>
            <a:r>
              <a:rPr lang="en-US" dirty="0" smtClean="0"/>
              <a:t>Submitting the single quote character ' and looking for errors or other anomalies.</a:t>
            </a:r>
          </a:p>
          <a:p>
            <a:r>
              <a:rPr lang="en-US" dirty="0" smtClean="0"/>
              <a:t>Submitting some SQL-specific syntax that evaluates to the base (original) value of the entry point, and to a different value, and looking for systematic differences in the resulting application responses.</a:t>
            </a:r>
          </a:p>
          <a:p>
            <a:r>
              <a:rPr lang="en-US" dirty="0" smtClean="0"/>
              <a:t>Submitting Boolean conditions such as OR 1=1 and OR 1=2, and looking for differences in the application's responses.</a:t>
            </a:r>
          </a:p>
          <a:p>
            <a:r>
              <a:rPr lang="en-US" dirty="0" smtClean="0"/>
              <a:t>Submitting payloads designed to trigger time delays when executed within an SQL query, and looking for differences in the time taken to respond.</a:t>
            </a:r>
          </a:p>
          <a:p>
            <a:r>
              <a:rPr lang="en-US" dirty="0" smtClean="0"/>
              <a:t>Submitting OAST payloads designed to trigger an out-of-band network interaction when executed within an SQL query, and monitoring for any resulting interactions.</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SQL injection in different parts of the query</a:t>
            </a:r>
            <a:endParaRPr lang="en-US" sz="2800" dirty="0"/>
          </a:p>
        </p:txBody>
      </p:sp>
      <p:sp>
        <p:nvSpPr>
          <p:cNvPr id="3" name="Content Placeholder 2"/>
          <p:cNvSpPr>
            <a:spLocks noGrp="1"/>
          </p:cNvSpPr>
          <p:nvPr>
            <p:ph idx="1"/>
          </p:nvPr>
        </p:nvSpPr>
        <p:spPr/>
        <p:txBody>
          <a:bodyPr>
            <a:normAutofit fontScale="70000" lnSpcReduction="20000"/>
          </a:bodyPr>
          <a:lstStyle/>
          <a:p>
            <a:pPr>
              <a:buNone/>
            </a:pPr>
            <a:r>
              <a:rPr lang="en-US" dirty="0" smtClean="0"/>
              <a:t>     Most SQL injection vulnerabilities arise within the WHERE clause of a SELECT query. This type of SQL injection is generally well-understood by experienced testers.</a:t>
            </a:r>
          </a:p>
          <a:p>
            <a:pPr>
              <a:buNone/>
            </a:pPr>
            <a:endParaRPr lang="en-US" dirty="0" smtClean="0"/>
          </a:p>
          <a:p>
            <a:pPr>
              <a:buNone/>
            </a:pPr>
            <a:r>
              <a:rPr lang="en-US" dirty="0" smtClean="0"/>
              <a:t>     But SQL injection vulnerabilities can in principle occur at any location within the query, and within different query types. The most common other locations where SQL injection arises are:</a:t>
            </a:r>
          </a:p>
          <a:p>
            <a:pPr>
              <a:buNone/>
            </a:pPr>
            <a:endParaRPr lang="en-US" dirty="0" smtClean="0"/>
          </a:p>
          <a:p>
            <a:r>
              <a:rPr lang="en-US" dirty="0" smtClean="0"/>
              <a:t>In UPDATE statements, within the updated values or the WHERE clause.</a:t>
            </a:r>
          </a:p>
          <a:p>
            <a:r>
              <a:rPr lang="en-US" dirty="0" smtClean="0"/>
              <a:t>In INSERT statements, within the inserted values.</a:t>
            </a:r>
          </a:p>
          <a:p>
            <a:r>
              <a:rPr lang="en-US" dirty="0" smtClean="0"/>
              <a:t>In SELECT statements, within the table or column name.</a:t>
            </a:r>
          </a:p>
          <a:p>
            <a:r>
              <a:rPr lang="en-US" dirty="0" smtClean="0"/>
              <a:t>In SELECT statements, within the ORDER BY clause.</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Second-order SQL injection</a:t>
            </a:r>
            <a:endParaRPr lang="en-US" sz="2800" dirty="0"/>
          </a:p>
        </p:txBody>
      </p:sp>
      <p:sp>
        <p:nvSpPr>
          <p:cNvPr id="3" name="Content Placeholder 2"/>
          <p:cNvSpPr>
            <a:spLocks noGrp="1"/>
          </p:cNvSpPr>
          <p:nvPr>
            <p:ph idx="1"/>
          </p:nvPr>
        </p:nvSpPr>
        <p:spPr/>
        <p:txBody>
          <a:bodyPr>
            <a:normAutofit fontScale="62500" lnSpcReduction="20000"/>
          </a:bodyPr>
          <a:lstStyle/>
          <a:p>
            <a:pPr>
              <a:buNone/>
            </a:pPr>
            <a:r>
              <a:rPr lang="en-US" dirty="0" smtClean="0"/>
              <a:t>First-order SQL injection arises where the application takes user input from an HTTP request and, in the course of processing that request, incorporates the input into an SQL query in an unsafe way.</a:t>
            </a:r>
          </a:p>
          <a:p>
            <a:pPr>
              <a:buNone/>
            </a:pPr>
            <a:endParaRPr lang="en-US" dirty="0" smtClean="0"/>
          </a:p>
          <a:p>
            <a:pPr>
              <a:buNone/>
            </a:pPr>
            <a:r>
              <a:rPr lang="en-US" dirty="0" smtClean="0"/>
              <a:t>In second-order SQL injection (also known as stored SQL injection), the application takes user input from an HTTP request and stores it for future use. This is usually done by placing the input into a database, but no vulnerability arises at the point where the data is stored. Later, when handling a different HTTP request, the application retrieves the stored data and incorporates it into an SQL query in an unsafe way.</a:t>
            </a:r>
          </a:p>
          <a:p>
            <a:pPr>
              <a:buNone/>
            </a:pPr>
            <a:r>
              <a:rPr lang="en-US" dirty="0" smtClean="0"/>
              <a:t>Second-order SQL injection often arises in situations where developers are aware of SQL injection vulnerabilities, and so safely handle the initial placement of the input into the database. When the data is later processed, it is deemed to be safe, since it was previously placed into the database safely. At this point, the data is handled in an unsafe way, because the developer wrongly deems it to be trusted.</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4525963"/>
          </a:xfrm>
        </p:spPr>
        <p:txBody>
          <a:bodyPr>
            <a:normAutofit fontScale="62500" lnSpcReduction="20000"/>
          </a:bodyPr>
          <a:lstStyle/>
          <a:p>
            <a:pPr>
              <a:buNone/>
            </a:pPr>
            <a:r>
              <a:rPr lang="en-US" dirty="0" smtClean="0"/>
              <a:t>Database-specific factors</a:t>
            </a:r>
          </a:p>
          <a:p>
            <a:pPr>
              <a:buNone/>
            </a:pPr>
            <a:r>
              <a:rPr lang="en-US" dirty="0" smtClean="0"/>
              <a:t>Some core features of the SQL language are implemented in the same way across popular database platforms, and so many ways of detecting and exploiting SQL injection vulnerabilities work identically on different types of database.</a:t>
            </a:r>
          </a:p>
          <a:p>
            <a:pPr>
              <a:buNone/>
            </a:pPr>
            <a:endParaRPr lang="en-US" dirty="0" smtClean="0"/>
          </a:p>
          <a:p>
            <a:pPr>
              <a:buNone/>
            </a:pPr>
            <a:r>
              <a:rPr lang="en-US" dirty="0" smtClean="0"/>
              <a:t>However, there are also many differences between common databases. These mean that some techniques for detecting and exploiting SQL injection work differently on different platforms. For example:</a:t>
            </a:r>
          </a:p>
          <a:p>
            <a:pPr>
              <a:buNone/>
            </a:pPr>
            <a:endParaRPr lang="en-US" dirty="0" smtClean="0"/>
          </a:p>
          <a:p>
            <a:r>
              <a:rPr lang="en-US" dirty="0" smtClean="0"/>
              <a:t>Syntax for string concatenation.</a:t>
            </a:r>
          </a:p>
          <a:p>
            <a:r>
              <a:rPr lang="en-US" dirty="0" smtClean="0"/>
              <a:t>Comments.</a:t>
            </a:r>
          </a:p>
          <a:p>
            <a:r>
              <a:rPr lang="en-US" dirty="0" smtClean="0"/>
              <a:t>Batched (or stacked) queries.</a:t>
            </a:r>
          </a:p>
          <a:p>
            <a:r>
              <a:rPr lang="en-US" dirty="0" smtClean="0"/>
              <a:t>Platform-specific APIs.</a:t>
            </a:r>
          </a:p>
          <a:p>
            <a:r>
              <a:rPr lang="en-US" dirty="0" smtClean="0"/>
              <a:t>Error messages.</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a:bodyPr>
          <a:lstStyle/>
          <a:p>
            <a:r>
              <a:rPr lang="en-US" sz="2400" dirty="0" smtClean="0"/>
              <a:t>How to prevent SQL injection</a:t>
            </a:r>
            <a:endParaRPr lang="en-US" sz="2400" dirty="0"/>
          </a:p>
        </p:txBody>
      </p:sp>
      <p:sp>
        <p:nvSpPr>
          <p:cNvPr id="3" name="Content Placeholder 2"/>
          <p:cNvSpPr>
            <a:spLocks noGrp="1"/>
          </p:cNvSpPr>
          <p:nvPr>
            <p:ph idx="1"/>
          </p:nvPr>
        </p:nvSpPr>
        <p:spPr>
          <a:xfrm>
            <a:off x="457200" y="762000"/>
            <a:ext cx="8229600" cy="4525963"/>
          </a:xfrm>
        </p:spPr>
        <p:txBody>
          <a:bodyPr>
            <a:noAutofit/>
          </a:bodyPr>
          <a:lstStyle/>
          <a:p>
            <a:pPr>
              <a:buNone/>
            </a:pPr>
            <a:r>
              <a:rPr lang="en-US" sz="1250" dirty="0" smtClean="0"/>
              <a:t>Most instances of SQL injection can be prevented by using parameterized queries (also known as prepared statements) instead of </a:t>
            </a:r>
          </a:p>
          <a:p>
            <a:pPr>
              <a:buNone/>
            </a:pPr>
            <a:r>
              <a:rPr lang="en-US" sz="1250" dirty="0" smtClean="0"/>
              <a:t>string concatenation within the query.</a:t>
            </a:r>
          </a:p>
          <a:p>
            <a:pPr>
              <a:buNone/>
            </a:pPr>
            <a:r>
              <a:rPr lang="en-US" sz="1250" dirty="0" smtClean="0"/>
              <a:t>The following code is vulnerable to SQL injection because the user input is concatenated directly into the query:</a:t>
            </a:r>
          </a:p>
          <a:p>
            <a:pPr>
              <a:buNone/>
            </a:pPr>
            <a:endParaRPr lang="en-US" sz="1250" dirty="0" smtClean="0"/>
          </a:p>
          <a:p>
            <a:pPr>
              <a:buNone/>
            </a:pPr>
            <a:r>
              <a:rPr lang="en-US" sz="1250" b="1" dirty="0" smtClean="0"/>
              <a:t>String query = "SELECT * FROM products WHERE category = '"+ input + "'";</a:t>
            </a:r>
          </a:p>
          <a:p>
            <a:pPr>
              <a:buNone/>
            </a:pPr>
            <a:r>
              <a:rPr lang="en-US" sz="1250" b="1" dirty="0" smtClean="0"/>
              <a:t>Statement statement = connection.createStatement();</a:t>
            </a:r>
          </a:p>
          <a:p>
            <a:pPr>
              <a:buNone/>
            </a:pPr>
            <a:r>
              <a:rPr lang="en-US" sz="1250" b="1" dirty="0" smtClean="0"/>
              <a:t>ResultSet resultSet = statement.executeQuery(query);</a:t>
            </a:r>
          </a:p>
          <a:p>
            <a:pPr>
              <a:buNone/>
            </a:pPr>
            <a:r>
              <a:rPr lang="en-US" sz="1250" dirty="0" smtClean="0"/>
              <a:t>This code can be easily rewritten in a way that prevents the user input from interfering with the query structure:</a:t>
            </a:r>
          </a:p>
          <a:p>
            <a:pPr>
              <a:buNone/>
            </a:pPr>
            <a:endParaRPr lang="en-US" sz="1250" dirty="0" smtClean="0"/>
          </a:p>
          <a:p>
            <a:pPr>
              <a:buNone/>
            </a:pPr>
            <a:r>
              <a:rPr lang="en-US" sz="1250" b="1" dirty="0" smtClean="0"/>
              <a:t>PreparedStatement statement = connection.prepareStatement("SELECT * FROM products WHERE category = ?");</a:t>
            </a:r>
          </a:p>
          <a:p>
            <a:pPr>
              <a:buNone/>
            </a:pPr>
            <a:r>
              <a:rPr lang="en-US" sz="1250" b="1" dirty="0" smtClean="0"/>
              <a:t>statement.setString(1, input);</a:t>
            </a:r>
          </a:p>
          <a:p>
            <a:pPr>
              <a:buNone/>
            </a:pPr>
            <a:r>
              <a:rPr lang="en-US" sz="1250" b="1" dirty="0" smtClean="0"/>
              <a:t>ResultSet resultSet = statement.executeQuery();</a:t>
            </a:r>
          </a:p>
          <a:p>
            <a:pPr>
              <a:buNone/>
            </a:pPr>
            <a:endParaRPr lang="en-US" sz="1250" dirty="0" smtClean="0"/>
          </a:p>
          <a:p>
            <a:pPr>
              <a:buNone/>
            </a:pPr>
            <a:r>
              <a:rPr lang="en-US" sz="1250" dirty="0" smtClean="0"/>
              <a:t>Parameterized queries can be used for any situation where untrusted input appears as data within the query, including the WHERE clause and values in an INSERT or UPDATE statement. They can't be used to handle untrusted input in other parts of the query, such as table or column names, or the ORDER BY clause. Application functionality that places untrusted data into those parts of the query will need to take a different approach, such as white-listing permitted input values, or using different logic to deliver the required behavior.</a:t>
            </a:r>
          </a:p>
          <a:p>
            <a:pPr>
              <a:buNone/>
            </a:pPr>
            <a:endParaRPr lang="en-US" sz="1250" dirty="0" smtClean="0"/>
          </a:p>
          <a:p>
            <a:pPr>
              <a:buNone/>
            </a:pPr>
            <a:r>
              <a:rPr lang="en-US" sz="1250" dirty="0" smtClean="0"/>
              <a:t>For a parameterized query to be effective in preventing SQL injection, the string that is used in the query must always be a hard-coded constant, and must never contain any variable data from any origin. Do not be tempted to decide case-by-case whether an item of data is trusted, and continue using string concatenation within the query for cases that are considered safe. It is all too easy to make mistakes about the possible origin of data, or for changes in other code to violate assumptions about what data is tainted.</a:t>
            </a:r>
            <a:endParaRPr lang="en-US" sz="125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14400"/>
          </a:xfrm>
        </p:spPr>
        <p:txBody>
          <a:bodyPr>
            <a:normAutofit/>
          </a:bodyPr>
          <a:lstStyle/>
          <a:p>
            <a:r>
              <a:rPr lang="en-US" sz="2800" dirty="0" smtClean="0"/>
              <a:t>Cross site request forgery (CSRF) attack</a:t>
            </a:r>
            <a:endParaRPr lang="en-US" sz="2800" dirty="0"/>
          </a:p>
        </p:txBody>
      </p:sp>
      <p:sp>
        <p:nvSpPr>
          <p:cNvPr id="3" name="Content Placeholder 2"/>
          <p:cNvSpPr>
            <a:spLocks noGrp="1"/>
          </p:cNvSpPr>
          <p:nvPr>
            <p:ph idx="1"/>
          </p:nvPr>
        </p:nvSpPr>
        <p:spPr>
          <a:xfrm>
            <a:off x="457200" y="838200"/>
            <a:ext cx="8229600" cy="4525963"/>
          </a:xfrm>
        </p:spPr>
        <p:txBody>
          <a:bodyPr>
            <a:noAutofit/>
          </a:bodyPr>
          <a:lstStyle/>
          <a:p>
            <a:pPr>
              <a:buNone/>
            </a:pPr>
            <a:r>
              <a:rPr lang="en-US" sz="1600" dirty="0" smtClean="0"/>
              <a:t>Cross-site request forgery (also known as XSRF or CSRF) is an attack against web-hosted apps whereby a malicious web app can influence the interaction between a client browser and a web app that trusts that browser. These attacks are possible because web browsers send some types of authentication tokens automatically with every request to a website. This form of exploit is also known as a one-click attack or session riding because the attack takes advantage of the user's previously authenticated session.</a:t>
            </a:r>
          </a:p>
          <a:p>
            <a:pPr>
              <a:buNone/>
            </a:pPr>
            <a:endParaRPr lang="en-US" sz="1600" dirty="0" smtClean="0"/>
          </a:p>
          <a:p>
            <a:pPr>
              <a:buNone/>
            </a:pPr>
            <a:r>
              <a:rPr lang="en-US" sz="1600" dirty="0" smtClean="0"/>
              <a:t>An example of a CSRF attack:</a:t>
            </a:r>
          </a:p>
          <a:p>
            <a:pPr>
              <a:buNone/>
            </a:pPr>
            <a:r>
              <a:rPr lang="en-US" sz="1600" dirty="0" smtClean="0"/>
              <a:t>1)  A user signs into www.good-banking-site.com using forms authentication. The server authenticates the user and issues a response that includes an authentication cookie. The site is vulnerable to attack because it trusts any request that it receives with a valid authentication cookie.</a:t>
            </a:r>
          </a:p>
          <a:p>
            <a:pPr>
              <a:buNone/>
            </a:pPr>
            <a:endParaRPr lang="en-US" sz="1600" dirty="0" smtClean="0"/>
          </a:p>
          <a:p>
            <a:pPr>
              <a:buNone/>
            </a:pPr>
            <a:r>
              <a:rPr lang="en-US" sz="1600" dirty="0" smtClean="0"/>
              <a:t>2)  The user visits a malicious site, www.bad-crook-site.com.</a:t>
            </a:r>
          </a:p>
          <a:p>
            <a:pPr>
              <a:buNone/>
            </a:pPr>
            <a:r>
              <a:rPr lang="en-US" sz="1600" dirty="0" smtClean="0"/>
              <a:t>The malicious site, www.bad-crook-site.com, contains an HTML form similar to the following:</a:t>
            </a:r>
          </a:p>
          <a:p>
            <a:pPr>
              <a:buNone/>
            </a:pPr>
            <a:r>
              <a:rPr lang="en-US" sz="1600" dirty="0" smtClean="0"/>
              <a:t>&lt;h1&gt;Congratulations! You're a Winner!&lt;/h1&gt;</a:t>
            </a:r>
          </a:p>
          <a:p>
            <a:pPr>
              <a:buNone/>
            </a:pPr>
            <a:r>
              <a:rPr lang="en-US" sz="1600" dirty="0" smtClean="0"/>
              <a:t>&lt;form action="http://good-banking-site.com/api/account" method="post"&gt;</a:t>
            </a:r>
          </a:p>
          <a:p>
            <a:pPr>
              <a:buNone/>
            </a:pPr>
            <a:r>
              <a:rPr lang="en-US" sz="1600" dirty="0" smtClean="0"/>
              <a:t>    &lt;input type="hidden" name="Transaction" value="withdraw"&gt;</a:t>
            </a:r>
          </a:p>
          <a:p>
            <a:pPr>
              <a:buNone/>
            </a:pPr>
            <a:r>
              <a:rPr lang="en-US" sz="1600" dirty="0" smtClean="0"/>
              <a:t>    &lt;input type="hidden" name="Amount" value="1000000"&gt;</a:t>
            </a:r>
          </a:p>
          <a:p>
            <a:pPr>
              <a:buNone/>
            </a:pPr>
            <a:r>
              <a:rPr lang="en-US" sz="1600" dirty="0" smtClean="0"/>
              <a:t>    &lt;input type="submit" value="Click to collect your prize!"&gt;</a:t>
            </a:r>
          </a:p>
          <a:p>
            <a:pPr>
              <a:buNone/>
            </a:pPr>
            <a:r>
              <a:rPr lang="en-US" sz="1600" dirty="0" smtClean="0"/>
              <a:t>&lt;/form&gt;</a:t>
            </a:r>
            <a:endParaRPr lang="en-US" sz="16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4525963"/>
          </a:xfrm>
        </p:spPr>
        <p:txBody>
          <a:bodyPr>
            <a:noAutofit/>
          </a:bodyPr>
          <a:lstStyle/>
          <a:p>
            <a:pPr>
              <a:buNone/>
            </a:pPr>
            <a:r>
              <a:rPr lang="en-US" sz="1600" dirty="0" smtClean="0"/>
              <a:t>Notice that the form's action posts to the vulnerable site, not to the malicious site. This is the </a:t>
            </a:r>
          </a:p>
          <a:p>
            <a:pPr>
              <a:buNone/>
            </a:pPr>
            <a:r>
              <a:rPr lang="en-US" sz="1600" dirty="0" smtClean="0"/>
              <a:t>"cross-site" part of CSRF.</a:t>
            </a:r>
          </a:p>
          <a:p>
            <a:pPr>
              <a:buNone/>
            </a:pPr>
            <a:endParaRPr lang="en-US" sz="1600" dirty="0" smtClean="0"/>
          </a:p>
          <a:p>
            <a:pPr>
              <a:buNone/>
            </a:pPr>
            <a:r>
              <a:rPr lang="en-US" sz="1600" dirty="0" smtClean="0"/>
              <a:t>3) The user selects the submit button. The browser makes the request and automatically includes</a:t>
            </a:r>
          </a:p>
          <a:p>
            <a:pPr>
              <a:buNone/>
            </a:pPr>
            <a:r>
              <a:rPr lang="en-US" sz="1600" dirty="0" smtClean="0"/>
              <a:t> the authentication cookie for the requested domain, www.good-banking-site.com.</a:t>
            </a:r>
          </a:p>
          <a:p>
            <a:pPr>
              <a:buNone/>
            </a:pPr>
            <a:endParaRPr lang="en-US" sz="1600" dirty="0" smtClean="0"/>
          </a:p>
          <a:p>
            <a:pPr>
              <a:buNone/>
            </a:pPr>
            <a:r>
              <a:rPr lang="en-US" sz="1600" dirty="0" smtClean="0"/>
              <a:t>4) The request runs on the www.good-banking-site.com server with the user's authentication </a:t>
            </a:r>
          </a:p>
          <a:p>
            <a:pPr>
              <a:buNone/>
            </a:pPr>
            <a:r>
              <a:rPr lang="en-US" sz="1600" dirty="0" smtClean="0"/>
              <a:t>context and can perform any action that an authenticated user is allowed to perform.</a:t>
            </a:r>
          </a:p>
          <a:p>
            <a:pPr>
              <a:buNone/>
            </a:pPr>
            <a:endParaRPr lang="en-US" sz="1600" dirty="0" smtClean="0"/>
          </a:p>
          <a:p>
            <a:pPr>
              <a:buNone/>
            </a:pPr>
            <a:r>
              <a:rPr lang="en-US" sz="1600" dirty="0" smtClean="0"/>
              <a:t>In addition to the scenario where the user selects the button to submit the form, the malicious</a:t>
            </a:r>
          </a:p>
          <a:p>
            <a:pPr>
              <a:buNone/>
            </a:pPr>
            <a:r>
              <a:rPr lang="en-US" sz="1600" dirty="0" smtClean="0"/>
              <a:t> site could:</a:t>
            </a:r>
          </a:p>
          <a:p>
            <a:pPr>
              <a:buNone/>
            </a:pPr>
            <a:endParaRPr lang="en-US" sz="1600" dirty="0" smtClean="0"/>
          </a:p>
          <a:p>
            <a:pPr>
              <a:buNone/>
            </a:pPr>
            <a:r>
              <a:rPr lang="en-US" sz="1600" dirty="0" smtClean="0"/>
              <a:t>Run a script that automatically submits the form.</a:t>
            </a:r>
          </a:p>
          <a:p>
            <a:pPr>
              <a:buNone/>
            </a:pPr>
            <a:r>
              <a:rPr lang="en-US" sz="1600" dirty="0" smtClean="0"/>
              <a:t>Send the form submission as an AJAX request.</a:t>
            </a:r>
          </a:p>
          <a:p>
            <a:pPr>
              <a:buNone/>
            </a:pPr>
            <a:r>
              <a:rPr lang="en-US" sz="1600" dirty="0" smtClean="0"/>
              <a:t>Hide the form using CSS.</a:t>
            </a:r>
          </a:p>
          <a:p>
            <a:pPr>
              <a:buNone/>
            </a:pPr>
            <a:r>
              <a:rPr lang="en-US" sz="1600" dirty="0" smtClean="0"/>
              <a:t>These alternative scenarios don't require any action or input from the user other than initially visiting the malicious site.</a:t>
            </a:r>
          </a:p>
          <a:p>
            <a:pPr>
              <a:buNone/>
            </a:pPr>
            <a:endParaRPr lang="en-US" sz="1600" dirty="0" smtClean="0"/>
          </a:p>
          <a:p>
            <a:pPr>
              <a:buNone/>
            </a:pPr>
            <a:r>
              <a:rPr lang="en-US" sz="1600" dirty="0" smtClean="0"/>
              <a:t>Using HTTPS doesn't prevent a CSRF attack. The malicious site can send an https://www.good-banking-site.com/ request just as easily as it can send an insecure request.</a:t>
            </a:r>
          </a:p>
          <a:p>
            <a:pPr>
              <a:buNone/>
            </a:pPr>
            <a:endParaRPr lang="en-US" sz="1600" dirty="0" smtClean="0"/>
          </a:p>
          <a:p>
            <a:pPr>
              <a:buNone/>
            </a:pPr>
            <a:endParaRPr lang="en-US" sz="16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4525963"/>
          </a:xfrm>
        </p:spPr>
        <p:txBody>
          <a:bodyPr>
            <a:noAutofit/>
          </a:bodyPr>
          <a:lstStyle/>
          <a:p>
            <a:pPr>
              <a:buNone/>
            </a:pPr>
            <a:r>
              <a:rPr lang="en-US" sz="1600" dirty="0" smtClean="0"/>
              <a:t>&lt;form method="post"&gt;</a:t>
            </a:r>
          </a:p>
          <a:p>
            <a:pPr>
              <a:buNone/>
            </a:pPr>
            <a:r>
              <a:rPr lang="en-US" sz="1600" dirty="0" smtClean="0"/>
              <a:t>    ...</a:t>
            </a:r>
          </a:p>
          <a:p>
            <a:pPr>
              <a:buNone/>
            </a:pPr>
            <a:r>
              <a:rPr lang="en-US" sz="1600" dirty="0" smtClean="0"/>
              <a:t>&lt;/form&gt;</a:t>
            </a:r>
          </a:p>
          <a:p>
            <a:pPr>
              <a:buNone/>
            </a:pPr>
            <a:r>
              <a:rPr lang="en-US" sz="1600" dirty="0" smtClean="0"/>
              <a:t>Similarly, IHtmlHelper.BeginForm generates antiforgery tokens by default if the form's method isn't GET.</a:t>
            </a:r>
          </a:p>
          <a:p>
            <a:pPr>
              <a:buNone/>
            </a:pPr>
            <a:endParaRPr lang="en-US" sz="1600" dirty="0" smtClean="0"/>
          </a:p>
          <a:p>
            <a:pPr>
              <a:buNone/>
            </a:pPr>
            <a:r>
              <a:rPr lang="en-US" sz="1600" dirty="0" smtClean="0"/>
              <a:t>The automatic generation of antiforgery tokens for HTML form elements happens when the &lt;form&gt; tag contains the method="post" attribute and either of the following are true:</a:t>
            </a:r>
          </a:p>
          <a:p>
            <a:pPr>
              <a:buNone/>
            </a:pPr>
            <a:endParaRPr lang="en-US" sz="1600" dirty="0" smtClean="0"/>
          </a:p>
          <a:p>
            <a:r>
              <a:rPr lang="en-US" sz="1600" dirty="0" smtClean="0"/>
              <a:t>The action attribute is empty (action="").</a:t>
            </a:r>
          </a:p>
          <a:p>
            <a:r>
              <a:rPr lang="en-US" sz="1600" dirty="0" smtClean="0"/>
              <a:t>The action attribute isn't supplied (&lt;form method="post"&gt;).</a:t>
            </a:r>
          </a:p>
          <a:p>
            <a:pPr>
              <a:buNone/>
            </a:pPr>
            <a:r>
              <a:rPr lang="en-US" sz="1600" dirty="0" smtClean="0"/>
              <a:t>Automatic generation of antiforgery tokens for HTML form elements can be disabled:</a:t>
            </a:r>
          </a:p>
          <a:p>
            <a:pPr>
              <a:buNone/>
            </a:pPr>
            <a:endParaRPr lang="en-US" sz="1600" dirty="0" smtClean="0"/>
          </a:p>
          <a:p>
            <a:r>
              <a:rPr lang="en-US" sz="1600" dirty="0" smtClean="0"/>
              <a:t>Explicitly disable antiforgery tokens with the asp-antiforgery attribute:</a:t>
            </a:r>
          </a:p>
          <a:p>
            <a:pPr>
              <a:buNone/>
            </a:pPr>
            <a:endParaRPr lang="en-US" sz="1600" dirty="0" smtClean="0"/>
          </a:p>
          <a:p>
            <a:pPr>
              <a:buNone/>
            </a:pPr>
            <a:r>
              <a:rPr lang="en-US" sz="1600" dirty="0" smtClean="0"/>
              <a:t>&lt;</a:t>
            </a:r>
            <a:r>
              <a:rPr lang="en-US" sz="1600" dirty="0"/>
              <a:t>form method="post" </a:t>
            </a:r>
            <a:r>
              <a:rPr lang="en-US" sz="1600" dirty="0" smtClean="0"/>
              <a:t>asp-antiforgery</a:t>
            </a:r>
            <a:r>
              <a:rPr lang="en-US" sz="1600" dirty="0"/>
              <a:t>="false"&gt; ... &lt;/form</a:t>
            </a:r>
            <a:r>
              <a:rPr lang="en-US" sz="1600" dirty="0" smtClean="0"/>
              <a:t>&gt;</a:t>
            </a:r>
          </a:p>
          <a:p>
            <a:pPr>
              <a:buNone/>
            </a:pPr>
            <a:endParaRPr lang="en-US" sz="1600" dirty="0" smtClean="0"/>
          </a:p>
          <a:p>
            <a:pPr>
              <a:buNone/>
            </a:pPr>
            <a:r>
              <a:rPr lang="en-US" sz="1600" dirty="0" smtClean="0"/>
              <a:t>The form element is opted-out of Tag Helpers by using the Tag Helper ! opt-out symbol:</a:t>
            </a:r>
          </a:p>
          <a:p>
            <a:pPr>
              <a:buNone/>
            </a:pPr>
            <a:r>
              <a:rPr lang="en-US" sz="1600" dirty="0" smtClean="0"/>
              <a:t>&lt;!form method="post"&gt;</a:t>
            </a:r>
          </a:p>
          <a:p>
            <a:pPr>
              <a:buNone/>
            </a:pPr>
            <a:r>
              <a:rPr lang="en-US" sz="1600" dirty="0" smtClean="0"/>
              <a:t>    ...</a:t>
            </a:r>
          </a:p>
          <a:p>
            <a:pPr>
              <a:buNone/>
            </a:pPr>
            <a:r>
              <a:rPr lang="en-US" sz="1600" dirty="0" smtClean="0"/>
              <a:t>&lt;/!form&gt;</a:t>
            </a:r>
            <a:endParaRPr lang="en-US" sz="16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229600" cy="4525963"/>
          </a:xfrm>
        </p:spPr>
        <p:txBody>
          <a:bodyPr>
            <a:normAutofit/>
          </a:bodyPr>
          <a:lstStyle/>
          <a:p>
            <a:pPr>
              <a:buNone/>
            </a:pPr>
            <a:r>
              <a:rPr lang="en-US" sz="2400" dirty="0" smtClean="0"/>
              <a:t>Cross-site request forgery (XSRF) attacks exploit the trust relationship that exists between a client and server through the use of cookies and other authentication tokens by hijacking authenticated user sessions.</a:t>
            </a:r>
          </a:p>
          <a:p>
            <a:pPr>
              <a:buNone/>
            </a:pPr>
            <a:endParaRPr lang="en-US" sz="2400" dirty="0" smtClean="0"/>
          </a:p>
          <a:p>
            <a:pPr>
              <a:buNone/>
            </a:pPr>
            <a:r>
              <a:rPr lang="en-US" sz="2400" smtClean="0"/>
              <a:t>     As </a:t>
            </a:r>
            <a:r>
              <a:rPr lang="en-US" sz="2400" dirty="0" smtClean="0"/>
              <a:t>a developer, you can easily prevent XSRF attacks when you build Razor Pages, which automatically contain anti-forgery token generation and validation</a:t>
            </a:r>
            <a:endParaRPr lang="en-US"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Cross-Site Scripting Attacks</a:t>
            </a:r>
            <a:br>
              <a:rPr lang="en-US" sz="2800" dirty="0" smtClean="0"/>
            </a:br>
            <a:endParaRPr lang="en-US" sz="2800" dirty="0"/>
          </a:p>
        </p:txBody>
      </p:sp>
      <p:sp>
        <p:nvSpPr>
          <p:cNvPr id="3" name="Content Placeholder 2"/>
          <p:cNvSpPr>
            <a:spLocks noGrp="1"/>
          </p:cNvSpPr>
          <p:nvPr>
            <p:ph idx="1"/>
          </p:nvPr>
        </p:nvSpPr>
        <p:spPr>
          <a:xfrm>
            <a:off x="457200" y="1143000"/>
            <a:ext cx="8229600" cy="4525963"/>
          </a:xfrm>
        </p:spPr>
        <p:txBody>
          <a:bodyPr>
            <a:noAutofit/>
          </a:bodyPr>
          <a:lstStyle/>
          <a:p>
            <a:pPr>
              <a:buNone/>
            </a:pPr>
            <a:r>
              <a:rPr lang="en-US" sz="2000" dirty="0" smtClean="0"/>
              <a:t>          Cross-site scripting (XSS) is a type of security vulnerability typically found in web applications. XSS attacks enable attackers to inject client-side scripts(usually Javascript) into web pages and steal cookies and session tokens.</a:t>
            </a:r>
          </a:p>
          <a:p>
            <a:pPr>
              <a:buNone/>
            </a:pPr>
            <a:endParaRPr lang="en-US" sz="2000" dirty="0" smtClean="0"/>
          </a:p>
          <a:p>
            <a:pPr>
              <a:buNone/>
            </a:pPr>
            <a:r>
              <a:rPr lang="en-US" sz="2000" dirty="0" smtClean="0"/>
              <a:t>     An XSS vulnerability arises when web applications take data from users and dynamically include it in web pages without first properly validating the data. XSS vulnerabilities allow an attacker to execute arbitrary commands and display arbitrary content in a victim user's browser. A successful XSS attack leads to an attacker controlling the victim’s browser or account on the vulnerable web application. Although XSS is enabled by vulnerable pages in a web application, the victims of an XSS attack are the application's users, not the application itself. The potency of an XSS vulnerability lies in the fact that the malicious code executes in the context of the victim's session, allowing the attacker to bypass normal security restrictions.</a:t>
            </a:r>
            <a:endParaRPr lang="en-US" sz="20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Open Redirect Attack</a:t>
            </a:r>
            <a:endParaRPr lang="en-US" sz="2800" dirty="0"/>
          </a:p>
        </p:txBody>
      </p:sp>
      <p:sp>
        <p:nvSpPr>
          <p:cNvPr id="3" name="Content Placeholder 2"/>
          <p:cNvSpPr>
            <a:spLocks noGrp="1"/>
          </p:cNvSpPr>
          <p:nvPr>
            <p:ph idx="1"/>
          </p:nvPr>
        </p:nvSpPr>
        <p:spPr/>
        <p:txBody>
          <a:bodyPr>
            <a:normAutofit/>
          </a:bodyPr>
          <a:lstStyle/>
          <a:p>
            <a:pPr>
              <a:buNone/>
            </a:pPr>
            <a:r>
              <a:rPr lang="en-US" sz="2000" dirty="0" smtClean="0"/>
              <a:t>Web applications frequently redirect users to a login page when they access resources that require authentication. This redirection process usually includes a  returnUrl  QueryString parameter. Once the user is authenticated, they are redirected to the originally requested URL.</a:t>
            </a:r>
          </a:p>
          <a:p>
            <a:pPr>
              <a:buNone/>
            </a:pPr>
            <a:endParaRPr lang="en-US" sz="2000" dirty="0" smtClean="0"/>
          </a:p>
          <a:p>
            <a:pPr>
              <a:buNone/>
            </a:pPr>
            <a:r>
              <a:rPr lang="en-US" sz="2000" dirty="0" smtClean="0"/>
              <a:t>Because the destination URL is specified in the query string of the request, an attacker could tamper with it. A tampered query string could then allow the site to redirect the user to any external, malicious website, which is an open redirect attack.</a:t>
            </a:r>
            <a:endParaRPr lang="en-US" sz="20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Autofit/>
          </a:bodyPr>
          <a:lstStyle/>
          <a:p>
            <a:pPr>
              <a:buNone/>
            </a:pPr>
            <a:r>
              <a:rPr lang="en-US" sz="1600" dirty="0" smtClean="0"/>
              <a:t>An Example:</a:t>
            </a:r>
          </a:p>
          <a:p>
            <a:pPr>
              <a:buNone/>
            </a:pPr>
            <a:r>
              <a:rPr lang="en-US" sz="1600" dirty="0" smtClean="0"/>
              <a:t>An attacker wants access to a user's credentials or sensitive information. The attacker convinces the user to click a link to the user’s login page with a  returnUrl  QueryString value added to the URL, such as:</a:t>
            </a:r>
          </a:p>
          <a:p>
            <a:pPr>
              <a:buNone/>
            </a:pPr>
            <a:endParaRPr lang="en-US" sz="1600" dirty="0" smtClean="0"/>
          </a:p>
          <a:p>
            <a:pPr>
              <a:buNone/>
            </a:pPr>
            <a:r>
              <a:rPr lang="en-US" sz="1600" dirty="0" smtClean="0"/>
              <a:t>http://www.mybank.com/Account/Login?returnUrl=/Home/About.</a:t>
            </a:r>
          </a:p>
          <a:p>
            <a:pPr>
              <a:buNone/>
            </a:pPr>
            <a:endParaRPr lang="en-US" sz="1600" dirty="0" smtClean="0"/>
          </a:p>
          <a:p>
            <a:pPr>
              <a:buNone/>
            </a:pPr>
            <a:r>
              <a:rPr lang="en-US" sz="1600" dirty="0" smtClean="0"/>
              <a:t>The user clicks a malicious link to:</a:t>
            </a:r>
          </a:p>
          <a:p>
            <a:pPr>
              <a:buNone/>
            </a:pPr>
            <a:endParaRPr lang="en-US" sz="1600" dirty="0" smtClean="0"/>
          </a:p>
          <a:p>
            <a:pPr>
              <a:buNone/>
            </a:pPr>
            <a:r>
              <a:rPr lang="en-US" sz="1600" dirty="0" smtClean="0"/>
              <a:t>http://www.mybank.com/Account/LogOn?returnUrl=http://www.mybank1.com/Account/Login.</a:t>
            </a:r>
          </a:p>
          <a:p>
            <a:pPr>
              <a:buNone/>
            </a:pPr>
            <a:r>
              <a:rPr lang="en-US" sz="1600" dirty="0" smtClean="0"/>
              <a:t>The user logs in successfully and is then redirected by the correct site to:</a:t>
            </a:r>
          </a:p>
          <a:p>
            <a:pPr>
              <a:buNone/>
            </a:pPr>
            <a:endParaRPr lang="en-US" sz="1600" dirty="0" smtClean="0"/>
          </a:p>
          <a:p>
            <a:pPr>
              <a:buNone/>
            </a:pPr>
            <a:r>
              <a:rPr lang="en-US" sz="1600" dirty="0" smtClean="0"/>
              <a:t>http://www.mybank1.com/Account/Login?returnUrl=https://www.mybank.com/</a:t>
            </a:r>
          </a:p>
          <a:p>
            <a:pPr>
              <a:buNone/>
            </a:pPr>
            <a:endParaRPr lang="en-US" sz="1600" dirty="0" smtClean="0"/>
          </a:p>
          <a:p>
            <a:pPr>
              <a:buNone/>
            </a:pPr>
            <a:r>
              <a:rPr lang="en-US" sz="1600" dirty="0" smtClean="0"/>
              <a:t>This malicious site looks exactly like a real one, but the return URL goes back to the original site.</a:t>
            </a:r>
          </a:p>
          <a:p>
            <a:pPr>
              <a:buNone/>
            </a:pPr>
            <a:endParaRPr lang="en-US" sz="1600" dirty="0"/>
          </a:p>
          <a:p>
            <a:pPr>
              <a:buNone/>
            </a:pPr>
            <a:r>
              <a:rPr lang="en-US" sz="1600" dirty="0" smtClean="0"/>
              <a:t>When the user sees the login page again, they believe they have made an error, such as mistyping the password. They re-enter their login credentials, which the malicious site records before redirecting them back to the real site. The user has no idea any redirect has happened.</a:t>
            </a:r>
            <a:endParaRPr lang="en-US" sz="16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a:bodyPr>
          <a:lstStyle/>
          <a:p>
            <a:r>
              <a:rPr lang="en-US" sz="2400" dirty="0" smtClean="0"/>
              <a:t>Prevent Open Redirect Attack</a:t>
            </a:r>
            <a:endParaRPr lang="en-US" sz="2400" dirty="0"/>
          </a:p>
        </p:txBody>
      </p:sp>
      <p:sp>
        <p:nvSpPr>
          <p:cNvPr id="3" name="Content Placeholder 2"/>
          <p:cNvSpPr>
            <a:spLocks noGrp="1"/>
          </p:cNvSpPr>
          <p:nvPr>
            <p:ph idx="1"/>
          </p:nvPr>
        </p:nvSpPr>
        <p:spPr>
          <a:xfrm>
            <a:off x="457200" y="914400"/>
            <a:ext cx="8229600" cy="5334000"/>
          </a:xfrm>
        </p:spPr>
        <p:txBody>
          <a:bodyPr>
            <a:noAutofit/>
          </a:bodyPr>
          <a:lstStyle/>
          <a:p>
            <a:pPr>
              <a:buNone/>
            </a:pPr>
            <a:r>
              <a:rPr lang="en-US" sz="1800" dirty="0" smtClean="0"/>
              <a:t>As a general rule, treat all user-provided data as untrustworthy. Doing so not only can prevent open redirect attacks, but all attacks discussed in this course, as they all involve the introduction of malicious code or data via user input. If your application redirects users based on the URL content, ensure such redirects are only done locally within your app or to a known URL, never to a URL provided in the query string.</a:t>
            </a:r>
          </a:p>
          <a:p>
            <a:pPr>
              <a:buNone/>
            </a:pPr>
            <a:endParaRPr lang="en-US" sz="1800" dirty="0" smtClean="0"/>
          </a:p>
          <a:p>
            <a:pPr>
              <a:buNone/>
            </a:pPr>
            <a:r>
              <a:rPr lang="en-US" sz="1800" dirty="0" smtClean="0"/>
              <a:t>LocalRedirect</a:t>
            </a:r>
          </a:p>
          <a:p>
            <a:pPr>
              <a:buNone/>
            </a:pPr>
            <a:r>
              <a:rPr lang="en-US" sz="1800" dirty="0" smtClean="0"/>
              <a:t>Use the LocalRedirect helper method from the base controller class:</a:t>
            </a:r>
          </a:p>
          <a:p>
            <a:pPr>
              <a:buNone/>
            </a:pPr>
            <a:endParaRPr lang="en-US" sz="1800" dirty="0" smtClean="0"/>
          </a:p>
          <a:p>
            <a:pPr>
              <a:buNone/>
            </a:pPr>
            <a:r>
              <a:rPr lang="en-US" sz="1800" dirty="0" smtClean="0"/>
              <a:t>public IActionResult SomeAction(string redirectUrl)</a:t>
            </a:r>
          </a:p>
          <a:p>
            <a:pPr>
              <a:buNone/>
            </a:pPr>
            <a:r>
              <a:rPr lang="en-US" sz="1800" dirty="0" smtClean="0"/>
              <a:t>{</a:t>
            </a:r>
          </a:p>
          <a:p>
            <a:pPr>
              <a:buNone/>
            </a:pPr>
            <a:r>
              <a:rPr lang="en-US" sz="1800" dirty="0" smtClean="0"/>
              <a:t>    return LocalRedirect(redirectUrl);</a:t>
            </a:r>
          </a:p>
          <a:p>
            <a:pPr>
              <a:buNone/>
            </a:pPr>
            <a:r>
              <a:rPr lang="en-US" sz="1800" dirty="0" smtClean="0"/>
              <a:t>}</a:t>
            </a:r>
          </a:p>
          <a:p>
            <a:pPr>
              <a:buNone/>
            </a:pPr>
            <a:endParaRPr lang="en-US" sz="1800" dirty="0"/>
          </a:p>
          <a:p>
            <a:pPr>
              <a:buNone/>
            </a:pPr>
            <a:r>
              <a:rPr lang="en-US" sz="1800" dirty="0" smtClean="0"/>
              <a:t>LocalRedirect  will throw an exception if a non-local URL is specified. Otherwise, it behaves just like the  Redirect  method.</a:t>
            </a:r>
          </a:p>
          <a:p>
            <a:pPr>
              <a:buNone/>
            </a:pPr>
            <a:endParaRPr lang="en-US" sz="18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334000"/>
          </a:xfrm>
        </p:spPr>
        <p:txBody>
          <a:bodyPr>
            <a:noAutofit/>
          </a:bodyPr>
          <a:lstStyle/>
          <a:p>
            <a:pPr>
              <a:buNone/>
            </a:pPr>
            <a:endParaRPr lang="en-US" sz="1600" dirty="0" smtClean="0"/>
          </a:p>
          <a:p>
            <a:pPr>
              <a:buNone/>
            </a:pPr>
            <a:r>
              <a:rPr lang="en-US" sz="1600" dirty="0" smtClean="0"/>
              <a:t>IsLocalUrl</a:t>
            </a:r>
          </a:p>
          <a:p>
            <a:pPr>
              <a:buNone/>
            </a:pPr>
            <a:endParaRPr lang="en-US" sz="1600" dirty="0" smtClean="0"/>
          </a:p>
          <a:p>
            <a:pPr>
              <a:buNone/>
            </a:pPr>
            <a:r>
              <a:rPr lang="en-US" sz="1600" dirty="0" smtClean="0"/>
              <a:t>Use the  IsLocalUrl  method to test URLs before redirecting:</a:t>
            </a:r>
          </a:p>
          <a:p>
            <a:pPr>
              <a:buNone/>
            </a:pPr>
            <a:endParaRPr lang="en-US" sz="1600" dirty="0" smtClean="0"/>
          </a:p>
          <a:p>
            <a:pPr>
              <a:buNone/>
            </a:pPr>
            <a:r>
              <a:rPr lang="en-US" sz="1600" dirty="0" smtClean="0"/>
              <a:t>private IActionResult RedirectToLocal(string returnUrl)</a:t>
            </a:r>
          </a:p>
          <a:p>
            <a:pPr>
              <a:buNone/>
            </a:pPr>
            <a:r>
              <a:rPr lang="en-US" sz="1600" dirty="0" smtClean="0"/>
              <a:t>{</a:t>
            </a:r>
          </a:p>
          <a:p>
            <a:pPr>
              <a:buNone/>
            </a:pPr>
            <a:r>
              <a:rPr lang="en-US" sz="1600" dirty="0" smtClean="0"/>
              <a:t>    if (Url.IsLocalUrl(returnUrl))</a:t>
            </a:r>
          </a:p>
          <a:p>
            <a:pPr>
              <a:buNone/>
            </a:pPr>
            <a:r>
              <a:rPr lang="en-US" sz="1600" dirty="0" smtClean="0"/>
              <a:t>    {</a:t>
            </a:r>
          </a:p>
          <a:p>
            <a:pPr>
              <a:buNone/>
            </a:pPr>
            <a:r>
              <a:rPr lang="en-US" sz="1600" dirty="0" smtClean="0"/>
              <a:t>        return Redirect(returnUrl);</a:t>
            </a:r>
          </a:p>
          <a:p>
            <a:pPr>
              <a:buNone/>
            </a:pPr>
            <a:r>
              <a:rPr lang="en-US" sz="1600" dirty="0" smtClean="0"/>
              <a:t>    }</a:t>
            </a:r>
          </a:p>
          <a:p>
            <a:pPr>
              <a:buNone/>
            </a:pPr>
            <a:r>
              <a:rPr lang="en-US" sz="1600" dirty="0" smtClean="0"/>
              <a:t>    else</a:t>
            </a:r>
          </a:p>
          <a:p>
            <a:pPr>
              <a:buNone/>
            </a:pPr>
            <a:r>
              <a:rPr lang="en-US" sz="1600" dirty="0" smtClean="0"/>
              <a:t>    {</a:t>
            </a:r>
          </a:p>
          <a:p>
            <a:pPr>
              <a:buNone/>
            </a:pPr>
            <a:r>
              <a:rPr lang="en-US" sz="1600" dirty="0" smtClean="0"/>
              <a:t>        return RedirectToAction(nameof(HomeController.Index), "Home");</a:t>
            </a:r>
          </a:p>
          <a:p>
            <a:pPr>
              <a:buNone/>
            </a:pPr>
            <a:r>
              <a:rPr lang="en-US" sz="1600" dirty="0" smtClean="0"/>
              <a:t>    }</a:t>
            </a:r>
          </a:p>
          <a:p>
            <a:pPr>
              <a:buNone/>
            </a:pPr>
            <a:r>
              <a:rPr lang="en-US" sz="1600" dirty="0" smtClean="0"/>
              <a:t>}</a:t>
            </a:r>
          </a:p>
          <a:p>
            <a:pPr>
              <a:buNone/>
            </a:pPr>
            <a:r>
              <a:rPr lang="en-US" sz="1600" dirty="0" smtClean="0"/>
              <a:t>The  IsLocalUrl  method protects users from being inadvertently redirected to a malicious site. You can log the details of the provided URL when a non-local URL is supplied in a situation where you expected a local URL. Logging redirect URLs can help in diagnosing redirection attacks.</a:t>
            </a:r>
          </a:p>
          <a:p>
            <a:pPr>
              <a:buNone/>
            </a:pPr>
            <a:endParaRPr lang="en-US" sz="1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a:bodyPr>
          <a:lstStyle/>
          <a:p>
            <a:r>
              <a:rPr lang="en-US" sz="2800" dirty="0" smtClean="0"/>
              <a:t>Protecting App against XSS</a:t>
            </a:r>
            <a:endParaRPr lang="en-US" sz="2800" dirty="0"/>
          </a:p>
        </p:txBody>
      </p:sp>
      <p:sp>
        <p:nvSpPr>
          <p:cNvPr id="3" name="Content Placeholder 2"/>
          <p:cNvSpPr>
            <a:spLocks noGrp="1"/>
          </p:cNvSpPr>
          <p:nvPr>
            <p:ph idx="1"/>
          </p:nvPr>
        </p:nvSpPr>
        <p:spPr>
          <a:xfrm>
            <a:off x="457200" y="685800"/>
            <a:ext cx="8229600" cy="4525963"/>
          </a:xfrm>
        </p:spPr>
        <p:txBody>
          <a:bodyPr>
            <a:noAutofit/>
          </a:bodyPr>
          <a:lstStyle/>
          <a:p>
            <a:pPr>
              <a:buNone/>
            </a:pPr>
            <a:r>
              <a:rPr lang="en-US" sz="1750" dirty="0" smtClean="0"/>
              <a:t>At a basic level XSS works by tricking your application into inserting a &lt;script&gt; tag into your rendered page, or by inserting an event into an element. Developers should use the following prevention steps to avoid introducing XSS into their application.</a:t>
            </a:r>
          </a:p>
          <a:p>
            <a:r>
              <a:rPr lang="en-US" sz="1750" dirty="0"/>
              <a:t>Never put untrusted data into your HTML input, unless you follow the rest of the steps below. Untrusted data is any data that may be controlled by an attacker, HTML form inputs, query strings, HTTP headers, even data sourced from a database as an attacker may be able to breach your database even if they cannot breach your application.</a:t>
            </a:r>
          </a:p>
          <a:p>
            <a:r>
              <a:rPr lang="en-US" sz="1750" dirty="0"/>
              <a:t>Before putting untrusted data inside an HTML element ensure it's HTML encoded. HTML encoding takes characters such as &lt; and changes them into a safe form like &amp;lt;</a:t>
            </a:r>
          </a:p>
          <a:p>
            <a:r>
              <a:rPr lang="en-US" sz="1750" dirty="0"/>
              <a:t>Before putting untrusted data into an HTML attribute ensure it's HTML encoded. HTML attribute encoding is a superset of HTML encoding and encodes additional characters such as " and '.</a:t>
            </a:r>
          </a:p>
          <a:p>
            <a:r>
              <a:rPr lang="en-US" sz="1750" dirty="0"/>
              <a:t>Before putting untrusted data into JavaScript place the data in an HTML element whose contents you retrieve at runtime. If this isn't possible, then ensure the data is JavaScript encoded. JavaScript encoding takes dangerous characters for JavaScript and replaces them with their hex, for example &lt; would be encoded as \u003C.</a:t>
            </a:r>
          </a:p>
          <a:p>
            <a:r>
              <a:rPr lang="en-US" sz="1750" dirty="0"/>
              <a:t>Before putting untrusted data into a URL query string ensure it's URL encoded</a:t>
            </a:r>
            <a:r>
              <a:rPr lang="en-US" sz="1750" dirty="0" smtClean="0"/>
              <a:t>.</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HTML Encoding using Razor</a:t>
            </a:r>
            <a:endParaRPr lang="en-US" sz="2800" dirty="0"/>
          </a:p>
        </p:txBody>
      </p:sp>
      <p:sp>
        <p:nvSpPr>
          <p:cNvPr id="3" name="Content Placeholder 2"/>
          <p:cNvSpPr>
            <a:spLocks noGrp="1"/>
          </p:cNvSpPr>
          <p:nvPr>
            <p:ph idx="1"/>
          </p:nvPr>
        </p:nvSpPr>
        <p:spPr>
          <a:xfrm>
            <a:off x="457200" y="1371600"/>
            <a:ext cx="8229600" cy="4525963"/>
          </a:xfrm>
        </p:spPr>
        <p:txBody>
          <a:bodyPr>
            <a:normAutofit fontScale="55000" lnSpcReduction="20000"/>
          </a:bodyPr>
          <a:lstStyle/>
          <a:p>
            <a:pPr>
              <a:buNone/>
            </a:pPr>
            <a:r>
              <a:rPr lang="en-US" dirty="0" smtClean="0"/>
              <a:t>       The Razor engine used in MVC automatically encodes all output sourced from variables, unless you work really to prevent it. It uses HTML attribute encoding rules whenever you use the @ directive. As HTML attribute encoding is a superset of HTML encoding this means you don't have to concern yourself with whether you should use HTML encoding or HTML attribute encoding. You must ensure that you only use @ in an HTML context, not when attempting to insert untrusted input directly into JavaScript. Tag helpers will also encode input you use in tag parameters.</a:t>
            </a:r>
          </a:p>
          <a:p>
            <a:pPr>
              <a:buNone/>
            </a:pPr>
            <a:r>
              <a:rPr lang="en-US" dirty="0" smtClean="0"/>
              <a:t>@{</a:t>
            </a:r>
          </a:p>
          <a:p>
            <a:pPr>
              <a:buNone/>
            </a:pPr>
            <a:r>
              <a:rPr lang="en-US" dirty="0" smtClean="0"/>
              <a:t>       var untrustedInput = "&lt;\"123\"&gt;";</a:t>
            </a:r>
          </a:p>
          <a:p>
            <a:pPr>
              <a:buNone/>
            </a:pPr>
            <a:r>
              <a:rPr lang="en-US" dirty="0" smtClean="0"/>
              <a:t>   }</a:t>
            </a:r>
          </a:p>
          <a:p>
            <a:pPr>
              <a:buNone/>
            </a:pPr>
            <a:endParaRPr lang="en-US" dirty="0" smtClean="0"/>
          </a:p>
          <a:p>
            <a:pPr>
              <a:buNone/>
            </a:pPr>
            <a:r>
              <a:rPr lang="en-US" dirty="0" smtClean="0"/>
              <a:t>   @untrustedInput</a:t>
            </a:r>
          </a:p>
          <a:p>
            <a:pPr>
              <a:buNone/>
            </a:pPr>
            <a:r>
              <a:rPr lang="en-US" dirty="0" smtClean="0"/>
              <a:t>     This view outputs the contents of the untrustedInput variable. This variable includes some characters which are used in XSS attacks, namely &lt;, " and &gt;. Examining the source shows the rendered output encoded as:</a:t>
            </a:r>
          </a:p>
          <a:p>
            <a:pPr>
              <a:buNone/>
            </a:pPr>
            <a:r>
              <a:rPr lang="en-US" dirty="0" smtClean="0"/>
              <a:t>      &amp;lt;&amp;quot;123&amp;quot;&amp;gt;</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808038"/>
          </a:xfrm>
        </p:spPr>
        <p:txBody>
          <a:bodyPr>
            <a:normAutofit/>
          </a:bodyPr>
          <a:lstStyle/>
          <a:p>
            <a:r>
              <a:rPr lang="en-US" sz="2800" dirty="0" smtClean="0"/>
              <a:t>JavaScript Encoding using Razor</a:t>
            </a:r>
            <a:endParaRPr lang="en-US" sz="2800" dirty="0"/>
          </a:p>
        </p:txBody>
      </p:sp>
      <p:sp>
        <p:nvSpPr>
          <p:cNvPr id="3" name="Content Placeholder 2"/>
          <p:cNvSpPr>
            <a:spLocks noGrp="1"/>
          </p:cNvSpPr>
          <p:nvPr>
            <p:ph idx="1"/>
          </p:nvPr>
        </p:nvSpPr>
        <p:spPr>
          <a:xfrm>
            <a:off x="457200" y="1219200"/>
            <a:ext cx="8229600" cy="4525963"/>
          </a:xfrm>
        </p:spPr>
        <p:txBody>
          <a:bodyPr>
            <a:noAutofit/>
          </a:bodyPr>
          <a:lstStyle/>
          <a:p>
            <a:pPr>
              <a:buNone/>
            </a:pPr>
            <a:r>
              <a:rPr lang="en-US" sz="1600" dirty="0" smtClean="0"/>
              <a:t>       There may be times you want to insert a value into JavaScript to process in your view. There are two ways to do this. The safest way to insert values is to place the value in a data attribute of a tag and retrieve it in your JavaScript. For example:</a:t>
            </a:r>
          </a:p>
          <a:p>
            <a:pPr>
              <a:buNone/>
            </a:pPr>
            <a:r>
              <a:rPr lang="en-US" sz="1600" dirty="0" smtClean="0"/>
              <a:t>@{</a:t>
            </a:r>
          </a:p>
          <a:p>
            <a:pPr>
              <a:buNone/>
            </a:pPr>
            <a:r>
              <a:rPr lang="en-US" sz="1600" dirty="0" smtClean="0"/>
              <a:t>    var untrustedInput = "&lt;script&gt;alert(‘injected’)&lt;/script&gt;";</a:t>
            </a:r>
          </a:p>
          <a:p>
            <a:pPr>
              <a:buNone/>
            </a:pPr>
            <a:r>
              <a:rPr lang="en-US" sz="1600" dirty="0" smtClean="0"/>
              <a:t>}</a:t>
            </a:r>
          </a:p>
          <a:p>
            <a:pPr>
              <a:buNone/>
            </a:pPr>
            <a:r>
              <a:rPr lang="en-US" sz="1600" dirty="0" smtClean="0"/>
              <a:t>&lt;div id="injectedData“ data-untrustedinput="@untrustedInput" /&gt;</a:t>
            </a:r>
          </a:p>
          <a:p>
            <a:pPr>
              <a:buNone/>
            </a:pPr>
            <a:r>
              <a:rPr lang="en-US" sz="1600" dirty="0" smtClean="0"/>
              <a:t>&lt;script&gt;</a:t>
            </a:r>
          </a:p>
          <a:p>
            <a:pPr>
              <a:buNone/>
            </a:pPr>
            <a:r>
              <a:rPr lang="en-US" sz="1600" dirty="0" smtClean="0"/>
              <a:t>    var injectedData = document.getElementById("injectedData");</a:t>
            </a:r>
          </a:p>
          <a:p>
            <a:pPr>
              <a:buNone/>
            </a:pPr>
            <a:r>
              <a:rPr lang="en-US" sz="1600" dirty="0" smtClean="0"/>
              <a:t>// All clients</a:t>
            </a:r>
          </a:p>
          <a:p>
            <a:pPr>
              <a:buNone/>
            </a:pPr>
            <a:r>
              <a:rPr lang="en-US" sz="1600" dirty="0" smtClean="0"/>
              <a:t>    var clientSideUntrustedInput= injectedData.getAttribute("data-untrustedinput");</a:t>
            </a:r>
          </a:p>
          <a:p>
            <a:pPr>
              <a:buNone/>
            </a:pPr>
            <a:endParaRPr lang="en-US" sz="1600" dirty="0" smtClean="0"/>
          </a:p>
          <a:p>
            <a:pPr>
              <a:buNone/>
            </a:pPr>
            <a:r>
              <a:rPr lang="en-US" sz="1600" dirty="0" smtClean="0"/>
              <a:t>    // HTML 5 clients only</a:t>
            </a:r>
          </a:p>
          <a:p>
            <a:pPr>
              <a:buNone/>
            </a:pPr>
            <a:r>
              <a:rPr lang="en-US" sz="1600" dirty="0" smtClean="0"/>
              <a:t>    var clientSideUntrustedInputHtml5 =  injectedData.dataset.untrustedinput;</a:t>
            </a:r>
          </a:p>
          <a:p>
            <a:pPr>
              <a:buNone/>
            </a:pPr>
            <a:r>
              <a:rPr lang="en-US" sz="1600" dirty="0" smtClean="0"/>
              <a:t>document.write(</a:t>
            </a:r>
            <a:r>
              <a:rPr lang="en-US" sz="1600" dirty="0" smtClean="0"/>
              <a:t>clientSideUntrustedInput </a:t>
            </a:r>
            <a:r>
              <a:rPr lang="en-US" sz="1600" dirty="0" smtClean="0"/>
              <a:t>);</a:t>
            </a:r>
          </a:p>
          <a:p>
            <a:pPr>
              <a:buNone/>
            </a:pPr>
            <a:r>
              <a:rPr lang="en-US" sz="1600" dirty="0"/>
              <a:t>d</a:t>
            </a:r>
            <a:r>
              <a:rPr lang="en-US" sz="1600" dirty="0" smtClean="0"/>
              <a:t>ocument.write(“&lt;br/&gt;”);</a:t>
            </a:r>
          </a:p>
          <a:p>
            <a:pPr>
              <a:buNone/>
            </a:pPr>
            <a:r>
              <a:rPr lang="en-US" sz="1600" dirty="0"/>
              <a:t>d</a:t>
            </a:r>
            <a:r>
              <a:rPr lang="en-US" sz="1600" dirty="0" smtClean="0"/>
              <a:t>ocument.write(</a:t>
            </a:r>
            <a:r>
              <a:rPr lang="en-US" sz="1600" dirty="0" smtClean="0"/>
              <a:t>clientSideUntrustedInputHtml5 </a:t>
            </a:r>
            <a:r>
              <a:rPr lang="en-US" sz="1600" dirty="0" smtClean="0"/>
              <a:t>);</a:t>
            </a:r>
          </a:p>
          <a:p>
            <a:pPr>
              <a:buNone/>
            </a:pPr>
            <a:r>
              <a:rPr lang="en-US" sz="1600" dirty="0" smtClean="0"/>
              <a:t>&lt;/script&gt;</a:t>
            </a:r>
            <a:endParaRPr lang="en-US" sz="1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74638"/>
            <a:ext cx="7924800" cy="411162"/>
          </a:xfrm>
        </p:spPr>
        <p:txBody>
          <a:bodyPr>
            <a:normAutofit/>
          </a:bodyPr>
          <a:lstStyle/>
          <a:p>
            <a:pPr algn="l"/>
            <a:r>
              <a:rPr lang="en-US" sz="1800" dirty="0"/>
              <a:t>The preceding markup generates the following HTML:</a:t>
            </a:r>
          </a:p>
        </p:txBody>
      </p:sp>
      <p:sp>
        <p:nvSpPr>
          <p:cNvPr id="3" name="Content Placeholder 2"/>
          <p:cNvSpPr>
            <a:spLocks noGrp="1"/>
          </p:cNvSpPr>
          <p:nvPr>
            <p:ph idx="1"/>
          </p:nvPr>
        </p:nvSpPr>
        <p:spPr>
          <a:xfrm>
            <a:off x="304800" y="838200"/>
            <a:ext cx="8382000" cy="5638800"/>
          </a:xfrm>
        </p:spPr>
        <p:txBody>
          <a:bodyPr>
            <a:normAutofit fontScale="55000" lnSpcReduction="20000"/>
          </a:bodyPr>
          <a:lstStyle/>
          <a:p>
            <a:pPr>
              <a:buNone/>
            </a:pPr>
            <a:r>
              <a:rPr lang="en-US" dirty="0" smtClean="0"/>
              <a:t>&lt;div id="injectedData"</a:t>
            </a:r>
          </a:p>
          <a:p>
            <a:pPr>
              <a:buNone/>
            </a:pPr>
            <a:r>
              <a:rPr lang="en-US" dirty="0" smtClean="0"/>
              <a:t>     data-untrustedinput="&amp;lt;script&amp;gt;alert(‘injected’)&amp;lt;/script&amp;gt;" /&gt;</a:t>
            </a:r>
          </a:p>
          <a:p>
            <a:pPr>
              <a:buNone/>
            </a:pPr>
            <a:endParaRPr lang="en-US" dirty="0"/>
          </a:p>
          <a:p>
            <a:pPr>
              <a:buNone/>
            </a:pPr>
            <a:r>
              <a:rPr lang="en-US" dirty="0" smtClean="0"/>
              <a:t>&lt;script&gt;</a:t>
            </a:r>
          </a:p>
          <a:p>
            <a:pPr>
              <a:buNone/>
            </a:pPr>
            <a:r>
              <a:rPr lang="en-US" dirty="0" smtClean="0"/>
              <a:t>    var injectedData = document.getElementById("injectedData");</a:t>
            </a:r>
          </a:p>
          <a:p>
            <a:pPr>
              <a:buNone/>
            </a:pPr>
            <a:endParaRPr lang="en-US" dirty="0" smtClean="0"/>
          </a:p>
          <a:p>
            <a:pPr>
              <a:buNone/>
            </a:pPr>
            <a:r>
              <a:rPr lang="en-US" dirty="0" smtClean="0"/>
              <a:t>    // All clients</a:t>
            </a:r>
          </a:p>
          <a:p>
            <a:pPr>
              <a:buNone/>
            </a:pPr>
            <a:r>
              <a:rPr lang="en-US" dirty="0" smtClean="0"/>
              <a:t>    var clientSideUntrustedInput =</a:t>
            </a:r>
          </a:p>
          <a:p>
            <a:pPr>
              <a:buNone/>
            </a:pPr>
            <a:r>
              <a:rPr lang="en-US" dirty="0" smtClean="0"/>
              <a:t>        injectedData.getAttribute("data-untrustedinput");</a:t>
            </a:r>
          </a:p>
          <a:p>
            <a:pPr>
              <a:buNone/>
            </a:pPr>
            <a:endParaRPr lang="en-US" dirty="0" smtClean="0"/>
          </a:p>
          <a:p>
            <a:pPr>
              <a:buNone/>
            </a:pPr>
            <a:r>
              <a:rPr lang="en-US" dirty="0" smtClean="0"/>
              <a:t>    // HTML 5 clients only</a:t>
            </a:r>
          </a:p>
          <a:p>
            <a:pPr>
              <a:buNone/>
            </a:pPr>
            <a:r>
              <a:rPr lang="en-US" dirty="0" smtClean="0"/>
              <a:t>    var clientSideUntrustedInputHtml5 = injectedData.dataset.untrustedinput;</a:t>
            </a:r>
          </a:p>
          <a:p>
            <a:pPr>
              <a:buNone/>
            </a:pPr>
            <a:r>
              <a:rPr lang="en-US" dirty="0" smtClean="0"/>
              <a:t>document.write(clientSideUntrustedInput );</a:t>
            </a:r>
          </a:p>
          <a:p>
            <a:pPr>
              <a:buNone/>
            </a:pPr>
            <a:r>
              <a:rPr lang="en-US" dirty="0" smtClean="0"/>
              <a:t>document.write(“&lt;br/.&gt;”);</a:t>
            </a:r>
          </a:p>
          <a:p>
            <a:pPr>
              <a:buNone/>
            </a:pPr>
            <a:r>
              <a:rPr lang="en-US" dirty="0" smtClean="0"/>
              <a:t>document.write(clientSideUntrustedInputHtml5 );</a:t>
            </a:r>
          </a:p>
          <a:p>
            <a:pPr>
              <a:buNone/>
            </a:pPr>
            <a:r>
              <a:rPr lang="en-US" dirty="0" smtClean="0"/>
              <a:t>&lt;/script&gt;</a:t>
            </a:r>
          </a:p>
          <a:p>
            <a:pPr>
              <a:buNone/>
            </a:pPr>
            <a:endParaRPr lang="en-US" dirty="0" smtClean="0"/>
          </a:p>
          <a:p>
            <a:pPr>
              <a:buNone/>
            </a:pPr>
            <a:r>
              <a:rPr lang="en-US" dirty="0" smtClean="0"/>
              <a:t>The preceding code generates the following output:</a:t>
            </a:r>
          </a:p>
          <a:p>
            <a:pPr>
              <a:buNone/>
            </a:pPr>
            <a:r>
              <a:rPr lang="en-US" dirty="0" smtClean="0"/>
              <a:t>&lt;script&gt;alert(‘injected’)&lt;/script&gt;</a:t>
            </a:r>
          </a:p>
          <a:p>
            <a:pPr>
              <a:buNone/>
            </a:pPr>
            <a:r>
              <a:rPr lang="en-US" dirty="0" smtClean="0"/>
              <a:t>&lt;script&gt;alert(‘injected’)&lt;/script&gt;</a:t>
            </a:r>
          </a:p>
          <a:p>
            <a:pPr>
              <a:buNone/>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sz="2800" dirty="0" smtClean="0"/>
              <a:t>Accessing encoders in code</a:t>
            </a:r>
            <a:endParaRPr lang="en-US" sz="2800" dirty="0"/>
          </a:p>
        </p:txBody>
      </p:sp>
      <p:sp>
        <p:nvSpPr>
          <p:cNvPr id="3" name="Content Placeholder 2"/>
          <p:cNvSpPr>
            <a:spLocks noGrp="1"/>
          </p:cNvSpPr>
          <p:nvPr>
            <p:ph idx="1"/>
          </p:nvPr>
        </p:nvSpPr>
        <p:spPr>
          <a:xfrm>
            <a:off x="457200" y="1066800"/>
            <a:ext cx="8229600" cy="5059363"/>
          </a:xfrm>
        </p:spPr>
        <p:txBody>
          <a:bodyPr>
            <a:normAutofit fontScale="77500" lnSpcReduction="20000"/>
          </a:bodyPr>
          <a:lstStyle/>
          <a:p>
            <a:pPr>
              <a:buNone/>
            </a:pPr>
            <a:r>
              <a:rPr lang="en-US" sz="1800" dirty="0" smtClean="0"/>
              <a:t>The HTML, JavaScript and URL encoders are available to your code in two ways, you can inject them via dependency injection or you can use the default encoders contained in the System.Text.Encodings.Web namespace. If you use the default encoders then any you applied to character ranges to be treated as safe won't take effect - the default encoders use the safest encoding rules possible.</a:t>
            </a:r>
          </a:p>
          <a:p>
            <a:pPr>
              <a:buNone/>
            </a:pPr>
            <a:endParaRPr lang="en-US" sz="1800" dirty="0" smtClean="0"/>
          </a:p>
          <a:p>
            <a:pPr>
              <a:buNone/>
            </a:pPr>
            <a:r>
              <a:rPr lang="en-US" sz="1800" dirty="0" smtClean="0"/>
              <a:t>To use the configurable encoders via DI your constructors should take an HtmlEncoder, JavaScriptEncoder and UrlE</a:t>
            </a:r>
            <a:r>
              <a:rPr lang="en-US" sz="1800" dirty="0" smtClean="0"/>
              <a:t>ncoder parameter as appropriate. For example;</a:t>
            </a:r>
          </a:p>
          <a:p>
            <a:pPr>
              <a:buNone/>
            </a:pPr>
            <a:endParaRPr lang="en-US" sz="1800" dirty="0" smtClean="0"/>
          </a:p>
          <a:p>
            <a:pPr>
              <a:buNone/>
            </a:pPr>
            <a:endParaRPr lang="en-US" sz="1800" dirty="0"/>
          </a:p>
          <a:p>
            <a:pPr>
              <a:buNone/>
            </a:pPr>
            <a:r>
              <a:rPr lang="en-US" sz="1800" dirty="0" smtClean="0"/>
              <a:t>public class HomeController : Controller</a:t>
            </a:r>
          </a:p>
          <a:p>
            <a:pPr>
              <a:buNone/>
            </a:pPr>
            <a:r>
              <a:rPr lang="en-US" sz="1800" dirty="0" smtClean="0"/>
              <a:t>   {</a:t>
            </a:r>
          </a:p>
          <a:p>
            <a:pPr>
              <a:buNone/>
            </a:pPr>
            <a:r>
              <a:rPr lang="en-US" sz="1800" dirty="0" smtClean="0"/>
              <a:t>       HtmlEncoder _htmlEncoder;</a:t>
            </a:r>
          </a:p>
          <a:p>
            <a:pPr>
              <a:buNone/>
            </a:pPr>
            <a:r>
              <a:rPr lang="en-US" sz="1800" dirty="0" smtClean="0"/>
              <a:t>       JavaScriptEncoder _javaScriptEncoder;</a:t>
            </a:r>
          </a:p>
          <a:p>
            <a:pPr>
              <a:buNone/>
            </a:pPr>
            <a:r>
              <a:rPr lang="en-US" sz="1800" dirty="0" smtClean="0"/>
              <a:t>       UrlEncoder _urlEncoder;</a:t>
            </a:r>
          </a:p>
          <a:p>
            <a:pPr>
              <a:buNone/>
            </a:pPr>
            <a:endParaRPr lang="en-US" sz="1800" dirty="0" smtClean="0"/>
          </a:p>
          <a:p>
            <a:pPr>
              <a:buNone/>
            </a:pPr>
            <a:r>
              <a:rPr lang="en-US" sz="1800" dirty="0" smtClean="0"/>
              <a:t>       public HomeController(HtmlEncoder htmlEncoder,</a:t>
            </a:r>
          </a:p>
          <a:p>
            <a:pPr>
              <a:buNone/>
            </a:pPr>
            <a:r>
              <a:rPr lang="en-US" sz="1800" dirty="0" smtClean="0"/>
              <a:t>                             JavaScriptEncoder javascriptEncoder,</a:t>
            </a:r>
          </a:p>
          <a:p>
            <a:pPr>
              <a:buNone/>
            </a:pPr>
            <a:r>
              <a:rPr lang="en-US" sz="1800" dirty="0" smtClean="0"/>
              <a:t>                             UrlEncoder urlEncoder)</a:t>
            </a:r>
          </a:p>
          <a:p>
            <a:pPr>
              <a:buNone/>
            </a:pPr>
            <a:r>
              <a:rPr lang="en-US" sz="1800" dirty="0" smtClean="0"/>
              <a:t>       {</a:t>
            </a:r>
          </a:p>
          <a:p>
            <a:pPr>
              <a:buNone/>
            </a:pPr>
            <a:r>
              <a:rPr lang="en-US" sz="1800" dirty="0" smtClean="0"/>
              <a:t>           _htmlEncoder = htmlEncoder;</a:t>
            </a:r>
          </a:p>
          <a:p>
            <a:pPr>
              <a:buNone/>
            </a:pPr>
            <a:r>
              <a:rPr lang="en-US" sz="1800" dirty="0" smtClean="0"/>
              <a:t>           _javaScriptEncoder = javascriptEncoder;</a:t>
            </a:r>
          </a:p>
          <a:p>
            <a:pPr>
              <a:buNone/>
            </a:pPr>
            <a:r>
              <a:rPr lang="en-US" sz="1800" dirty="0" smtClean="0"/>
              <a:t>           _urlEncoder = urlEncoder;</a:t>
            </a:r>
          </a:p>
          <a:p>
            <a:pPr>
              <a:buNone/>
            </a:pPr>
            <a:r>
              <a:rPr lang="en-US" sz="1800" dirty="0" smtClean="0"/>
              <a:t>       }</a:t>
            </a:r>
          </a:p>
          <a:p>
            <a:pPr>
              <a:buNone/>
            </a:pPr>
            <a:r>
              <a:rPr lang="en-US" sz="1800" dirty="0" smtClean="0"/>
              <a:t>   }</a:t>
            </a:r>
            <a:endParaRPr lang="en-US" sz="1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Encoding URL Parameters</a:t>
            </a:r>
            <a:endParaRPr lang="en-US" sz="2400" dirty="0"/>
          </a:p>
        </p:txBody>
      </p:sp>
      <p:sp>
        <p:nvSpPr>
          <p:cNvPr id="3" name="Content Placeholder 2"/>
          <p:cNvSpPr>
            <a:spLocks noGrp="1"/>
          </p:cNvSpPr>
          <p:nvPr>
            <p:ph idx="1"/>
          </p:nvPr>
        </p:nvSpPr>
        <p:spPr/>
        <p:txBody>
          <a:bodyPr>
            <a:normAutofit/>
          </a:bodyPr>
          <a:lstStyle/>
          <a:p>
            <a:pPr>
              <a:buNone/>
            </a:pPr>
            <a:r>
              <a:rPr lang="en-US" sz="2000" dirty="0" smtClean="0"/>
              <a:t>If you want to build a URL query string with untrusted input as a value use the UrlEncoder to encode the value. For example,</a:t>
            </a:r>
          </a:p>
          <a:p>
            <a:pPr>
              <a:buNone/>
            </a:pPr>
            <a:endParaRPr lang="en-US" sz="2000" dirty="0" smtClean="0"/>
          </a:p>
          <a:p>
            <a:pPr>
              <a:buNone/>
            </a:pPr>
            <a:r>
              <a:rPr lang="en-US" sz="2000" dirty="0" smtClean="0"/>
              <a:t>var example = "\"Quoted Value with spaces and &amp;\"";</a:t>
            </a:r>
          </a:p>
          <a:p>
            <a:pPr>
              <a:buNone/>
            </a:pPr>
            <a:r>
              <a:rPr lang="en-US" sz="2000" dirty="0" smtClean="0"/>
              <a:t>   var encodedValue = _urlEncoder.Encode(example);</a:t>
            </a:r>
          </a:p>
          <a:p>
            <a:pPr>
              <a:buNone/>
            </a:pPr>
            <a:endParaRPr lang="en-US" sz="2000" dirty="0" smtClean="0"/>
          </a:p>
          <a:p>
            <a:pPr>
              <a:buNone/>
            </a:pPr>
            <a:r>
              <a:rPr lang="en-US" sz="2000" dirty="0" smtClean="0"/>
              <a:t>After encoding the encodedValue variable will contain %22Quoted%20Value%20with%20spaces%20and%20%26%22. Spaces, quotes, punctuation and other unsafe characters will be percent encoded to their hexadecimal value, for example a space character will become %20.</a:t>
            </a:r>
            <a:endParaRPr lang="en-US" sz="20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1024</TotalTime>
  <Words>4709</Words>
  <Application>Microsoft Office PowerPoint</Application>
  <PresentationFormat>On-screen Show (4:3)</PresentationFormat>
  <Paragraphs>362</Paragraphs>
  <Slides>33</Slides>
  <Notes>0</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Office Theme</vt:lpstr>
      <vt:lpstr>Securing in ASP.NET Core Application</vt:lpstr>
      <vt:lpstr> Common Vulnerabilities: </vt:lpstr>
      <vt:lpstr>Cross-Site Scripting Attacks </vt:lpstr>
      <vt:lpstr>Protecting App against XSS</vt:lpstr>
      <vt:lpstr>HTML Encoding using Razor</vt:lpstr>
      <vt:lpstr>JavaScript Encoding using Razor</vt:lpstr>
      <vt:lpstr>The preceding markup generates the following HTML:</vt:lpstr>
      <vt:lpstr>Accessing encoders in code</vt:lpstr>
      <vt:lpstr>Encoding URL Parameters</vt:lpstr>
      <vt:lpstr>Customizing the Encoders</vt:lpstr>
      <vt:lpstr>Slide 11</vt:lpstr>
      <vt:lpstr>Validation as an XSS prevention technique</vt:lpstr>
      <vt:lpstr>SQL injection</vt:lpstr>
      <vt:lpstr>What are SQL queries</vt:lpstr>
      <vt:lpstr>Retrieving hidden data</vt:lpstr>
      <vt:lpstr>Slide 16</vt:lpstr>
      <vt:lpstr>Slide 17</vt:lpstr>
      <vt:lpstr>Slide 18</vt:lpstr>
      <vt:lpstr>Slide 19</vt:lpstr>
      <vt:lpstr>Blind SQL injection vulnerabilities</vt:lpstr>
      <vt:lpstr>Slide 21</vt:lpstr>
      <vt:lpstr>SQL injection in different parts of the query</vt:lpstr>
      <vt:lpstr>Second-order SQL injection</vt:lpstr>
      <vt:lpstr>Slide 24</vt:lpstr>
      <vt:lpstr>How to prevent SQL injection</vt:lpstr>
      <vt:lpstr>Cross site request forgery (CSRF) attack</vt:lpstr>
      <vt:lpstr>Slide 27</vt:lpstr>
      <vt:lpstr>Slide 28</vt:lpstr>
      <vt:lpstr>Slide 29</vt:lpstr>
      <vt:lpstr>Open Redirect Attack</vt:lpstr>
      <vt:lpstr>Slide 31</vt:lpstr>
      <vt:lpstr>Prevent Open Redirect Attack</vt:lpstr>
      <vt:lpstr>Slide 33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Delta</dc:creator>
  <cp:lastModifiedBy>Delta</cp:lastModifiedBy>
  <cp:revision>42</cp:revision>
  <dcterms:created xsi:type="dcterms:W3CDTF">2021-03-24T06:50:35Z</dcterms:created>
  <dcterms:modified xsi:type="dcterms:W3CDTF">2021-03-24T23:55:26Z</dcterms:modified>
</cp:coreProperties>
</file>