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04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7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23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28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4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75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0764-513B-49AE-B00A-1C58B6358FA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6243-9DBD-412C-A18F-AE212C98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3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D78A-2614-44FB-A4D5-D0A0537C3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6A691-D6F8-4EB0-ACED-CF4AC9D4E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Revision: Unit 1 (Part 2)</a:t>
            </a:r>
          </a:p>
        </p:txBody>
      </p:sp>
    </p:spTree>
    <p:extLst>
      <p:ext uri="{BB962C8B-B14F-4D97-AF65-F5344CB8AC3E}">
        <p14:creationId xmlns:p14="http://schemas.microsoft.com/office/powerpoint/2010/main" val="37130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3B73-CB56-439A-9103-C9D76AD0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74523" cy="163185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Perpetua Titling MT" panose="02020502060505020804" pitchFamily="18" charset="0"/>
              </a:rPr>
              <a:t>Factors…Cont.….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7EA8-FC82-4632-891E-19D053C5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7441809" cy="5333998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66"/>
                </a:solidFill>
              </a:rPr>
              <a:t>B</a:t>
            </a:r>
            <a:r>
              <a:rPr lang="en-US" dirty="0">
                <a:solidFill>
                  <a:srgbClr val="FF0066"/>
                </a:solidFill>
                <a:latin typeface="Perpetua Titling MT" panose="02020502060505020804" pitchFamily="18" charset="0"/>
              </a:rPr>
              <a:t>) Purpose: </a:t>
            </a:r>
            <a:r>
              <a:rPr lang="en-US" dirty="0">
                <a:solidFill>
                  <a:srgbClr val="C00000"/>
                </a:solidFill>
                <a:latin typeface="Perpetua Titling MT" panose="02020502060505020804" pitchFamily="18" charset="0"/>
              </a:rPr>
              <a:t>What do you intend to do with the write-up (inform, educate, explain, describe, convince)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solidFill>
                <a:srgbClr val="C00000"/>
              </a:solidFill>
              <a:latin typeface="Perpetua Titling MT" panose="020205020605050208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66"/>
                </a:solidFill>
                <a:latin typeface="Perpetua Titling MT" panose="02020502060505020804" pitchFamily="18" charset="0"/>
              </a:rPr>
              <a:t>C) Format:</a:t>
            </a:r>
            <a:r>
              <a:rPr lang="en-US" dirty="0">
                <a:solidFill>
                  <a:srgbClr val="C00000"/>
                </a:solidFill>
                <a:latin typeface="Perpetua Titling MT" panose="02020502060505020804" pitchFamily="18" charset="0"/>
              </a:rPr>
              <a:t> In which format are you processing information? (Reports? Documents? Instructive manuals (Guides)? Correspondence (letters, memos, emails)? Presentations (Interviews, seminars)?</a:t>
            </a:r>
          </a:p>
          <a:p>
            <a:pPr marL="0" indent="0"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062BA-42F8-4E82-B0CA-02D43C82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29" y="0"/>
            <a:ext cx="4933071" cy="2574388"/>
          </a:xfrm>
          <a:prstGeom prst="rect">
            <a:avLst/>
          </a:prstGeom>
          <a:effectLst>
            <a:reflection blurRad="469900" stA="18000" endPos="28000" dist="508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390D0-4DF3-482C-B528-8832A0DB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85" y="2761957"/>
            <a:ext cx="3687740" cy="36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C59-0E61-47B4-B0D3-9189DD92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Lastly……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8B3-6CB5-41F3-A854-F2B36C8B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260"/>
            <a:ext cx="11383617" cy="526773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66"/>
                </a:solidFill>
              </a:rPr>
              <a:t>D) Style: </a:t>
            </a:r>
            <a:r>
              <a:rPr lang="en-US" dirty="0">
                <a:solidFill>
                  <a:srgbClr val="C00000"/>
                </a:solidFill>
              </a:rPr>
              <a:t>What kind of </a:t>
            </a:r>
            <a:r>
              <a:rPr lang="en-US" b="1" dirty="0">
                <a:solidFill>
                  <a:srgbClr val="C00000"/>
                </a:solidFill>
              </a:rPr>
              <a:t>language</a:t>
            </a:r>
            <a:r>
              <a:rPr lang="en-US" dirty="0">
                <a:solidFill>
                  <a:srgbClr val="C00000"/>
                </a:solidFill>
              </a:rPr>
              <a:t> do you contemplate to apply? What about </a:t>
            </a:r>
            <a:r>
              <a:rPr lang="en-US" b="1" dirty="0">
                <a:solidFill>
                  <a:srgbClr val="C00000"/>
                </a:solidFill>
              </a:rPr>
              <a:t>Organization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b="1" dirty="0">
                <a:solidFill>
                  <a:srgbClr val="C00000"/>
                </a:solidFill>
              </a:rPr>
              <a:t>Layout</a:t>
            </a:r>
            <a:r>
              <a:rPr lang="en-US" dirty="0">
                <a:solidFill>
                  <a:srgbClr val="C00000"/>
                </a:solidFill>
              </a:rPr>
              <a:t>? (</a:t>
            </a:r>
            <a:r>
              <a:rPr lang="en-US" dirty="0"/>
              <a:t>Decided with the view of the first three factors: the background of the audience, need and purpose and format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</a:rPr>
              <a:t>Language: Use of the technical terms or jargons; general terms and the definitions of the technical phrases and terms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Use of clear voice form (preferably active voice; straightforward)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Use of proper sentence length (shorter sentences; varying lengths)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Lessen/mitigate the use of negatives (especially double negatives confuse the readers)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Make suitable use of prefixes, suffixes and articles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A89-26BE-4F18-A167-70A3C502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9929"/>
          </a:xfrm>
        </p:spPr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D4B1-0F5F-4EF7-95AC-7DA2FDE3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5948"/>
            <a:ext cx="6533322" cy="555266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/>
              <a:t>Maintain decent attitude or </a:t>
            </a:r>
            <a:r>
              <a:rPr lang="en-US" sz="2800" dirty="0">
                <a:solidFill>
                  <a:srgbClr val="C00000"/>
                </a:solidFill>
              </a:rPr>
              <a:t>tone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</a:rPr>
              <a:t>Use neutral Tone; not too formal or too informal or casual; prefer polite words to sarcastic, indirect, loaded (full of emotions) or sore ones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</a:rPr>
              <a:t>Don’t change the tone too swiftly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184C3-8A61-4125-9CC9-590379EE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2" y="1099929"/>
            <a:ext cx="5629858" cy="32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1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9608-9638-4679-B7FB-65CB60F7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67408"/>
          </a:xfrm>
        </p:spPr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CFDE-716D-4742-9B8A-794D8593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5704"/>
            <a:ext cx="12192000" cy="561229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/>
              <a:t>One of the most important of communication skills in technical writing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/>
              <a:t>Consists of layout strategies (providing white space, etc.)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/>
              <a:t>Related with the presentation of the matters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/>
              <a:t>Management of the paragraphs into the meaningful patterns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/>
              <a:t>For making the flow of information effective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dirty="0"/>
              <a:t>Use of visual aids; classification of paragraphs (clear topic sentence, argument and thesis statement); outlines; lists and so 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2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CA10-8285-4F63-BD90-B41D47FA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690687"/>
          </a:xfrm>
        </p:spPr>
        <p:txBody>
          <a:bodyPr/>
          <a:lstStyle/>
          <a:p>
            <a:pPr algn="ctr"/>
            <a:r>
              <a:rPr 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Watch out for Grammatical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73D5-A60D-4663-8D8C-E99962CC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6546574" cy="5167312"/>
          </a:xfrm>
        </p:spPr>
        <p:txBody>
          <a:bodyPr/>
          <a:lstStyle/>
          <a:p>
            <a:r>
              <a:rPr lang="en-US" dirty="0"/>
              <a:t>Subjects and verbs agreement</a:t>
            </a:r>
          </a:p>
          <a:p>
            <a:r>
              <a:rPr lang="en-US" dirty="0"/>
              <a:t>Pronouns; pronoun references</a:t>
            </a:r>
          </a:p>
          <a:p>
            <a:r>
              <a:rPr lang="en-US" dirty="0"/>
              <a:t>Avoiding shifts</a:t>
            </a:r>
          </a:p>
          <a:p>
            <a:r>
              <a:rPr lang="en-US" dirty="0"/>
              <a:t>Modifiers</a:t>
            </a:r>
          </a:p>
          <a:p>
            <a:r>
              <a:rPr lang="en-US" dirty="0"/>
              <a:t> Clause and simple sentence</a:t>
            </a:r>
          </a:p>
          <a:p>
            <a:r>
              <a:rPr lang="en-US" dirty="0"/>
              <a:t>Compound sentences; complex sentences</a:t>
            </a:r>
          </a:p>
          <a:p>
            <a:r>
              <a:rPr lang="en-US" dirty="0"/>
              <a:t> Fragments, run-ones, and comma splices; </a:t>
            </a:r>
          </a:p>
          <a:p>
            <a:r>
              <a:rPr lang="en-US" dirty="0"/>
              <a:t>Transition words</a:t>
            </a:r>
          </a:p>
          <a:p>
            <a:r>
              <a:rPr lang="en-US" dirty="0"/>
              <a:t>Parallelism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48300-EC72-4715-A601-D4B179EE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8227"/>
            <a:ext cx="5723796" cy="48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51C82-4832-4E02-9CAE-84E93CCB8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874643"/>
            <a:ext cx="7606747" cy="5031651"/>
          </a:xfrm>
        </p:spPr>
      </p:pic>
    </p:spTree>
    <p:extLst>
      <p:ext uri="{BB962C8B-B14F-4D97-AF65-F5344CB8AC3E}">
        <p14:creationId xmlns:p14="http://schemas.microsoft.com/office/powerpoint/2010/main" val="29889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4917A-AE8D-41CE-B941-2DAAB1B6F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3352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1072-8D51-480C-85E6-A7633B26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670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86F49-A334-4419-978E-3ECFB08FA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5024"/>
            <a:ext cx="3697357" cy="4169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6E388-8AAF-433A-872E-4D676272F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34" y="1675987"/>
            <a:ext cx="3506026" cy="3506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5E44B-3020-44A2-9CC9-A70C8ADDB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737" y="240455"/>
            <a:ext cx="2871063" cy="28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88E7-5D84-4861-9B2F-B024662A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03165" cy="1219194"/>
          </a:xfrm>
        </p:spPr>
        <p:txBody>
          <a:bodyPr/>
          <a:lstStyle/>
          <a:p>
            <a:r>
              <a:rPr lang="en-US" dirty="0">
                <a:latin typeface="Viner Hand ITC" panose="03070502030502020203" pitchFamily="66" charset="0"/>
              </a:rPr>
              <a:t>Becoming a Leader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14036-112B-497D-8AE9-A980C0270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65" y="0"/>
            <a:ext cx="5088835" cy="40949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99D29-C608-4026-9D5B-7A07031BC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65" y="4094923"/>
            <a:ext cx="5088835" cy="2763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6E755-36CB-404E-A68F-2F2B12267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19199"/>
            <a:ext cx="7103166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780-6FC8-46C9-A128-B7BD81A8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944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Castellar" panose="020A0402060406010301" pitchFamily="18" charset="0"/>
              </a:rPr>
              <a:t>Once More to the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E72D-6037-42C8-BA44-AA891C3B7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8226"/>
            <a:ext cx="12192000" cy="5479773"/>
          </a:xfrm>
        </p:spPr>
        <p:txBody>
          <a:bodyPr/>
          <a:lstStyle/>
          <a:p>
            <a:r>
              <a:rPr lang="en-US" dirty="0"/>
              <a:t>Unit 1 (Rutherford) Learning Objectives: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C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To present the foundations of technical writing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C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To acquaint with audience, language and style and organization in technical writing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C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To acknowledge the presence of audience, language and style and organization in technical writing</a:t>
            </a:r>
          </a:p>
        </p:txBody>
      </p:sp>
    </p:spTree>
    <p:extLst>
      <p:ext uri="{BB962C8B-B14F-4D97-AF65-F5344CB8AC3E}">
        <p14:creationId xmlns:p14="http://schemas.microsoft.com/office/powerpoint/2010/main" val="18480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2F82-2140-445C-952C-B27CC116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75669" cy="169068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First up,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8FCE-DE7B-43F3-BE52-2F7E0EA26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77009"/>
            <a:ext cx="7063410" cy="52809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b="1" dirty="0"/>
              <a:t>Technical writing</a:t>
            </a:r>
            <a:r>
              <a:rPr lang="en-US" sz="2400" dirty="0"/>
              <a:t>= jotting down or drafting technical communication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b="1" dirty="0"/>
              <a:t>Foundation</a:t>
            </a:r>
            <a:r>
              <a:rPr lang="en-US" sz="2400" dirty="0"/>
              <a:t>= base/basis, cornerstone, backbone,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concrete structure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or underlying principle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2400" b="1" dirty="0"/>
              <a:t>Foundations of Technical writing</a:t>
            </a:r>
            <a:r>
              <a:rPr lang="en-US" sz="2400" dirty="0"/>
              <a:t>: </a:t>
            </a:r>
            <a:r>
              <a:rPr lang="en-US" sz="2400" u="sng" dirty="0"/>
              <a:t>audience</a:t>
            </a:r>
            <a:r>
              <a:rPr lang="en-US" sz="2400" dirty="0"/>
              <a:t>, </a:t>
            </a:r>
            <a:r>
              <a:rPr lang="en-US" sz="2400" u="sng" dirty="0"/>
              <a:t>purpose</a:t>
            </a:r>
            <a:r>
              <a:rPr lang="en-US" sz="2400" dirty="0"/>
              <a:t>, language and </a:t>
            </a:r>
            <a:r>
              <a:rPr lang="en-US" sz="2400" u="sng" dirty="0"/>
              <a:t>style</a:t>
            </a:r>
            <a:r>
              <a:rPr lang="en-US" sz="2400" dirty="0"/>
              <a:t>,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3B192-EDB1-493C-B5A8-F96BEE7C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77" y="-14068"/>
            <a:ext cx="5219423" cy="423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192A-B287-42A4-97EE-D7C028E4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442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Factors to Consider in Technical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C165-9775-450A-A1A4-0CBBC8ED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79443"/>
            <a:ext cx="12191999" cy="56785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TC is an act of transmitting facts and information to </a:t>
            </a:r>
            <a:r>
              <a:rPr lang="en-US" b="1" dirty="0"/>
              <a:t>a defined audience </a:t>
            </a:r>
            <a:r>
              <a:rPr lang="en-US" dirty="0"/>
              <a:t>for a </a:t>
            </a:r>
            <a:r>
              <a:rPr lang="en-US" b="1" dirty="0"/>
              <a:t>specific purpose</a:t>
            </a:r>
            <a:r>
              <a:rPr lang="en-US" dirty="0"/>
              <a:t>.</a:t>
            </a:r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AutoNum type="alphaUcParenR"/>
            </a:pPr>
            <a:r>
              <a:rPr lang="en-US" dirty="0">
                <a:solidFill>
                  <a:srgbClr val="FF0066"/>
                </a:solidFill>
              </a:rPr>
              <a:t>Audience</a:t>
            </a:r>
            <a:r>
              <a:rPr lang="en-US" dirty="0"/>
              <a:t>: Who are the intended readers or viewers of the purported information? (</a:t>
            </a:r>
            <a:r>
              <a:rPr lang="en-US" dirty="0">
                <a:solidFill>
                  <a:srgbClr val="FF0000"/>
                </a:solidFill>
              </a:rPr>
              <a:t>Managers</a:t>
            </a:r>
            <a:r>
              <a:rPr lang="en-US" dirty="0"/>
              <a:t>? Clients? Coworkers?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General public? Unknown Audience</a:t>
            </a:r>
            <a:r>
              <a:rPr lang="en-US" dirty="0"/>
              <a:t>? (Nontechnical)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While Analyzing Audience Focus 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: What information does the audience presuppose?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What does he want to know?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What is he planning to do with the shared information?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6C7C-8D56-4AE9-A157-83B0AF0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09113" cy="169068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Don’t Assume That</a:t>
            </a:r>
            <a:r>
              <a:rPr lang="en-US" dirty="0"/>
              <a:t>…..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9AE2-3BBC-4A14-A25D-CA648BA6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1"/>
            <a:ext cx="8110330" cy="46634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/>
              <a:t>The audience knows my language (English)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/>
              <a:t>S/he will read full writing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/>
              <a:t>S/he will remember all the things you tell them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3200" dirty="0"/>
              <a:t>When s/he does not understand, the query will be issued.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0B6BE-964E-4682-B4FB-B2DF652D1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3" y="1"/>
            <a:ext cx="3229803" cy="2449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2A9E-23C4-4BBE-A276-0C6740D09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0" y="2756971"/>
            <a:ext cx="4074563" cy="27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205</TotalTime>
  <Words>562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DengXian</vt:lpstr>
      <vt:lpstr>NSimSun</vt:lpstr>
      <vt:lpstr>Arial</vt:lpstr>
      <vt:lpstr>Arial</vt:lpstr>
      <vt:lpstr>Bahnschrift Light Condensed</vt:lpstr>
      <vt:lpstr>Bookman Old Style</vt:lpstr>
      <vt:lpstr>Castellar</vt:lpstr>
      <vt:lpstr>Microsoft Sans Serif</vt:lpstr>
      <vt:lpstr>Perpetua Titling MT</vt:lpstr>
      <vt:lpstr>Rockwell</vt:lpstr>
      <vt:lpstr>Viner Hand ITC</vt:lpstr>
      <vt:lpstr>Wingdings</vt:lpstr>
      <vt:lpstr>Damask</vt:lpstr>
      <vt:lpstr>Technical Writing</vt:lpstr>
      <vt:lpstr>PowerPoint Presentation</vt:lpstr>
      <vt:lpstr>PowerPoint Presentation</vt:lpstr>
      <vt:lpstr>Theme</vt:lpstr>
      <vt:lpstr>Becoming a Leader</vt:lpstr>
      <vt:lpstr>Once More to the Text</vt:lpstr>
      <vt:lpstr>First up, the Basics</vt:lpstr>
      <vt:lpstr>Factors to Consider in Technical Communication</vt:lpstr>
      <vt:lpstr>Don’t Assume That….. </vt:lpstr>
      <vt:lpstr>Factors…Cont.….</vt:lpstr>
      <vt:lpstr>Lastly……</vt:lpstr>
      <vt:lpstr>Cont.…</vt:lpstr>
      <vt:lpstr>Organization</vt:lpstr>
      <vt:lpstr>Watch out for Grammatical Units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Writing</dc:title>
  <dc:creator>Administrator</dc:creator>
  <cp:lastModifiedBy>Administrator</cp:lastModifiedBy>
  <cp:revision>20</cp:revision>
  <dcterms:created xsi:type="dcterms:W3CDTF">2021-02-01T06:38:36Z</dcterms:created>
  <dcterms:modified xsi:type="dcterms:W3CDTF">2021-02-01T16:54:13Z</dcterms:modified>
</cp:coreProperties>
</file>