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285-E3B2-4EBD-B4B6-4D645026689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CFFF-340A-43B9-B8EC-B6E73C80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285-E3B2-4EBD-B4B6-4D645026689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CFFF-340A-43B9-B8EC-B6E73C80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7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285-E3B2-4EBD-B4B6-4D645026689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CFFF-340A-43B9-B8EC-B6E73C80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2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285-E3B2-4EBD-B4B6-4D645026689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CFFF-340A-43B9-B8EC-B6E73C80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285-E3B2-4EBD-B4B6-4D645026689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CFFF-340A-43B9-B8EC-B6E73C80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285-E3B2-4EBD-B4B6-4D645026689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CFFF-340A-43B9-B8EC-B6E73C80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285-E3B2-4EBD-B4B6-4D645026689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CFFF-340A-43B9-B8EC-B6E73C80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285-E3B2-4EBD-B4B6-4D645026689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CFFF-340A-43B9-B8EC-B6E73C80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285-E3B2-4EBD-B4B6-4D645026689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CFFF-340A-43B9-B8EC-B6E73C80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285-E3B2-4EBD-B4B6-4D645026689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CFFF-340A-43B9-B8EC-B6E73C80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3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285-E3B2-4EBD-B4B6-4D645026689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CFFF-340A-43B9-B8EC-B6E73C80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7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7285-E3B2-4EBD-B4B6-4D645026689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CFFF-340A-43B9-B8EC-B6E73C80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7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Writing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2 </a:t>
            </a:r>
          </a:p>
        </p:txBody>
      </p:sp>
    </p:spTree>
    <p:extLst>
      <p:ext uri="{BB962C8B-B14F-4D97-AF65-F5344CB8AC3E}">
        <p14:creationId xmlns:p14="http://schemas.microsoft.com/office/powerpoint/2010/main" val="130173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0309"/>
          </a:xfrm>
        </p:spPr>
        <p:txBody>
          <a:bodyPr/>
          <a:lstStyle/>
          <a:p>
            <a:pPr algn="ctr"/>
            <a:r>
              <a:rPr lang="en-US" dirty="0"/>
              <a:t>Informative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7280"/>
            <a:ext cx="11353800" cy="59307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b="1" dirty="0"/>
              <a:t>What is a summary? </a:t>
            </a:r>
          </a:p>
          <a:p>
            <a:pPr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A short description of a document or a text</a:t>
            </a:r>
          </a:p>
          <a:p>
            <a:pPr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A succinct statement (synopsis) that gives only the main ideas of </a:t>
            </a:r>
            <a:r>
              <a:rPr lang="en-US" dirty="0" err="1"/>
              <a:t>sth</a:t>
            </a:r>
            <a:endParaRPr lang="en-US" dirty="0"/>
          </a:p>
          <a:p>
            <a:pPr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A shortened passage, which retains the essential information of the primary document </a:t>
            </a:r>
          </a:p>
          <a:p>
            <a:pPr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Stands for the original source (not personal interpretation)</a:t>
            </a:r>
          </a:p>
          <a:p>
            <a:pPr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Should be concise, accurate, neutral, readable and reliable</a:t>
            </a:r>
          </a:p>
          <a:p>
            <a:pPr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Paraphrasing is a prominent technique of a summary writing</a:t>
            </a:r>
          </a:p>
          <a:p>
            <a:pPr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We look for 5W1H while paraphrasing a text</a:t>
            </a:r>
          </a:p>
          <a:p>
            <a:pPr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Steps:  Introducing the author, the article, and its main idea; Recognize the topic sentences and the supporting details; Provide a short 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191" y="0"/>
            <a:ext cx="3281313" cy="27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152"/>
            <a:ext cx="12192000" cy="69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7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D553-533E-456E-BE15-C5D2765A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7"/>
          </a:xfrm>
        </p:spPr>
        <p:txBody>
          <a:bodyPr/>
          <a:lstStyle/>
          <a:p>
            <a:pPr algn="ctr"/>
            <a:r>
              <a:rPr lang="en-US" dirty="0"/>
              <a:t>Cut and dried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975BB-E1AB-4607-A102-B10683A6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5616"/>
            <a:ext cx="12191999" cy="61423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Usually appears at the end of an article or report</a:t>
            </a:r>
          </a:p>
          <a:p>
            <a:r>
              <a:rPr lang="en-US" dirty="0"/>
              <a:t>Writers reword and condense ideas (vs Plagiarism)</a:t>
            </a:r>
          </a:p>
          <a:p>
            <a:r>
              <a:rPr lang="en-US" dirty="0"/>
              <a:t>Acts as an extended title</a:t>
            </a:r>
          </a:p>
          <a:p>
            <a:r>
              <a:rPr lang="en-US" u="sng" dirty="0"/>
              <a:t>Helps readers to see if the report or paper contains information they need (Should I read?)</a:t>
            </a:r>
          </a:p>
          <a:p>
            <a:r>
              <a:rPr lang="en-US" dirty="0"/>
              <a:t>To tell readers exactly what the paper is about (not to lose the readers)</a:t>
            </a:r>
          </a:p>
          <a:p>
            <a:r>
              <a:rPr lang="en-US" dirty="0"/>
              <a:t>A short version of the report</a:t>
            </a:r>
          </a:p>
          <a:p>
            <a:r>
              <a:rPr lang="en-US" dirty="0"/>
              <a:t>Picks out for </a:t>
            </a:r>
            <a:r>
              <a:rPr lang="en-US" u="sng" dirty="0"/>
              <a:t>the reader-in-a-hurry </a:t>
            </a:r>
            <a:r>
              <a:rPr lang="en-US" dirty="0"/>
              <a:t>just those </a:t>
            </a:r>
            <a:r>
              <a:rPr lang="en-US" u="sng" dirty="0"/>
              <a:t>key words, phrases, facts and conclusions </a:t>
            </a:r>
            <a:r>
              <a:rPr lang="en-US" dirty="0"/>
              <a:t>which the author knows are the ones which matter</a:t>
            </a:r>
          </a:p>
          <a:p>
            <a:r>
              <a:rPr lang="en-US" dirty="0"/>
              <a:t>A ‘map’ of the paper</a:t>
            </a:r>
          </a:p>
          <a:p>
            <a:r>
              <a:rPr lang="en-US" dirty="0"/>
              <a:t>A mystery tour along a dry, dusty road (</a:t>
            </a:r>
            <a:r>
              <a:rPr lang="en-US" u="sng" dirty="0"/>
              <a:t>attention on the main direction of the argument</a:t>
            </a:r>
            <a:r>
              <a:rPr lang="en-US" dirty="0"/>
              <a:t>)</a:t>
            </a:r>
          </a:p>
          <a:p>
            <a:r>
              <a:rPr lang="en-US" dirty="0"/>
              <a:t>Helps readers to remember the paper (</a:t>
            </a:r>
            <a:r>
              <a:rPr lang="en-US" u="sng" dirty="0"/>
              <a:t>memory/reminder via reinforcement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705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959D95-10B5-4A63-ABA5-2C4D31921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10011"/>
              </p:ext>
            </p:extLst>
          </p:nvPr>
        </p:nvGraphicFramePr>
        <p:xfrm>
          <a:off x="927652" y="463826"/>
          <a:ext cx="10243932" cy="6126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644">
                  <a:extLst>
                    <a:ext uri="{9D8B030D-6E8A-4147-A177-3AD203B41FA5}">
                      <a16:colId xmlns:a16="http://schemas.microsoft.com/office/drawing/2014/main" val="2588809730"/>
                    </a:ext>
                  </a:extLst>
                </a:gridCol>
                <a:gridCol w="3414644">
                  <a:extLst>
                    <a:ext uri="{9D8B030D-6E8A-4147-A177-3AD203B41FA5}">
                      <a16:colId xmlns:a16="http://schemas.microsoft.com/office/drawing/2014/main" val="254489182"/>
                    </a:ext>
                  </a:extLst>
                </a:gridCol>
                <a:gridCol w="3414644">
                  <a:extLst>
                    <a:ext uri="{9D8B030D-6E8A-4147-A177-3AD203B41FA5}">
                      <a16:colId xmlns:a16="http://schemas.microsoft.com/office/drawing/2014/main" val="4170660110"/>
                    </a:ext>
                  </a:extLst>
                </a:gridCol>
              </a:tblGrid>
              <a:tr h="552421">
                <a:tc>
                  <a:txBody>
                    <a:bodyPr/>
                    <a:lstStyle/>
                    <a:p>
                      <a:r>
                        <a:rPr lang="en-US" dirty="0"/>
                        <a:t>Precis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1420"/>
                  </a:ext>
                </a:extLst>
              </a:tr>
              <a:tr h="1289658">
                <a:tc>
                  <a:txBody>
                    <a:bodyPr/>
                    <a:lstStyle/>
                    <a:p>
                      <a:r>
                        <a:rPr lang="en-US" dirty="0"/>
                        <a:t>A clear, and condensed summary of a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straightforward, brief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one or two sentence summary that includes the author's name, publication (source) and date, titles and subtitles and 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901297"/>
                  </a:ext>
                </a:extLst>
              </a:tr>
              <a:tr h="953495">
                <a:tc>
                  <a:txBody>
                    <a:bodyPr/>
                    <a:lstStyle/>
                    <a:p>
                      <a:r>
                        <a:rPr lang="en-US" dirty="0"/>
                        <a:t>Gives absolute main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Gives all points in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essential facts or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71539"/>
                  </a:ext>
                </a:extLst>
              </a:tr>
              <a:tr h="1173465">
                <a:tc>
                  <a:txBody>
                    <a:bodyPr/>
                    <a:lstStyle/>
                    <a:p>
                      <a:r>
                        <a:rPr lang="en-US" dirty="0"/>
                        <a:t>Usually has a fixed word length (around 100): writers work within an arbitrary limit on the number of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fixed word length: the length should be a balance between the amount of important information and the reader’s available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Almost same size as summary-300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01719"/>
                  </a:ext>
                </a:extLst>
              </a:tr>
              <a:tr h="953495">
                <a:tc>
                  <a:txBody>
                    <a:bodyPr/>
                    <a:lstStyle/>
                    <a:p>
                      <a:r>
                        <a:rPr lang="en-US" dirty="0"/>
                        <a:t>Less reliable (shortens everything)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trustworthy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Trustworthy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485015"/>
                  </a:ext>
                </a:extLst>
              </a:tr>
              <a:tr h="1173465">
                <a:tc>
                  <a:txBody>
                    <a:bodyPr/>
                    <a:lstStyle/>
                    <a:p>
                      <a:r>
                        <a:rPr lang="en-US" dirty="0"/>
                        <a:t>Writer-focused: an exercise for the 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Reader-focused: helps the reader do a job</a:t>
                      </a:r>
                    </a:p>
                    <a:p>
                      <a:r>
                        <a:rPr lang="en-US" dirty="0"/>
                        <a:t>*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open ended than abstracts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condensed overview of a paper; helps to identify the purpose of the paper, major findings and conclusion of the paper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5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29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8598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AD2652-EA64-4F58-B81F-73BF6FF35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43660"/>
              </p:ext>
            </p:extLst>
          </p:nvPr>
        </p:nvGraphicFramePr>
        <p:xfrm>
          <a:off x="755373" y="719665"/>
          <a:ext cx="10893288" cy="58799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5446644">
                  <a:extLst>
                    <a:ext uri="{9D8B030D-6E8A-4147-A177-3AD203B41FA5}">
                      <a16:colId xmlns:a16="http://schemas.microsoft.com/office/drawing/2014/main" val="3556986286"/>
                    </a:ext>
                  </a:extLst>
                </a:gridCol>
                <a:gridCol w="5446644">
                  <a:extLst>
                    <a:ext uri="{9D8B030D-6E8A-4147-A177-3AD203B41FA5}">
                      <a16:colId xmlns:a16="http://schemas.microsoft.com/office/drawing/2014/main" val="1255890866"/>
                    </a:ext>
                  </a:extLst>
                </a:gridCol>
              </a:tblGrid>
              <a:tr h="1120592">
                <a:tc>
                  <a:txBody>
                    <a:bodyPr/>
                    <a:lstStyle/>
                    <a:p>
                      <a:r>
                        <a:rPr lang="en-US" dirty="0"/>
                        <a:t>Descriptive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Informative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37867"/>
                  </a:ext>
                </a:extLst>
              </a:tr>
              <a:tr h="1120592">
                <a:tc>
                  <a:txBody>
                    <a:bodyPr/>
                    <a:lstStyle/>
                    <a:p>
                      <a:r>
                        <a:rPr lang="en-US" dirty="0"/>
                        <a:t>Describes what is in the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simply describe what will be in the report: it gives a selection of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8439"/>
                  </a:ext>
                </a:extLst>
              </a:tr>
              <a:tr h="1120592">
                <a:tc>
                  <a:txBody>
                    <a:bodyPr/>
                    <a:lstStyle/>
                    <a:p>
                      <a:r>
                        <a:rPr lang="en-US" dirty="0"/>
                        <a:t>States clearly:  ‘this is what is in the report’ (brief)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Extends the title (gives all the possible clues)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39182"/>
                  </a:ext>
                </a:extLst>
              </a:tr>
              <a:tr h="1120592">
                <a:tc>
                  <a:txBody>
                    <a:bodyPr/>
                    <a:lstStyle/>
                    <a:p>
                      <a:r>
                        <a:rPr lang="en-US" dirty="0"/>
                        <a:t>Leaves readers guessing; not 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Readers would be clear: are not left guessing; very specific and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093560"/>
                  </a:ext>
                </a:extLst>
              </a:tr>
              <a:tr h="1397552">
                <a:tc>
                  <a:txBody>
                    <a:bodyPr/>
                    <a:lstStyle/>
                    <a:p>
                      <a:r>
                        <a:rPr lang="en-US" dirty="0"/>
                        <a:t>Arouses readers’ curiosity, but must read the entire paper to get facts (Time factor neglected)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informative summary is complete in itself; it does not point outside itself; readers who have not got time to read the whole report are given hard 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6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92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4D20-FD19-44CD-AA08-D462F7A0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>
                <a:latin typeface="Javanese Text" panose="02000000000000000000" pitchFamily="2" charset="0"/>
                <a:ea typeface="MS Gothic" panose="020B0609070205080204" pitchFamily="49" charset="-128"/>
              </a:rPr>
              <a:t>Write summaries informatively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>
                <a:latin typeface="Javanese Text" panose="02000000000000000000" pitchFamily="2" charset="0"/>
                <a:ea typeface="MS Gothic" panose="020B0609070205080204" pitchFamily="49" charset="-128"/>
              </a:rPr>
              <a:t>The writers should work hard not the readers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>
                <a:latin typeface="Javanese Text" panose="02000000000000000000" pitchFamily="2" charset="0"/>
                <a:ea typeface="MS Gothic" panose="020B0609070205080204" pitchFamily="49" charset="-128"/>
              </a:rPr>
              <a:t>Informative summaries use words efficiently (active; not redundant)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>
                <a:latin typeface="Javanese Text" panose="02000000000000000000" pitchFamily="2" charset="0"/>
                <a:ea typeface="MS Gothic" panose="020B0609070205080204" pitchFamily="49" charset="-128"/>
              </a:rPr>
              <a:t>IS are more useful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>
                <a:latin typeface="Javanese Text" panose="02000000000000000000" pitchFamily="2" charset="0"/>
                <a:ea typeface="MS Gothic" panose="020B0609070205080204" pitchFamily="49" charset="-128"/>
              </a:rPr>
              <a:t>They can use numbers: Qualitative words are vague, and leave different readers with different impressions E.g.: 'surveys show that the range of increased earnings was between 16% and 49%, with a median value of 31.7% in the period 1985–87’.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>
                <a:latin typeface="Javanese Text" panose="02000000000000000000" pitchFamily="2" charset="0"/>
                <a:ea typeface="MS Gothic" panose="020B0609070205080204" pitchFamily="49" charset="-128"/>
              </a:rPr>
              <a:t>Fewer words; clearer ideas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>
                <a:latin typeface="Javanese Text" panose="02000000000000000000" pitchFamily="2" charset="0"/>
                <a:ea typeface="MS Gothic" panose="020B0609070205080204" pitchFamily="49" charset="-128"/>
              </a:rPr>
              <a:t>The figures in the summary do not have to be the same as the figures in the report (Give approximate or average figures)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3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624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Javanese Text</vt:lpstr>
      <vt:lpstr>Office Theme</vt:lpstr>
      <vt:lpstr>Technical Writing</vt:lpstr>
      <vt:lpstr>Informative Summaries</vt:lpstr>
      <vt:lpstr>PowerPoint Presentation</vt:lpstr>
      <vt:lpstr>Cut and dried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Writing</dc:title>
  <dc:creator>BernHardt</dc:creator>
  <cp:lastModifiedBy>Administrator</cp:lastModifiedBy>
  <cp:revision>14</cp:revision>
  <dcterms:created xsi:type="dcterms:W3CDTF">2021-02-14T01:48:52Z</dcterms:created>
  <dcterms:modified xsi:type="dcterms:W3CDTF">2021-02-20T15:59:38Z</dcterms:modified>
</cp:coreProperties>
</file>