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96" r:id="rId2"/>
    <p:sldId id="297" r:id="rId3"/>
    <p:sldId id="301" r:id="rId4"/>
    <p:sldId id="324" r:id="rId5"/>
    <p:sldId id="298" r:id="rId6"/>
    <p:sldId id="302" r:id="rId7"/>
    <p:sldId id="299" r:id="rId8"/>
    <p:sldId id="286" r:id="rId9"/>
    <p:sldId id="303" r:id="rId10"/>
    <p:sldId id="304" r:id="rId11"/>
    <p:sldId id="307" r:id="rId12"/>
    <p:sldId id="330" r:id="rId13"/>
    <p:sldId id="317" r:id="rId14"/>
    <p:sldId id="327" r:id="rId15"/>
    <p:sldId id="326" r:id="rId16"/>
    <p:sldId id="305" r:id="rId17"/>
    <p:sldId id="308" r:id="rId18"/>
    <p:sldId id="309" r:id="rId19"/>
    <p:sldId id="310" r:id="rId20"/>
    <p:sldId id="312" r:id="rId21"/>
    <p:sldId id="328" r:id="rId22"/>
    <p:sldId id="313" r:id="rId23"/>
    <p:sldId id="314" r:id="rId24"/>
    <p:sldId id="315" r:id="rId25"/>
    <p:sldId id="316" r:id="rId26"/>
    <p:sldId id="318" r:id="rId27"/>
    <p:sldId id="331" r:id="rId28"/>
    <p:sldId id="325" r:id="rId29"/>
    <p:sldId id="320" r:id="rId30"/>
    <p:sldId id="319" r:id="rId31"/>
    <p:sldId id="323" r:id="rId32"/>
    <p:sldId id="322" r:id="rId33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clrMru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5" autoAdjust="0"/>
    <p:restoredTop sz="94677" autoAdjust="0"/>
  </p:normalViewPr>
  <p:slideViewPr>
    <p:cSldViewPr>
      <p:cViewPr>
        <p:scale>
          <a:sx n="100" d="100"/>
          <a:sy n="100" d="100"/>
        </p:scale>
        <p:origin x="11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8D146-2F35-FC4B-B64E-C577ABA497C0}" type="datetimeFigureOut">
              <a:rPr lang="en-US" smtClean="0"/>
              <a:pPr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6CA24-E527-D746-A2FF-A17B17A7EC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8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94C1-70F1-4112-A938-84039D6DBCCE}" type="datetimeFigureOut">
              <a:rPr lang="tr-TR" smtClean="0"/>
              <a:pPr/>
              <a:t>24.09.2017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36713-D27E-4EEB-9EE5-055EE396FF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609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101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111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1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1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4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931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56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75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36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268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670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tr-TR" smtClean="0">
                <a:solidFill>
                  <a:srgbClr val="C6E7FC"/>
                </a:solidFill>
                <a:latin typeface="Calibri"/>
              </a:rPr>
              <a:t>7/20/13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117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rgbClr val="06436B"/>
                </a:solidFill>
              </a:rPr>
              <a:t>Activity Diagrams</a:t>
            </a:r>
            <a:endParaRPr lang="en-US" dirty="0">
              <a:solidFill>
                <a:srgbClr val="06436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lvl="0">
              <a:buClr>
                <a:srgbClr val="31B6FD"/>
              </a:buClr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Edited </a:t>
            </a:r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by 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R.A. Mustafa </a:t>
            </a:r>
            <a:r>
              <a:rPr lang="en-US" sz="1200" dirty="0" err="1" smtClean="0">
                <a:solidFill>
                  <a:prstClr val="black">
                    <a:tint val="75000"/>
                  </a:prstClr>
                </a:solidFill>
              </a:rPr>
              <a:t>Büyükkeçeci</a:t>
            </a:r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 from various UML resources.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latin typeface="Calibri"/>
              </a:rPr>
              <a:pPr/>
              <a:t>1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0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Activities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i="1" dirty="0" smtClean="0">
                <a:solidFill>
                  <a:srgbClr val="2D83F4"/>
                </a:solidFill>
              </a:rPr>
              <a:t>An activity is labeled by its name (noun and verb phrases).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Name of the activity must be written in the middle of the activity frame.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Activities should have only one start point, </a:t>
            </a:r>
            <a:r>
              <a:rPr lang="en-US" sz="2000" i="1" dirty="0" smtClean="0">
                <a:solidFill>
                  <a:srgbClr val="2D83F4"/>
                </a:solidFill>
              </a:rPr>
              <a:t>but may have a number of end points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An activity may be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physical, such as </a:t>
            </a:r>
            <a:r>
              <a:rPr lang="en-US" sz="2000" i="1" dirty="0" smtClean="0">
                <a:solidFill>
                  <a:srgbClr val="2D83F4"/>
                </a:solidFill>
              </a:rPr>
              <a:t>“Inspect Forms”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non-physical</a:t>
            </a:r>
            <a:r>
              <a:rPr lang="en-US" sz="2000" dirty="0"/>
              <a:t> </a:t>
            </a:r>
            <a:r>
              <a:rPr lang="en-US" sz="2000" dirty="0" smtClean="0"/>
              <a:t>(e.g., electronic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i="1" dirty="0">
                <a:solidFill>
                  <a:srgbClr val="2D83F4"/>
                </a:solidFill>
              </a:rPr>
              <a:t>such as </a:t>
            </a:r>
            <a:r>
              <a:rPr lang="en-US" sz="2000" i="1" dirty="0" smtClean="0">
                <a:solidFill>
                  <a:srgbClr val="2D83F4"/>
                </a:solidFill>
              </a:rPr>
              <a:t>“Display </a:t>
            </a:r>
            <a:r>
              <a:rPr lang="en-US" sz="2000" i="1" dirty="0">
                <a:solidFill>
                  <a:srgbClr val="2D83F4"/>
                </a:solidFill>
              </a:rPr>
              <a:t>Create Student </a:t>
            </a:r>
            <a:r>
              <a:rPr lang="en-US" sz="2000" i="1" dirty="0" smtClean="0">
                <a:solidFill>
                  <a:srgbClr val="2D83F4"/>
                </a:solidFill>
              </a:rPr>
              <a:t>Screen”</a:t>
            </a:r>
            <a:r>
              <a:rPr lang="en-US" sz="2000" dirty="0" smtClean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10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0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An action represents </a:t>
            </a:r>
            <a:r>
              <a:rPr lang="en-US" sz="2000" i="1" dirty="0">
                <a:solidFill>
                  <a:srgbClr val="2D83F4"/>
                </a:solidFill>
              </a:rPr>
              <a:t>a single step within an activity</a:t>
            </a:r>
            <a:r>
              <a:rPr lang="en-US" sz="2000" dirty="0"/>
              <a:t>, that is, one that is not further decomposed within the activity. </a:t>
            </a:r>
            <a:endParaRPr lang="tr-TR" sz="2000" dirty="0"/>
          </a:p>
          <a:p>
            <a:pPr marL="114300" indent="0" algn="just">
              <a:buNone/>
            </a:pPr>
            <a:endParaRPr lang="en-GB" sz="2000" dirty="0" smtClean="0"/>
          </a:p>
          <a:p>
            <a:pPr algn="just"/>
            <a:r>
              <a:rPr lang="en-US" sz="2000" dirty="0"/>
              <a:t>Actions are denoted by </a:t>
            </a:r>
            <a:r>
              <a:rPr lang="en-US" sz="2000" i="1" dirty="0">
                <a:solidFill>
                  <a:srgbClr val="2D83F4"/>
                </a:solidFill>
              </a:rPr>
              <a:t>round-cornered </a:t>
            </a:r>
            <a:r>
              <a:rPr lang="en-US" sz="2000" i="1" dirty="0" smtClean="0">
                <a:solidFill>
                  <a:srgbClr val="2D83F4"/>
                </a:solidFill>
              </a:rPr>
              <a:t>rectangles</a:t>
            </a:r>
            <a:r>
              <a:rPr lang="en-US" sz="2000" dirty="0"/>
              <a:t> </a:t>
            </a:r>
            <a:r>
              <a:rPr lang="en-US" sz="2000" dirty="0" smtClean="0"/>
              <a:t>with a descriptive name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(noun and verb phrase) </a:t>
            </a:r>
            <a:r>
              <a:rPr lang="en-US" sz="2000" dirty="0" smtClean="0"/>
              <a:t>for the action inside.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execution of an action </a:t>
            </a:r>
            <a:r>
              <a:rPr lang="en-US" sz="2000" i="1" dirty="0">
                <a:solidFill>
                  <a:srgbClr val="2D83F4"/>
                </a:solidFill>
              </a:rPr>
              <a:t>represents some transformations </a:t>
            </a:r>
            <a:r>
              <a:rPr lang="en-US" sz="2000" dirty="0"/>
              <a:t>or</a:t>
            </a:r>
            <a:r>
              <a:rPr lang="en-US" sz="2000" i="1" dirty="0">
                <a:solidFill>
                  <a:srgbClr val="2D83F4"/>
                </a:solidFill>
              </a:rPr>
              <a:t> processes</a:t>
            </a:r>
            <a:r>
              <a:rPr lang="en-US" sz="2000" dirty="0"/>
              <a:t> in the modeled system (creating objects, setting attribute values, linking objects together, invoking user-defined </a:t>
            </a:r>
            <a:r>
              <a:rPr lang="en-US" sz="2000" dirty="0" smtClean="0"/>
              <a:t>behaviors, </a:t>
            </a:r>
            <a:r>
              <a:rPr lang="en-US" sz="2000" dirty="0"/>
              <a:t>etc.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11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0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dirty="0" smtClean="0"/>
              <a:t>An action is a unit of work that needs to be carried out.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In </a:t>
            </a:r>
            <a:r>
              <a:rPr lang="en-GB" sz="2000" dirty="0"/>
              <a:t>practice, this can be large or small, taking place over a long or short period of time. </a:t>
            </a:r>
          </a:p>
          <a:p>
            <a:pPr lvl="1" algn="just"/>
            <a:r>
              <a:rPr lang="en-GB" sz="1800" i="1" dirty="0">
                <a:solidFill>
                  <a:srgbClr val="2D83F4"/>
                </a:solidFill>
              </a:rPr>
              <a:t>A business action, such as debt recovery, might take many weeks. </a:t>
            </a:r>
          </a:p>
          <a:p>
            <a:pPr lvl="1" algn="just"/>
            <a:r>
              <a:rPr lang="en-GB" sz="1800" i="1" dirty="0">
                <a:solidFill>
                  <a:srgbClr val="2D83F4"/>
                </a:solidFill>
              </a:rPr>
              <a:t>A computer action, such as changing an attribute of a customer, can be almost instantaneous</a:t>
            </a:r>
            <a:r>
              <a:rPr lang="en-GB" sz="1800" i="1" dirty="0" smtClean="0">
                <a:solidFill>
                  <a:srgbClr val="2D83F4"/>
                </a:solidFill>
              </a:rPr>
              <a:t>.</a:t>
            </a:r>
          </a:p>
          <a:p>
            <a:pPr lvl="1" algn="just"/>
            <a:endParaRPr lang="en-GB" sz="1800" i="1" dirty="0">
              <a:solidFill>
                <a:srgbClr val="2D83F4"/>
              </a:solidFill>
            </a:endParaRPr>
          </a:p>
          <a:p>
            <a:pPr algn="just"/>
            <a:r>
              <a:rPr lang="en-GB" sz="2000" i="1" dirty="0" smtClean="0">
                <a:solidFill>
                  <a:srgbClr val="2D83F4"/>
                </a:solidFill>
              </a:rPr>
              <a:t>However, in activity diagrams we can not show durations of actions.</a:t>
            </a:r>
            <a:endParaRPr lang="en-GB" sz="2000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12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73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Sometimes it is useful to indicate on an activity where an action impacts an object.</a:t>
            </a:r>
            <a:endParaRPr lang="en-GB" sz="2000" dirty="0"/>
          </a:p>
          <a:p>
            <a:pPr lvl="1" algn="just"/>
            <a:r>
              <a:rPr lang="en-GB" i="1" dirty="0" smtClean="0">
                <a:solidFill>
                  <a:srgbClr val="2D83F4"/>
                </a:solidFill>
              </a:rPr>
              <a:t>Objects don’t have to be software objects, they can be physical things such as a bill, a paper document and a hardware.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This is done by placing an object on the diagram </a:t>
            </a:r>
            <a:r>
              <a:rPr lang="en-GB" sz="2000" i="1" dirty="0" smtClean="0">
                <a:solidFill>
                  <a:srgbClr val="2D83F4"/>
                </a:solidFill>
              </a:rPr>
              <a:t>(a rectangle)</a:t>
            </a:r>
            <a:r>
              <a:rPr lang="en-GB" sz="2000" dirty="0" smtClean="0"/>
              <a:t> and linking it to an action by a </a:t>
            </a:r>
            <a:r>
              <a:rPr lang="en-GB" sz="2000" i="1" dirty="0" smtClean="0">
                <a:solidFill>
                  <a:srgbClr val="2D83F4"/>
                </a:solidFill>
              </a:rPr>
              <a:t>dependency relationship</a:t>
            </a:r>
            <a:r>
              <a:rPr lang="en-GB" sz="2000" dirty="0" smtClean="0"/>
              <a:t>.</a:t>
            </a:r>
            <a:endParaRPr lang="en-GB" sz="2000" dirty="0"/>
          </a:p>
          <a:p>
            <a:pPr lvl="1" algn="just"/>
            <a:r>
              <a:rPr lang="en-GB" i="1" dirty="0" smtClean="0">
                <a:solidFill>
                  <a:srgbClr val="2D83F4"/>
                </a:solidFill>
              </a:rPr>
              <a:t>Such dependencies are known as object flows because they indicate how an object is used in a flow of control.</a:t>
            </a:r>
            <a:r>
              <a:rPr lang="en-GB" dirty="0" smtClean="0"/>
              <a:t>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i="1" dirty="0" smtClean="0">
                <a:solidFill>
                  <a:srgbClr val="2D83F4"/>
                </a:solidFill>
              </a:rPr>
              <a:t>An object node is labelled by its class name. </a:t>
            </a:r>
            <a:endParaRPr lang="en-GB" sz="2000" i="1" dirty="0">
              <a:solidFill>
                <a:srgbClr val="2D83F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13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4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Edges (Flows)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A transition between action states is called an activity edge, which is represented as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straight line ending with an arrow </a:t>
            </a:r>
            <a:r>
              <a:rPr lang="en-US" sz="2000" dirty="0" smtClean="0"/>
              <a:t>that points to the next state.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Elements are connected by </a:t>
            </a:r>
            <a:r>
              <a:rPr lang="en-US" sz="2000" dirty="0" smtClean="0"/>
              <a:t>activity edges to form flow</a:t>
            </a:r>
            <a:r>
              <a:rPr lang="en-US" sz="2000" dirty="0"/>
              <a:t>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Activity edges </a:t>
            </a:r>
            <a:r>
              <a:rPr lang="en-US" sz="2000" i="1" dirty="0" smtClean="0">
                <a:solidFill>
                  <a:srgbClr val="2D83F4"/>
                </a:solidFill>
              </a:rPr>
              <a:t>can not have events</a:t>
            </a:r>
            <a:r>
              <a:rPr lang="en-US" sz="2000" dirty="0" smtClean="0"/>
              <a:t> associated with them, but they </a:t>
            </a:r>
            <a:r>
              <a:rPr lang="en-US" sz="2000" i="1" dirty="0" smtClean="0">
                <a:solidFill>
                  <a:srgbClr val="2D83F4"/>
                </a:solidFill>
              </a:rPr>
              <a:t>can have guard conditions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There are two kinds of edges: </a:t>
            </a:r>
            <a:r>
              <a:rPr lang="en-US" sz="2000" i="1" dirty="0">
                <a:solidFill>
                  <a:srgbClr val="2D83F4"/>
                </a:solidFill>
              </a:rPr>
              <a:t>control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rgbClr val="2D83F4"/>
                </a:solidFill>
              </a:rPr>
              <a:t>object </a:t>
            </a:r>
            <a:r>
              <a:rPr lang="en-US" sz="2000" i="1" dirty="0" smtClean="0">
                <a:solidFill>
                  <a:srgbClr val="2D83F4"/>
                </a:solidFill>
              </a:rPr>
              <a:t>edges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14</a:t>
            </a:fld>
            <a:endParaRPr lang="en-US">
              <a:latin typeface="Calibri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39852" y="5301208"/>
            <a:ext cx="2664296" cy="936104"/>
            <a:chOff x="3347864" y="5301208"/>
            <a:chExt cx="2664296" cy="936104"/>
          </a:xfrm>
        </p:grpSpPr>
        <p:sp>
          <p:nvSpPr>
            <p:cNvPr id="19" name="Rounded Rectangle 18"/>
            <p:cNvSpPr/>
            <p:nvPr/>
          </p:nvSpPr>
          <p:spPr>
            <a:xfrm>
              <a:off x="3347864" y="5733256"/>
              <a:ext cx="1224136" cy="50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Action 1</a:t>
              </a:r>
              <a:endParaRPr lang="en-GB" dirty="0"/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4572000" y="5985284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ular Callout 20"/>
            <p:cNvSpPr/>
            <p:nvPr/>
          </p:nvSpPr>
          <p:spPr>
            <a:xfrm>
              <a:off x="4788024" y="5301208"/>
              <a:ext cx="1152128" cy="288032"/>
            </a:xfrm>
            <a:prstGeom prst="wedgeRoundRectCallout">
              <a:avLst>
                <a:gd name="adj1" fmla="val -3196"/>
                <a:gd name="adj2" fmla="val 13771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Edge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32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Control and Object </a:t>
            </a:r>
            <a:r>
              <a:rPr lang="en-GB" sz="4400" dirty="0" smtClean="0"/>
              <a:t>Flow (Edge)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Control and object flow connector arrows are </a:t>
            </a:r>
            <a:r>
              <a:rPr lang="en-GB" sz="2000" i="1" dirty="0">
                <a:solidFill>
                  <a:srgbClr val="2D83F4"/>
                </a:solidFill>
              </a:rPr>
              <a:t>unidirectional</a:t>
            </a:r>
            <a:r>
              <a:rPr lang="en-GB" sz="2000" dirty="0" smtClean="0"/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i="1" dirty="0" smtClean="0">
                <a:solidFill>
                  <a:srgbClr val="2D83F4"/>
                </a:solidFill>
              </a:rPr>
              <a:t>A </a:t>
            </a:r>
            <a:r>
              <a:rPr lang="en-GB" sz="2000" i="1" dirty="0">
                <a:solidFill>
                  <a:srgbClr val="2D83F4"/>
                </a:solidFill>
              </a:rPr>
              <a:t>control flow </a:t>
            </a:r>
            <a:r>
              <a:rPr lang="en-GB" sz="2000" i="1" dirty="0" smtClean="0">
                <a:solidFill>
                  <a:srgbClr val="2D83F4"/>
                </a:solidFill>
              </a:rPr>
              <a:t>(edge) </a:t>
            </a:r>
            <a:r>
              <a:rPr lang="en-GB" sz="2000" dirty="0" smtClean="0"/>
              <a:t>shows </a:t>
            </a:r>
            <a:r>
              <a:rPr lang="en-GB" sz="2000" dirty="0"/>
              <a:t>the flow of control from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one action</a:t>
            </a:r>
            <a:r>
              <a:rPr lang="en-GB" sz="2000" dirty="0"/>
              <a:t>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the next</a:t>
            </a:r>
            <a:r>
              <a:rPr lang="en-GB" sz="2000" dirty="0"/>
              <a:t>. </a:t>
            </a:r>
          </a:p>
          <a:p>
            <a:pPr algn="just"/>
            <a:endParaRPr lang="en-GB" sz="2000" dirty="0"/>
          </a:p>
          <a:p>
            <a:pPr marL="114300" indent="0" algn="just">
              <a:buNone/>
            </a:pPr>
            <a:endParaRPr lang="en-GB" sz="2000" dirty="0"/>
          </a:p>
          <a:p>
            <a:pPr marL="114300" indent="0" algn="just">
              <a:buNone/>
            </a:pPr>
            <a:endParaRPr lang="en-GB" sz="2000" dirty="0"/>
          </a:p>
          <a:p>
            <a:pPr algn="just"/>
            <a:r>
              <a:rPr lang="en-GB" sz="2000" i="1" dirty="0">
                <a:solidFill>
                  <a:srgbClr val="2D83F4"/>
                </a:solidFill>
              </a:rPr>
              <a:t>An object flow </a:t>
            </a:r>
            <a:r>
              <a:rPr lang="en-GB" sz="2000" i="1" dirty="0" smtClean="0">
                <a:solidFill>
                  <a:srgbClr val="2D83F4"/>
                </a:solidFill>
              </a:rPr>
              <a:t>(edge) </a:t>
            </a:r>
            <a:r>
              <a:rPr lang="en-GB" sz="2000" dirty="0" smtClean="0"/>
              <a:t>shows </a:t>
            </a:r>
            <a:r>
              <a:rPr lang="en-GB" sz="2000" dirty="0"/>
              <a:t>the flow of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 object </a:t>
            </a:r>
            <a:r>
              <a:rPr lang="en-GB" sz="2000" dirty="0"/>
              <a:t>from one activity (or action) to another activity (or action)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15</a:t>
            </a:fld>
            <a:endParaRPr lang="en-US"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39752" y="3068960"/>
            <a:ext cx="3888432" cy="864096"/>
            <a:chOff x="2051720" y="4725144"/>
            <a:chExt cx="3888432" cy="864096"/>
          </a:xfrm>
        </p:grpSpPr>
        <p:sp>
          <p:nvSpPr>
            <p:cNvPr id="7" name="Rounded Rectangle 6"/>
            <p:cNvSpPr/>
            <p:nvPr/>
          </p:nvSpPr>
          <p:spPr>
            <a:xfrm>
              <a:off x="2051720" y="5085184"/>
              <a:ext cx="1224136" cy="50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Action 1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16016" y="5085184"/>
              <a:ext cx="1224136" cy="50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Action 2</a:t>
              </a:r>
              <a:endParaRPr lang="en-GB" dirty="0"/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3275856" y="5337212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ular Callout 9"/>
            <p:cNvSpPr/>
            <p:nvPr/>
          </p:nvSpPr>
          <p:spPr>
            <a:xfrm>
              <a:off x="3419872" y="4725144"/>
              <a:ext cx="1152128" cy="288032"/>
            </a:xfrm>
            <a:prstGeom prst="wedgeRoundRectCallout">
              <a:avLst>
                <a:gd name="adj1" fmla="val -3196"/>
                <a:gd name="adj2" fmla="val 13771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Control Flow</a:t>
              </a:r>
              <a:endParaRPr lang="en-GB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39752" y="4941168"/>
            <a:ext cx="3888432" cy="864096"/>
            <a:chOff x="2195736" y="5013176"/>
            <a:chExt cx="3888432" cy="864096"/>
          </a:xfrm>
        </p:grpSpPr>
        <p:sp>
          <p:nvSpPr>
            <p:cNvPr id="12" name="Rounded Rectangle 11"/>
            <p:cNvSpPr/>
            <p:nvPr/>
          </p:nvSpPr>
          <p:spPr>
            <a:xfrm>
              <a:off x="4860032" y="5373216"/>
              <a:ext cx="1224136" cy="50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Action</a:t>
              </a:r>
              <a:endParaRPr lang="en-GB" dirty="0"/>
            </a:p>
          </p:txBody>
        </p:sp>
        <p:cxnSp>
          <p:nvCxnSpPr>
            <p:cNvPr id="13" name="Straight Arrow Connector 12"/>
            <p:cNvCxnSpPr>
              <a:stCxn id="15" idx="3"/>
              <a:endCxn id="12" idx="1"/>
            </p:cNvCxnSpPr>
            <p:nvPr/>
          </p:nvCxnSpPr>
          <p:spPr>
            <a:xfrm>
              <a:off x="3419872" y="5625244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ular Callout 13"/>
            <p:cNvSpPr/>
            <p:nvPr/>
          </p:nvSpPr>
          <p:spPr>
            <a:xfrm>
              <a:off x="3563888" y="5013176"/>
              <a:ext cx="1152128" cy="288032"/>
            </a:xfrm>
            <a:prstGeom prst="wedgeRoundRectCallout">
              <a:avLst>
                <a:gd name="adj1" fmla="val -3196"/>
                <a:gd name="adj2" fmla="val 13771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Object Flow</a:t>
              </a:r>
              <a:endParaRPr lang="en-GB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95736" y="5373216"/>
              <a:ext cx="1224136" cy="5040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Object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15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>
                <a:solidFill>
                  <a:srgbClr val="073E87"/>
                </a:solidFill>
              </a:rPr>
              <a:t>Parameter Nodes</a:t>
            </a:r>
            <a:endParaRPr lang="en-GB" sz="4400" dirty="0">
              <a:solidFill>
                <a:srgbClr val="073E8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Activity parameter nodes are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 nodes </a:t>
            </a:r>
            <a:r>
              <a:rPr lang="en-US" sz="2000" i="1" dirty="0">
                <a:solidFill>
                  <a:srgbClr val="2D83F4"/>
                </a:solidFill>
              </a:rPr>
              <a:t>at the beginning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rgbClr val="2D83F4"/>
                </a:solidFill>
              </a:rPr>
              <a:t>end </a:t>
            </a:r>
            <a:r>
              <a:rPr lang="en-US" sz="2000" dirty="0"/>
              <a:t>of flows that provide a means to accept </a:t>
            </a:r>
            <a:r>
              <a:rPr lang="en-US" sz="2000" i="1" dirty="0">
                <a:solidFill>
                  <a:srgbClr val="2D83F4"/>
                </a:solidFill>
              </a:rPr>
              <a:t>inputs to an activity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rgbClr val="2D83F4"/>
                </a:solidFill>
              </a:rPr>
              <a:t>provide outputs from the activity</a:t>
            </a:r>
            <a:r>
              <a:rPr lang="en-US" sz="2000" dirty="0"/>
              <a:t>, through the activity parameters</a:t>
            </a:r>
            <a:r>
              <a:rPr lang="en-US" sz="20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16</a:t>
            </a:fld>
            <a:endParaRPr lang="en-US"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95536" y="3429000"/>
            <a:ext cx="7704856" cy="2808312"/>
            <a:chOff x="539552" y="2132856"/>
            <a:chExt cx="7704856" cy="2808312"/>
          </a:xfrm>
        </p:grpSpPr>
        <p:sp>
          <p:nvSpPr>
            <p:cNvPr id="17" name="Rounded Rectangle 16"/>
            <p:cNvSpPr/>
            <p:nvPr/>
          </p:nvSpPr>
          <p:spPr>
            <a:xfrm>
              <a:off x="971600" y="2132856"/>
              <a:ext cx="6840760" cy="2808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Process Paper</a:t>
              </a:r>
              <a:endParaRPr lang="en-GB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9552" y="3284984"/>
              <a:ext cx="864096" cy="57606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Wood</a:t>
              </a:r>
              <a:endParaRPr lang="en-GB" sz="14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79712" y="3284984"/>
              <a:ext cx="1224136" cy="57606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Pulp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79912" y="3284984"/>
              <a:ext cx="1224136" cy="57606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Press Paper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0112" y="3284984"/>
              <a:ext cx="1224136" cy="57606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Package Reams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80312" y="3284984"/>
              <a:ext cx="864096" cy="57606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Ream</a:t>
              </a:r>
              <a:endParaRPr lang="en-GB" sz="1400" dirty="0"/>
            </a:p>
          </p:txBody>
        </p:sp>
        <p:cxnSp>
          <p:nvCxnSpPr>
            <p:cNvPr id="23" name="Straight Arrow Connector 22"/>
            <p:cNvCxnSpPr>
              <a:stCxn id="18" idx="3"/>
              <a:endCxn id="19" idx="1"/>
            </p:cNvCxnSpPr>
            <p:nvPr/>
          </p:nvCxnSpPr>
          <p:spPr>
            <a:xfrm>
              <a:off x="1403648" y="3573016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1" idx="3"/>
              <a:endCxn id="22" idx="1"/>
            </p:cNvCxnSpPr>
            <p:nvPr/>
          </p:nvCxnSpPr>
          <p:spPr>
            <a:xfrm>
              <a:off x="6804248" y="3573016"/>
              <a:ext cx="576064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3"/>
              <a:endCxn id="20" idx="1"/>
            </p:cNvCxnSpPr>
            <p:nvPr/>
          </p:nvCxnSpPr>
          <p:spPr>
            <a:xfrm>
              <a:off x="3203848" y="3573016"/>
              <a:ext cx="576064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3"/>
              <a:endCxn id="21" idx="1"/>
            </p:cNvCxnSpPr>
            <p:nvPr/>
          </p:nvCxnSpPr>
          <p:spPr>
            <a:xfrm>
              <a:off x="5004048" y="3573016"/>
              <a:ext cx="576064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ular Callout 28"/>
          <p:cNvSpPr/>
          <p:nvPr/>
        </p:nvSpPr>
        <p:spPr>
          <a:xfrm>
            <a:off x="5652120" y="3933056"/>
            <a:ext cx="1584176" cy="317603"/>
          </a:xfrm>
          <a:prstGeom prst="wedgeRoundRectCallout">
            <a:avLst>
              <a:gd name="adj1" fmla="val 47269"/>
              <a:gd name="adj2" fmla="val 1236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Parameter Node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827584" y="2780928"/>
            <a:ext cx="2016224" cy="389611"/>
          </a:xfrm>
          <a:prstGeom prst="wedgeRoundRectCallout">
            <a:avLst>
              <a:gd name="adj1" fmla="val 71498"/>
              <a:gd name="adj2" fmla="val 10514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“Process Paper” Activity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5652120" y="5589240"/>
            <a:ext cx="1584176" cy="317603"/>
          </a:xfrm>
          <a:prstGeom prst="wedgeRoundRectCallout">
            <a:avLst>
              <a:gd name="adj1" fmla="val 47269"/>
              <a:gd name="adj2" fmla="val -14393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Output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1259632" y="3933056"/>
            <a:ext cx="1584176" cy="317603"/>
          </a:xfrm>
          <a:prstGeom prst="wedgeRoundRectCallout">
            <a:avLst>
              <a:gd name="adj1" fmla="val -48932"/>
              <a:gd name="adj2" fmla="val 11136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Parameter Node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1259632" y="5589240"/>
            <a:ext cx="1584176" cy="317603"/>
          </a:xfrm>
          <a:prstGeom prst="wedgeRoundRectCallout">
            <a:avLst>
              <a:gd name="adj1" fmla="val -48932"/>
              <a:gd name="adj2" fmla="val -13778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Input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Activity Initial, Final and Flow Final Nodes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The activity initial node is the entry point to the flow in an activity.</a:t>
            </a: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Only one initial node is allowed in an activity.  </a:t>
            </a:r>
          </a:p>
          <a:p>
            <a:pPr lvl="1" algn="just"/>
            <a:endParaRPr lang="en-GB" dirty="0">
              <a:solidFill>
                <a:srgbClr val="2D83F4"/>
              </a:solidFill>
            </a:endParaRPr>
          </a:p>
          <a:p>
            <a:pPr algn="just"/>
            <a:r>
              <a:rPr lang="en-GB" sz="2000" dirty="0" smtClean="0"/>
              <a:t>Activity final nodes are drawn as black dots with a surrounding circle. </a:t>
            </a: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Because a flow may take alternative routes through an activity, the activity may terminate at more than one point. </a:t>
            </a:r>
          </a:p>
          <a:p>
            <a:pPr algn="just"/>
            <a:endParaRPr lang="en-GB" dirty="0" smtClean="0">
              <a:solidFill>
                <a:srgbClr val="2D83F4"/>
              </a:solidFill>
            </a:endParaRPr>
          </a:p>
          <a:p>
            <a:pPr algn="just"/>
            <a:r>
              <a:rPr lang="en-GB" sz="2000" dirty="0" smtClean="0">
                <a:solidFill>
                  <a:srgbClr val="000000"/>
                </a:solidFill>
              </a:rPr>
              <a:t>There can be </a:t>
            </a:r>
            <a:r>
              <a:rPr lang="en-GB" sz="2000" i="1" dirty="0" smtClean="0">
                <a:solidFill>
                  <a:srgbClr val="2D83F4"/>
                </a:solidFill>
              </a:rPr>
              <a:t>multiple parallel flows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i="1" dirty="0" smtClean="0">
                <a:solidFill>
                  <a:srgbClr val="2D83F4"/>
                </a:solidFill>
              </a:rPr>
              <a:t>(see fork node)</a:t>
            </a:r>
            <a:r>
              <a:rPr lang="en-GB" sz="2000" dirty="0" smtClean="0">
                <a:solidFill>
                  <a:srgbClr val="000000"/>
                </a:solidFill>
              </a:rPr>
              <a:t> executing in an activity, a flow may terminate while other flows continue. This is indicated by a flow final node.</a:t>
            </a: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A flow final node does not trigger the termination of the activity and has no effect on the other flows. </a:t>
            </a:r>
            <a:endParaRPr lang="en-GB" sz="1800" i="1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3528" y="1772817"/>
            <a:ext cx="144016" cy="144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251520" y="2780929"/>
            <a:ext cx="288032" cy="288032"/>
            <a:chOff x="251520" y="278092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251520" y="2780928"/>
              <a:ext cx="288032" cy="288032"/>
            </a:xfrm>
            <a:prstGeom prst="ellipse">
              <a:avLst/>
            </a:prstGeom>
            <a:noFill/>
            <a:ln>
              <a:solidFill>
                <a:srgbClr val="7C9C1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23528" y="2852936"/>
              <a:ext cx="144016" cy="14401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7C9C1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520" y="4437112"/>
            <a:ext cx="288032" cy="288032"/>
            <a:chOff x="251520" y="4437112"/>
            <a:chExt cx="288032" cy="288032"/>
          </a:xfrm>
        </p:grpSpPr>
        <p:sp>
          <p:nvSpPr>
            <p:cNvPr id="13" name="Oval 12"/>
            <p:cNvSpPr/>
            <p:nvPr/>
          </p:nvSpPr>
          <p:spPr>
            <a:xfrm>
              <a:off x="251520" y="4437112"/>
              <a:ext cx="288032" cy="288032"/>
            </a:xfrm>
            <a:prstGeom prst="ellipse">
              <a:avLst/>
            </a:prstGeom>
            <a:noFill/>
            <a:ln>
              <a:solidFill>
                <a:srgbClr val="7C9C1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251520" y="4437112"/>
              <a:ext cx="288032" cy="288032"/>
            </a:xfrm>
            <a:prstGeom prst="mathMultiply">
              <a:avLst/>
            </a:prstGeom>
            <a:solidFill>
              <a:srgbClr val="7C9C1E"/>
            </a:solidFill>
            <a:ln>
              <a:solidFill>
                <a:srgbClr val="7C9C1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17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0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and Merge Nodes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A decision node is used to represent a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 condition</a:t>
            </a:r>
            <a:r>
              <a:rPr lang="en-GB" sz="2000" dirty="0" smtClean="0"/>
              <a:t> to ensure that the control flow or object flow only goes down one path. </a:t>
            </a:r>
            <a:endParaRPr lang="en-GB" sz="2000" dirty="0"/>
          </a:p>
          <a:p>
            <a:pPr marL="411480" lvl="1" indent="0" algn="just">
              <a:buNone/>
            </a:pP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GB" sz="2000" dirty="0" smtClean="0"/>
              <a:t>Decision nodes are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represented by diamonds</a:t>
            </a:r>
            <a:r>
              <a:rPr lang="en-GB" sz="2000" dirty="0" smtClean="0"/>
              <a:t> and labelled with the decision criteria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(also known as guard condition</a:t>
            </a:r>
            <a:r>
              <a:rPr lang="en-GB" sz="2000" i="1" dirty="0">
                <a:solidFill>
                  <a:srgbClr val="2D83F4"/>
                </a:solidFill>
              </a:rPr>
              <a:t>)</a:t>
            </a:r>
            <a:r>
              <a:rPr lang="en-GB" sz="2000" dirty="0" smtClean="0">
                <a:solidFill>
                  <a:srgbClr val="000000"/>
                </a:solidFill>
              </a:rPr>
              <a:t> to continue down the specific path</a:t>
            </a:r>
            <a:r>
              <a:rPr lang="en-GB" sz="2000" i="1" dirty="0" smtClean="0"/>
              <a:t>.</a:t>
            </a:r>
            <a:endParaRPr lang="en-GB" sz="2000" i="1" dirty="0">
              <a:solidFill>
                <a:srgbClr val="2D83F4"/>
              </a:solidFill>
            </a:endParaRP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Guard conditions are represented by square brackets.</a:t>
            </a: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A single transition enters each diamond and multiple transitions come out.</a:t>
            </a:r>
            <a:endParaRPr lang="en-GB" sz="1800" i="1" dirty="0">
              <a:solidFill>
                <a:srgbClr val="2D83F4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15816" y="4797152"/>
            <a:ext cx="3312368" cy="1440160"/>
            <a:chOff x="2915816" y="4293096"/>
            <a:chExt cx="3312368" cy="1440160"/>
          </a:xfrm>
        </p:grpSpPr>
        <p:sp>
          <p:nvSpPr>
            <p:cNvPr id="6" name="Diamond 5"/>
            <p:cNvSpPr/>
            <p:nvPr/>
          </p:nvSpPr>
          <p:spPr>
            <a:xfrm>
              <a:off x="4139952" y="5013176"/>
              <a:ext cx="864096" cy="72008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>
              <a:off x="5004048" y="5373216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>
              <a:off x="2915816" y="5373216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15816" y="4725144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Decision Criteria 1</a:t>
              </a:r>
            </a:p>
            <a:p>
              <a:r>
                <a:rPr lang="en-GB" sz="1200" dirty="0" smtClean="0"/>
                <a:t>[Guard Condition] </a:t>
              </a:r>
            </a:p>
          </p:txBody>
        </p:sp>
        <p:cxnSp>
          <p:nvCxnSpPr>
            <p:cNvPr id="17" name="Straight Arrow Connector 16"/>
            <p:cNvCxnSpPr>
              <a:endCxn id="6" idx="0"/>
            </p:cNvCxnSpPr>
            <p:nvPr/>
          </p:nvCxnSpPr>
          <p:spPr>
            <a:xfrm>
              <a:off x="4572000" y="4293096"/>
              <a:ext cx="0" cy="72008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44008" y="429309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Main Flow</a:t>
              </a:r>
              <a:endParaRPr lang="en-GB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472514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Decision Criteria 2</a:t>
              </a:r>
            </a:p>
            <a:p>
              <a:r>
                <a:rPr lang="en-GB" sz="1200" dirty="0" smtClean="0"/>
                <a:t>[Guard Condition] 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18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0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and Merge </a:t>
            </a:r>
            <a:r>
              <a:rPr lang="en-GB" dirty="0" smtClean="0"/>
              <a:t>Nodes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dirty="0" smtClean="0"/>
              <a:t>A merge node is used to bring back together different decision paths that were created using a decision node. </a:t>
            </a:r>
            <a:endParaRPr lang="en-GB" sz="2000" dirty="0"/>
          </a:p>
          <a:p>
            <a:pPr lvl="1" algn="just"/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Merge </a:t>
            </a:r>
            <a:r>
              <a:rPr lang="en-GB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nodes 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 not contain any decision criteria</a:t>
            </a:r>
            <a:r>
              <a:rPr lang="en-GB" sz="1800" i="1" dirty="0" smtClean="0">
                <a:solidFill>
                  <a:srgbClr val="2D83F4"/>
                </a:solidFill>
              </a:rPr>
              <a:t>.</a:t>
            </a:r>
          </a:p>
          <a:p>
            <a:pPr algn="just"/>
            <a:endParaRPr lang="en-GB" sz="2000" i="1" dirty="0">
              <a:solidFill>
                <a:srgbClr val="2D83F4"/>
              </a:solidFill>
            </a:endParaRPr>
          </a:p>
          <a:p>
            <a:pPr algn="just"/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Merge nodes should only be used to bring together flows, which are alternatives, not parallel flows – parallel flows need to be brought together with a join component</a:t>
            </a:r>
            <a:r>
              <a:rPr lang="en-GB" sz="2000" i="1" dirty="0" smtClean="0">
                <a:solidFill>
                  <a:srgbClr val="2D83F4"/>
                </a:solidFill>
              </a:rPr>
              <a:t>.</a:t>
            </a:r>
          </a:p>
          <a:p>
            <a:pPr algn="just"/>
            <a:endParaRPr lang="en-GB" sz="2000" i="1" dirty="0">
              <a:solidFill>
                <a:srgbClr val="2D83F4"/>
              </a:solidFill>
            </a:endParaRPr>
          </a:p>
          <a:p>
            <a:pPr marL="342900" lvl="1" algn="just">
              <a:buClr>
                <a:schemeClr val="accent1"/>
              </a:buClr>
            </a:pPr>
            <a:r>
              <a:rPr lang="en-GB" i="1" dirty="0" smtClean="0">
                <a:solidFill>
                  <a:srgbClr val="2D83F4"/>
                </a:solidFill>
              </a:rPr>
              <a:t>A merge also appears as a diamond but it has multiple transitions leading into and only one leading out.</a:t>
            </a:r>
            <a:endParaRPr lang="en-GB" i="1" dirty="0">
              <a:solidFill>
                <a:srgbClr val="2D83F4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15816" y="5157192"/>
            <a:ext cx="3240360" cy="1440160"/>
            <a:chOff x="2951820" y="4581128"/>
            <a:chExt cx="3240360" cy="1440160"/>
          </a:xfrm>
        </p:grpSpPr>
        <p:sp>
          <p:nvSpPr>
            <p:cNvPr id="6" name="Diamond 5"/>
            <p:cNvSpPr/>
            <p:nvPr/>
          </p:nvSpPr>
          <p:spPr>
            <a:xfrm>
              <a:off x="4175956" y="4581128"/>
              <a:ext cx="864096" cy="72008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2951820" y="4941168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6" idx="3"/>
            </p:cNvCxnSpPr>
            <p:nvPr/>
          </p:nvCxnSpPr>
          <p:spPr>
            <a:xfrm flipH="1">
              <a:off x="5040052" y="4941168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4608004" y="5301208"/>
              <a:ext cx="0" cy="720080"/>
            </a:xfrm>
            <a:prstGeom prst="straightConnector1">
              <a:avLst/>
            </a:prstGeom>
            <a:ln>
              <a:solidFill>
                <a:srgbClr val="DC9F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680012" y="544522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Main Flow</a:t>
              </a:r>
              <a:endParaRPr lang="en-GB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9872" y="4941168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Flow 1</a:t>
              </a:r>
              <a:endParaRPr lang="en-GB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8064" y="4941168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Flow 2</a:t>
              </a:r>
              <a:endParaRPr lang="en-GB" sz="1200" dirty="0"/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19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3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Diagrams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Definition: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/>
              <a:t>Activity diagrams are graphical representations of workflows of stepwise </a:t>
            </a:r>
            <a:r>
              <a:rPr lang="en-GB" sz="2000" dirty="0" smtClean="0"/>
              <a:t>actions that are part of a larger activity. </a:t>
            </a:r>
          </a:p>
          <a:p>
            <a:pPr marL="114300" indent="0" algn="just">
              <a:buNone/>
            </a:pPr>
            <a:endParaRPr lang="en-GB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GB" sz="2000" b="1" u="sng" dirty="0" smtClean="0">
                <a:solidFill>
                  <a:srgbClr val="2D83F4"/>
                </a:solidFill>
              </a:rPr>
              <a:t>UML Diagram Type:</a:t>
            </a:r>
            <a:r>
              <a:rPr lang="en-GB" sz="2000" dirty="0" smtClean="0">
                <a:solidFill>
                  <a:srgbClr val="0B87D6"/>
                </a:solidFill>
              </a:rPr>
              <a:t> </a:t>
            </a:r>
            <a:r>
              <a:rPr lang="en-GB" sz="2000" dirty="0" smtClean="0"/>
              <a:t>Behavioural.</a:t>
            </a:r>
            <a:endParaRPr lang="en-GB" sz="2000" dirty="0" smtClean="0">
              <a:solidFill>
                <a:srgbClr val="0B87D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4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Fork and Join Nodes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Sometimes it makes sense to allow a number of actions to run in </a:t>
            </a:r>
            <a:r>
              <a:rPr lang="en-GB" sz="2000" i="1" dirty="0" smtClean="0">
                <a:solidFill>
                  <a:srgbClr val="2D83F4"/>
                </a:solidFill>
              </a:rPr>
              <a:t>parallel</a:t>
            </a:r>
            <a:r>
              <a:rPr lang="en-GB" sz="2000" dirty="0" smtClean="0"/>
              <a:t>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An activity edge can be split into multiple paths and multiple paths combined into a single activity edge using a fork node and a join node. 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A fork node may have one entry activity edge and two or more exit activity edges.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91680" y="4869160"/>
            <a:ext cx="5760640" cy="1008112"/>
            <a:chOff x="1979712" y="4941168"/>
            <a:chExt cx="5760640" cy="100811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067944" y="5733256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555776" y="5445224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95936" y="4941168"/>
              <a:ext cx="0" cy="1008112"/>
            </a:xfrm>
            <a:prstGeom prst="line">
              <a:avLst/>
            </a:prstGeom>
            <a:ln w="76200" cmpd="sng">
              <a:solidFill>
                <a:srgbClr val="DC9F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67944" y="5157192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067944" y="5445224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ular Callout 23"/>
            <p:cNvSpPr/>
            <p:nvPr/>
          </p:nvSpPr>
          <p:spPr>
            <a:xfrm>
              <a:off x="1979712" y="4941168"/>
              <a:ext cx="1080120" cy="245595"/>
            </a:xfrm>
            <a:prstGeom prst="wedgeRoundRectCallout">
              <a:avLst>
                <a:gd name="adj1" fmla="val 69689"/>
                <a:gd name="adj2" fmla="val 132759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Single Flow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5580112" y="4941168"/>
              <a:ext cx="144016" cy="936104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868144" y="5157192"/>
              <a:ext cx="1872208" cy="50405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2 or More Simultaneous </a:t>
              </a:r>
              <a:r>
                <a:rPr lang="en-GB" sz="1400" dirty="0">
                  <a:solidFill>
                    <a:schemeClr val="tx1"/>
                  </a:solidFill>
                </a:rPr>
                <a:t>Flows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20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6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 and Join </a:t>
            </a:r>
            <a:r>
              <a:rPr lang="en-GB" dirty="0" smtClean="0"/>
              <a:t>Nodes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Flow final nodes can be used with the fork nodes.</a:t>
            </a:r>
            <a:endParaRPr lang="en-US" sz="2000" dirty="0"/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When a flow reaches a flow final node it stops, but other flows may continue executing within the action.</a:t>
            </a:r>
          </a:p>
          <a:p>
            <a:pPr lvl="1" algn="just"/>
            <a:r>
              <a:rPr lang="en-GB" sz="1800" i="1" dirty="0">
                <a:solidFill>
                  <a:srgbClr val="2D83F4"/>
                </a:solidFill>
              </a:rPr>
              <a:t>There are no guard conditions in </a:t>
            </a:r>
            <a:r>
              <a:rPr lang="en-GB" sz="1800" i="1" dirty="0" smtClean="0">
                <a:solidFill>
                  <a:srgbClr val="2D83F4"/>
                </a:solidFill>
              </a:rPr>
              <a:t>fork</a:t>
            </a:r>
            <a:r>
              <a:rPr lang="en-GB" sz="1800" i="1" dirty="0">
                <a:solidFill>
                  <a:srgbClr val="2D83F4"/>
                </a:solidFill>
              </a:rPr>
              <a:t>.</a:t>
            </a:r>
            <a:endParaRPr lang="en-GB" sz="1800" b="1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21</a:t>
            </a:fld>
            <a:endParaRPr lang="en-US">
              <a:latin typeface="Calibri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43608" y="3429000"/>
            <a:ext cx="7056784" cy="1872208"/>
            <a:chOff x="755576" y="3429000"/>
            <a:chExt cx="7056784" cy="1872208"/>
          </a:xfrm>
        </p:grpSpPr>
        <p:cxnSp>
          <p:nvCxnSpPr>
            <p:cNvPr id="6" name="Straight Arrow Connector 5"/>
            <p:cNvCxnSpPr>
              <a:endCxn id="11" idx="1"/>
            </p:cNvCxnSpPr>
            <p:nvPr/>
          </p:nvCxnSpPr>
          <p:spPr>
            <a:xfrm>
              <a:off x="1331640" y="508518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59632" y="3429000"/>
              <a:ext cx="0" cy="1872208"/>
            </a:xfrm>
            <a:prstGeom prst="line">
              <a:avLst/>
            </a:prstGeom>
            <a:ln w="76200" cmpd="sng">
              <a:solidFill>
                <a:srgbClr val="DC9F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31" idx="1"/>
            </p:cNvCxnSpPr>
            <p:nvPr/>
          </p:nvCxnSpPr>
          <p:spPr>
            <a:xfrm>
              <a:off x="1331640" y="364502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7" idx="1"/>
            </p:cNvCxnSpPr>
            <p:nvPr/>
          </p:nvCxnSpPr>
          <p:spPr>
            <a:xfrm>
              <a:off x="1331640" y="436510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2267744" y="4869160"/>
              <a:ext cx="1584176" cy="432048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Setup User Account</a:t>
              </a:r>
              <a:endParaRPr lang="en-US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267744" y="4149080"/>
              <a:ext cx="1584176" cy="432048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Setup User Office Space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>
              <a:stCxn id="17" idx="3"/>
              <a:endCxn id="25" idx="2"/>
            </p:cNvCxnSpPr>
            <p:nvPr/>
          </p:nvCxnSpPr>
          <p:spPr>
            <a:xfrm>
              <a:off x="3851920" y="436510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3"/>
              <a:endCxn id="35" idx="2"/>
            </p:cNvCxnSpPr>
            <p:nvPr/>
          </p:nvCxnSpPr>
          <p:spPr>
            <a:xfrm>
              <a:off x="3851920" y="508518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860032" y="4221088"/>
              <a:ext cx="288032" cy="288032"/>
            </a:xfrm>
            <a:prstGeom prst="ellipse">
              <a:avLst/>
            </a:prstGeom>
            <a:noFill/>
            <a:ln>
              <a:solidFill>
                <a:srgbClr val="7C9C1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4860032" y="4221088"/>
              <a:ext cx="288032" cy="288032"/>
            </a:xfrm>
            <a:prstGeom prst="mathMultiply">
              <a:avLst/>
            </a:prstGeom>
            <a:solidFill>
              <a:srgbClr val="7C9C1E"/>
            </a:solidFill>
            <a:ln>
              <a:solidFill>
                <a:srgbClr val="7C9C1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267744" y="3429000"/>
              <a:ext cx="1584176" cy="432048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Prepare Benefits Paperwork</a:t>
              </a:r>
              <a:endParaRPr lang="en-US" sz="1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860032" y="4941168"/>
              <a:ext cx="288032" cy="288032"/>
            </a:xfrm>
            <a:prstGeom prst="ellipse">
              <a:avLst/>
            </a:prstGeom>
            <a:noFill/>
            <a:ln>
              <a:solidFill>
                <a:srgbClr val="7C9C1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4860032" y="4941168"/>
              <a:ext cx="288032" cy="288032"/>
            </a:xfrm>
            <a:prstGeom prst="mathMultiply">
              <a:avLst/>
            </a:prstGeom>
            <a:solidFill>
              <a:srgbClr val="7C9C1E"/>
            </a:solidFill>
            <a:ln>
              <a:solidFill>
                <a:srgbClr val="7C9C1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Arrow Connector 37"/>
            <p:cNvCxnSpPr>
              <a:stCxn id="31" idx="3"/>
              <a:endCxn id="40" idx="1"/>
            </p:cNvCxnSpPr>
            <p:nvPr/>
          </p:nvCxnSpPr>
          <p:spPr>
            <a:xfrm>
              <a:off x="3851920" y="364502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4860032" y="3429000"/>
              <a:ext cx="1944216" cy="432048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Submit Employee Info to Insurance Company</a:t>
              </a:r>
              <a:endParaRPr lang="en-US" sz="1400" dirty="0"/>
            </a:p>
          </p:txBody>
        </p:sp>
        <p:cxnSp>
          <p:nvCxnSpPr>
            <p:cNvPr id="44" name="Straight Arrow Connector 43"/>
            <p:cNvCxnSpPr>
              <a:stCxn id="40" idx="3"/>
            </p:cNvCxnSpPr>
            <p:nvPr/>
          </p:nvCxnSpPr>
          <p:spPr>
            <a:xfrm>
              <a:off x="6804248" y="364502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55576" y="4365104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121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 and Join </a:t>
            </a:r>
            <a:r>
              <a:rPr lang="en-GB" dirty="0" smtClean="0"/>
              <a:t>Nodes - 3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A join node must have multiple entry activity edges and one exit activity edge. </a:t>
            </a:r>
          </a:p>
          <a:p>
            <a:pPr lvl="1" algn="just"/>
            <a:r>
              <a:rPr lang="en-GB" sz="1800" i="1" dirty="0">
                <a:solidFill>
                  <a:srgbClr val="2D83F4"/>
                </a:solidFill>
              </a:rPr>
              <a:t>It is permissible to merge a join and a fork together so that multiple parallel flows synchronize and then split into another set of parallel workflows</a:t>
            </a:r>
            <a:r>
              <a:rPr lang="en-GB" i="1" dirty="0">
                <a:solidFill>
                  <a:srgbClr val="2D83F4"/>
                </a:solidFill>
              </a:rPr>
              <a:t>. 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It is important when workflow is split into parallel flows that these flows are recombined on the same diagram. </a:t>
            </a:r>
          </a:p>
          <a:p>
            <a:pPr lvl="1" algn="just"/>
            <a:r>
              <a:rPr lang="en-GB" sz="1800" i="1" dirty="0">
                <a:solidFill>
                  <a:srgbClr val="2D83F4"/>
                </a:solidFill>
              </a:rPr>
              <a:t>Note that multiple exits and multiple entries to an action have implicit  fork and join semantics.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907704" y="5085184"/>
            <a:ext cx="5688632" cy="1008112"/>
            <a:chOff x="323528" y="5301208"/>
            <a:chExt cx="5688632" cy="100811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483768" y="6093296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483768" y="5805264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95936" y="5301208"/>
              <a:ext cx="0" cy="1008112"/>
            </a:xfrm>
            <a:prstGeom prst="line">
              <a:avLst/>
            </a:prstGeom>
            <a:ln w="76200" cmpd="sng">
              <a:solidFill>
                <a:srgbClr val="DC9F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483768" y="5517232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067944" y="5805264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ular Callout 10"/>
            <p:cNvSpPr/>
            <p:nvPr/>
          </p:nvSpPr>
          <p:spPr>
            <a:xfrm>
              <a:off x="4932040" y="5301208"/>
              <a:ext cx="1080120" cy="245595"/>
            </a:xfrm>
            <a:prstGeom prst="wedgeRoundRectCallout">
              <a:avLst>
                <a:gd name="adj1" fmla="val -72098"/>
                <a:gd name="adj2" fmla="val 132759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Single Flow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flipH="1" flipV="1">
              <a:off x="2267744" y="5301208"/>
              <a:ext cx="144016" cy="936104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3528" y="5517232"/>
              <a:ext cx="1872208" cy="50405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2 or More Simultaneous </a:t>
              </a:r>
              <a:r>
                <a:rPr lang="en-GB" sz="1400" dirty="0">
                  <a:solidFill>
                    <a:schemeClr val="tx1"/>
                  </a:solidFill>
                </a:rPr>
                <a:t>Flows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22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5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Other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As detail is added to your activity diagram, the diagram may become too big, or the same sequence of actions may occur more than once.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When this happens, you can </a:t>
            </a:r>
            <a:r>
              <a:rPr lang="en-GB" sz="2000" i="1" dirty="0" smtClean="0">
                <a:solidFill>
                  <a:srgbClr val="2D83F4"/>
                </a:solidFill>
              </a:rPr>
              <a:t>improve readability by providing details of an action in a separate diagram</a:t>
            </a:r>
            <a:r>
              <a:rPr lang="en-GB" sz="2000" dirty="0" smtClean="0"/>
              <a:t>, allowing the higher level diagram to remain less cluttered. 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i="1" dirty="0">
                <a:solidFill>
                  <a:srgbClr val="2D83F4"/>
                </a:solidFill>
              </a:rPr>
              <a:t>Pitch f</a:t>
            </a:r>
            <a:r>
              <a:rPr lang="en-GB" sz="2000" i="1" dirty="0" smtClean="0">
                <a:solidFill>
                  <a:srgbClr val="2D83F4"/>
                </a:solidFill>
              </a:rPr>
              <a:t>ork </a:t>
            </a:r>
            <a:r>
              <a:rPr lang="en-GB" sz="2000" dirty="0" smtClean="0"/>
              <a:t>action </a:t>
            </a:r>
            <a:r>
              <a:rPr lang="en-GB" sz="2000" dirty="0"/>
              <a:t>now has an upside-down pitchfork symbol indicating that it is a call activity node. </a:t>
            </a:r>
          </a:p>
          <a:p>
            <a:pPr lvl="1" algn="just"/>
            <a:r>
              <a:rPr lang="en-GB" i="1" dirty="0" smtClean="0">
                <a:solidFill>
                  <a:srgbClr val="2D83F4"/>
                </a:solidFill>
              </a:rPr>
              <a:t>A </a:t>
            </a:r>
            <a:r>
              <a:rPr lang="en-GB" i="1" dirty="0">
                <a:solidFill>
                  <a:srgbClr val="2D83F4"/>
                </a:solidFill>
              </a:rPr>
              <a:t>call activity node calls the activity corresponding to its node </a:t>
            </a:r>
            <a:r>
              <a:rPr lang="en-GB" i="1" dirty="0" smtClean="0">
                <a:solidFill>
                  <a:srgbClr val="2D83F4"/>
                </a:solidFill>
              </a:rPr>
              <a:t>name. </a:t>
            </a:r>
            <a:endParaRPr lang="en-GB" i="1" dirty="0">
              <a:solidFill>
                <a:srgbClr val="2D83F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23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Other </a:t>
            </a:r>
            <a:r>
              <a:rPr lang="en-GB" dirty="0" smtClean="0"/>
              <a:t>Activities - 2</a:t>
            </a:r>
            <a:endParaRPr lang="en-GB" dirty="0"/>
          </a:p>
        </p:txBody>
      </p:sp>
      <p:pic>
        <p:nvPicPr>
          <p:cNvPr id="7" name="Picture 2" descr="http://flylib.com/books/2/926/1/html/2/images/learnuml2_03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5"/>
            <a:ext cx="7560840" cy="1759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flylib.com/books/2/926/1/html/2/images/learnuml2_03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4659796"/>
            <a:ext cx="4283571" cy="1145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1979712" y="4108496"/>
            <a:ext cx="360040" cy="472633"/>
          </a:xfrm>
          <a:prstGeom prst="downArrow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24</a:t>
            </a:fld>
            <a:endParaRPr lang="en-US">
              <a:latin typeface="Calibri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39552" y="4406384"/>
            <a:ext cx="1080120" cy="534784"/>
          </a:xfrm>
          <a:prstGeom prst="wedgeRoundRectCallout">
            <a:avLst>
              <a:gd name="adj1" fmla="val 65107"/>
              <a:gd name="adj2" fmla="val -18812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Pitchfork Symbol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39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dirty="0" smtClean="0">
                <a:solidFill>
                  <a:srgbClr val="073E87"/>
                </a:solidFill>
              </a:rPr>
              <a:t>Explanation of the Previous Diagram</a:t>
            </a:r>
            <a:endParaRPr lang="en-GB" sz="3800" dirty="0">
              <a:solidFill>
                <a:srgbClr val="073E8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</a:t>
            </a:r>
            <a:r>
              <a:rPr lang="tr-TR" sz="1800" dirty="0"/>
              <a:t>“</a:t>
            </a:r>
            <a:r>
              <a:rPr lang="en-US" sz="1800" dirty="0"/>
              <a:t>Prepare </a:t>
            </a:r>
            <a:r>
              <a:rPr lang="en-US" sz="1800" dirty="0" smtClean="0"/>
              <a:t>Motherboard</a:t>
            </a:r>
            <a:r>
              <a:rPr lang="tr-TR" sz="1800" dirty="0" smtClean="0"/>
              <a:t>”</a:t>
            </a:r>
            <a:r>
              <a:rPr lang="en-US" sz="1800" dirty="0" smtClean="0"/>
              <a:t> </a:t>
            </a:r>
            <a:r>
              <a:rPr lang="en-US" sz="1800" dirty="0"/>
              <a:t>node in invokes the </a:t>
            </a:r>
            <a:r>
              <a:rPr lang="tr-TR" sz="1800" dirty="0" smtClean="0"/>
              <a:t>“</a:t>
            </a:r>
            <a:r>
              <a:rPr lang="en-US" sz="1800" dirty="0" smtClean="0"/>
              <a:t>Prepare Motherboard</a:t>
            </a:r>
            <a:r>
              <a:rPr lang="tr-TR" sz="1800" dirty="0" smtClean="0"/>
              <a:t>”</a:t>
            </a:r>
            <a:r>
              <a:rPr lang="en-US" sz="1800" dirty="0" smtClean="0"/>
              <a:t> </a:t>
            </a:r>
            <a:r>
              <a:rPr lang="en-US" sz="1800" dirty="0"/>
              <a:t>activity. </a:t>
            </a:r>
            <a:endParaRPr lang="tr-TR" sz="1800" dirty="0"/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You associate a call activity node with the activity it invokes by giving them the same name.</a:t>
            </a:r>
            <a:endParaRPr lang="tr-TR" sz="1800" i="1" dirty="0">
              <a:solidFill>
                <a:srgbClr val="2D83F4"/>
              </a:solidFill>
            </a:endParaRPr>
          </a:p>
          <a:p>
            <a:pPr algn="just"/>
            <a:endParaRPr lang="tr-TR" sz="1800" dirty="0"/>
          </a:p>
          <a:p>
            <a:pPr algn="just"/>
            <a:r>
              <a:rPr lang="en-US" sz="1800" dirty="0"/>
              <a:t>Call activities essentially break an action down into more details without having to show everything in one diagram. 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</a:t>
            </a:r>
            <a:r>
              <a:rPr lang="tr-TR" sz="1800" dirty="0" smtClean="0"/>
              <a:t>“</a:t>
            </a:r>
            <a:r>
              <a:rPr lang="en-US" sz="1800" dirty="0" smtClean="0"/>
              <a:t>Prepare Motherboard</a:t>
            </a:r>
            <a:r>
              <a:rPr lang="tr-TR" sz="1800" dirty="0" smtClean="0"/>
              <a:t>”</a:t>
            </a:r>
            <a:r>
              <a:rPr lang="en-US" sz="1800" dirty="0" smtClean="0"/>
              <a:t> </a:t>
            </a:r>
            <a:r>
              <a:rPr lang="en-US" sz="1800" dirty="0"/>
              <a:t>activity diagram has its own initial and activity final nodes. </a:t>
            </a:r>
            <a:endParaRPr lang="tr-TR" sz="1800" dirty="0"/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The activity final node marks the end of </a:t>
            </a:r>
            <a:r>
              <a:rPr lang="tr-TR" sz="1800" i="1" dirty="0" smtClean="0">
                <a:solidFill>
                  <a:srgbClr val="2D83F4"/>
                </a:solidFill>
              </a:rPr>
              <a:t>“</a:t>
            </a:r>
            <a:r>
              <a:rPr lang="en-US" sz="1800" i="1" dirty="0" smtClean="0">
                <a:solidFill>
                  <a:srgbClr val="2D83F4"/>
                </a:solidFill>
              </a:rPr>
              <a:t>Prepare Motherboard</a:t>
            </a:r>
            <a:r>
              <a:rPr lang="tr-TR" sz="1800" i="1" dirty="0" smtClean="0">
                <a:solidFill>
                  <a:srgbClr val="2D83F4"/>
                </a:solidFill>
              </a:rPr>
              <a:t>”</a:t>
            </a:r>
            <a:r>
              <a:rPr lang="en-US" sz="1800" i="1" dirty="0" smtClean="0">
                <a:solidFill>
                  <a:srgbClr val="2D83F4"/>
                </a:solidFill>
              </a:rPr>
              <a:t>, </a:t>
            </a:r>
            <a:r>
              <a:rPr lang="en-US" sz="1800" i="1" dirty="0">
                <a:solidFill>
                  <a:srgbClr val="2D83F4"/>
                </a:solidFill>
              </a:rPr>
              <a:t>but it doesn't mean the calling activity is complete. </a:t>
            </a:r>
            <a:endParaRPr lang="tr-TR" sz="1800" i="1" dirty="0">
              <a:solidFill>
                <a:srgbClr val="2D83F4"/>
              </a:solidFill>
            </a:endParaRPr>
          </a:p>
          <a:p>
            <a:pPr algn="just"/>
            <a:endParaRPr lang="tr-TR" sz="1800" dirty="0"/>
          </a:p>
          <a:p>
            <a:pPr algn="just"/>
            <a:r>
              <a:rPr lang="en-US" sz="1800" dirty="0"/>
              <a:t>When </a:t>
            </a:r>
            <a:r>
              <a:rPr lang="tr-TR" sz="1800" dirty="0" smtClean="0"/>
              <a:t>“</a:t>
            </a:r>
            <a:r>
              <a:rPr lang="en-US" sz="1800" dirty="0" smtClean="0"/>
              <a:t>Prepare Motherboard</a:t>
            </a:r>
            <a:r>
              <a:rPr lang="tr-TR" sz="1800" dirty="0" smtClean="0"/>
              <a:t>”</a:t>
            </a:r>
            <a:r>
              <a:rPr lang="en-US" sz="1800" dirty="0" smtClean="0"/>
              <a:t> </a:t>
            </a:r>
            <a:r>
              <a:rPr lang="en-US" sz="1800" dirty="0"/>
              <a:t>terminates, control is returned to the calling activity, which proceeds as normal</a:t>
            </a:r>
            <a:r>
              <a:rPr lang="en-US" sz="1800" dirty="0" smtClean="0"/>
              <a:t>.</a:t>
            </a:r>
            <a:endParaRPr lang="tr-TR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25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3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Swim Lanes (Activity Partition)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A swim lane, </a:t>
            </a:r>
            <a:r>
              <a:rPr lang="en-US" sz="2000" i="1" dirty="0" smtClean="0">
                <a:solidFill>
                  <a:srgbClr val="2D83F4"/>
                </a:solidFill>
              </a:rPr>
              <a:t>or an </a:t>
            </a:r>
            <a:r>
              <a:rPr lang="en-US" sz="2000" i="1" dirty="0">
                <a:solidFill>
                  <a:srgbClr val="2D83F4"/>
                </a:solidFill>
              </a:rPr>
              <a:t>activity </a:t>
            </a:r>
            <a:r>
              <a:rPr lang="en-US" sz="2000" i="1" dirty="0" smtClean="0">
                <a:solidFill>
                  <a:srgbClr val="2D83F4"/>
                </a:solidFill>
              </a:rPr>
              <a:t>partition</a:t>
            </a:r>
            <a:r>
              <a:rPr lang="en-US" sz="2000" dirty="0" smtClean="0"/>
              <a:t>, </a:t>
            </a:r>
            <a:r>
              <a:rPr lang="en-US" sz="2000" dirty="0"/>
              <a:t>is a kind of activity group for identifying actions that have some characteristic in common. </a:t>
            </a:r>
            <a:endParaRPr lang="en-US" sz="2000" dirty="0" smtClean="0"/>
          </a:p>
          <a:p>
            <a:pPr marL="11430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 swim lane is </a:t>
            </a:r>
            <a:r>
              <a:rPr lang="en-US" sz="2000" i="1" dirty="0" smtClean="0">
                <a:solidFill>
                  <a:srgbClr val="2D83F4"/>
                </a:solidFill>
              </a:rPr>
              <a:t>labeled at the top with the name</a:t>
            </a:r>
            <a:r>
              <a:rPr lang="en-US" sz="2000" dirty="0" smtClean="0"/>
              <a:t> of the individual or object responsible. </a:t>
            </a:r>
          </a:p>
          <a:p>
            <a:pPr marL="114300" indent="0" algn="just"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000" dirty="0" smtClean="0"/>
              <a:t>Each lane is separated from the others by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solid vertical </a:t>
            </a:r>
            <a:r>
              <a:rPr lang="en-US" sz="2000" dirty="0" smtClean="0">
                <a:solidFill>
                  <a:srgbClr val="000000"/>
                </a:solidFill>
              </a:rPr>
              <a:t>and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horizontal lines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Therefore, swim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lanes can either be horizontal or vertical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26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Swim Lanes (Activity Partition</a:t>
            </a:r>
            <a:r>
              <a:rPr lang="en-GB" sz="4000" dirty="0" smtClean="0"/>
              <a:t>) - 2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Every activity belongs to exactly one </a:t>
            </a:r>
            <a:r>
              <a:rPr lang="en-US" sz="2000" dirty="0" smtClean="0"/>
              <a:t>swim lane but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edges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cross partitions freely</a:t>
            </a:r>
            <a:r>
              <a:rPr lang="en-US" sz="2000" dirty="0" smtClean="0"/>
              <a:t>.</a:t>
            </a:r>
          </a:p>
          <a:p>
            <a:pPr marL="11430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Partitions are </a:t>
            </a:r>
            <a:r>
              <a:rPr lang="en-US" sz="2000" dirty="0" smtClean="0"/>
              <a:t>useful </a:t>
            </a:r>
            <a:r>
              <a:rPr lang="en-US" sz="2000" dirty="0"/>
              <a:t>because they</a:t>
            </a:r>
            <a:r>
              <a:rPr lang="en-US" sz="2000" dirty="0" smtClean="0"/>
              <a:t> </a:t>
            </a:r>
            <a:r>
              <a:rPr lang="en-US" sz="2000" dirty="0"/>
              <a:t>arrange the actions of an activity into areas corresponding to different objects or business roles that perform the </a:t>
            </a:r>
            <a:r>
              <a:rPr lang="en-US" sz="2000" dirty="0" smtClean="0"/>
              <a:t>actions</a:t>
            </a:r>
            <a:r>
              <a:rPr lang="en-US" sz="2000" dirty="0"/>
              <a:t>, but they </a:t>
            </a:r>
            <a:r>
              <a:rPr lang="en-US" sz="2000" dirty="0" smtClean="0"/>
              <a:t>might also </a:t>
            </a:r>
            <a:r>
              <a:rPr lang="en-US" sz="2000" dirty="0"/>
              <a:t>elongate the diagram</a:t>
            </a:r>
            <a:r>
              <a:rPr lang="en-US" sz="2000" dirty="0" smtClean="0"/>
              <a:t>. </a:t>
            </a:r>
          </a:p>
          <a:p>
            <a:pPr marL="114300" indent="0" algn="just">
              <a:buNone/>
            </a:pPr>
            <a:endParaRPr lang="en-US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you are using swim lanes you don’t need to draw the “activity component” to define the system boundary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27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229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Wrong Notation of Swim </a:t>
            </a:r>
            <a:r>
              <a:rPr lang="en-GB" sz="4000" dirty="0" smtClean="0"/>
              <a:t>Lanes</a:t>
            </a:r>
            <a:endParaRPr lang="tr-TR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467544" y="1916832"/>
            <a:ext cx="3744416" cy="28083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19054"/>
              </p:ext>
            </p:extLst>
          </p:nvPr>
        </p:nvGraphicFramePr>
        <p:xfrm>
          <a:off x="899592" y="2060848"/>
          <a:ext cx="2880321" cy="247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7"/>
                <a:gridCol w="960107"/>
                <a:gridCol w="960107"/>
              </a:tblGrid>
              <a:tr h="335280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13634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27984" y="1916832"/>
            <a:ext cx="3744416" cy="28083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034"/>
              </p:ext>
            </p:extLst>
          </p:nvPr>
        </p:nvGraphicFramePr>
        <p:xfrm>
          <a:off x="4860032" y="2060848"/>
          <a:ext cx="2880320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13"/>
                <a:gridCol w="1969807"/>
              </a:tblGrid>
              <a:tr h="612068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2FE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2FE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2FE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2FE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28</a:t>
            </a:fld>
            <a:endParaRPr lang="en-US">
              <a:latin typeface="Calibri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67544" y="5387217"/>
            <a:ext cx="3672408" cy="706079"/>
          </a:xfrm>
          <a:prstGeom prst="wedgeRoundRectCallout">
            <a:avLst>
              <a:gd name="adj1" fmla="val 65585"/>
              <a:gd name="adj2" fmla="val -13041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use activity component. Swim lanes behave as a container object.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Vertical and Horizontal Swim Lanes</a:t>
            </a:r>
            <a:endParaRPr lang="en-GB" sz="4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79724"/>
              </p:ext>
            </p:extLst>
          </p:nvPr>
        </p:nvGraphicFramePr>
        <p:xfrm>
          <a:off x="863374" y="2204865"/>
          <a:ext cx="3204570" cy="2597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76"/>
                <a:gridCol w="957976"/>
                <a:gridCol w="325346"/>
                <a:gridCol w="963272"/>
              </a:tblGrid>
              <a:tr h="33638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FFFF"/>
                          </a:solidFill>
                        </a:rPr>
                        <a:t>Partition 1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FFFF"/>
                          </a:solidFill>
                        </a:rPr>
                        <a:t>Partition 2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>
                          <a:solidFill>
                            <a:srgbClr val="FFFFFF"/>
                          </a:solidFill>
                        </a:rPr>
                        <a:t>...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FFFFFF"/>
                          </a:solidFill>
                        </a:rPr>
                        <a:t>Partition </a:t>
                      </a:r>
                      <a:r>
                        <a:rPr lang="tr-TR" sz="1400" dirty="0" smtClean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en-GB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7921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6213"/>
              </p:ext>
            </p:extLst>
          </p:nvPr>
        </p:nvGraphicFramePr>
        <p:xfrm>
          <a:off x="4427984" y="2204864"/>
          <a:ext cx="3257955" cy="241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272"/>
                <a:gridCol w="2294683"/>
              </a:tblGrid>
              <a:tr h="6043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tr-TR" sz="1400" b="1" dirty="0" smtClean="0">
                          <a:solidFill>
                            <a:schemeClr val="bg1"/>
                          </a:solidFill>
                        </a:rPr>
                        <a:t>artition</a:t>
                      </a: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2FE"/>
                    </a:solidFill>
                  </a:tcPr>
                </a:tc>
              </a:tr>
              <a:tr h="6043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tr-TR" sz="1400" b="1" dirty="0" smtClean="0">
                          <a:solidFill>
                            <a:schemeClr val="bg1"/>
                          </a:solidFill>
                        </a:rPr>
                        <a:t>artition</a:t>
                      </a: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sz="1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2FE"/>
                    </a:solidFill>
                  </a:tcPr>
                </a:tc>
              </a:tr>
              <a:tr h="604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GB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2FE"/>
                    </a:solidFill>
                  </a:tcPr>
                </a:tc>
              </a:tr>
              <a:tr h="6043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tr-TR" sz="1400" b="1" dirty="0" smtClean="0">
                          <a:solidFill>
                            <a:schemeClr val="bg1"/>
                          </a:solidFill>
                        </a:rPr>
                        <a:t>artition</a:t>
                      </a:r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sz="14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83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2FE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29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1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 Overview -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000" dirty="0" smtClean="0"/>
              <a:t>Use cases show </a:t>
            </a:r>
            <a:r>
              <a:rPr lang="en-GB" sz="2000" i="1" dirty="0" smtClean="0">
                <a:solidFill>
                  <a:srgbClr val="2D83F4"/>
                </a:solidFill>
              </a:rPr>
              <a:t>what</a:t>
            </a:r>
            <a:r>
              <a:rPr lang="en-GB" sz="2000" dirty="0" smtClean="0">
                <a:solidFill>
                  <a:srgbClr val="2D83F4"/>
                </a:solidFill>
              </a:rPr>
              <a:t> </a:t>
            </a:r>
            <a:r>
              <a:rPr lang="en-GB" sz="2000" dirty="0" smtClean="0"/>
              <a:t>your system should do.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Activity diagrams allow you to specify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</a:t>
            </a:r>
            <a:r>
              <a:rPr lang="en-GB" sz="2000" dirty="0" smtClean="0"/>
              <a:t> your system will accomplish its goals.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Activity diagrams show high-level actions chained together to represent a process </a:t>
            </a:r>
            <a:r>
              <a:rPr lang="en-GB" sz="2000" dirty="0" smtClean="0"/>
              <a:t>(activity) occurring </a:t>
            </a:r>
            <a:r>
              <a:rPr lang="en-GB" sz="2000" dirty="0"/>
              <a:t>in your system. </a:t>
            </a:r>
            <a:endParaRPr lang="en-GB" sz="2000" dirty="0" smtClean="0"/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For </a:t>
            </a:r>
            <a:r>
              <a:rPr lang="en-GB" sz="1800" i="1" dirty="0">
                <a:solidFill>
                  <a:srgbClr val="2D83F4"/>
                </a:solidFill>
              </a:rPr>
              <a:t>example, you can use an activity diagram to model the </a:t>
            </a:r>
            <a:r>
              <a:rPr lang="en-GB" sz="1800" i="1" dirty="0" smtClean="0">
                <a:solidFill>
                  <a:srgbClr val="2D83F4"/>
                </a:solidFill>
              </a:rPr>
              <a:t>steps (actions) involved </a:t>
            </a:r>
            <a:r>
              <a:rPr lang="en-GB" sz="1800" i="1" dirty="0">
                <a:solidFill>
                  <a:srgbClr val="2D83F4"/>
                </a:solidFill>
              </a:rPr>
              <a:t>with creating a blog </a:t>
            </a:r>
            <a:r>
              <a:rPr lang="en-GB" sz="1800" i="1" dirty="0" smtClean="0">
                <a:solidFill>
                  <a:srgbClr val="2D83F4"/>
                </a:solidFill>
              </a:rPr>
              <a:t>account, student registration or </a:t>
            </a:r>
            <a:r>
              <a:rPr lang="en-GB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booking a concert ticket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just"/>
            <a:r>
              <a:rPr lang="en-GB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Activity is a sequence of actions that take finite time and can be interrupted. However, action is an atomic task that cannot be interrupted (at least from user’s perspective)</a:t>
            </a:r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GB" sz="1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3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Swim </a:t>
            </a:r>
            <a:r>
              <a:rPr lang="en-GB" dirty="0" smtClean="0"/>
              <a:t>Lane Features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These are the features of </a:t>
            </a:r>
            <a:r>
              <a:rPr lang="en-GB" sz="2000" dirty="0" smtClean="0"/>
              <a:t>swim lanes</a:t>
            </a:r>
            <a:r>
              <a:rPr lang="en-GB" sz="2000" dirty="0"/>
              <a:t>:</a:t>
            </a:r>
          </a:p>
          <a:p>
            <a:pPr lvl="1" algn="just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Each action is assigned to one swim lane.</a:t>
            </a:r>
          </a:p>
          <a:p>
            <a:pPr lvl="1" algn="just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Activity flows can cross lanes.</a:t>
            </a:r>
          </a:p>
          <a:p>
            <a:pPr lvl="1" algn="just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Swim lanes do not change ownership hierarchy.</a:t>
            </a:r>
          </a:p>
          <a:p>
            <a:pPr lvl="1" algn="just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Swim lane association (representing field population) to a class (only) can be created by dragging the class from the browser to the swim lane name compartment.</a:t>
            </a:r>
          </a:p>
          <a:p>
            <a:pPr lvl="1" algn="just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relative ordering of swim lanes has no semantic significance.</a:t>
            </a:r>
          </a:p>
          <a:p>
            <a:pPr lvl="1" algn="just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There is no significance to the routing of an activity flow path.</a:t>
            </a:r>
          </a:p>
          <a:p>
            <a:pPr lvl="1" algn="just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Parts representing internal behavior can be specified on swim lanes.</a:t>
            </a:r>
            <a:endParaRPr lang="en-US" sz="1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30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0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31</a:t>
            </a:fld>
            <a:endParaRPr lang="en-US">
              <a:latin typeface="Calibri"/>
            </a:endParaRPr>
          </a:p>
        </p:txBody>
      </p:sp>
      <p:pic>
        <p:nvPicPr>
          <p:cNvPr id="1027" name="Picture 3" descr="C:\Users\Musty\Desktop\Lecture Notes\CE 304 &amp; CE 321 - Software Eng. &amp; Computer Systems Eng\Software Engineering Lab. Works\UML Diagrams\AD-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8640"/>
            <a:ext cx="4924425" cy="647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20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32</a:t>
            </a:fld>
            <a:endParaRPr lang="en-US">
              <a:latin typeface="Calibri"/>
            </a:endParaRPr>
          </a:p>
        </p:txBody>
      </p:sp>
      <p:pic>
        <p:nvPicPr>
          <p:cNvPr id="1026" name="Picture 2" descr="C:\Users\Musty\Desktop\AD-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9812" y="188640"/>
            <a:ext cx="3384376" cy="6579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3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 Overview - </a:t>
            </a:r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“Booking </a:t>
            </a:r>
            <a:r>
              <a:rPr lang="en-US" sz="2000" dirty="0"/>
              <a:t>a Concert </a:t>
            </a:r>
            <a:r>
              <a:rPr lang="en-US" sz="2000" dirty="0" smtClean="0"/>
              <a:t>Ticket” activity consists of the following actions: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 smtClean="0">
                <a:solidFill>
                  <a:srgbClr val="2D83F4"/>
                </a:solidFill>
              </a:rPr>
              <a:t>Customer </a:t>
            </a:r>
            <a:r>
              <a:rPr lang="en-US" sz="1800" i="1" dirty="0">
                <a:solidFill>
                  <a:srgbClr val="2D83F4"/>
                </a:solidFill>
              </a:rPr>
              <a:t>calls ticket </a:t>
            </a:r>
            <a:r>
              <a:rPr lang="en-US" sz="1800" i="1" dirty="0" smtClean="0">
                <a:solidFill>
                  <a:srgbClr val="2D83F4"/>
                </a:solidFill>
              </a:rPr>
              <a:t>office.</a:t>
            </a:r>
            <a:endParaRPr lang="en-US" sz="1800" i="1" dirty="0">
              <a:solidFill>
                <a:srgbClr val="2D83F4"/>
              </a:solidFill>
            </a:endParaRP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 smtClean="0">
                <a:solidFill>
                  <a:srgbClr val="2D83F4"/>
                </a:solidFill>
              </a:rPr>
              <a:t>Ticket </a:t>
            </a:r>
            <a:r>
              <a:rPr lang="en-US" sz="1800" i="1" dirty="0">
                <a:solidFill>
                  <a:srgbClr val="2D83F4"/>
                </a:solidFill>
                <a:ea typeface="Lucida Grande"/>
                <a:cs typeface="Lucida Grande"/>
              </a:rPr>
              <a:t>representative</a:t>
            </a:r>
            <a:r>
              <a:rPr lang="en-US" sz="1800" i="1" dirty="0" smtClean="0">
                <a:solidFill>
                  <a:srgbClr val="2D83F4"/>
                </a:solidFill>
              </a:rPr>
              <a:t> </a:t>
            </a:r>
            <a:r>
              <a:rPr lang="en-US" sz="1800" i="1" dirty="0">
                <a:solidFill>
                  <a:srgbClr val="2D83F4"/>
                </a:solidFill>
              </a:rPr>
              <a:t>asks what event person wants tickets </a:t>
            </a:r>
            <a:r>
              <a:rPr lang="en-US" sz="1800" i="1" dirty="0" smtClean="0">
                <a:solidFill>
                  <a:srgbClr val="2D83F4"/>
                </a:solidFill>
              </a:rPr>
              <a:t>for.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 smtClean="0">
                <a:solidFill>
                  <a:srgbClr val="2D83F4"/>
                </a:solidFill>
              </a:rPr>
              <a:t>Customer </a:t>
            </a:r>
            <a:r>
              <a:rPr lang="en-US" sz="1800" i="1" dirty="0">
                <a:solidFill>
                  <a:srgbClr val="2D83F4"/>
                </a:solidFill>
              </a:rPr>
              <a:t>tells </a:t>
            </a:r>
            <a:r>
              <a:rPr lang="en-US" sz="1800" i="1" dirty="0">
                <a:solidFill>
                  <a:srgbClr val="2D83F4"/>
                </a:solidFill>
                <a:ea typeface="Lucida Grande"/>
                <a:cs typeface="Lucida Grande"/>
              </a:rPr>
              <a:t>representative</a:t>
            </a:r>
            <a:r>
              <a:rPr lang="en-US" sz="1800" i="1" dirty="0" smtClean="0">
                <a:solidFill>
                  <a:srgbClr val="2D83F4"/>
                </a:solidFill>
              </a:rPr>
              <a:t> </a:t>
            </a:r>
            <a:r>
              <a:rPr lang="en-US" sz="1800" i="1" dirty="0">
                <a:solidFill>
                  <a:srgbClr val="2D83F4"/>
                </a:solidFill>
              </a:rPr>
              <a:t>event </a:t>
            </a:r>
            <a:r>
              <a:rPr lang="en-US" sz="1800" i="1" dirty="0" smtClean="0">
                <a:solidFill>
                  <a:srgbClr val="2D83F4"/>
                </a:solidFill>
              </a:rPr>
              <a:t>choice.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 smtClean="0">
                <a:solidFill>
                  <a:srgbClr val="2D83F4"/>
                </a:solidFill>
              </a:rPr>
              <a:t>Ticket </a:t>
            </a:r>
            <a:r>
              <a:rPr lang="en-US" sz="1800" i="1" dirty="0">
                <a:solidFill>
                  <a:srgbClr val="2D83F4"/>
                </a:solidFill>
                <a:ea typeface="Lucida Grande"/>
                <a:cs typeface="Lucida Grande"/>
              </a:rPr>
              <a:t>representative</a:t>
            </a:r>
            <a:r>
              <a:rPr lang="en-US" sz="1800" i="1" dirty="0" smtClean="0">
                <a:solidFill>
                  <a:srgbClr val="2D83F4"/>
                </a:solidFill>
              </a:rPr>
              <a:t> </a:t>
            </a:r>
            <a:r>
              <a:rPr lang="en-US" sz="1800" i="1" dirty="0">
                <a:solidFill>
                  <a:srgbClr val="2D83F4"/>
                </a:solidFill>
              </a:rPr>
              <a:t>tells customer available seats and </a:t>
            </a:r>
            <a:r>
              <a:rPr lang="en-US" sz="1800" i="1" dirty="0" smtClean="0">
                <a:solidFill>
                  <a:srgbClr val="2D83F4"/>
                </a:solidFill>
              </a:rPr>
              <a:t>prices.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 smtClean="0">
                <a:solidFill>
                  <a:srgbClr val="2D83F4"/>
                </a:solidFill>
              </a:rPr>
              <a:t>Customer </a:t>
            </a:r>
            <a:r>
              <a:rPr lang="en-US" sz="1800" i="1" dirty="0">
                <a:solidFill>
                  <a:srgbClr val="2D83F4"/>
                </a:solidFill>
              </a:rPr>
              <a:t>tells </a:t>
            </a:r>
            <a:r>
              <a:rPr lang="en-US" sz="1800" i="1" dirty="0">
                <a:solidFill>
                  <a:srgbClr val="2D83F4"/>
                </a:solidFill>
                <a:ea typeface="Lucida Grande"/>
                <a:cs typeface="Lucida Grande"/>
              </a:rPr>
              <a:t>representative</a:t>
            </a:r>
            <a:r>
              <a:rPr lang="en-US" sz="1800" i="1" dirty="0" smtClean="0">
                <a:solidFill>
                  <a:srgbClr val="2D83F4"/>
                </a:solidFill>
              </a:rPr>
              <a:t> </a:t>
            </a:r>
            <a:r>
              <a:rPr lang="en-US" sz="1800" i="1" dirty="0">
                <a:solidFill>
                  <a:srgbClr val="2D83F4"/>
                </a:solidFill>
              </a:rPr>
              <a:t>seating </a:t>
            </a:r>
            <a:r>
              <a:rPr lang="en-US" sz="1800" i="1" dirty="0" smtClean="0">
                <a:solidFill>
                  <a:srgbClr val="2D83F4"/>
                </a:solidFill>
              </a:rPr>
              <a:t>choice.</a:t>
            </a:r>
            <a:endParaRPr lang="en-US" sz="1800" i="1" dirty="0">
              <a:solidFill>
                <a:srgbClr val="2D83F4"/>
              </a:solidFill>
            </a:endParaRP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 smtClean="0">
                <a:solidFill>
                  <a:srgbClr val="2D83F4"/>
                </a:solidFill>
              </a:rPr>
              <a:t>Ticket </a:t>
            </a:r>
            <a:r>
              <a:rPr lang="en-US" sz="1800" i="1" dirty="0">
                <a:solidFill>
                  <a:srgbClr val="2D83F4"/>
                </a:solidFill>
                <a:ea typeface="Lucida Grande"/>
                <a:cs typeface="Lucida Grande"/>
              </a:rPr>
              <a:t>representative</a:t>
            </a:r>
            <a:r>
              <a:rPr lang="en-US" sz="1800" i="1" dirty="0" smtClean="0">
                <a:solidFill>
                  <a:srgbClr val="2D83F4"/>
                </a:solidFill>
              </a:rPr>
              <a:t> </a:t>
            </a:r>
            <a:r>
              <a:rPr lang="en-US" sz="1800" i="1" dirty="0">
                <a:solidFill>
                  <a:srgbClr val="2D83F4"/>
                </a:solidFill>
              </a:rPr>
              <a:t>reserves </a:t>
            </a:r>
            <a:r>
              <a:rPr lang="en-US" sz="1800" i="1" dirty="0" smtClean="0">
                <a:solidFill>
                  <a:srgbClr val="2D83F4"/>
                </a:solidFill>
              </a:rPr>
              <a:t>seats.</a:t>
            </a:r>
            <a:endParaRPr lang="en-US" sz="1800" i="1" dirty="0">
              <a:solidFill>
                <a:srgbClr val="2D83F4"/>
              </a:solidFill>
            </a:endParaRP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 smtClean="0">
                <a:solidFill>
                  <a:srgbClr val="2D83F4"/>
                </a:solidFill>
              </a:rPr>
              <a:t>Ticket </a:t>
            </a:r>
            <a:r>
              <a:rPr lang="en-US" sz="1800" i="1" dirty="0">
                <a:solidFill>
                  <a:srgbClr val="2D83F4"/>
                </a:solidFill>
                <a:ea typeface="Lucida Grande"/>
                <a:cs typeface="Lucida Grande"/>
              </a:rPr>
              <a:t>representative</a:t>
            </a:r>
            <a:r>
              <a:rPr lang="en-US" sz="1800" i="1" dirty="0" smtClean="0">
                <a:solidFill>
                  <a:srgbClr val="2D83F4"/>
                </a:solidFill>
              </a:rPr>
              <a:t> </a:t>
            </a:r>
            <a:r>
              <a:rPr lang="en-US" sz="1800" i="1" dirty="0">
                <a:solidFill>
                  <a:srgbClr val="2D83F4"/>
                </a:solidFill>
              </a:rPr>
              <a:t>asks for credit card and billing address. </a:t>
            </a:r>
            <a:r>
              <a:rPr lang="en-US" sz="1800" i="1" dirty="0" smtClean="0">
                <a:solidFill>
                  <a:srgbClr val="2D83F4"/>
                </a:solidFill>
              </a:rPr>
              <a:t> 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 smtClean="0">
                <a:solidFill>
                  <a:srgbClr val="2D83F4"/>
                </a:solidFill>
              </a:rPr>
              <a:t>Customer </a:t>
            </a:r>
            <a:r>
              <a:rPr lang="en-US" sz="1800" i="1" dirty="0">
                <a:solidFill>
                  <a:srgbClr val="2D83F4"/>
                </a:solidFill>
              </a:rPr>
              <a:t>gives requested </a:t>
            </a:r>
            <a:r>
              <a:rPr lang="en-US" sz="1800" i="1" dirty="0" smtClean="0">
                <a:solidFill>
                  <a:srgbClr val="2D83F4"/>
                </a:solidFill>
              </a:rPr>
              <a:t>information.</a:t>
            </a:r>
            <a:endParaRPr lang="en-US" sz="1800" i="1" dirty="0">
              <a:solidFill>
                <a:srgbClr val="2D83F4"/>
              </a:solidFill>
            </a:endParaRP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 smtClean="0">
                <a:solidFill>
                  <a:srgbClr val="2D83F4"/>
                </a:solidFill>
              </a:rPr>
              <a:t>Ticket </a:t>
            </a:r>
            <a:r>
              <a:rPr lang="en-US" sz="1800" i="1" dirty="0">
                <a:solidFill>
                  <a:srgbClr val="2D83F4"/>
                </a:solidFill>
                <a:ea typeface="Lucida Grande"/>
                <a:cs typeface="Lucida Grande"/>
              </a:rPr>
              <a:t>representative</a:t>
            </a:r>
            <a:r>
              <a:rPr lang="en-US" sz="1800" i="1" dirty="0" smtClean="0">
                <a:solidFill>
                  <a:srgbClr val="2D83F4"/>
                </a:solidFill>
              </a:rPr>
              <a:t> </a:t>
            </a:r>
            <a:r>
              <a:rPr lang="en-US" sz="1800" i="1" dirty="0">
                <a:solidFill>
                  <a:srgbClr val="2D83F4"/>
                </a:solidFill>
              </a:rPr>
              <a:t>charges credit card. </a:t>
            </a:r>
            <a:endParaRPr lang="en-US" sz="1800" i="1" dirty="0" smtClean="0">
              <a:solidFill>
                <a:srgbClr val="2D83F4"/>
              </a:solidFill>
            </a:endParaRP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 smtClean="0">
                <a:solidFill>
                  <a:srgbClr val="2D83F4"/>
                </a:solidFill>
              </a:rPr>
              <a:t>Ticket representative </a:t>
            </a:r>
            <a:r>
              <a:rPr lang="en-US" sz="1800" i="1" dirty="0">
                <a:solidFill>
                  <a:srgbClr val="2D83F4"/>
                </a:solidFill>
              </a:rPr>
              <a:t>mails tickets.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4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22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 </a:t>
            </a:r>
            <a:r>
              <a:rPr lang="en-GB" dirty="0" smtClean="0"/>
              <a:t>Overview - 4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Activity diagrams are one of the most accessible UML diagrams since they use symbols similar to the widely-known flowchart notation; therefore, they are useful for describing processes to a broad audience</a:t>
            </a:r>
            <a:r>
              <a:rPr lang="en-GB" sz="2000" dirty="0" smtClean="0"/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In </a:t>
            </a:r>
            <a:r>
              <a:rPr lang="en-GB" sz="2000" dirty="0"/>
              <a:t>fact, activity diagrams have their roots in </a:t>
            </a:r>
            <a:r>
              <a:rPr lang="en-GB" sz="2000" i="1" dirty="0">
                <a:solidFill>
                  <a:srgbClr val="2D83F4"/>
                </a:solidFill>
              </a:rPr>
              <a:t>flowcharts</a:t>
            </a:r>
            <a:r>
              <a:rPr lang="en-GB" sz="2000" dirty="0"/>
              <a:t>, as well as </a:t>
            </a:r>
            <a:r>
              <a:rPr lang="en-GB" sz="2000" i="1" dirty="0">
                <a:solidFill>
                  <a:srgbClr val="2D83F4"/>
                </a:solidFill>
              </a:rPr>
              <a:t>UML state diagrams, data flow </a:t>
            </a:r>
            <a:r>
              <a:rPr lang="en-GB" sz="2000" i="1" dirty="0" smtClean="0">
                <a:solidFill>
                  <a:srgbClr val="2D83F4"/>
                </a:solidFill>
              </a:rPr>
              <a:t>diagrams (DFDs), </a:t>
            </a:r>
            <a:r>
              <a:rPr lang="en-GB" sz="2000" dirty="0"/>
              <a:t>and </a:t>
            </a:r>
            <a:r>
              <a:rPr lang="en-GB" sz="2000" i="1" dirty="0">
                <a:solidFill>
                  <a:srgbClr val="2D83F4"/>
                </a:solidFill>
              </a:rPr>
              <a:t>Petri Nets</a:t>
            </a:r>
            <a:r>
              <a:rPr lang="en-GB" sz="2000" dirty="0" smtClean="0"/>
              <a:t>.</a:t>
            </a:r>
            <a:endParaRPr lang="en-GB" sz="2000" dirty="0" smtClean="0">
              <a:solidFill>
                <a:srgbClr val="2D83F4"/>
              </a:solidFill>
            </a:endParaRP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Activity </a:t>
            </a:r>
            <a:r>
              <a:rPr lang="en-GB" sz="1800" i="1" dirty="0">
                <a:solidFill>
                  <a:srgbClr val="2D83F4"/>
                </a:solidFill>
              </a:rPr>
              <a:t>diagram is </a:t>
            </a:r>
            <a:r>
              <a:rPr lang="en-GB" sz="1800" i="1" dirty="0" smtClean="0">
                <a:solidFill>
                  <a:srgbClr val="2D83F4"/>
                </a:solidFill>
              </a:rPr>
              <a:t>used to </a:t>
            </a:r>
            <a:r>
              <a:rPr lang="en-GB" sz="1800" i="1" dirty="0">
                <a:solidFill>
                  <a:srgbClr val="2D83F4"/>
                </a:solidFill>
              </a:rPr>
              <a:t>visualize and exploit the opportunity of parallel </a:t>
            </a:r>
            <a:r>
              <a:rPr lang="en-GB" sz="1800" i="1" dirty="0" smtClean="0">
                <a:solidFill>
                  <a:srgbClr val="2D83F4"/>
                </a:solidFill>
              </a:rPr>
              <a:t>(concurrent) and </a:t>
            </a:r>
            <a:r>
              <a:rPr lang="en-GB" sz="1800" i="1" dirty="0">
                <a:solidFill>
                  <a:srgbClr val="2D83F4"/>
                </a:solidFill>
              </a:rPr>
              <a:t>consecutive </a:t>
            </a:r>
            <a:r>
              <a:rPr lang="en-GB" sz="1800" i="1" dirty="0" smtClean="0">
                <a:solidFill>
                  <a:srgbClr val="2D83F4"/>
                </a:solidFill>
              </a:rPr>
              <a:t>processing. However, flow </a:t>
            </a:r>
            <a:r>
              <a:rPr lang="en-GB" sz="1800" i="1" dirty="0">
                <a:solidFill>
                  <a:srgbClr val="2D83F4"/>
                </a:solidFill>
              </a:rPr>
              <a:t>chart is limited to sequential process with condition checking points</a:t>
            </a:r>
            <a:r>
              <a:rPr lang="en-GB" sz="1800" i="1" dirty="0" smtClean="0">
                <a:solidFill>
                  <a:srgbClr val="2D83F4"/>
                </a:solidFill>
              </a:rPr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5</a:t>
            </a:fld>
            <a:endParaRPr lang="en-US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12386" y="-9671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1308" y="74246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 Overview -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000" dirty="0"/>
              <a:t>Activity diagrams can be used through a project, from business analysis through to program design. </a:t>
            </a:r>
          </a:p>
          <a:p>
            <a:pPr algn="just"/>
            <a:endParaRPr lang="en-GB" sz="2000" dirty="0"/>
          </a:p>
          <a:p>
            <a:pPr algn="just"/>
            <a:r>
              <a:rPr lang="tr-TR" sz="2000" dirty="0" smtClean="0"/>
              <a:t>An </a:t>
            </a:r>
            <a:r>
              <a:rPr lang="en-US" sz="2000" dirty="0" smtClean="0"/>
              <a:t>activity </a:t>
            </a:r>
            <a:r>
              <a:rPr lang="en-US" sz="2000" dirty="0"/>
              <a:t>diagram is drawn from a </a:t>
            </a:r>
            <a:r>
              <a:rPr lang="en-US" sz="2000" dirty="0" smtClean="0"/>
              <a:t>high level</a:t>
            </a:r>
            <a:r>
              <a:rPr lang="en-US" sz="2000" dirty="0"/>
              <a:t>,</a:t>
            </a:r>
            <a:r>
              <a:rPr lang="en-US" sz="2000" dirty="0" smtClean="0"/>
              <a:t> so </a:t>
            </a:r>
            <a:r>
              <a:rPr lang="en-US" sz="2000" dirty="0"/>
              <a:t>it gives </a:t>
            </a:r>
            <a:r>
              <a:rPr lang="en-US" sz="2000" dirty="0" smtClean="0"/>
              <a:t>an overview </a:t>
            </a:r>
            <a:r>
              <a:rPr lang="en-US" sz="2000" dirty="0"/>
              <a:t>of a system. </a:t>
            </a:r>
            <a:endParaRPr lang="en-US" sz="2000" dirty="0" smtClean="0"/>
          </a:p>
          <a:p>
            <a:pPr lvl="1" algn="just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high level view is mainly for business users or any other person who is not a technical person.</a:t>
            </a:r>
          </a:p>
          <a:p>
            <a:pPr algn="just"/>
            <a:endParaRPr lang="en-GB" sz="1800" dirty="0"/>
          </a:p>
          <a:p>
            <a:pPr algn="just"/>
            <a:r>
              <a:rPr lang="en-GB" sz="2000" dirty="0"/>
              <a:t>Following are the main usages of activity diagram:</a:t>
            </a:r>
          </a:p>
          <a:p>
            <a:pPr lvl="1" algn="just"/>
            <a:r>
              <a:rPr lang="en-GB" sz="1800" i="1" dirty="0">
                <a:solidFill>
                  <a:srgbClr val="2D83F4"/>
                </a:solidFill>
              </a:rPr>
              <a:t>Modelling work flow by using activities.</a:t>
            </a:r>
          </a:p>
          <a:p>
            <a:pPr lvl="1" algn="just"/>
            <a:r>
              <a:rPr lang="en-GB" sz="1800" i="1" dirty="0">
                <a:solidFill>
                  <a:srgbClr val="2D83F4"/>
                </a:solidFill>
              </a:rPr>
              <a:t>Modelling business requirements.</a:t>
            </a:r>
          </a:p>
          <a:p>
            <a:pPr lvl="1" algn="just"/>
            <a:r>
              <a:rPr lang="en-GB" sz="1800" i="1" dirty="0">
                <a:solidFill>
                  <a:srgbClr val="2D83F4"/>
                </a:solidFill>
              </a:rPr>
              <a:t>High-level understanding of the system's functionalities.</a:t>
            </a:r>
          </a:p>
          <a:p>
            <a:pPr lvl="1" algn="just"/>
            <a:r>
              <a:rPr lang="en-GB" sz="1800" i="1" dirty="0">
                <a:solidFill>
                  <a:srgbClr val="2D83F4"/>
                </a:solidFill>
              </a:rPr>
              <a:t>Investigate business requirements at a later stage.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6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 Overview -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Activity diagrams are constructed from a limited number of shapes, connected with </a:t>
            </a:r>
            <a:r>
              <a:rPr lang="en-GB" sz="2000" dirty="0" smtClean="0"/>
              <a:t>arrows.</a:t>
            </a:r>
            <a:r>
              <a:rPr lang="en-GB" sz="2000" dirty="0"/>
              <a:t> </a:t>
            </a:r>
            <a:endParaRPr lang="en-GB" sz="2000" dirty="0" smtClean="0"/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Activity diagram has:</a:t>
            </a:r>
            <a:endParaRPr lang="en-GB" sz="2000" dirty="0"/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Rounded rectangles that </a:t>
            </a:r>
            <a:r>
              <a:rPr lang="en-GB" sz="1800" i="1" dirty="0">
                <a:solidFill>
                  <a:srgbClr val="2D83F4"/>
                </a:solidFill>
              </a:rPr>
              <a:t>represent </a:t>
            </a:r>
            <a:r>
              <a:rPr lang="en-GB" sz="1800" i="1" dirty="0" smtClean="0">
                <a:solidFill>
                  <a:srgbClr val="2D83F4"/>
                </a:solidFill>
              </a:rPr>
              <a:t>actions,</a:t>
            </a:r>
            <a:endParaRPr lang="en-GB" sz="1800" i="1" dirty="0">
              <a:solidFill>
                <a:srgbClr val="2D83F4"/>
              </a:solidFill>
            </a:endParaRP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Diamonds that represent decisions or merge of actions,</a:t>
            </a:r>
            <a:endParaRPr lang="en-GB" sz="1800" i="1" dirty="0">
              <a:solidFill>
                <a:srgbClr val="2D83F4"/>
              </a:solidFill>
            </a:endParaRP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Bars that represent </a:t>
            </a:r>
            <a:r>
              <a:rPr lang="en-GB" sz="1800" i="1" dirty="0">
                <a:solidFill>
                  <a:srgbClr val="2D83F4"/>
                </a:solidFill>
              </a:rPr>
              <a:t>the start (</a:t>
            </a:r>
            <a:r>
              <a:rPr lang="en-GB" sz="1800" i="1" dirty="0" smtClean="0">
                <a:solidFill>
                  <a:srgbClr val="2D83F4"/>
                </a:solidFill>
              </a:rPr>
              <a:t>split-fork) </a:t>
            </a:r>
            <a:r>
              <a:rPr lang="en-GB" sz="1800" i="1" dirty="0">
                <a:solidFill>
                  <a:srgbClr val="2D83F4"/>
                </a:solidFill>
              </a:rPr>
              <a:t>or end (join) of concurrent </a:t>
            </a:r>
            <a:r>
              <a:rPr lang="en-GB" sz="1800" i="1" dirty="0" smtClean="0">
                <a:solidFill>
                  <a:srgbClr val="2D83F4"/>
                </a:solidFill>
              </a:rPr>
              <a:t>activities,</a:t>
            </a:r>
            <a:endParaRPr lang="en-GB" sz="1800" i="1" dirty="0">
              <a:solidFill>
                <a:srgbClr val="2D83F4"/>
              </a:solidFill>
            </a:endParaRP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A </a:t>
            </a:r>
            <a:r>
              <a:rPr lang="en-GB" sz="1800" i="1" dirty="0">
                <a:solidFill>
                  <a:srgbClr val="2D83F4"/>
                </a:solidFill>
              </a:rPr>
              <a:t>black </a:t>
            </a:r>
            <a:r>
              <a:rPr lang="en-GB" sz="1800" i="1" dirty="0" smtClean="0">
                <a:solidFill>
                  <a:srgbClr val="2D83F4"/>
                </a:solidFill>
              </a:rPr>
              <a:t>circle, which represents </a:t>
            </a:r>
            <a:r>
              <a:rPr lang="en-GB" sz="1800" i="1" dirty="0">
                <a:solidFill>
                  <a:srgbClr val="2D83F4"/>
                </a:solidFill>
              </a:rPr>
              <a:t>the start (initial state) of the </a:t>
            </a:r>
            <a:r>
              <a:rPr lang="en-GB" sz="1800" i="1" dirty="0" smtClean="0">
                <a:solidFill>
                  <a:srgbClr val="2D83F4"/>
                </a:solidFill>
              </a:rPr>
              <a:t>workflow,</a:t>
            </a:r>
            <a:endParaRPr lang="en-GB" sz="1800" i="1" dirty="0">
              <a:solidFill>
                <a:srgbClr val="2D83F4"/>
              </a:solidFill>
            </a:endParaRP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An </a:t>
            </a:r>
            <a:r>
              <a:rPr lang="en-GB" sz="1800" i="1" dirty="0">
                <a:solidFill>
                  <a:srgbClr val="2D83F4"/>
                </a:solidFill>
              </a:rPr>
              <a:t>encircled black </a:t>
            </a:r>
            <a:r>
              <a:rPr lang="en-GB" sz="1800" i="1" dirty="0" smtClean="0">
                <a:solidFill>
                  <a:srgbClr val="2D83F4"/>
                </a:solidFill>
              </a:rPr>
              <a:t>circle, which represents </a:t>
            </a:r>
            <a:r>
              <a:rPr lang="en-GB" sz="1800" i="1" dirty="0">
                <a:solidFill>
                  <a:srgbClr val="2D83F4"/>
                </a:solidFill>
              </a:rPr>
              <a:t>the end (final state</a:t>
            </a:r>
            <a:r>
              <a:rPr lang="en-GB" sz="1800" i="1" dirty="0" smtClean="0">
                <a:solidFill>
                  <a:srgbClr val="2D83F4"/>
                </a:solidFill>
              </a:rPr>
              <a:t>), and</a:t>
            </a: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Arrows that run </a:t>
            </a:r>
            <a:r>
              <a:rPr lang="en-GB" sz="1800" i="1" dirty="0">
                <a:solidFill>
                  <a:srgbClr val="2D83F4"/>
                </a:solidFill>
              </a:rPr>
              <a:t>from the start towards the end and represent the order in which activities </a:t>
            </a:r>
            <a:r>
              <a:rPr lang="en-GB" sz="1800" i="1" dirty="0" smtClean="0">
                <a:solidFill>
                  <a:srgbClr val="2D83F4"/>
                </a:solidFill>
              </a:rPr>
              <a:t>happen</a:t>
            </a:r>
            <a:r>
              <a:rPr lang="en-GB" i="1" dirty="0" smtClean="0">
                <a:solidFill>
                  <a:srgbClr val="2D83F4"/>
                </a:solidFill>
              </a:rPr>
              <a:t>, </a:t>
            </a:r>
            <a:r>
              <a:rPr lang="en-GB" sz="1800" i="1" dirty="0">
                <a:solidFill>
                  <a:srgbClr val="2D83F4"/>
                </a:solidFill>
              </a:rPr>
              <a:t>t</a:t>
            </a:r>
            <a:r>
              <a:rPr lang="en-GB" sz="1800" i="1" dirty="0" smtClean="0">
                <a:solidFill>
                  <a:srgbClr val="2D83F4"/>
                </a:solidFill>
              </a:rPr>
              <a:t>hey </a:t>
            </a:r>
            <a:r>
              <a:rPr lang="en-US" sz="1800" i="1" dirty="0" smtClean="0">
                <a:solidFill>
                  <a:srgbClr val="2D83F4"/>
                </a:solidFill>
              </a:rPr>
              <a:t>do not show any message flow</a:t>
            </a:r>
            <a:r>
              <a:rPr lang="en-GB" sz="1800" dirty="0" smtClean="0">
                <a:solidFill>
                  <a:srgbClr val="2D83F4"/>
                </a:solidFill>
              </a:rPr>
              <a:t>.</a:t>
            </a:r>
            <a:endParaRPr lang="en-GB" sz="1800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7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47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 Overview - </a:t>
            </a:r>
            <a:r>
              <a:rPr lang="tr-TR" dirty="0" smtClean="0"/>
              <a:t>7</a:t>
            </a:r>
            <a:endParaRPr lang="tr-T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73" y="1988840"/>
            <a:ext cx="7719827" cy="3865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35896" y="263691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Order Fulfilment</a:t>
            </a:r>
            <a:endParaRPr lang="en-GB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9872" y="206084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Label</a:t>
            </a:r>
            <a:endParaRPr lang="en-GB" sz="1200" b="1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3707904" y="2337848"/>
            <a:ext cx="576064" cy="299065"/>
          </a:xfrm>
          <a:prstGeom prst="straightConnector1">
            <a:avLst/>
          </a:prstGeom>
          <a:ln cap="flat">
            <a:solidFill>
              <a:srgbClr val="C40000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8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0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An activity is shown as a </a:t>
            </a:r>
            <a:r>
              <a:rPr lang="en-US" sz="2000" i="1" dirty="0">
                <a:solidFill>
                  <a:srgbClr val="2D83F4"/>
                </a:solidFill>
              </a:rPr>
              <a:t>round-cornered rectangle</a:t>
            </a:r>
            <a:r>
              <a:rPr lang="en-US" sz="2000" dirty="0"/>
              <a:t> enclosing all the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actions, control flows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rgbClr val="2D83F4"/>
                </a:solidFill>
              </a:rPr>
              <a:t>other elements </a:t>
            </a:r>
            <a:r>
              <a:rPr lang="en-US" sz="2000" i="1" dirty="0" smtClean="0">
                <a:solidFill>
                  <a:srgbClr val="2D83F4"/>
                </a:solidFill>
              </a:rPr>
              <a:t>(object, object flows, etc.) </a:t>
            </a:r>
            <a:r>
              <a:rPr lang="en-US" sz="2000" dirty="0" smtClean="0"/>
              <a:t>that </a:t>
            </a:r>
            <a:r>
              <a:rPr lang="en-US" sz="2000" dirty="0"/>
              <a:t>make up the activity.</a:t>
            </a:r>
          </a:p>
          <a:p>
            <a:pPr algn="just"/>
            <a:endParaRPr lang="en-GB" sz="2000" dirty="0" smtClean="0">
              <a:solidFill>
                <a:srgbClr val="2D83F4"/>
              </a:solidFill>
            </a:endParaRPr>
          </a:p>
          <a:p>
            <a:pPr algn="just"/>
            <a:r>
              <a:rPr lang="en-GB" sz="2000" dirty="0" smtClean="0">
                <a:solidFill>
                  <a:srgbClr val="000000"/>
                </a:solidFill>
              </a:rPr>
              <a:t>Inside the activity, a number of actions are linked by activity edges to describe a workflow. </a:t>
            </a:r>
            <a:endParaRPr lang="en-GB" sz="2000" dirty="0">
              <a:solidFill>
                <a:srgbClr val="000000"/>
              </a:solidFill>
            </a:endParaRPr>
          </a:p>
          <a:p>
            <a:pPr algn="just"/>
            <a:endParaRPr lang="en-GB" sz="2000" dirty="0" smtClean="0">
              <a:solidFill>
                <a:srgbClr val="2D83F4"/>
              </a:solidFill>
            </a:endParaRPr>
          </a:p>
          <a:p>
            <a:pPr algn="just"/>
            <a:r>
              <a:rPr lang="en-GB" sz="2000" dirty="0" smtClean="0">
                <a:solidFill>
                  <a:srgbClr val="2D83F4"/>
                </a:solidFill>
              </a:rPr>
              <a:t>The word “activity” is often mistakenly used instead of “action” to describe a step in an activity diagram, but they are not the same. </a:t>
            </a:r>
            <a:endParaRPr lang="en-GB" sz="2000" dirty="0">
              <a:solidFill>
                <a:srgbClr val="2D83F4"/>
              </a:solidFill>
            </a:endParaRP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Washing a car is an activity. This activity consists of some steps, </a:t>
            </a:r>
            <a:r>
              <a:rPr lang="en-GB" sz="1800" i="1" dirty="0">
                <a:solidFill>
                  <a:srgbClr val="2D83F4"/>
                </a:solidFill>
              </a:rPr>
              <a:t>such as lather, rinse and </a:t>
            </a:r>
            <a:r>
              <a:rPr lang="en-GB" sz="1800" i="1" dirty="0" smtClean="0">
                <a:solidFill>
                  <a:srgbClr val="2D83F4"/>
                </a:solidFill>
              </a:rPr>
              <a:t>dry, which are called as actions.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9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8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2362</Words>
  <Application>Microsoft Macintosh PowerPoint</Application>
  <PresentationFormat>On-screen Show (4:3)</PresentationFormat>
  <Paragraphs>299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</vt:lpstr>
      <vt:lpstr>Lucida Grande</vt:lpstr>
      <vt:lpstr>Adjacency</vt:lpstr>
      <vt:lpstr>Activity Diagrams</vt:lpstr>
      <vt:lpstr>Activity Diagrams Overview</vt:lpstr>
      <vt:lpstr>Activity Diagrams Overview - 2</vt:lpstr>
      <vt:lpstr>Activity Diagrams Overview - 3</vt:lpstr>
      <vt:lpstr>Activity Diagrams Overview - 4</vt:lpstr>
      <vt:lpstr>Activity Diagrams Overview - 5</vt:lpstr>
      <vt:lpstr>Activity Diagrams Overview - 6</vt:lpstr>
      <vt:lpstr>Activity Diagrams Overview - 7</vt:lpstr>
      <vt:lpstr>Activities</vt:lpstr>
      <vt:lpstr>Activities - 2</vt:lpstr>
      <vt:lpstr>Actions</vt:lpstr>
      <vt:lpstr>Actions - 2</vt:lpstr>
      <vt:lpstr>Objects</vt:lpstr>
      <vt:lpstr>Edges (Flows) </vt:lpstr>
      <vt:lpstr>Control and Object Flow (Edge)</vt:lpstr>
      <vt:lpstr>Parameter Nodes</vt:lpstr>
      <vt:lpstr>Activity Initial, Final and Flow Final Nodes</vt:lpstr>
      <vt:lpstr>Decision and Merge Nodes</vt:lpstr>
      <vt:lpstr>Decision and Merge Nodes - 2</vt:lpstr>
      <vt:lpstr>Fork and Join Nodes</vt:lpstr>
      <vt:lpstr>Fork and Join Nodes - 2</vt:lpstr>
      <vt:lpstr>Fork and Join Nodes - 3</vt:lpstr>
      <vt:lpstr>Calling Other Activities</vt:lpstr>
      <vt:lpstr>Calling Other Activities - 2</vt:lpstr>
      <vt:lpstr>Explanation of the Previous Diagram</vt:lpstr>
      <vt:lpstr>Swim Lanes (Activity Partition)</vt:lpstr>
      <vt:lpstr>Swim Lanes (Activity Partition) - 2</vt:lpstr>
      <vt:lpstr>Wrong Notation of Swim Lanes</vt:lpstr>
      <vt:lpstr>Vertical and Horizontal Swim Lanes</vt:lpstr>
      <vt:lpstr>Swim Lane 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Diagrams</dc:title>
  <dc:creator>Mustafa Büyükkeçeci</dc:creator>
  <cp:lastModifiedBy>Mert Ceylan</cp:lastModifiedBy>
  <cp:revision>250</cp:revision>
  <cp:lastPrinted>2011-11-30T17:53:23Z</cp:lastPrinted>
  <dcterms:created xsi:type="dcterms:W3CDTF">2010-02-20T15:28:56Z</dcterms:created>
  <dcterms:modified xsi:type="dcterms:W3CDTF">2017-09-24T10:22:19Z</dcterms:modified>
</cp:coreProperties>
</file>