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3" r:id="rId9"/>
    <p:sldId id="264" r:id="rId10"/>
    <p:sldId id="301" r:id="rId11"/>
    <p:sldId id="262" r:id="rId12"/>
    <p:sldId id="302" r:id="rId13"/>
    <p:sldId id="265" r:id="rId14"/>
    <p:sldId id="270" r:id="rId15"/>
    <p:sldId id="272" r:id="rId16"/>
    <p:sldId id="289" r:id="rId17"/>
    <p:sldId id="273" r:id="rId18"/>
    <p:sldId id="274" r:id="rId19"/>
    <p:sldId id="300" r:id="rId20"/>
    <p:sldId id="267" r:id="rId21"/>
    <p:sldId id="268" r:id="rId22"/>
    <p:sldId id="269" r:id="rId23"/>
    <p:sldId id="276" r:id="rId24"/>
    <p:sldId id="293" r:id="rId25"/>
    <p:sldId id="277" r:id="rId26"/>
    <p:sldId id="266" r:id="rId27"/>
    <p:sldId id="271" r:id="rId28"/>
    <p:sldId id="286" r:id="rId29"/>
    <p:sldId id="280" r:id="rId30"/>
    <p:sldId id="290" r:id="rId31"/>
    <p:sldId id="281" r:id="rId32"/>
    <p:sldId id="282" r:id="rId33"/>
    <p:sldId id="285" r:id="rId34"/>
    <p:sldId id="284" r:id="rId35"/>
    <p:sldId id="292" r:id="rId36"/>
    <p:sldId id="283" r:id="rId37"/>
    <p:sldId id="287" r:id="rId38"/>
    <p:sldId id="294" r:id="rId39"/>
    <p:sldId id="295" r:id="rId40"/>
    <p:sldId id="296" r:id="rId41"/>
    <p:sldId id="297" r:id="rId42"/>
    <p:sldId id="298" r:id="rId43"/>
    <p:sldId id="299" r:id="rId44"/>
    <p:sldId id="278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8" autoAdjust="0"/>
  </p:normalViewPr>
  <p:slideViewPr>
    <p:cSldViewPr snapToGrid="0" snapToObjects="1">
      <p:cViewPr>
        <p:scale>
          <a:sx n="110" d="100"/>
          <a:sy n="110" d="100"/>
        </p:scale>
        <p:origin x="1208" y="2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3" d="100"/>
          <a:sy n="153" d="100"/>
        </p:scale>
        <p:origin x="-26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44D1-BE11-454E-89B7-959690B0E1D5}" type="datetimeFigureOut">
              <a:rPr lang="en-US" smtClean="0"/>
              <a:pPr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3A917-6693-9544-AA66-6C5826580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9367D-BC0F-074D-87E3-6603E5FF1FAD}" type="datetimeFigureOut">
              <a:rPr lang="en-US" smtClean="0"/>
              <a:pPr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87E3-4D46-994F-B5EE-0A54C7577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2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87E3-4D46-994F-B5EE-0A54C75778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87E3-4D46-994F-B5EE-0A54C75778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87E3-4D46-994F-B5EE-0A54C75778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87E3-4D46-994F-B5EE-0A54C75778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C35-7253-114E-B764-B9F9B7B0DD0C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B8A-8C1B-4741-BF47-CA1A6C441254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230-7083-B541-837B-58549C57B9BC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3057-D95C-D441-8C9B-3BDB7D43FAF2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21ED-9D5D-CE4E-9238-0F16A38988F1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DE4-2857-BA4E-B2DC-12622E430C28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D451-499A-514E-8618-7EDAAA7B6B3F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AD1-1CC7-5D4A-802C-B15CBB6715D8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7132-D363-9343-AD10-1A8D0FEE7CE3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07D-C27C-4449-8432-E0FDEE0B2D1F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87F-8FA4-C344-A41D-8A9637D6C3F8}" type="datetime1">
              <a:rPr lang="en-US" smtClean="0"/>
              <a:pPr/>
              <a:t>11/17/16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1B4EAA9-36DE-DE49-8E4F-120D95D09EAA}" type="datetime1">
              <a:rPr lang="en-US" smtClean="0"/>
              <a:pPr/>
              <a:t>11/17/16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rgbClr val="06436B"/>
                </a:solidFill>
              </a:rPr>
              <a:t>Class Diagrams</a:t>
            </a:r>
            <a:endParaRPr lang="en-US" dirty="0">
              <a:solidFill>
                <a:srgbClr val="06436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b">
            <a:normAutofit/>
          </a:bodyPr>
          <a:lstStyle/>
          <a:p>
            <a:pPr lvl="0">
              <a:buClr>
                <a:srgbClr val="31B6FD"/>
              </a:buClr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Edited by R.A. Mustafa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Büyükkeçeci</a:t>
            </a: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 from various UML resources.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smtClean="0"/>
              <a:t>Attributes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dirty="0" smtClean="0"/>
              <a:t>An attribute’s name can be any set of characters, but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two attributes </a:t>
            </a:r>
            <a:r>
              <a:rPr lang="en-GB" sz="2000" dirty="0" smtClean="0"/>
              <a:t>in the same class can have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same name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Attribute name is generally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short noun </a:t>
            </a:r>
            <a:r>
              <a:rPr lang="en-GB" sz="2000" dirty="0" smtClean="0"/>
              <a:t>or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noun phrase</a:t>
            </a:r>
            <a:r>
              <a:rPr lang="en-GB" sz="2000" dirty="0" smtClean="0"/>
              <a:t> written in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lower case </a:t>
            </a:r>
            <a:r>
              <a:rPr lang="en-GB" sz="2000" dirty="0" smtClean="0"/>
              <a:t>and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aligned to left</a:t>
            </a:r>
            <a:r>
              <a:rPr lang="en-GB" sz="2000" dirty="0" smtClean="0"/>
              <a:t>. 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Attribute declaration may include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visibility, type </a:t>
            </a:r>
            <a:r>
              <a:rPr lang="en-GB" sz="2000" dirty="0" smtClean="0"/>
              <a:t>and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 value</a:t>
            </a:r>
            <a:r>
              <a:rPr lang="en-GB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Operations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A class’ operations represents the actions or functions that a class can perform.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/>
              <a:t>The class's operations are documented in the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third (lowest) compartment</a:t>
            </a:r>
            <a:r>
              <a:rPr lang="en-GB" sz="2000" dirty="0"/>
              <a:t> of the class diagram's rectangle, which again is </a:t>
            </a:r>
            <a:r>
              <a:rPr lang="en-GB" sz="2000" i="1" dirty="0" smtClean="0">
                <a:solidFill>
                  <a:srgbClr val="2D83F4"/>
                </a:solidFill>
              </a:rPr>
              <a:t>optional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Like </a:t>
            </a:r>
            <a:r>
              <a:rPr lang="en-GB" sz="2000" dirty="0"/>
              <a:t>the attributes, the operations of a class are displayed in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list format</a:t>
            </a:r>
            <a:r>
              <a:rPr lang="en-GB" sz="2000" dirty="0"/>
              <a:t>, with each operation on </a:t>
            </a:r>
            <a:r>
              <a:rPr lang="en-GB" sz="2000" i="1" dirty="0">
                <a:solidFill>
                  <a:srgbClr val="2D83F4"/>
                </a:solidFill>
              </a:rPr>
              <a:t>its own line</a:t>
            </a:r>
            <a:r>
              <a:rPr lang="en-GB" sz="2000" dirty="0" smtClean="0"/>
              <a:t>.</a:t>
            </a:r>
            <a:endParaRPr lang="en-GB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smtClean="0"/>
              <a:t>Operations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Operation name is generally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short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verb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with a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strong verb </a:t>
            </a:r>
            <a:r>
              <a:rPr lang="mr-I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irregular verbs) </a:t>
            </a:r>
            <a:r>
              <a:rPr lang="en-GB" sz="2000" dirty="0" smtClean="0"/>
              <a:t>or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verb phrase</a:t>
            </a:r>
            <a:r>
              <a:rPr lang="en-GB" sz="2000" dirty="0" smtClean="0"/>
              <a:t> written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lower case </a:t>
            </a:r>
            <a:r>
              <a:rPr lang="en-GB" sz="2000" dirty="0" smtClean="0"/>
              <a:t>and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aligned to left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A class’ operations may include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visibility, operation parameter list</a:t>
            </a:r>
            <a:r>
              <a:rPr lang="en-GB" sz="2000" dirty="0" smtClean="0"/>
              <a:t> and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of value returned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Attribute and Operation Visibility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 dirty="0" smtClean="0"/>
              <a:t>Attributes and operations can be assigned a level of visibility shown on the class diagram with a visibility indicator. 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The visibility of a feature can be defined by either a keyword or a symbol</a:t>
            </a:r>
            <a:r>
              <a:rPr lang="tr-TR" sz="1800" dirty="0" smtClean="0"/>
              <a:t> and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must be placed before the member's </a:t>
            </a:r>
            <a:r>
              <a:rPr lang="tr-TR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(any attribute or method)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tr-TR" sz="1800" dirty="0" smtClean="0"/>
              <a:t>.</a:t>
            </a:r>
            <a:endParaRPr lang="en-GB" sz="1800" dirty="0"/>
          </a:p>
          <a:p>
            <a:pPr algn="just"/>
            <a:endParaRPr lang="tr-TR" sz="1800" dirty="0" smtClean="0"/>
          </a:p>
          <a:p>
            <a:pPr algn="just"/>
            <a:r>
              <a:rPr lang="en-GB" sz="1800" dirty="0" smtClean="0"/>
              <a:t>There are four specific types of visibility: 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27745"/>
              </p:ext>
            </p:extLst>
          </p:nvPr>
        </p:nvGraphicFramePr>
        <p:xfrm>
          <a:off x="457199" y="4072640"/>
          <a:ext cx="76200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68"/>
                <a:gridCol w="964088"/>
                <a:gridCol w="5461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Type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Symbol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Definition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Private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available only to the current class.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Public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+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mtClean="0"/>
                        <a:t>A/O</a:t>
                      </a:r>
                      <a:r>
                        <a:rPr lang="en-GB" sz="1800" baseline="0" smtClean="0"/>
                        <a:t> is </a:t>
                      </a:r>
                      <a:r>
                        <a:rPr lang="en-GB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 to the current and other classes.</a:t>
                      </a:r>
                      <a:endParaRPr lang="en-GB" sz="180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Protected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#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available to the current and inherited classes.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Package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~</a:t>
                      </a:r>
                      <a:endParaRPr lang="en-GB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A/O is available only to the other classes within the same package.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Class Relationship Types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Class diagrams have various relationship types however mostly f</a:t>
            </a:r>
            <a:r>
              <a:rPr lang="tr-TR" sz="2000" dirty="0" smtClean="0"/>
              <a:t>our</a:t>
            </a:r>
            <a:r>
              <a:rPr lang="en-GB" sz="2000" dirty="0" smtClean="0"/>
              <a:t> basic relationship types is used, which are:</a:t>
            </a:r>
            <a:endParaRPr lang="en-GB" sz="2000" dirty="0"/>
          </a:p>
          <a:p>
            <a:pPr marL="868680" lvl="1" indent="-457200" algn="just">
              <a:buFont typeface="+mj-lt"/>
              <a:buAutoNum type="arabicPeriod"/>
            </a:pPr>
            <a:r>
              <a:rPr lang="en-GB" i="1" dirty="0" smtClean="0">
                <a:solidFill>
                  <a:srgbClr val="2D83F4"/>
                </a:solidFill>
              </a:rPr>
              <a:t>Association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GB" i="1" dirty="0" smtClean="0">
                <a:solidFill>
                  <a:srgbClr val="2D83F4"/>
                </a:solidFill>
              </a:rPr>
              <a:t>Aggregation 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GB" i="1" dirty="0" smtClean="0">
                <a:solidFill>
                  <a:srgbClr val="2D83F4"/>
                </a:solidFill>
              </a:rPr>
              <a:t>Composition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GB" i="1" dirty="0" smtClean="0">
                <a:solidFill>
                  <a:srgbClr val="2D83F4"/>
                </a:solidFill>
              </a:rPr>
              <a:t>Generalization (Inheritance) </a:t>
            </a:r>
            <a:endParaRPr lang="en-GB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 smtClean="0"/>
              <a:t>Association represents a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relationship</a:t>
            </a:r>
            <a:r>
              <a:rPr lang="en-GB" sz="1800" dirty="0" smtClean="0"/>
              <a:t>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 multiple classes</a:t>
            </a:r>
            <a:r>
              <a:rPr lang="en-GB" sz="1800" dirty="0" smtClean="0"/>
              <a:t> or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class </a:t>
            </a:r>
            <a:r>
              <a:rPr lang="en-GB" sz="1800" dirty="0" smtClean="0"/>
              <a:t>and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itself</a:t>
            </a:r>
            <a:r>
              <a:rPr lang="tr-TR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(self, reflexive association)</a:t>
            </a:r>
            <a:r>
              <a:rPr lang="en-GB" sz="1800" dirty="0" smtClean="0"/>
              <a:t>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Associations are labelled using </a:t>
            </a:r>
            <a:r>
              <a:rPr lang="en-GB" sz="1800" i="1" dirty="0" smtClean="0">
                <a:solidFill>
                  <a:srgbClr val="2D83F4"/>
                </a:solidFill>
              </a:rPr>
              <a:t>a verb phrase </a:t>
            </a:r>
            <a:r>
              <a:rPr lang="en-GB" sz="1800" dirty="0" smtClean="0"/>
              <a:t>or </a:t>
            </a:r>
            <a:r>
              <a:rPr lang="en-GB" sz="1800" i="1" dirty="0" smtClean="0">
                <a:solidFill>
                  <a:srgbClr val="2D83F4"/>
                </a:solidFill>
              </a:rPr>
              <a:t>a role name</a:t>
            </a:r>
            <a:r>
              <a:rPr lang="en-GB" sz="1800" dirty="0" smtClean="0"/>
              <a:t>, whichever better represents the relationship.</a:t>
            </a:r>
          </a:p>
          <a:p>
            <a:pPr algn="just">
              <a:buNone/>
            </a:pPr>
            <a:endParaRPr lang="en-GB" sz="1800" dirty="0"/>
          </a:p>
          <a:p>
            <a:pPr algn="just"/>
            <a:r>
              <a:rPr lang="en-GB" sz="1800" dirty="0" smtClean="0"/>
              <a:t>Association contains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multiplicity symbols</a:t>
            </a:r>
            <a:r>
              <a:rPr lang="tr-TR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800" dirty="0" smtClean="0"/>
              <a:t>(will be mentioned later), which represent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minimum </a:t>
            </a:r>
            <a:r>
              <a:rPr lang="en-GB" sz="1800" dirty="0" smtClean="0"/>
              <a:t>and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maximum</a:t>
            </a:r>
            <a:r>
              <a:rPr lang="en-GB" sz="1800" dirty="0" smtClean="0"/>
              <a:t> times a class instance can be associated with the related class instance. </a:t>
            </a:r>
            <a:endParaRPr lang="tr-TR" sz="1800" dirty="0" smtClean="0"/>
          </a:p>
          <a:p>
            <a:pPr algn="just"/>
            <a:endParaRPr lang="tr-TR" sz="1800" i="1" dirty="0" smtClean="0">
              <a:solidFill>
                <a:srgbClr val="2D83F4"/>
              </a:solidFill>
            </a:endParaRPr>
          </a:p>
          <a:p>
            <a:pPr algn="just"/>
            <a:r>
              <a:rPr lang="en-US" sz="1800" dirty="0" smtClean="0"/>
              <a:t>There are t</a:t>
            </a:r>
            <a:r>
              <a:rPr lang="tr-TR" sz="1800" dirty="0" smtClean="0"/>
              <a:t>hree different</a:t>
            </a:r>
            <a:r>
              <a:rPr lang="en-US" sz="1800" dirty="0" smtClean="0"/>
              <a:t> types of association:</a:t>
            </a:r>
          </a:p>
          <a:p>
            <a:pPr lvl="1" algn="just"/>
            <a:r>
              <a:rPr lang="tr-TR" sz="1800" i="1" dirty="0" smtClean="0">
                <a:solidFill>
                  <a:srgbClr val="2D83F4"/>
                </a:solidFill>
              </a:rPr>
              <a:t>Self (reflexive) Association</a:t>
            </a:r>
          </a:p>
          <a:p>
            <a:pPr lvl="1" algn="just"/>
            <a:r>
              <a:rPr lang="tr-TR" sz="1800" i="1" dirty="0" smtClean="0">
                <a:solidFill>
                  <a:srgbClr val="2D83F4"/>
                </a:solidFill>
              </a:rPr>
              <a:t>Bidirectional Association</a:t>
            </a:r>
          </a:p>
          <a:p>
            <a:pPr lvl="1" algn="just"/>
            <a:r>
              <a:rPr lang="tr-TR" sz="1800" i="1" dirty="0" smtClean="0">
                <a:solidFill>
                  <a:srgbClr val="2D83F4"/>
                </a:solidFill>
              </a:rPr>
              <a:t>Undirectional Association</a:t>
            </a:r>
            <a:endParaRPr lang="en-GB" sz="18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Reflexive Association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57200" y="4039737"/>
            <a:ext cx="7619999" cy="24975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/>
              <a:buChar char="•"/>
            </a:pPr>
            <a:r>
              <a:rPr lang="tr-TR" sz="2000" dirty="0" smtClean="0"/>
              <a:t>Given</a:t>
            </a:r>
            <a:r>
              <a:rPr lang="en-US" sz="2000" dirty="0" smtClean="0"/>
              <a:t> </a:t>
            </a:r>
            <a:r>
              <a:rPr lang="tr-TR" sz="2000" dirty="0" smtClean="0"/>
              <a:t>relationship </a:t>
            </a:r>
            <a:r>
              <a:rPr lang="en-US" sz="2000" dirty="0" smtClean="0"/>
              <a:t>means that </a:t>
            </a:r>
            <a:r>
              <a:rPr lang="tr-TR" sz="2000" dirty="0" smtClean="0"/>
              <a:t>a member </a:t>
            </a:r>
            <a:r>
              <a:rPr lang="en-US" sz="2000" dirty="0" smtClean="0"/>
              <a:t>of employee can be the manager of another employee. However, an employee might not have any other employees to manage.</a:t>
            </a:r>
          </a:p>
          <a:p>
            <a:pPr marL="285750" indent="-285750" algn="just"/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When a class is associated to itself, this does not mean that a class's </a:t>
            </a:r>
            <a:r>
              <a:rPr lang="tr-TR" sz="2000" dirty="0" smtClean="0"/>
              <a:t>instance </a:t>
            </a:r>
            <a:r>
              <a:rPr lang="en-US" sz="2000" dirty="0" smtClean="0"/>
              <a:t>is related to itself, but that an </a:t>
            </a:r>
            <a:r>
              <a:rPr lang="tr-TR" sz="2000" dirty="0" smtClean="0"/>
              <a:t>instance</a:t>
            </a:r>
            <a:r>
              <a:rPr lang="en-US" sz="2000" dirty="0" smtClean="0"/>
              <a:t> of the class is related to another </a:t>
            </a:r>
            <a:r>
              <a:rPr lang="tr-TR" sz="2000" dirty="0" smtClean="0"/>
              <a:t>instance </a:t>
            </a:r>
            <a:r>
              <a:rPr lang="en-US" sz="2000" dirty="0" smtClean="0"/>
              <a:t>of the class.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827246" y="1848438"/>
            <a:ext cx="4937134" cy="1882718"/>
            <a:chOff x="1827246" y="2343044"/>
            <a:chExt cx="4937134" cy="1882718"/>
          </a:xfrm>
        </p:grpSpPr>
        <p:sp>
          <p:nvSpPr>
            <p:cNvPr id="17" name="TextBox 16"/>
            <p:cNvSpPr txBox="1"/>
            <p:nvPr/>
          </p:nvSpPr>
          <p:spPr>
            <a:xfrm>
              <a:off x="4646419" y="3283462"/>
              <a:ext cx="116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manages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8494" y="3098796"/>
              <a:ext cx="547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6244" y="3856430"/>
              <a:ext cx="547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0..*</a:t>
              </a:r>
              <a:endParaRPr lang="en-GB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136728" y="3772100"/>
              <a:ext cx="1051505" cy="288032"/>
            </a:xfrm>
            <a:prstGeom prst="wedgeRoundRectCallout">
              <a:avLst>
                <a:gd name="adj1" fmla="val -111577"/>
                <a:gd name="adj2" fmla="val 40875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Multiplicity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1198" y="3557695"/>
              <a:ext cx="1310337" cy="428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Employee</a:t>
              </a:r>
              <a:endParaRPr lang="en-US" dirty="0"/>
            </a:p>
          </p:txBody>
        </p:sp>
        <p:cxnSp>
          <p:nvCxnSpPr>
            <p:cNvPr id="26" name="Shape 25"/>
            <p:cNvCxnSpPr>
              <a:stCxn id="24" idx="3"/>
              <a:endCxn id="24" idx="0"/>
            </p:cNvCxnSpPr>
            <p:nvPr/>
          </p:nvCxnSpPr>
          <p:spPr>
            <a:xfrm flipH="1" flipV="1">
              <a:off x="3076367" y="3557695"/>
              <a:ext cx="655168" cy="214405"/>
            </a:xfrm>
            <a:prstGeom prst="bentConnector4">
              <a:avLst>
                <a:gd name="adj1" fmla="val -124465"/>
                <a:gd name="adj2" fmla="val 626738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33" name="Rounded Rectangular Callout 32"/>
            <p:cNvSpPr/>
            <p:nvPr/>
          </p:nvSpPr>
          <p:spPr>
            <a:xfrm>
              <a:off x="5612085" y="2343044"/>
              <a:ext cx="1152295" cy="636360"/>
            </a:xfrm>
            <a:prstGeom prst="wedgeRoundRectCallout">
              <a:avLst>
                <a:gd name="adj1" fmla="val -78414"/>
                <a:gd name="adj2" fmla="val 98781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Association Label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27246" y="2678667"/>
              <a:ext cx="116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manager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3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Bidirectional Association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Associations </a:t>
            </a:r>
            <a:r>
              <a:rPr lang="en-GB" sz="2000" dirty="0"/>
              <a:t>are always assumed to be </a:t>
            </a:r>
            <a:r>
              <a:rPr lang="en-GB" sz="2000" i="1" dirty="0" smtClean="0">
                <a:solidFill>
                  <a:srgbClr val="2D83F4"/>
                </a:solidFill>
              </a:rPr>
              <a:t>bidirectional by default</a:t>
            </a:r>
            <a:r>
              <a:rPr lang="en-GB" sz="2000" dirty="0" smtClean="0"/>
              <a:t>; </a:t>
            </a:r>
            <a:r>
              <a:rPr lang="en-GB" sz="2000" dirty="0"/>
              <a:t>this means that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both classes are aware of each other</a:t>
            </a:r>
            <a:r>
              <a:rPr lang="en-GB" sz="2000" dirty="0"/>
              <a:t> and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their relationship</a:t>
            </a:r>
            <a:r>
              <a:rPr lang="en-GB" sz="2000" dirty="0"/>
              <a:t>, unless you qualify the association as some other type. </a:t>
            </a:r>
            <a:endParaRPr lang="en-GB" sz="2000" dirty="0" smtClean="0"/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A </a:t>
            </a:r>
            <a:r>
              <a:rPr lang="en-GB" sz="2000" dirty="0" smtClean="0"/>
              <a:t>bidirectional </a:t>
            </a:r>
            <a:r>
              <a:rPr lang="en-GB" sz="2000" dirty="0"/>
              <a:t>association is indicated by a </a:t>
            </a:r>
            <a:r>
              <a:rPr lang="en-GB" sz="2000" i="1" dirty="0">
                <a:solidFill>
                  <a:srgbClr val="2D83F4"/>
                </a:solidFill>
              </a:rPr>
              <a:t>solid line</a:t>
            </a:r>
            <a:r>
              <a:rPr lang="en-GB" sz="2000" dirty="0"/>
              <a:t> between the two classes. </a:t>
            </a:r>
            <a:endParaRPr lang="en-GB" sz="2000" dirty="0" smtClean="0"/>
          </a:p>
          <a:p>
            <a:pPr algn="just"/>
            <a:endParaRPr lang="en-GB" sz="2000" dirty="0"/>
          </a:p>
          <a:p>
            <a:pPr algn="just"/>
            <a:r>
              <a:rPr lang="en-GB" sz="2000" i="1" dirty="0" smtClean="0">
                <a:solidFill>
                  <a:srgbClr val="2D83F4"/>
                </a:solidFill>
              </a:rPr>
              <a:t>At </a:t>
            </a:r>
            <a:r>
              <a:rPr lang="en-GB" sz="2000" i="1" dirty="0">
                <a:solidFill>
                  <a:srgbClr val="2D83F4"/>
                </a:solidFill>
              </a:rPr>
              <a:t>either end of the line, you place a role name and a multiplicity value. </a:t>
            </a:r>
            <a:endParaRPr lang="en-GB" sz="2000" i="1" dirty="0" smtClean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Unidirectional Association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In a </a:t>
            </a:r>
            <a:r>
              <a:rPr lang="en-GB" sz="2000" dirty="0" smtClean="0"/>
              <a:t>unidirectional </a:t>
            </a:r>
            <a:r>
              <a:rPr lang="en-GB" sz="2000" dirty="0"/>
              <a:t>association, two classes are related, </a:t>
            </a:r>
            <a:r>
              <a:rPr lang="en-GB" sz="2000" i="1" dirty="0">
                <a:solidFill>
                  <a:srgbClr val="2D83F4"/>
                </a:solidFill>
              </a:rPr>
              <a:t>but only one class knows that the relationship exists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A </a:t>
            </a:r>
            <a:r>
              <a:rPr lang="en-GB" sz="2000" dirty="0" smtClean="0"/>
              <a:t>unidirectional </a:t>
            </a:r>
            <a:r>
              <a:rPr lang="en-GB" sz="2000" dirty="0"/>
              <a:t>association is drawn as a </a:t>
            </a:r>
            <a:r>
              <a:rPr lang="en-GB" sz="2000" i="1" dirty="0">
                <a:solidFill>
                  <a:srgbClr val="2D83F4"/>
                </a:solidFill>
              </a:rPr>
              <a:t>solid line with an open arrowhead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2D83F4"/>
                </a:solidFill>
              </a:rPr>
              <a:t>(not the closed arrowhead, or triangle, used to indicate inheritance)</a:t>
            </a:r>
            <a:r>
              <a:rPr lang="en-GB" sz="2000" dirty="0"/>
              <a:t> pointing to the known class. </a:t>
            </a:r>
            <a:endParaRPr lang="en-GB" sz="2000" dirty="0" smtClean="0"/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Like </a:t>
            </a:r>
            <a:r>
              <a:rPr lang="en-GB" sz="2000" dirty="0"/>
              <a:t>standard associations, the </a:t>
            </a:r>
            <a:r>
              <a:rPr lang="en-GB" sz="2000" dirty="0" smtClean="0"/>
              <a:t>unidirectional </a:t>
            </a:r>
            <a:r>
              <a:rPr lang="en-GB" sz="2000" dirty="0"/>
              <a:t>association includes </a:t>
            </a:r>
            <a:r>
              <a:rPr lang="en-GB" sz="2000" i="1" dirty="0">
                <a:solidFill>
                  <a:srgbClr val="2D83F4"/>
                </a:solidFill>
              </a:rPr>
              <a:t>a role name</a:t>
            </a:r>
            <a:r>
              <a:rPr lang="en-GB" sz="2000" dirty="0"/>
              <a:t> and </a:t>
            </a:r>
            <a:r>
              <a:rPr lang="en-GB" sz="2000" i="1" dirty="0">
                <a:solidFill>
                  <a:srgbClr val="2D83F4"/>
                </a:solidFill>
              </a:rPr>
              <a:t>a multiplicity value</a:t>
            </a:r>
            <a:r>
              <a:rPr lang="en-GB" sz="2000" dirty="0"/>
              <a:t>, but unlike the standard bi-directional association, </a:t>
            </a:r>
            <a:r>
              <a:rPr lang="en-GB" sz="2000" i="1" dirty="0">
                <a:solidFill>
                  <a:srgbClr val="2D83F4"/>
                </a:solidFill>
              </a:rPr>
              <a:t>the </a:t>
            </a:r>
            <a:r>
              <a:rPr lang="en-GB" sz="2000" i="1" dirty="0" smtClean="0">
                <a:solidFill>
                  <a:srgbClr val="2D83F4"/>
                </a:solidFill>
              </a:rPr>
              <a:t>unidirectional </a:t>
            </a:r>
            <a:r>
              <a:rPr lang="en-GB" sz="2000" i="1" dirty="0">
                <a:solidFill>
                  <a:srgbClr val="2D83F4"/>
                </a:solidFill>
              </a:rPr>
              <a:t>association only contains the role name and multiplicity value for the known class</a:t>
            </a:r>
            <a:r>
              <a:rPr lang="en-GB" sz="20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Bi</a:t>
            </a:r>
            <a:r>
              <a:rPr lang="tr-TR" sz="4000" dirty="0" smtClean="0"/>
              <a:t> and Unidirectional Associations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5762" y="2139219"/>
            <a:ext cx="6754589" cy="3127687"/>
            <a:chOff x="895762" y="2139219"/>
            <a:chExt cx="6754589" cy="3127687"/>
          </a:xfrm>
        </p:grpSpPr>
        <p:sp>
          <p:nvSpPr>
            <p:cNvPr id="6" name="Rectangle 5"/>
            <p:cNvSpPr/>
            <p:nvPr/>
          </p:nvSpPr>
          <p:spPr>
            <a:xfrm>
              <a:off x="895762" y="4344189"/>
              <a:ext cx="1310337" cy="428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Student</a:t>
              </a:r>
              <a:endParaRPr lang="en-GB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40014" y="4344189"/>
              <a:ext cx="1310337" cy="428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Address</a:t>
              </a:r>
              <a:endParaRPr lang="en-GB" sz="1600" dirty="0"/>
            </a:p>
          </p:txBody>
        </p: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2206099" y="4558594"/>
              <a:ext cx="413391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93267" y="4646585"/>
              <a:ext cx="552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4634" y="4198257"/>
              <a:ext cx="103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Lives At</a:t>
              </a:r>
              <a:endParaRPr lang="en-GB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5762" y="2666509"/>
              <a:ext cx="1310337" cy="428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Flight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40014" y="2666509"/>
              <a:ext cx="1310337" cy="428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Plane</a:t>
              </a:r>
              <a:endParaRPr lang="en-GB" dirty="0"/>
            </a:p>
          </p:txBody>
        </p:sp>
        <p:cxnSp>
          <p:nvCxnSpPr>
            <p:cNvPr id="20" name="Straight Connector 19"/>
            <p:cNvCxnSpPr>
              <a:stCxn id="18" idx="3"/>
              <a:endCxn id="19" idx="1"/>
            </p:cNvCxnSpPr>
            <p:nvPr/>
          </p:nvCxnSpPr>
          <p:spPr>
            <a:xfrm>
              <a:off x="2206099" y="2880914"/>
              <a:ext cx="4133915" cy="0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98468" y="2423592"/>
              <a:ext cx="552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0..*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9718" y="2959911"/>
              <a:ext cx="552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0..*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601" y="2955233"/>
              <a:ext cx="84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mtClean="0"/>
                <a:t>Assigned</a:t>
              </a:r>
              <a:endParaRPr lang="en-GB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67532" y="2471966"/>
              <a:ext cx="884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mtClean="0"/>
                <a:t>Assigned</a:t>
              </a:r>
              <a:endParaRPr lang="en-GB" sz="1400" dirty="0"/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3874614" y="2139219"/>
              <a:ext cx="1150344" cy="288032"/>
            </a:xfrm>
            <a:prstGeom prst="wedgeRoundRectCallout">
              <a:avLst>
                <a:gd name="adj1" fmla="val -67850"/>
                <a:gd name="adj2" fmla="val 170116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Bidirectional</a:t>
              </a:r>
              <a:endParaRPr lang="en-GB" sz="1400" dirty="0"/>
            </a:p>
          </p:txBody>
        </p:sp>
        <p:sp>
          <p:nvSpPr>
            <p:cNvPr id="27" name="Rounded Rectangular Callout 26"/>
            <p:cNvSpPr/>
            <p:nvPr/>
          </p:nvSpPr>
          <p:spPr>
            <a:xfrm>
              <a:off x="3874614" y="4978874"/>
              <a:ext cx="1324663" cy="288032"/>
            </a:xfrm>
            <a:prstGeom prst="wedgeRoundRectCallout">
              <a:avLst>
                <a:gd name="adj1" fmla="val 55290"/>
                <a:gd name="adj2" fmla="val -145385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Unidirectional</a:t>
              </a:r>
              <a:endParaRPr lang="en-GB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93386" y="4136702"/>
            <a:ext cx="55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u="sng" dirty="0">
                <a:solidFill>
                  <a:srgbClr val="0B87D6"/>
                </a:solidFill>
              </a:rPr>
              <a:t>Definition:</a:t>
            </a:r>
            <a:r>
              <a:rPr lang="en-US" sz="2000" dirty="0"/>
              <a:t> </a:t>
            </a:r>
            <a:r>
              <a:rPr lang="en-GB" sz="2000" dirty="0"/>
              <a:t>Class diagrams are the backbone of almost every object-oriented method including UML. </a:t>
            </a:r>
            <a:r>
              <a:rPr lang="en-GB" sz="2000" dirty="0" smtClean="0"/>
              <a:t>It is </a:t>
            </a:r>
            <a:r>
              <a:rPr lang="en-GB" sz="2000" dirty="0"/>
              <a:t>a type of static structure diagram that describes the structure of a system by showing the system's classes, their attributes, operations (or methods), and the relationships among objects</a:t>
            </a:r>
            <a:r>
              <a:rPr lang="en-GB" sz="2000" dirty="0" smtClean="0"/>
              <a:t>.</a:t>
            </a:r>
          </a:p>
          <a:p>
            <a:pPr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b="1" u="sng" dirty="0" smtClean="0">
                <a:solidFill>
                  <a:srgbClr val="0B87D6"/>
                </a:solidFill>
              </a:rPr>
              <a:t>UML Diagram Type</a:t>
            </a:r>
            <a:r>
              <a:rPr lang="en-US" sz="2000" b="1" u="sng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2000" dirty="0" smtClean="0">
                <a:solidFill>
                  <a:srgbClr val="0B87D6"/>
                </a:solidFill>
              </a:rPr>
              <a:t> </a:t>
            </a:r>
            <a:r>
              <a:rPr lang="en-US" sz="2000" dirty="0" smtClean="0"/>
              <a:t>Structural.</a:t>
            </a:r>
            <a:endParaRPr lang="en-US" sz="2000" dirty="0" smtClean="0">
              <a:solidFill>
                <a:srgbClr val="0B87D6"/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dirty="0" smtClean="0"/>
              <a:t>Aggregation is a special form of an association.  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/>
              <a:t>Aggregations are used to depict elements which are made up of smaller </a:t>
            </a:r>
            <a:r>
              <a:rPr lang="en-GB" sz="2000" dirty="0" smtClean="0"/>
              <a:t>components.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Aggregation </a:t>
            </a:r>
            <a:r>
              <a:rPr lang="en-GB" sz="2000" dirty="0"/>
              <a:t>relationships are shown by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</a:t>
            </a:r>
            <a:r>
              <a:rPr lang="tr-TR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(unfilled)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diamond-shaped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arrowhead</a:t>
            </a:r>
            <a:r>
              <a:rPr lang="en-GB" sz="2000" dirty="0"/>
              <a:t> pointing towards the target or parent class.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The aggregations </a:t>
            </a:r>
            <a:r>
              <a:rPr lang="en-US" sz="2000" i="1" dirty="0" smtClean="0">
                <a:solidFill>
                  <a:srgbClr val="2D83F4"/>
                </a:solidFill>
              </a:rPr>
              <a:t>“has</a:t>
            </a:r>
            <a:r>
              <a:rPr lang="en-US" sz="2000" i="1" dirty="0">
                <a:solidFill>
                  <a:srgbClr val="2D83F4"/>
                </a:solidFill>
              </a:rPr>
              <a:t>-</a:t>
            </a:r>
            <a:r>
              <a:rPr lang="en-US" sz="2000" i="1" dirty="0" smtClean="0">
                <a:solidFill>
                  <a:srgbClr val="2D83F4"/>
                </a:solidFill>
              </a:rPr>
              <a:t>a” </a:t>
            </a:r>
            <a:r>
              <a:rPr lang="en-US" sz="2000" dirty="0"/>
              <a:t>relationship is of </a:t>
            </a:r>
            <a:r>
              <a:rPr lang="en-US" sz="2000" i="1" dirty="0" smtClean="0">
                <a:solidFill>
                  <a:srgbClr val="2D83F4"/>
                </a:solidFill>
              </a:rPr>
              <a:t>“weak</a:t>
            </a:r>
            <a:r>
              <a:rPr lang="en-US" sz="2000" i="1" dirty="0">
                <a:solidFill>
                  <a:srgbClr val="2D83F4"/>
                </a:solidFill>
              </a:rPr>
              <a:t>-</a:t>
            </a:r>
            <a:r>
              <a:rPr lang="en-US" sz="2000" i="1" dirty="0" smtClean="0">
                <a:solidFill>
                  <a:srgbClr val="2D83F4"/>
                </a:solidFill>
              </a:rPr>
              <a:t>type”</a:t>
            </a:r>
            <a:r>
              <a:rPr lang="en-US" sz="2000" dirty="0" smtClean="0"/>
              <a:t>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/>
              <a:t>A stronger form of aggregation - a composite </a:t>
            </a:r>
            <a:r>
              <a:rPr lang="en-GB" sz="1800" dirty="0" smtClean="0"/>
              <a:t>aggregation (or composition) </a:t>
            </a:r>
            <a:r>
              <a:rPr lang="en-GB" sz="1800" dirty="0"/>
              <a:t>- is shown by a </a:t>
            </a:r>
            <a:r>
              <a:rPr lang="en-GB" sz="1800" i="1" dirty="0">
                <a:solidFill>
                  <a:srgbClr val="2D83F4"/>
                </a:solidFill>
              </a:rPr>
              <a:t>black diamond-shaped arrowhead</a:t>
            </a:r>
            <a:r>
              <a:rPr lang="en-GB" sz="1800" dirty="0"/>
              <a:t> and is used where </a:t>
            </a:r>
            <a:r>
              <a:rPr lang="en-GB" sz="1800" i="1" dirty="0">
                <a:solidFill>
                  <a:srgbClr val="2D83F4"/>
                </a:solidFill>
              </a:rPr>
              <a:t>components can be included in a maximum of one composition at a time</a:t>
            </a:r>
            <a:r>
              <a:rPr lang="en-GB" sz="1800" dirty="0"/>
              <a:t>. </a:t>
            </a:r>
            <a:endParaRPr lang="en-GB" sz="1800" dirty="0" smtClean="0"/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If </a:t>
            </a:r>
            <a:r>
              <a:rPr lang="en-GB" sz="1800" dirty="0"/>
              <a:t>the parent of a composite aggregation is deleted, usually all of its parts are deleted with it; however a part can be individually removed from a composition without having to delete the entire composition. </a:t>
            </a:r>
            <a:endParaRPr lang="en-GB" sz="1800" dirty="0" smtClean="0"/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Compositions </a:t>
            </a:r>
            <a:r>
              <a:rPr lang="en-GB" sz="1800" dirty="0"/>
              <a:t>are </a:t>
            </a:r>
            <a:r>
              <a:rPr lang="en-GB" sz="1800" i="1" dirty="0">
                <a:solidFill>
                  <a:srgbClr val="2D83F4"/>
                </a:solidFill>
              </a:rPr>
              <a:t>transitive, asymmetric </a:t>
            </a:r>
            <a:r>
              <a:rPr lang="en-GB" sz="1800" i="1" dirty="0" smtClean="0">
                <a:solidFill>
                  <a:srgbClr val="2D83F4"/>
                </a:solidFill>
              </a:rPr>
              <a:t>relationships</a:t>
            </a:r>
            <a:r>
              <a:rPr lang="en-GB" sz="1800" dirty="0"/>
              <a:t> </a:t>
            </a:r>
            <a:r>
              <a:rPr lang="en-GB" sz="1800" dirty="0" smtClean="0"/>
              <a:t>and </a:t>
            </a:r>
            <a:r>
              <a:rPr lang="en-GB" sz="1800" dirty="0"/>
              <a:t>can be </a:t>
            </a:r>
            <a:r>
              <a:rPr lang="en-GB" sz="1800" i="1" dirty="0">
                <a:solidFill>
                  <a:srgbClr val="2D83F4"/>
                </a:solidFill>
              </a:rPr>
              <a:t>recursive</a:t>
            </a:r>
            <a:r>
              <a:rPr lang="en-GB" sz="1800" dirty="0"/>
              <a:t>. </a:t>
            </a:r>
            <a:endParaRPr lang="en-GB" sz="1800" dirty="0" smtClean="0"/>
          </a:p>
          <a:p>
            <a:pPr algn="just"/>
            <a:endParaRPr lang="en-GB" sz="1800" dirty="0"/>
          </a:p>
          <a:p>
            <a:pPr algn="just"/>
            <a:r>
              <a:rPr lang="en-US" sz="1800" dirty="0"/>
              <a:t>The aggregations </a:t>
            </a:r>
            <a:r>
              <a:rPr lang="en-US" sz="1800" i="1" dirty="0" smtClean="0">
                <a:solidFill>
                  <a:srgbClr val="2D83F4"/>
                </a:solidFill>
              </a:rPr>
              <a:t>“is</a:t>
            </a:r>
            <a:r>
              <a:rPr lang="en-US" sz="1800" i="1" dirty="0">
                <a:solidFill>
                  <a:srgbClr val="2D83F4"/>
                </a:solidFill>
              </a:rPr>
              <a:t>-</a:t>
            </a:r>
            <a:r>
              <a:rPr lang="en-US" sz="1800" i="1" dirty="0" smtClean="0">
                <a:solidFill>
                  <a:srgbClr val="2D83F4"/>
                </a:solidFill>
              </a:rPr>
              <a:t>a” </a:t>
            </a:r>
            <a:r>
              <a:rPr lang="en-US" sz="1800" dirty="0"/>
              <a:t>relationship is of </a:t>
            </a:r>
            <a:r>
              <a:rPr lang="en-US" sz="1800" i="1" dirty="0" smtClean="0">
                <a:solidFill>
                  <a:srgbClr val="2D83F4"/>
                </a:solidFill>
              </a:rPr>
              <a:t>“strong-type”</a:t>
            </a:r>
            <a:r>
              <a:rPr lang="en-US" sz="1800" dirty="0" smtClean="0"/>
              <a:t>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Aggregation and Composition Example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375383" y="2213467"/>
            <a:ext cx="6126130" cy="3152551"/>
            <a:chOff x="1375384" y="2016605"/>
            <a:chExt cx="6126130" cy="3152551"/>
          </a:xfrm>
        </p:grpSpPr>
        <p:sp>
          <p:nvSpPr>
            <p:cNvPr id="14" name="Rounded Rectangle 13"/>
            <p:cNvSpPr/>
            <p:nvPr/>
          </p:nvSpPr>
          <p:spPr>
            <a:xfrm>
              <a:off x="1375384" y="3808015"/>
              <a:ext cx="6126129" cy="13611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/>
                <a:buChar char="•"/>
              </a:pPr>
              <a:r>
                <a:rPr lang="en-GB" dirty="0"/>
                <a:t>Aggregation implies a relationship where the child </a:t>
              </a:r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exist independently</a:t>
              </a:r>
              <a:r>
                <a:rPr lang="en-GB" dirty="0"/>
                <a:t> of the parent. </a:t>
              </a:r>
            </a:p>
            <a:p>
              <a:pPr marL="285750" indent="-285750" algn="just">
                <a:buFont typeface="Arial"/>
                <a:buChar char="•"/>
              </a:pPr>
              <a:r>
                <a:rPr lang="en-GB" dirty="0"/>
                <a:t>Composition implies a relationship where the child </a:t>
              </a:r>
              <a:r>
                <a:rPr lang="en-GB" dirty="0">
                  <a:solidFill>
                    <a:srgbClr val="2D83F4"/>
                  </a:solidFill>
                </a:rPr>
                <a:t>cannot exist independent</a:t>
              </a:r>
              <a:r>
                <a:rPr lang="en-GB" dirty="0"/>
                <a:t> of the parent. 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375384" y="2016605"/>
              <a:ext cx="6126130" cy="1590701"/>
              <a:chOff x="1175127" y="2002572"/>
              <a:chExt cx="6126130" cy="15907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882325" y="2016605"/>
                <a:ext cx="1157588" cy="1561384"/>
                <a:chOff x="2779683" y="2035851"/>
                <a:chExt cx="1157588" cy="156138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779683" y="2035851"/>
                  <a:ext cx="1151033" cy="39827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Car</a:t>
                  </a:r>
                  <a:endParaRPr lang="en-US" sz="16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786238" y="3198962"/>
                  <a:ext cx="1151033" cy="39827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Passengers</a:t>
                  </a:r>
                  <a:endParaRPr lang="en-US" sz="1600" dirty="0"/>
                </a:p>
              </p:txBody>
            </p:sp>
            <p:sp>
              <p:nvSpPr>
                <p:cNvPr id="9" name="Diamond 8"/>
                <p:cNvSpPr/>
                <p:nvPr/>
              </p:nvSpPr>
              <p:spPr>
                <a:xfrm>
                  <a:off x="3252459" y="2444284"/>
                  <a:ext cx="218591" cy="216354"/>
                </a:xfrm>
                <a:prstGeom prst="diamond">
                  <a:avLst/>
                </a:prstGeom>
                <a:noFill/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9" idx="2"/>
                  <a:endCxn id="8" idx="0"/>
                </p:cNvCxnSpPr>
                <p:nvPr/>
              </p:nvCxnSpPr>
              <p:spPr>
                <a:xfrm>
                  <a:off x="3361755" y="2660638"/>
                  <a:ext cx="0" cy="538324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438449" y="2016605"/>
                <a:ext cx="1157588" cy="1561384"/>
                <a:chOff x="2779683" y="2035851"/>
                <a:chExt cx="1157588" cy="156138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779683" y="2035851"/>
                  <a:ext cx="1151033" cy="39827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Car</a:t>
                  </a:r>
                  <a:endParaRPr lang="en-US" sz="16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786238" y="3198962"/>
                  <a:ext cx="1151033" cy="39827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Engine</a:t>
                  </a:r>
                  <a:endParaRPr lang="en-US" sz="1600" dirty="0"/>
                </a:p>
              </p:txBody>
            </p:sp>
            <p:sp>
              <p:nvSpPr>
                <p:cNvPr id="20" name="Diamond 19"/>
                <p:cNvSpPr/>
                <p:nvPr/>
              </p:nvSpPr>
              <p:spPr>
                <a:xfrm>
                  <a:off x="3252459" y="2444284"/>
                  <a:ext cx="218591" cy="216354"/>
                </a:xfrm>
                <a:prstGeom prst="diamond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stCxn id="20" idx="2"/>
                  <a:endCxn id="19" idx="0"/>
                </p:cNvCxnSpPr>
                <p:nvPr/>
              </p:nvCxnSpPr>
              <p:spPr>
                <a:xfrm>
                  <a:off x="3361755" y="2660638"/>
                  <a:ext cx="0" cy="538324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Rounded Rectangle 21"/>
              <p:cNvSpPr/>
              <p:nvPr/>
            </p:nvSpPr>
            <p:spPr>
              <a:xfrm>
                <a:off x="5744885" y="2002572"/>
                <a:ext cx="1556372" cy="159070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Composition</a:t>
                </a:r>
              </a:p>
              <a:p>
                <a:pPr algn="ctr"/>
                <a:r>
                  <a:rPr lang="en-US" sz="1600" dirty="0" smtClean="0"/>
                  <a:t>Every car has an engine.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75127" y="2002572"/>
                <a:ext cx="1556372" cy="159070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Aggregation</a:t>
                </a:r>
              </a:p>
              <a:p>
                <a:pPr algn="ctr"/>
                <a:r>
                  <a:rPr lang="en-US" sz="1600" dirty="0" smtClean="0"/>
                  <a:t>Cars may have passengers.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7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/>
              <a:t>A generalization is used to indicate </a:t>
            </a:r>
            <a:r>
              <a:rPr lang="en-GB" sz="1800" i="1" dirty="0">
                <a:solidFill>
                  <a:srgbClr val="2D83F4"/>
                </a:solidFill>
              </a:rPr>
              <a:t>inheritance</a:t>
            </a:r>
            <a:r>
              <a:rPr lang="en-GB" sz="1800" dirty="0"/>
              <a:t>. </a:t>
            </a:r>
            <a:endParaRPr lang="en-GB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It represents </a:t>
            </a:r>
            <a:r>
              <a:rPr lang="en-US" sz="1800" dirty="0"/>
              <a:t>a relation between a parent (a more abstract class) and a child (a more specific class</a:t>
            </a:r>
            <a:r>
              <a:rPr lang="en-US" sz="1800" dirty="0" smtClean="0"/>
              <a:t>). </a:t>
            </a:r>
          </a:p>
          <a:p>
            <a:pPr algn="just"/>
            <a:endParaRPr lang="en-US" sz="1800" dirty="0"/>
          </a:p>
          <a:p>
            <a:pPr algn="just"/>
            <a:r>
              <a:rPr lang="en-GB" sz="1800" dirty="0" smtClean="0"/>
              <a:t>Generalization is drawn </a:t>
            </a:r>
            <a:r>
              <a:rPr lang="en-GB" sz="1800" dirty="0"/>
              <a:t>from 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specific classifier </a:t>
            </a:r>
            <a:r>
              <a:rPr lang="en-GB" sz="1800" dirty="0"/>
              <a:t>to 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general classifier</a:t>
            </a:r>
            <a:r>
              <a:rPr lang="en-GB" sz="1800" dirty="0"/>
              <a:t>, the generalize implication is that the source inherits the target's characteristics.</a:t>
            </a: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Generally </a:t>
            </a:r>
            <a:r>
              <a:rPr lang="en-US" sz="1800" dirty="0"/>
              <a:t>referred to as a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“is-a-kind-of” </a:t>
            </a:r>
            <a:r>
              <a:rPr lang="en-US" sz="1800" dirty="0" smtClean="0"/>
              <a:t>relationship. </a:t>
            </a: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Child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objects may be used instead of parent objects since they share attributes and operations; the opposite is not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true. </a:t>
            </a:r>
            <a:endParaRPr 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Recall: Inheritance &amp; 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i="1" dirty="0">
                <a:solidFill>
                  <a:srgbClr val="2D83F4"/>
                </a:solidFill>
              </a:rPr>
              <a:t>Inheritance is when a </a:t>
            </a:r>
            <a:r>
              <a:rPr lang="en-US" sz="1800" i="1" dirty="0" smtClean="0">
                <a:solidFill>
                  <a:srgbClr val="2D83F4"/>
                </a:solidFill>
              </a:rPr>
              <a:t>class </a:t>
            </a:r>
            <a:r>
              <a:rPr lang="en-US" sz="1800" i="1" dirty="0">
                <a:solidFill>
                  <a:srgbClr val="2D83F4"/>
                </a:solidFill>
              </a:rPr>
              <a:t>derives from an existing </a:t>
            </a:r>
            <a:r>
              <a:rPr lang="en-US" sz="1800" i="1" dirty="0" smtClean="0">
                <a:solidFill>
                  <a:srgbClr val="2D83F4"/>
                </a:solidFill>
              </a:rPr>
              <a:t>class.</a:t>
            </a:r>
            <a:r>
              <a:rPr lang="en-US" sz="1800" dirty="0" smtClean="0"/>
              <a:t>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So </a:t>
            </a:r>
            <a:r>
              <a:rPr lang="en-US" sz="1800" dirty="0"/>
              <a:t>if you have </a:t>
            </a: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2D83F4"/>
                </a:solidFill>
              </a:rPr>
              <a:t>“</a:t>
            </a:r>
            <a:r>
              <a:rPr lang="en-US" sz="1800" i="1" dirty="0">
                <a:solidFill>
                  <a:srgbClr val="2D83F4"/>
                </a:solidFill>
              </a:rPr>
              <a:t>a</a:t>
            </a:r>
            <a:r>
              <a:rPr lang="en-US" sz="1800" i="1" dirty="0" smtClean="0">
                <a:solidFill>
                  <a:srgbClr val="2D83F4"/>
                </a:solidFill>
              </a:rPr>
              <a:t>nimal”</a:t>
            </a:r>
            <a:r>
              <a:rPr lang="en-US" sz="1800" dirty="0" smtClean="0"/>
              <a:t> </a:t>
            </a:r>
            <a:r>
              <a:rPr lang="en-US" sz="1800" dirty="0"/>
              <a:t>class, then you have a </a:t>
            </a:r>
            <a:r>
              <a:rPr lang="en-US" sz="1800" i="1" dirty="0" smtClean="0">
                <a:solidFill>
                  <a:srgbClr val="2D83F4"/>
                </a:solidFill>
              </a:rPr>
              <a:t>“cat”</a:t>
            </a:r>
            <a:r>
              <a:rPr lang="en-US" sz="1800" dirty="0" smtClean="0"/>
              <a:t> </a:t>
            </a:r>
            <a:r>
              <a:rPr lang="en-US" sz="1800" dirty="0"/>
              <a:t>class that extends </a:t>
            </a:r>
            <a:r>
              <a:rPr lang="en-US" sz="1800" i="1" dirty="0" smtClean="0">
                <a:solidFill>
                  <a:srgbClr val="2D83F4"/>
                </a:solidFill>
              </a:rPr>
              <a:t>“animal”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D83F4"/>
                </a:solidFill>
              </a:rPr>
              <a:t>“cat” </a:t>
            </a:r>
            <a:r>
              <a:rPr lang="en-US" sz="1800" dirty="0"/>
              <a:t>inherits all the things that </a:t>
            </a:r>
            <a:r>
              <a:rPr lang="en-US" sz="1800" i="1" dirty="0" smtClean="0">
                <a:solidFill>
                  <a:srgbClr val="2D83F4"/>
                </a:solidFill>
              </a:rPr>
              <a:t>“animal</a:t>
            </a:r>
            <a:r>
              <a:rPr lang="en-US" sz="1800" i="1" dirty="0">
                <a:solidFill>
                  <a:srgbClr val="2D83F4"/>
                </a:solidFill>
              </a:rPr>
              <a:t>”</a:t>
            </a:r>
            <a:r>
              <a:rPr lang="en-US" sz="1800" dirty="0" smtClean="0"/>
              <a:t> </a:t>
            </a:r>
            <a:r>
              <a:rPr lang="en-US" sz="1800" dirty="0"/>
              <a:t>has.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i="1" dirty="0">
                <a:solidFill>
                  <a:srgbClr val="2D83F4"/>
                </a:solidFill>
              </a:rPr>
              <a:t>Polymorphism (in the OOP sense, other paradigms use the word to mean other things) means a function behaves differently based on the kind of object it's operating on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Suppose you have an </a:t>
            </a:r>
            <a:r>
              <a:rPr lang="en-US" sz="1800" dirty="0" smtClean="0">
                <a:solidFill>
                  <a:srgbClr val="2D83F4"/>
                </a:solidFill>
              </a:rPr>
              <a:t>“</a:t>
            </a:r>
            <a:r>
              <a:rPr lang="en-US" sz="1800" i="1" dirty="0">
                <a:solidFill>
                  <a:srgbClr val="2D83F4"/>
                </a:solidFill>
              </a:rPr>
              <a:t>a</a:t>
            </a:r>
            <a:r>
              <a:rPr lang="en-US" sz="1800" i="1" dirty="0" smtClean="0">
                <a:solidFill>
                  <a:srgbClr val="2D83F4"/>
                </a:solidFill>
              </a:rPr>
              <a:t>nimal”</a:t>
            </a:r>
            <a:r>
              <a:rPr lang="en-US" sz="1800" dirty="0" smtClean="0"/>
              <a:t> class, which </a:t>
            </a:r>
            <a:r>
              <a:rPr lang="en-US" sz="1800" dirty="0"/>
              <a:t>has a </a:t>
            </a:r>
            <a:r>
              <a:rPr lang="en-US" sz="1800" dirty="0" smtClean="0">
                <a:solidFill>
                  <a:srgbClr val="2D83F4"/>
                </a:solidFill>
              </a:rPr>
              <a:t>“</a:t>
            </a:r>
            <a:r>
              <a:rPr lang="en-US" sz="1800" i="1" dirty="0" smtClean="0">
                <a:solidFill>
                  <a:srgbClr val="2D83F4"/>
                </a:solidFill>
              </a:rPr>
              <a:t>speak”</a:t>
            </a:r>
            <a:r>
              <a:rPr lang="en-US" sz="1800" dirty="0" smtClean="0"/>
              <a:t> method</a:t>
            </a:r>
            <a:r>
              <a:rPr lang="en-US" sz="1800" dirty="0"/>
              <a:t>, </a:t>
            </a:r>
            <a:r>
              <a:rPr lang="en-US" sz="1800" dirty="0" smtClean="0"/>
              <a:t>and </a:t>
            </a:r>
            <a:r>
              <a:rPr lang="en-US" sz="1800" i="1" dirty="0" smtClean="0">
                <a:solidFill>
                  <a:srgbClr val="2D83F4"/>
                </a:solidFill>
              </a:rPr>
              <a:t>“cat”</a:t>
            </a:r>
            <a:r>
              <a:rPr lang="en-US" sz="1800" dirty="0" smtClean="0"/>
              <a:t> and </a:t>
            </a:r>
            <a:r>
              <a:rPr lang="en-US" sz="1800" i="1" dirty="0" smtClean="0">
                <a:solidFill>
                  <a:srgbClr val="2D83F4"/>
                </a:solidFill>
              </a:rPr>
              <a:t>“dog”</a:t>
            </a:r>
            <a:r>
              <a:rPr lang="en-US" sz="1800" dirty="0" smtClean="0"/>
              <a:t> subclasses. When you call </a:t>
            </a:r>
            <a:r>
              <a:rPr lang="en-US" sz="1800" i="1" dirty="0" smtClean="0">
                <a:solidFill>
                  <a:srgbClr val="2D83F4"/>
                </a:solidFill>
              </a:rPr>
              <a:t>“speak”</a:t>
            </a:r>
            <a:r>
              <a:rPr lang="en-US" sz="1800" dirty="0" smtClean="0"/>
              <a:t> method </a:t>
            </a:r>
            <a:r>
              <a:rPr lang="en-US" sz="1800" i="1" dirty="0" smtClean="0">
                <a:solidFill>
                  <a:srgbClr val="2D83F4"/>
                </a:solidFill>
              </a:rPr>
              <a:t>it </a:t>
            </a:r>
            <a:r>
              <a:rPr lang="en-US" sz="1800" i="1" dirty="0">
                <a:solidFill>
                  <a:srgbClr val="2D83F4"/>
                </a:solidFill>
              </a:rPr>
              <a:t>will do </a:t>
            </a:r>
            <a:r>
              <a:rPr lang="en-US" sz="1800" i="1" dirty="0" smtClean="0">
                <a:solidFill>
                  <a:srgbClr val="2D83F4"/>
                </a:solidFill>
              </a:rPr>
              <a:t>completely different </a:t>
            </a:r>
            <a:r>
              <a:rPr lang="en-US" sz="1800" i="1" dirty="0">
                <a:solidFill>
                  <a:srgbClr val="2D83F4"/>
                </a:solidFill>
              </a:rPr>
              <a:t>things based on what kind of animal you have</a:t>
            </a:r>
            <a:r>
              <a:rPr lang="en-US" sz="1800" dirty="0" smtClean="0"/>
              <a:t>. Dog class will bark and cat class will meow.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Generalization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8700" y="2034871"/>
            <a:ext cx="4469653" cy="3380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5130000" cy="4590288"/>
          </a:xfrm>
        </p:spPr>
        <p:txBody>
          <a:bodyPr>
            <a:normAutofit/>
          </a:bodyPr>
          <a:lstStyle/>
          <a:p>
            <a:pPr algn="just"/>
            <a:r>
              <a:rPr lang="en-GB" sz="1800" dirty="0"/>
              <a:t>In class diagrams, </a:t>
            </a:r>
            <a:r>
              <a:rPr lang="en-GB" sz="1800" dirty="0" smtClean="0"/>
              <a:t>multiplicity </a:t>
            </a:r>
            <a:r>
              <a:rPr lang="en-GB" sz="1800" i="1" dirty="0">
                <a:solidFill>
                  <a:srgbClr val="2D83F4"/>
                </a:solidFill>
              </a:rPr>
              <a:t>(which is optional)</a:t>
            </a:r>
            <a:r>
              <a:rPr lang="en-GB" sz="1800" dirty="0"/>
              <a:t> indicates how many objects of a class may relate to the other classes in an </a:t>
            </a:r>
            <a:r>
              <a:rPr lang="en-GB" sz="1800" dirty="0" smtClean="0"/>
              <a:t>association.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/>
              <a:t>A multiplicity specification is a subset of the open set of non-negative </a:t>
            </a:r>
            <a:r>
              <a:rPr lang="en-GB" sz="1800" dirty="0" smtClean="0"/>
              <a:t>integers (</a:t>
            </a:r>
            <a:r>
              <a:rPr lang="en-GB" sz="1800" dirty="0"/>
              <a:t>single numbers or ranges of numbers</a:t>
            </a:r>
            <a:r>
              <a:rPr lang="en-GB" sz="1800" dirty="0" smtClean="0"/>
              <a:t>). 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determine the multiplicity of a class, ask yourself how many objects may relate to a single object of the class. </a:t>
            </a:r>
            <a:endParaRPr lang="en-GB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The </a:t>
            </a:r>
            <a:r>
              <a:rPr lang="en-GB" sz="1800" dirty="0"/>
              <a:t>answer determines the multiplicity on the other end of the association.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3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5836"/>
              </p:ext>
            </p:extLst>
          </p:nvPr>
        </p:nvGraphicFramePr>
        <p:xfrm>
          <a:off x="5723917" y="2438394"/>
          <a:ext cx="258956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66"/>
                <a:gridCol w="1787901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noProof="0" dirty="0" smtClean="0"/>
                        <a:t>Indicator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noProof="0" smtClean="0"/>
                        <a:t>Meaning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4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0..1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Zero or one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6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1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One only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06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0..*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Zero or more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16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1..*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One or more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88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*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smtClean="0"/>
                        <a:t>Zero or more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60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n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Only n (where n &gt; 1)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smtClean="0"/>
                        <a:t>0..n</a:t>
                      </a:r>
                      <a:endParaRPr lang="en-GB" sz="1400" i="0" noProof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Zero to n (where n &gt; 1)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18">
                <a:tc>
                  <a:txBody>
                    <a:bodyPr/>
                    <a:lstStyle/>
                    <a:p>
                      <a:pPr algn="ctr"/>
                      <a:r>
                        <a:rPr lang="en-GB" sz="1400" i="0" noProof="0" dirty="0" smtClean="0"/>
                        <a:t>1..n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i="0" noProof="0" dirty="0" smtClean="0"/>
                        <a:t>One to n (where n &gt; 1)</a:t>
                      </a:r>
                      <a:endParaRPr lang="en-GB" sz="1400" i="0" noProof="0" dirty="0"/>
                    </a:p>
                  </a:txBody>
                  <a:tcPr marL="68587" marR="6858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Multiplicity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14992" y="1810945"/>
            <a:ext cx="2841674" cy="1408894"/>
          </a:xfrm>
          <a:prstGeom prst="wedgeRoundRectCallout">
            <a:avLst>
              <a:gd name="adj1" fmla="val 46329"/>
              <a:gd name="adj2" fmla="val 7847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1600" dirty="0" smtClean="0"/>
              <a:t>Multiplicities, classes and relationship types depends on the scenario. Therefore, try to understand the basic concept.</a:t>
            </a:r>
            <a:endParaRPr lang="tr-TR" sz="1600" dirty="0"/>
          </a:p>
        </p:txBody>
      </p:sp>
      <p:sp>
        <p:nvSpPr>
          <p:cNvPr id="7" name="Rectangle 6"/>
          <p:cNvSpPr/>
          <p:nvPr/>
        </p:nvSpPr>
        <p:spPr>
          <a:xfrm>
            <a:off x="3910818" y="3853897"/>
            <a:ext cx="1151033" cy="3982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917136" y="5590211"/>
            <a:ext cx="1151033" cy="3982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Passengers</a:t>
            </a:r>
            <a:endParaRPr lang="en-US" sz="1600" dirty="0"/>
          </a:p>
        </p:txBody>
      </p:sp>
      <p:sp>
        <p:nvSpPr>
          <p:cNvPr id="10" name="Diamond 9"/>
          <p:cNvSpPr/>
          <p:nvPr/>
        </p:nvSpPr>
        <p:spPr>
          <a:xfrm>
            <a:off x="4383594" y="4262330"/>
            <a:ext cx="218591" cy="216354"/>
          </a:xfrm>
          <a:prstGeom prst="diamond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  <a:endCxn id="9" idx="0"/>
          </p:cNvCxnSpPr>
          <p:nvPr/>
        </p:nvCxnSpPr>
        <p:spPr>
          <a:xfrm flipH="1">
            <a:off x="4492653" y="4478684"/>
            <a:ext cx="237" cy="1111527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807119" y="3853897"/>
            <a:ext cx="1151033" cy="3982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Driver</a:t>
            </a:r>
            <a:endParaRPr lang="en-US" sz="1600" dirty="0"/>
          </a:p>
        </p:txBody>
      </p:sp>
      <p:sp>
        <p:nvSpPr>
          <p:cNvPr id="13" name="Diamond 12"/>
          <p:cNvSpPr/>
          <p:nvPr/>
        </p:nvSpPr>
        <p:spPr>
          <a:xfrm>
            <a:off x="3684897" y="3955017"/>
            <a:ext cx="218591" cy="216354"/>
          </a:xfrm>
          <a:prstGeom prst="diamond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1"/>
            <a:endCxn id="12" idx="3"/>
          </p:cNvCxnSpPr>
          <p:nvPr/>
        </p:nvCxnSpPr>
        <p:spPr>
          <a:xfrm flipH="1" flipV="1">
            <a:off x="1958152" y="4053034"/>
            <a:ext cx="1726745" cy="10160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3917373" y="2117119"/>
            <a:ext cx="1151033" cy="3982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Body</a:t>
            </a:r>
            <a:endParaRPr lang="en-US" sz="1600" dirty="0"/>
          </a:p>
        </p:txBody>
      </p:sp>
      <p:cxnSp>
        <p:nvCxnSpPr>
          <p:cNvPr id="20" name="Straight Connector 19"/>
          <p:cNvCxnSpPr>
            <a:stCxn id="19" idx="2"/>
            <a:endCxn id="22" idx="0"/>
          </p:cNvCxnSpPr>
          <p:nvPr/>
        </p:nvCxnSpPr>
        <p:spPr>
          <a:xfrm>
            <a:off x="4492890" y="2515392"/>
            <a:ext cx="0" cy="113231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Diamond 21"/>
          <p:cNvSpPr/>
          <p:nvPr/>
        </p:nvSpPr>
        <p:spPr>
          <a:xfrm>
            <a:off x="4383594" y="3647703"/>
            <a:ext cx="218591" cy="216354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89456" y="3864057"/>
            <a:ext cx="1151033" cy="3982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Engine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27" idx="3"/>
            <a:endCxn id="23" idx="1"/>
          </p:cNvCxnSpPr>
          <p:nvPr/>
        </p:nvCxnSpPr>
        <p:spPr>
          <a:xfrm>
            <a:off x="5300645" y="4063194"/>
            <a:ext cx="1488811" cy="0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5082054" y="3955017"/>
            <a:ext cx="218591" cy="216354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41463" y="2599478"/>
            <a:ext cx="27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8875" y="3285334"/>
            <a:ext cx="27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355237" y="3677321"/>
            <a:ext cx="27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438810" y="4128398"/>
            <a:ext cx="27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41713" y="4498977"/>
            <a:ext cx="27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1702" y="5261392"/>
            <a:ext cx="5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0..7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360091" y="3682056"/>
            <a:ext cx="27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037000" y="4128398"/>
            <a:ext cx="2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*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965133" y="3285334"/>
            <a:ext cx="44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has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355237" y="4128398"/>
            <a:ext cx="44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has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578875" y="4498977"/>
            <a:ext cx="44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has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186150" y="4128398"/>
            <a:ext cx="44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has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035828" y="3677321"/>
            <a:ext cx="66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drives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577210" y="5268864"/>
            <a:ext cx="83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Travel 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00767" y="3466613"/>
            <a:ext cx="8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installed to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78875" y="2599478"/>
            <a:ext cx="7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forms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50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cap="none" dirty="0" smtClean="0"/>
              <a:t>More Relation and Class Types </a:t>
            </a:r>
            <a:endParaRPr lang="en-GB" cap="none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i="1" dirty="0" smtClean="0">
                <a:solidFill>
                  <a:srgbClr val="2D83F4"/>
                </a:solidFill>
              </a:rPr>
              <a:t>NARY Association</a:t>
            </a:r>
          </a:p>
          <a:p>
            <a:pPr marL="342900" indent="-342900">
              <a:buFont typeface="Arial"/>
              <a:buChar char="•"/>
            </a:pPr>
            <a:r>
              <a:rPr lang="en-GB" sz="2000" i="1" dirty="0" smtClean="0">
                <a:solidFill>
                  <a:srgbClr val="2D83F4"/>
                </a:solidFill>
              </a:rPr>
              <a:t>Dependency</a:t>
            </a:r>
          </a:p>
          <a:p>
            <a:pPr marL="342900" indent="-342900">
              <a:buFont typeface="Arial"/>
              <a:buChar char="•"/>
            </a:pPr>
            <a:r>
              <a:rPr lang="en-GB" sz="2000" i="1" dirty="0" smtClean="0">
                <a:solidFill>
                  <a:srgbClr val="2D83F4"/>
                </a:solidFill>
              </a:rPr>
              <a:t>Realization</a:t>
            </a:r>
          </a:p>
          <a:p>
            <a:pPr marL="342900" indent="-342900">
              <a:buFont typeface="Arial"/>
              <a:buChar char="•"/>
            </a:pPr>
            <a:r>
              <a:rPr lang="en-GB" sz="2000" i="1" dirty="0" smtClean="0">
                <a:solidFill>
                  <a:srgbClr val="2D83F4"/>
                </a:solidFill>
              </a:rPr>
              <a:t>Interface</a:t>
            </a:r>
          </a:p>
          <a:p>
            <a:pPr marL="342900" indent="-342900">
              <a:buFont typeface="Arial"/>
              <a:buChar char="•"/>
            </a:pPr>
            <a:r>
              <a:rPr lang="en-GB" sz="2000" i="1" dirty="0" smtClean="0">
                <a:solidFill>
                  <a:srgbClr val="2D83F4"/>
                </a:solidFill>
              </a:rPr>
              <a:t>Enumeration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NARY Association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1800" dirty="0"/>
              <a:t>An </a:t>
            </a:r>
            <a:r>
              <a:rPr lang="en-GB" sz="1800" dirty="0" smtClean="0"/>
              <a:t>NARY association </a:t>
            </a:r>
            <a:r>
              <a:rPr lang="en-GB" sz="1800" dirty="0"/>
              <a:t>relates three or more classes. </a:t>
            </a:r>
            <a:endParaRPr lang="en-GB" sz="1800" dirty="0" smtClean="0"/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For </a:t>
            </a:r>
            <a:r>
              <a:rPr lang="en-GB" sz="1800" i="1" dirty="0">
                <a:solidFill>
                  <a:srgbClr val="2D83F4"/>
                </a:solidFill>
              </a:rPr>
              <a:t>example, in the project management system, the use of a worker involves the </a:t>
            </a:r>
            <a:r>
              <a:rPr lang="en-GB" sz="1800" i="1" dirty="0" smtClean="0">
                <a:solidFill>
                  <a:srgbClr val="2D83F4"/>
                </a:solidFill>
              </a:rPr>
              <a:t>worker, </a:t>
            </a:r>
            <a:r>
              <a:rPr lang="en-GB" sz="1800" i="1" dirty="0">
                <a:solidFill>
                  <a:srgbClr val="2D83F4"/>
                </a:solidFill>
              </a:rPr>
              <a:t>her units of work, and her associated work products</a:t>
            </a:r>
            <a:r>
              <a:rPr lang="en-GB" sz="1800" i="1" dirty="0" smtClean="0">
                <a:solidFill>
                  <a:srgbClr val="2D83F4"/>
                </a:solidFill>
              </a:rPr>
              <a:t>.</a:t>
            </a:r>
          </a:p>
          <a:p>
            <a:pPr marL="411480" lvl="1" indent="0" algn="just">
              <a:buNone/>
            </a:pPr>
            <a:endParaRPr lang="en-GB" sz="1800" dirty="0" smtClean="0"/>
          </a:p>
          <a:p>
            <a:pPr algn="just"/>
            <a:r>
              <a:rPr lang="en-GB" sz="1800" dirty="0" smtClean="0"/>
              <a:t>In </a:t>
            </a:r>
            <a:r>
              <a:rPr lang="en-GB" sz="1800" dirty="0"/>
              <a:t>a UML class diagram, an </a:t>
            </a:r>
            <a:r>
              <a:rPr lang="en-GB" sz="1800" dirty="0" smtClean="0"/>
              <a:t>NARY </a:t>
            </a:r>
            <a:r>
              <a:rPr lang="en-GB" sz="1800" dirty="0"/>
              <a:t>association is shown as a large diamond with solid-line paths from the diamond to each class. </a:t>
            </a:r>
            <a:endParaRPr lang="en-GB" sz="1800" dirty="0" smtClean="0"/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An NARY </a:t>
            </a:r>
            <a:r>
              <a:rPr lang="en-GB" sz="1800" dirty="0"/>
              <a:t>association may be </a:t>
            </a:r>
            <a:r>
              <a:rPr lang="en-GB" sz="1800" dirty="0" smtClean="0"/>
              <a:t>labelled </a:t>
            </a:r>
            <a:r>
              <a:rPr lang="en-GB" sz="1800" dirty="0"/>
              <a:t>with a name. 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An NARY </a:t>
            </a:r>
            <a:r>
              <a:rPr lang="en-GB" sz="1800" i="1" dirty="0">
                <a:solidFill>
                  <a:srgbClr val="2D83F4"/>
                </a:solidFill>
              </a:rPr>
              <a:t>association is </a:t>
            </a:r>
            <a:r>
              <a:rPr lang="en-GB" sz="1800" i="1" dirty="0" smtClean="0">
                <a:solidFill>
                  <a:srgbClr val="2D83F4"/>
                </a:solidFill>
              </a:rPr>
              <a:t>commonly </a:t>
            </a:r>
            <a:r>
              <a:rPr lang="en-GB" sz="1800" i="1" dirty="0">
                <a:solidFill>
                  <a:srgbClr val="2D83F4"/>
                </a:solidFill>
              </a:rPr>
              <a:t>named using a verb </a:t>
            </a:r>
            <a:r>
              <a:rPr lang="en-GB" sz="1800" i="1" dirty="0" smtClean="0">
                <a:solidFill>
                  <a:srgbClr val="2D83F4"/>
                </a:solidFill>
              </a:rPr>
              <a:t>phrase</a:t>
            </a:r>
            <a:r>
              <a:rPr lang="en-GB" sz="1800" dirty="0" smtClean="0"/>
              <a:t>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For an NARY association, any one instance of the association could relate any combination of the associated classes that is permitted by each classes multiplicity.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Recall: Static and Dynamic Model 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/>
              <a:t>UML diagrams represent two different views of a system model:</a:t>
            </a:r>
            <a:endParaRPr lang="en-US" sz="1800" dirty="0" smtClean="0"/>
          </a:p>
          <a:p>
            <a:pPr marL="457200" indent="-342900" algn="just">
              <a:buFont typeface="+mj-lt"/>
              <a:buAutoNum type="arabicPeriod"/>
            </a:pPr>
            <a:r>
              <a:rPr lang="en-US" sz="1800" dirty="0" smtClean="0"/>
              <a:t>Static Model</a:t>
            </a:r>
            <a:r>
              <a:rPr lang="tr-TR" sz="1800" dirty="0" smtClean="0"/>
              <a:t>: </a:t>
            </a:r>
            <a:r>
              <a:rPr lang="en-US" sz="1800" dirty="0" smtClean="0"/>
              <a:t>Time independent view of the system.</a:t>
            </a:r>
            <a:endParaRPr lang="tr-TR" sz="1800" dirty="0" smtClean="0"/>
          </a:p>
          <a:p>
            <a:pPr lvl="1" algn="just"/>
            <a:r>
              <a:rPr lang="tr-TR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.g. Class has same number of students in an year.</a:t>
            </a:r>
            <a:endParaRPr lang="tr-TR" sz="1600" dirty="0" smtClean="0"/>
          </a:p>
          <a:p>
            <a:pPr lvl="1" algn="just"/>
            <a:r>
              <a:rPr lang="en-US" sz="1600" dirty="0" smtClean="0"/>
              <a:t>Static model includes:</a:t>
            </a:r>
            <a:endParaRPr lang="tr-TR" sz="1600" dirty="0" smtClean="0"/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</a:t>
            </a:r>
            <a:endParaRPr lang="tr-TR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 Diagram</a:t>
            </a:r>
            <a:endParaRPr lang="tr-TR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 Diagram</a:t>
            </a:r>
            <a:endParaRPr lang="tr-TR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Deployment Diagram</a:t>
            </a:r>
            <a:endParaRPr lang="tr-TR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342900" algn="just">
              <a:buFont typeface="+mj-lt"/>
              <a:buAutoNum type="arabicPeriod"/>
            </a:pPr>
            <a:r>
              <a:rPr lang="en-US" sz="1800" dirty="0" smtClean="0"/>
              <a:t>Dynamic Model</a:t>
            </a:r>
            <a:r>
              <a:rPr lang="tr-TR" sz="1800" dirty="0" smtClean="0"/>
              <a:t>: </a:t>
            </a:r>
            <a:r>
              <a:rPr lang="en-US" sz="1800" dirty="0" smtClean="0"/>
              <a:t>Time dependent view of the system</a:t>
            </a:r>
            <a:r>
              <a:rPr lang="tr-TR" sz="1800" dirty="0" smtClean="0"/>
              <a:t>.</a:t>
            </a:r>
          </a:p>
          <a:p>
            <a:pPr lvl="1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E.g. ATM can accept card only when it is in ready state. ATM cannot read card when it is in </a:t>
            </a:r>
            <a:r>
              <a:rPr lang="tr-TR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state. Thus state of ATM is a dynamic aspect.</a:t>
            </a:r>
            <a:endParaRPr lang="tr-TR" sz="1600" dirty="0" smtClean="0"/>
          </a:p>
          <a:p>
            <a:pPr lvl="1" algn="just"/>
            <a:r>
              <a:rPr lang="en-US" sz="1600" dirty="0" smtClean="0"/>
              <a:t>Dynamic Modeling includes</a:t>
            </a:r>
            <a:r>
              <a:rPr lang="tr-TR" sz="1600" dirty="0" smtClean="0"/>
              <a:t>:</a:t>
            </a:r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tr-TR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Interaction Diagram</a:t>
            </a:r>
            <a:endParaRPr lang="tr-TR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 Diagram</a:t>
            </a:r>
            <a:endParaRPr lang="tr-TR" sz="1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NARY Association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457200" y="2058571"/>
            <a:ext cx="2642199" cy="1041134"/>
          </a:xfrm>
          <a:prstGeom prst="wedgeRoundRectCallout">
            <a:avLst>
              <a:gd name="adj1" fmla="val 71213"/>
              <a:gd name="adj2" fmla="val 1024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Multiplicities may vary according to the scenario.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46702" y="2818214"/>
            <a:ext cx="5440995" cy="1811592"/>
            <a:chOff x="1602697" y="2049513"/>
            <a:chExt cx="5440995" cy="1811592"/>
          </a:xfrm>
        </p:grpSpPr>
        <p:sp>
          <p:nvSpPr>
            <p:cNvPr id="7" name="8 Dikdörtgen"/>
            <p:cNvSpPr/>
            <p:nvPr/>
          </p:nvSpPr>
          <p:spPr>
            <a:xfrm>
              <a:off x="1602697" y="3087688"/>
              <a:ext cx="1500188" cy="64293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Class 1</a:t>
              </a:r>
              <a:endParaRPr lang="en-US" dirty="0"/>
            </a:p>
          </p:txBody>
        </p:sp>
        <p:sp>
          <p:nvSpPr>
            <p:cNvPr id="8" name="9 Dikdörtgen"/>
            <p:cNvSpPr/>
            <p:nvPr/>
          </p:nvSpPr>
          <p:spPr>
            <a:xfrm>
              <a:off x="3573463" y="2049513"/>
              <a:ext cx="1500188" cy="642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Class 2</a:t>
              </a:r>
              <a:endParaRPr lang="en-US" dirty="0"/>
            </a:p>
          </p:txBody>
        </p:sp>
        <p:sp>
          <p:nvSpPr>
            <p:cNvPr id="9" name="10 Dikdörtgen"/>
            <p:cNvSpPr/>
            <p:nvPr/>
          </p:nvSpPr>
          <p:spPr>
            <a:xfrm>
              <a:off x="5543504" y="3092285"/>
              <a:ext cx="1500188" cy="64293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Class 3</a:t>
              </a:r>
              <a:endParaRPr lang="en-US" dirty="0"/>
            </a:p>
          </p:txBody>
        </p:sp>
        <p:sp>
          <p:nvSpPr>
            <p:cNvPr id="10" name="11 Elmas"/>
            <p:cNvSpPr/>
            <p:nvPr/>
          </p:nvSpPr>
          <p:spPr>
            <a:xfrm>
              <a:off x="4215607" y="3302000"/>
              <a:ext cx="214312" cy="214313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13 Düz Bağlayıcı"/>
            <p:cNvCxnSpPr>
              <a:stCxn id="8" idx="2"/>
              <a:endCxn id="10" idx="0"/>
            </p:cNvCxnSpPr>
            <p:nvPr/>
          </p:nvCxnSpPr>
          <p:spPr>
            <a:xfrm flipH="1">
              <a:off x="4322763" y="2692451"/>
              <a:ext cx="794" cy="609549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16 Düz Bağlayıcı"/>
            <p:cNvCxnSpPr>
              <a:stCxn id="10" idx="3"/>
              <a:endCxn id="9" idx="1"/>
            </p:cNvCxnSpPr>
            <p:nvPr/>
          </p:nvCxnSpPr>
          <p:spPr>
            <a:xfrm>
              <a:off x="4429919" y="3409157"/>
              <a:ext cx="1113585" cy="459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8 Düz Bağlayıcı"/>
            <p:cNvCxnSpPr>
              <a:stCxn id="10" idx="1"/>
              <a:endCxn id="7" idx="3"/>
            </p:cNvCxnSpPr>
            <p:nvPr/>
          </p:nvCxnSpPr>
          <p:spPr>
            <a:xfrm flipH="1">
              <a:off x="3102885" y="3409157"/>
              <a:ext cx="111272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19 Metin kutusu"/>
            <p:cNvSpPr txBox="1">
              <a:spLocks noChangeArrowheads="1"/>
            </p:cNvSpPr>
            <p:nvPr/>
          </p:nvSpPr>
          <p:spPr bwMode="auto">
            <a:xfrm>
              <a:off x="3963050" y="2766194"/>
              <a:ext cx="285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entury Schoolbook" pitchFamily="18" charset="0"/>
                </a:rPr>
                <a:t>*</a:t>
              </a:r>
              <a:endParaRPr lang="en-US" dirty="0">
                <a:latin typeface="Century Schoolbook" pitchFamily="18" charset="0"/>
              </a:endParaRPr>
            </a:p>
          </p:txBody>
        </p:sp>
        <p:sp>
          <p:nvSpPr>
            <p:cNvPr id="16" name="21 Metin kutusu"/>
            <p:cNvSpPr txBox="1">
              <a:spLocks noChangeArrowheads="1"/>
            </p:cNvSpPr>
            <p:nvPr/>
          </p:nvSpPr>
          <p:spPr bwMode="auto">
            <a:xfrm>
              <a:off x="3187473" y="3491217"/>
              <a:ext cx="2857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entury Schoolbook" pitchFamily="18" charset="0"/>
                </a:rPr>
                <a:t>*</a:t>
              </a:r>
              <a:endParaRPr lang="en-US" dirty="0">
                <a:latin typeface="Century Schoolbook" pitchFamily="18" charset="0"/>
              </a:endParaRPr>
            </a:p>
          </p:txBody>
        </p:sp>
        <p:sp>
          <p:nvSpPr>
            <p:cNvPr id="17" name="22 Metin kutusu"/>
            <p:cNvSpPr txBox="1">
              <a:spLocks noChangeArrowheads="1"/>
            </p:cNvSpPr>
            <p:nvPr/>
          </p:nvSpPr>
          <p:spPr bwMode="auto">
            <a:xfrm>
              <a:off x="5148889" y="3491217"/>
              <a:ext cx="2857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mtClean="0">
                  <a:latin typeface="Century Schoolbook" pitchFamily="18" charset="0"/>
                </a:rPr>
                <a:t>*</a:t>
              </a:r>
              <a:endParaRPr lang="en-US">
                <a:latin typeface="Century Schoolbook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9919" y="2788077"/>
              <a:ext cx="873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Relation</a:t>
              </a:r>
            </a:p>
            <a:p>
              <a:pPr algn="ctr"/>
              <a:r>
                <a:rPr lang="en-GB" sz="1400" dirty="0" smtClean="0"/>
                <a:t>Name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6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Dependency is often confused as </a:t>
            </a:r>
            <a:r>
              <a:rPr lang="en-GB" sz="2000" dirty="0" smtClean="0"/>
              <a:t>association.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A dependency specifies that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model element requires the presence of another model element</a:t>
            </a:r>
            <a:r>
              <a:rPr lang="en-GB" sz="2000" dirty="0" smtClean="0"/>
              <a:t> in order to function or be implemented.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The implication of the dependency is that, if the model element upon which the dependency is specified is changed, then the dependent model element may also need to be changed.</a:t>
            </a:r>
            <a:endParaRPr lang="en-GB" sz="2000" dirty="0"/>
          </a:p>
          <a:p>
            <a:pPr lvl="1" algn="just"/>
            <a:r>
              <a:rPr lang="en-GB" i="1" dirty="0" smtClean="0">
                <a:solidFill>
                  <a:srgbClr val="2D83F4"/>
                </a:solidFill>
              </a:rPr>
              <a:t>In other words, dependency indicates </a:t>
            </a:r>
            <a:r>
              <a:rPr lang="en-GB" i="1" dirty="0">
                <a:solidFill>
                  <a:srgbClr val="2D83F4"/>
                </a:solidFill>
              </a:rPr>
              <a:t>that a change to one model element can affect another model </a:t>
            </a:r>
            <a:r>
              <a:rPr lang="en-GB" i="1" dirty="0" smtClean="0">
                <a:solidFill>
                  <a:srgbClr val="2D83F4"/>
                </a:solidFill>
              </a:rPr>
              <a:t>element.</a:t>
            </a:r>
            <a:endParaRPr lang="en-GB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-2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smtClean="0"/>
              <a:t>Dependencies fall into four main categories: binding, abstraction, usage and permission </a:t>
            </a:r>
            <a:r>
              <a:rPr lang="en-US" sz="1800" i="1" dirty="0" smtClean="0">
                <a:solidFill>
                  <a:srgbClr val="2D83F4"/>
                </a:solidFill>
              </a:rPr>
              <a:t>(we are not going to talk about them).</a:t>
            </a:r>
            <a:r>
              <a:rPr lang="en-US" sz="1800" dirty="0" smtClean="0"/>
              <a:t>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Dependency is represented by a dashed arrow starting from the dependent class to its dependency. 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E.g. relationship between a “Sale” class and a “Product” class can be set using dependency association.  </a:t>
            </a:r>
          </a:p>
          <a:p>
            <a:pPr marL="114300" indent="0" algn="just">
              <a:buNone/>
            </a:pPr>
            <a:endParaRPr lang="en-US" sz="1800" i="1" dirty="0" smtClean="0">
              <a:solidFill>
                <a:srgbClr val="2D83F4"/>
              </a:solidFill>
            </a:endParaRPr>
          </a:p>
          <a:p>
            <a:pPr algn="just"/>
            <a:r>
              <a:rPr lang="en-US" sz="1800" dirty="0" smtClean="0"/>
              <a:t>Typically, dependency relationships do not have names and multiplicity.</a:t>
            </a:r>
            <a:endParaRPr lang="en-US" sz="1800" i="1" dirty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Dependency is typically read as “uses a” as in “</a:t>
            </a:r>
            <a:r>
              <a:rPr lang="tr-TR" sz="1800" i="1" dirty="0" smtClean="0">
                <a:solidFill>
                  <a:srgbClr val="2D83F4"/>
                </a:solidFill>
              </a:rPr>
              <a:t>sale </a:t>
            </a:r>
            <a:r>
              <a:rPr lang="en-US" sz="1800" i="1" dirty="0" smtClean="0">
                <a:solidFill>
                  <a:srgbClr val="2D83F4"/>
                </a:solidFill>
              </a:rPr>
              <a:t>class uses a </a:t>
            </a:r>
            <a:r>
              <a:rPr lang="tr-TR" sz="1800" i="1" dirty="0" smtClean="0">
                <a:solidFill>
                  <a:srgbClr val="2D83F4"/>
                </a:solidFill>
              </a:rPr>
              <a:t>product</a:t>
            </a:r>
            <a:r>
              <a:rPr lang="en-US" sz="1800" i="1" dirty="0" smtClean="0">
                <a:solidFill>
                  <a:srgbClr val="2D83F4"/>
                </a:solidFill>
              </a:rPr>
              <a:t> class”.</a:t>
            </a:r>
          </a:p>
          <a:p>
            <a:pPr marL="114300" indent="0" algn="just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77009" y="5327491"/>
            <a:ext cx="4697599" cy="642937"/>
            <a:chOff x="2079952" y="4965262"/>
            <a:chExt cx="4697599" cy="642937"/>
          </a:xfrm>
        </p:grpSpPr>
        <p:sp>
          <p:nvSpPr>
            <p:cNvPr id="6" name="8 Dikdörtgen"/>
            <p:cNvSpPr/>
            <p:nvPr/>
          </p:nvSpPr>
          <p:spPr>
            <a:xfrm>
              <a:off x="2079952" y="4965262"/>
              <a:ext cx="1500188" cy="64293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smtClean="0"/>
                <a:t>Sale</a:t>
              </a:r>
              <a:endParaRPr lang="en-US" dirty="0"/>
            </a:p>
          </p:txBody>
        </p:sp>
        <p:sp>
          <p:nvSpPr>
            <p:cNvPr id="7" name="8 Dikdörtgen"/>
            <p:cNvSpPr/>
            <p:nvPr/>
          </p:nvSpPr>
          <p:spPr>
            <a:xfrm>
              <a:off x="5277363" y="4965262"/>
              <a:ext cx="1500188" cy="64293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smtClean="0"/>
                <a:t>Product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3580140" y="5286731"/>
              <a:ext cx="1697223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0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 smtClean="0"/>
              <a:t>A </a:t>
            </a:r>
            <a:r>
              <a:rPr lang="en-GB" sz="1800" dirty="0"/>
              <a:t>realization relationship </a:t>
            </a:r>
            <a:r>
              <a:rPr lang="en-GB" sz="1800" dirty="0" smtClean="0"/>
              <a:t>indicates that a class </a:t>
            </a:r>
            <a:r>
              <a:rPr lang="en-GB" sz="1800" i="1" dirty="0" smtClean="0">
                <a:solidFill>
                  <a:srgbClr val="2D83F4"/>
                </a:solidFill>
              </a:rPr>
              <a:t>implements, or realizes </a:t>
            </a:r>
            <a:r>
              <a:rPr lang="en-GB" sz="1800" i="1" dirty="0">
                <a:solidFill>
                  <a:srgbClr val="2D83F4"/>
                </a:solidFill>
              </a:rPr>
              <a:t>(implements or executes)</a:t>
            </a:r>
            <a:r>
              <a:rPr lang="en-GB" sz="1800" dirty="0"/>
              <a:t> </a:t>
            </a:r>
            <a:r>
              <a:rPr lang="en-GB" sz="1800" dirty="0" smtClean="0"/>
              <a:t>an interface at the other end. 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/>
              <a:t>A realization from a source element (called the realization element) to a target element (called the specification element) indicates </a:t>
            </a:r>
            <a:r>
              <a:rPr lang="en-GB" sz="1800" dirty="0" smtClean="0"/>
              <a:t>that: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the </a:t>
            </a:r>
            <a:r>
              <a:rPr lang="en-GB" sz="1800" i="1" dirty="0">
                <a:solidFill>
                  <a:srgbClr val="2D83F4"/>
                </a:solidFill>
              </a:rPr>
              <a:t>source element supports at least all the operations of the target </a:t>
            </a:r>
            <a:r>
              <a:rPr lang="en-GB" sz="1800" i="1" dirty="0" smtClean="0">
                <a:solidFill>
                  <a:srgbClr val="2D83F4"/>
                </a:solidFill>
              </a:rPr>
              <a:t>element, 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without </a:t>
            </a:r>
            <a:r>
              <a:rPr lang="en-GB" sz="1800" i="1" dirty="0">
                <a:solidFill>
                  <a:srgbClr val="2D83F4"/>
                </a:solidFill>
              </a:rPr>
              <a:t>necessarily having to support any attributes or associations of the target element</a:t>
            </a:r>
            <a:r>
              <a:rPr lang="en-GB" sz="1800" i="1" dirty="0" smtClean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Realizations </a:t>
            </a:r>
            <a:r>
              <a:rPr lang="en-GB" sz="1800" dirty="0"/>
              <a:t>can only be shown on </a:t>
            </a:r>
            <a:r>
              <a:rPr lang="en-GB" sz="1800" dirty="0" smtClean="0"/>
              <a:t>class, package </a:t>
            </a:r>
            <a:r>
              <a:rPr lang="en-GB" sz="1800" dirty="0"/>
              <a:t>or component diagrams</a:t>
            </a:r>
            <a:r>
              <a:rPr lang="en-GB" sz="1800" dirty="0" smtClean="0"/>
              <a:t>.</a:t>
            </a:r>
            <a:endParaRPr lang="en-GB" sz="1800" dirty="0"/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Realizations are represented by dashed </a:t>
            </a:r>
            <a:r>
              <a:rPr lang="en-GB" sz="1800" i="1" dirty="0">
                <a:solidFill>
                  <a:srgbClr val="2D83F4"/>
                </a:solidFill>
              </a:rPr>
              <a:t>line with </a:t>
            </a:r>
            <a:r>
              <a:rPr lang="en-GB" sz="1800" i="1" dirty="0" smtClean="0">
                <a:solidFill>
                  <a:srgbClr val="2D83F4"/>
                </a:solidFill>
              </a:rPr>
              <a:t>a plain arrow head.</a:t>
            </a:r>
            <a:endParaRPr lang="en-GB" sz="18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 smtClean="0"/>
              <a:t>An </a:t>
            </a:r>
            <a:r>
              <a:rPr lang="en-GB" sz="1800" dirty="0"/>
              <a:t>interface is a kind of classifier that define a set of related public </a:t>
            </a:r>
            <a:r>
              <a:rPr lang="en-GB" sz="1800" dirty="0" smtClean="0"/>
              <a:t>operations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that have public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visibility)</a:t>
            </a:r>
            <a:r>
              <a:rPr lang="en-GB" sz="1800" dirty="0" smtClean="0"/>
              <a:t> </a:t>
            </a:r>
            <a:r>
              <a:rPr lang="en-GB" sz="1800" dirty="0"/>
              <a:t>and responsibilities.</a:t>
            </a:r>
          </a:p>
          <a:p>
            <a:pPr marL="114300" indent="0" algn="just">
              <a:buNone/>
            </a:pPr>
            <a:endParaRPr lang="en-GB" sz="1800" dirty="0"/>
          </a:p>
          <a:p>
            <a:pPr algn="just"/>
            <a:r>
              <a:rPr lang="en-GB" sz="1800" dirty="0" smtClean="0"/>
              <a:t>In </a:t>
            </a:r>
            <a:r>
              <a:rPr lang="en-GB" sz="1800" dirty="0"/>
              <a:t>other words, interface specifies 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objects communicate with each other</a:t>
            </a:r>
            <a:r>
              <a:rPr lang="en-GB" sz="1800" dirty="0" smtClean="0"/>
              <a:t>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An </a:t>
            </a:r>
            <a:r>
              <a:rPr lang="en-GB" sz="1800" dirty="0"/>
              <a:t>interface specifies a contract. 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Any </a:t>
            </a:r>
            <a:r>
              <a:rPr lang="en-GB" sz="1800" i="1" dirty="0">
                <a:solidFill>
                  <a:srgbClr val="2D83F4"/>
                </a:solidFill>
              </a:rPr>
              <a:t>instance of a classifier that realizes (implements) the interface must </a:t>
            </a:r>
            <a:r>
              <a:rPr lang="en-GB" sz="1800" i="1" dirty="0" smtClean="0">
                <a:solidFill>
                  <a:srgbClr val="2D83F4"/>
                </a:solidFill>
              </a:rPr>
              <a:t>fulfil </a:t>
            </a:r>
            <a:r>
              <a:rPr lang="en-GB" sz="1800" i="1" dirty="0">
                <a:solidFill>
                  <a:srgbClr val="2D83F4"/>
                </a:solidFill>
              </a:rPr>
              <a:t>that contract and thus provides services described by contract.</a:t>
            </a:r>
            <a:endParaRPr lang="en-GB" sz="1800" i="1" dirty="0" smtClean="0">
              <a:solidFill>
                <a:srgbClr val="2D83F4"/>
              </a:solidFill>
            </a:endParaRPr>
          </a:p>
          <a:p>
            <a:pPr algn="just"/>
            <a:endParaRPr lang="en-GB" sz="1800" dirty="0"/>
          </a:p>
          <a:p>
            <a:pPr algn="just"/>
            <a:r>
              <a:rPr lang="en-GB" sz="1800" dirty="0"/>
              <a:t>An interface may be shown using a rectangle symbol with the keyword </a:t>
            </a:r>
            <a:r>
              <a:rPr lang="en-GB" sz="1800" i="1" dirty="0" smtClean="0">
                <a:solidFill>
                  <a:srgbClr val="2D83F4"/>
                </a:solidFill>
              </a:rPr>
              <a:t>«</a:t>
            </a:r>
            <a:r>
              <a:rPr lang="en-GB" sz="1800" i="1" dirty="0">
                <a:solidFill>
                  <a:srgbClr val="2D83F4"/>
                </a:solidFill>
              </a:rPr>
              <a:t>interface</a:t>
            </a:r>
            <a:r>
              <a:rPr lang="en-GB" sz="1800" i="1" dirty="0" smtClean="0">
                <a:solidFill>
                  <a:srgbClr val="2D83F4"/>
                </a:solidFill>
              </a:rPr>
              <a:t>» </a:t>
            </a:r>
            <a:r>
              <a:rPr lang="en-GB" sz="1800" dirty="0"/>
              <a:t>preceding the name.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Realization </a:t>
            </a:r>
            <a:r>
              <a:rPr lang="tr-TR" dirty="0" smtClean="0"/>
              <a:t>and Interface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6311" y="1950422"/>
            <a:ext cx="7304152" cy="4094778"/>
            <a:chOff x="676346" y="2058892"/>
            <a:chExt cx="7304152" cy="4094778"/>
          </a:xfrm>
        </p:grpSpPr>
        <p:graphicFrame>
          <p:nvGraphicFramePr>
            <p:cNvPr id="5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9681937"/>
                </p:ext>
              </p:extLst>
            </p:nvPr>
          </p:nvGraphicFramePr>
          <p:xfrm>
            <a:off x="3186216" y="2058892"/>
            <a:ext cx="2151281" cy="1529080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2151281"/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&lt;&lt;interface&gt;&gt;</a:t>
                        </a:r>
                      </a:p>
                      <a:p>
                        <a:pPr algn="ctr"/>
                        <a:r>
                          <a:rPr lang="en-GB" sz="1600" dirty="0" smtClean="0"/>
                          <a:t>Mammals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&lt;&lt;Attributes&gt;&gt;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&lt;&lt;Operations&gt;&gt;</a:t>
                        </a:r>
                      </a:p>
                      <a:p>
                        <a:pPr algn="ctr"/>
                        <a:r>
                          <a:rPr lang="en-GB" sz="1600" dirty="0" smtClean="0"/>
                          <a:t>+walk ()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6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7586976"/>
                </p:ext>
              </p:extLst>
            </p:nvPr>
          </p:nvGraphicFramePr>
          <p:xfrm>
            <a:off x="4713205" y="4589030"/>
            <a:ext cx="3267293" cy="1564640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3267293"/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Dogs</a:t>
                        </a:r>
                        <a:endParaRPr lang="en-GB" sz="1600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600" dirty="0" smtClean="0"/>
                          <a:t>&lt;&lt;Attributes&gt;&gt;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&lt;&lt;Operations&gt;&gt;</a:t>
                        </a:r>
                      </a:p>
                      <a:p>
                        <a:pPr algn="ctr"/>
                        <a:r>
                          <a:rPr lang="en-GB" sz="1600" dirty="0" smtClean="0"/>
                          <a:t>+walk ()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600" dirty="0" smtClean="0"/>
                          <a:t>(Operation refined form “Mammals”)</a:t>
                        </a:r>
                        <a:endParaRPr lang="en-GB" sz="1600" i="1" dirty="0" smtClean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7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1976585"/>
                </p:ext>
              </p:extLst>
            </p:nvPr>
          </p:nvGraphicFramePr>
          <p:xfrm>
            <a:off x="676346" y="4589030"/>
            <a:ext cx="3299626" cy="1564640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3299626"/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Cats</a:t>
                        </a:r>
                        <a:endParaRPr lang="en-GB" sz="1600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&lt;&lt;Attributes&gt;&gt;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 smtClean="0"/>
                          <a:t>&lt;&lt;Operations&gt;&gt;</a:t>
                        </a:r>
                      </a:p>
                      <a:p>
                        <a:pPr algn="ctr"/>
                        <a:r>
                          <a:rPr lang="en-GB" sz="1600" dirty="0" smtClean="0"/>
                          <a:t>+walk ()</a:t>
                        </a:r>
                      </a:p>
                      <a:p>
                        <a:pPr algn="ctr"/>
                        <a:r>
                          <a:rPr lang="en-GB" sz="1600" dirty="0" smtClean="0"/>
                          <a:t>(Operation refined form “Mammals”)</a:t>
                        </a:r>
                        <a:endParaRPr lang="en-GB" sz="1600" i="1" dirty="0" smtClean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cxnSp>
          <p:nvCxnSpPr>
            <p:cNvPr id="10" name="Straight Arrow Connector 9"/>
            <p:cNvCxnSpPr>
              <a:stCxn id="7" idx="0"/>
              <a:endCxn id="5" idx="2"/>
            </p:cNvCxnSpPr>
            <p:nvPr/>
          </p:nvCxnSpPr>
          <p:spPr>
            <a:xfrm flipV="1">
              <a:off x="2326159" y="3587972"/>
              <a:ext cx="1935697" cy="1001058"/>
            </a:xfrm>
            <a:prstGeom prst="straightConnector1">
              <a:avLst/>
            </a:prstGeom>
            <a:ln>
              <a:prstDash val="dash"/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0"/>
              <a:endCxn id="5" idx="2"/>
            </p:cNvCxnSpPr>
            <p:nvPr/>
          </p:nvCxnSpPr>
          <p:spPr>
            <a:xfrm flipH="1" flipV="1">
              <a:off x="4261856" y="3587972"/>
              <a:ext cx="2084995" cy="1001058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>
          <a:xfrm>
            <a:off x="457200" y="3347527"/>
            <a:ext cx="1791223" cy="551982"/>
          </a:xfrm>
          <a:prstGeom prst="wedgeRoundRectCallout">
            <a:avLst>
              <a:gd name="adj1" fmla="val 35666"/>
              <a:gd name="adj2" fmla="val 13918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Source </a:t>
            </a:r>
            <a:r>
              <a:rPr lang="en-GB" sz="1400" i="1" dirty="0" smtClean="0"/>
              <a:t>or “</a:t>
            </a:r>
            <a:r>
              <a:rPr lang="en-GB" sz="1400" i="1" dirty="0" smtClean="0"/>
              <a:t>r</a:t>
            </a:r>
            <a:r>
              <a:rPr lang="en-GB" sz="1400" i="1" dirty="0" smtClean="0"/>
              <a:t>ealization element”</a:t>
            </a:r>
            <a:endParaRPr lang="en-GB" sz="1400" i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779499" y="2548258"/>
            <a:ext cx="2140963" cy="634779"/>
          </a:xfrm>
          <a:prstGeom prst="wedgeRoundRectCallout">
            <a:avLst>
              <a:gd name="adj1" fmla="val -67912"/>
              <a:gd name="adj2" fmla="val -780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Target </a:t>
            </a:r>
            <a:r>
              <a:rPr lang="en-GB" sz="1400" i="1" dirty="0" smtClean="0"/>
              <a:t>or </a:t>
            </a:r>
          </a:p>
          <a:p>
            <a:pPr algn="ctr"/>
            <a:r>
              <a:rPr lang="en-GB" sz="1400" i="1" dirty="0" smtClean="0"/>
              <a:t>“specification element”</a:t>
            </a:r>
            <a:endParaRPr lang="en-GB" sz="1400" i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779500" y="3479502"/>
            <a:ext cx="1324663" cy="288032"/>
          </a:xfrm>
          <a:prstGeom prst="wedgeRoundRectCallout">
            <a:avLst>
              <a:gd name="adj1" fmla="val -72810"/>
              <a:gd name="adj2" fmla="val 11689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Realization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904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It is sometimes useful to be able to specify </a:t>
            </a:r>
            <a:r>
              <a:rPr lang="en-GB" sz="2000" i="1" dirty="0" smtClean="0">
                <a:solidFill>
                  <a:srgbClr val="2D83F4"/>
                </a:solidFill>
              </a:rPr>
              <a:t>a limited </a:t>
            </a:r>
            <a:r>
              <a:rPr lang="en-GB" sz="2000" dirty="0" smtClean="0"/>
              <a:t>and </a:t>
            </a:r>
            <a:r>
              <a:rPr lang="en-GB" sz="2000" i="1" dirty="0" smtClean="0">
                <a:solidFill>
                  <a:srgbClr val="2D83F4"/>
                </a:solidFill>
              </a:rPr>
              <a:t>predefined set of values</a:t>
            </a:r>
            <a:r>
              <a:rPr lang="en-GB" sz="2000" dirty="0" smtClean="0"/>
              <a:t> from which the value of a particular attribute can be set.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i="1" dirty="0" smtClean="0">
                <a:solidFill>
                  <a:srgbClr val="2D83F4"/>
                </a:solidFill>
              </a:rPr>
              <a:t>The basic notation for an enumeration is a named class symbol.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The inclusion of the </a:t>
            </a:r>
            <a:r>
              <a:rPr lang="en-GB" sz="2000" i="1" dirty="0" smtClean="0">
                <a:solidFill>
                  <a:srgbClr val="2D83F4"/>
                </a:solidFill>
              </a:rPr>
              <a:t>&lt;&lt;enumeration&gt;&gt;</a:t>
            </a:r>
            <a:r>
              <a:rPr lang="en-GB" sz="2000" dirty="0" smtClean="0"/>
              <a:t> stereotype above the class name indicates that this class represents an enumeration of values.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The literal values for the enumeration are placed in the </a:t>
            </a:r>
            <a:r>
              <a:rPr lang="en-GB" sz="2000" i="1" dirty="0" smtClean="0">
                <a:solidFill>
                  <a:srgbClr val="2D83F4"/>
                </a:solidFill>
              </a:rPr>
              <a:t>middle list compartment</a:t>
            </a:r>
            <a:r>
              <a:rPr lang="en-GB" sz="2000" dirty="0" smtClean="0"/>
              <a:t> of the class symbol.  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871212"/>
              </p:ext>
            </p:extLst>
          </p:nvPr>
        </p:nvGraphicFramePr>
        <p:xfrm>
          <a:off x="3186216" y="2230716"/>
          <a:ext cx="2151281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2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&lt;&lt;enumeration&gt;&gt;</a:t>
                      </a:r>
                    </a:p>
                    <a:p>
                      <a:pPr algn="ctr"/>
                      <a:r>
                        <a:rPr lang="en-GB" sz="1600" dirty="0" smtClean="0"/>
                        <a:t>Days_of_The_Week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Sunday</a:t>
                      </a:r>
                    </a:p>
                    <a:p>
                      <a:pPr algn="ctr"/>
                      <a:r>
                        <a:rPr lang="en-GB" sz="1600" dirty="0" smtClean="0"/>
                        <a:t>Monday</a:t>
                      </a:r>
                    </a:p>
                    <a:p>
                      <a:pPr algn="ctr"/>
                      <a:r>
                        <a:rPr lang="en-GB" sz="1600" dirty="0" smtClean="0"/>
                        <a:t>Tuesday</a:t>
                      </a:r>
                    </a:p>
                    <a:p>
                      <a:pPr algn="ctr"/>
                      <a:r>
                        <a:rPr lang="en-GB" sz="1600" dirty="0" smtClean="0"/>
                        <a:t>Wednesday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Thursday</a:t>
                      </a:r>
                    </a:p>
                    <a:p>
                      <a:pPr algn="ctr"/>
                      <a:r>
                        <a:rPr lang="en-GB" sz="1600" dirty="0" smtClean="0"/>
                        <a:t>Friday</a:t>
                      </a:r>
                    </a:p>
                    <a:p>
                      <a:pPr algn="ctr"/>
                      <a:r>
                        <a:rPr lang="en-GB" sz="1600" dirty="0" smtClean="0"/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tr-TR" smtClean="0"/>
              <a:t>D</a:t>
            </a:r>
            <a:r>
              <a:rPr lang="en-US" smtClean="0"/>
              <a:t>raw </a:t>
            </a:r>
            <a:r>
              <a:rPr lang="en-US" dirty="0"/>
              <a:t>Class Diagram?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following points should be remembered while drawing a class diagram: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name of the class diagram should be meaningful to describe the aspect of the system.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Each element and their relationships should be identified in advance.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Responsibility (attributes and methods) of each class should be clearly identified.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class minimum number of properties should be specified. Because unnecessary properties will make the diagram complicated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notes when ever required to describe some aspect of the diagram. Because at the end of the drawing it should be understandable to the developer/coder.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Finally, before making the final version, the diagram should be drawn on plain paper and rework as many times as possible to make it correct.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01349"/>
              </p:ext>
            </p:extLst>
          </p:nvPr>
        </p:nvGraphicFramePr>
        <p:xfrm>
          <a:off x="457201" y="2144889"/>
          <a:ext cx="7289243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643"/>
                <a:gridCol w="2097780"/>
                <a:gridCol w="13208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 is associated </a:t>
                      </a:r>
                      <a:r>
                        <a:rPr lang="tr-TR" sz="1600" dirty="0" smtClean="0"/>
                        <a:t>(bidirectional) </a:t>
                      </a:r>
                      <a:r>
                        <a:rPr lang="en-US" sz="1600" dirty="0" smtClean="0"/>
                        <a:t>with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</a:t>
                      </a:r>
                      <a:r>
                        <a:rPr lang="en-US" sz="1600" baseline="0" dirty="0" smtClean="0"/>
                        <a:t> class.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This class is associated </a:t>
                      </a:r>
                      <a:r>
                        <a:rPr lang="tr-TR" sz="1600" dirty="0" smtClean="0"/>
                        <a:t>(unidirectional) </a:t>
                      </a:r>
                      <a:r>
                        <a:rPr lang="en-US" sz="1600" dirty="0" smtClean="0"/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this</a:t>
                      </a:r>
                      <a:r>
                        <a:rPr lang="en-US" sz="1600" baseline="0" dirty="0" smtClean="0"/>
                        <a:t> class.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 is dependent</a:t>
                      </a:r>
                      <a:r>
                        <a:rPr lang="en-US" sz="1600" baseline="0" dirty="0" smtClean="0"/>
                        <a:t> upon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 inherits from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 has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interface.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 is</a:t>
                      </a:r>
                      <a:r>
                        <a:rPr lang="en-US" sz="1600" baseline="0" dirty="0" smtClean="0"/>
                        <a:t> a realization of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class.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These classes compose without belonging to 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this class.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These classes compose and are contained by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this class.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437945" y="2695257"/>
            <a:ext cx="190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37945" y="3464197"/>
            <a:ext cx="1905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37945" y="3831085"/>
            <a:ext cx="19050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437945" y="4226197"/>
            <a:ext cx="16862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24222" y="4120363"/>
            <a:ext cx="218723" cy="211667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37945" y="4590264"/>
            <a:ext cx="1905000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6032500" y="4799107"/>
            <a:ext cx="310445" cy="239889"/>
          </a:xfrm>
          <a:prstGeom prst="diamond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34" idx="1"/>
          </p:cNvCxnSpPr>
          <p:nvPr/>
        </p:nvCxnSpPr>
        <p:spPr>
          <a:xfrm>
            <a:off x="4437945" y="5274649"/>
            <a:ext cx="1594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6032500" y="5154704"/>
            <a:ext cx="310445" cy="239889"/>
          </a:xfrm>
          <a:prstGeom prst="diamond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29" idx="1"/>
          </p:cNvCxnSpPr>
          <p:nvPr/>
        </p:nvCxnSpPr>
        <p:spPr>
          <a:xfrm>
            <a:off x="4437945" y="4919052"/>
            <a:ext cx="1594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37945" y="3075709"/>
            <a:ext cx="1905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 Overview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/>
              <a:t>Class diagram is the most widely used diagram in </a:t>
            </a:r>
            <a:r>
              <a:rPr lang="en-GB" sz="1800" dirty="0" smtClean="0"/>
              <a:t>modelling </a:t>
            </a:r>
            <a:r>
              <a:rPr lang="en-GB" sz="1800" dirty="0"/>
              <a:t>object-oriented system. </a:t>
            </a:r>
            <a:endParaRPr lang="en-GB" sz="1800" dirty="0" smtClean="0"/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diagrams are widely used in the modelling of object oriented systems because they are the only UML diagrams which can be mapped directly with object oriented languages</a:t>
            </a:r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14300" indent="0" algn="just">
              <a:buNone/>
            </a:pPr>
            <a:endParaRPr lang="en-GB" sz="1800" dirty="0"/>
          </a:p>
          <a:p>
            <a:pPr algn="just"/>
            <a:r>
              <a:rPr lang="en-GB" sz="1800" dirty="0" smtClean="0"/>
              <a:t>A class diagram is an important diagram in software development. </a:t>
            </a:r>
            <a:endParaRPr lang="tr-TR" sz="1800" dirty="0" smtClean="0"/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 is not only used for visualizing, describing and documenting different aspects of a system but also for constructing executable code (skeleton code) of the software application.</a:t>
            </a:r>
            <a:endParaRPr lang="en-GB" sz="1800" i="1" dirty="0" smtClean="0"/>
          </a:p>
          <a:p>
            <a:pPr algn="just"/>
            <a:endParaRPr lang="en-GB" sz="1800" dirty="0" smtClean="0"/>
          </a:p>
          <a:p>
            <a:pPr algn="just"/>
            <a:r>
              <a:rPr lang="en-US" sz="1800" dirty="0" smtClean="0"/>
              <a:t>The class diagram shows a collection of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classes, interfaces, associations, collaborations </a:t>
            </a:r>
            <a:r>
              <a:rPr lang="en-US" sz="1800" dirty="0" smtClean="0"/>
              <a:t>and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1800" dirty="0" smtClean="0"/>
              <a:t>.</a:t>
            </a:r>
            <a:endParaRPr lang="tr-T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Summary - 2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59508" y="4408008"/>
            <a:ext cx="5905987" cy="2014546"/>
            <a:chOff x="634112" y="4403547"/>
            <a:chExt cx="5905987" cy="2014546"/>
          </a:xfrm>
        </p:grpSpPr>
        <p:sp>
          <p:nvSpPr>
            <p:cNvPr id="18" name="Rectangle 17"/>
            <p:cNvSpPr/>
            <p:nvPr/>
          </p:nvSpPr>
          <p:spPr>
            <a:xfrm>
              <a:off x="3788555" y="4403547"/>
              <a:ext cx="1162800" cy="399670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Fixed Account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88555" y="5566276"/>
              <a:ext cx="1162800" cy="399671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Bank Account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75142" y="4403547"/>
              <a:ext cx="1162800" cy="399641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Printer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75141" y="5566308"/>
              <a:ext cx="1162800" cy="399641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Printer Setup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4112" y="4403547"/>
              <a:ext cx="1151033" cy="3982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Library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6246" y="5566658"/>
              <a:ext cx="1151033" cy="3982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Books</a:t>
              </a:r>
              <a:endParaRPr lang="en-US" sz="1600" dirty="0"/>
            </a:p>
          </p:txBody>
        </p:sp>
        <p:sp>
          <p:nvSpPr>
            <p:cNvPr id="40" name="Diamond 39"/>
            <p:cNvSpPr/>
            <p:nvPr/>
          </p:nvSpPr>
          <p:spPr>
            <a:xfrm>
              <a:off x="1106888" y="4811980"/>
              <a:ext cx="218591" cy="216354"/>
            </a:xfrm>
            <a:prstGeom prst="diamond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3" name="Straight Connector 1032"/>
            <p:cNvCxnSpPr>
              <a:stCxn id="40" idx="2"/>
              <a:endCxn id="16" idx="0"/>
            </p:cNvCxnSpPr>
            <p:nvPr/>
          </p:nvCxnSpPr>
          <p:spPr>
            <a:xfrm>
              <a:off x="1216184" y="5028334"/>
              <a:ext cx="5579" cy="538324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201969" y="4403549"/>
              <a:ext cx="1162800" cy="4000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Library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1969" y="5565854"/>
              <a:ext cx="1162800" cy="4000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Books</a:t>
              </a:r>
              <a:endParaRPr lang="en-US" sz="1600" dirty="0"/>
            </a:p>
          </p:txBody>
        </p:sp>
        <p:sp>
          <p:nvSpPr>
            <p:cNvPr id="1031" name="Diamond 1030"/>
            <p:cNvSpPr/>
            <p:nvPr/>
          </p:nvSpPr>
          <p:spPr>
            <a:xfrm>
              <a:off x="2672956" y="4813850"/>
              <a:ext cx="220826" cy="217344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5" name="Straight Connector 1034"/>
            <p:cNvCxnSpPr>
              <a:stCxn id="1031" idx="2"/>
              <a:endCxn id="17" idx="0"/>
            </p:cNvCxnSpPr>
            <p:nvPr/>
          </p:nvCxnSpPr>
          <p:spPr>
            <a:xfrm>
              <a:off x="2783370" y="5031194"/>
              <a:ext cx="0" cy="53466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39284" y="6085138"/>
              <a:ext cx="1164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Aggregation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1970" y="6088371"/>
              <a:ext cx="1162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Composition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88555" y="6079539"/>
              <a:ext cx="1164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Inheritance</a:t>
              </a:r>
              <a:endParaRPr lang="en-US" sz="16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75142" y="6079539"/>
              <a:ext cx="1164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Realization</a:t>
              </a:r>
              <a:endParaRPr lang="en-US" sz="1600" dirty="0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4252684" y="4822986"/>
              <a:ext cx="222776" cy="215502"/>
            </a:xfrm>
            <a:prstGeom prst="triangl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9" idx="3"/>
              <a:endCxn id="19" idx="0"/>
            </p:cNvCxnSpPr>
            <p:nvPr/>
          </p:nvCxnSpPr>
          <p:spPr>
            <a:xfrm>
              <a:off x="4364072" y="5038488"/>
              <a:ext cx="5883" cy="52778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Isosceles Triangle 105"/>
            <p:cNvSpPr/>
            <p:nvPr/>
          </p:nvSpPr>
          <p:spPr>
            <a:xfrm>
              <a:off x="5845154" y="4827326"/>
              <a:ext cx="222776" cy="215502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106" idx="3"/>
              <a:endCxn id="21" idx="0"/>
            </p:cNvCxnSpPr>
            <p:nvPr/>
          </p:nvCxnSpPr>
          <p:spPr>
            <a:xfrm flipH="1">
              <a:off x="5956541" y="5042828"/>
              <a:ext cx="1" cy="5234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325479" y="5212997"/>
              <a:ext cx="459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1..*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90709" y="1980222"/>
            <a:ext cx="6566393" cy="2259109"/>
            <a:chOff x="639284" y="1980222"/>
            <a:chExt cx="6566393" cy="2259109"/>
          </a:xfrm>
        </p:grpSpPr>
        <p:sp>
          <p:nvSpPr>
            <p:cNvPr id="13" name="Rectangle 12"/>
            <p:cNvSpPr/>
            <p:nvPr/>
          </p:nvSpPr>
          <p:spPr>
            <a:xfrm>
              <a:off x="3861077" y="2375783"/>
              <a:ext cx="1151033" cy="3982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Airline Staff</a:t>
              </a:r>
              <a:endParaRPr lang="en-US" sz="16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41441" y="1986485"/>
              <a:ext cx="1162800" cy="398273"/>
            </a:xfrm>
            <a:prstGeom prst="rect">
              <a:avLst/>
            </a:prstGeom>
            <a:ln>
              <a:solidFill>
                <a:srgbClr val="286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Passengers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1441" y="3149596"/>
              <a:ext cx="1162800" cy="398273"/>
            </a:xfrm>
            <a:prstGeom prst="rect">
              <a:avLst/>
            </a:prstGeom>
            <a:ln>
              <a:solidFill>
                <a:srgbClr val="286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Airplane</a:t>
              </a:r>
              <a:endParaRPr lang="en-US" sz="1600" dirty="0"/>
            </a:p>
          </p:txBody>
        </p:sp>
        <p:cxnSp>
          <p:nvCxnSpPr>
            <p:cNvPr id="22" name="Straight Connector 21"/>
            <p:cNvCxnSpPr>
              <a:stCxn id="7" idx="0"/>
              <a:endCxn id="2" idx="2"/>
            </p:cNvCxnSpPr>
            <p:nvPr/>
          </p:nvCxnSpPr>
          <p:spPr>
            <a:xfrm flipV="1">
              <a:off x="1222842" y="2384758"/>
              <a:ext cx="0" cy="76483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228027" y="1986485"/>
              <a:ext cx="1162800" cy="3982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Passengers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8027" y="3149596"/>
              <a:ext cx="1162800" cy="3982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Airplane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>
              <a:stCxn id="11" idx="0"/>
              <a:endCxn id="8" idx="2"/>
            </p:cNvCxnSpPr>
            <p:nvPr/>
          </p:nvCxnSpPr>
          <p:spPr>
            <a:xfrm flipV="1">
              <a:off x="2809428" y="2384758"/>
              <a:ext cx="0" cy="7648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042877" y="1980222"/>
              <a:ext cx="1162800" cy="398808"/>
            </a:xfrm>
            <a:prstGeom prst="rect">
              <a:avLst/>
            </a:prstGeom>
            <a:ln>
              <a:solidFill>
                <a:srgbClr val="936A08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Passengers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2877" y="3143814"/>
              <a:ext cx="1162800" cy="398808"/>
            </a:xfrm>
            <a:prstGeom prst="rect">
              <a:avLst/>
            </a:prstGeom>
            <a:ln>
              <a:solidFill>
                <a:srgbClr val="936A08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Airplane</a:t>
              </a:r>
              <a:endParaRPr lang="en-US" sz="1600" dirty="0"/>
            </a:p>
          </p:txBody>
        </p:sp>
        <p:cxnSp>
          <p:nvCxnSpPr>
            <p:cNvPr id="28" name="Straight Connector 27"/>
            <p:cNvCxnSpPr>
              <a:stCxn id="12" idx="0"/>
              <a:endCxn id="9" idx="2"/>
            </p:cNvCxnSpPr>
            <p:nvPr/>
          </p:nvCxnSpPr>
          <p:spPr>
            <a:xfrm flipV="1">
              <a:off x="6624278" y="2379030"/>
              <a:ext cx="0" cy="764782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3" idx="2"/>
              <a:endCxn id="13" idx="3"/>
            </p:cNvCxnSpPr>
            <p:nvPr/>
          </p:nvCxnSpPr>
          <p:spPr>
            <a:xfrm rot="5400000" flipH="1" flipV="1">
              <a:off x="4624784" y="2386730"/>
              <a:ext cx="199136" cy="575516"/>
            </a:xfrm>
            <a:prstGeom prst="bentConnector4">
              <a:avLst>
                <a:gd name="adj1" fmla="val -220320"/>
                <a:gd name="adj2" fmla="val 19528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9284" y="3654555"/>
              <a:ext cx="1164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Association</a:t>
              </a:r>
              <a:endParaRPr lang="en-US" sz="16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28027" y="3654555"/>
              <a:ext cx="116495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Directed Association</a:t>
              </a:r>
              <a:endParaRPr lang="en-US" sz="16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5909" y="3654555"/>
              <a:ext cx="116495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Reflexive Association</a:t>
              </a:r>
              <a:endParaRPr lang="en-US" sz="1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40720" y="3654555"/>
              <a:ext cx="1164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Multiplicity</a:t>
              </a:r>
              <a:endParaRPr lang="en-US" sz="16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46011" y="2424759"/>
              <a:ext cx="459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0..*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58765" y="2852097"/>
              <a:ext cx="459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0..*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084632" y="2221894"/>
              <a:ext cx="459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0..*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Analysis and </a:t>
            </a:r>
            <a:r>
              <a:rPr lang="en-US" sz="4000" dirty="0" smtClean="0"/>
              <a:t>Design Class Diagrams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There are different kinds of models in software engineering: analysis and design models, </a:t>
            </a:r>
            <a:r>
              <a:rPr lang="en-US" sz="1800" dirty="0" smtClean="0"/>
              <a:t>structural, interaction </a:t>
            </a:r>
            <a:r>
              <a:rPr lang="en-US" sz="1800" dirty="0"/>
              <a:t>and behavioral models, etc.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Roughly </a:t>
            </a:r>
            <a:r>
              <a:rPr lang="en-US" sz="1800" dirty="0" smtClean="0"/>
              <a:t>speaking,</a:t>
            </a:r>
          </a:p>
          <a:p>
            <a:pPr lvl="1" algn="just"/>
            <a:r>
              <a:rPr lang="en-US" sz="1800" dirty="0" smtClean="0"/>
              <a:t>Analysis designates some </a:t>
            </a:r>
            <a:r>
              <a:rPr lang="en-US" sz="1800" dirty="0"/>
              <a:t>kind of </a:t>
            </a:r>
            <a:r>
              <a:rPr lang="en-US" sz="1800" i="1" dirty="0">
                <a:solidFill>
                  <a:srgbClr val="2D83F4"/>
                </a:solidFill>
              </a:rPr>
              <a:t>understanding of a problem or </a:t>
            </a:r>
            <a:r>
              <a:rPr lang="en-US" sz="1800" i="1" dirty="0" smtClean="0">
                <a:solidFill>
                  <a:srgbClr val="2D83F4"/>
                </a:solidFill>
              </a:rPr>
              <a:t>situation</a:t>
            </a:r>
            <a:r>
              <a:rPr lang="en-US" sz="1800" dirty="0" smtClean="0"/>
              <a:t>.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</a:p>
          <a:p>
            <a:pPr lvl="1" algn="just"/>
            <a:r>
              <a:rPr lang="en-US" sz="1800" dirty="0" smtClean="0"/>
              <a:t>Design is related to the</a:t>
            </a:r>
            <a:r>
              <a:rPr lang="en-US" sz="1800" i="1" dirty="0" smtClean="0">
                <a:solidFill>
                  <a:srgbClr val="2D83F4"/>
                </a:solidFill>
              </a:rPr>
              <a:t> creation </a:t>
            </a:r>
            <a:r>
              <a:rPr lang="en-US" sz="1800" i="1" dirty="0">
                <a:solidFill>
                  <a:srgbClr val="2D83F4"/>
                </a:solidFill>
              </a:rPr>
              <a:t>of a solution </a:t>
            </a:r>
            <a:r>
              <a:rPr lang="en-US" sz="1800" dirty="0"/>
              <a:t>for the analyzed </a:t>
            </a:r>
            <a:r>
              <a:rPr lang="en-US" sz="1800" dirty="0" smtClean="0"/>
              <a:t>problem. </a:t>
            </a:r>
          </a:p>
          <a:p>
            <a:pPr lvl="1" algn="just"/>
            <a:r>
              <a:rPr lang="en-US" sz="1800" dirty="0" smtClean="0"/>
              <a:t>Model is some kind of simplification </a:t>
            </a:r>
            <a:r>
              <a:rPr lang="en-US" sz="1800" dirty="0"/>
              <a:t>that is used to better understand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2D83F4"/>
                </a:solidFill>
              </a:rPr>
              <a:t>problem </a:t>
            </a:r>
            <a:r>
              <a:rPr lang="en-US" sz="1800" i="1" dirty="0" smtClean="0">
                <a:solidFill>
                  <a:srgbClr val="2D83F4"/>
                </a:solidFill>
              </a:rPr>
              <a:t>(analysis model) </a:t>
            </a:r>
            <a:r>
              <a:rPr lang="en-US" sz="1800" dirty="0"/>
              <a:t>or</a:t>
            </a:r>
            <a:r>
              <a:rPr lang="en-US" sz="1800" i="1" dirty="0">
                <a:solidFill>
                  <a:srgbClr val="2D83F4"/>
                </a:solidFill>
              </a:rPr>
              <a:t> the solution </a:t>
            </a:r>
            <a:r>
              <a:rPr lang="en-US" sz="1800" i="1" dirty="0" smtClean="0">
                <a:solidFill>
                  <a:srgbClr val="2D83F4"/>
                </a:solidFill>
              </a:rPr>
              <a:t>(design model)</a:t>
            </a:r>
            <a:r>
              <a:rPr lang="en-US" sz="1800" dirty="0" smtClean="0"/>
              <a:t>.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and Design Class </a:t>
            </a:r>
            <a:r>
              <a:rPr lang="en-US" sz="3600" dirty="0" smtClean="0"/>
              <a:t>Diagrams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are two types of class diagrams:</a:t>
            </a:r>
          </a:p>
          <a:p>
            <a:pPr marL="754380" lvl="1" indent="-342900" algn="just">
              <a:buFont typeface="+mj-lt"/>
              <a:buAutoNum type="arabicPeriod"/>
            </a:pP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(Domain) Class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Diagram</a:t>
            </a:r>
            <a:r>
              <a:rPr lang="en-US" sz="1800" i="1" dirty="0" smtClean="0">
                <a:solidFill>
                  <a:srgbClr val="2D83F4"/>
                </a:solidFill>
              </a:rPr>
              <a:t>: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models </a:t>
            </a:r>
            <a:r>
              <a:rPr lang="en-US" sz="1800" i="1" dirty="0">
                <a:solidFill>
                  <a:srgbClr val="2D83F4"/>
                </a:solidFill>
              </a:rPr>
              <a:t>the </a:t>
            </a:r>
            <a:r>
              <a:rPr lang="en-US" sz="1800" i="1" dirty="0" smtClean="0">
                <a:solidFill>
                  <a:srgbClr val="2D83F4"/>
                </a:solidFill>
              </a:rPr>
              <a:t>concepts (conceptual model)</a:t>
            </a:r>
            <a:r>
              <a:rPr lang="en-US" sz="1800" dirty="0" smtClean="0"/>
              <a:t> in </a:t>
            </a:r>
            <a:r>
              <a:rPr lang="en-US" sz="1800" dirty="0"/>
              <a:t>the problem </a:t>
            </a:r>
            <a:r>
              <a:rPr lang="en-US" sz="1800" dirty="0" smtClean="0"/>
              <a:t>space. </a:t>
            </a:r>
          </a:p>
          <a:p>
            <a:pPr lvl="2" algn="just"/>
            <a:r>
              <a:rPr lang="en-US" dirty="0" smtClean="0"/>
              <a:t>Typically </a:t>
            </a:r>
            <a:r>
              <a:rPr lang="en-US" dirty="0"/>
              <a:t>a domain class diagram shows </a:t>
            </a:r>
            <a:r>
              <a:rPr lang="en-US" i="1" dirty="0">
                <a:solidFill>
                  <a:srgbClr val="2D83F4"/>
                </a:solidFill>
              </a:rPr>
              <a:t>the name of the classes, </a:t>
            </a:r>
            <a:r>
              <a:rPr lang="en-US" i="1" dirty="0" smtClean="0">
                <a:solidFill>
                  <a:srgbClr val="2D83F4"/>
                </a:solidFill>
              </a:rPr>
              <a:t>the relationships </a:t>
            </a:r>
            <a:r>
              <a:rPr lang="en-US" i="1" dirty="0">
                <a:solidFill>
                  <a:srgbClr val="2D83F4"/>
                </a:solidFill>
              </a:rPr>
              <a:t>between classes</a:t>
            </a:r>
            <a:r>
              <a:rPr lang="en-US" dirty="0"/>
              <a:t> and helps model the vocabulary of the problem space. </a:t>
            </a:r>
            <a:endParaRPr lang="en-US" dirty="0" smtClean="0"/>
          </a:p>
          <a:p>
            <a:pPr lvl="2"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domain class diagram models </a:t>
            </a:r>
            <a:r>
              <a:rPr lang="en-US" i="1" dirty="0">
                <a:solidFill>
                  <a:srgbClr val="2D83F4"/>
                </a:solidFill>
              </a:rPr>
              <a:t>the high level concepts</a:t>
            </a:r>
            <a:r>
              <a:rPr lang="en-US" dirty="0"/>
              <a:t> in the </a:t>
            </a:r>
            <a:r>
              <a:rPr lang="en-US" dirty="0" smtClean="0"/>
              <a:t>system.</a:t>
            </a:r>
            <a:endParaRPr lang="en-US" sz="1800" dirty="0" smtClean="0"/>
          </a:p>
          <a:p>
            <a:pPr marL="754380" lvl="1" indent="-342900" algn="just">
              <a:buFont typeface="+mj-lt"/>
              <a:buAutoNum type="arabicPeriod" startAt="2"/>
            </a:pPr>
            <a:r>
              <a:rPr lang="en-US" sz="1800" i="1" dirty="0" smtClean="0">
                <a:solidFill>
                  <a:srgbClr val="2D83F4"/>
                </a:solidFill>
              </a:rPr>
              <a:t>Design </a:t>
            </a:r>
            <a:r>
              <a:rPr lang="en-US" sz="1800" i="1" dirty="0">
                <a:solidFill>
                  <a:srgbClr val="2D83F4"/>
                </a:solidFill>
              </a:rPr>
              <a:t>Class </a:t>
            </a:r>
            <a:r>
              <a:rPr lang="en-US" sz="1800" i="1" dirty="0" smtClean="0">
                <a:solidFill>
                  <a:srgbClr val="2D83F4"/>
                </a:solidFill>
              </a:rPr>
              <a:t>Diagram:</a:t>
            </a:r>
            <a:r>
              <a:rPr lang="en-US" sz="1800" dirty="0"/>
              <a:t> </a:t>
            </a:r>
            <a:r>
              <a:rPr lang="en-US" sz="1800" dirty="0" smtClean="0"/>
              <a:t>helps to model </a:t>
            </a:r>
            <a:r>
              <a:rPr lang="en-US" sz="1800" dirty="0"/>
              <a:t>the actual design concepts.  </a:t>
            </a:r>
            <a:endParaRPr lang="en-US" sz="1800" dirty="0" smtClean="0"/>
          </a:p>
          <a:p>
            <a:pPr lvl="2" algn="just"/>
            <a:r>
              <a:rPr lang="en-US" dirty="0" smtClean="0"/>
              <a:t>Obviously a design class diagram </a:t>
            </a:r>
            <a:r>
              <a:rPr lang="en-US" dirty="0"/>
              <a:t>has </a:t>
            </a:r>
            <a:r>
              <a:rPr lang="en-US" i="1" dirty="0">
                <a:solidFill>
                  <a:srgbClr val="2D83F4"/>
                </a:solidFill>
              </a:rPr>
              <a:t>more detail</a:t>
            </a:r>
            <a:r>
              <a:rPr lang="en-US" dirty="0"/>
              <a:t> than the domain diagram, because it must model the fine-grained concepts of implementation.  </a:t>
            </a:r>
            <a:endParaRPr lang="en-US" dirty="0" smtClean="0"/>
          </a:p>
          <a:p>
            <a:pPr lvl="2" algn="just"/>
            <a:r>
              <a:rPr lang="en-US" dirty="0" smtClean="0"/>
              <a:t>The design </a:t>
            </a:r>
            <a:r>
              <a:rPr lang="en-US" dirty="0"/>
              <a:t>class diagram models </a:t>
            </a:r>
            <a:r>
              <a:rPr lang="en-US" i="1" dirty="0">
                <a:solidFill>
                  <a:srgbClr val="2D83F4"/>
                </a:solidFill>
              </a:rPr>
              <a:t>the </a:t>
            </a:r>
            <a:r>
              <a:rPr lang="en-US" i="1" dirty="0" smtClean="0">
                <a:solidFill>
                  <a:srgbClr val="2D83F4"/>
                </a:solidFill>
              </a:rPr>
              <a:t>low </a:t>
            </a:r>
            <a:r>
              <a:rPr lang="en-US" i="1" dirty="0">
                <a:solidFill>
                  <a:srgbClr val="2D83F4"/>
                </a:solidFill>
              </a:rPr>
              <a:t>level concepts </a:t>
            </a:r>
            <a:r>
              <a:rPr lang="en-US" dirty="0"/>
              <a:t>in the </a:t>
            </a:r>
            <a:r>
              <a:rPr lang="en-US" dirty="0" smtClean="0"/>
              <a:t>system.</a:t>
            </a:r>
            <a:endParaRPr lang="en-US" i="1" dirty="0">
              <a:solidFill>
                <a:srgbClr val="2D83F4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73E87"/>
                </a:solidFill>
              </a:rPr>
              <a:t>Analysis and Design Class Diagrams - </a:t>
            </a:r>
            <a:r>
              <a:rPr lang="en-US" sz="3600" dirty="0" smtClean="0">
                <a:solidFill>
                  <a:srgbClr val="073E87"/>
                </a:solidFill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In UML diagrams which represent </a:t>
            </a:r>
            <a:r>
              <a:rPr lang="tr-TR" sz="2000" dirty="0" smtClean="0"/>
              <a:t>analysis (</a:t>
            </a:r>
            <a:r>
              <a:rPr lang="en-US" sz="2000" dirty="0" smtClean="0"/>
              <a:t>domain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/>
              <a:t>model, </a:t>
            </a:r>
            <a:r>
              <a:rPr lang="en-US" sz="2000" i="1" dirty="0">
                <a:solidFill>
                  <a:srgbClr val="2D83F4"/>
                </a:solidFill>
              </a:rPr>
              <a:t>you cannot use </a:t>
            </a:r>
            <a:r>
              <a:rPr lang="en-US" sz="2000" i="1" dirty="0" smtClean="0">
                <a:solidFill>
                  <a:srgbClr val="2D83F4"/>
                </a:solidFill>
              </a:rPr>
              <a:t>special relationship types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>
                <a:solidFill>
                  <a:srgbClr val="2D83F4"/>
                </a:solidFill>
              </a:rPr>
              <a:t>All </a:t>
            </a:r>
            <a:r>
              <a:rPr lang="en-US" sz="2000" i="1" dirty="0">
                <a:solidFill>
                  <a:srgbClr val="2D83F4"/>
                </a:solidFill>
              </a:rPr>
              <a:t>classes are interlinked with a line</a:t>
            </a:r>
            <a:r>
              <a:rPr lang="en-US" sz="2000" dirty="0"/>
              <a:t>, which signifies </a:t>
            </a:r>
            <a:r>
              <a:rPr lang="en-US" sz="2000" i="1" dirty="0" smtClean="0">
                <a:solidFill>
                  <a:srgbClr val="2D83F4"/>
                </a:solidFill>
              </a:rPr>
              <a:t>relation</a:t>
            </a:r>
            <a:r>
              <a:rPr lang="en-US" sz="2000" dirty="0" smtClean="0"/>
              <a:t>, </a:t>
            </a:r>
            <a:r>
              <a:rPr lang="en-US" sz="2000" dirty="0"/>
              <a:t>and you should use text annotations over the lines to illustrate what relation it exactly is.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While </a:t>
            </a:r>
            <a:r>
              <a:rPr lang="en-US" sz="2000" dirty="0"/>
              <a:t>in design models, you have to </a:t>
            </a:r>
            <a:r>
              <a:rPr lang="en-US" sz="2000" i="1" dirty="0">
                <a:solidFill>
                  <a:srgbClr val="2D83F4"/>
                </a:solidFill>
              </a:rPr>
              <a:t>use </a:t>
            </a:r>
            <a:r>
              <a:rPr lang="en-US" sz="2000" i="1" dirty="0" smtClean="0">
                <a:solidFill>
                  <a:srgbClr val="2D83F4"/>
                </a:solidFill>
              </a:rPr>
              <a:t>all necessary relationship types like association</a:t>
            </a:r>
            <a:r>
              <a:rPr lang="en-US" sz="2000" i="1" dirty="0">
                <a:solidFill>
                  <a:srgbClr val="2D83F4"/>
                </a:solidFill>
              </a:rPr>
              <a:t>, </a:t>
            </a:r>
            <a:r>
              <a:rPr lang="en-US" sz="2000" i="1" dirty="0" smtClean="0">
                <a:solidFill>
                  <a:srgbClr val="2D83F4"/>
                </a:solidFill>
              </a:rPr>
              <a:t>inheritance, etc.</a:t>
            </a:r>
            <a:r>
              <a:rPr lang="en-US" sz="2000" dirty="0" smtClean="0"/>
              <a:t> and specify </a:t>
            </a:r>
            <a:r>
              <a:rPr lang="en-US" sz="2000" dirty="0"/>
              <a:t>the type of properties and </a:t>
            </a:r>
            <a:r>
              <a:rPr lang="en-US" sz="2000" dirty="0" smtClean="0"/>
              <a:t>methods, etc</a:t>
            </a:r>
            <a:r>
              <a:rPr lang="en-US" sz="2000" dirty="0"/>
              <a:t>.</a:t>
            </a:r>
            <a:endParaRPr lang="en-US" sz="2000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An Analysis Type Class Diagram Example</a:t>
            </a:r>
            <a:endParaRPr lang="en-GB" sz="3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 descr="CD-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7278"/>
            <a:ext cx="7620000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A Design </a:t>
            </a:r>
            <a:r>
              <a:rPr lang="en-US" sz="3600" dirty="0" smtClean="0"/>
              <a:t>Type Class Diagram Example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CD-E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4" y="2073516"/>
            <a:ext cx="8112187" cy="2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 Overview - 3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 smtClean="0"/>
              <a:t>The UML diagrams like activity diagram, sequence diagram can only give the sequence flow of the application but class diagram is a bit different. </a:t>
            </a:r>
          </a:p>
          <a:p>
            <a:pPr algn="just"/>
            <a:endParaRPr lang="en-GB" sz="1800" dirty="0" smtClean="0"/>
          </a:p>
          <a:p>
            <a:pPr algn="just"/>
            <a:r>
              <a:rPr lang="en-GB" sz="1800" dirty="0" smtClean="0"/>
              <a:t>Class diagrams may specify both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conceptual (what)</a:t>
            </a:r>
            <a:r>
              <a:rPr lang="en-GB" sz="1800" dirty="0" smtClean="0"/>
              <a:t> and </a:t>
            </a:r>
            <a:r>
              <a:rPr lang="en-GB" sz="1800" i="1" dirty="0" smtClean="0">
                <a:solidFill>
                  <a:srgbClr val="2D83F4"/>
                </a:solidFill>
              </a:rPr>
              <a:t>implementation (how)</a:t>
            </a:r>
            <a:r>
              <a:rPr lang="en-GB" sz="1800" dirty="0" smtClean="0"/>
              <a:t> details of the system.</a:t>
            </a:r>
          </a:p>
          <a:p>
            <a:pPr algn="just"/>
            <a:endParaRPr lang="en-GB" sz="1800" dirty="0" smtClean="0"/>
          </a:p>
          <a:p>
            <a:pPr algn="just"/>
            <a:r>
              <a:rPr lang="en-GB" sz="1800" dirty="0" smtClean="0"/>
              <a:t>So the purpose of the class diagram can be summarized as:</a:t>
            </a: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and design of the static view of an application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endParaRPr lang="en-GB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Showing the collaboration among the elements of the static view,</a:t>
            </a: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Describing the functionalities performed by the system,</a:t>
            </a: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Construction of software applications using object oriented languages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endParaRPr lang="en-GB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for “Component” and “Deployment” diagrams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and</a:t>
            </a:r>
            <a:endParaRPr lang="en-GB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Forward and reverse engineering.</a:t>
            </a:r>
            <a:r>
              <a:rPr lang="en-GB" sz="1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 Overview - 4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794" y="1963672"/>
            <a:ext cx="7965557" cy="394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3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3954692" cy="4590288"/>
          </a:xfrm>
        </p:spPr>
        <p:txBody>
          <a:bodyPr>
            <a:noAutofit/>
          </a:bodyPr>
          <a:lstStyle/>
          <a:p>
            <a:pPr algn="dist"/>
            <a:r>
              <a:rPr lang="en-US" sz="1800" dirty="0"/>
              <a:t>A class is an element that defines the attributes and </a:t>
            </a:r>
            <a:r>
              <a:rPr lang="en-US" sz="1800" dirty="0" smtClean="0"/>
              <a:t>operations </a:t>
            </a:r>
            <a:r>
              <a:rPr lang="en-US" sz="1800" dirty="0"/>
              <a:t>that an object is able to </a:t>
            </a:r>
            <a:r>
              <a:rPr lang="en-US" sz="1800" dirty="0" smtClean="0"/>
              <a:t>generate. </a:t>
            </a:r>
          </a:p>
          <a:p>
            <a:pPr marL="114300" indent="0" algn="dist">
              <a:buNone/>
            </a:pPr>
            <a:endParaRPr lang="en-US" sz="1800" dirty="0"/>
          </a:p>
          <a:p>
            <a:pPr algn="just"/>
            <a:r>
              <a:rPr lang="en-US" sz="1800" dirty="0"/>
              <a:t>Graphically, a class is rendered as a </a:t>
            </a:r>
            <a:r>
              <a:rPr lang="en-US" sz="1800" dirty="0" smtClean="0"/>
              <a:t>rectangle</a:t>
            </a:r>
            <a:r>
              <a:rPr lang="en-US" sz="1800" dirty="0"/>
              <a:t>, usually including its name</a:t>
            </a:r>
            <a:r>
              <a:rPr lang="en-US" sz="1800" dirty="0" smtClean="0"/>
              <a:t>, attributes</a:t>
            </a:r>
            <a:r>
              <a:rPr lang="en-US" sz="1800" dirty="0"/>
              <a:t>, and operations in separate</a:t>
            </a:r>
            <a:r>
              <a:rPr lang="en-US" sz="1800" dirty="0" smtClean="0"/>
              <a:t>, designated </a:t>
            </a:r>
            <a:r>
              <a:rPr lang="en-US" sz="1800" dirty="0"/>
              <a:t>compartments.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UML class notation is a rectangle divided into three parts: </a:t>
            </a:r>
            <a:r>
              <a:rPr lang="en-US" sz="1800" i="1" dirty="0">
                <a:solidFill>
                  <a:srgbClr val="2D83F4"/>
                </a:solidFill>
              </a:rPr>
              <a:t>class name, attributes, </a:t>
            </a:r>
            <a:r>
              <a:rPr lang="en-US" sz="1800" dirty="0"/>
              <a:t>and </a:t>
            </a:r>
            <a:r>
              <a:rPr lang="en-US" sz="1800" i="1" dirty="0">
                <a:solidFill>
                  <a:srgbClr val="2D83F4"/>
                </a:solidFill>
              </a:rPr>
              <a:t>operations</a:t>
            </a:r>
            <a:r>
              <a:rPr lang="en-US" sz="1800" dirty="0" smtClean="0"/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4403683"/>
              </p:ext>
            </p:extLst>
          </p:nvPr>
        </p:nvGraphicFramePr>
        <p:xfrm>
          <a:off x="5520198" y="1766538"/>
          <a:ext cx="1549718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&lt;Class Name&gt;</a:t>
                      </a:r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Compulsory</a:t>
                      </a:r>
                      <a:endParaRPr lang="en-GB" b="1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&lt;Attributes&gt;</a:t>
                      </a:r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Optional</a:t>
                      </a:r>
                      <a:endParaRPr lang="en-GB" b="1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&lt;Operations&gt;</a:t>
                      </a:r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Optional</a:t>
                      </a:r>
                      <a:endParaRPr lang="en-GB" b="1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146876"/>
              </p:ext>
            </p:extLst>
          </p:nvPr>
        </p:nvGraphicFramePr>
        <p:xfrm>
          <a:off x="5225208" y="3940896"/>
          <a:ext cx="2151281" cy="132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2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Address Book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# name: String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+ </a:t>
                      </a:r>
                      <a:r>
                        <a:rPr lang="en-GB" sz="1600" dirty="0" err="1" smtClean="0"/>
                        <a:t>getName</a:t>
                      </a:r>
                      <a:r>
                        <a:rPr lang="en-GB" sz="1600" dirty="0" smtClean="0"/>
                        <a:t>():</a:t>
                      </a:r>
                      <a:r>
                        <a:rPr lang="en-GB" sz="1600" baseline="0" dirty="0" smtClean="0"/>
                        <a:t> String</a:t>
                      </a:r>
                    </a:p>
                    <a:p>
                      <a:pPr algn="l"/>
                      <a:r>
                        <a:rPr lang="en-GB" sz="1600" baseline="0" dirty="0" smtClean="0"/>
                        <a:t>+ </a:t>
                      </a:r>
                      <a:r>
                        <a:rPr lang="en-GB" sz="1600" baseline="0" dirty="0" err="1" smtClean="0"/>
                        <a:t>setName</a:t>
                      </a:r>
                      <a:r>
                        <a:rPr lang="en-GB" sz="1600" baseline="0" dirty="0" smtClean="0"/>
                        <a:t>(String): Void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name of the class is </a:t>
            </a:r>
            <a:r>
              <a:rPr lang="en-US" sz="1800" i="1" dirty="0">
                <a:solidFill>
                  <a:srgbClr val="2D83F4"/>
                </a:solidFill>
              </a:rPr>
              <a:t>the only required tag </a:t>
            </a:r>
            <a:r>
              <a:rPr lang="en-US" sz="1800" dirty="0"/>
              <a:t>in the graphical representation of a class. 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It </a:t>
            </a:r>
            <a:r>
              <a:rPr lang="en-US" sz="1800" dirty="0"/>
              <a:t>always appears in the </a:t>
            </a:r>
            <a:r>
              <a:rPr lang="en-US" sz="1800" i="1" dirty="0">
                <a:solidFill>
                  <a:srgbClr val="2D83F4"/>
                </a:solidFill>
              </a:rPr>
              <a:t>top-most </a:t>
            </a:r>
            <a:r>
              <a:rPr lang="en-US" sz="1800" i="1" dirty="0" smtClean="0">
                <a:solidFill>
                  <a:srgbClr val="2D83F4"/>
                </a:solidFill>
              </a:rPr>
              <a:t>compartment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Class names </a:t>
            </a:r>
            <a:r>
              <a:rPr lang="en-US" sz="1800" dirty="0"/>
              <a:t>should be </a:t>
            </a:r>
            <a:r>
              <a:rPr lang="en-US" sz="1800" i="1" dirty="0">
                <a:solidFill>
                  <a:srgbClr val="2D83F4"/>
                </a:solidFill>
              </a:rPr>
              <a:t>singular, discrete, countable </a:t>
            </a:r>
            <a:r>
              <a:rPr lang="en-US" sz="1800" i="1" dirty="0" smtClean="0">
                <a:solidFill>
                  <a:srgbClr val="2D83F4"/>
                </a:solidFill>
              </a:rPr>
              <a:t>nouns (plurals </a:t>
            </a:r>
            <a:r>
              <a:rPr lang="en-US" sz="1800" i="1" dirty="0">
                <a:solidFill>
                  <a:srgbClr val="2D83F4"/>
                </a:solidFill>
              </a:rPr>
              <a:t>and proper nouns should be </a:t>
            </a:r>
            <a:r>
              <a:rPr lang="en-US" sz="1800" i="1" dirty="0" smtClean="0">
                <a:solidFill>
                  <a:srgbClr val="2D83F4"/>
                </a:solidFill>
              </a:rPr>
              <a:t>avoided)</a:t>
            </a:r>
            <a:r>
              <a:rPr lang="en-US" sz="1800" dirty="0" smtClean="0"/>
              <a:t> mostly written in italics.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A class’ name establishes a type for the objects that will be instantiated based on it.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E.g. the “Blog Account” class defines the information  that the system will hold relating to each of the user’s accounts.</a:t>
            </a:r>
          </a:p>
          <a:p>
            <a:pPr lvl="1" algn="just"/>
            <a:endParaRPr lang="en-US" sz="1800" i="1" dirty="0">
              <a:solidFill>
                <a:srgbClr val="2D83F4"/>
              </a:solidFill>
            </a:endParaRPr>
          </a:p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Thus, choose simple but descriptive names.</a:t>
            </a: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An attribute is a named property of a class that describes the object being </a:t>
            </a:r>
            <a:r>
              <a:rPr lang="en-US" sz="2000" dirty="0" smtClean="0"/>
              <a:t>modeled</a:t>
            </a:r>
            <a:r>
              <a:rPr lang="tr-TR" sz="2000" dirty="0" smtClean="0"/>
              <a:t> </a:t>
            </a:r>
            <a:r>
              <a:rPr lang="tr-TR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(variables owned by the class itself)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000" dirty="0" smtClean="0"/>
              <a:t> </a:t>
            </a:r>
            <a:endParaRPr lang="en-US" sz="2000" dirty="0"/>
          </a:p>
          <a:p>
            <a:pPr marL="114300" indent="0" algn="just">
              <a:buNone/>
            </a:pPr>
            <a:endParaRPr lang="en-US" sz="2000" dirty="0"/>
          </a:p>
          <a:p>
            <a:pPr algn="just"/>
            <a:r>
              <a:rPr lang="en-GB" sz="2000" dirty="0"/>
              <a:t>The attribute section of a class </a:t>
            </a:r>
            <a:r>
              <a:rPr lang="en-GB" sz="2000" i="1" dirty="0">
                <a:solidFill>
                  <a:srgbClr val="2D83F4"/>
                </a:solidFill>
              </a:rPr>
              <a:t>(the middle compartment)</a:t>
            </a:r>
            <a:r>
              <a:rPr lang="en-GB" sz="2000" dirty="0"/>
              <a:t> lists each of the class's attributes on a separate line. </a:t>
            </a:r>
          </a:p>
          <a:p>
            <a:pPr lvl="1" algn="just"/>
            <a:endParaRPr lang="en-GB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GB" sz="2000" dirty="0" smtClean="0"/>
              <a:t>The </a:t>
            </a:r>
            <a:r>
              <a:rPr lang="en-GB" sz="2000" dirty="0"/>
              <a:t>attribute section is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optional, </a:t>
            </a:r>
            <a:r>
              <a:rPr lang="en-GB" sz="2000" dirty="0"/>
              <a:t>but when used it contains each attribute of the class displayed in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list format. 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endParaRPr lang="en-GB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GB" sz="2000" i="1" dirty="0" smtClean="0">
                <a:solidFill>
                  <a:srgbClr val="2D83F4"/>
                </a:solidFill>
              </a:rPr>
              <a:t>Please </a:t>
            </a:r>
            <a:r>
              <a:rPr lang="en-GB" sz="2000" i="1" dirty="0">
                <a:solidFill>
                  <a:srgbClr val="2D83F4"/>
                </a:solidFill>
              </a:rPr>
              <a:t>note that there are </a:t>
            </a:r>
            <a:r>
              <a:rPr lang="en-GB" sz="2000" i="1" dirty="0" smtClean="0">
                <a:solidFill>
                  <a:srgbClr val="2D83F4"/>
                </a:solidFill>
              </a:rPr>
              <a:t>analysis (domain) type </a:t>
            </a:r>
            <a:r>
              <a:rPr lang="en-GB" sz="2000" i="1" dirty="0">
                <a:solidFill>
                  <a:srgbClr val="2D83F4"/>
                </a:solidFill>
              </a:rPr>
              <a:t>class diagrams which has no internal structure except the class name</a:t>
            </a:r>
            <a:r>
              <a:rPr lang="en-GB" sz="2000" i="1" dirty="0" smtClean="0">
                <a:solidFill>
                  <a:srgbClr val="2D83F4"/>
                </a:solidFill>
              </a:rPr>
              <a:t>.</a:t>
            </a: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3334</TotalTime>
  <Words>3345</Words>
  <Application>Microsoft Macintosh PowerPoint</Application>
  <PresentationFormat>On-screen Show (4:3)</PresentationFormat>
  <Paragraphs>533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Cambria</vt:lpstr>
      <vt:lpstr>Century Schoolbook</vt:lpstr>
      <vt:lpstr>Mangal</vt:lpstr>
      <vt:lpstr>Arial</vt:lpstr>
      <vt:lpstr>Adjacency</vt:lpstr>
      <vt:lpstr>Class Diagrams</vt:lpstr>
      <vt:lpstr>Class Diagrams Overview</vt:lpstr>
      <vt:lpstr>Recall: Static and Dynamic Model </vt:lpstr>
      <vt:lpstr>Class Diagrams Overview - 2</vt:lpstr>
      <vt:lpstr>Class Diagrams Overview - 3</vt:lpstr>
      <vt:lpstr>Class Diagram Overview - 4</vt:lpstr>
      <vt:lpstr>Classes</vt:lpstr>
      <vt:lpstr>Class Name</vt:lpstr>
      <vt:lpstr>Class Attributes</vt:lpstr>
      <vt:lpstr>Class Attributes - 2</vt:lpstr>
      <vt:lpstr>Class Operations</vt:lpstr>
      <vt:lpstr>Class Operations - 2</vt:lpstr>
      <vt:lpstr>Attribute and Operation Visibility</vt:lpstr>
      <vt:lpstr>Class Relationship Types</vt:lpstr>
      <vt:lpstr>Association</vt:lpstr>
      <vt:lpstr>Reflexive Association</vt:lpstr>
      <vt:lpstr>Bidirectional Association</vt:lpstr>
      <vt:lpstr>Unidirectional Association</vt:lpstr>
      <vt:lpstr>Bi and Unidirectional Associations</vt:lpstr>
      <vt:lpstr>Aggregation</vt:lpstr>
      <vt:lpstr>Composition</vt:lpstr>
      <vt:lpstr>Aggregation and Composition Example</vt:lpstr>
      <vt:lpstr>Generalization</vt:lpstr>
      <vt:lpstr>Recall: Inheritance &amp; Polymorphism</vt:lpstr>
      <vt:lpstr>Generalization Example</vt:lpstr>
      <vt:lpstr>Multiplicity</vt:lpstr>
      <vt:lpstr>Multiplicity Example</vt:lpstr>
      <vt:lpstr>More Relation and Class Types </vt:lpstr>
      <vt:lpstr>NARY Association</vt:lpstr>
      <vt:lpstr>NARY Association</vt:lpstr>
      <vt:lpstr>Dependency</vt:lpstr>
      <vt:lpstr>Dependency -2 </vt:lpstr>
      <vt:lpstr>Realization</vt:lpstr>
      <vt:lpstr>Interface</vt:lpstr>
      <vt:lpstr>Realization and Interface</vt:lpstr>
      <vt:lpstr>Enumeration</vt:lpstr>
      <vt:lpstr>Enumeration Example</vt:lpstr>
      <vt:lpstr>How to Draw Class Diagram?</vt:lpstr>
      <vt:lpstr>Summary</vt:lpstr>
      <vt:lpstr>Summary - 2</vt:lpstr>
      <vt:lpstr>Analysis and Design Class Diagrams</vt:lpstr>
      <vt:lpstr>Analysis and Design Class Diagrams - 2</vt:lpstr>
      <vt:lpstr>Analysis and Design Class Diagrams - 3</vt:lpstr>
      <vt:lpstr>An Analysis Type Class Diagram Example</vt:lpstr>
      <vt:lpstr>A Design Type Class Diagram Example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Mustafa Büyükkeçeci</dc:creator>
  <cp:lastModifiedBy>Mustafa Büyükkeçeci</cp:lastModifiedBy>
  <cp:revision>286</cp:revision>
  <dcterms:created xsi:type="dcterms:W3CDTF">2013-04-19T07:22:29Z</dcterms:created>
  <dcterms:modified xsi:type="dcterms:W3CDTF">2016-11-17T21:39:23Z</dcterms:modified>
</cp:coreProperties>
</file>