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28" r:id="rId4"/>
    <p:sldId id="279" r:id="rId5"/>
    <p:sldId id="293" r:id="rId6"/>
    <p:sldId id="297" r:id="rId7"/>
    <p:sldId id="303" r:id="rId8"/>
    <p:sldId id="302" r:id="rId9"/>
    <p:sldId id="323" r:id="rId10"/>
    <p:sldId id="299" r:id="rId11"/>
    <p:sldId id="324" r:id="rId12"/>
    <p:sldId id="301" r:id="rId13"/>
    <p:sldId id="330" r:id="rId14"/>
    <p:sldId id="300" r:id="rId15"/>
    <p:sldId id="325" r:id="rId16"/>
    <p:sldId id="298" r:id="rId17"/>
    <p:sldId id="295" r:id="rId18"/>
    <p:sldId id="296" r:id="rId19"/>
    <p:sldId id="304" r:id="rId20"/>
    <p:sldId id="313" r:id="rId21"/>
    <p:sldId id="305" r:id="rId22"/>
    <p:sldId id="306" r:id="rId23"/>
    <p:sldId id="307" r:id="rId24"/>
    <p:sldId id="308" r:id="rId25"/>
    <p:sldId id="309" r:id="rId26"/>
    <p:sldId id="310" r:id="rId27"/>
    <p:sldId id="315" r:id="rId28"/>
    <p:sldId id="314" r:id="rId29"/>
    <p:sldId id="331" r:id="rId30"/>
    <p:sldId id="327" r:id="rId31"/>
    <p:sldId id="320" r:id="rId32"/>
    <p:sldId id="317" r:id="rId33"/>
    <p:sldId id="318" r:id="rId34"/>
    <p:sldId id="32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8" autoAdjust="0"/>
    <p:restoredTop sz="94660" autoAdjust="0"/>
  </p:normalViewPr>
  <p:slideViewPr>
    <p:cSldViewPr snapToGrid="0" snapToObjects="1">
      <p:cViewPr>
        <p:scale>
          <a:sx n="125" d="100"/>
          <a:sy n="125" d="100"/>
        </p:scale>
        <p:origin x="1000" y="1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-24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444D1-BE11-454E-89B7-959690B0E1D5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3A917-6693-9544-AA66-6C5826580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47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9367D-BC0F-074D-87E3-6603E5FF1FAD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87E3-4D46-994F-B5EE-0A54C7577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22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A87E3-4D46-994F-B5EE-0A54C75778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A87E3-4D46-994F-B5EE-0A54C75778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2377-D4C3-C140-9288-8BDA8C1FED6D}" type="datetime1">
              <a:rPr lang="en-US" smtClean="0"/>
              <a:pPr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F28B-235A-8A47-9F31-4F7ABBC68E12}" type="datetime1">
              <a:rPr lang="en-US" smtClean="0"/>
              <a:pPr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F3CF-378D-0641-B263-9588F82EC626}" type="datetime1">
              <a:rPr lang="en-US" smtClean="0"/>
              <a:pPr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0930-2B98-D04E-8ED6-8FBA3AD29856}" type="datetime1">
              <a:rPr lang="en-US" smtClean="0"/>
              <a:pPr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74B-1E93-C343-8939-1E15CF1A61E4}" type="datetime1">
              <a:rPr lang="en-US" smtClean="0"/>
              <a:pPr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5AFC-0383-CD4D-BCE1-5ADD10E2554F}" type="datetime1">
              <a:rPr lang="en-US" smtClean="0"/>
              <a:pPr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0EE5-6E4A-8447-9B22-E37979B190FE}" type="datetime1">
              <a:rPr lang="en-US" smtClean="0"/>
              <a:pPr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B468-07CD-944C-B677-3219DDB1D568}" type="datetime1">
              <a:rPr lang="en-US" smtClean="0"/>
              <a:pPr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B2BD-FFEE-3F45-A507-A4F212B6C5E8}" type="datetime1">
              <a:rPr lang="en-US" smtClean="0"/>
              <a:pPr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CAAC-9C41-D74F-A8EB-3CE97234FFB9}" type="datetime1">
              <a:rPr lang="en-US" smtClean="0"/>
              <a:pPr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9813-4278-5F4A-9B4B-875E2DC53479}" type="datetime1">
              <a:rPr lang="en-US" smtClean="0"/>
              <a:pPr/>
              <a:t>12/1/16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Unified Modeling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93DCA1-D998-614B-9585-DB3D89E2D59F}" type="datetime1">
              <a:rPr lang="en-US" smtClean="0"/>
              <a:pPr/>
              <a:t>12/1/16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rgbClr val="06436B"/>
                </a:solidFill>
              </a:rPr>
              <a:t>Data Flow Diagrams</a:t>
            </a:r>
            <a:endParaRPr lang="en-US" dirty="0">
              <a:solidFill>
                <a:srgbClr val="06436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lvl="0">
              <a:buClr>
                <a:srgbClr val="31B6FD"/>
              </a:buClr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Edited by R.A. Mustafa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Büyükkeçeci</a:t>
            </a: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 from various UML resources.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 algn="just">
              <a:lnSpc>
                <a:spcPct val="110000"/>
              </a:lnSpc>
              <a:defRPr/>
            </a:pPr>
            <a:r>
              <a:rPr lang="en-US" sz="2000" dirty="0" smtClean="0"/>
              <a:t>Processes transform </a:t>
            </a:r>
            <a:r>
              <a:rPr lang="en-US" sz="2000" dirty="0"/>
              <a:t>incoming data flows into outgoing data flows: the work performed on data which changes it. </a:t>
            </a:r>
            <a:endParaRPr lang="en-US" sz="2000" dirty="0" smtClean="0"/>
          </a:p>
          <a:p>
            <a:pPr marL="381000" indent="-381000" algn="just">
              <a:lnSpc>
                <a:spcPct val="110000"/>
              </a:lnSpc>
              <a:defRPr/>
            </a:pPr>
            <a:endParaRPr lang="en-US" sz="2000" dirty="0"/>
          </a:p>
          <a:p>
            <a:pPr marL="381000" indent="-381000" algn="just">
              <a:lnSpc>
                <a:spcPct val="110000"/>
              </a:lnSpc>
              <a:defRPr/>
            </a:pPr>
            <a:r>
              <a:rPr lang="en-US" sz="2000" dirty="0"/>
              <a:t>Data coming into a process must be </a:t>
            </a:r>
            <a:r>
              <a:rPr lang="en-US" sz="2000" i="1" dirty="0" smtClean="0">
                <a:solidFill>
                  <a:srgbClr val="2D83F4"/>
                </a:solidFill>
              </a:rPr>
              <a:t>worked on </a:t>
            </a:r>
            <a:r>
              <a:rPr lang="en-US" sz="2000" dirty="0"/>
              <a:t>or </a:t>
            </a:r>
            <a:r>
              <a:rPr lang="en-US" sz="2000" i="1" dirty="0">
                <a:solidFill>
                  <a:srgbClr val="2D83F4"/>
                </a:solidFill>
              </a:rPr>
              <a:t>transformed</a:t>
            </a:r>
            <a:r>
              <a:rPr lang="en-US" sz="2000" dirty="0"/>
              <a:t> in some way. </a:t>
            </a:r>
            <a:endParaRPr lang="en-US" sz="2000" dirty="0" smtClean="0"/>
          </a:p>
          <a:p>
            <a:pPr marL="678180" lvl="1" indent="-381000" algn="just">
              <a:lnSpc>
                <a:spcPct val="110000"/>
              </a:lnSpc>
              <a:defRPr/>
            </a:pPr>
            <a:r>
              <a:rPr lang="en-US" sz="1800" i="1" dirty="0" smtClean="0">
                <a:solidFill>
                  <a:srgbClr val="2D83F4"/>
                </a:solidFill>
              </a:rPr>
              <a:t>Thus</a:t>
            </a:r>
            <a:r>
              <a:rPr lang="en-US" sz="1800" i="1" dirty="0">
                <a:solidFill>
                  <a:srgbClr val="2D83F4"/>
                </a:solidFill>
              </a:rPr>
              <a:t>, all processes must have inputs and outputs.</a:t>
            </a:r>
          </a:p>
          <a:p>
            <a:pPr marL="0" indent="0" algn="just">
              <a:lnSpc>
                <a:spcPct val="110000"/>
              </a:lnSpc>
              <a:buNone/>
              <a:defRPr/>
            </a:pPr>
            <a:endParaRPr lang="en-US" sz="2000" dirty="0" smtClean="0"/>
          </a:p>
          <a:p>
            <a:pPr marL="285750" indent="-285750" algn="just">
              <a:lnSpc>
                <a:spcPct val="110000"/>
              </a:lnSpc>
              <a:defRPr/>
            </a:pPr>
            <a:r>
              <a:rPr lang="en-US" sz="2000" dirty="0"/>
              <a:t>Each process should represent </a:t>
            </a:r>
            <a:r>
              <a:rPr lang="en-US" sz="2000" i="1" dirty="0">
                <a:solidFill>
                  <a:srgbClr val="2D83F4"/>
                </a:solidFill>
              </a:rPr>
              <a:t>one function </a:t>
            </a:r>
            <a:r>
              <a:rPr lang="en-US" sz="2000" dirty="0"/>
              <a:t>or </a:t>
            </a:r>
            <a:r>
              <a:rPr lang="en-US" sz="2000" i="1" dirty="0">
                <a:solidFill>
                  <a:srgbClr val="2D83F4"/>
                </a:solidFill>
              </a:rPr>
              <a:t>action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 algn="just">
              <a:lnSpc>
                <a:spcPct val="110000"/>
              </a:lnSpc>
              <a:defRPr/>
            </a:pPr>
            <a:endParaRPr lang="en-US" sz="2000" dirty="0"/>
          </a:p>
          <a:p>
            <a:pPr marL="285750" indent="-285750" algn="just">
              <a:lnSpc>
                <a:spcPct val="110000"/>
              </a:lnSpc>
              <a:defRPr/>
            </a:pPr>
            <a:r>
              <a:rPr lang="en-US" sz="2000" dirty="0"/>
              <a:t>A process can be regarded as a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black box</a:t>
            </a:r>
            <a:r>
              <a:rPr lang="en-US" sz="2000" dirty="0"/>
              <a:t>; it receives input, processes it, and produces output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defRPr/>
            </a:pPr>
            <a:r>
              <a:rPr lang="en-US" sz="2000" i="1" dirty="0" smtClean="0">
                <a:solidFill>
                  <a:srgbClr val="2D83F4"/>
                </a:solidFill>
              </a:rPr>
              <a:t>Each </a:t>
            </a:r>
            <a:r>
              <a:rPr lang="en-US" sz="2000" i="1" dirty="0">
                <a:solidFill>
                  <a:srgbClr val="2D83F4"/>
                </a:solidFill>
              </a:rPr>
              <a:t>process has a unique </a:t>
            </a:r>
            <a:r>
              <a:rPr lang="en-US" sz="2000" i="1" dirty="0" smtClean="0">
                <a:solidFill>
                  <a:srgbClr val="2D83F4"/>
                </a:solidFill>
              </a:rPr>
              <a:t>number (ID or process number) and </a:t>
            </a:r>
            <a:r>
              <a:rPr lang="en-US" sz="2000" i="1" dirty="0">
                <a:solidFill>
                  <a:srgbClr val="2D83F4"/>
                </a:solidFill>
              </a:rPr>
              <a:t>name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value of ID </a:t>
            </a:r>
            <a:r>
              <a:rPr lang="en-US" sz="1800" i="1" dirty="0">
                <a:solidFill>
                  <a:srgbClr val="2D83F4"/>
                </a:solidFill>
              </a:rPr>
              <a:t>or process </a:t>
            </a:r>
            <a:r>
              <a:rPr lang="en-US" sz="1800" i="1" dirty="0" smtClean="0">
                <a:solidFill>
                  <a:srgbClr val="2D83F4"/>
                </a:solidFill>
              </a:rPr>
              <a:t>number 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not important.</a:t>
            </a:r>
            <a:endParaRPr lang="en-US" sz="1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14300" indent="0" algn="just">
              <a:lnSpc>
                <a:spcPct val="110000"/>
              </a:lnSpc>
              <a:buNone/>
              <a:defRPr/>
            </a:pPr>
            <a:endParaRPr lang="en-GB" sz="2000" dirty="0"/>
          </a:p>
          <a:p>
            <a:pPr algn="just">
              <a:lnSpc>
                <a:spcPct val="110000"/>
              </a:lnSpc>
              <a:defRPr/>
            </a:pPr>
            <a:r>
              <a:rPr lang="en-GB" sz="2000" dirty="0" smtClean="0"/>
              <a:t>Processes </a:t>
            </a:r>
            <a:r>
              <a:rPr lang="en-GB" sz="2000" dirty="0"/>
              <a:t>must be named regarding their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role</a:t>
            </a:r>
            <a:r>
              <a:rPr lang="en-GB" sz="2000" dirty="0"/>
              <a:t> </a:t>
            </a:r>
            <a:r>
              <a:rPr lang="en-US" sz="2000" dirty="0"/>
              <a:t>with a strong name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verb and noun phrase combination </a:t>
            </a:r>
            <a:r>
              <a:rPr lang="en-US" sz="2000" dirty="0"/>
              <a:t>which describe what the process </a:t>
            </a:r>
            <a:r>
              <a:rPr lang="en-US" sz="2000" dirty="0" smtClean="0"/>
              <a:t>does</a:t>
            </a:r>
            <a:r>
              <a:rPr lang="tr-TR" sz="2000" dirty="0" smtClean="0"/>
              <a:t>.</a:t>
            </a:r>
            <a:endParaRPr lang="en-US" sz="2000" dirty="0"/>
          </a:p>
          <a:p>
            <a:pPr lvl="1" algn="just">
              <a:lnSpc>
                <a:spcPct val="110000"/>
              </a:lnSpc>
              <a:defRPr/>
            </a:pPr>
            <a:r>
              <a:rPr lang="en-US" sz="1800" i="1" dirty="0">
                <a:solidFill>
                  <a:srgbClr val="2D83F4"/>
                </a:solidFill>
              </a:rPr>
              <a:t>i.e. “validate input characters”,  “calculate discount”, “confirm </a:t>
            </a:r>
            <a:r>
              <a:rPr lang="en-US" sz="1800" i="1" dirty="0" smtClean="0">
                <a:solidFill>
                  <a:srgbClr val="2D83F4"/>
                </a:solidFill>
              </a:rPr>
              <a:t>balance”, “accept withdrawal”, etc.</a:t>
            </a:r>
            <a:endParaRPr lang="en-US" sz="1800" dirty="0"/>
          </a:p>
          <a:p>
            <a:pPr lvl="1"/>
            <a:r>
              <a:rPr lang="en-US" sz="1800" i="1" dirty="0" smtClean="0">
                <a:solidFill>
                  <a:srgbClr val="2D83F4"/>
                </a:solidFill>
              </a:rPr>
              <a:t>Process name has no subject</a:t>
            </a:r>
            <a:r>
              <a:rPr lang="en-US" sz="1800" i="1" dirty="0">
                <a:solidFill>
                  <a:srgbClr val="2D83F4"/>
                </a:solidFill>
              </a:rPr>
              <a:t> </a:t>
            </a:r>
            <a:r>
              <a:rPr lang="en-US" sz="1800" i="1" dirty="0" smtClean="0">
                <a:solidFill>
                  <a:srgbClr val="2D83F4"/>
                </a:solidFill>
              </a:rPr>
              <a:t>and does </a:t>
            </a:r>
            <a:r>
              <a:rPr lang="en-US" sz="1800" i="1" dirty="0">
                <a:solidFill>
                  <a:srgbClr val="2D83F4"/>
                </a:solidFill>
              </a:rPr>
              <a:t>not to include the word </a:t>
            </a:r>
            <a:r>
              <a:rPr lang="tr-TR" sz="1800" i="1" dirty="0" smtClean="0">
                <a:solidFill>
                  <a:srgbClr val="2D83F4"/>
                </a:solidFill>
              </a:rPr>
              <a:t>“</a:t>
            </a:r>
            <a:r>
              <a:rPr lang="en-US" sz="1800" i="1" dirty="0" smtClean="0">
                <a:solidFill>
                  <a:srgbClr val="2D83F4"/>
                </a:solidFill>
              </a:rPr>
              <a:t>process”.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Data s</a:t>
            </a:r>
            <a:r>
              <a:rPr lang="en-US" sz="2000" dirty="0" smtClean="0"/>
              <a:t>tores represent </a:t>
            </a:r>
            <a:r>
              <a:rPr lang="en-US" sz="2000" dirty="0"/>
              <a:t>holding areas for collection of </a:t>
            </a:r>
            <a:r>
              <a:rPr lang="en-US" sz="2000" dirty="0" smtClean="0"/>
              <a:t>data.</a:t>
            </a:r>
            <a:endParaRPr lang="en-US" sz="2000" dirty="0"/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Only processes </a:t>
            </a:r>
            <a:r>
              <a:rPr lang="en-US" sz="1800" i="1" dirty="0">
                <a:solidFill>
                  <a:srgbClr val="2D83F4"/>
                </a:solidFill>
              </a:rPr>
              <a:t>add or retrieve data from these stores</a:t>
            </a:r>
            <a:r>
              <a:rPr lang="en-US" sz="1600" i="1" dirty="0">
                <a:solidFill>
                  <a:srgbClr val="2D83F4"/>
                </a:solidFill>
              </a:rPr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2000" dirty="0"/>
              <a:t>Each data store has a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store type</a:t>
            </a:r>
            <a:r>
              <a:rPr lang="en-US" sz="2000" dirty="0"/>
              <a:t> </a:t>
            </a:r>
            <a:r>
              <a:rPr lang="en-US" sz="2000" i="1" dirty="0" smtClean="0">
                <a:solidFill>
                  <a:srgbClr val="2D83F4"/>
                </a:solidFill>
              </a:rPr>
              <a:t>(optional)</a:t>
            </a:r>
            <a:r>
              <a:rPr lang="en-US" sz="2000" dirty="0" smtClean="0"/>
              <a:t> followed </a:t>
            </a:r>
            <a:r>
              <a:rPr lang="en-US" sz="2000" dirty="0"/>
              <a:t>by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unique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000" dirty="0"/>
              <a:t> or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unique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number (ID or data store number)</a:t>
            </a:r>
            <a:r>
              <a:rPr lang="en-US" sz="2000" dirty="0" smtClean="0"/>
              <a:t>. </a:t>
            </a:r>
            <a:endParaRPr lang="en-US" sz="2000" dirty="0"/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“</a:t>
            </a:r>
            <a:r>
              <a:rPr lang="en-US" sz="1800" i="1" dirty="0" smtClean="0">
                <a:solidFill>
                  <a:srgbClr val="2D83F4"/>
                </a:solidFill>
              </a:rPr>
              <a:t>D#”</a:t>
            </a:r>
            <a:r>
              <a:rPr lang="en-US" sz="1800" i="1" dirty="0">
                <a:solidFill>
                  <a:srgbClr val="2D83F4"/>
                </a:solidFill>
              </a:rPr>
              <a:t>: indicates a permanent computer </a:t>
            </a:r>
            <a:r>
              <a:rPr lang="en-US" sz="1800" i="1" dirty="0" smtClean="0">
                <a:solidFill>
                  <a:srgbClr val="2D83F4"/>
                </a:solidFill>
              </a:rPr>
              <a:t>file (a.k.a. computerized data)</a:t>
            </a:r>
            <a:r>
              <a:rPr lang="en-US" sz="1800" i="1" dirty="0">
                <a:solidFill>
                  <a:srgbClr val="2D83F4"/>
                </a:solidFill>
              </a:rPr>
              <a:t>.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“</a:t>
            </a:r>
            <a:r>
              <a:rPr lang="en-US" sz="1800" i="1" dirty="0" smtClean="0">
                <a:solidFill>
                  <a:srgbClr val="2D83F4"/>
                </a:solidFill>
              </a:rPr>
              <a:t>M#”</a:t>
            </a:r>
            <a:r>
              <a:rPr lang="en-US" sz="1800" i="1" dirty="0">
                <a:solidFill>
                  <a:srgbClr val="2D83F4"/>
                </a:solidFill>
              </a:rPr>
              <a:t>: indicates a manual file </a:t>
            </a:r>
            <a:r>
              <a:rPr lang="en-US" sz="1800" i="1" dirty="0" smtClean="0">
                <a:solidFill>
                  <a:srgbClr val="2D83F4"/>
                </a:solidFill>
              </a:rPr>
              <a:t>(a.k.a. controlled </a:t>
            </a:r>
            <a:r>
              <a:rPr lang="en-US" sz="1800" i="1" dirty="0">
                <a:solidFill>
                  <a:srgbClr val="2D83F4"/>
                </a:solidFill>
              </a:rPr>
              <a:t>or manipulated by a human operator</a:t>
            </a:r>
            <a:r>
              <a:rPr lang="en-US" sz="1800" i="1" dirty="0" smtClean="0">
                <a:solidFill>
                  <a:srgbClr val="2D83F4"/>
                </a:solidFill>
              </a:rPr>
              <a:t>)</a:t>
            </a:r>
            <a:r>
              <a:rPr lang="en-US" sz="1800" i="1" dirty="0">
                <a:solidFill>
                  <a:srgbClr val="2D83F4"/>
                </a:solidFill>
              </a:rPr>
              <a:t>.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“</a:t>
            </a:r>
            <a:r>
              <a:rPr lang="en-US" sz="1800" i="1" dirty="0" smtClean="0">
                <a:solidFill>
                  <a:srgbClr val="2D83F4"/>
                </a:solidFill>
              </a:rPr>
              <a:t>T#”</a:t>
            </a:r>
            <a:r>
              <a:rPr lang="en-US" sz="1800" i="1" dirty="0">
                <a:solidFill>
                  <a:srgbClr val="2D83F4"/>
                </a:solidFill>
              </a:rPr>
              <a:t>: indicates a temporal data file, one that is deleted after </a:t>
            </a:r>
            <a:r>
              <a:rPr lang="en-US" sz="1800" i="1" dirty="0" smtClean="0">
                <a:solidFill>
                  <a:srgbClr val="2D83F4"/>
                </a:solidFill>
              </a:rPr>
              <a:t>processing. </a:t>
            </a:r>
            <a:endParaRPr lang="en-US" sz="1800" i="1" dirty="0">
              <a:solidFill>
                <a:srgbClr val="2D83F4"/>
              </a:solidFill>
            </a:endParaRP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“T(M</a:t>
            </a:r>
            <a:r>
              <a:rPr lang="en-US" sz="1800" i="1" dirty="0" smtClean="0">
                <a:solidFill>
                  <a:srgbClr val="2D83F4"/>
                </a:solidFill>
              </a:rPr>
              <a:t>)#”</a:t>
            </a:r>
            <a:r>
              <a:rPr lang="en-US" sz="1800" i="1" dirty="0">
                <a:solidFill>
                  <a:srgbClr val="2D83F4"/>
                </a:solidFill>
              </a:rPr>
              <a:t>: means a temporal manual file</a:t>
            </a:r>
            <a:r>
              <a:rPr lang="en-US" sz="1800" i="1" dirty="0" smtClean="0">
                <a:solidFill>
                  <a:srgbClr val="2D83F4"/>
                </a:solidFill>
              </a:rPr>
              <a:t>.</a:t>
            </a:r>
          </a:p>
          <a:p>
            <a:pPr lvl="1" algn="just"/>
            <a:endParaRPr lang="en-US" sz="1800" i="1" dirty="0">
              <a:solidFill>
                <a:srgbClr val="2D83F4"/>
              </a:solidFill>
            </a:endParaRPr>
          </a:p>
          <a:p>
            <a:pPr algn="just"/>
            <a:r>
              <a:rPr lang="en-US" sz="2000" i="1" dirty="0">
                <a:solidFill>
                  <a:srgbClr val="2D83F4"/>
                </a:solidFill>
              </a:rPr>
              <a:t>The value of ID or </a:t>
            </a:r>
            <a:r>
              <a:rPr lang="en-US" sz="2000" i="1" dirty="0" smtClean="0">
                <a:solidFill>
                  <a:srgbClr val="2D83F4"/>
                </a:solidFill>
              </a:rPr>
              <a:t>data store </a:t>
            </a:r>
            <a:r>
              <a:rPr lang="en-US" sz="2000" i="1" dirty="0">
                <a:solidFill>
                  <a:srgbClr val="2D83F4"/>
                </a:solidFill>
              </a:rPr>
              <a:t>number is not important.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Stores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name should describe the contents of the data store, therefore name data stores using only a </a:t>
            </a:r>
            <a:r>
              <a:rPr lang="en-US" sz="2000" i="1" dirty="0">
                <a:solidFill>
                  <a:srgbClr val="2D83F4"/>
                </a:solidFill>
              </a:rPr>
              <a:t>singular noun</a:t>
            </a:r>
            <a:r>
              <a:rPr lang="en-US" sz="2000" dirty="0"/>
              <a:t>.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i.e. “customer”,  “employee”, ”student”…etc</a:t>
            </a:r>
            <a:r>
              <a:rPr lang="en-US" i="1" dirty="0">
                <a:solidFill>
                  <a:srgbClr val="2D83F4"/>
                </a:solidFill>
              </a:rPr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Conceptually, </a:t>
            </a:r>
            <a:r>
              <a:rPr lang="en-US" sz="2000" dirty="0"/>
              <a:t>a data store can </a:t>
            </a:r>
            <a:r>
              <a:rPr lang="en-US" sz="2000" dirty="0" smtClean="0"/>
              <a:t>be a booklet or </a:t>
            </a:r>
            <a:r>
              <a:rPr lang="en-US" sz="2000" dirty="0"/>
              <a:t>a </a:t>
            </a:r>
            <a:r>
              <a:rPr lang="en-US" sz="2000" dirty="0" smtClean="0"/>
              <a:t>file in manual systems, and can be </a:t>
            </a:r>
            <a:r>
              <a:rPr lang="en-US" sz="2000" dirty="0"/>
              <a:t>a database </a:t>
            </a:r>
            <a:r>
              <a:rPr lang="en-US" sz="2000" dirty="0" smtClean="0"/>
              <a:t>system in computerized systems.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Note </a:t>
            </a:r>
            <a:r>
              <a:rPr lang="en-US" sz="2000" dirty="0"/>
              <a:t>a data store is not permitted to process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 algn="just">
              <a:defRPr/>
            </a:pPr>
            <a:r>
              <a:rPr lang="en-US" sz="2000" dirty="0"/>
              <a:t>Data f</a:t>
            </a:r>
            <a:r>
              <a:rPr lang="en-US" sz="2000" dirty="0" smtClean="0"/>
              <a:t>lows marks </a:t>
            </a:r>
            <a:r>
              <a:rPr lang="en-US" sz="2000" dirty="0"/>
              <a:t>movement of data through the system. </a:t>
            </a:r>
            <a:endParaRPr lang="en-US" sz="2000" dirty="0" smtClean="0"/>
          </a:p>
          <a:p>
            <a:pPr indent="-342900" algn="just">
              <a:defRPr/>
            </a:pPr>
            <a:endParaRPr lang="en-US" sz="2000" dirty="0"/>
          </a:p>
          <a:p>
            <a:pPr indent="-342900" algn="just">
              <a:defRPr/>
            </a:pPr>
            <a:r>
              <a:rPr lang="en-US" sz="2000" dirty="0" smtClean="0"/>
              <a:t>A </a:t>
            </a:r>
            <a:r>
              <a:rPr lang="en-US" sz="2000" dirty="0"/>
              <a:t>data flow may consist of many individual, related pieces of data that move together to a common destination.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2000" dirty="0"/>
              <a:t>They are </a:t>
            </a:r>
            <a:r>
              <a:rPr lang="en-US" sz="2000" i="1" dirty="0">
                <a:solidFill>
                  <a:srgbClr val="2D83F4"/>
                </a:solidFill>
              </a:rPr>
              <a:t>unidirectional</a:t>
            </a:r>
            <a:r>
              <a:rPr lang="en-US" sz="2000" dirty="0"/>
              <a:t> which means </a:t>
            </a:r>
            <a:r>
              <a:rPr lang="en-US" sz="2000" dirty="0" smtClean="0"/>
              <a:t>flow </a:t>
            </a:r>
            <a:r>
              <a:rPr lang="en-US" sz="2000" dirty="0"/>
              <a:t>direction </a:t>
            </a:r>
            <a:r>
              <a:rPr lang="en-US" sz="2000" dirty="0" smtClean="0"/>
              <a:t>will be shown by </a:t>
            </a:r>
            <a:r>
              <a:rPr lang="en-US" sz="2000" dirty="0"/>
              <a:t>using one </a:t>
            </a:r>
            <a:r>
              <a:rPr lang="en-US" sz="2000" dirty="0" smtClean="0"/>
              <a:t>side headed </a:t>
            </a:r>
            <a:r>
              <a:rPr lang="en-US" sz="2000" dirty="0"/>
              <a:t>arrows.</a:t>
            </a:r>
          </a:p>
          <a:p>
            <a:pPr marL="381000" indent="-381000" algn="just">
              <a:buFont typeface="Wingdings" pitchFamily="2" charset="2"/>
              <a:buChar char="¢"/>
              <a:defRPr/>
            </a:pPr>
            <a:endParaRPr lang="en-US" sz="2000" dirty="0"/>
          </a:p>
          <a:p>
            <a:pPr algn="just">
              <a:spcBef>
                <a:spcPct val="0"/>
              </a:spcBef>
              <a:defRPr/>
            </a:pPr>
            <a:r>
              <a:rPr lang="en-US" sz="2000" dirty="0"/>
              <a:t>It must be named as specifically as possible </a:t>
            </a:r>
            <a:r>
              <a:rPr lang="en-US" sz="2000" i="1" dirty="0"/>
              <a:t>(it reflects the composition of the data therefore choose a </a:t>
            </a:r>
            <a:r>
              <a:rPr lang="en-US" sz="2000" i="1" dirty="0" smtClean="0">
                <a:solidFill>
                  <a:srgbClr val="2D83F4"/>
                </a:solidFill>
              </a:rPr>
              <a:t>singular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noun</a:t>
            </a:r>
            <a:r>
              <a:rPr lang="en-US" sz="2000" i="1" dirty="0"/>
              <a:t>)</a:t>
            </a:r>
            <a:r>
              <a:rPr lang="en-US" sz="2000" dirty="0" smtClean="0"/>
              <a:t>.</a:t>
            </a:r>
          </a:p>
          <a:p>
            <a:pPr marL="708660" lvl="2" algn="just">
              <a:spcBef>
                <a:spcPct val="0"/>
              </a:spcBef>
              <a:buClr>
                <a:schemeClr val="accent1"/>
              </a:buClr>
              <a:defRPr/>
            </a:pPr>
            <a:r>
              <a:rPr lang="en-US" i="1" dirty="0">
                <a:solidFill>
                  <a:srgbClr val="2D83F4"/>
                </a:solidFill>
              </a:rPr>
              <a:t>i.e. </a:t>
            </a:r>
            <a:r>
              <a:rPr lang="en-US" i="1" dirty="0" smtClean="0">
                <a:solidFill>
                  <a:srgbClr val="2D83F4"/>
                </a:solidFill>
              </a:rPr>
              <a:t>“password”</a:t>
            </a:r>
            <a:r>
              <a:rPr lang="en-US" i="1" dirty="0">
                <a:solidFill>
                  <a:srgbClr val="2D83F4"/>
                </a:solidFill>
              </a:rPr>
              <a:t>,  </a:t>
            </a:r>
            <a:r>
              <a:rPr lang="en-US" i="1" dirty="0" smtClean="0">
                <a:solidFill>
                  <a:srgbClr val="2D83F4"/>
                </a:solidFill>
              </a:rPr>
              <a:t>“order”, “time”…</a:t>
            </a:r>
            <a:r>
              <a:rPr lang="en-US" i="1" dirty="0">
                <a:solidFill>
                  <a:srgbClr val="2D83F4"/>
                </a:solidFill>
              </a:rPr>
              <a:t>etc</a:t>
            </a:r>
            <a:r>
              <a:rPr lang="en-US" i="1" dirty="0" smtClean="0">
                <a:solidFill>
                  <a:srgbClr val="2D83F4"/>
                </a:solidFill>
              </a:rPr>
              <a:t>.</a:t>
            </a:r>
            <a:endParaRPr lang="en-US" i="1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Process and Data Store </a:t>
            </a:r>
            <a:r>
              <a:rPr lang="en-US" sz="4000" dirty="0"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Process and data store numbering is a convenient way of referencing </a:t>
            </a:r>
            <a:r>
              <a:rPr lang="en-US" sz="1800" dirty="0" smtClean="0"/>
              <a:t>data </a:t>
            </a:r>
            <a:r>
              <a:rPr lang="en-US" sz="1800" dirty="0"/>
              <a:t>stores in a DFD. </a:t>
            </a:r>
            <a:endParaRPr lang="en-US" sz="1800" dirty="0" smtClean="0"/>
          </a:p>
          <a:p>
            <a:pPr marL="114300" indent="0" algn="just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For </a:t>
            </a:r>
            <a:r>
              <a:rPr lang="en-US" sz="1800" dirty="0"/>
              <a:t>example, in a lively discussion about processes or data stores in a DFD it is easier to mention a process or a data store by its number instead of its name, which can sometimes be long or complex. </a:t>
            </a:r>
            <a:endParaRPr lang="en-US" sz="1800" dirty="0" smtClean="0"/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Data </a:t>
            </a:r>
            <a:r>
              <a:rPr lang="en-US" sz="1800" i="1" dirty="0">
                <a:solidFill>
                  <a:srgbClr val="2D83F4"/>
                </a:solidFill>
              </a:rPr>
              <a:t>store numbering is only available when using the </a:t>
            </a:r>
            <a:r>
              <a:rPr lang="en-US" sz="1800" i="1" dirty="0" err="1">
                <a:solidFill>
                  <a:srgbClr val="2D83F4"/>
                </a:solidFill>
              </a:rPr>
              <a:t>Gane</a:t>
            </a:r>
            <a:r>
              <a:rPr lang="en-US" sz="1800" i="1" dirty="0">
                <a:solidFill>
                  <a:srgbClr val="2D83F4"/>
                </a:solidFill>
              </a:rPr>
              <a:t> &amp; </a:t>
            </a:r>
            <a:r>
              <a:rPr lang="en-US" sz="1800" i="1" dirty="0" err="1">
                <a:solidFill>
                  <a:srgbClr val="2D83F4"/>
                </a:solidFill>
              </a:rPr>
              <a:t>Sarson</a:t>
            </a:r>
            <a:r>
              <a:rPr lang="en-US" sz="1800" i="1" dirty="0">
                <a:solidFill>
                  <a:srgbClr val="2D83F4"/>
                </a:solidFill>
              </a:rPr>
              <a:t> methodology</a:t>
            </a:r>
            <a:r>
              <a:rPr lang="en-US" sz="1800" i="1" dirty="0" smtClean="0">
                <a:solidFill>
                  <a:srgbClr val="2D83F4"/>
                </a:solidFill>
              </a:rPr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Numbering starts, by default, at </a:t>
            </a:r>
            <a:r>
              <a:rPr lang="en-US" sz="1800" dirty="0" smtClean="0"/>
              <a:t>1</a:t>
            </a:r>
            <a:r>
              <a:rPr lang="en-US" sz="1800" dirty="0"/>
              <a:t> </a:t>
            </a:r>
            <a:r>
              <a:rPr lang="en-US" sz="1800" dirty="0" smtClean="0"/>
              <a:t>and all </a:t>
            </a:r>
            <a:r>
              <a:rPr lang="en-US" sz="1800" dirty="0"/>
              <a:t>the objects (processes or data stores) created afterwards are numbered in ascending </a:t>
            </a:r>
            <a:r>
              <a:rPr lang="en-US" sz="1800" dirty="0" smtClean="0"/>
              <a:t>order.</a:t>
            </a:r>
            <a:endParaRPr lang="en-US" sz="1800" dirty="0"/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Numbers attached to </a:t>
            </a:r>
            <a:r>
              <a:rPr lang="en-US" sz="1800" i="1" dirty="0" smtClean="0">
                <a:solidFill>
                  <a:srgbClr val="2D83F4"/>
                </a:solidFill>
              </a:rPr>
              <a:t>processes and data stores </a:t>
            </a:r>
            <a:r>
              <a:rPr lang="en-US" sz="1800" i="1" dirty="0">
                <a:solidFill>
                  <a:srgbClr val="2D83F4"/>
                </a:solidFill>
              </a:rPr>
              <a:t>do not imply a sequence.</a:t>
            </a:r>
            <a:endParaRPr lang="en-US" sz="1800" dirty="0"/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The DFD model is a network of communicating, asynchronous processes, which is, in fact, an accurate representation of the way most systems actually operate.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816920"/>
              </p:ext>
            </p:extLst>
          </p:nvPr>
        </p:nvGraphicFramePr>
        <p:xfrm>
          <a:off x="220186" y="1558148"/>
          <a:ext cx="8041657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155"/>
                <a:gridCol w="2824976"/>
                <a:gridCol w="1721763"/>
                <a:gridCol w="172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DFD Element</a:t>
                      </a:r>
                      <a:endParaRPr lang="en-US" sz="1600" dirty="0"/>
                    </a:p>
                  </a:txBody>
                  <a:tcPr marL="94675" marR="94675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Characteristics</a:t>
                      </a:r>
                      <a:endParaRPr lang="en-US" sz="1600" dirty="0"/>
                    </a:p>
                  </a:txBody>
                  <a:tcPr marL="94675" marR="94675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Gane</a:t>
                      </a:r>
                      <a:r>
                        <a:rPr lang="en-US" sz="1600" dirty="0" smtClean="0"/>
                        <a:t> &amp; </a:t>
                      </a:r>
                      <a:r>
                        <a:rPr lang="en-US" sz="1600" dirty="0" err="1" smtClean="0"/>
                        <a:t>Sarson</a:t>
                      </a:r>
                      <a:r>
                        <a:rPr lang="en-US" sz="1600" dirty="0" smtClean="0"/>
                        <a:t> Notation</a:t>
                      </a:r>
                      <a:endParaRPr lang="en-US" sz="1600" dirty="0"/>
                    </a:p>
                  </a:txBody>
                  <a:tcPr marL="94675" marR="94675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DeMarco</a:t>
                      </a:r>
                      <a:r>
                        <a:rPr lang="en-US" sz="1600" dirty="0" smtClean="0"/>
                        <a:t> &amp; </a:t>
                      </a:r>
                      <a:r>
                        <a:rPr lang="en-US" sz="1600" dirty="0" err="1" smtClean="0"/>
                        <a:t>Yourdan</a:t>
                      </a:r>
                      <a:r>
                        <a:rPr lang="en-US" sz="1600" dirty="0" smtClean="0"/>
                        <a:t> Notation</a:t>
                      </a:r>
                      <a:endParaRPr lang="en-US" sz="1600" dirty="0"/>
                    </a:p>
                  </a:txBody>
                  <a:tcPr marL="94675" marR="94675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Every </a:t>
                      </a:r>
                      <a:r>
                        <a:rPr lang="en-US" sz="14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Process</a:t>
                      </a:r>
                      <a:r>
                        <a:rPr lang="en-US" sz="1400" i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smtClean="0"/>
                        <a:t>has</a:t>
                      </a:r>
                      <a:endParaRPr lang="en-US" sz="1400" dirty="0"/>
                    </a:p>
                  </a:txBody>
                  <a:tcPr marL="94675" marR="94675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A unique number</a:t>
                      </a:r>
                    </a:p>
                    <a:p>
                      <a:pPr algn="just"/>
                      <a:r>
                        <a:rPr lang="en-US" sz="1600" dirty="0" smtClean="0"/>
                        <a:t>A name (verb phrase)</a:t>
                      </a:r>
                    </a:p>
                    <a:p>
                      <a:pPr algn="just"/>
                      <a:r>
                        <a:rPr lang="en-US" sz="1600" dirty="0" smtClean="0"/>
                        <a:t>A description (optional)</a:t>
                      </a:r>
                    </a:p>
                    <a:p>
                      <a:pPr algn="just"/>
                      <a:r>
                        <a:rPr lang="en-US" sz="1600" dirty="0" smtClean="0"/>
                        <a:t>One or more output data flows</a:t>
                      </a:r>
                    </a:p>
                    <a:p>
                      <a:pPr algn="just"/>
                      <a:r>
                        <a:rPr lang="en-US" sz="1600" dirty="0" smtClean="0"/>
                        <a:t>One or more input data flows</a:t>
                      </a:r>
                      <a:endParaRPr lang="en-US" sz="1600" dirty="0"/>
                    </a:p>
                  </a:txBody>
                  <a:tcPr marL="94675" marR="94675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4675" marR="94675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4675" marR="94675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Every </a:t>
                      </a:r>
                      <a:r>
                        <a:rPr lang="en-US" sz="1400" i="1" dirty="0" smtClean="0">
                          <a:solidFill>
                            <a:srgbClr val="2D83F4"/>
                          </a:solidFill>
                        </a:rPr>
                        <a:t>Data Flow</a:t>
                      </a:r>
                      <a:r>
                        <a:rPr lang="en-US" sz="1400" i="1" baseline="0" dirty="0" smtClean="0">
                          <a:solidFill>
                            <a:srgbClr val="2D83F4"/>
                          </a:solidFill>
                        </a:rPr>
                        <a:t> </a:t>
                      </a:r>
                      <a:r>
                        <a:rPr lang="en-US" sz="1400" dirty="0" smtClean="0"/>
                        <a:t>has</a:t>
                      </a:r>
                      <a:endParaRPr lang="en-US" sz="1400" dirty="0"/>
                    </a:p>
                  </a:txBody>
                  <a:tcPr marL="94675" marR="94675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A name (a noun)</a:t>
                      </a:r>
                    </a:p>
                    <a:p>
                      <a:pPr algn="just"/>
                      <a:r>
                        <a:rPr lang="en-US" sz="1600" dirty="0" smtClean="0"/>
                        <a:t>A description (optional)</a:t>
                      </a:r>
                    </a:p>
                    <a:p>
                      <a:pPr algn="just"/>
                      <a:r>
                        <a:rPr lang="en-US" sz="1600" dirty="0" smtClean="0"/>
                        <a:t>At least one connection</a:t>
                      </a:r>
                      <a:r>
                        <a:rPr lang="en-US" sz="1600" baseline="0" dirty="0" smtClean="0"/>
                        <a:t> to a process, data store or an entity</a:t>
                      </a:r>
                      <a:endParaRPr lang="en-US" sz="1600" dirty="0"/>
                    </a:p>
                  </a:txBody>
                  <a:tcPr marL="94675" marR="94675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4675" marR="94675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4675" marR="94675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Every </a:t>
                      </a:r>
                      <a:r>
                        <a:rPr lang="en-US" sz="14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Data</a:t>
                      </a:r>
                      <a:r>
                        <a:rPr lang="en-US" sz="1400" i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Store </a:t>
                      </a:r>
                      <a:r>
                        <a:rPr lang="en-US" sz="1400" dirty="0" smtClean="0"/>
                        <a:t>has</a:t>
                      </a:r>
                      <a:endParaRPr lang="en-US" sz="1400" dirty="0"/>
                    </a:p>
                  </a:txBody>
                  <a:tcPr marL="94675" marR="94675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A unique number</a:t>
                      </a:r>
                    </a:p>
                    <a:p>
                      <a:pPr algn="just"/>
                      <a:r>
                        <a:rPr lang="en-US" sz="1600" dirty="0" smtClean="0"/>
                        <a:t>A name (a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noun)</a:t>
                      </a:r>
                    </a:p>
                    <a:p>
                      <a:pPr algn="just"/>
                      <a:r>
                        <a:rPr lang="en-US" sz="1600" dirty="0" smtClean="0"/>
                        <a:t>A description (optional)</a:t>
                      </a:r>
                    </a:p>
                    <a:p>
                      <a:pPr algn="just"/>
                      <a:r>
                        <a:rPr lang="en-US" sz="1600" dirty="0" smtClean="0"/>
                        <a:t>One or more output data flows</a:t>
                      </a:r>
                    </a:p>
                    <a:p>
                      <a:pPr algn="just"/>
                      <a:r>
                        <a:rPr lang="en-US" sz="1600" dirty="0" smtClean="0"/>
                        <a:t>One or more input data flows</a:t>
                      </a:r>
                      <a:endParaRPr lang="en-US" sz="1600" dirty="0"/>
                    </a:p>
                  </a:txBody>
                  <a:tcPr marL="94675" marR="94675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4675" marR="94675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4675" marR="94675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Every </a:t>
                      </a:r>
                      <a:r>
                        <a:rPr lang="en-US" sz="14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Entity </a:t>
                      </a:r>
                      <a:r>
                        <a:rPr lang="en-US" sz="1400" dirty="0" smtClean="0"/>
                        <a:t>has</a:t>
                      </a:r>
                    </a:p>
                  </a:txBody>
                  <a:tcPr marL="94675" marR="94675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A name (a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noun)</a:t>
                      </a:r>
                    </a:p>
                    <a:p>
                      <a:pPr algn="just"/>
                      <a:r>
                        <a:rPr lang="en-US" sz="1600" dirty="0" smtClean="0"/>
                        <a:t>A description (optional)</a:t>
                      </a:r>
                    </a:p>
                  </a:txBody>
                  <a:tcPr marL="94675" marR="94675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4675" marR="94675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4675" marR="94675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0182" y="5960269"/>
            <a:ext cx="1217673" cy="314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80182" y="4102982"/>
            <a:ext cx="12176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6932" y="4098254"/>
            <a:ext cx="12176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21750" y="4964122"/>
            <a:ext cx="0" cy="497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80181" y="4951028"/>
            <a:ext cx="0" cy="510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6792617" y="4868211"/>
            <a:ext cx="1217675" cy="593483"/>
            <a:chOff x="6794056" y="4847986"/>
            <a:chExt cx="1217675" cy="593483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6794058" y="4847986"/>
              <a:ext cx="12176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94056" y="5441469"/>
              <a:ext cx="12176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794056" y="4991743"/>
              <a:ext cx="1216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Name</a:t>
              </a:r>
              <a:endParaRPr lang="en-US" sz="1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52161" y="4951028"/>
            <a:ext cx="1245693" cy="510666"/>
            <a:chOff x="5052161" y="5019268"/>
            <a:chExt cx="1245693" cy="51066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080181" y="5529934"/>
              <a:ext cx="12176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80181" y="5019268"/>
              <a:ext cx="12176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721750" y="5138282"/>
              <a:ext cx="57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Name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52161" y="5037594"/>
              <a:ext cx="721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Type &amp; Number</a:t>
              </a:r>
              <a:endParaRPr lang="en-US" sz="12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080181" y="3670952"/>
            <a:ext cx="121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Label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796932" y="3668209"/>
            <a:ext cx="1216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Label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96932" y="5960269"/>
            <a:ext cx="1217673" cy="314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5080182" y="2380344"/>
            <a:ext cx="1217673" cy="838381"/>
            <a:chOff x="5080182" y="2448584"/>
            <a:chExt cx="1217673" cy="838381"/>
          </a:xfrm>
        </p:grpSpPr>
        <p:grpSp>
          <p:nvGrpSpPr>
            <p:cNvPr id="58" name="Group 57"/>
            <p:cNvGrpSpPr/>
            <p:nvPr/>
          </p:nvGrpSpPr>
          <p:grpSpPr>
            <a:xfrm>
              <a:off x="5080182" y="2448584"/>
              <a:ext cx="1217673" cy="838381"/>
              <a:chOff x="5315861" y="2809033"/>
              <a:chExt cx="981994" cy="47793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315861" y="2809033"/>
                <a:ext cx="981994" cy="477932"/>
              </a:xfrm>
              <a:prstGeom prst="roundRect">
                <a:avLst>
                  <a:gd name="adj" fmla="val 2488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>
                <a:stCxn id="9" idx="1"/>
                <a:endCxn id="9" idx="3"/>
              </p:cNvCxnSpPr>
              <p:nvPr/>
            </p:nvCxnSpPr>
            <p:spPr>
              <a:xfrm>
                <a:off x="5315861" y="3047999"/>
                <a:ext cx="98199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571179" y="2809033"/>
                <a:ext cx="0" cy="2389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5396776" y="2502894"/>
              <a:ext cx="796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Name</a:t>
              </a:r>
              <a:endParaRPr 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45649" y="2472116"/>
              <a:ext cx="211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#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45649" y="2867775"/>
              <a:ext cx="10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Description</a:t>
              </a:r>
              <a:endParaRPr lang="en-US" sz="1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796932" y="2380344"/>
            <a:ext cx="1216238" cy="838381"/>
            <a:chOff x="6796932" y="2448584"/>
            <a:chExt cx="1216238" cy="838381"/>
          </a:xfrm>
        </p:grpSpPr>
        <p:grpSp>
          <p:nvGrpSpPr>
            <p:cNvPr id="59" name="Group 58"/>
            <p:cNvGrpSpPr/>
            <p:nvPr/>
          </p:nvGrpSpPr>
          <p:grpSpPr>
            <a:xfrm>
              <a:off x="6796932" y="2448584"/>
              <a:ext cx="1216238" cy="838381"/>
              <a:chOff x="6796932" y="2809033"/>
              <a:chExt cx="981994" cy="4779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796932" y="2809033"/>
                <a:ext cx="981994" cy="47793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" name="Straight Connector 54"/>
              <p:cNvCxnSpPr>
                <a:stCxn id="10" idx="2"/>
                <a:endCxn id="10" idx="6"/>
              </p:cNvCxnSpPr>
              <p:nvPr/>
            </p:nvCxnSpPr>
            <p:spPr>
              <a:xfrm>
                <a:off x="6796932" y="3047999"/>
                <a:ext cx="98199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6880054" y="2593293"/>
              <a:ext cx="10633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Number &amp; Name</a:t>
              </a:r>
              <a:endParaRPr lang="en-US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95929" y="2894110"/>
              <a:ext cx="10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Description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26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</a:rPr>
              <a:t>Entities are either</a:t>
            </a:r>
            <a:r>
              <a:rPr lang="en-US" sz="2000" i="1" dirty="0">
                <a:solidFill>
                  <a:srgbClr val="2D83F4"/>
                </a:solidFill>
              </a:rPr>
              <a:t> “sources of” </a:t>
            </a:r>
            <a:r>
              <a:rPr lang="en-US" sz="2000" dirty="0">
                <a:solidFill>
                  <a:srgbClr val="000000"/>
                </a:solidFill>
              </a:rPr>
              <a:t>or</a:t>
            </a:r>
            <a:r>
              <a:rPr lang="en-US" sz="2000" i="1" dirty="0">
                <a:solidFill>
                  <a:srgbClr val="2D83F4"/>
                </a:solidFill>
              </a:rPr>
              <a:t> “sinks” </a:t>
            </a:r>
            <a:r>
              <a:rPr lang="en-US" sz="2000" dirty="0">
                <a:solidFill>
                  <a:srgbClr val="000000"/>
                </a:solidFill>
              </a:rPr>
              <a:t>for data input and </a:t>
            </a:r>
            <a:r>
              <a:rPr lang="en-US" sz="2000" dirty="0" smtClean="0">
                <a:solidFill>
                  <a:srgbClr val="000000"/>
                </a:solidFill>
              </a:rPr>
              <a:t>outputs</a:t>
            </a:r>
            <a:r>
              <a:rPr lang="en-US" sz="2000" i="1" dirty="0" smtClean="0">
                <a:solidFill>
                  <a:srgbClr val="2D83F4"/>
                </a:solidFill>
              </a:rPr>
              <a:t> </a:t>
            </a:r>
            <a:r>
              <a:rPr lang="en-US" sz="2000" i="1" dirty="0">
                <a:solidFill>
                  <a:srgbClr val="2D83F4"/>
                </a:solidFill>
              </a:rPr>
              <a:t>(i.e. they are the originators or terminators for </a:t>
            </a:r>
            <a:r>
              <a:rPr lang="en-US" sz="2000" i="1" dirty="0" smtClean="0">
                <a:solidFill>
                  <a:srgbClr val="2D83F4"/>
                </a:solidFill>
              </a:rPr>
              <a:t>data flows). </a:t>
            </a:r>
          </a:p>
          <a:p>
            <a:pPr lvl="1" algn="just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Important: An entity can both be a source and sink at the same time.</a:t>
            </a:r>
          </a:p>
          <a:p>
            <a:pPr algn="just"/>
            <a:r>
              <a:rPr lang="en-US" sz="2000" dirty="0" smtClean="0">
                <a:solidFill>
                  <a:srgbClr val="000000"/>
                </a:solidFill>
              </a:rPr>
              <a:t>Data </a:t>
            </a:r>
            <a:r>
              <a:rPr lang="en-US" sz="2000" dirty="0">
                <a:solidFill>
                  <a:srgbClr val="000000"/>
                </a:solidFill>
              </a:rPr>
              <a:t>flows from</a:t>
            </a:r>
            <a:r>
              <a:rPr lang="en-US" sz="2000" i="1" dirty="0">
                <a:solidFill>
                  <a:srgbClr val="2D83F4"/>
                </a:solidFill>
              </a:rPr>
              <a:t> “Entities” </a:t>
            </a:r>
            <a:r>
              <a:rPr lang="en-US" sz="2000" dirty="0">
                <a:solidFill>
                  <a:srgbClr val="000000"/>
                </a:solidFill>
              </a:rPr>
              <a:t>must flow into </a:t>
            </a:r>
            <a:r>
              <a:rPr lang="en-US" sz="2000" i="1" dirty="0">
                <a:solidFill>
                  <a:srgbClr val="2D83F4"/>
                </a:solidFill>
              </a:rPr>
              <a:t>“Processes”</a:t>
            </a:r>
            <a:r>
              <a:rPr lang="en-US" sz="2000" i="1" dirty="0" smtClean="0">
                <a:solidFill>
                  <a:srgbClr val="2D83F4"/>
                </a:solidFill>
              </a:rPr>
              <a:t>.</a:t>
            </a:r>
            <a:endParaRPr lang="en-US" sz="2000" i="1" dirty="0">
              <a:solidFill>
                <a:srgbClr val="2D83F4"/>
              </a:solidFill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</a:rPr>
              <a:t>Data flows to</a:t>
            </a:r>
            <a:r>
              <a:rPr lang="en-US" sz="2000" i="1" dirty="0">
                <a:solidFill>
                  <a:srgbClr val="2D83F4"/>
                </a:solidFill>
              </a:rPr>
              <a:t> “Entities” </a:t>
            </a:r>
            <a:r>
              <a:rPr lang="en-US" sz="2000" dirty="0">
                <a:solidFill>
                  <a:srgbClr val="000000"/>
                </a:solidFill>
              </a:rPr>
              <a:t>must come from</a:t>
            </a:r>
            <a:r>
              <a:rPr lang="en-US" sz="2000" i="1" dirty="0">
                <a:solidFill>
                  <a:srgbClr val="2D83F4"/>
                </a:solidFill>
              </a:rPr>
              <a:t> “Processes”</a:t>
            </a:r>
            <a:r>
              <a:rPr lang="en-US" sz="2000" i="1" dirty="0" smtClean="0">
                <a:solidFill>
                  <a:srgbClr val="2D83F4"/>
                </a:solidFill>
              </a:rPr>
              <a:t>.</a:t>
            </a:r>
            <a:endParaRPr lang="en-US" sz="2000" i="1" dirty="0">
              <a:solidFill>
                <a:srgbClr val="2D83F4"/>
              </a:solidFill>
            </a:endParaRPr>
          </a:p>
          <a:p>
            <a:pPr algn="just"/>
            <a:r>
              <a:rPr lang="en-US" sz="2000" i="1" dirty="0">
                <a:solidFill>
                  <a:srgbClr val="2D83F4"/>
                </a:solidFill>
              </a:rPr>
              <a:t>“Processes” </a:t>
            </a:r>
            <a:r>
              <a:rPr lang="en-US" sz="2000" dirty="0">
                <a:solidFill>
                  <a:srgbClr val="000000"/>
                </a:solidFill>
              </a:rPr>
              <a:t>and</a:t>
            </a:r>
            <a:r>
              <a:rPr lang="en-US" sz="2000" i="1" dirty="0">
                <a:solidFill>
                  <a:srgbClr val="2D83F4"/>
                </a:solidFill>
              </a:rPr>
              <a:t> “Data Stores” </a:t>
            </a:r>
            <a:r>
              <a:rPr lang="en-US" sz="2000" dirty="0">
                <a:solidFill>
                  <a:srgbClr val="000000"/>
                </a:solidFill>
              </a:rPr>
              <a:t>must have both inputs and outputs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</a:endParaRPr>
          </a:p>
          <a:p>
            <a:pPr algn="just"/>
            <a:r>
              <a:rPr lang="en-US" sz="2000" dirty="0"/>
              <a:t>Inputs to</a:t>
            </a:r>
            <a:r>
              <a:rPr lang="en-US" sz="2000" i="1" dirty="0">
                <a:solidFill>
                  <a:srgbClr val="2D83F4"/>
                </a:solidFill>
              </a:rPr>
              <a:t> “Data Stores” </a:t>
            </a:r>
            <a:r>
              <a:rPr lang="en-US" sz="2000" dirty="0" smtClean="0">
                <a:solidFill>
                  <a:srgbClr val="000000"/>
                </a:solidFill>
              </a:rPr>
              <a:t>only </a:t>
            </a:r>
            <a:r>
              <a:rPr lang="en-US" sz="2000" dirty="0">
                <a:solidFill>
                  <a:srgbClr val="000000"/>
                </a:solidFill>
              </a:rPr>
              <a:t>come from </a:t>
            </a:r>
            <a:r>
              <a:rPr lang="en-US" sz="2000" i="1" dirty="0">
                <a:solidFill>
                  <a:srgbClr val="2D83F4"/>
                </a:solidFill>
              </a:rPr>
              <a:t>“Processes”</a:t>
            </a:r>
            <a:r>
              <a:rPr lang="en-US" sz="2000" i="1" dirty="0" smtClean="0">
                <a:solidFill>
                  <a:srgbClr val="2D83F4"/>
                </a:solidFill>
              </a:rPr>
              <a:t>.</a:t>
            </a:r>
            <a:endParaRPr lang="en-US" sz="2000" i="1" dirty="0">
              <a:solidFill>
                <a:srgbClr val="2D83F4"/>
              </a:solidFill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</a:rPr>
              <a:t>Outputs from</a:t>
            </a:r>
            <a:r>
              <a:rPr lang="en-US" sz="2000" i="1" dirty="0">
                <a:solidFill>
                  <a:srgbClr val="2D83F4"/>
                </a:solidFill>
              </a:rPr>
              <a:t> “Data Stores” </a:t>
            </a:r>
            <a:r>
              <a:rPr lang="en-US" sz="2000" dirty="0">
                <a:solidFill>
                  <a:srgbClr val="000000"/>
                </a:solidFill>
              </a:rPr>
              <a:t>only go to</a:t>
            </a:r>
            <a:r>
              <a:rPr lang="en-US" sz="2000" i="1" dirty="0">
                <a:solidFill>
                  <a:srgbClr val="2D83F4"/>
                </a:solidFill>
              </a:rPr>
              <a:t> “Processes”</a:t>
            </a:r>
            <a:r>
              <a:rPr lang="en-US" sz="2000" i="1" dirty="0" smtClean="0">
                <a:solidFill>
                  <a:srgbClr val="2D83F4"/>
                </a:solidFill>
              </a:rPr>
              <a:t>.</a:t>
            </a:r>
            <a:endParaRPr lang="en-US" sz="2000" i="1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Flows </a:t>
            </a:r>
            <a:r>
              <a:rPr lang="en-US" dirty="0" smtClean="0"/>
              <a:t>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In other words data </a:t>
            </a:r>
            <a:r>
              <a:rPr lang="en-US" sz="2000" dirty="0"/>
              <a:t>flows are </a:t>
            </a:r>
            <a:r>
              <a:rPr lang="en-US" sz="2000" dirty="0" smtClean="0"/>
              <a:t>permitted only:</a:t>
            </a:r>
            <a:endParaRPr lang="en-US" sz="2000" dirty="0"/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Between processes.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From a data store to a process.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From a process to a data store.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From a source to a process.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From a process to a sink</a:t>
            </a:r>
            <a:r>
              <a:rPr lang="en-US" sz="1800" i="1" dirty="0" smtClean="0">
                <a:solidFill>
                  <a:srgbClr val="2D83F4"/>
                </a:solidFill>
              </a:rPr>
              <a:t>.</a:t>
            </a:r>
            <a:endParaRPr lang="en-US" sz="1800" i="1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92340"/>
              </p:ext>
            </p:extLst>
          </p:nvPr>
        </p:nvGraphicFramePr>
        <p:xfrm>
          <a:off x="1941024" y="3722293"/>
          <a:ext cx="5261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  <a:gridCol w="507920"/>
                <a:gridCol w="456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Connection Between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A process to another 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A process to an external entity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A process to a data 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An external entity to another external entity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An external entity to a data 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A data store to another data 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2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-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i="1" dirty="0" smtClean="0">
                <a:solidFill>
                  <a:srgbClr val="2D83F4"/>
                </a:solidFill>
              </a:rPr>
              <a:t>Try not to make these common mistakes.</a:t>
            </a:r>
            <a:endParaRPr lang="en-US" sz="2000" i="1" dirty="0">
              <a:solidFill>
                <a:srgbClr val="2D83F4"/>
              </a:solidFill>
            </a:endParaRP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“Black Hole”</a:t>
            </a:r>
            <a:r>
              <a:rPr lang="en-US" sz="1800" i="1" dirty="0" smtClean="0"/>
              <a:t> is </a:t>
            </a:r>
            <a:r>
              <a:rPr lang="en-US" sz="1800" i="1" dirty="0"/>
              <a:t>formed when data goes into a process </a:t>
            </a:r>
            <a:r>
              <a:rPr lang="en-US" sz="1800" i="1" dirty="0" smtClean="0"/>
              <a:t>or </a:t>
            </a:r>
            <a:r>
              <a:rPr lang="en-US" sz="1800" i="1" dirty="0"/>
              <a:t>data </a:t>
            </a:r>
            <a:r>
              <a:rPr lang="en-US" sz="1800" i="1" dirty="0" smtClean="0"/>
              <a:t>store </a:t>
            </a:r>
            <a:r>
              <a:rPr lang="en-US" sz="1800" i="1" dirty="0"/>
              <a:t>but doesn’t come </a:t>
            </a:r>
            <a:r>
              <a:rPr lang="en-US" sz="1800" i="1" dirty="0" smtClean="0"/>
              <a:t>out 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(no output)</a:t>
            </a:r>
            <a:r>
              <a:rPr lang="en-US" sz="1800" i="1" dirty="0" smtClean="0"/>
              <a:t>.</a:t>
            </a:r>
            <a:endParaRPr lang="en-US" sz="1800" i="1" dirty="0"/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“Miracle” </a:t>
            </a:r>
            <a:r>
              <a:rPr lang="en-US" sz="1800" i="1" dirty="0"/>
              <a:t>is </a:t>
            </a:r>
            <a:r>
              <a:rPr lang="en-US" sz="1800" i="1" dirty="0" smtClean="0"/>
              <a:t>formed when a </a:t>
            </a:r>
            <a:r>
              <a:rPr lang="en-US" sz="1800" i="1" dirty="0"/>
              <a:t>process </a:t>
            </a:r>
            <a:r>
              <a:rPr lang="en-US" sz="1800" i="1" dirty="0" smtClean="0"/>
              <a:t>or data store produces </a:t>
            </a:r>
            <a:r>
              <a:rPr lang="en-US" sz="1800" i="1" dirty="0"/>
              <a:t>output with 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input</a:t>
            </a:r>
            <a:r>
              <a:rPr lang="en-US" sz="1800" i="1" dirty="0" smtClean="0"/>
              <a:t>.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“Gray Hole” </a:t>
            </a:r>
            <a:r>
              <a:rPr lang="en-US" sz="1800" i="1" dirty="0" smtClean="0"/>
              <a:t>is </a:t>
            </a:r>
            <a:r>
              <a:rPr lang="en-US" sz="1800" i="1" dirty="0"/>
              <a:t>formed when </a:t>
            </a:r>
            <a:r>
              <a:rPr lang="en-US" sz="1800" i="1" dirty="0" smtClean="0"/>
              <a:t>a process or data store have 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outputs that are greater than the sum of its 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inputs</a:t>
            </a:r>
            <a:r>
              <a:rPr lang="en-US" sz="1800" i="1" dirty="0" smtClean="0"/>
              <a:t>.</a:t>
            </a:r>
          </a:p>
          <a:p>
            <a:pPr lvl="1" algn="just"/>
            <a:r>
              <a:rPr lang="en-US" sz="1800" i="1" dirty="0" smtClean="0">
                <a:solidFill>
                  <a:srgbClr val="000000"/>
                </a:solidFill>
              </a:rPr>
              <a:t>Incorrectly named components (check slide # 16).</a:t>
            </a:r>
          </a:p>
          <a:p>
            <a:pPr lvl="1" algn="just"/>
            <a:r>
              <a:rPr lang="en-US" sz="1800" i="1" dirty="0" smtClean="0">
                <a:solidFill>
                  <a:srgbClr val="000000"/>
                </a:solidFill>
              </a:rPr>
              <a:t>Illegal connection(s) between </a:t>
            </a:r>
            <a:r>
              <a:rPr lang="en-US" sz="1800" i="1" dirty="0">
                <a:solidFill>
                  <a:srgbClr val="000000"/>
                </a:solidFill>
              </a:rPr>
              <a:t>components </a:t>
            </a:r>
            <a:r>
              <a:rPr lang="en-US" sz="1800" i="1" dirty="0" smtClean="0">
                <a:solidFill>
                  <a:srgbClr val="000000"/>
                </a:solidFill>
              </a:rPr>
              <a:t>(check the previous slide).</a:t>
            </a:r>
            <a:endParaRPr lang="en-US" sz="1800" i="1" dirty="0">
              <a:solidFill>
                <a:srgbClr val="000000"/>
              </a:solidFill>
            </a:endParaRPr>
          </a:p>
          <a:p>
            <a:pPr lvl="1" algn="just"/>
            <a:r>
              <a:rPr lang="en-US" sz="1800" i="1" dirty="0" smtClean="0">
                <a:solidFill>
                  <a:srgbClr val="000000"/>
                </a:solidFill>
              </a:rPr>
              <a:t>Components without any input and output (unconnected components).</a:t>
            </a:r>
          </a:p>
          <a:p>
            <a:pPr lvl="1" algn="just"/>
            <a:r>
              <a:rPr lang="en-US" sz="1800" i="1" dirty="0">
                <a:solidFill>
                  <a:srgbClr val="000000"/>
                </a:solidFill>
              </a:rPr>
              <a:t>Bidirectional and unlabeled data </a:t>
            </a:r>
            <a:r>
              <a:rPr lang="en-US" sz="1800" i="1" dirty="0" smtClean="0">
                <a:solidFill>
                  <a:srgbClr val="000000"/>
                </a:solidFill>
              </a:rPr>
              <a:t>flows</a:t>
            </a:r>
            <a:r>
              <a:rPr lang="en-US" sz="1800" i="1" dirty="0">
                <a:solidFill>
                  <a:srgbClr val="000000"/>
                </a:solidFill>
              </a:rPr>
              <a:t>.</a:t>
            </a:r>
            <a:endParaRPr lang="en-US" sz="1800" i="1" dirty="0" smtClean="0">
              <a:solidFill>
                <a:srgbClr val="000000"/>
              </a:solidFill>
            </a:endParaRPr>
          </a:p>
          <a:p>
            <a:pPr lvl="1" algn="just"/>
            <a:r>
              <a:rPr lang="en-US" sz="1800" i="1" dirty="0">
                <a:solidFill>
                  <a:srgbClr val="000000"/>
                </a:solidFill>
              </a:rPr>
              <a:t>The inputs to a process are different from the outputs of that </a:t>
            </a:r>
            <a:r>
              <a:rPr lang="en-US" sz="1800" i="1" dirty="0" smtClean="0">
                <a:solidFill>
                  <a:srgbClr val="000000"/>
                </a:solidFill>
              </a:rPr>
              <a:t>process, this is because processes transform </a:t>
            </a:r>
            <a:r>
              <a:rPr lang="en-US" sz="1800" i="1" dirty="0">
                <a:solidFill>
                  <a:srgbClr val="000000"/>
                </a:solidFill>
              </a:rPr>
              <a:t>inputs into outputs</a:t>
            </a:r>
            <a:r>
              <a:rPr lang="en-US" sz="1800" i="1" dirty="0" smtClean="0">
                <a:solidFill>
                  <a:srgbClr val="000000"/>
                </a:solidFill>
              </a:rPr>
              <a:t>.</a:t>
            </a:r>
            <a:endParaRPr lang="en-US" sz="1800" i="1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Flow Diagrams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Definition:</a:t>
            </a:r>
            <a:r>
              <a:rPr lang="en-US" sz="2000" dirty="0"/>
              <a:t> A data flow diagram (DFD) is a graphical representation of the "flow" of data through an information system, modeling its process aspects</a:t>
            </a:r>
            <a:r>
              <a:rPr lang="en-US" sz="2000" dirty="0" smtClean="0"/>
              <a:t>.</a:t>
            </a:r>
          </a:p>
          <a:p>
            <a:pPr marL="114300" indent="0" algn="just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b="1" u="sng" dirty="0" smtClean="0">
                <a:solidFill>
                  <a:srgbClr val="0B87D6"/>
                </a:solidFill>
              </a:rPr>
              <a:t>UML Diagram Type</a:t>
            </a:r>
            <a:r>
              <a:rPr lang="en-US" sz="2000" b="1" u="sng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2000" dirty="0" smtClean="0">
                <a:solidFill>
                  <a:srgbClr val="0B87D6"/>
                </a:solidFill>
              </a:rPr>
              <a:t> </a:t>
            </a:r>
            <a:r>
              <a:rPr lang="en-US" sz="2000" dirty="0" smtClean="0"/>
              <a:t>Not included in UML.</a:t>
            </a:r>
            <a:endParaRPr lang="en-US" sz="2000" dirty="0" smtClean="0">
              <a:solidFill>
                <a:srgbClr val="0B87D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/>
              <a:t>DFDs do not include:</a:t>
            </a:r>
          </a:p>
          <a:p>
            <a:pPr lvl="1" algn="just"/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Procedures: 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data flow does not answer procedural questions that flowcharts usually cover. For example, a data flow diagram representing an order delivery system would not depict whether orders were taken in person or virtually, or whether they happened automatically or manually.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Sequences: 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data flow does not represent what happens first or second, or the order in which a process runs.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Alternative Scenarios: 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data flow diagram follows one main path of information, and does not take into account a series of feasible spin-off scenarios, such as a flow-chart might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Timing: 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is not represented well on DFDs thus best to draw DFDs as if the system has never started and will never stop.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Multiple DFDs are required to represent a system completely.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Therefore, DFDs are created at increasing levels of detail (this is also called as top-down approach).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Levels </a:t>
            </a:r>
            <a:r>
              <a:rPr lang="en-US" sz="2000" dirty="0"/>
              <a:t>of </a:t>
            </a:r>
            <a:r>
              <a:rPr lang="en-US" sz="2000" dirty="0" smtClean="0"/>
              <a:t>DFD </a:t>
            </a:r>
            <a:r>
              <a:rPr lang="en-US" sz="2000" dirty="0"/>
              <a:t>are:</a:t>
            </a:r>
          </a:p>
          <a:p>
            <a:pPr lvl="1" algn="just"/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Context diagram: </a:t>
            </a:r>
            <a:r>
              <a:rPr lang="en-US" sz="1800" i="1" dirty="0">
                <a:solidFill>
                  <a:srgbClr val="000000"/>
                </a:solidFill>
              </a:rPr>
              <a:t>Scope of system and external </a:t>
            </a:r>
            <a:r>
              <a:rPr lang="en-US" sz="1800" i="1" dirty="0" smtClean="0">
                <a:solidFill>
                  <a:srgbClr val="000000"/>
                </a:solidFill>
              </a:rPr>
              <a:t>entities.</a:t>
            </a:r>
            <a:endParaRPr lang="en-US" sz="1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Level-0 </a:t>
            </a:r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Level-n diagram: </a:t>
            </a:r>
            <a:r>
              <a:rPr lang="en-US" sz="1800" i="1" dirty="0"/>
              <a:t>A DFD that represents the system's major processes, data flows, and data </a:t>
            </a:r>
            <a:r>
              <a:rPr lang="en-US" sz="1800" i="1" dirty="0" smtClean="0"/>
              <a:t>stores.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Primitive diagram: </a:t>
            </a:r>
            <a:r>
              <a:rPr lang="en-US" sz="1800" i="1" dirty="0" smtClean="0"/>
              <a:t>Lowest level of DFDs.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Levels - 2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6908" indent="-342900" algn="just">
              <a:defRPr/>
            </a:pPr>
            <a:r>
              <a:rPr lang="en-US" sz="2000" dirty="0" smtClean="0"/>
              <a:t>A context </a:t>
            </a:r>
            <a:r>
              <a:rPr lang="en-US" sz="2000" dirty="0"/>
              <a:t>level </a:t>
            </a:r>
            <a:r>
              <a:rPr lang="en-US" sz="2000" dirty="0" smtClean="0"/>
              <a:t>DFD</a:t>
            </a:r>
            <a:r>
              <a:rPr lang="en-US" sz="2000" dirty="0"/>
              <a:t> </a:t>
            </a:r>
            <a:r>
              <a:rPr lang="en-US" sz="2000" dirty="0" smtClean="0"/>
              <a:t>shows </a:t>
            </a:r>
            <a:r>
              <a:rPr lang="en-US" sz="2000" dirty="0"/>
              <a:t>the interaction (data flows) between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system </a:t>
            </a:r>
            <a:r>
              <a:rPr lang="en-US" sz="2000" dirty="0"/>
              <a:t>(represented by one process) and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system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environment</a:t>
            </a:r>
            <a:r>
              <a:rPr lang="en-US" sz="2000" dirty="0" smtClean="0"/>
              <a:t>. </a:t>
            </a:r>
            <a:endParaRPr lang="en-US" sz="2000" dirty="0"/>
          </a:p>
          <a:p>
            <a:pPr marL="406908" indent="-342900" algn="just">
              <a:defRPr/>
            </a:pPr>
            <a:endParaRPr lang="en-US" sz="2000" dirty="0"/>
          </a:p>
          <a:p>
            <a:pPr marL="406908" indent="-342900" algn="just">
              <a:defRPr/>
            </a:pPr>
            <a:r>
              <a:rPr lang="en-US" sz="2000" dirty="0"/>
              <a:t>The system is decomposed in lower level DFD </a:t>
            </a:r>
            <a:r>
              <a:rPr lang="en-US" sz="2000" dirty="0" smtClean="0"/>
              <a:t>into </a:t>
            </a:r>
            <a:r>
              <a:rPr lang="en-US" sz="2000" dirty="0"/>
              <a:t>a set of processes, data stores, and the data flows between these processes and data stores.</a:t>
            </a:r>
          </a:p>
          <a:p>
            <a:pPr marL="406908" indent="-342900" algn="just">
              <a:defRPr/>
            </a:pPr>
            <a:endParaRPr lang="en-US" sz="2000" dirty="0"/>
          </a:p>
          <a:p>
            <a:pPr marL="406908" indent="-342900" algn="just">
              <a:defRPr/>
            </a:pPr>
            <a:r>
              <a:rPr lang="en-US" sz="2000" dirty="0"/>
              <a:t>Each process is then decomposed into an even lower level diagram containing its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sub processes</a:t>
            </a:r>
            <a:r>
              <a:rPr lang="en-US" sz="2000" dirty="0"/>
              <a:t>. </a:t>
            </a:r>
          </a:p>
          <a:p>
            <a:pPr marL="406908" indent="-342900" algn="just">
              <a:defRPr/>
            </a:pPr>
            <a:endParaRPr lang="en-US" sz="2000" dirty="0"/>
          </a:p>
          <a:p>
            <a:pPr marL="406908" indent="-342900" algn="just">
              <a:defRPr/>
            </a:pP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approach then continues on the subsequent sub processes, until a necessary and sufficient level of detail is reached which is called the primitive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process. </a:t>
            </a:r>
            <a:endParaRPr lang="en-US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i="1" dirty="0">
                <a:solidFill>
                  <a:srgbClr val="2D83F4"/>
                </a:solidFill>
              </a:rPr>
              <a:t>The highest level data flow diagram is the context diagram.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Context diagrams shows: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the </a:t>
            </a:r>
            <a:r>
              <a:rPr lang="en-US" sz="1800" i="1" dirty="0">
                <a:solidFill>
                  <a:srgbClr val="2D83F4"/>
                </a:solidFill>
              </a:rPr>
              <a:t>context into which the business process </a:t>
            </a:r>
            <a:r>
              <a:rPr lang="en-US" sz="1800" i="1" dirty="0" smtClean="0">
                <a:solidFill>
                  <a:srgbClr val="2D83F4"/>
                </a:solidFill>
              </a:rPr>
              <a:t>fits,</a:t>
            </a:r>
            <a:endParaRPr lang="en-US" sz="1800" i="1" dirty="0">
              <a:solidFill>
                <a:srgbClr val="2D83F4"/>
              </a:solidFill>
            </a:endParaRP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the </a:t>
            </a:r>
            <a:r>
              <a:rPr lang="en-US" sz="1800" i="1" dirty="0">
                <a:solidFill>
                  <a:srgbClr val="2D83F4"/>
                </a:solidFill>
              </a:rPr>
              <a:t>overall business process as just one </a:t>
            </a:r>
            <a:r>
              <a:rPr lang="en-US" sz="1800" i="1" dirty="0" smtClean="0">
                <a:solidFill>
                  <a:srgbClr val="2D83F4"/>
                </a:solidFill>
              </a:rPr>
              <a:t>process,</a:t>
            </a:r>
            <a:endParaRPr lang="en-US" sz="1800" i="1" dirty="0">
              <a:solidFill>
                <a:srgbClr val="2D83F4"/>
              </a:solidFill>
            </a:endParaRP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all </a:t>
            </a:r>
            <a:r>
              <a:rPr lang="en-US" sz="1800" i="1" dirty="0">
                <a:solidFill>
                  <a:srgbClr val="2D83F4"/>
                </a:solidFill>
              </a:rPr>
              <a:t>the outside entities that receive information from or contribute information to the </a:t>
            </a:r>
            <a:r>
              <a:rPr lang="en-US" sz="1800" i="1" dirty="0" smtClean="0">
                <a:solidFill>
                  <a:srgbClr val="2D83F4"/>
                </a:solidFill>
              </a:rPr>
              <a:t>system.</a:t>
            </a:r>
            <a:endParaRPr lang="en-US" sz="1800" i="1" dirty="0">
              <a:solidFill>
                <a:srgbClr val="2D83F4"/>
              </a:solidFill>
            </a:endParaRPr>
          </a:p>
          <a:p>
            <a:pPr algn="just"/>
            <a:endParaRPr lang="tr-TR" sz="2000" dirty="0" smtClean="0">
              <a:solidFill>
                <a:srgbClr val="2D83F4"/>
              </a:solidFill>
            </a:endParaRPr>
          </a:p>
          <a:p>
            <a:pPr algn="just"/>
            <a:r>
              <a:rPr lang="tr-TR" sz="2000" i="1" dirty="0" smtClean="0">
                <a:solidFill>
                  <a:srgbClr val="2D83F4"/>
                </a:solidFill>
              </a:rPr>
              <a:t>Important: </a:t>
            </a:r>
            <a:r>
              <a:rPr lang="en-US" sz="2000" i="1" dirty="0" smtClean="0">
                <a:solidFill>
                  <a:srgbClr val="2D83F4"/>
                </a:solidFill>
              </a:rPr>
              <a:t>A context diagram is often named the name of the system and does not start with a verb as do other processes. </a:t>
            </a:r>
            <a:r>
              <a:rPr lang="tr-TR" sz="2000" i="1" dirty="0" smtClean="0">
                <a:solidFill>
                  <a:srgbClr val="2D83F4"/>
                </a:solidFill>
              </a:rPr>
              <a:t>i.e. “Library System”, “Video Rental System” ...etc. </a:t>
            </a:r>
          </a:p>
          <a:p>
            <a:pPr lvl="1" algn="just"/>
            <a:r>
              <a:rPr lang="tr-TR" sz="1800" i="1" dirty="0" smtClean="0">
                <a:solidFill>
                  <a:srgbClr val="2D83F4"/>
                </a:solidFill>
              </a:rPr>
              <a:t>Do not use “system” word in naming lower level diagrams.</a:t>
            </a:r>
            <a:endParaRPr lang="en-US" sz="1800" i="1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en-US" dirty="0" smtClean="0"/>
              <a:t>Diagram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Context diagram shows </a:t>
            </a:r>
            <a:r>
              <a:rPr lang="en-US" sz="2000" i="1" dirty="0">
                <a:solidFill>
                  <a:srgbClr val="2D83F4"/>
                </a:solidFill>
              </a:rPr>
              <a:t>the system boundaries, external entities </a:t>
            </a:r>
            <a:r>
              <a:rPr lang="en-US" sz="2000" dirty="0"/>
              <a:t>that interact with the system, and</a:t>
            </a:r>
            <a:r>
              <a:rPr lang="en-US" sz="2000" i="1" dirty="0">
                <a:solidFill>
                  <a:srgbClr val="2D83F4"/>
                </a:solidFill>
              </a:rPr>
              <a:t> major information flows </a:t>
            </a:r>
            <a:r>
              <a:rPr lang="en-US" sz="2000" dirty="0"/>
              <a:t>between entities and the system.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/>
              <a:t>Context </a:t>
            </a:r>
            <a:r>
              <a:rPr lang="en-US" sz="2000" dirty="0" smtClean="0"/>
              <a:t>diagram does not include any </a:t>
            </a:r>
            <a:r>
              <a:rPr lang="en-US" sz="2000" i="1" dirty="0" smtClean="0">
                <a:solidFill>
                  <a:srgbClr val="2D83F4"/>
                </a:solidFill>
              </a:rPr>
              <a:t>data stores.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They </a:t>
            </a:r>
            <a:r>
              <a:rPr lang="en-US" sz="1800" i="1" dirty="0">
                <a:solidFill>
                  <a:srgbClr val="2D83F4"/>
                </a:solidFill>
              </a:rPr>
              <a:t>are inside the boundary of the system</a:t>
            </a:r>
            <a:r>
              <a:rPr lang="en-US" sz="1800" i="1" dirty="0" smtClean="0">
                <a:solidFill>
                  <a:srgbClr val="2D83F4"/>
                </a:solidFill>
              </a:rPr>
              <a:t>.</a:t>
            </a:r>
            <a:endParaRPr lang="tr-TR" sz="1800" i="1" dirty="0" smtClean="0">
              <a:solidFill>
                <a:srgbClr val="2D83F4"/>
              </a:solidFill>
            </a:endParaRPr>
          </a:p>
          <a:p>
            <a:pPr algn="just">
              <a:buNone/>
            </a:pPr>
            <a:endParaRPr lang="en-US" sz="2000" i="1" dirty="0" smtClean="0"/>
          </a:p>
          <a:p>
            <a:pPr algn="just"/>
            <a:r>
              <a:rPr lang="tr-TR" sz="2000" i="1" dirty="0" smtClean="0">
                <a:solidFill>
                  <a:srgbClr val="2D83F4"/>
                </a:solidFill>
              </a:rPr>
              <a:t>Only </a:t>
            </a:r>
            <a:r>
              <a:rPr lang="en-US" sz="2000" i="1" dirty="0" smtClean="0">
                <a:solidFill>
                  <a:srgbClr val="2D83F4"/>
                </a:solidFill>
              </a:rPr>
              <a:t>the data flows which leave the system and the data flows which come from outside the system are shown.</a:t>
            </a:r>
            <a:endParaRPr lang="tr-TR" sz="2000" i="1" dirty="0" smtClean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" y="3426457"/>
            <a:ext cx="1229559" cy="8728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47641" y="3436961"/>
            <a:ext cx="1229559" cy="8728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Office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296286" y="3146425"/>
            <a:ext cx="1908921" cy="14398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Registration System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8" idx="3"/>
            <a:endCxn id="30" idx="1"/>
          </p:cNvCxnSpPr>
          <p:nvPr/>
        </p:nvCxnSpPr>
        <p:spPr>
          <a:xfrm>
            <a:off x="1686759" y="3862904"/>
            <a:ext cx="1609527" cy="3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19" idx="1"/>
          </p:cNvCxnSpPr>
          <p:nvPr/>
        </p:nvCxnSpPr>
        <p:spPr>
          <a:xfrm>
            <a:off x="5205207" y="3866356"/>
            <a:ext cx="1642434" cy="7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1786649" y="3203854"/>
            <a:ext cx="1325311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 smtClean="0">
                <a:latin typeface="+mj-lt"/>
              </a:rPr>
              <a:t>Course Selections</a:t>
            </a:r>
            <a:endParaRPr lang="en-US" sz="1600" dirty="0">
              <a:latin typeface="+mj-lt"/>
            </a:endParaRP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5321098" y="3203854"/>
            <a:ext cx="1325311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 smtClean="0">
                <a:latin typeface="+mj-lt"/>
              </a:rPr>
              <a:t>Registration Details</a:t>
            </a:r>
            <a:endParaRPr lang="en-US" sz="1600" dirty="0">
              <a:latin typeface="+mj-lt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1854889" y="4154225"/>
            <a:ext cx="13253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 smtClean="0">
                <a:latin typeface="+mj-lt"/>
              </a:rPr>
              <a:t>Schedule</a:t>
            </a:r>
            <a:endParaRPr lang="en-US" sz="1600" dirty="0">
              <a:latin typeface="+mj-lt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1686759" y="4063577"/>
            <a:ext cx="15958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ular Callout 53"/>
          <p:cNvSpPr/>
          <p:nvPr/>
        </p:nvSpPr>
        <p:spPr>
          <a:xfrm>
            <a:off x="5205207" y="1529293"/>
            <a:ext cx="2464766" cy="913140"/>
          </a:xfrm>
          <a:prstGeom prst="wedgeRoundRectCallout">
            <a:avLst>
              <a:gd name="adj1" fmla="val -71704"/>
              <a:gd name="adj2" fmla="val 10661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We don’t know what is happening inside the process.</a:t>
            </a:r>
            <a:endParaRPr lang="en-US" dirty="0"/>
          </a:p>
        </p:txBody>
      </p:sp>
      <p:sp>
        <p:nvSpPr>
          <p:cNvPr id="55" name="Rounded Rectangular Callout 54"/>
          <p:cNvSpPr/>
          <p:nvPr/>
        </p:nvSpPr>
        <p:spPr>
          <a:xfrm>
            <a:off x="1238114" y="5277578"/>
            <a:ext cx="2624202" cy="947003"/>
          </a:xfrm>
          <a:prstGeom prst="wedgeRoundRectCallout">
            <a:avLst>
              <a:gd name="adj1" fmla="val 52631"/>
              <a:gd name="adj2" fmla="val -11484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tr-TR" dirty="0" smtClean="0"/>
              <a:t>For context diagrams, you do not need </a:t>
            </a:r>
            <a:r>
              <a:rPr lang="en-US" dirty="0" smtClean="0"/>
              <a:t>to give a number to the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Level-O DFD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Level-0 DFD </a:t>
            </a:r>
            <a:r>
              <a:rPr lang="en-US" sz="2000" dirty="0"/>
              <a:t>expands the single process on the context diagram to show the major, high-level processes (or functions) within the system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Level-0 DFD shows:</a:t>
            </a:r>
            <a:endParaRPr lang="en-US" sz="2000" dirty="0"/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all </a:t>
            </a:r>
            <a:r>
              <a:rPr lang="en-US" sz="1800" i="1" dirty="0">
                <a:solidFill>
                  <a:srgbClr val="2D83F4"/>
                </a:solidFill>
              </a:rPr>
              <a:t>the processes that comprise the overall </a:t>
            </a:r>
            <a:r>
              <a:rPr lang="en-US" sz="1800" i="1" dirty="0" smtClean="0">
                <a:solidFill>
                  <a:srgbClr val="2D83F4"/>
                </a:solidFill>
              </a:rPr>
              <a:t>system.</a:t>
            </a:r>
            <a:endParaRPr lang="en-US" sz="1800" i="1" dirty="0">
              <a:solidFill>
                <a:srgbClr val="2D83F4"/>
              </a:solidFill>
            </a:endParaRP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h</a:t>
            </a:r>
            <a:r>
              <a:rPr lang="en-US" sz="1800" i="1" dirty="0" smtClean="0">
                <a:solidFill>
                  <a:srgbClr val="2D83F4"/>
                </a:solidFill>
              </a:rPr>
              <a:t>ow </a:t>
            </a:r>
            <a:r>
              <a:rPr lang="en-US" sz="1800" i="1" dirty="0">
                <a:solidFill>
                  <a:srgbClr val="2D83F4"/>
                </a:solidFill>
              </a:rPr>
              <a:t>information moves from and to each </a:t>
            </a:r>
            <a:r>
              <a:rPr lang="en-US" sz="1800" i="1" dirty="0" smtClean="0">
                <a:solidFill>
                  <a:srgbClr val="2D83F4"/>
                </a:solidFill>
              </a:rPr>
              <a:t>process.</a:t>
            </a:r>
          </a:p>
          <a:p>
            <a:pPr marL="411480" lvl="1" indent="0" algn="just">
              <a:buNone/>
            </a:pPr>
            <a:endParaRPr lang="en-US" i="1" dirty="0">
              <a:solidFill>
                <a:srgbClr val="2D83F4"/>
              </a:solidFill>
            </a:endParaRPr>
          </a:p>
          <a:p>
            <a:pPr algn="just"/>
            <a:r>
              <a:rPr lang="en-US" sz="2000" dirty="0" smtClean="0"/>
              <a:t>We are allowed to add </a:t>
            </a:r>
            <a:r>
              <a:rPr lang="en-US" sz="2000" dirty="0"/>
              <a:t>data </a:t>
            </a:r>
            <a:r>
              <a:rPr lang="en-US" sz="2000" dirty="0" smtClean="0"/>
              <a:t>store(s) to our diagrams.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However, using data stores is not an obligation.</a:t>
            </a:r>
          </a:p>
          <a:p>
            <a:pPr lvl="1" algn="just"/>
            <a:endParaRPr lang="en-US" dirty="0">
              <a:solidFill>
                <a:srgbClr val="2D83F4"/>
              </a:solidFill>
            </a:endParaRPr>
          </a:p>
          <a:p>
            <a:pPr algn="just"/>
            <a:r>
              <a:rPr lang="en-US" sz="2000" i="1" dirty="0" smtClean="0">
                <a:solidFill>
                  <a:srgbClr val="2D83F4"/>
                </a:solidFill>
              </a:rPr>
              <a:t>Correctly </a:t>
            </a:r>
            <a:r>
              <a:rPr lang="en-US" sz="2000" i="1" dirty="0">
                <a:solidFill>
                  <a:srgbClr val="2D83F4"/>
                </a:solidFill>
              </a:rPr>
              <a:t>numbering each process helps the user understand where the process fits into the overall system</a:t>
            </a:r>
            <a:r>
              <a:rPr lang="en-US" sz="2000" i="1" dirty="0" smtClean="0">
                <a:solidFill>
                  <a:srgbClr val="2D83F4"/>
                </a:solidFill>
              </a:rPr>
              <a:t>.</a:t>
            </a:r>
            <a:endParaRPr lang="en-US" sz="2000" i="1" dirty="0">
              <a:solidFill>
                <a:srgbClr val="2D83F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</a:t>
            </a:r>
            <a:r>
              <a:rPr lang="en-US" dirty="0" smtClean="0"/>
              <a:t>-1 DFD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/>
              <a:t>Major </a:t>
            </a:r>
            <a:r>
              <a:rPr lang="en-US" sz="2000" dirty="0"/>
              <a:t>processes </a:t>
            </a:r>
            <a:r>
              <a:rPr lang="en-US" sz="2000" dirty="0" smtClean="0"/>
              <a:t>in Level-0 are </a:t>
            </a:r>
            <a:r>
              <a:rPr lang="en-US" sz="2000" dirty="0"/>
              <a:t>broken down into sub-</a:t>
            </a:r>
            <a:r>
              <a:rPr lang="en-US" sz="2000" dirty="0" smtClean="0"/>
              <a:t>processes to show </a:t>
            </a:r>
            <a:r>
              <a:rPr lang="en-US" sz="2000" dirty="0"/>
              <a:t>how information moves from and to each of these </a:t>
            </a:r>
            <a:r>
              <a:rPr lang="en-US" sz="2000" dirty="0" smtClean="0"/>
              <a:t>processes.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Level-1 DFDs show </a:t>
            </a:r>
            <a:r>
              <a:rPr lang="en-US" sz="2000" dirty="0"/>
              <a:t>in more detail the content of higher level </a:t>
            </a:r>
            <a:r>
              <a:rPr lang="en-US" sz="2000" dirty="0" smtClean="0"/>
              <a:t>process.</a:t>
            </a:r>
          </a:p>
          <a:p>
            <a:pPr marL="11430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/>
              <a:t>Theoretically, child diagrams will be drawn (</a:t>
            </a:r>
            <a:r>
              <a:rPr lang="en-US" sz="2000" dirty="0" smtClean="0"/>
              <a:t>Level-1 </a:t>
            </a:r>
            <a:r>
              <a:rPr lang="en-US" sz="2000" dirty="0"/>
              <a:t>diagrams) for each process illustrated by </a:t>
            </a:r>
            <a:r>
              <a:rPr lang="en-US" sz="2000" dirty="0" smtClean="0"/>
              <a:t>Level-0 </a:t>
            </a:r>
            <a:r>
              <a:rPr lang="en-US" sz="2000" dirty="0"/>
              <a:t>diagrams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 algn="just"/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However, Level-1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diagrams may not be needed for all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Level-0 processes.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3" descr="A:\!06-04W-.02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71" y="324239"/>
            <a:ext cx="7915145" cy="62956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7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Stop DFDs?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There are 3 useful guidelines to help you to decide when to stop the analysis: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en-US" sz="1800" i="1" dirty="0">
                <a:solidFill>
                  <a:srgbClr val="2D83F4"/>
                </a:solidFill>
              </a:rPr>
              <a:t>Firstly, if a process has a single input data flow or a single output data flow then it should be apparent that there is little point in analyzing it any further.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en-US" sz="1800" i="1" dirty="0">
                <a:solidFill>
                  <a:srgbClr val="2D83F4"/>
                </a:solidFill>
              </a:rPr>
              <a:t>Secondly, when a process can be accurately described by a single active verb with a singular object, this also indicates that the analysis has been carried out to a sufficiently low level. For example, the process named validate enquiry contains a single discrete task.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en-US" sz="1800" i="1" dirty="0">
                <a:solidFill>
                  <a:srgbClr val="2D83F4"/>
                </a:solidFill>
              </a:rPr>
              <a:t>Finally, ask yourself if anything useful will be gained by further analysis of a process. Would any more detail influence your decisions? If the answer is no, then there is little point in taking the analysis further</a:t>
            </a:r>
            <a:r>
              <a:rPr lang="en-US" i="1" dirty="0">
                <a:solidFill>
                  <a:srgbClr val="2D83F4"/>
                </a:solidFill>
              </a:rPr>
              <a:t>. 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i="1" dirty="0" smtClean="0">
                <a:solidFill>
                  <a:srgbClr val="2D83F4"/>
                </a:solidFill>
              </a:rPr>
              <a:t>In </a:t>
            </a:r>
            <a:r>
              <a:rPr lang="en-US" sz="1800" i="1" dirty="0">
                <a:solidFill>
                  <a:srgbClr val="2D83F4"/>
                </a:solidFill>
              </a:rPr>
              <a:t>short, don’t let it get too complex; 5 - 7 processes is a good guide.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A program or process using the input-process-output model receives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inputs from a user</a:t>
            </a:r>
            <a:r>
              <a:rPr lang="en-US" sz="2000" dirty="0"/>
              <a:t> or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other source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does some computations </a:t>
            </a:r>
            <a:r>
              <a:rPr lang="en-US" sz="2000" dirty="0"/>
              <a:t>on the inputs, and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returns the results </a:t>
            </a:r>
            <a:r>
              <a:rPr lang="en-US" sz="2000" dirty="0"/>
              <a:t>of the computations.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The IPO model has wide application, and has been used to describe situations such as:</a:t>
            </a:r>
            <a:endParaRPr lang="en-US" sz="2000" dirty="0" smtClean="0"/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An interactive computer program, which accepts simple requests from a user and responds to them after some processing and/or database accesses</a:t>
            </a:r>
            <a:r>
              <a:rPr lang="en-US" sz="1800" i="1" dirty="0" smtClean="0">
                <a:solidFill>
                  <a:srgbClr val="2D83F4"/>
                </a:solidFill>
              </a:rPr>
              <a:t>.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A thermostat, which senses the temperature (input), decides on an action (heat on/off), and executes the action (output)</a:t>
            </a:r>
            <a:r>
              <a:rPr lang="en-US" sz="1800" i="1" dirty="0" smtClean="0">
                <a:solidFill>
                  <a:srgbClr val="2D83F4"/>
                </a:solidFill>
              </a:rPr>
              <a:t>.</a:t>
            </a:r>
            <a:endParaRPr lang="en-US" sz="1800" i="1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23676" y="5415281"/>
            <a:ext cx="5302623" cy="403412"/>
            <a:chOff x="889000" y="3331882"/>
            <a:chExt cx="5302623" cy="403412"/>
          </a:xfrm>
        </p:grpSpPr>
        <p:sp>
          <p:nvSpPr>
            <p:cNvPr id="6" name="Rectangle 5"/>
            <p:cNvSpPr/>
            <p:nvPr/>
          </p:nvSpPr>
          <p:spPr>
            <a:xfrm>
              <a:off x="889000" y="3331882"/>
              <a:ext cx="1277471" cy="40341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01576" y="3331882"/>
              <a:ext cx="1277471" cy="4034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14152" y="3331882"/>
              <a:ext cx="1277471" cy="40341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>
              <a:off x="2166471" y="3533588"/>
              <a:ext cx="7351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8" idx="1"/>
            </p:cNvCxnSpPr>
            <p:nvPr/>
          </p:nvCxnSpPr>
          <p:spPr>
            <a:xfrm>
              <a:off x="4179047" y="3533588"/>
              <a:ext cx="7351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8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Guidelines for Drawing DFDs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1800" dirty="0" smtClean="0"/>
              <a:t>Create a list of activities.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800" dirty="0" smtClean="0"/>
              <a:t>Construct Context Level DFD.</a:t>
            </a:r>
          </a:p>
          <a:p>
            <a:pPr lvl="1"/>
            <a:r>
              <a:rPr lang="en-US" sz="1800" i="1" dirty="0" smtClean="0">
                <a:solidFill>
                  <a:srgbClr val="2D83F4"/>
                </a:solidFill>
              </a:rPr>
              <a:t>Diagram includes only one process which represents hole system. </a:t>
            </a:r>
          </a:p>
          <a:p>
            <a:pPr lvl="1"/>
            <a:r>
              <a:rPr lang="en-US" sz="1800" i="1" dirty="0" smtClean="0">
                <a:solidFill>
                  <a:srgbClr val="2D83F4"/>
                </a:solidFill>
              </a:rPr>
              <a:t>Diagram identifies external entities and processes.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800" dirty="0" smtClean="0"/>
              <a:t>Construct Level 0 DFD.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Diagram shows some of the detail of the system being modeled with more than process.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Diagram identifies manageable sub-process.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800" dirty="0" smtClean="0"/>
              <a:t>Construct Level 1-n DFD. </a:t>
            </a:r>
          </a:p>
          <a:p>
            <a:pPr lvl="1"/>
            <a:r>
              <a:rPr lang="en-US" sz="1800" i="1" dirty="0" smtClean="0">
                <a:solidFill>
                  <a:srgbClr val="2D83F4"/>
                </a:solidFill>
              </a:rPr>
              <a:t>Diagram identifies actual data flows and data stores.</a:t>
            </a:r>
          </a:p>
          <a:p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all steps check against rules of DFD.</a:t>
            </a:r>
          </a:p>
          <a:p>
            <a:pPr lvl="1"/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 legal and illegal data flows.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Try to draw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“Context”</a:t>
            </a:r>
            <a:r>
              <a:rPr lang="tr-T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“Level-0” </a:t>
            </a:r>
            <a:r>
              <a:rPr lang="tr-TR" dirty="0" smtClean="0"/>
              <a:t>and </a:t>
            </a:r>
            <a:r>
              <a:rPr lang="tr-TR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“1 Level-1”</a:t>
            </a:r>
            <a:r>
              <a:rPr lang="tr-TR" dirty="0" smtClean="0"/>
              <a:t> DFD</a:t>
            </a:r>
            <a:r>
              <a:rPr lang="en-US" dirty="0" smtClean="0"/>
              <a:t> for an online ordering </a:t>
            </a:r>
            <a:r>
              <a:rPr lang="en-US" dirty="0"/>
              <a:t>system </a:t>
            </a:r>
            <a:r>
              <a:rPr lang="en-US" dirty="0" smtClean="0"/>
              <a:t>to model entering </a:t>
            </a:r>
            <a:r>
              <a:rPr lang="en-US" dirty="0"/>
              <a:t>orders and </a:t>
            </a:r>
            <a:r>
              <a:rPr lang="en-US" dirty="0" smtClean="0"/>
              <a:t>applying </a:t>
            </a:r>
            <a:r>
              <a:rPr lang="en-US" dirty="0"/>
              <a:t>payments against </a:t>
            </a:r>
            <a:r>
              <a:rPr lang="en-US" dirty="0" smtClean="0"/>
              <a:t>customer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balance.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7" name="Picture 3" descr="C:\Users\Musty\Desktop\Lecture Notes\CE 304 &amp; CE 321 - Software Eng. &amp; Computer Systems Eng\Software Engineering Lab. Works\UML Diagrams\DFD - Context.jpg"/>
          <p:cNvPicPr>
            <a:picLocks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1744" y="977240"/>
            <a:ext cx="7920000" cy="50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75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2" name="Picture 4" descr="C:\Users\Musty\Desktop\Lecture Notes\CE 304 &amp; CE 321 - Software Eng. &amp; Computer Systems Eng\Software Engineering Lab. Works\UML Diagrams\DFD - L0.jpg"/>
          <p:cNvPicPr>
            <a:picLocks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1744" y="977240"/>
            <a:ext cx="7920000" cy="50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23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074" name="Picture 2" descr="C:\Users\Musty\Desktop\Lecture Notes\CE 304 &amp; CE 321 - Software Eng. &amp; Computer Systems Eng\Software Engineering Lab. Works\UML Diagrams\DFD - L1.jpg"/>
          <p:cNvPicPr>
            <a:picLocks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040" y="977240"/>
            <a:ext cx="7920000" cy="50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Data Flow Diagrams </a:t>
            </a:r>
            <a:r>
              <a:rPr lang="en-GB" sz="4000" dirty="0" smtClean="0"/>
              <a:t>Overview - 2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600" dirty="0"/>
              <a:t>A DFD shows what kinds of information will be input to and output from the system, where the data will come from and go to</a:t>
            </a:r>
            <a:r>
              <a:rPr lang="en-US" sz="3600" dirty="0" smtClean="0"/>
              <a:t>, work(s) will be performed by the system and </a:t>
            </a:r>
            <a:r>
              <a:rPr lang="en-US" sz="3600" dirty="0"/>
              <a:t>where the data will be stored. </a:t>
            </a:r>
            <a:endParaRPr lang="en-US" sz="3600" dirty="0" smtClean="0"/>
          </a:p>
          <a:p>
            <a:pPr lvl="1" algn="just">
              <a:lnSpc>
                <a:spcPct val="120000"/>
              </a:lnSpc>
            </a:pPr>
            <a:r>
              <a:rPr lang="en-US" sz="33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</a:t>
            </a:r>
            <a:r>
              <a:rPr lang="en-US" sz="33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does not show information about the timing of processes, or information about whether processes will operate in sequence or in </a:t>
            </a:r>
            <a:r>
              <a:rPr lang="en-US" sz="33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parallel.</a:t>
            </a:r>
          </a:p>
          <a:p>
            <a:pPr marL="114300" indent="0" algn="just">
              <a:lnSpc>
                <a:spcPct val="120000"/>
              </a:lnSpc>
              <a:buNone/>
            </a:pPr>
            <a:endParaRPr lang="en-US" sz="3300" dirty="0"/>
          </a:p>
          <a:p>
            <a:pPr algn="just">
              <a:lnSpc>
                <a:spcPct val="120000"/>
              </a:lnSpc>
            </a:pPr>
            <a:r>
              <a:rPr lang="en-US" sz="3600" dirty="0"/>
              <a:t>When building a data flow diagram, the following items should be considered:</a:t>
            </a:r>
          </a:p>
          <a:p>
            <a:pPr lvl="1" algn="just">
              <a:lnSpc>
                <a:spcPct val="120000"/>
              </a:lnSpc>
            </a:pPr>
            <a:r>
              <a:rPr lang="en-US" sz="33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does the data that passes through the system come from and where does it go,</a:t>
            </a:r>
          </a:p>
          <a:p>
            <a:pPr lvl="1" algn="just">
              <a:lnSpc>
                <a:spcPct val="120000"/>
              </a:lnSpc>
            </a:pPr>
            <a:r>
              <a:rPr lang="en-US" sz="33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happens to the data once it enters the system (i.e., the inputs) and before it leaves the system (i.e., the outputs),</a:t>
            </a:r>
          </a:p>
          <a:p>
            <a:pPr lvl="1" algn="just">
              <a:lnSpc>
                <a:spcPct val="120000"/>
              </a:lnSpc>
            </a:pPr>
            <a:r>
              <a:rPr lang="en-US" sz="33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delays occur between the inputs and outputs (i.e., identifying the need for data stores)</a:t>
            </a:r>
            <a:r>
              <a:rPr lang="en-US" sz="33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sz="33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Data Flow Diagrams Overview - </a:t>
            </a:r>
            <a:r>
              <a:rPr lang="en-GB" sz="4000" dirty="0" smtClean="0"/>
              <a:t>3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DFD’s are: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Graphical </a:t>
            </a:r>
            <a:r>
              <a:rPr lang="en-US" sz="1800" i="1" dirty="0" smtClean="0">
                <a:solidFill>
                  <a:srgbClr val="2D83F4"/>
                </a:solidFill>
              </a:rPr>
              <a:t>(like </a:t>
            </a:r>
            <a:r>
              <a:rPr lang="en-US" sz="1800" i="1" dirty="0">
                <a:solidFill>
                  <a:srgbClr val="2D83F4"/>
                </a:solidFill>
              </a:rPr>
              <a:t>all UML d</a:t>
            </a:r>
            <a:r>
              <a:rPr lang="en-US" sz="1800" i="1" dirty="0" smtClean="0">
                <a:solidFill>
                  <a:srgbClr val="2D83F4"/>
                </a:solidFill>
              </a:rPr>
              <a:t>iagrams), </a:t>
            </a:r>
            <a:r>
              <a:rPr lang="en-US" sz="1800" i="1" dirty="0">
                <a:solidFill>
                  <a:srgbClr val="2D83F4"/>
                </a:solidFill>
              </a:rPr>
              <a:t>eliminating thousands of words; 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Logical representations, modeling WHAT a system does, </a:t>
            </a:r>
            <a:r>
              <a:rPr lang="en-US" sz="1800" i="1" dirty="0" smtClean="0">
                <a:solidFill>
                  <a:srgbClr val="2D83F4"/>
                </a:solidFill>
              </a:rPr>
              <a:t>rather </a:t>
            </a:r>
            <a:r>
              <a:rPr lang="en-US" sz="1800" i="1" dirty="0">
                <a:solidFill>
                  <a:srgbClr val="2D83F4"/>
                </a:solidFill>
              </a:rPr>
              <a:t>than physical models showing HOW it does it; 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Hierarchical, showing systems at any level of detail; and 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Jargon free (</a:t>
            </a:r>
            <a:r>
              <a:rPr lang="en-US" sz="1800" i="1" dirty="0">
                <a:solidFill>
                  <a:srgbClr val="2D83F4"/>
                </a:solidFill>
              </a:rPr>
              <a:t>like </a:t>
            </a:r>
            <a:r>
              <a:rPr lang="en-US" sz="1800" i="1" dirty="0" smtClean="0">
                <a:solidFill>
                  <a:srgbClr val="2D83F4"/>
                </a:solidFill>
              </a:rPr>
              <a:t>most </a:t>
            </a:r>
            <a:r>
              <a:rPr lang="en-US" sz="1800" i="1" dirty="0">
                <a:solidFill>
                  <a:srgbClr val="2D83F4"/>
                </a:solidFill>
              </a:rPr>
              <a:t>UML </a:t>
            </a:r>
            <a:r>
              <a:rPr lang="en-US" sz="1800" i="1" dirty="0" smtClean="0">
                <a:solidFill>
                  <a:srgbClr val="2D83F4"/>
                </a:solidFill>
              </a:rPr>
              <a:t>diagrams), </a:t>
            </a:r>
            <a:r>
              <a:rPr lang="en-US" sz="1800" i="1" dirty="0">
                <a:solidFill>
                  <a:srgbClr val="2D83F4"/>
                </a:solidFill>
              </a:rPr>
              <a:t>allowing user understanding and reviewing. </a:t>
            </a:r>
            <a:endParaRPr lang="en-US" sz="1800" i="1" dirty="0" smtClean="0">
              <a:solidFill>
                <a:srgbClr val="2D83F4"/>
              </a:solidFill>
            </a:endParaRPr>
          </a:p>
          <a:p>
            <a:pPr lvl="1" algn="just"/>
            <a:endParaRPr lang="en-US" i="1" dirty="0">
              <a:solidFill>
                <a:srgbClr val="2D83F4"/>
              </a:solidFill>
            </a:endParaRPr>
          </a:p>
          <a:p>
            <a:pPr algn="just"/>
            <a:r>
              <a:rPr lang="en-US" sz="2000" dirty="0"/>
              <a:t>DFD’s show: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The </a:t>
            </a:r>
            <a:r>
              <a:rPr lang="en-US" sz="1800" i="1" dirty="0" smtClean="0">
                <a:solidFill>
                  <a:srgbClr val="2D83F4"/>
                </a:solidFill>
              </a:rPr>
              <a:t>“processes” </a:t>
            </a:r>
            <a:r>
              <a:rPr lang="en-US" sz="1800" i="1" dirty="0">
                <a:solidFill>
                  <a:srgbClr val="2D83F4"/>
                </a:solidFill>
              </a:rPr>
              <a:t>within the system.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The </a:t>
            </a:r>
            <a:r>
              <a:rPr lang="en-US" sz="1800" i="1" dirty="0" smtClean="0">
                <a:solidFill>
                  <a:srgbClr val="2D83F4"/>
                </a:solidFill>
              </a:rPr>
              <a:t>“data stores” supporting </a:t>
            </a:r>
            <a:r>
              <a:rPr lang="en-US" sz="1800" i="1" dirty="0">
                <a:solidFill>
                  <a:srgbClr val="2D83F4"/>
                </a:solidFill>
              </a:rPr>
              <a:t>the system's operation.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The </a:t>
            </a:r>
            <a:r>
              <a:rPr lang="en-US" sz="1800" i="1" dirty="0" smtClean="0">
                <a:solidFill>
                  <a:srgbClr val="2D83F4"/>
                </a:solidFill>
              </a:rPr>
              <a:t>“data (information) flows” </a:t>
            </a:r>
            <a:r>
              <a:rPr lang="en-US" sz="1800" i="1" dirty="0">
                <a:solidFill>
                  <a:srgbClr val="2D83F4"/>
                </a:solidFill>
              </a:rPr>
              <a:t>within the system.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The system boundary.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Interactions with </a:t>
            </a:r>
            <a:r>
              <a:rPr lang="en-US" sz="1800" i="1" dirty="0" smtClean="0">
                <a:solidFill>
                  <a:srgbClr val="2D83F4"/>
                </a:solidFill>
              </a:rPr>
              <a:t>“external entities”.</a:t>
            </a:r>
            <a:endParaRPr lang="en-US" sz="1800" i="1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Data Flow Diagrams Overview - </a:t>
            </a:r>
            <a:r>
              <a:rPr lang="en-GB" sz="4000" dirty="0" smtClean="0"/>
              <a:t>4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A data flow diagram can contain only four elements</a:t>
            </a:r>
            <a:r>
              <a:rPr lang="en-US" dirty="0" smtClean="0"/>
              <a:t>: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External entities: </a:t>
            </a:r>
            <a:r>
              <a:rPr lang="en-GB" sz="1800" i="1" dirty="0" smtClean="0"/>
              <a:t>people, organisations, computers or systems that </a:t>
            </a:r>
            <a:r>
              <a:rPr lang="en-GB" sz="1800" i="1" dirty="0"/>
              <a:t>send data into the system or receive data from the </a:t>
            </a:r>
            <a:r>
              <a:rPr lang="en-GB" sz="1800" i="1" dirty="0" smtClean="0"/>
              <a:t>system.</a:t>
            </a:r>
            <a:endParaRPr lang="en-US" sz="1800" i="1" dirty="0" smtClean="0">
              <a:solidFill>
                <a:srgbClr val="2D83F4"/>
              </a:solidFill>
            </a:endParaRP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Processes: </a:t>
            </a:r>
            <a:r>
              <a:rPr lang="en-US" sz="1800" i="1" dirty="0">
                <a:solidFill>
                  <a:srgbClr val="000000"/>
                </a:solidFill>
              </a:rPr>
              <a:t>is a business activity or function where the manipulation and transformation of data takes place</a:t>
            </a:r>
            <a:r>
              <a:rPr lang="en-US" sz="1800" i="1" dirty="0" smtClean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Data flows: </a:t>
            </a:r>
            <a:r>
              <a:rPr lang="en-GB" sz="1800" i="1" dirty="0"/>
              <a:t>models the actual flow of the data between the other </a:t>
            </a:r>
            <a:r>
              <a:rPr lang="en-GB" sz="1800" i="1" dirty="0" smtClean="0"/>
              <a:t>elements.</a:t>
            </a:r>
            <a:endParaRPr lang="en-US" sz="1800" i="1" dirty="0" smtClean="0">
              <a:solidFill>
                <a:srgbClr val="2D83F4"/>
              </a:solidFill>
            </a:endParaRP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Data stores: </a:t>
            </a:r>
            <a:r>
              <a:rPr lang="en-US" sz="1800" i="1" dirty="0"/>
              <a:t>represents the storage of persistent data required and/or produced by the process.</a:t>
            </a:r>
            <a:endParaRPr lang="en-GB" sz="1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Data Flow Diagrams Overview - </a:t>
            </a:r>
            <a:r>
              <a:rPr lang="en-GB" sz="4000" dirty="0" smtClean="0"/>
              <a:t>5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26" name="Group 225"/>
          <p:cNvGrpSpPr/>
          <p:nvPr/>
        </p:nvGrpSpPr>
        <p:grpSpPr>
          <a:xfrm>
            <a:off x="457200" y="1447718"/>
            <a:ext cx="7708923" cy="5141345"/>
            <a:chOff x="457200" y="1447718"/>
            <a:chExt cx="7708923" cy="5141345"/>
          </a:xfrm>
        </p:grpSpPr>
        <p:grpSp>
          <p:nvGrpSpPr>
            <p:cNvPr id="220" name="Group 219"/>
            <p:cNvGrpSpPr/>
            <p:nvPr/>
          </p:nvGrpSpPr>
          <p:grpSpPr>
            <a:xfrm>
              <a:off x="838328" y="1865122"/>
              <a:ext cx="7327795" cy="4723941"/>
              <a:chOff x="554885" y="1744594"/>
              <a:chExt cx="7327795" cy="472394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516655" y="1744594"/>
                <a:ext cx="1269903" cy="432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Customer</a:t>
                </a:r>
                <a:endParaRPr lang="en-US" sz="1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54885" y="3014169"/>
                <a:ext cx="1497745" cy="81416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1. Customer Certification</a:t>
                </a:r>
                <a:endParaRPr lang="en-US" sz="14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786559" y="4496637"/>
                <a:ext cx="1497745" cy="77442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3. Confirm Balance</a:t>
                </a:r>
                <a:endParaRPr lang="en-US" sz="14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284304" y="3011754"/>
                <a:ext cx="1497745" cy="79429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4. Withdrawal</a:t>
                </a:r>
                <a:endParaRPr lang="en-US" sz="14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402734" y="3014169"/>
                <a:ext cx="1497745" cy="79429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2. Accept Withdrawal </a:t>
                </a:r>
                <a:endParaRPr lang="en-US" sz="1400" dirty="0"/>
              </a:p>
            </p:txBody>
          </p:sp>
          <p:cxnSp>
            <p:nvCxnSpPr>
              <p:cNvPr id="13" name="Curved Connector 12"/>
              <p:cNvCxnSpPr>
                <a:stCxn id="6" idx="1"/>
                <a:endCxn id="7" idx="0"/>
              </p:cNvCxnSpPr>
              <p:nvPr/>
            </p:nvCxnSpPr>
            <p:spPr>
              <a:xfrm rot="10800000" flipV="1">
                <a:off x="1303759" y="1960923"/>
                <a:ext cx="2212897" cy="1053245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9" idx="0"/>
                <a:endCxn id="6" idx="3"/>
              </p:cNvCxnSpPr>
              <p:nvPr/>
            </p:nvCxnSpPr>
            <p:spPr>
              <a:xfrm rot="16200000" flipV="1">
                <a:off x="5384453" y="1363029"/>
                <a:ext cx="1050830" cy="2246619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10" idx="2"/>
                <a:endCxn id="8" idx="0"/>
              </p:cNvCxnSpPr>
              <p:nvPr/>
            </p:nvCxnSpPr>
            <p:spPr>
              <a:xfrm rot="16200000" flipH="1">
                <a:off x="4499432" y="3460636"/>
                <a:ext cx="688175" cy="1383825"/>
              </a:xfrm>
              <a:prstGeom prst="curvedConnector3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>
                <a:stCxn id="8" idx="0"/>
                <a:endCxn id="9" idx="1"/>
              </p:cNvCxnSpPr>
              <p:nvPr/>
            </p:nvCxnSpPr>
            <p:spPr>
              <a:xfrm rot="5400000" flipH="1" flipV="1">
                <a:off x="5366000" y="3578333"/>
                <a:ext cx="1087736" cy="748872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7" idx="3"/>
                <a:endCxn id="10" idx="1"/>
              </p:cNvCxnSpPr>
              <p:nvPr/>
            </p:nvCxnSpPr>
            <p:spPr>
              <a:xfrm flipV="1">
                <a:off x="2052630" y="3411316"/>
                <a:ext cx="1350104" cy="99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" idx="2"/>
                <a:endCxn id="10" idx="0"/>
              </p:cNvCxnSpPr>
              <p:nvPr/>
            </p:nvCxnSpPr>
            <p:spPr>
              <a:xfrm>
                <a:off x="4151607" y="2177253"/>
                <a:ext cx="0" cy="8369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284304" y="1960923"/>
                <a:ext cx="781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Money</a:t>
                </a:r>
                <a:endParaRPr lang="en-US" sz="14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344757" y="2830965"/>
                <a:ext cx="9245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Balance OK</a:t>
                </a:r>
                <a:endParaRPr lang="en-US" sz="1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128348" y="3478524"/>
                <a:ext cx="1150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Certification OK</a:t>
                </a:r>
                <a:endParaRPr lang="en-US" sz="14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4211458" y="2307745"/>
                <a:ext cx="1150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Withdrawal Money</a:t>
                </a:r>
                <a:endParaRPr lang="en-US" sz="14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031694" y="2318551"/>
                <a:ext cx="1041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Card and Password</a:t>
                </a:r>
                <a:endParaRPr lang="en-US" sz="1400" dirty="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3577149" y="5775905"/>
                <a:ext cx="1516418" cy="692630"/>
                <a:chOff x="5080181" y="5019268"/>
                <a:chExt cx="1217673" cy="510666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5080181" y="5529934"/>
                  <a:ext cx="121767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5080181" y="5019268"/>
                  <a:ext cx="121767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/>
                <p:cNvSpPr txBox="1"/>
                <p:nvPr/>
              </p:nvSpPr>
              <p:spPr>
                <a:xfrm>
                  <a:off x="5158621" y="5063800"/>
                  <a:ext cx="1062625" cy="385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1. Bank Database</a:t>
                  </a:r>
                  <a:endParaRPr lang="en-US" sz="1400" dirty="0"/>
                </a:p>
              </p:txBody>
            </p:sp>
          </p:grpSp>
          <p:cxnSp>
            <p:nvCxnSpPr>
              <p:cNvPr id="158" name="Curved Connector 157"/>
              <p:cNvCxnSpPr>
                <a:stCxn id="7" idx="2"/>
              </p:cNvCxnSpPr>
              <p:nvPr/>
            </p:nvCxnSpPr>
            <p:spPr>
              <a:xfrm rot="16200000" flipH="1">
                <a:off x="1305663" y="3826429"/>
                <a:ext cx="2269581" cy="2273391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2" name="Curved Connector 161"/>
              <p:cNvCxnSpPr>
                <a:endCxn id="8" idx="1"/>
              </p:cNvCxnSpPr>
              <p:nvPr/>
            </p:nvCxnSpPr>
            <p:spPr>
              <a:xfrm rot="5400000" flipH="1" flipV="1">
                <a:off x="4023054" y="5012400"/>
                <a:ext cx="892058" cy="634952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3516655" y="4892061"/>
                <a:ext cx="847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Balance Info</a:t>
                </a:r>
                <a:endParaRPr lang="en-US" sz="14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732479" y="5009447"/>
                <a:ext cx="1150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Amount of Withdrawal</a:t>
                </a:r>
                <a:endParaRPr lang="en-US" sz="14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928642" y="5271057"/>
                <a:ext cx="105317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Card and Password Info</a:t>
                </a:r>
                <a:endParaRPr lang="en-US" sz="1400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558521" y="4045652"/>
                <a:ext cx="1150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Withdrawal Money</a:t>
                </a:r>
                <a:endParaRPr lang="en-US" sz="1400" dirty="0"/>
              </a:p>
            </p:txBody>
          </p:sp>
          <p:cxnSp>
            <p:nvCxnSpPr>
              <p:cNvPr id="219" name="Curved Connector 218"/>
              <p:cNvCxnSpPr>
                <a:stCxn id="9" idx="2"/>
                <a:endCxn id="155" idx="3"/>
              </p:cNvCxnSpPr>
              <p:nvPr/>
            </p:nvCxnSpPr>
            <p:spPr>
              <a:xfrm rot="5400000">
                <a:off x="4869737" y="3934475"/>
                <a:ext cx="2291868" cy="2035013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21" name="Rounded Rectangular Callout 220"/>
            <p:cNvSpPr/>
            <p:nvPr/>
          </p:nvSpPr>
          <p:spPr>
            <a:xfrm>
              <a:off x="1103473" y="1744594"/>
              <a:ext cx="1032669" cy="633733"/>
            </a:xfrm>
            <a:prstGeom prst="wedgeRoundRectCallout">
              <a:avLst>
                <a:gd name="adj1" fmla="val 199005"/>
                <a:gd name="adj2" fmla="val -9446"/>
                <a:gd name="adj3" fmla="val 1666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External Entity</a:t>
              </a:r>
              <a:endParaRPr lang="en-US" sz="1600" dirty="0"/>
            </a:p>
          </p:txBody>
        </p:sp>
        <p:sp>
          <p:nvSpPr>
            <p:cNvPr id="222" name="Rounded Rectangular Callout 221"/>
            <p:cNvSpPr/>
            <p:nvPr/>
          </p:nvSpPr>
          <p:spPr>
            <a:xfrm>
              <a:off x="457200" y="4687508"/>
              <a:ext cx="1032669" cy="633733"/>
            </a:xfrm>
            <a:prstGeom prst="wedgeRoundRectCallout">
              <a:avLst>
                <a:gd name="adj1" fmla="val 35492"/>
                <a:gd name="adj2" fmla="val -157001"/>
                <a:gd name="adj3" fmla="val 1666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Process</a:t>
              </a:r>
              <a:endParaRPr lang="en-US" sz="1600" dirty="0"/>
            </a:p>
          </p:txBody>
        </p:sp>
        <p:sp>
          <p:nvSpPr>
            <p:cNvPr id="223" name="Rounded Rectangular Callout 222"/>
            <p:cNvSpPr/>
            <p:nvPr/>
          </p:nvSpPr>
          <p:spPr>
            <a:xfrm>
              <a:off x="6838718" y="5955330"/>
              <a:ext cx="1032669" cy="633733"/>
            </a:xfrm>
            <a:prstGeom prst="wedgeRoundRectCallout">
              <a:avLst>
                <a:gd name="adj1" fmla="val -178021"/>
                <a:gd name="adj2" fmla="val 16981"/>
                <a:gd name="adj3" fmla="val 1666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 Store</a:t>
              </a:r>
              <a:endParaRPr lang="en-US" sz="1600" dirty="0"/>
            </a:p>
          </p:txBody>
        </p:sp>
        <p:sp>
          <p:nvSpPr>
            <p:cNvPr id="224" name="Rounded Rectangular Callout 223"/>
            <p:cNvSpPr/>
            <p:nvPr/>
          </p:nvSpPr>
          <p:spPr>
            <a:xfrm>
              <a:off x="2529323" y="4485519"/>
              <a:ext cx="1032669" cy="633733"/>
            </a:xfrm>
            <a:prstGeom prst="wedgeRoundRectCallout">
              <a:avLst>
                <a:gd name="adj1" fmla="val 90898"/>
                <a:gd name="adj2" fmla="val -44684"/>
                <a:gd name="adj3" fmla="val 1666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Label</a:t>
              </a:r>
              <a:endParaRPr lang="en-US" sz="1600" dirty="0"/>
            </a:p>
          </p:txBody>
        </p:sp>
        <p:sp>
          <p:nvSpPr>
            <p:cNvPr id="225" name="Rounded Rectangular Callout 224"/>
            <p:cNvSpPr/>
            <p:nvPr/>
          </p:nvSpPr>
          <p:spPr>
            <a:xfrm>
              <a:off x="7133454" y="1447718"/>
              <a:ext cx="1032669" cy="633733"/>
            </a:xfrm>
            <a:prstGeom prst="wedgeRoundRectCallout">
              <a:avLst>
                <a:gd name="adj1" fmla="val -169913"/>
                <a:gd name="adj2" fmla="val 52217"/>
                <a:gd name="adj3" fmla="val 1666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 Flow</a:t>
              </a:r>
              <a:endParaRPr lang="en-US" sz="1600" dirty="0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3860592" y="5896433"/>
            <a:ext cx="0" cy="692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1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 rectangle defines an external entity and is </a:t>
            </a:r>
            <a:r>
              <a:rPr lang="en-US" sz="2000" dirty="0" smtClean="0"/>
              <a:t>labeled </a:t>
            </a:r>
            <a:r>
              <a:rPr lang="en-US" sz="2000" dirty="0"/>
              <a:t>with a </a:t>
            </a:r>
            <a:r>
              <a:rPr lang="en-US" sz="2000" i="1" dirty="0" smtClean="0">
                <a:solidFill>
                  <a:srgbClr val="4584D3"/>
                </a:solidFill>
              </a:rPr>
              <a:t>singular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noun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phrase </a:t>
            </a:r>
            <a:r>
              <a:rPr lang="en-US" sz="2000" dirty="0"/>
              <a:t>inside its rectangle to describe an </a:t>
            </a:r>
            <a:r>
              <a:rPr lang="en-US" sz="2000" i="1" dirty="0" smtClean="0">
                <a:solidFill>
                  <a:srgbClr val="2D83F4"/>
                </a:solidFill>
              </a:rPr>
              <a:t>organization, </a:t>
            </a:r>
            <a:r>
              <a:rPr lang="en-US" sz="2000" i="1" dirty="0">
                <a:solidFill>
                  <a:srgbClr val="2D83F4"/>
                </a:solidFill>
              </a:rPr>
              <a:t>process, machine </a:t>
            </a:r>
            <a:r>
              <a:rPr lang="en-US" sz="2000" dirty="0"/>
              <a:t>or </a:t>
            </a:r>
            <a:r>
              <a:rPr lang="en-US" sz="2000" i="1" dirty="0">
                <a:solidFill>
                  <a:srgbClr val="2D83F4"/>
                </a:solidFill>
              </a:rPr>
              <a:t>person (i.e. a thing</a:t>
            </a:r>
            <a:r>
              <a:rPr lang="en-US" sz="2000" i="1" dirty="0" smtClean="0">
                <a:solidFill>
                  <a:srgbClr val="2D83F4"/>
                </a:solidFill>
              </a:rPr>
              <a:t>)</a:t>
            </a:r>
            <a:r>
              <a:rPr lang="en-US" sz="2000" dirty="0" smtClean="0"/>
              <a:t>. 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Examples of naming an external entity are “Payment </a:t>
            </a:r>
            <a:r>
              <a:rPr lang="en-US" sz="1800" i="1" dirty="0" smtClean="0">
                <a:solidFill>
                  <a:srgbClr val="2D83F4"/>
                </a:solidFill>
              </a:rPr>
              <a:t>Company</a:t>
            </a:r>
            <a:r>
              <a:rPr lang="en-US" sz="1800" i="1" dirty="0">
                <a:solidFill>
                  <a:srgbClr val="2D83F4"/>
                </a:solidFill>
              </a:rPr>
              <a:t>”, “Store </a:t>
            </a:r>
            <a:r>
              <a:rPr lang="en-US" sz="1800" i="1" dirty="0" smtClean="0">
                <a:solidFill>
                  <a:srgbClr val="2D83F4"/>
                </a:solidFill>
              </a:rPr>
              <a:t>Locator</a:t>
            </a:r>
            <a:r>
              <a:rPr lang="en-US" sz="1800" i="1" dirty="0">
                <a:solidFill>
                  <a:srgbClr val="2D83F4"/>
                </a:solidFill>
              </a:rPr>
              <a:t>”, “Mainframe </a:t>
            </a:r>
            <a:r>
              <a:rPr lang="en-US" sz="1800" i="1" dirty="0" smtClean="0">
                <a:solidFill>
                  <a:srgbClr val="2D83F4"/>
                </a:solidFill>
              </a:rPr>
              <a:t>Server</a:t>
            </a:r>
            <a:r>
              <a:rPr lang="en-US" sz="1800" i="1" dirty="0">
                <a:solidFill>
                  <a:srgbClr val="2D83F4"/>
                </a:solidFill>
              </a:rPr>
              <a:t>” and “Customer”. </a:t>
            </a:r>
            <a:endParaRPr lang="en-US" sz="1800" dirty="0" smtClean="0"/>
          </a:p>
          <a:p>
            <a:pPr lvl="1" algn="just">
              <a:defRPr/>
            </a:pPr>
            <a:r>
              <a:rPr lang="en-US" sz="1800" i="1" dirty="0" smtClean="0">
                <a:solidFill>
                  <a:srgbClr val="2D83F4"/>
                </a:solidFill>
              </a:rPr>
              <a:t>Do </a:t>
            </a:r>
            <a:r>
              <a:rPr lang="en-US" sz="1800" i="1" dirty="0">
                <a:solidFill>
                  <a:srgbClr val="2D83F4"/>
                </a:solidFill>
              </a:rPr>
              <a:t>not use proper nouns</a:t>
            </a:r>
            <a:r>
              <a:rPr lang="en-US" sz="1800" i="1" dirty="0" smtClean="0">
                <a:solidFill>
                  <a:srgbClr val="2D83F4"/>
                </a:solidFill>
              </a:rPr>
              <a:t>.</a:t>
            </a:r>
            <a:endParaRPr lang="en-US" sz="1800" dirty="0"/>
          </a:p>
          <a:p>
            <a:pPr marL="114300" indent="0" algn="just">
              <a:buNone/>
            </a:pPr>
            <a:endParaRPr lang="en-US" sz="1800" dirty="0"/>
          </a:p>
          <a:p>
            <a:pPr algn="just"/>
            <a:r>
              <a:rPr lang="en-US" sz="2000" dirty="0" smtClean="0"/>
              <a:t>External entity is </a:t>
            </a:r>
            <a:r>
              <a:rPr lang="en-US" sz="2000" dirty="0"/>
              <a:t>a source or destination of a data flow which is outside the area of </a:t>
            </a:r>
            <a:r>
              <a:rPr lang="en-US" sz="2000" dirty="0" smtClean="0"/>
              <a:t>study (domain).</a:t>
            </a:r>
          </a:p>
          <a:p>
            <a:pPr lvl="1" algn="just"/>
            <a:r>
              <a:rPr lang="en-US" sz="1800" i="1" dirty="0">
                <a:solidFill>
                  <a:srgbClr val="2D83F4"/>
                </a:solidFill>
              </a:rPr>
              <a:t>External entities are outside </a:t>
            </a:r>
            <a:r>
              <a:rPr lang="en-US" sz="1800" i="1" dirty="0" smtClean="0">
                <a:solidFill>
                  <a:srgbClr val="2D83F4"/>
                </a:solidFill>
              </a:rPr>
              <a:t>the system and </a:t>
            </a:r>
            <a:r>
              <a:rPr lang="en-US" sz="1800" i="1" dirty="0">
                <a:solidFill>
                  <a:srgbClr val="2D83F4"/>
                </a:solidFill>
              </a:rPr>
              <a:t>define </a:t>
            </a:r>
            <a:r>
              <a:rPr lang="en-US" sz="1800" i="1" dirty="0" smtClean="0">
                <a:solidFill>
                  <a:srgbClr val="2D83F4"/>
                </a:solidFill>
              </a:rPr>
              <a:t>its </a:t>
            </a:r>
            <a:r>
              <a:rPr lang="en-US" sz="1800" i="1" dirty="0">
                <a:solidFill>
                  <a:srgbClr val="2D83F4"/>
                </a:solidFill>
              </a:rPr>
              <a:t>boundaries</a:t>
            </a:r>
            <a:r>
              <a:rPr lang="en-US" sz="1800" i="1" dirty="0" smtClean="0">
                <a:solidFill>
                  <a:srgbClr val="2D83F4"/>
                </a:solidFill>
              </a:rPr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2000" i="1" dirty="0">
                <a:solidFill>
                  <a:srgbClr val="2D83F4"/>
                </a:solidFill>
              </a:rPr>
              <a:t>An external entity in a DFD is not permitted to transform data; only a process can</a:t>
            </a:r>
            <a:r>
              <a:rPr lang="en-US" sz="2000" i="1" dirty="0" smtClean="0">
                <a:solidFill>
                  <a:srgbClr val="2D83F4"/>
                </a:solidFill>
              </a:rPr>
              <a:t>.</a:t>
            </a:r>
            <a:endParaRPr lang="en-US" sz="2000" i="1" dirty="0">
              <a:solidFill>
                <a:srgbClr val="2D83F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</a:t>
            </a:r>
            <a:r>
              <a:rPr lang="en-US" dirty="0" smtClean="0"/>
              <a:t>Entities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An </a:t>
            </a:r>
            <a:r>
              <a:rPr lang="en-US" sz="2000" dirty="0"/>
              <a:t>external entity is </a:t>
            </a:r>
            <a:r>
              <a:rPr lang="en-US" sz="2000" i="1" dirty="0">
                <a:solidFill>
                  <a:srgbClr val="2D83F4"/>
                </a:solidFill>
              </a:rPr>
              <a:t>a source</a:t>
            </a:r>
            <a:r>
              <a:rPr lang="en-US" sz="2000" dirty="0"/>
              <a:t> if it is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 origin of data </a:t>
            </a:r>
            <a:r>
              <a:rPr lang="en-US" sz="2000" dirty="0"/>
              <a:t>coming into the system.</a:t>
            </a:r>
          </a:p>
          <a:p>
            <a:pPr marL="11430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An external entity is </a:t>
            </a:r>
            <a:r>
              <a:rPr lang="en-US" sz="2000" i="1" dirty="0">
                <a:solidFill>
                  <a:srgbClr val="2D83F4"/>
                </a:solidFill>
              </a:rPr>
              <a:t>a sink</a:t>
            </a:r>
            <a:r>
              <a:rPr lang="en-US" sz="2000" dirty="0">
                <a:solidFill>
                  <a:srgbClr val="2D83F4"/>
                </a:solidFill>
              </a:rPr>
              <a:t> </a:t>
            </a:r>
            <a:r>
              <a:rPr lang="en-US" sz="2000" dirty="0"/>
              <a:t>if it is </a:t>
            </a:r>
            <a:r>
              <a:rPr lang="en-US" sz="2000" i="1" dirty="0">
                <a:solidFill>
                  <a:srgbClr val="2D83F4"/>
                </a:solidFill>
              </a:rPr>
              <a:t>a destination of data </a:t>
            </a:r>
            <a:r>
              <a:rPr lang="en-US" sz="2000" dirty="0"/>
              <a:t>leaving the system.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 smtClean="0">
                <a:solidFill>
                  <a:srgbClr val="2D83F4"/>
                </a:solidFill>
              </a:rPr>
              <a:t>An </a:t>
            </a:r>
            <a:r>
              <a:rPr lang="en-US" sz="2000" i="1" dirty="0">
                <a:solidFill>
                  <a:srgbClr val="2D83F4"/>
                </a:solidFill>
              </a:rPr>
              <a:t>external entity may be both a source and a sink.</a:t>
            </a:r>
          </a:p>
          <a:p>
            <a:pPr marL="114300" indent="0" algn="just">
              <a:buNone/>
              <a:defRPr/>
            </a:pPr>
            <a:endParaRPr lang="en-US" sz="2000" dirty="0" smtClean="0"/>
          </a:p>
          <a:p>
            <a:pPr algn="just">
              <a:defRPr/>
            </a:pPr>
            <a:r>
              <a:rPr lang="en-US" sz="2000" dirty="0" smtClean="0"/>
              <a:t>Entities </a:t>
            </a:r>
            <a:r>
              <a:rPr lang="en-US" sz="2000" dirty="0"/>
              <a:t>are also referred to as </a:t>
            </a:r>
            <a:r>
              <a:rPr lang="en-US" sz="2000" i="1" dirty="0">
                <a:solidFill>
                  <a:srgbClr val="2D83F4"/>
                </a:solidFill>
              </a:rPr>
              <a:t>agents, terminators</a:t>
            </a:r>
            <a:r>
              <a:rPr lang="en-US" sz="2000" i="1" dirty="0">
                <a:solidFill>
                  <a:srgbClr val="4584D3"/>
                </a:solidFill>
              </a:rPr>
              <a:t>, </a:t>
            </a:r>
            <a:r>
              <a:rPr lang="en-US" sz="2000" dirty="0"/>
              <a:t>or </a:t>
            </a:r>
            <a:r>
              <a:rPr lang="en-US" sz="2000" i="1" dirty="0">
                <a:solidFill>
                  <a:srgbClr val="2D83F4"/>
                </a:solidFill>
              </a:rPr>
              <a:t>source/sink</a:t>
            </a:r>
            <a:r>
              <a:rPr lang="en-US" sz="2000" dirty="0"/>
              <a:t>. </a:t>
            </a:r>
          </a:p>
          <a:p>
            <a:pPr marL="114300" indent="0" algn="just">
              <a:buNone/>
              <a:defRPr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2897</TotalTime>
  <Words>2897</Words>
  <Application>Microsoft Macintosh PowerPoint</Application>
  <PresentationFormat>On-screen Show (4:3)</PresentationFormat>
  <Paragraphs>366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</vt:lpstr>
      <vt:lpstr>ＭＳ Ｐゴシック</vt:lpstr>
      <vt:lpstr>Wingdings</vt:lpstr>
      <vt:lpstr>Arial</vt:lpstr>
      <vt:lpstr>Adjacency</vt:lpstr>
      <vt:lpstr>Data Flow Diagrams</vt:lpstr>
      <vt:lpstr>Data Flow Diagrams Overview</vt:lpstr>
      <vt:lpstr>IPO Model</vt:lpstr>
      <vt:lpstr>Data Flow Diagrams Overview - 2</vt:lpstr>
      <vt:lpstr>Data Flow Diagrams Overview - 3</vt:lpstr>
      <vt:lpstr>Data Flow Diagrams Overview - 4</vt:lpstr>
      <vt:lpstr>Data Flow Diagrams Overview - 5</vt:lpstr>
      <vt:lpstr>External Entities</vt:lpstr>
      <vt:lpstr>External Entities - 2</vt:lpstr>
      <vt:lpstr>Processes</vt:lpstr>
      <vt:lpstr>Processes - 2</vt:lpstr>
      <vt:lpstr>Data Stores</vt:lpstr>
      <vt:lpstr>Data Stores - 2</vt:lpstr>
      <vt:lpstr>Data Flows</vt:lpstr>
      <vt:lpstr>Process and Data Store Numbering</vt:lpstr>
      <vt:lpstr>Summary</vt:lpstr>
      <vt:lpstr>Legal Flows</vt:lpstr>
      <vt:lpstr>Legal Flows - 2</vt:lpstr>
      <vt:lpstr>General Rules - 1</vt:lpstr>
      <vt:lpstr>General Rules - 2</vt:lpstr>
      <vt:lpstr>DFD Levels</vt:lpstr>
      <vt:lpstr>DFD Levels - 2 </vt:lpstr>
      <vt:lpstr>Context Diagram</vt:lpstr>
      <vt:lpstr>Context Diagram - 2</vt:lpstr>
      <vt:lpstr>Context Diagram - 3</vt:lpstr>
      <vt:lpstr>Level-O DFD</vt:lpstr>
      <vt:lpstr>Level-1 DFD</vt:lpstr>
      <vt:lpstr>PowerPoint Presentation</vt:lpstr>
      <vt:lpstr>When to Stop DFDs?</vt:lpstr>
      <vt:lpstr>Guidelines for Drawing DFDs</vt:lpstr>
      <vt:lpstr>DFD 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Diagrams</dc:title>
  <dc:creator>Mustafa Büyükkeçeci</dc:creator>
  <cp:lastModifiedBy>Mustafa Büyükkeçeci</cp:lastModifiedBy>
  <cp:revision>324</cp:revision>
  <dcterms:created xsi:type="dcterms:W3CDTF">2013-04-19T07:22:29Z</dcterms:created>
  <dcterms:modified xsi:type="dcterms:W3CDTF">2016-12-01T19:21:50Z</dcterms:modified>
</cp:coreProperties>
</file>