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8"/>
  </p:notesMasterIdLst>
  <p:handoutMasterIdLst>
    <p:handoutMasterId r:id="rId39"/>
  </p:handoutMasterIdLst>
  <p:sldIdLst>
    <p:sldId id="257" r:id="rId2"/>
    <p:sldId id="258" r:id="rId3"/>
    <p:sldId id="264" r:id="rId4"/>
    <p:sldId id="259" r:id="rId5"/>
    <p:sldId id="261" r:id="rId6"/>
    <p:sldId id="262" r:id="rId7"/>
    <p:sldId id="263" r:id="rId8"/>
    <p:sldId id="272" r:id="rId9"/>
    <p:sldId id="265" r:id="rId10"/>
    <p:sldId id="266" r:id="rId11"/>
    <p:sldId id="291" r:id="rId12"/>
    <p:sldId id="273" r:id="rId13"/>
    <p:sldId id="268" r:id="rId14"/>
    <p:sldId id="292" r:id="rId15"/>
    <p:sldId id="267" r:id="rId16"/>
    <p:sldId id="277" r:id="rId17"/>
    <p:sldId id="271" r:id="rId18"/>
    <p:sldId id="274" r:id="rId19"/>
    <p:sldId id="269" r:id="rId20"/>
    <p:sldId id="276" r:id="rId21"/>
    <p:sldId id="275" r:id="rId22"/>
    <p:sldId id="284" r:id="rId23"/>
    <p:sldId id="281" r:id="rId24"/>
    <p:sldId id="282" r:id="rId25"/>
    <p:sldId id="283" r:id="rId26"/>
    <p:sldId id="285" r:id="rId27"/>
    <p:sldId id="286" r:id="rId28"/>
    <p:sldId id="287" r:id="rId29"/>
    <p:sldId id="288" r:id="rId30"/>
    <p:sldId id="293" r:id="rId31"/>
    <p:sldId id="295" r:id="rId32"/>
    <p:sldId id="294" r:id="rId33"/>
    <p:sldId id="296" r:id="rId34"/>
    <p:sldId id="260" r:id="rId35"/>
    <p:sldId id="289" r:id="rId36"/>
    <p:sldId id="290"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83F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47" autoAdjust="0"/>
    <p:restoredTop sz="96738" autoAdjust="0"/>
  </p:normalViewPr>
  <p:slideViewPr>
    <p:cSldViewPr snapToGrid="0" snapToObjects="1">
      <p:cViewPr>
        <p:scale>
          <a:sx n="70" d="100"/>
          <a:sy n="70" d="100"/>
        </p:scale>
        <p:origin x="2304" y="30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78D394-6D9F-2F43-97D5-4F0946731F69}" type="datetimeFigureOut">
              <a:rPr lang="en-US" smtClean="0"/>
              <a:pPr/>
              <a:t>9/29/16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E23A590-A372-FE4A-82DF-98E5EF40E83E}" type="slidenum">
              <a:rPr lang="en-US" smtClean="0"/>
              <a:pPr/>
              <a:t>‹#›</a:t>
            </a:fld>
            <a:endParaRPr lang="en-US"/>
          </a:p>
        </p:txBody>
      </p:sp>
    </p:spTree>
    <p:extLst>
      <p:ext uri="{BB962C8B-B14F-4D97-AF65-F5344CB8AC3E}">
        <p14:creationId xmlns:p14="http://schemas.microsoft.com/office/powerpoint/2010/main" val="19827193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10C5FC-D744-5740-B5E6-571313A5A293}" type="datetimeFigureOut">
              <a:rPr lang="en-US" smtClean="0"/>
              <a:pPr/>
              <a:t>9/29/16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666AF-BC6A-0B47-8B69-7F3F65453A09}" type="slidenum">
              <a:rPr lang="en-US" smtClean="0"/>
              <a:pPr/>
              <a:t>‹#›</a:t>
            </a:fld>
            <a:endParaRPr lang="en-US"/>
          </a:p>
        </p:txBody>
      </p:sp>
    </p:spTree>
    <p:extLst>
      <p:ext uri="{BB962C8B-B14F-4D97-AF65-F5344CB8AC3E}">
        <p14:creationId xmlns:p14="http://schemas.microsoft.com/office/powerpoint/2010/main" val="402008057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B2CBD0-EAED-5A49-AE09-03F6F8685329}" type="datetime1">
              <a:rPr lang="en-US" smtClean="0">
                <a:solidFill>
                  <a:srgbClr val="C6E7FC"/>
                </a:solidFill>
                <a:latin typeface="Calibri"/>
              </a:rPr>
              <a:pPr/>
              <a:t>9/29/16</a:t>
            </a:fld>
            <a:endParaRPr lang="en-US">
              <a:solidFill>
                <a:srgbClr val="C6E7FC"/>
              </a:solidFill>
              <a:latin typeface="Calibri"/>
            </a:endParaRPr>
          </a:p>
        </p:txBody>
      </p:sp>
      <p:sp>
        <p:nvSpPr>
          <p:cNvPr id="5" name="Footer Placeholder 4"/>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6" name="Slide Number Placeholder 5"/>
          <p:cNvSpPr>
            <a:spLocks noGrp="1"/>
          </p:cNvSpPr>
          <p:nvPr>
            <p:ph type="sldNum" sz="quarter" idx="12"/>
          </p:nvPr>
        </p:nvSpPr>
        <p:spPr/>
        <p:txBody>
          <a:bodyPr/>
          <a:lstStyle/>
          <a:p>
            <a:fld id="{9F2F5E10-5301-4EE6-90D2-A6C4A3F62BED}"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135511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DA7956-3DED-2146-A2E9-FBFE3D5735A2}" type="datetime1">
              <a:rPr lang="en-US" smtClean="0">
                <a:solidFill>
                  <a:srgbClr val="C6E7FC"/>
                </a:solidFill>
                <a:latin typeface="Calibri"/>
              </a:rPr>
              <a:pPr/>
              <a:t>9/29/16</a:t>
            </a:fld>
            <a:endParaRPr lang="en-US">
              <a:solidFill>
                <a:srgbClr val="C6E7FC"/>
              </a:solidFill>
              <a:latin typeface="Calibri"/>
            </a:endParaRPr>
          </a:p>
        </p:txBody>
      </p:sp>
      <p:sp>
        <p:nvSpPr>
          <p:cNvPr id="5" name="Footer Placeholder 4"/>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6" name="Slide Number Placeholder 5"/>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924466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C22946-CA86-EF4B-9CF8-CB9DBED61EBB}" type="datetime1">
              <a:rPr lang="en-US" smtClean="0">
                <a:solidFill>
                  <a:srgbClr val="C6E7FC"/>
                </a:solidFill>
                <a:latin typeface="Calibri"/>
              </a:rPr>
              <a:pPr/>
              <a:t>9/29/16</a:t>
            </a:fld>
            <a:endParaRPr lang="en-US">
              <a:solidFill>
                <a:srgbClr val="C6E7FC"/>
              </a:solidFill>
              <a:latin typeface="Calibri"/>
            </a:endParaRPr>
          </a:p>
        </p:txBody>
      </p:sp>
      <p:sp>
        <p:nvSpPr>
          <p:cNvPr id="5" name="Footer Placeholder 4"/>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6" name="Slide Number Placeholder 5"/>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1645948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FFB036-7E1F-404E-9E82-CFA8C621ACF9}" type="datetime1">
              <a:rPr lang="en-US" smtClean="0">
                <a:solidFill>
                  <a:srgbClr val="C6E7FC"/>
                </a:solidFill>
                <a:latin typeface="Calibri"/>
              </a:rPr>
              <a:pPr/>
              <a:t>9/29/16</a:t>
            </a:fld>
            <a:endParaRPr lang="en-US">
              <a:solidFill>
                <a:srgbClr val="C6E7FC"/>
              </a:solidFill>
              <a:latin typeface="Calibri"/>
            </a:endParaRPr>
          </a:p>
        </p:txBody>
      </p:sp>
      <p:sp>
        <p:nvSpPr>
          <p:cNvPr id="5" name="Footer Placeholder 4"/>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6" name="Slide Number Placeholder 5"/>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680262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D2CAD7-DF76-EC47-ACC0-2ABCA5E3025D}" type="datetime1">
              <a:rPr lang="en-US" smtClean="0">
                <a:solidFill>
                  <a:srgbClr val="C6E7FC"/>
                </a:solidFill>
                <a:latin typeface="Calibri"/>
              </a:rPr>
              <a:pPr/>
              <a:t>9/29/16</a:t>
            </a:fld>
            <a:endParaRPr lang="en-US">
              <a:solidFill>
                <a:srgbClr val="C6E7FC"/>
              </a:solidFill>
              <a:latin typeface="Calibri"/>
            </a:endParaRPr>
          </a:p>
        </p:txBody>
      </p:sp>
      <p:sp>
        <p:nvSpPr>
          <p:cNvPr id="5" name="Footer Placeholder 4"/>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6" name="Slide Number Placeholder 5"/>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599644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C64535-3441-984A-BECC-F20543FE8ADB}" type="datetime1">
              <a:rPr lang="en-US" smtClean="0">
                <a:solidFill>
                  <a:srgbClr val="C6E7FC"/>
                </a:solidFill>
                <a:latin typeface="Calibri"/>
              </a:rPr>
              <a:pPr/>
              <a:t>9/29/16</a:t>
            </a:fld>
            <a:endParaRPr lang="en-US">
              <a:solidFill>
                <a:srgbClr val="C6E7FC"/>
              </a:solidFill>
              <a:latin typeface="Calibri"/>
            </a:endParaRPr>
          </a:p>
        </p:txBody>
      </p:sp>
      <p:sp>
        <p:nvSpPr>
          <p:cNvPr id="6" name="Footer Placeholder 5"/>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7" name="Slide Number Placeholder 6"/>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4285822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BEE209-1ACA-034D-A441-28D9F433FF52}" type="datetime1">
              <a:rPr lang="en-US" smtClean="0">
                <a:solidFill>
                  <a:srgbClr val="C6E7FC"/>
                </a:solidFill>
                <a:latin typeface="Calibri"/>
              </a:rPr>
              <a:pPr/>
              <a:t>9/29/16</a:t>
            </a:fld>
            <a:endParaRPr lang="en-US">
              <a:solidFill>
                <a:srgbClr val="C6E7FC"/>
              </a:solidFill>
              <a:latin typeface="Calibri"/>
            </a:endParaRPr>
          </a:p>
        </p:txBody>
      </p:sp>
      <p:sp>
        <p:nvSpPr>
          <p:cNvPr id="8" name="Footer Placeholder 7"/>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9" name="Slide Number Placeholder 8"/>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42480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59C350-F5F6-7843-B775-67416DBA5D3F}" type="datetime1">
              <a:rPr lang="en-US" smtClean="0">
                <a:solidFill>
                  <a:srgbClr val="C6E7FC"/>
                </a:solidFill>
                <a:latin typeface="Calibri"/>
              </a:rPr>
              <a:pPr/>
              <a:t>9/29/16</a:t>
            </a:fld>
            <a:endParaRPr lang="en-US">
              <a:solidFill>
                <a:srgbClr val="C6E7FC"/>
              </a:solidFill>
              <a:latin typeface="Calibri"/>
            </a:endParaRPr>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1011068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07A330-217B-764A-A894-161F18CDDF9A}" type="datetime1">
              <a:rPr lang="en-US" smtClean="0">
                <a:solidFill>
                  <a:srgbClr val="C6E7FC"/>
                </a:solidFill>
                <a:latin typeface="Calibri"/>
              </a:rPr>
              <a:pPr/>
              <a:t>9/29/16</a:t>
            </a:fld>
            <a:endParaRPr lang="en-US">
              <a:solidFill>
                <a:srgbClr val="C6E7FC"/>
              </a:solidFill>
              <a:latin typeface="Calibri"/>
            </a:endParaRPr>
          </a:p>
        </p:txBody>
      </p:sp>
      <p:sp>
        <p:nvSpPr>
          <p:cNvPr id="3" name="Footer Placeholder 2"/>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4" name="Slide Number Placeholder 3"/>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4294669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82D236-E7A5-5E48-A3F4-6C475B2A846E}" type="datetime1">
              <a:rPr lang="en-US" smtClean="0">
                <a:solidFill>
                  <a:srgbClr val="C6E7FC"/>
                </a:solidFill>
                <a:latin typeface="Calibri"/>
              </a:rPr>
              <a:pPr/>
              <a:t>9/29/16</a:t>
            </a:fld>
            <a:endParaRPr lang="en-US">
              <a:solidFill>
                <a:srgbClr val="C6E7FC"/>
              </a:solidFill>
              <a:latin typeface="Calibri"/>
            </a:endParaRPr>
          </a:p>
        </p:txBody>
      </p:sp>
      <p:sp>
        <p:nvSpPr>
          <p:cNvPr id="6" name="Footer Placeholder 5"/>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7" name="Slide Number Placeholder 6"/>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4864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58FE711-50A9-1F4B-ADE3-5A7FFD2CAE0B}" type="datetime1">
              <a:rPr lang="en-US" smtClean="0">
                <a:solidFill>
                  <a:srgbClr val="C6E7FC"/>
                </a:solidFill>
                <a:latin typeface="Calibri"/>
              </a:rPr>
              <a:pPr/>
              <a:t>9/29/16</a:t>
            </a:fld>
            <a:endParaRPr lang="en-US">
              <a:solidFill>
                <a:srgbClr val="C6E7FC"/>
              </a:solidFill>
              <a:latin typeface="Calibri"/>
            </a:endParaRPr>
          </a:p>
        </p:txBody>
      </p:sp>
      <p:sp>
        <p:nvSpPr>
          <p:cNvPr id="9" name="Slide Number Placeholder 8"/>
          <p:cNvSpPr>
            <a:spLocks noGrp="1"/>
          </p:cNvSpPr>
          <p:nvPr>
            <p:ph type="sldNum" sz="quarter" idx="11"/>
          </p:nvPr>
        </p:nvSpPr>
        <p:spPr/>
        <p:txBody>
          <a:bodyPr/>
          <a:lstStyle/>
          <a:p>
            <a:fld id="{4A822907-8A9D-4F6B-98F6-913902AD56B5}" type="slidenum">
              <a:rPr lang="en-US" smtClean="0">
                <a:latin typeface="Calibri"/>
              </a:rPr>
              <a:pPr/>
              <a:t>‹#›</a:t>
            </a:fld>
            <a:endParaRPr lang="en-US">
              <a:latin typeface="Calibri"/>
            </a:endParaRPr>
          </a:p>
        </p:txBody>
      </p:sp>
      <p:sp>
        <p:nvSpPr>
          <p:cNvPr id="10" name="Footer Placeholder 9"/>
          <p:cNvSpPr>
            <a:spLocks noGrp="1"/>
          </p:cNvSpPr>
          <p:nvPr>
            <p:ph type="ftr" sz="quarter" idx="12"/>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Tree>
    <p:extLst>
      <p:ext uri="{BB962C8B-B14F-4D97-AF65-F5344CB8AC3E}">
        <p14:creationId xmlns:p14="http://schemas.microsoft.com/office/powerpoint/2010/main" val="22552658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defTabSz="914400"/>
            <a:fld id="{4A822907-8A9D-4F6B-98F6-913902AD56B5}" type="slidenum">
              <a:rPr lang="en-US" smtClean="0">
                <a:latin typeface="Calibri"/>
              </a:rPr>
              <a:pPr defTabSz="914400"/>
              <a:t>‹#›</a:t>
            </a:fld>
            <a:endParaRPr lang="en-US">
              <a:latin typeface="Calibri"/>
            </a:endParaRPr>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pPr defTabSz="914400"/>
            <a:r>
              <a:rPr lang="en-US" smtClean="0">
                <a:solidFill>
                  <a:srgbClr val="C6E7FC"/>
                </a:solidFill>
                <a:latin typeface="Calibri"/>
              </a:rPr>
              <a:t>Unified Modeling Language</a:t>
            </a:r>
            <a:endParaRPr lang="en-US">
              <a:solidFill>
                <a:srgbClr val="C6E7FC"/>
              </a:solidFill>
              <a:latin typeface="Calibri"/>
            </a:endParaRP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pPr defTabSz="914400"/>
            <a:fld id="{61CC763C-9BA2-5244-85BB-9CBE181D6AEE}" type="datetime1">
              <a:rPr lang="en-US" smtClean="0">
                <a:solidFill>
                  <a:srgbClr val="C6E7FC"/>
                </a:solidFill>
                <a:latin typeface="Calibri"/>
              </a:rPr>
              <a:pPr defTabSz="914400"/>
              <a:t>9/29/16</a:t>
            </a:fld>
            <a:endParaRPr lang="en-US">
              <a:solidFill>
                <a:srgbClr val="C6E7FC"/>
              </a:solidFill>
              <a:latin typeface="Calibri"/>
            </a:endParaRPr>
          </a:p>
        </p:txBody>
      </p:sp>
    </p:spTree>
    <p:extLst>
      <p:ext uri="{BB962C8B-B14F-4D97-AF65-F5344CB8AC3E}">
        <p14:creationId xmlns:p14="http://schemas.microsoft.com/office/powerpoint/2010/main" val="4061943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pPr algn="ctr"/>
            <a:r>
              <a:rPr lang="en-US" dirty="0" smtClean="0">
                <a:solidFill>
                  <a:srgbClr val="06436B"/>
                </a:solidFill>
              </a:rPr>
              <a:t>Use Case Diagrams</a:t>
            </a:r>
            <a:endParaRPr lang="en-US" dirty="0">
              <a:solidFill>
                <a:srgbClr val="06436B"/>
              </a:solidFill>
            </a:endParaRPr>
          </a:p>
        </p:txBody>
      </p:sp>
      <p:sp>
        <p:nvSpPr>
          <p:cNvPr id="3" name="Subtitle 2"/>
          <p:cNvSpPr>
            <a:spLocks noGrp="1"/>
          </p:cNvSpPr>
          <p:nvPr>
            <p:ph type="subTitle" idx="1"/>
          </p:nvPr>
        </p:nvSpPr>
        <p:spPr/>
        <p:txBody>
          <a:bodyPr anchor="b"/>
          <a:lstStyle/>
          <a:p>
            <a:pPr lvl="0">
              <a:buClr>
                <a:srgbClr val="31B6FD"/>
              </a:buClr>
            </a:pPr>
            <a:r>
              <a:rPr lang="en-US" sz="1200" dirty="0">
                <a:solidFill>
                  <a:prstClr val="black">
                    <a:tint val="75000"/>
                  </a:prstClr>
                </a:solidFill>
              </a:rPr>
              <a:t>Edited by R.A. Mustafa </a:t>
            </a:r>
            <a:r>
              <a:rPr lang="en-US" sz="1200" dirty="0" err="1">
                <a:solidFill>
                  <a:prstClr val="black">
                    <a:tint val="75000"/>
                  </a:prstClr>
                </a:solidFill>
              </a:rPr>
              <a:t>Büyükkeçeci</a:t>
            </a:r>
            <a:r>
              <a:rPr lang="en-US" sz="1200">
                <a:solidFill>
                  <a:prstClr val="black">
                    <a:tint val="75000"/>
                  </a:prstClr>
                </a:solidFill>
              </a:rPr>
              <a:t> from various UML resources.</a:t>
            </a:r>
            <a:endParaRPr lang="en-US" sz="1200"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dirty="0">
              <a:solidFill>
                <a:srgbClr val="C6E7FC"/>
              </a:solidFill>
              <a:latin typeface="Calibri"/>
            </a:endParaRPr>
          </a:p>
        </p:txBody>
      </p:sp>
      <p:sp>
        <p:nvSpPr>
          <p:cNvPr id="5" name="Slide Number Placeholder 4"/>
          <p:cNvSpPr>
            <a:spLocks noGrp="1"/>
          </p:cNvSpPr>
          <p:nvPr>
            <p:ph type="sldNum" sz="quarter" idx="12"/>
          </p:nvPr>
        </p:nvSpPr>
        <p:spPr/>
        <p:txBody>
          <a:bodyPr/>
          <a:lstStyle/>
          <a:p>
            <a:fld id="{9F2F5E10-5301-4EE6-90D2-A6C4A3F62BED}" type="slidenum">
              <a:rPr lang="en-US" smtClean="0">
                <a:latin typeface="Calibri"/>
              </a:rPr>
              <a:pPr/>
              <a:t>1</a:t>
            </a:fld>
            <a:endParaRPr lang="en-US">
              <a:latin typeface="Calibri"/>
            </a:endParaRPr>
          </a:p>
        </p:txBody>
      </p:sp>
    </p:spTree>
    <p:extLst>
      <p:ext uri="{BB962C8B-B14F-4D97-AF65-F5344CB8AC3E}">
        <p14:creationId xmlns:p14="http://schemas.microsoft.com/office/powerpoint/2010/main" val="178831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Actor - 2</a:t>
            </a:r>
            <a:endParaRPr lang="en-GB" dirty="0"/>
          </a:p>
        </p:txBody>
      </p:sp>
      <p:sp>
        <p:nvSpPr>
          <p:cNvPr id="3" name="Content Placeholder 2"/>
          <p:cNvSpPr>
            <a:spLocks noGrp="1"/>
          </p:cNvSpPr>
          <p:nvPr>
            <p:ph idx="1"/>
          </p:nvPr>
        </p:nvSpPr>
        <p:spPr/>
        <p:txBody>
          <a:bodyPr>
            <a:normAutofit/>
          </a:bodyPr>
          <a:lstStyle/>
          <a:p>
            <a:pPr algn="just"/>
            <a:r>
              <a:rPr lang="en-GB" sz="2000" dirty="0" smtClean="0"/>
              <a:t>Actors may be </a:t>
            </a:r>
            <a:r>
              <a:rPr lang="en-GB" sz="2000" dirty="0"/>
              <a:t>an </a:t>
            </a:r>
            <a:r>
              <a:rPr lang="en-GB" sz="2000" dirty="0" smtClean="0"/>
              <a:t>organization, </a:t>
            </a:r>
            <a:r>
              <a:rPr lang="en-GB" sz="2000" dirty="0"/>
              <a:t>a machine, or another external system</a:t>
            </a:r>
            <a:r>
              <a:rPr lang="en-GB" sz="2000" dirty="0" smtClean="0"/>
              <a:t>.</a:t>
            </a:r>
            <a:endParaRPr lang="en-GB" sz="2000" i="1" dirty="0">
              <a:solidFill>
                <a:srgbClr val="2D83F4"/>
              </a:solidFill>
            </a:endParaRPr>
          </a:p>
          <a:p>
            <a:pPr lvl="1" algn="just"/>
            <a:endParaRPr lang="en-GB" sz="1800" i="1" dirty="0" smtClean="0">
              <a:solidFill>
                <a:srgbClr val="2D83F4"/>
              </a:solidFill>
            </a:endParaRPr>
          </a:p>
          <a:p>
            <a:pPr algn="just"/>
            <a:r>
              <a:rPr lang="en-GB" sz="2000" i="1" dirty="0" smtClean="0">
                <a:solidFill>
                  <a:srgbClr val="2D83F4"/>
                </a:solidFill>
              </a:rPr>
              <a:t>Actors are placed outside the subject/system boundary.</a:t>
            </a:r>
          </a:p>
          <a:p>
            <a:pPr algn="just"/>
            <a:endParaRPr lang="en-GB" sz="2000" dirty="0"/>
          </a:p>
          <a:p>
            <a:pPr algn="just"/>
            <a:r>
              <a:rPr lang="en-GB" sz="2000" dirty="0" smtClean="0"/>
              <a:t>Actors are very much like classes, so you should use singular</a:t>
            </a:r>
            <a:r>
              <a:rPr lang="en-US" sz="2000" dirty="0" smtClean="0"/>
              <a:t>, business relevant </a:t>
            </a:r>
            <a:r>
              <a:rPr lang="en-GB" sz="2000" dirty="0" smtClean="0"/>
              <a:t>nouns </a:t>
            </a:r>
            <a:r>
              <a:rPr lang="en-GB" sz="2000" dirty="0"/>
              <a:t>(i.e. student, teacher, booking system) to </a:t>
            </a:r>
            <a:r>
              <a:rPr lang="en-GB" sz="2000" dirty="0" smtClean="0"/>
              <a:t>name human actors.</a:t>
            </a:r>
            <a:endParaRPr lang="en-GB" sz="2000" dirty="0"/>
          </a:p>
          <a:p>
            <a:pPr lvl="1" algn="just"/>
            <a:r>
              <a:rPr lang="en-GB" sz="1800" i="1" dirty="0">
                <a:solidFill>
                  <a:srgbClr val="2D83F4"/>
                </a:solidFill>
              </a:rPr>
              <a:t>Do not use proper nouns (i.e. Sam, John, Bob, C-3PO…etc.)</a:t>
            </a:r>
            <a:r>
              <a:rPr lang="en-GB" sz="1800" i="1" dirty="0" smtClean="0">
                <a:solidFill>
                  <a:srgbClr val="2D83F4"/>
                </a:solidFill>
              </a:rPr>
              <a:t>.</a:t>
            </a:r>
            <a:endParaRPr lang="en-GB" sz="1800" i="1" dirty="0" smtClean="0">
              <a:solidFill>
                <a:schemeClr val="tx2">
                  <a:lumMod val="60000"/>
                  <a:lumOff val="40000"/>
                </a:schemeClr>
              </a:solidFill>
            </a:endParaRPr>
          </a:p>
          <a:p>
            <a:pPr lvl="1" algn="just"/>
            <a:r>
              <a:rPr lang="en-GB" sz="1800" i="1" dirty="0" smtClean="0">
                <a:solidFill>
                  <a:schemeClr val="tx2">
                    <a:lumMod val="60000"/>
                    <a:lumOff val="40000"/>
                  </a:schemeClr>
                </a:solidFill>
              </a:rPr>
              <a:t>When naming the nonhuman actors, you can use the name of the role that the hardware or external system performs relative to your target system (i.e. Online Payment Service).</a:t>
            </a:r>
          </a:p>
          <a:p>
            <a:pPr algn="just"/>
            <a:endParaRPr lang="en-US" sz="2000" dirty="0" smtClean="0"/>
          </a:p>
          <a:p>
            <a:pPr algn="just"/>
            <a:r>
              <a:rPr lang="en-US" sz="2000" i="1" dirty="0" smtClean="0">
                <a:solidFill>
                  <a:srgbClr val="2D83F4"/>
                </a:solidFill>
              </a:rPr>
              <a:t>Not </a:t>
            </a:r>
            <a:r>
              <a:rPr lang="en-US" sz="2000" i="1" dirty="0">
                <a:solidFill>
                  <a:srgbClr val="2D83F4"/>
                </a:solidFill>
              </a:rPr>
              <a:t>all stakeholders will be </a:t>
            </a:r>
            <a:r>
              <a:rPr lang="en-US" sz="2000" i="1" dirty="0" smtClean="0">
                <a:solidFill>
                  <a:srgbClr val="2D83F4"/>
                </a:solidFill>
              </a:rPr>
              <a:t>actors.</a:t>
            </a:r>
            <a:endParaRPr lang="en-GB" sz="2000" i="1" dirty="0" smtClean="0">
              <a:solidFill>
                <a:srgbClr val="2D83F4"/>
              </a:solidFill>
            </a:endParaRPr>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10</a:t>
            </a:fld>
            <a:endParaRPr lang="en-US">
              <a:latin typeface="Calibri"/>
            </a:endParaRPr>
          </a:p>
        </p:txBody>
      </p:sp>
    </p:spTree>
    <p:extLst>
      <p:ext uri="{BB962C8B-B14F-4D97-AF65-F5344CB8AC3E}">
        <p14:creationId xmlns:p14="http://schemas.microsoft.com/office/powerpoint/2010/main" val="16640960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Find Actors?</a:t>
            </a:r>
            <a:endParaRPr lang="en-US" dirty="0"/>
          </a:p>
        </p:txBody>
      </p:sp>
      <p:sp>
        <p:nvSpPr>
          <p:cNvPr id="3" name="Content Placeholder 2"/>
          <p:cNvSpPr>
            <a:spLocks noGrp="1"/>
          </p:cNvSpPr>
          <p:nvPr>
            <p:ph idx="1"/>
          </p:nvPr>
        </p:nvSpPr>
        <p:spPr/>
        <p:txBody>
          <a:bodyPr>
            <a:normAutofit/>
          </a:bodyPr>
          <a:lstStyle/>
          <a:p>
            <a:pPr algn="just"/>
            <a:r>
              <a:rPr lang="en-US" sz="2000" dirty="0"/>
              <a:t>These questions are useful in identifying actors:</a:t>
            </a:r>
          </a:p>
          <a:p>
            <a:pPr lvl="1" algn="just"/>
            <a:r>
              <a:rPr lang="en-US" sz="1800" i="1" dirty="0">
                <a:solidFill>
                  <a:srgbClr val="2D83F4"/>
                </a:solidFill>
              </a:rPr>
              <a:t>Who will supply, use, or remove information from the system?</a:t>
            </a:r>
          </a:p>
          <a:p>
            <a:pPr lvl="1" algn="just"/>
            <a:r>
              <a:rPr lang="en-US" sz="1800" i="1" dirty="0">
                <a:solidFill>
                  <a:srgbClr val="2D83F4"/>
                </a:solidFill>
              </a:rPr>
              <a:t>Who will use the system?</a:t>
            </a:r>
          </a:p>
          <a:p>
            <a:pPr lvl="1" algn="just"/>
            <a:r>
              <a:rPr lang="en-US" sz="1800" i="1" dirty="0">
                <a:solidFill>
                  <a:srgbClr val="2D83F4"/>
                </a:solidFill>
              </a:rPr>
              <a:t>Who is interested in a certain feature or service provided by the system?</a:t>
            </a:r>
          </a:p>
          <a:p>
            <a:pPr lvl="1" algn="just"/>
            <a:r>
              <a:rPr lang="en-US" sz="1800" i="1" dirty="0">
                <a:solidFill>
                  <a:srgbClr val="2D83F4"/>
                </a:solidFill>
              </a:rPr>
              <a:t>Who will support and maintain the system?</a:t>
            </a:r>
          </a:p>
          <a:p>
            <a:pPr lvl="1" algn="just"/>
            <a:r>
              <a:rPr lang="en-US" sz="1800" i="1" dirty="0">
                <a:solidFill>
                  <a:srgbClr val="2D83F4"/>
                </a:solidFill>
              </a:rPr>
              <a:t>What are the system's external resources?</a:t>
            </a:r>
          </a:p>
          <a:p>
            <a:pPr lvl="1" algn="just"/>
            <a:r>
              <a:rPr lang="en-US" sz="1800" i="1" dirty="0">
                <a:solidFill>
                  <a:srgbClr val="2D83F4"/>
                </a:solidFill>
              </a:rPr>
              <a:t>What other systems will need to interact with the system under development?</a:t>
            </a:r>
            <a:endParaRPr lang="en-US" i="1" dirty="0">
              <a:solidFill>
                <a:srgbClr val="2D83F4"/>
              </a:solidFill>
            </a:endParaRPr>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11</a:t>
            </a:fld>
            <a:endParaRPr lang="en-US">
              <a:latin typeface="Calibri"/>
            </a:endParaRPr>
          </a:p>
        </p:txBody>
      </p:sp>
    </p:spTree>
    <p:extLst>
      <p:ext uri="{BB962C8B-B14F-4D97-AF65-F5344CB8AC3E}">
        <p14:creationId xmlns:p14="http://schemas.microsoft.com/office/powerpoint/2010/main" val="15728262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Use Case</a:t>
            </a:r>
            <a:endParaRPr lang="en-GB" dirty="0"/>
          </a:p>
        </p:txBody>
      </p:sp>
      <p:sp>
        <p:nvSpPr>
          <p:cNvPr id="3" name="Content Placeholder 2"/>
          <p:cNvSpPr>
            <a:spLocks noGrp="1"/>
          </p:cNvSpPr>
          <p:nvPr>
            <p:ph idx="1"/>
          </p:nvPr>
        </p:nvSpPr>
        <p:spPr/>
        <p:txBody>
          <a:bodyPr>
            <a:normAutofit/>
          </a:bodyPr>
          <a:lstStyle/>
          <a:p>
            <a:pPr algn="just"/>
            <a:r>
              <a:rPr lang="en-GB" sz="2000" dirty="0" smtClean="0"/>
              <a:t>Once you have captured an initial set of actors that interact with your system, you can assemble the exact model of those interactions.</a:t>
            </a:r>
          </a:p>
          <a:p>
            <a:pPr algn="just"/>
            <a:endParaRPr lang="en-GB" sz="2000" dirty="0"/>
          </a:p>
          <a:p>
            <a:pPr algn="just"/>
            <a:r>
              <a:rPr lang="en-GB" sz="2000" dirty="0" smtClean="0"/>
              <a:t>The next step is to find cases where the system is being used to complete a specific job for an actor – use cases, in fact.</a:t>
            </a:r>
          </a:p>
          <a:p>
            <a:pPr algn="just"/>
            <a:endParaRPr lang="en-GB" sz="2000" dirty="0"/>
          </a:p>
          <a:p>
            <a:pPr algn="just"/>
            <a:r>
              <a:rPr lang="en-GB" sz="2000" dirty="0" smtClean="0"/>
              <a:t>Use cases can be identified from your </a:t>
            </a:r>
            <a:r>
              <a:rPr lang="en-GB" sz="2000" i="1" dirty="0" smtClean="0">
                <a:solidFill>
                  <a:schemeClr val="tx2">
                    <a:lumMod val="60000"/>
                    <a:lumOff val="40000"/>
                  </a:schemeClr>
                </a:solidFill>
              </a:rPr>
              <a:t>user’s requirements</a:t>
            </a:r>
            <a:r>
              <a:rPr lang="tr-TR" sz="2000" i="1" dirty="0" smtClean="0">
                <a:solidFill>
                  <a:schemeClr val="tx2">
                    <a:lumMod val="60000"/>
                    <a:lumOff val="40000"/>
                  </a:schemeClr>
                </a:solidFill>
              </a:rPr>
              <a:t> (functional ones)</a:t>
            </a:r>
            <a:r>
              <a:rPr lang="en-GB" sz="2000" dirty="0" smtClean="0"/>
              <a:t>.</a:t>
            </a:r>
            <a:endParaRPr lang="en-GB" sz="2000" dirty="0"/>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12</a:t>
            </a:fld>
            <a:endParaRPr lang="en-US">
              <a:latin typeface="Calibri"/>
            </a:endParaRPr>
          </a:p>
        </p:txBody>
      </p:sp>
    </p:spTree>
    <p:extLst>
      <p:ext uri="{BB962C8B-B14F-4D97-AF65-F5344CB8AC3E}">
        <p14:creationId xmlns:p14="http://schemas.microsoft.com/office/powerpoint/2010/main" val="25177191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Use Case - 2</a:t>
            </a:r>
            <a:endParaRPr lang="en-GB" dirty="0"/>
          </a:p>
        </p:txBody>
      </p:sp>
      <p:sp>
        <p:nvSpPr>
          <p:cNvPr id="3" name="Content Placeholder 2"/>
          <p:cNvSpPr>
            <a:spLocks noGrp="1"/>
          </p:cNvSpPr>
          <p:nvPr>
            <p:ph idx="1"/>
          </p:nvPr>
        </p:nvSpPr>
        <p:spPr/>
        <p:txBody>
          <a:bodyPr>
            <a:normAutofit/>
          </a:bodyPr>
          <a:lstStyle/>
          <a:p>
            <a:pPr algn="just"/>
            <a:r>
              <a:rPr lang="tr-TR" sz="2000" dirty="0" smtClean="0"/>
              <a:t>A u</a:t>
            </a:r>
            <a:r>
              <a:rPr lang="en-GB" sz="2000" dirty="0" smtClean="0"/>
              <a:t>se case </a:t>
            </a:r>
            <a:r>
              <a:rPr lang="tr-TR" sz="2000" dirty="0" smtClean="0"/>
              <a:t>typically </a:t>
            </a:r>
            <a:r>
              <a:rPr lang="en-GB" sz="2000" dirty="0" smtClean="0"/>
              <a:t>represent</a:t>
            </a:r>
            <a:r>
              <a:rPr lang="tr-TR" sz="2000" dirty="0" smtClean="0"/>
              <a:t>s</a:t>
            </a:r>
            <a:r>
              <a:rPr lang="en-GB" sz="2000" dirty="0" smtClean="0"/>
              <a:t> a major piece of </a:t>
            </a:r>
            <a:r>
              <a:rPr lang="en-GB" sz="2000" i="1" dirty="0" smtClean="0">
                <a:solidFill>
                  <a:srgbClr val="2D83F4"/>
                </a:solidFill>
              </a:rPr>
              <a:t>system functionality (functional requirements)</a:t>
            </a:r>
            <a:r>
              <a:rPr lang="en-GB" sz="2000" dirty="0" smtClean="0"/>
              <a:t>.</a:t>
            </a:r>
          </a:p>
          <a:p>
            <a:pPr algn="just"/>
            <a:endParaRPr lang="en-GB" sz="2000" dirty="0"/>
          </a:p>
          <a:p>
            <a:pPr algn="just"/>
            <a:r>
              <a:rPr lang="en-GB" sz="2000" dirty="0" smtClean="0"/>
              <a:t>A use case, or job, can </a:t>
            </a:r>
            <a:r>
              <a:rPr lang="en-GB" sz="2000" i="1" dirty="0" smtClean="0">
                <a:solidFill>
                  <a:schemeClr val="tx2">
                    <a:lumMod val="60000"/>
                    <a:lumOff val="40000"/>
                  </a:schemeClr>
                </a:solidFill>
              </a:rPr>
              <a:t>extend</a:t>
            </a:r>
            <a:r>
              <a:rPr lang="en-GB" sz="2000" dirty="0" smtClean="0"/>
              <a:t> or </a:t>
            </a:r>
            <a:r>
              <a:rPr lang="en-GB" sz="2000" i="1" dirty="0" smtClean="0">
                <a:solidFill>
                  <a:schemeClr val="tx2">
                    <a:lumMod val="60000"/>
                    <a:lumOff val="40000"/>
                  </a:schemeClr>
                </a:solidFill>
              </a:rPr>
              <a:t>include</a:t>
            </a:r>
            <a:r>
              <a:rPr lang="en-GB" sz="2000" dirty="0" smtClean="0"/>
              <a:t> another use case.</a:t>
            </a:r>
          </a:p>
          <a:p>
            <a:pPr lvl="1" algn="just"/>
            <a:r>
              <a:rPr lang="en-US" sz="1800" i="1" dirty="0" smtClean="0">
                <a:solidFill>
                  <a:schemeClr val="tx2">
                    <a:lumMod val="60000"/>
                    <a:lumOff val="40000"/>
                  </a:schemeClr>
                </a:solidFill>
              </a:rPr>
              <a:t>Don’t forget use</a:t>
            </a:r>
            <a:r>
              <a:rPr lang="en-US" sz="1800" i="1" dirty="0">
                <a:solidFill>
                  <a:schemeClr val="tx2">
                    <a:lumMod val="60000"/>
                    <a:lumOff val="40000"/>
                  </a:schemeClr>
                </a:solidFill>
              </a:rPr>
              <a:t>-case-</a:t>
            </a:r>
            <a:r>
              <a:rPr lang="en-US" sz="1800" i="1" dirty="0" smtClean="0">
                <a:solidFill>
                  <a:schemeClr val="tx2">
                    <a:lumMod val="60000"/>
                    <a:lumOff val="40000"/>
                  </a:schemeClr>
                </a:solidFill>
              </a:rPr>
              <a:t>generalization, which is </a:t>
            </a:r>
            <a:r>
              <a:rPr lang="en-US" sz="1800" i="1" dirty="0">
                <a:solidFill>
                  <a:schemeClr val="tx2">
                    <a:lumMod val="60000"/>
                    <a:lumOff val="40000"/>
                  </a:schemeClr>
                </a:solidFill>
              </a:rPr>
              <a:t>a relationship from a child use case to a parent use </a:t>
            </a:r>
            <a:r>
              <a:rPr lang="en-US" sz="1800" i="1" dirty="0" smtClean="0">
                <a:solidFill>
                  <a:schemeClr val="tx2">
                    <a:lumMod val="60000"/>
                    <a:lumOff val="40000"/>
                  </a:schemeClr>
                </a:solidFill>
              </a:rPr>
              <a:t>case.</a:t>
            </a:r>
            <a:r>
              <a:rPr lang="en-US" sz="1800" i="1" dirty="0">
                <a:solidFill>
                  <a:schemeClr val="tx2">
                    <a:lumMod val="60000"/>
                    <a:lumOff val="40000"/>
                  </a:schemeClr>
                </a:solidFill>
              </a:rPr>
              <a:t>	</a:t>
            </a:r>
          </a:p>
          <a:p>
            <a:pPr marL="114300" indent="0" algn="just">
              <a:buNone/>
            </a:pPr>
            <a:endParaRPr lang="en-GB" sz="2000" dirty="0"/>
          </a:p>
          <a:p>
            <a:pPr algn="just"/>
            <a:r>
              <a:rPr lang="en-GB" sz="2000" dirty="0" smtClean="0"/>
              <a:t>They are placed inside the system boundary and labelled with a descriptive </a:t>
            </a:r>
            <a:r>
              <a:rPr lang="en-GB" sz="2000" i="1" dirty="0" smtClean="0">
                <a:solidFill>
                  <a:srgbClr val="2D83F4"/>
                </a:solidFill>
              </a:rPr>
              <a:t>verb-noun phrase</a:t>
            </a:r>
            <a:r>
              <a:rPr lang="en-GB" sz="2000" dirty="0" smtClean="0"/>
              <a:t>. </a:t>
            </a:r>
            <a:endParaRPr lang="en-GB" sz="2000" dirty="0"/>
          </a:p>
          <a:p>
            <a:pPr lvl="1" algn="just"/>
            <a:r>
              <a:rPr lang="en-GB" sz="1800" i="1" dirty="0">
                <a:solidFill>
                  <a:srgbClr val="2D83F4"/>
                </a:solidFill>
              </a:rPr>
              <a:t>Use cases should not be open be </a:t>
            </a:r>
            <a:r>
              <a:rPr lang="en-GB" sz="1800" i="1" dirty="0" smtClean="0">
                <a:solidFill>
                  <a:srgbClr val="2D83F4"/>
                </a:solidFill>
              </a:rPr>
              <a:t>ended.</a:t>
            </a:r>
            <a:r>
              <a:rPr lang="tr-TR" sz="1800" i="1" dirty="0" smtClean="0">
                <a:solidFill>
                  <a:srgbClr val="2D83F4"/>
                </a:solidFill>
              </a:rPr>
              <a:t> </a:t>
            </a:r>
            <a:r>
              <a:rPr lang="en-GB" sz="1800" i="1" dirty="0" smtClean="0">
                <a:solidFill>
                  <a:srgbClr val="2D83F4"/>
                </a:solidFill>
              </a:rPr>
              <a:t>E.g. “</a:t>
            </a:r>
            <a:r>
              <a:rPr lang="en-GB" sz="1800" i="1" dirty="0">
                <a:solidFill>
                  <a:srgbClr val="2D83F4"/>
                </a:solidFill>
              </a:rPr>
              <a:t>Register” instead should be named as “Register New User</a:t>
            </a:r>
            <a:r>
              <a:rPr lang="en-GB" sz="1800" i="1" dirty="0" smtClean="0">
                <a:solidFill>
                  <a:srgbClr val="2D83F4"/>
                </a:solidFill>
              </a:rPr>
              <a:t>”.</a:t>
            </a:r>
            <a:endParaRPr lang="en-GB" sz="1800" i="1" dirty="0">
              <a:solidFill>
                <a:srgbClr val="2D83F4"/>
              </a:solidFill>
            </a:endParaRPr>
          </a:p>
          <a:p>
            <a:pPr lvl="1" algn="just"/>
            <a:r>
              <a:rPr lang="en-US" sz="1800" i="1" dirty="0" smtClean="0">
                <a:solidFill>
                  <a:srgbClr val="2D83F4"/>
                </a:solidFill>
              </a:rPr>
              <a:t>Name use cases using domain terminology.</a:t>
            </a:r>
            <a:endParaRPr lang="en-GB" sz="1800" i="1" dirty="0">
              <a:solidFill>
                <a:srgbClr val="2D83F4"/>
              </a:solidFill>
            </a:endParaRPr>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13</a:t>
            </a:fld>
            <a:endParaRPr lang="en-US">
              <a:latin typeface="Calibri"/>
            </a:endParaRPr>
          </a:p>
        </p:txBody>
      </p:sp>
    </p:spTree>
    <p:extLst>
      <p:ext uri="{BB962C8B-B14F-4D97-AF65-F5344CB8AC3E}">
        <p14:creationId xmlns:p14="http://schemas.microsoft.com/office/powerpoint/2010/main" val="14435016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Find Use Cases?</a:t>
            </a:r>
            <a:endParaRPr lang="en-US" dirty="0"/>
          </a:p>
        </p:txBody>
      </p:sp>
      <p:sp>
        <p:nvSpPr>
          <p:cNvPr id="3" name="Content Placeholder 2"/>
          <p:cNvSpPr>
            <a:spLocks noGrp="1"/>
          </p:cNvSpPr>
          <p:nvPr>
            <p:ph idx="1"/>
          </p:nvPr>
        </p:nvSpPr>
        <p:spPr/>
        <p:txBody>
          <a:bodyPr>
            <a:normAutofit/>
          </a:bodyPr>
          <a:lstStyle/>
          <a:p>
            <a:pPr algn="just"/>
            <a:r>
              <a:rPr lang="en-US" sz="2000" dirty="0"/>
              <a:t>The best way to find use cases is to consider what each actor requires of the system. </a:t>
            </a:r>
            <a:endParaRPr lang="tr-TR" sz="2000" dirty="0" smtClean="0"/>
          </a:p>
          <a:p>
            <a:pPr algn="just"/>
            <a:endParaRPr lang="tr-TR" sz="2000" dirty="0" smtClean="0"/>
          </a:p>
          <a:p>
            <a:pPr algn="just"/>
            <a:r>
              <a:rPr lang="en-US" sz="2000" dirty="0" smtClean="0"/>
              <a:t>For </a:t>
            </a:r>
            <a:r>
              <a:rPr lang="en-US" sz="2000" dirty="0"/>
              <a:t>each actor, human or not, ask:</a:t>
            </a:r>
          </a:p>
          <a:p>
            <a:pPr lvl="1" algn="just"/>
            <a:r>
              <a:rPr lang="en-US" sz="1800" i="1" dirty="0">
                <a:solidFill>
                  <a:srgbClr val="2D83F4"/>
                </a:solidFill>
              </a:rPr>
              <a:t>What are the goals that the actor will attempt to accomplish with the system?</a:t>
            </a:r>
          </a:p>
          <a:p>
            <a:pPr lvl="1" algn="just"/>
            <a:r>
              <a:rPr lang="en-US" sz="1800" i="1" dirty="0">
                <a:solidFill>
                  <a:srgbClr val="2D83F4"/>
                </a:solidFill>
              </a:rPr>
              <a:t>What are the primary tasks that the actor wants the system to perform?</a:t>
            </a:r>
          </a:p>
          <a:p>
            <a:pPr lvl="1" algn="just"/>
            <a:r>
              <a:rPr lang="en-US" sz="1800" i="1" dirty="0">
                <a:solidFill>
                  <a:srgbClr val="2D83F4"/>
                </a:solidFill>
              </a:rPr>
              <a:t>Will the actor create, store, change, remove, or read data in the system?</a:t>
            </a:r>
          </a:p>
          <a:p>
            <a:pPr lvl="1" algn="just"/>
            <a:r>
              <a:rPr lang="en-US" sz="1800" i="1" dirty="0">
                <a:solidFill>
                  <a:srgbClr val="2D83F4"/>
                </a:solidFill>
              </a:rPr>
              <a:t>Will the actor need to inform the system about sudden external changes?</a:t>
            </a:r>
          </a:p>
          <a:p>
            <a:pPr lvl="1" algn="just"/>
            <a:r>
              <a:rPr lang="en-US" sz="1800" i="1" dirty="0">
                <a:solidFill>
                  <a:srgbClr val="2D83F4"/>
                </a:solidFill>
              </a:rPr>
              <a:t>Does the actor need to be informed about certain occurrences, such as unavailability of a network resource, in the system?</a:t>
            </a:r>
          </a:p>
          <a:p>
            <a:pPr lvl="1" algn="just"/>
            <a:r>
              <a:rPr lang="en-US" sz="1800" i="1" dirty="0">
                <a:solidFill>
                  <a:srgbClr val="2D83F4"/>
                </a:solidFill>
              </a:rPr>
              <a:t>Will the actor perform a system startup or shutdown?</a:t>
            </a:r>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14</a:t>
            </a:fld>
            <a:endParaRPr lang="en-US">
              <a:latin typeface="Calibri"/>
            </a:endParaRPr>
          </a:p>
        </p:txBody>
      </p:sp>
    </p:spTree>
    <p:extLst>
      <p:ext uri="{BB962C8B-B14F-4D97-AF65-F5344CB8AC3E}">
        <p14:creationId xmlns:p14="http://schemas.microsoft.com/office/powerpoint/2010/main" val="24915356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System Boundary</a:t>
            </a:r>
            <a:endParaRPr lang="en-GB" dirty="0"/>
          </a:p>
        </p:txBody>
      </p:sp>
      <p:sp>
        <p:nvSpPr>
          <p:cNvPr id="3" name="Content Placeholder 2"/>
          <p:cNvSpPr>
            <a:spLocks noGrp="1"/>
          </p:cNvSpPr>
          <p:nvPr>
            <p:ph idx="1"/>
          </p:nvPr>
        </p:nvSpPr>
        <p:spPr/>
        <p:txBody>
          <a:bodyPr>
            <a:normAutofit/>
          </a:bodyPr>
          <a:lstStyle/>
          <a:p>
            <a:pPr algn="just"/>
            <a:r>
              <a:rPr lang="en-GB" sz="2000" dirty="0" smtClean="0"/>
              <a:t>Although there is an implicit separation between actors and use cases that marks your system’s boundary, UML does provide another small piece of notation if you want to make things crystal clear.</a:t>
            </a:r>
          </a:p>
          <a:p>
            <a:pPr algn="just"/>
            <a:endParaRPr lang="tr-TR" sz="2000" dirty="0" smtClean="0"/>
          </a:p>
          <a:p>
            <a:pPr algn="just"/>
            <a:r>
              <a:rPr lang="en-US" sz="2000" dirty="0" smtClean="0"/>
              <a:t>The rectangle around the use cases is called </a:t>
            </a:r>
            <a:r>
              <a:rPr lang="en-US" sz="2000" i="1" dirty="0" smtClean="0">
                <a:solidFill>
                  <a:srgbClr val="2D83F4"/>
                </a:solidFill>
              </a:rPr>
              <a:t>the system boundary box</a:t>
            </a:r>
            <a:r>
              <a:rPr lang="en-US" sz="2000" dirty="0" smtClean="0"/>
              <a:t> and as the name suggests </a:t>
            </a:r>
            <a:r>
              <a:rPr lang="en-US" sz="2000" i="1" dirty="0" smtClean="0">
                <a:solidFill>
                  <a:srgbClr val="2D83F4"/>
                </a:solidFill>
              </a:rPr>
              <a:t>it indicates the scope of your system</a:t>
            </a:r>
            <a:r>
              <a:rPr lang="en-US" sz="2000" dirty="0" smtClean="0"/>
              <a:t> - the use cases inside the rectangle represent the functionality that you intend to implement.</a:t>
            </a:r>
            <a:endParaRPr lang="en-GB" sz="2000" dirty="0" smtClean="0"/>
          </a:p>
          <a:p>
            <a:pPr lvl="1" algn="just"/>
            <a:r>
              <a:rPr lang="en-GB" sz="1800" i="1" dirty="0">
                <a:solidFill>
                  <a:srgbClr val="2D83F4"/>
                </a:solidFill>
              </a:rPr>
              <a:t>System </a:t>
            </a:r>
            <a:r>
              <a:rPr lang="en-GB" sz="1800" i="1" dirty="0" smtClean="0">
                <a:solidFill>
                  <a:srgbClr val="2D83F4"/>
                </a:solidFill>
              </a:rPr>
              <a:t>boundary </a:t>
            </a:r>
            <a:r>
              <a:rPr lang="en-GB" sz="1800" i="1" dirty="0">
                <a:solidFill>
                  <a:srgbClr val="2D83F4"/>
                </a:solidFill>
              </a:rPr>
              <a:t>provides use case containment </a:t>
            </a:r>
            <a:r>
              <a:rPr lang="en-GB" sz="1800" i="1" dirty="0" smtClean="0">
                <a:solidFill>
                  <a:srgbClr val="2D83F4"/>
                </a:solidFill>
              </a:rPr>
              <a:t>behaviour.</a:t>
            </a:r>
          </a:p>
          <a:p>
            <a:pPr lvl="1" algn="just"/>
            <a:r>
              <a:rPr lang="en-GB" sz="1800" i="1" dirty="0" smtClean="0">
                <a:solidFill>
                  <a:srgbClr val="2D83F4"/>
                </a:solidFill>
              </a:rPr>
              <a:t>It includes the name of the system inside or on top (default).</a:t>
            </a:r>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15</a:t>
            </a:fld>
            <a:endParaRPr lang="en-US">
              <a:latin typeface="Calibri"/>
            </a:endParaRPr>
          </a:p>
        </p:txBody>
      </p:sp>
    </p:spTree>
    <p:extLst>
      <p:ext uri="{BB962C8B-B14F-4D97-AF65-F5344CB8AC3E}">
        <p14:creationId xmlns:p14="http://schemas.microsoft.com/office/powerpoint/2010/main" val="21464538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Association Relationship</a:t>
            </a:r>
            <a:endParaRPr lang="en-GB"/>
          </a:p>
        </p:txBody>
      </p:sp>
      <p:sp>
        <p:nvSpPr>
          <p:cNvPr id="3" name="Content Placeholder 2"/>
          <p:cNvSpPr>
            <a:spLocks noGrp="1"/>
          </p:cNvSpPr>
          <p:nvPr>
            <p:ph idx="1"/>
          </p:nvPr>
        </p:nvSpPr>
        <p:spPr/>
        <p:txBody>
          <a:bodyPr>
            <a:normAutofit/>
          </a:bodyPr>
          <a:lstStyle/>
          <a:p>
            <a:pPr algn="just"/>
            <a:r>
              <a:rPr lang="en-GB" sz="2000" dirty="0"/>
              <a:t>An </a:t>
            </a:r>
            <a:r>
              <a:rPr lang="en-GB" sz="2000" dirty="0" smtClean="0"/>
              <a:t>association (aka communication line) </a:t>
            </a:r>
            <a:r>
              <a:rPr lang="en-GB" sz="2000" dirty="0"/>
              <a:t>is a connection between </a:t>
            </a:r>
            <a:r>
              <a:rPr lang="en-GB" sz="2000" i="1" dirty="0">
                <a:solidFill>
                  <a:schemeClr val="tx2">
                    <a:lumMod val="60000"/>
                    <a:lumOff val="40000"/>
                  </a:schemeClr>
                </a:solidFill>
              </a:rPr>
              <a:t>an actor </a:t>
            </a:r>
            <a:r>
              <a:rPr lang="en-GB" sz="2000" dirty="0"/>
              <a:t>and</a:t>
            </a:r>
            <a:r>
              <a:rPr lang="en-GB" sz="2000" i="1" dirty="0">
                <a:solidFill>
                  <a:schemeClr val="tx2">
                    <a:lumMod val="60000"/>
                    <a:lumOff val="40000"/>
                  </a:schemeClr>
                </a:solidFill>
              </a:rPr>
              <a:t> a use case.</a:t>
            </a:r>
            <a:r>
              <a:rPr lang="en-GB" sz="2000" dirty="0"/>
              <a:t> </a:t>
            </a:r>
            <a:endParaRPr lang="en-GB" sz="2000" dirty="0" smtClean="0"/>
          </a:p>
          <a:p>
            <a:pPr algn="just"/>
            <a:endParaRPr lang="en-GB" sz="2000" dirty="0"/>
          </a:p>
          <a:p>
            <a:pPr algn="just"/>
            <a:r>
              <a:rPr lang="en-GB" sz="2000" dirty="0" smtClean="0"/>
              <a:t>The purpose of an association relation is to show that an actor is simply involved in a use case, </a:t>
            </a:r>
            <a:r>
              <a:rPr lang="en-GB" sz="2000" i="1" dirty="0" smtClean="0">
                <a:solidFill>
                  <a:schemeClr val="tx2">
                    <a:lumMod val="60000"/>
                    <a:lumOff val="40000"/>
                  </a:schemeClr>
                </a:solidFill>
              </a:rPr>
              <a:t>not to imply an information exchange in any particular direction</a:t>
            </a:r>
            <a:r>
              <a:rPr lang="en-GB" sz="2000" dirty="0" smtClean="0"/>
              <a:t> or </a:t>
            </a:r>
            <a:r>
              <a:rPr lang="en-GB" sz="2000" i="1" dirty="0" smtClean="0">
                <a:solidFill>
                  <a:schemeClr val="tx2">
                    <a:lumMod val="60000"/>
                    <a:lumOff val="40000"/>
                  </a:schemeClr>
                </a:solidFill>
              </a:rPr>
              <a:t>that the actor starts the use case</a:t>
            </a:r>
            <a:r>
              <a:rPr lang="en-GB" sz="2000" dirty="0" smtClean="0"/>
              <a:t>. </a:t>
            </a:r>
          </a:p>
          <a:p>
            <a:pPr algn="just"/>
            <a:endParaRPr lang="en-GB" sz="2000" dirty="0"/>
          </a:p>
          <a:p>
            <a:pPr algn="just"/>
            <a:r>
              <a:rPr lang="en-GB" sz="2000" dirty="0" smtClean="0"/>
              <a:t>Several </a:t>
            </a:r>
            <a:r>
              <a:rPr lang="en-GB" sz="2000" dirty="0"/>
              <a:t>actors at one use case mean that each actor can carry out the use case on his or her own and not that the actors carry out the use case </a:t>
            </a:r>
            <a:r>
              <a:rPr lang="en-GB" sz="2000" dirty="0" smtClean="0"/>
              <a:t>together.</a:t>
            </a:r>
            <a:endParaRPr lang="en-GB" sz="2000" dirty="0"/>
          </a:p>
          <a:p>
            <a:pPr lvl="1" algn="just"/>
            <a:r>
              <a:rPr lang="en-GB" sz="1800" i="1" dirty="0" smtClean="0">
                <a:solidFill>
                  <a:schemeClr val="tx2">
                    <a:lumMod val="60000"/>
                    <a:lumOff val="40000"/>
                  </a:schemeClr>
                </a:solidFill>
              </a:rPr>
              <a:t>There is no theoretical limit to the number of actors that can participate in a use case. </a:t>
            </a:r>
            <a:endParaRPr lang="en-GB" sz="1800" i="1" dirty="0">
              <a:solidFill>
                <a:schemeClr val="tx2">
                  <a:lumMod val="60000"/>
                  <a:lumOff val="40000"/>
                </a:schemeClr>
              </a:solidFill>
            </a:endParaRPr>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16</a:t>
            </a:fld>
            <a:endParaRPr lang="en-US">
              <a:latin typeface="Calibri"/>
            </a:endParaRPr>
          </a:p>
        </p:txBody>
      </p:sp>
    </p:spTree>
    <p:extLst>
      <p:ext uri="{BB962C8B-B14F-4D97-AF65-F5344CB8AC3E}">
        <p14:creationId xmlns:p14="http://schemas.microsoft.com/office/powerpoint/2010/main" val="2610969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Generalization Relationship</a:t>
            </a:r>
            <a:endParaRPr lang="en-GB" dirty="0"/>
          </a:p>
        </p:txBody>
      </p:sp>
      <p:sp>
        <p:nvSpPr>
          <p:cNvPr id="3" name="Content Placeholder 2"/>
          <p:cNvSpPr>
            <a:spLocks noGrp="1"/>
          </p:cNvSpPr>
          <p:nvPr>
            <p:ph idx="1"/>
          </p:nvPr>
        </p:nvSpPr>
        <p:spPr/>
        <p:txBody>
          <a:bodyPr>
            <a:normAutofit/>
          </a:bodyPr>
          <a:lstStyle/>
          <a:p>
            <a:pPr algn="just"/>
            <a:r>
              <a:rPr lang="en-GB" sz="2000" dirty="0" smtClean="0"/>
              <a:t>A generalization relationship has an arrow drawn </a:t>
            </a:r>
            <a:r>
              <a:rPr lang="en-GB" sz="2000" i="1" dirty="0" smtClean="0">
                <a:solidFill>
                  <a:srgbClr val="2D83F4"/>
                </a:solidFill>
              </a:rPr>
              <a:t>from the specialized use case</a:t>
            </a:r>
            <a:r>
              <a:rPr lang="en-GB" sz="2000" dirty="0" smtClean="0"/>
              <a:t> or </a:t>
            </a:r>
            <a:r>
              <a:rPr lang="en-GB" sz="2000" i="1" dirty="0" smtClean="0">
                <a:solidFill>
                  <a:srgbClr val="2D83F4"/>
                </a:solidFill>
              </a:rPr>
              <a:t>actor to the base use-cases </a:t>
            </a:r>
            <a:r>
              <a:rPr lang="en-GB" sz="2000" dirty="0" smtClean="0"/>
              <a:t>or</a:t>
            </a:r>
            <a:r>
              <a:rPr lang="en-GB" sz="2000" i="1" dirty="0" smtClean="0">
                <a:solidFill>
                  <a:srgbClr val="2D83F4"/>
                </a:solidFill>
              </a:rPr>
              <a:t> actors</a:t>
            </a:r>
            <a:r>
              <a:rPr lang="en-GB" sz="2000" dirty="0" smtClean="0"/>
              <a:t>.</a:t>
            </a:r>
            <a:endParaRPr lang="tr-TR" sz="2000" dirty="0" smtClean="0"/>
          </a:p>
          <a:p>
            <a:pPr lvl="1" algn="just"/>
            <a:r>
              <a:rPr lang="en-GB" sz="1800" i="1" dirty="0" smtClean="0">
                <a:solidFill>
                  <a:srgbClr val="2D83F4"/>
                </a:solidFill>
              </a:rPr>
              <a:t>It is possible to generalize both use cases and actors.</a:t>
            </a:r>
            <a:endParaRPr lang="en-GB" sz="1800" i="1" dirty="0">
              <a:solidFill>
                <a:srgbClr val="2D83F4"/>
              </a:solidFill>
            </a:endParaRPr>
          </a:p>
          <a:p>
            <a:pPr algn="just"/>
            <a:endParaRPr lang="en-GB" sz="2000" i="1" dirty="0" smtClean="0">
              <a:solidFill>
                <a:srgbClr val="FF0000"/>
              </a:solidFill>
            </a:endParaRPr>
          </a:p>
          <a:p>
            <a:pPr algn="just"/>
            <a:r>
              <a:rPr lang="en-GB" sz="2000" dirty="0" smtClean="0"/>
              <a:t>Use </a:t>
            </a:r>
            <a:r>
              <a:rPr lang="en-GB" sz="2000" dirty="0"/>
              <a:t>case generalization refers to the relationship which can exist between two </a:t>
            </a:r>
            <a:r>
              <a:rPr lang="en-GB" sz="2000" i="1" dirty="0" smtClean="0">
                <a:solidFill>
                  <a:schemeClr val="tx2">
                    <a:lumMod val="60000"/>
                    <a:lumOff val="40000"/>
                  </a:schemeClr>
                </a:solidFill>
              </a:rPr>
              <a:t>(can be more than two)</a:t>
            </a:r>
            <a:r>
              <a:rPr lang="en-GB" sz="2000" dirty="0" smtClean="0"/>
              <a:t> use </a:t>
            </a:r>
            <a:r>
              <a:rPr lang="en-GB" sz="2000" dirty="0"/>
              <a:t>cases and which shows that one use case (child) </a:t>
            </a:r>
            <a:r>
              <a:rPr lang="en-GB" sz="2000" i="1" dirty="0">
                <a:solidFill>
                  <a:schemeClr val="tx2">
                    <a:lumMod val="60000"/>
                    <a:lumOff val="40000"/>
                  </a:schemeClr>
                </a:solidFill>
              </a:rPr>
              <a:t>inherits the structure, </a:t>
            </a:r>
            <a:r>
              <a:rPr lang="en-GB" sz="2000" i="1" dirty="0" smtClean="0">
                <a:solidFill>
                  <a:schemeClr val="tx2">
                    <a:lumMod val="60000"/>
                    <a:lumOff val="40000"/>
                  </a:schemeClr>
                </a:solidFill>
              </a:rPr>
              <a:t>behaviour, </a:t>
            </a:r>
            <a:r>
              <a:rPr lang="en-GB" sz="2000" i="1" dirty="0">
                <a:solidFill>
                  <a:schemeClr val="tx2">
                    <a:lumMod val="60000"/>
                    <a:lumOff val="40000"/>
                  </a:schemeClr>
                </a:solidFill>
              </a:rPr>
              <a:t> </a:t>
            </a:r>
            <a:r>
              <a:rPr lang="en-GB" sz="2000" dirty="0"/>
              <a:t>and </a:t>
            </a:r>
            <a:r>
              <a:rPr lang="en-GB" sz="2000" i="1" dirty="0">
                <a:solidFill>
                  <a:schemeClr val="tx2">
                    <a:lumMod val="60000"/>
                    <a:lumOff val="40000"/>
                  </a:schemeClr>
                </a:solidFill>
              </a:rPr>
              <a:t>relationships </a:t>
            </a:r>
            <a:r>
              <a:rPr lang="en-GB" sz="2000" dirty="0"/>
              <a:t>of another actor (parent). </a:t>
            </a:r>
            <a:endParaRPr lang="en-GB" sz="2000" i="1" dirty="0" smtClean="0">
              <a:solidFill>
                <a:srgbClr val="FF0000"/>
              </a:solidFill>
            </a:endParaRPr>
          </a:p>
          <a:p>
            <a:pPr algn="just"/>
            <a:endParaRPr lang="en-GB" sz="2000" i="1" dirty="0">
              <a:solidFill>
                <a:srgbClr val="FF0000"/>
              </a:solidFill>
            </a:endParaRPr>
          </a:p>
          <a:p>
            <a:pPr algn="just"/>
            <a:r>
              <a:rPr lang="en-GB" sz="2000" dirty="0" smtClean="0"/>
              <a:t>Actor </a:t>
            </a:r>
            <a:r>
              <a:rPr lang="en-GB" sz="2000" dirty="0"/>
              <a:t>generalization refers to the relationship which can exist between two </a:t>
            </a:r>
            <a:r>
              <a:rPr lang="en-GB" sz="2000" i="1" dirty="0">
                <a:solidFill>
                  <a:schemeClr val="tx2">
                    <a:lumMod val="60000"/>
                    <a:lumOff val="40000"/>
                  </a:schemeClr>
                </a:solidFill>
              </a:rPr>
              <a:t>(can be more than two)</a:t>
            </a:r>
            <a:r>
              <a:rPr lang="en-GB" sz="2000" dirty="0" smtClean="0"/>
              <a:t> actors and </a:t>
            </a:r>
            <a:r>
              <a:rPr lang="en-GB" sz="2000" dirty="0"/>
              <a:t>which shows that one actor (descendant) </a:t>
            </a:r>
            <a:r>
              <a:rPr lang="en-GB" sz="2000" i="1" dirty="0">
                <a:solidFill>
                  <a:schemeClr val="tx2">
                    <a:lumMod val="60000"/>
                    <a:lumOff val="40000"/>
                  </a:schemeClr>
                </a:solidFill>
              </a:rPr>
              <a:t>inherits </a:t>
            </a:r>
            <a:r>
              <a:rPr lang="en-GB" sz="2000" i="1" dirty="0" smtClean="0">
                <a:solidFill>
                  <a:schemeClr val="tx2">
                    <a:lumMod val="60000"/>
                    <a:lumOff val="40000"/>
                  </a:schemeClr>
                </a:solidFill>
              </a:rPr>
              <a:t>the</a:t>
            </a:r>
            <a:r>
              <a:rPr lang="en-GB" sz="2000" i="1" dirty="0">
                <a:solidFill>
                  <a:schemeClr val="tx2">
                    <a:lumMod val="60000"/>
                    <a:lumOff val="40000"/>
                  </a:schemeClr>
                </a:solidFill>
              </a:rPr>
              <a:t> role</a:t>
            </a:r>
            <a:r>
              <a:rPr lang="en-GB" sz="2000" dirty="0"/>
              <a:t> and </a:t>
            </a:r>
            <a:r>
              <a:rPr lang="en-GB" sz="2000" i="1" dirty="0">
                <a:solidFill>
                  <a:schemeClr val="tx2">
                    <a:lumMod val="60000"/>
                    <a:lumOff val="40000"/>
                  </a:schemeClr>
                </a:solidFill>
              </a:rPr>
              <a:t>properties</a:t>
            </a:r>
            <a:r>
              <a:rPr lang="en-GB" sz="2000" dirty="0"/>
              <a:t> of another </a:t>
            </a:r>
            <a:r>
              <a:rPr lang="en-GB" sz="2000" dirty="0" smtClean="0"/>
              <a:t>actor </a:t>
            </a:r>
            <a:r>
              <a:rPr lang="en-GB" sz="2000" dirty="0"/>
              <a:t>(ancestor)</a:t>
            </a:r>
            <a:r>
              <a:rPr lang="en-GB" sz="2000" dirty="0" smtClean="0"/>
              <a:t>.</a:t>
            </a:r>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17</a:t>
            </a:fld>
            <a:endParaRPr lang="en-US">
              <a:latin typeface="Calibri"/>
            </a:endParaRPr>
          </a:p>
        </p:txBody>
      </p:sp>
    </p:spTree>
    <p:extLst>
      <p:ext uri="{BB962C8B-B14F-4D97-AF65-F5344CB8AC3E}">
        <p14:creationId xmlns:p14="http://schemas.microsoft.com/office/powerpoint/2010/main" val="1389221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200" dirty="0" smtClean="0"/>
              <a:t>Generalized Actors and Use-Cases </a:t>
            </a:r>
            <a:endParaRPr lang="en-GB" sz="4200" dirty="0"/>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18</a:t>
            </a:fld>
            <a:endParaRPr lang="en-US">
              <a:latin typeface="Calibri"/>
            </a:endParaRPr>
          </a:p>
        </p:txBody>
      </p:sp>
      <p:grpSp>
        <p:nvGrpSpPr>
          <p:cNvPr id="21" name="Group 20"/>
          <p:cNvGrpSpPr/>
          <p:nvPr/>
        </p:nvGrpSpPr>
        <p:grpSpPr>
          <a:xfrm>
            <a:off x="3764994" y="2684973"/>
            <a:ext cx="3880223" cy="2017059"/>
            <a:chOff x="457200" y="2577353"/>
            <a:chExt cx="3880223" cy="2017059"/>
          </a:xfrm>
        </p:grpSpPr>
        <p:sp>
          <p:nvSpPr>
            <p:cNvPr id="6" name="Oval 5"/>
            <p:cNvSpPr/>
            <p:nvPr/>
          </p:nvSpPr>
          <p:spPr>
            <a:xfrm>
              <a:off x="457200" y="4034118"/>
              <a:ext cx="1225176" cy="5602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Pay by Credit Card</a:t>
              </a:r>
              <a:endParaRPr lang="en-GB" sz="1200" dirty="0"/>
            </a:p>
          </p:txBody>
        </p:sp>
        <p:sp>
          <p:nvSpPr>
            <p:cNvPr id="7" name="Oval 6"/>
            <p:cNvSpPr/>
            <p:nvPr/>
          </p:nvSpPr>
          <p:spPr>
            <a:xfrm>
              <a:off x="1797424" y="2577353"/>
              <a:ext cx="1225176" cy="5602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Payment</a:t>
              </a:r>
              <a:endParaRPr lang="en-GB" sz="1400" dirty="0"/>
            </a:p>
          </p:txBody>
        </p:sp>
        <p:sp>
          <p:nvSpPr>
            <p:cNvPr id="9" name="Oval 8"/>
            <p:cNvSpPr/>
            <p:nvPr/>
          </p:nvSpPr>
          <p:spPr>
            <a:xfrm>
              <a:off x="3112247" y="4034118"/>
              <a:ext cx="1225176" cy="5602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Pay by EFT</a:t>
              </a:r>
              <a:endParaRPr lang="en-GB" sz="1400" dirty="0"/>
            </a:p>
          </p:txBody>
        </p:sp>
        <p:sp>
          <p:nvSpPr>
            <p:cNvPr id="10" name="Oval 9"/>
            <p:cNvSpPr/>
            <p:nvPr/>
          </p:nvSpPr>
          <p:spPr>
            <a:xfrm>
              <a:off x="1797424" y="4034118"/>
              <a:ext cx="1225176" cy="5602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Pay by Cash</a:t>
              </a:r>
              <a:endParaRPr lang="en-GB" sz="1400" dirty="0"/>
            </a:p>
          </p:txBody>
        </p:sp>
        <p:cxnSp>
          <p:nvCxnSpPr>
            <p:cNvPr id="12" name="Straight Arrow Connector 11"/>
            <p:cNvCxnSpPr>
              <a:stCxn id="6" idx="0"/>
              <a:endCxn id="7" idx="4"/>
            </p:cNvCxnSpPr>
            <p:nvPr/>
          </p:nvCxnSpPr>
          <p:spPr>
            <a:xfrm flipV="1">
              <a:off x="1069788" y="3137647"/>
              <a:ext cx="1340224" cy="896471"/>
            </a:xfrm>
            <a:prstGeom prst="straightConnector1">
              <a:avLst/>
            </a:prstGeom>
            <a:ln>
              <a:headEnd type="none"/>
              <a:tailEnd type="triangle"/>
            </a:ln>
          </p:spPr>
          <p:style>
            <a:lnRef idx="2">
              <a:schemeClr val="accent5"/>
            </a:lnRef>
            <a:fillRef idx="0">
              <a:schemeClr val="accent5"/>
            </a:fillRef>
            <a:effectRef idx="1">
              <a:schemeClr val="accent5"/>
            </a:effectRef>
            <a:fontRef idx="minor">
              <a:schemeClr val="tx1"/>
            </a:fontRef>
          </p:style>
        </p:cxnSp>
        <p:cxnSp>
          <p:nvCxnSpPr>
            <p:cNvPr id="14" name="Straight Arrow Connector 13"/>
            <p:cNvCxnSpPr>
              <a:stCxn id="10" idx="0"/>
              <a:endCxn id="7" idx="4"/>
            </p:cNvCxnSpPr>
            <p:nvPr/>
          </p:nvCxnSpPr>
          <p:spPr>
            <a:xfrm flipV="1">
              <a:off x="2410012" y="3137647"/>
              <a:ext cx="0" cy="896471"/>
            </a:xfrm>
            <a:prstGeom prst="straightConnector1">
              <a:avLst/>
            </a:prstGeom>
            <a:ln>
              <a:headEnd type="none"/>
              <a:tailEnd type="triangle"/>
            </a:ln>
          </p:spPr>
          <p:style>
            <a:lnRef idx="2">
              <a:schemeClr val="accent3"/>
            </a:lnRef>
            <a:fillRef idx="0">
              <a:schemeClr val="accent3"/>
            </a:fillRef>
            <a:effectRef idx="1">
              <a:schemeClr val="accent3"/>
            </a:effectRef>
            <a:fontRef idx="minor">
              <a:schemeClr val="tx1"/>
            </a:fontRef>
          </p:style>
        </p:cxnSp>
        <p:cxnSp>
          <p:nvCxnSpPr>
            <p:cNvPr id="16" name="Straight Arrow Connector 15"/>
            <p:cNvCxnSpPr>
              <a:stCxn id="9" idx="0"/>
              <a:endCxn id="7" idx="4"/>
            </p:cNvCxnSpPr>
            <p:nvPr/>
          </p:nvCxnSpPr>
          <p:spPr>
            <a:xfrm flipH="1" flipV="1">
              <a:off x="2410012" y="3137647"/>
              <a:ext cx="1314823" cy="896471"/>
            </a:xfrm>
            <a:prstGeom prst="straightConnector1">
              <a:avLst/>
            </a:prstGeom>
            <a:ln>
              <a:solidFill>
                <a:srgbClr val="FF0000"/>
              </a:solidFill>
              <a:headEnd type="none"/>
              <a:tailEnd type="triangle"/>
            </a:ln>
          </p:spPr>
          <p:style>
            <a:lnRef idx="2">
              <a:schemeClr val="dk1"/>
            </a:lnRef>
            <a:fillRef idx="0">
              <a:schemeClr val="dk1"/>
            </a:fillRef>
            <a:effectRef idx="1">
              <a:schemeClr val="dk1"/>
            </a:effectRef>
            <a:fontRef idx="minor">
              <a:schemeClr val="tx1"/>
            </a:fontRef>
          </p:style>
        </p:cxnSp>
      </p:grpSp>
      <p:grpSp>
        <p:nvGrpSpPr>
          <p:cNvPr id="129" name="Group 128"/>
          <p:cNvGrpSpPr/>
          <p:nvPr/>
        </p:nvGrpSpPr>
        <p:grpSpPr>
          <a:xfrm>
            <a:off x="1116601" y="2045491"/>
            <a:ext cx="2040582" cy="3766342"/>
            <a:chOff x="5422416" y="2175091"/>
            <a:chExt cx="2040582" cy="3766342"/>
          </a:xfrm>
        </p:grpSpPr>
        <p:grpSp>
          <p:nvGrpSpPr>
            <p:cNvPr id="87" name="Group 86"/>
            <p:cNvGrpSpPr/>
            <p:nvPr/>
          </p:nvGrpSpPr>
          <p:grpSpPr>
            <a:xfrm>
              <a:off x="5586159" y="4365819"/>
              <a:ext cx="351117" cy="1054558"/>
              <a:chOff x="5575474" y="4360723"/>
              <a:chExt cx="351117" cy="1054558"/>
            </a:xfrm>
          </p:grpSpPr>
          <p:sp>
            <p:nvSpPr>
              <p:cNvPr id="23" name="Oval 22"/>
              <p:cNvSpPr/>
              <p:nvPr/>
            </p:nvSpPr>
            <p:spPr>
              <a:xfrm>
                <a:off x="5575474" y="4360723"/>
                <a:ext cx="351117" cy="306294"/>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a:p>
            </p:txBody>
          </p:sp>
          <p:cxnSp>
            <p:nvCxnSpPr>
              <p:cNvPr id="30" name="Straight Connector 29"/>
              <p:cNvCxnSpPr>
                <a:stCxn id="23" idx="4"/>
              </p:cNvCxnSpPr>
              <p:nvPr/>
            </p:nvCxnSpPr>
            <p:spPr>
              <a:xfrm flipH="1">
                <a:off x="5739829" y="4667017"/>
                <a:ext cx="11204" cy="54983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a:off x="5575474" y="5216853"/>
                <a:ext cx="164354" cy="19842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5739828" y="5216853"/>
                <a:ext cx="186763" cy="19842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5758753" y="4761146"/>
                <a:ext cx="167838" cy="23905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V="1">
                <a:off x="5575474" y="4761147"/>
                <a:ext cx="164354" cy="239058"/>
              </a:xfrm>
              <a:prstGeom prst="line">
                <a:avLst/>
              </a:prstGeom>
              <a:effectLst/>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6951622" y="4365819"/>
              <a:ext cx="351117" cy="1054558"/>
              <a:chOff x="5575474" y="4360723"/>
              <a:chExt cx="351117" cy="1054558"/>
            </a:xfrm>
          </p:grpSpPr>
          <p:sp>
            <p:nvSpPr>
              <p:cNvPr id="90" name="Oval 89"/>
              <p:cNvSpPr/>
              <p:nvPr/>
            </p:nvSpPr>
            <p:spPr>
              <a:xfrm>
                <a:off x="5575474" y="4360723"/>
                <a:ext cx="351117" cy="306294"/>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a:p>
            </p:txBody>
          </p:sp>
          <p:cxnSp>
            <p:nvCxnSpPr>
              <p:cNvPr id="91" name="Straight Connector 90"/>
              <p:cNvCxnSpPr>
                <a:stCxn id="90" idx="4"/>
              </p:cNvCxnSpPr>
              <p:nvPr/>
            </p:nvCxnSpPr>
            <p:spPr>
              <a:xfrm flipH="1">
                <a:off x="5739829" y="4667017"/>
                <a:ext cx="11204" cy="54983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H="1">
                <a:off x="5575474" y="5216853"/>
                <a:ext cx="164354" cy="19842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5739828" y="5216853"/>
                <a:ext cx="186763" cy="19842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5758753" y="4761146"/>
                <a:ext cx="167838" cy="23905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flipV="1">
                <a:off x="5575474" y="4761147"/>
                <a:ext cx="164354" cy="239058"/>
              </a:xfrm>
              <a:prstGeom prst="line">
                <a:avLst/>
              </a:prstGeom>
              <a:effectLst/>
            </p:spPr>
            <p:style>
              <a:lnRef idx="2">
                <a:schemeClr val="accent1"/>
              </a:lnRef>
              <a:fillRef idx="0">
                <a:schemeClr val="accent1"/>
              </a:fillRef>
              <a:effectRef idx="1">
                <a:schemeClr val="accent1"/>
              </a:effectRef>
              <a:fontRef idx="minor">
                <a:schemeClr val="tx1"/>
              </a:fontRef>
            </p:style>
          </p:cxnSp>
        </p:grpSp>
        <p:grpSp>
          <p:nvGrpSpPr>
            <p:cNvPr id="96" name="Group 95"/>
            <p:cNvGrpSpPr/>
            <p:nvPr/>
          </p:nvGrpSpPr>
          <p:grpSpPr>
            <a:xfrm>
              <a:off x="6242076" y="2175091"/>
              <a:ext cx="351117" cy="1054558"/>
              <a:chOff x="5575474" y="4360723"/>
              <a:chExt cx="351117" cy="1054558"/>
            </a:xfrm>
          </p:grpSpPr>
          <p:sp>
            <p:nvSpPr>
              <p:cNvPr id="97" name="Oval 96"/>
              <p:cNvSpPr/>
              <p:nvPr/>
            </p:nvSpPr>
            <p:spPr>
              <a:xfrm>
                <a:off x="5575474" y="4360723"/>
                <a:ext cx="351117" cy="306294"/>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a:p>
            </p:txBody>
          </p:sp>
          <p:cxnSp>
            <p:nvCxnSpPr>
              <p:cNvPr id="98" name="Straight Connector 97"/>
              <p:cNvCxnSpPr>
                <a:stCxn id="97" idx="4"/>
              </p:cNvCxnSpPr>
              <p:nvPr/>
            </p:nvCxnSpPr>
            <p:spPr>
              <a:xfrm flipH="1">
                <a:off x="5739829" y="4667017"/>
                <a:ext cx="11204" cy="54983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flipH="1">
                <a:off x="5575474" y="5216853"/>
                <a:ext cx="164354" cy="19842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739828" y="5216853"/>
                <a:ext cx="186763" cy="19842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5758753" y="4761146"/>
                <a:ext cx="167838" cy="23905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flipV="1">
                <a:off x="5575474" y="4761147"/>
                <a:ext cx="164354" cy="239058"/>
              </a:xfrm>
              <a:prstGeom prst="line">
                <a:avLst/>
              </a:prstGeom>
              <a:effectLst/>
            </p:spPr>
            <p:style>
              <a:lnRef idx="2">
                <a:schemeClr val="accent1"/>
              </a:lnRef>
              <a:fillRef idx="0">
                <a:schemeClr val="accent1"/>
              </a:fillRef>
              <a:effectRef idx="1">
                <a:schemeClr val="accent1"/>
              </a:effectRef>
              <a:fontRef idx="minor">
                <a:schemeClr val="tx1"/>
              </a:fontRef>
            </p:style>
          </p:cxnSp>
        </p:grpSp>
        <p:cxnSp>
          <p:nvCxnSpPr>
            <p:cNvPr id="106" name="Straight Arrow Connector 105"/>
            <p:cNvCxnSpPr/>
            <p:nvPr/>
          </p:nvCxnSpPr>
          <p:spPr>
            <a:xfrm flipV="1">
              <a:off x="5769438" y="3314218"/>
              <a:ext cx="636992" cy="976318"/>
            </a:xfrm>
            <a:prstGeom prst="straightConnector1">
              <a:avLst/>
            </a:prstGeom>
            <a:ln>
              <a:headEnd type="none"/>
              <a:tailEnd type="triangle"/>
            </a:ln>
          </p:spPr>
          <p:style>
            <a:lnRef idx="2">
              <a:schemeClr val="accent3"/>
            </a:lnRef>
            <a:fillRef idx="0">
              <a:schemeClr val="accent3"/>
            </a:fillRef>
            <a:effectRef idx="1">
              <a:schemeClr val="accent3"/>
            </a:effectRef>
            <a:fontRef idx="minor">
              <a:schemeClr val="tx1"/>
            </a:fontRef>
          </p:style>
        </p:cxnSp>
        <p:cxnSp>
          <p:nvCxnSpPr>
            <p:cNvPr id="109" name="Straight Arrow Connector 108"/>
            <p:cNvCxnSpPr/>
            <p:nvPr/>
          </p:nvCxnSpPr>
          <p:spPr>
            <a:xfrm flipH="1" flipV="1">
              <a:off x="6425357" y="3314216"/>
              <a:ext cx="704389" cy="976320"/>
            </a:xfrm>
            <a:prstGeom prst="straightConnector1">
              <a:avLst/>
            </a:prstGeom>
            <a:ln>
              <a:headEnd type="none"/>
              <a:tailEnd type="triangle"/>
            </a:ln>
          </p:spPr>
          <p:style>
            <a:lnRef idx="2">
              <a:schemeClr val="accent5"/>
            </a:lnRef>
            <a:fillRef idx="0">
              <a:schemeClr val="accent5"/>
            </a:fillRef>
            <a:effectRef idx="1">
              <a:schemeClr val="accent5"/>
            </a:effectRef>
            <a:fontRef idx="minor">
              <a:schemeClr val="tx1"/>
            </a:fontRef>
          </p:style>
        </p:cxnSp>
        <p:sp>
          <p:nvSpPr>
            <p:cNvPr id="115" name="TextBox 114"/>
            <p:cNvSpPr txBox="1"/>
            <p:nvPr/>
          </p:nvSpPr>
          <p:spPr>
            <a:xfrm>
              <a:off x="6806803" y="2983758"/>
              <a:ext cx="656195" cy="307777"/>
            </a:xfrm>
            <a:prstGeom prst="rect">
              <a:avLst/>
            </a:prstGeom>
            <a:noFill/>
          </p:spPr>
          <p:txBody>
            <a:bodyPr wrap="square" rtlCol="0">
              <a:spAutoFit/>
            </a:bodyPr>
            <a:lstStyle/>
            <a:p>
              <a:r>
                <a:rPr lang="en-GB" sz="1400" dirty="0" smtClean="0"/>
                <a:t>User</a:t>
              </a:r>
              <a:endParaRPr lang="en-GB" sz="1400" dirty="0"/>
            </a:p>
          </p:txBody>
        </p:sp>
        <p:sp>
          <p:nvSpPr>
            <p:cNvPr id="116" name="TextBox 115"/>
            <p:cNvSpPr txBox="1"/>
            <p:nvPr/>
          </p:nvSpPr>
          <p:spPr>
            <a:xfrm>
              <a:off x="5422416" y="5633656"/>
              <a:ext cx="656194" cy="307777"/>
            </a:xfrm>
            <a:prstGeom prst="rect">
              <a:avLst/>
            </a:prstGeom>
            <a:noFill/>
          </p:spPr>
          <p:txBody>
            <a:bodyPr wrap="square" rtlCol="0">
              <a:spAutoFit/>
            </a:bodyPr>
            <a:lstStyle/>
            <a:p>
              <a:r>
                <a:rPr lang="en-GB" sz="1400" dirty="0" smtClean="0"/>
                <a:t>Admin</a:t>
              </a:r>
              <a:endParaRPr lang="en-GB" sz="1400" dirty="0"/>
            </a:p>
          </p:txBody>
        </p:sp>
        <p:sp>
          <p:nvSpPr>
            <p:cNvPr id="117" name="TextBox 116"/>
            <p:cNvSpPr txBox="1"/>
            <p:nvPr/>
          </p:nvSpPr>
          <p:spPr>
            <a:xfrm>
              <a:off x="6787879" y="5633656"/>
              <a:ext cx="656194" cy="307777"/>
            </a:xfrm>
            <a:prstGeom prst="rect">
              <a:avLst/>
            </a:prstGeom>
            <a:noFill/>
          </p:spPr>
          <p:txBody>
            <a:bodyPr wrap="square" rtlCol="0">
              <a:spAutoFit/>
            </a:bodyPr>
            <a:lstStyle/>
            <a:p>
              <a:r>
                <a:rPr lang="en-GB" sz="1400" dirty="0" smtClean="0"/>
                <a:t>Guest</a:t>
              </a:r>
              <a:endParaRPr lang="en-GB" sz="1400" dirty="0"/>
            </a:p>
          </p:txBody>
        </p:sp>
      </p:grpSp>
      <p:sp>
        <p:nvSpPr>
          <p:cNvPr id="40" name="Rounded Rectangular Callout 39"/>
          <p:cNvSpPr/>
          <p:nvPr/>
        </p:nvSpPr>
        <p:spPr>
          <a:xfrm>
            <a:off x="6212100" y="1663426"/>
            <a:ext cx="1865100" cy="382065"/>
          </a:xfrm>
          <a:prstGeom prst="wedgeRoundRectCallout">
            <a:avLst>
              <a:gd name="adj1" fmla="val -69497"/>
              <a:gd name="adj2" fmla="val 199746"/>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tr-TR" dirty="0" smtClean="0"/>
              <a:t>Parent Use Case</a:t>
            </a:r>
            <a:endParaRPr lang="en-US" dirty="0"/>
          </a:p>
        </p:txBody>
      </p:sp>
      <p:sp>
        <p:nvSpPr>
          <p:cNvPr id="41" name="Rounded Rectangular Callout 40"/>
          <p:cNvSpPr/>
          <p:nvPr/>
        </p:nvSpPr>
        <p:spPr>
          <a:xfrm>
            <a:off x="6149790" y="5121991"/>
            <a:ext cx="1927410" cy="382065"/>
          </a:xfrm>
          <a:prstGeom prst="wedgeRoundRectCallout">
            <a:avLst>
              <a:gd name="adj1" fmla="val -62095"/>
              <a:gd name="adj2" fmla="val -128887"/>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tr-TR" dirty="0" smtClean="0"/>
              <a:t>Child Use Cases</a:t>
            </a:r>
            <a:endParaRPr lang="en-US" dirty="0"/>
          </a:p>
        </p:txBody>
      </p:sp>
      <p:sp>
        <p:nvSpPr>
          <p:cNvPr id="42" name="Rounded Rectangular Callout 41"/>
          <p:cNvSpPr/>
          <p:nvPr/>
        </p:nvSpPr>
        <p:spPr>
          <a:xfrm>
            <a:off x="3413876" y="5843044"/>
            <a:ext cx="1927411" cy="404312"/>
          </a:xfrm>
          <a:prstGeom prst="wedgeRoundRectCallout">
            <a:avLst>
              <a:gd name="adj1" fmla="val -63311"/>
              <a:gd name="adj2" fmla="val -217568"/>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tr-TR" dirty="0" smtClean="0"/>
              <a:t>Descendant Actor</a:t>
            </a:r>
            <a:endParaRPr lang="en-US" dirty="0"/>
          </a:p>
        </p:txBody>
      </p:sp>
      <p:sp>
        <p:nvSpPr>
          <p:cNvPr id="43" name="Rounded Rectangular Callout 42"/>
          <p:cNvSpPr/>
          <p:nvPr/>
        </p:nvSpPr>
        <p:spPr>
          <a:xfrm>
            <a:off x="3138258" y="1663426"/>
            <a:ext cx="1851912" cy="382065"/>
          </a:xfrm>
          <a:prstGeom prst="wedgeRoundRectCallout">
            <a:avLst>
              <a:gd name="adj1" fmla="val -86559"/>
              <a:gd name="adj2" fmla="val 174741"/>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tr-TR" dirty="0" smtClean="0"/>
              <a:t>Ancestor Actor</a:t>
            </a:r>
            <a:endParaRPr lang="en-US" dirty="0"/>
          </a:p>
        </p:txBody>
      </p:sp>
      <p:sp>
        <p:nvSpPr>
          <p:cNvPr id="45" name="Rounded Rectangular Callout 44"/>
          <p:cNvSpPr/>
          <p:nvPr/>
        </p:nvSpPr>
        <p:spPr>
          <a:xfrm>
            <a:off x="339678" y="2248647"/>
            <a:ext cx="1433117" cy="799352"/>
          </a:xfrm>
          <a:prstGeom prst="wedgeRoundRectCallout">
            <a:avLst>
              <a:gd name="adj1" fmla="val 40020"/>
              <a:gd name="adj2" fmla="val 127046"/>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tr-TR" dirty="0" smtClean="0"/>
              <a:t>“is-a” relationship</a:t>
            </a:r>
            <a:endParaRPr lang="en-US" dirty="0"/>
          </a:p>
        </p:txBody>
      </p:sp>
      <p:sp>
        <p:nvSpPr>
          <p:cNvPr id="46" name="Rounded Rectangular Callout 45"/>
          <p:cNvSpPr/>
          <p:nvPr/>
        </p:nvSpPr>
        <p:spPr>
          <a:xfrm>
            <a:off x="6644083" y="2501945"/>
            <a:ext cx="1433117" cy="799352"/>
          </a:xfrm>
          <a:prstGeom prst="wedgeRoundRectCallout">
            <a:avLst>
              <a:gd name="adj1" fmla="val -42831"/>
              <a:gd name="adj2" fmla="val 109972"/>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tr-TR" dirty="0" smtClean="0"/>
              <a:t>“is-a” relationship</a:t>
            </a:r>
            <a:endParaRPr lang="en-US" dirty="0"/>
          </a:p>
        </p:txBody>
      </p:sp>
    </p:spTree>
    <p:extLst>
      <p:ext uri="{BB962C8B-B14F-4D97-AF65-F5344CB8AC3E}">
        <p14:creationId xmlns:p14="http://schemas.microsoft.com/office/powerpoint/2010/main" val="9045401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smtClean="0"/>
              <a:t>Include and Extend Relationship</a:t>
            </a:r>
            <a:endParaRPr lang="en-GB" sz="4400" dirty="0"/>
          </a:p>
        </p:txBody>
      </p:sp>
      <p:sp>
        <p:nvSpPr>
          <p:cNvPr id="3" name="Content Placeholder 2"/>
          <p:cNvSpPr>
            <a:spLocks noGrp="1"/>
          </p:cNvSpPr>
          <p:nvPr>
            <p:ph idx="1"/>
          </p:nvPr>
        </p:nvSpPr>
        <p:spPr/>
        <p:txBody>
          <a:bodyPr>
            <a:normAutofit/>
          </a:bodyPr>
          <a:lstStyle/>
          <a:p>
            <a:pPr algn="just"/>
            <a:r>
              <a:rPr lang="en-GB" sz="2000" dirty="0" smtClean="0"/>
              <a:t>Include (uses) relationship is </a:t>
            </a:r>
            <a:r>
              <a:rPr lang="en-GB" sz="2000" dirty="0"/>
              <a:t>a directed relationship between two use cases, which implies that the </a:t>
            </a:r>
            <a:r>
              <a:rPr lang="en-GB" sz="2000" i="1" dirty="0" smtClean="0">
                <a:solidFill>
                  <a:schemeClr val="tx2">
                    <a:lumMod val="60000"/>
                    <a:lumOff val="40000"/>
                  </a:schemeClr>
                </a:solidFill>
              </a:rPr>
              <a:t>behaviour </a:t>
            </a:r>
            <a:r>
              <a:rPr lang="en-GB" sz="2000" i="1" dirty="0">
                <a:solidFill>
                  <a:schemeClr val="tx2">
                    <a:lumMod val="60000"/>
                    <a:lumOff val="40000"/>
                  </a:schemeClr>
                </a:solidFill>
              </a:rPr>
              <a:t>of the included use case is inserted into the </a:t>
            </a:r>
            <a:r>
              <a:rPr lang="en-GB" sz="2000" i="1" dirty="0" smtClean="0">
                <a:solidFill>
                  <a:schemeClr val="tx2">
                    <a:lumMod val="60000"/>
                    <a:lumOff val="40000"/>
                  </a:schemeClr>
                </a:solidFill>
              </a:rPr>
              <a:t>behaviour </a:t>
            </a:r>
            <a:r>
              <a:rPr lang="en-GB" sz="2000" i="1" dirty="0">
                <a:solidFill>
                  <a:schemeClr val="tx2">
                    <a:lumMod val="60000"/>
                    <a:lumOff val="40000"/>
                  </a:schemeClr>
                </a:solidFill>
              </a:rPr>
              <a:t>of the including use case</a:t>
            </a:r>
            <a:r>
              <a:rPr lang="en-GB" sz="2000" dirty="0" smtClean="0"/>
              <a:t>.</a:t>
            </a:r>
            <a:endParaRPr lang="en-GB" sz="2000" dirty="0"/>
          </a:p>
          <a:p>
            <a:pPr lvl="1" algn="just"/>
            <a:r>
              <a:rPr lang="en-GB" sz="1800" i="1" dirty="0" smtClean="0">
                <a:solidFill>
                  <a:schemeClr val="tx2">
                    <a:lumMod val="60000"/>
                    <a:lumOff val="40000"/>
                  </a:schemeClr>
                </a:solidFill>
              </a:rPr>
              <a:t>The keyword &lt;&lt;include&gt;&gt; is written in </a:t>
            </a:r>
            <a:r>
              <a:rPr lang="en-GB" sz="1800" i="1" dirty="0" err="1" smtClean="0">
                <a:solidFill>
                  <a:schemeClr val="tx2">
                    <a:lumMod val="60000"/>
                    <a:lumOff val="40000"/>
                  </a:schemeClr>
                </a:solidFill>
              </a:rPr>
              <a:t>guillemets</a:t>
            </a:r>
            <a:r>
              <a:rPr lang="en-GB" sz="1800" i="1" dirty="0" smtClean="0">
                <a:solidFill>
                  <a:schemeClr val="tx2">
                    <a:lumMod val="60000"/>
                    <a:lumOff val="40000"/>
                  </a:schemeClr>
                </a:solidFill>
              </a:rPr>
              <a:t> alongside the relationship arrow. </a:t>
            </a:r>
            <a:endParaRPr lang="tr-TR" sz="1800" i="1" dirty="0" smtClean="0">
              <a:solidFill>
                <a:schemeClr val="tx2">
                  <a:lumMod val="60000"/>
                  <a:lumOff val="40000"/>
                </a:schemeClr>
              </a:solidFill>
            </a:endParaRPr>
          </a:p>
          <a:p>
            <a:pPr lvl="1" algn="just"/>
            <a:r>
              <a:rPr lang="en-US" sz="1800" i="1" dirty="0" smtClean="0">
                <a:solidFill>
                  <a:schemeClr val="tx2">
                    <a:lumMod val="60000"/>
                    <a:lumOff val="40000"/>
                  </a:schemeClr>
                </a:solidFill>
              </a:rPr>
              <a:t>An include dependency is formerly known as a “uses” relationship in UML v1.2 and earlier.</a:t>
            </a:r>
          </a:p>
          <a:p>
            <a:pPr algn="just">
              <a:buNone/>
            </a:pPr>
            <a:endParaRPr lang="en-GB" sz="1800" dirty="0" smtClean="0"/>
          </a:p>
          <a:p>
            <a:pPr algn="just"/>
            <a:r>
              <a:rPr lang="en-GB" sz="2000" dirty="0" smtClean="0"/>
              <a:t>Extend is </a:t>
            </a:r>
            <a:r>
              <a:rPr lang="en-GB" sz="2000" dirty="0"/>
              <a:t>a relationship between two use cases, which specifies </a:t>
            </a:r>
            <a:r>
              <a:rPr lang="en-GB" sz="2000" i="1" dirty="0">
                <a:solidFill>
                  <a:schemeClr val="tx2">
                    <a:lumMod val="60000"/>
                    <a:lumOff val="40000"/>
                  </a:schemeClr>
                </a:solidFill>
              </a:rPr>
              <a:t>how</a:t>
            </a:r>
            <a:r>
              <a:rPr lang="en-GB" sz="2000" dirty="0"/>
              <a:t> and </a:t>
            </a:r>
            <a:r>
              <a:rPr lang="en-GB" sz="2000" i="1" dirty="0">
                <a:solidFill>
                  <a:schemeClr val="tx2">
                    <a:lumMod val="60000"/>
                    <a:lumOff val="40000"/>
                  </a:schemeClr>
                </a:solidFill>
              </a:rPr>
              <a:t>when</a:t>
            </a:r>
            <a:r>
              <a:rPr lang="en-GB" sz="2000" dirty="0"/>
              <a:t> the extended use case insert the </a:t>
            </a:r>
            <a:r>
              <a:rPr lang="en-GB" sz="2000" dirty="0" smtClean="0"/>
              <a:t>behaviour </a:t>
            </a:r>
            <a:r>
              <a:rPr lang="en-GB" sz="2000" dirty="0"/>
              <a:t>defined in the extending use case. </a:t>
            </a:r>
            <a:endParaRPr lang="en-GB" sz="2000" dirty="0" smtClean="0"/>
          </a:p>
          <a:p>
            <a:pPr lvl="1" algn="just"/>
            <a:r>
              <a:rPr lang="en-GB" sz="1800" i="1" dirty="0">
                <a:solidFill>
                  <a:srgbClr val="2D83F4"/>
                </a:solidFill>
              </a:rPr>
              <a:t>The keyword &lt;&lt;extend&gt;&gt; is written in </a:t>
            </a:r>
            <a:r>
              <a:rPr lang="en-GB" sz="1800" i="1" dirty="0" err="1">
                <a:solidFill>
                  <a:srgbClr val="2D83F4"/>
                </a:solidFill>
              </a:rPr>
              <a:t>guillemets</a:t>
            </a:r>
            <a:r>
              <a:rPr lang="en-GB" sz="1800" i="1" dirty="0">
                <a:solidFill>
                  <a:srgbClr val="2D83F4"/>
                </a:solidFill>
              </a:rPr>
              <a:t> alongside the relationship arrow.  </a:t>
            </a:r>
            <a:endParaRPr lang="en-GB" sz="1800" i="1" dirty="0" smtClean="0">
              <a:solidFill>
                <a:srgbClr val="2D83F4"/>
              </a:solidFill>
            </a:endParaRPr>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19</a:t>
            </a:fld>
            <a:endParaRPr lang="en-US">
              <a:latin typeface="Calibri"/>
            </a:endParaRPr>
          </a:p>
        </p:txBody>
      </p:sp>
    </p:spTree>
    <p:extLst>
      <p:ext uri="{BB962C8B-B14F-4D97-AF65-F5344CB8AC3E}">
        <p14:creationId xmlns:p14="http://schemas.microsoft.com/office/powerpoint/2010/main" val="42114641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 Case Diagrams Overview</a:t>
            </a:r>
            <a:endParaRPr lang="en-GB" dirty="0"/>
          </a:p>
        </p:txBody>
      </p:sp>
      <p:sp>
        <p:nvSpPr>
          <p:cNvPr id="3" name="Content Placeholder 2"/>
          <p:cNvSpPr>
            <a:spLocks noGrp="1"/>
          </p:cNvSpPr>
          <p:nvPr>
            <p:ph idx="1"/>
          </p:nvPr>
        </p:nvSpPr>
        <p:spPr/>
        <p:txBody>
          <a:bodyPr>
            <a:normAutofit/>
          </a:bodyPr>
          <a:lstStyle/>
          <a:p>
            <a:pPr algn="just"/>
            <a:r>
              <a:rPr lang="en-GB" sz="2000" b="1" u="sng" dirty="0" smtClean="0">
                <a:solidFill>
                  <a:schemeClr val="tx2">
                    <a:lumMod val="60000"/>
                    <a:lumOff val="40000"/>
                  </a:schemeClr>
                </a:solidFill>
              </a:rPr>
              <a:t>Definition</a:t>
            </a:r>
            <a:r>
              <a:rPr lang="en-GB" sz="2000" b="1" u="sng" dirty="0" smtClean="0">
                <a:solidFill>
                  <a:srgbClr val="0B87D6"/>
                </a:solidFill>
              </a:rPr>
              <a:t>:</a:t>
            </a:r>
            <a:r>
              <a:rPr lang="en-GB" sz="2000" dirty="0"/>
              <a:t> </a:t>
            </a:r>
            <a:r>
              <a:rPr lang="en-GB" sz="2000" dirty="0" smtClean="0">
                <a:solidFill>
                  <a:schemeClr val="tx1">
                    <a:lumMod val="95000"/>
                    <a:lumOff val="5000"/>
                  </a:schemeClr>
                </a:solidFill>
              </a:rPr>
              <a:t>A use case diagram </a:t>
            </a:r>
            <a:r>
              <a:rPr lang="en-GB" sz="2000" dirty="0">
                <a:solidFill>
                  <a:schemeClr val="tx1">
                    <a:lumMod val="95000"/>
                    <a:lumOff val="5000"/>
                  </a:schemeClr>
                </a:solidFill>
              </a:rPr>
              <a:t>is a form of requirements </a:t>
            </a:r>
            <a:r>
              <a:rPr lang="en-GB" sz="2000" dirty="0" smtClean="0">
                <a:solidFill>
                  <a:schemeClr val="tx1">
                    <a:lumMod val="95000"/>
                    <a:lumOff val="5000"/>
                  </a:schemeClr>
                </a:solidFill>
              </a:rPr>
              <a:t>modelling. They provide a graphical presentation of the desired system’s functionalities which will be performed by the actors. </a:t>
            </a:r>
          </a:p>
          <a:p>
            <a:pPr marL="114300" indent="0" algn="just">
              <a:buNone/>
            </a:pPr>
            <a:endParaRPr lang="en-GB" sz="2000" dirty="0" smtClean="0">
              <a:solidFill>
                <a:schemeClr val="tx1">
                  <a:lumMod val="95000"/>
                  <a:lumOff val="5000"/>
                </a:schemeClr>
              </a:solidFill>
            </a:endParaRPr>
          </a:p>
          <a:p>
            <a:pPr algn="just"/>
            <a:r>
              <a:rPr lang="en-GB" sz="2000" b="1" u="sng" dirty="0" smtClean="0">
                <a:solidFill>
                  <a:srgbClr val="0B87D6"/>
                </a:solidFill>
              </a:rPr>
              <a:t>UML Diagram Type</a:t>
            </a:r>
            <a:r>
              <a:rPr lang="en-GB" sz="2000" b="1" u="sng" dirty="0" smtClean="0">
                <a:solidFill>
                  <a:schemeClr val="bg2">
                    <a:lumMod val="50000"/>
                  </a:schemeClr>
                </a:solidFill>
              </a:rPr>
              <a:t>:</a:t>
            </a:r>
            <a:r>
              <a:rPr lang="en-GB" sz="2000" dirty="0" smtClean="0">
                <a:solidFill>
                  <a:srgbClr val="0B87D6"/>
                </a:solidFill>
              </a:rPr>
              <a:t> </a:t>
            </a:r>
            <a:r>
              <a:rPr lang="en-GB" sz="2000" dirty="0" smtClean="0"/>
              <a:t>Behavioural.</a:t>
            </a:r>
            <a:endParaRPr lang="en-GB" sz="2000" dirty="0" smtClean="0">
              <a:solidFill>
                <a:srgbClr val="0B87D6"/>
              </a:solidFill>
            </a:endParaRPr>
          </a:p>
        </p:txBody>
      </p:sp>
      <p:sp>
        <p:nvSpPr>
          <p:cNvPr id="6" name="Footer Placeholder 5"/>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7" name="Slide Number Placeholder 6"/>
          <p:cNvSpPr>
            <a:spLocks noGrp="1"/>
          </p:cNvSpPr>
          <p:nvPr>
            <p:ph type="sldNum" sz="quarter" idx="12"/>
          </p:nvPr>
        </p:nvSpPr>
        <p:spPr/>
        <p:txBody>
          <a:bodyPr/>
          <a:lstStyle/>
          <a:p>
            <a:fld id="{4A822907-8A9D-4F6B-98F6-913902AD56B5}" type="slidenum">
              <a:rPr lang="en-US" smtClean="0">
                <a:latin typeface="Calibri"/>
              </a:rPr>
              <a:pPr/>
              <a:t>2</a:t>
            </a:fld>
            <a:endParaRPr lang="en-US">
              <a:latin typeface="Calibri"/>
            </a:endParaRPr>
          </a:p>
        </p:txBody>
      </p:sp>
    </p:spTree>
    <p:extLst>
      <p:ext uri="{BB962C8B-B14F-4D97-AF65-F5344CB8AC3E}">
        <p14:creationId xmlns:p14="http://schemas.microsoft.com/office/powerpoint/2010/main" val="15996850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Include and Extend Relationship - </a:t>
            </a:r>
            <a:r>
              <a:rPr lang="en-GB" sz="4000" dirty="0" smtClean="0"/>
              <a:t>2</a:t>
            </a:r>
            <a:endParaRPr lang="en-GB" sz="4000" dirty="0"/>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20</a:t>
            </a:fld>
            <a:endParaRPr lang="en-US">
              <a:latin typeface="Calibri"/>
            </a:endParaRPr>
          </a:p>
        </p:txBody>
      </p:sp>
      <p:grpSp>
        <p:nvGrpSpPr>
          <p:cNvPr id="3" name="Group 2"/>
          <p:cNvGrpSpPr/>
          <p:nvPr/>
        </p:nvGrpSpPr>
        <p:grpSpPr>
          <a:xfrm>
            <a:off x="1953796" y="2263646"/>
            <a:ext cx="4445231" cy="904081"/>
            <a:chOff x="2047599" y="4060800"/>
            <a:chExt cx="4445231" cy="904081"/>
          </a:xfrm>
        </p:grpSpPr>
        <p:sp>
          <p:nvSpPr>
            <p:cNvPr id="8" name="Oval 7"/>
            <p:cNvSpPr/>
            <p:nvPr/>
          </p:nvSpPr>
          <p:spPr>
            <a:xfrm>
              <a:off x="2047599" y="4060800"/>
              <a:ext cx="1520580" cy="90408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600" dirty="0" smtClean="0"/>
                <a:t>Withdraw Money</a:t>
              </a:r>
              <a:endParaRPr lang="en-GB" sz="1600" dirty="0"/>
            </a:p>
          </p:txBody>
        </p:sp>
        <p:cxnSp>
          <p:nvCxnSpPr>
            <p:cNvPr id="13" name="Straight Arrow Connector 12"/>
            <p:cNvCxnSpPr>
              <a:stCxn id="8" idx="6"/>
              <a:endCxn id="20" idx="2"/>
            </p:cNvCxnSpPr>
            <p:nvPr/>
          </p:nvCxnSpPr>
          <p:spPr>
            <a:xfrm>
              <a:off x="3568179" y="4512841"/>
              <a:ext cx="1404071" cy="0"/>
            </a:xfrm>
            <a:prstGeom prst="straightConnector1">
              <a:avLst/>
            </a:prstGeom>
            <a:ln>
              <a:solidFill>
                <a:srgbClr val="31B6FD"/>
              </a:solidFill>
              <a:prstDash val="dash"/>
              <a:tailEnd type="arrow"/>
            </a:ln>
          </p:spPr>
          <p:style>
            <a:lnRef idx="2">
              <a:schemeClr val="accent2">
                <a:shade val="50000"/>
              </a:schemeClr>
            </a:lnRef>
            <a:fillRef idx="1">
              <a:schemeClr val="accent2"/>
            </a:fillRef>
            <a:effectRef idx="0">
              <a:schemeClr val="accent2"/>
            </a:effectRef>
            <a:fontRef idx="minor">
              <a:schemeClr val="lt1"/>
            </a:fontRef>
          </p:style>
        </p:cxnSp>
        <p:sp>
          <p:nvSpPr>
            <p:cNvPr id="20" name="Oval 19"/>
            <p:cNvSpPr/>
            <p:nvPr/>
          </p:nvSpPr>
          <p:spPr>
            <a:xfrm>
              <a:off x="4972250" y="4060800"/>
              <a:ext cx="1520580" cy="90408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600" dirty="0" smtClean="0"/>
                <a:t>Correct PIN</a:t>
              </a:r>
              <a:endParaRPr lang="en-GB" sz="1600" dirty="0"/>
            </a:p>
          </p:txBody>
        </p:sp>
        <p:sp>
          <p:nvSpPr>
            <p:cNvPr id="27" name="TextBox 26"/>
            <p:cNvSpPr txBox="1"/>
            <p:nvPr/>
          </p:nvSpPr>
          <p:spPr>
            <a:xfrm>
              <a:off x="3568180" y="4077082"/>
              <a:ext cx="1404070" cy="369332"/>
            </a:xfrm>
            <a:prstGeom prst="rect">
              <a:avLst/>
            </a:prstGeom>
            <a:noFill/>
          </p:spPr>
          <p:txBody>
            <a:bodyPr wrap="square" rtlCol="0">
              <a:spAutoFit/>
            </a:bodyPr>
            <a:lstStyle/>
            <a:p>
              <a:pPr algn="ctr"/>
              <a:r>
                <a:rPr lang="en-GB" dirty="0" smtClean="0"/>
                <a:t>&lt;&lt;include&gt;&gt;</a:t>
              </a:r>
              <a:endParaRPr lang="en-GB" dirty="0"/>
            </a:p>
          </p:txBody>
        </p:sp>
      </p:grpSp>
      <p:grpSp>
        <p:nvGrpSpPr>
          <p:cNvPr id="6" name="Group 5"/>
          <p:cNvGrpSpPr/>
          <p:nvPr/>
        </p:nvGrpSpPr>
        <p:grpSpPr>
          <a:xfrm>
            <a:off x="1953796" y="3765144"/>
            <a:ext cx="4445231" cy="904081"/>
            <a:chOff x="2047599" y="2778960"/>
            <a:chExt cx="4445231" cy="904081"/>
          </a:xfrm>
        </p:grpSpPr>
        <p:cxnSp>
          <p:nvCxnSpPr>
            <p:cNvPr id="11" name="Straight Arrow Connector 10"/>
            <p:cNvCxnSpPr>
              <a:stCxn id="24" idx="2"/>
              <a:endCxn id="23" idx="6"/>
            </p:cNvCxnSpPr>
            <p:nvPr/>
          </p:nvCxnSpPr>
          <p:spPr>
            <a:xfrm flipH="1">
              <a:off x="3568179" y="3231001"/>
              <a:ext cx="1404071" cy="0"/>
            </a:xfrm>
            <a:prstGeom prst="straightConnector1">
              <a:avLst/>
            </a:prstGeom>
            <a:ln>
              <a:solidFill>
                <a:srgbClr val="31B6FD"/>
              </a:solidFill>
              <a:prstDash val="dash"/>
              <a:tailEnd type="arrow"/>
            </a:ln>
          </p:spPr>
          <p:style>
            <a:lnRef idx="2">
              <a:schemeClr val="accent2">
                <a:shade val="50000"/>
              </a:schemeClr>
            </a:lnRef>
            <a:fillRef idx="1">
              <a:schemeClr val="accent2"/>
            </a:fillRef>
            <a:effectRef idx="0">
              <a:schemeClr val="accent2"/>
            </a:effectRef>
            <a:fontRef idx="minor">
              <a:schemeClr val="lt1"/>
            </a:fontRef>
          </p:style>
        </p:cxnSp>
        <p:sp>
          <p:nvSpPr>
            <p:cNvPr id="23" name="Oval 22"/>
            <p:cNvSpPr/>
            <p:nvPr/>
          </p:nvSpPr>
          <p:spPr>
            <a:xfrm>
              <a:off x="2047599" y="2778960"/>
              <a:ext cx="1520580" cy="90408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600" dirty="0"/>
                <a:t>Withdraw Money</a:t>
              </a:r>
            </a:p>
          </p:txBody>
        </p:sp>
        <p:sp>
          <p:nvSpPr>
            <p:cNvPr id="24" name="Oval 23"/>
            <p:cNvSpPr/>
            <p:nvPr/>
          </p:nvSpPr>
          <p:spPr>
            <a:xfrm>
              <a:off x="4972250" y="2778960"/>
              <a:ext cx="1520580" cy="90408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600" dirty="0" smtClean="0"/>
                <a:t>Print Receipt</a:t>
              </a:r>
              <a:endParaRPr lang="en-GB" sz="1600" dirty="0"/>
            </a:p>
          </p:txBody>
        </p:sp>
        <p:sp>
          <p:nvSpPr>
            <p:cNvPr id="28" name="TextBox 27"/>
            <p:cNvSpPr txBox="1"/>
            <p:nvPr/>
          </p:nvSpPr>
          <p:spPr>
            <a:xfrm>
              <a:off x="3568180" y="2795242"/>
              <a:ext cx="1404070" cy="369332"/>
            </a:xfrm>
            <a:prstGeom prst="rect">
              <a:avLst/>
            </a:prstGeom>
            <a:noFill/>
          </p:spPr>
          <p:txBody>
            <a:bodyPr wrap="square" rtlCol="0">
              <a:spAutoFit/>
            </a:bodyPr>
            <a:lstStyle/>
            <a:p>
              <a:pPr algn="ctr"/>
              <a:r>
                <a:rPr lang="en-GB" dirty="0" smtClean="0"/>
                <a:t>&lt;&lt;extend&gt;&gt;</a:t>
              </a:r>
              <a:endParaRPr lang="en-GB" dirty="0"/>
            </a:p>
          </p:txBody>
        </p:sp>
      </p:grpSp>
      <p:sp>
        <p:nvSpPr>
          <p:cNvPr id="15" name="TextBox 14"/>
          <p:cNvSpPr txBox="1"/>
          <p:nvPr/>
        </p:nvSpPr>
        <p:spPr>
          <a:xfrm>
            <a:off x="3474376" y="2790548"/>
            <a:ext cx="1404070" cy="369332"/>
          </a:xfrm>
          <a:prstGeom prst="rect">
            <a:avLst/>
          </a:prstGeom>
          <a:noFill/>
        </p:spPr>
        <p:txBody>
          <a:bodyPr wrap="square" rtlCol="0">
            <a:spAutoFit/>
          </a:bodyPr>
          <a:lstStyle/>
          <a:p>
            <a:pPr algn="ctr"/>
            <a:r>
              <a:rPr lang="en-GB" i="1" dirty="0" smtClean="0">
                <a:solidFill>
                  <a:srgbClr val="800000"/>
                </a:solidFill>
              </a:rPr>
              <a:t>&lt;&lt;uses&gt;&gt;</a:t>
            </a:r>
            <a:endParaRPr lang="en-GB" i="1" dirty="0">
              <a:solidFill>
                <a:srgbClr val="800000"/>
              </a:solidFill>
            </a:endParaRPr>
          </a:p>
        </p:txBody>
      </p:sp>
    </p:spTree>
    <p:extLst>
      <p:ext uri="{BB962C8B-B14F-4D97-AF65-F5344CB8AC3E}">
        <p14:creationId xmlns:p14="http://schemas.microsoft.com/office/powerpoint/2010/main" val="1264403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 of Associations</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10325050"/>
              </p:ext>
            </p:extLst>
          </p:nvPr>
        </p:nvGraphicFramePr>
        <p:xfrm>
          <a:off x="1835025" y="2044700"/>
          <a:ext cx="5473950" cy="2768600"/>
        </p:xfrm>
        <a:graphic>
          <a:graphicData uri="http://schemas.openxmlformats.org/drawingml/2006/table">
            <a:tbl>
              <a:tblPr firstRow="1" bandRow="1">
                <a:tableStyleId>{5C22544A-7EE6-4342-B048-85BDC9FD1C3A}</a:tableStyleId>
              </a:tblPr>
              <a:tblGrid>
                <a:gridCol w="2942600"/>
                <a:gridCol w="1265675"/>
                <a:gridCol w="1265675"/>
              </a:tblGrid>
              <a:tr h="370840">
                <a:tc>
                  <a:txBody>
                    <a:bodyPr/>
                    <a:lstStyle/>
                    <a:p>
                      <a:pPr algn="l"/>
                      <a:endParaRPr lang="en-GB"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GB" dirty="0" smtClean="0"/>
                        <a:t>Use</a:t>
                      </a:r>
                      <a:r>
                        <a:rPr lang="en-GB" baseline="0" dirty="0" smtClean="0"/>
                        <a:t> Cases</a:t>
                      </a:r>
                      <a:endParaRPr lang="en-GB"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GB" dirty="0" smtClean="0"/>
                        <a:t>Actors</a:t>
                      </a:r>
                      <a:endParaRPr lang="en-GB"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l"/>
                      <a:r>
                        <a:rPr lang="en-GB" dirty="0" smtClean="0"/>
                        <a:t>Generalization Between</a:t>
                      </a:r>
                      <a:endParaRPr lang="en-GB"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GB" dirty="0" smtClean="0"/>
                        <a:t>Yes</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GB" dirty="0" smtClean="0"/>
                        <a:t>Yes</a:t>
                      </a:r>
                      <a:endParaRPr lang="en-GB"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l"/>
                      <a:r>
                        <a:rPr lang="en-GB" dirty="0" smtClean="0"/>
                        <a:t>Include Relationship</a:t>
                      </a:r>
                      <a:r>
                        <a:rPr lang="en-GB" baseline="0" dirty="0" smtClean="0"/>
                        <a:t> Between</a:t>
                      </a:r>
                      <a:endParaRPr lang="en-GB"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GB" dirty="0" smtClean="0"/>
                        <a:t>Yes</a:t>
                      </a:r>
                      <a:endParaRPr lang="en-GB"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GB" dirty="0" smtClean="0"/>
                        <a:t>No</a:t>
                      </a:r>
                      <a:endParaRPr lang="en-GB"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l"/>
                      <a:r>
                        <a:rPr lang="en-GB" dirty="0" smtClean="0"/>
                        <a:t>Extend Relationship Between</a:t>
                      </a:r>
                      <a:endParaRPr lang="en-GB"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GB" dirty="0" smtClean="0"/>
                        <a:t>Yes</a:t>
                      </a:r>
                      <a:endParaRPr lang="en-GB"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GB" dirty="0" smtClean="0"/>
                        <a:t>No</a:t>
                      </a:r>
                      <a:endParaRPr lang="en-GB"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l"/>
                      <a:r>
                        <a:rPr lang="en-GB" dirty="0" smtClean="0"/>
                        <a:t>Association Between</a:t>
                      </a:r>
                      <a:endParaRPr lang="en-GB"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GB" dirty="0" smtClean="0"/>
                        <a:t>No</a:t>
                      </a:r>
                      <a:endParaRPr lang="en-GB"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GB" dirty="0" smtClean="0"/>
                        <a:t>No</a:t>
                      </a:r>
                      <a:endParaRPr lang="en-GB"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gridSpan="3">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GB" i="1" dirty="0" smtClean="0"/>
                        <a:t>An association is a connection between </a:t>
                      </a:r>
                      <a:r>
                        <a:rPr lang="en-GB" i="1" dirty="0" smtClean="0">
                          <a:solidFill>
                            <a:schemeClr val="tx2">
                              <a:lumMod val="60000"/>
                              <a:lumOff val="40000"/>
                            </a:schemeClr>
                          </a:solidFill>
                        </a:rPr>
                        <a:t>an actor</a:t>
                      </a:r>
                      <a:r>
                        <a:rPr lang="en-GB" i="1" dirty="0" smtClean="0"/>
                        <a:t> and </a:t>
                      </a:r>
                      <a:r>
                        <a:rPr lang="en-GB" i="1" dirty="0" smtClean="0">
                          <a:solidFill>
                            <a:srgbClr val="2D83F4"/>
                          </a:solidFill>
                        </a:rPr>
                        <a:t>a use</a:t>
                      </a:r>
                      <a:r>
                        <a:rPr lang="en-GB" i="1" baseline="0" dirty="0" smtClean="0">
                          <a:solidFill>
                            <a:srgbClr val="2D83F4"/>
                          </a:solidFill>
                        </a:rPr>
                        <a:t> </a:t>
                      </a:r>
                      <a:r>
                        <a:rPr lang="en-GB" i="1" dirty="0" smtClean="0">
                          <a:solidFill>
                            <a:srgbClr val="2D83F4"/>
                          </a:solidFill>
                        </a:rPr>
                        <a:t>case</a:t>
                      </a:r>
                      <a:r>
                        <a:rPr lang="en-GB" i="1" baseline="0" dirty="0" smtClean="0"/>
                        <a:t> and </a:t>
                      </a:r>
                      <a:r>
                        <a:rPr lang="en-GB" i="1" dirty="0" smtClean="0"/>
                        <a:t>indicates that an actor can carry out a use case.</a:t>
                      </a:r>
                      <a:endParaRPr lang="en-GB" i="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algn="ctr"/>
                      <a:endParaRPr lang="en-GB"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algn="ctr"/>
                      <a:endParaRPr lang="en-GB"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21</a:t>
            </a:fld>
            <a:endParaRPr lang="en-US">
              <a:latin typeface="Calibri"/>
            </a:endParaRPr>
          </a:p>
        </p:txBody>
      </p:sp>
    </p:spTree>
    <p:extLst>
      <p:ext uri="{BB962C8B-B14F-4D97-AF65-F5344CB8AC3E}">
        <p14:creationId xmlns:p14="http://schemas.microsoft.com/office/powerpoint/2010/main" val="1968354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Key Points</a:t>
            </a:r>
            <a:endParaRPr lang="tr-TR" dirty="0"/>
          </a:p>
        </p:txBody>
      </p:sp>
      <p:sp>
        <p:nvSpPr>
          <p:cNvPr id="3" name="Content Placeholder 2"/>
          <p:cNvSpPr>
            <a:spLocks noGrp="1"/>
          </p:cNvSpPr>
          <p:nvPr>
            <p:ph idx="1"/>
          </p:nvPr>
        </p:nvSpPr>
        <p:spPr/>
        <p:txBody>
          <a:bodyPr>
            <a:noAutofit/>
          </a:bodyPr>
          <a:lstStyle/>
          <a:p>
            <a:pPr marL="571500" indent="-457200" algn="just">
              <a:buFont typeface="+mj-lt"/>
              <a:buAutoNum type="arabicPeriod"/>
            </a:pPr>
            <a:r>
              <a:rPr lang="en-US" sz="2000" i="1" dirty="0" smtClean="0"/>
              <a:t>Name a use case with a verb-noun phrase that states the actor's goal </a:t>
            </a:r>
            <a:r>
              <a:rPr lang="en-US" sz="2000" i="1" dirty="0" smtClean="0">
                <a:solidFill>
                  <a:srgbClr val="2D83F4"/>
                </a:solidFill>
              </a:rPr>
              <a:t>(i.e. </a:t>
            </a:r>
            <a:r>
              <a:rPr lang="en-US" sz="2000" i="1" dirty="0" smtClean="0">
                <a:solidFill>
                  <a:schemeClr val="tx2">
                    <a:lumMod val="60000"/>
                    <a:lumOff val="40000"/>
                  </a:schemeClr>
                </a:solidFill>
              </a:rPr>
              <a:t>“Generate Report”)</a:t>
            </a:r>
            <a:r>
              <a:rPr lang="en-US" sz="2000" dirty="0" smtClean="0"/>
              <a:t>.</a:t>
            </a:r>
            <a:r>
              <a:rPr lang="en-US" sz="2000" i="1" dirty="0" smtClean="0">
                <a:solidFill>
                  <a:schemeClr val="tx2">
                    <a:lumMod val="60000"/>
                    <a:lumOff val="40000"/>
                  </a:schemeClr>
                </a:solidFill>
              </a:rPr>
              <a:t> </a:t>
            </a:r>
          </a:p>
          <a:p>
            <a:pPr marL="571500" indent="-457200" algn="just">
              <a:buFont typeface="+mj-lt"/>
              <a:buAutoNum type="arabicPeriod"/>
            </a:pPr>
            <a:r>
              <a:rPr lang="en-US" sz="2000" i="1" dirty="0" smtClean="0"/>
              <a:t>Use cases should not be open be ended</a:t>
            </a:r>
            <a:r>
              <a:rPr lang="en-US" sz="2000" i="1" dirty="0"/>
              <a:t> </a:t>
            </a:r>
            <a:r>
              <a:rPr lang="en-US" sz="2000" i="1" dirty="0" smtClean="0">
                <a:solidFill>
                  <a:srgbClr val="2D83F4"/>
                </a:solidFill>
              </a:rPr>
              <a:t>(</a:t>
            </a:r>
            <a:r>
              <a:rPr lang="en-US" sz="2000" i="1" dirty="0" smtClean="0">
                <a:solidFill>
                  <a:schemeClr val="tx2">
                    <a:lumMod val="60000"/>
                    <a:lumOff val="40000"/>
                  </a:schemeClr>
                </a:solidFill>
              </a:rPr>
              <a:t>i.e. “Register” instead should be named as “Register New User”)</a:t>
            </a:r>
            <a:r>
              <a:rPr lang="en-US" sz="2000" dirty="0" smtClean="0">
                <a:solidFill>
                  <a:srgbClr val="000000"/>
                </a:solidFill>
              </a:rPr>
              <a:t>.</a:t>
            </a:r>
          </a:p>
          <a:p>
            <a:pPr marL="571500" indent="-457200" algn="just">
              <a:buFont typeface="+mj-lt"/>
              <a:buAutoNum type="arabicPeriod"/>
            </a:pPr>
            <a:r>
              <a:rPr lang="en-US" sz="2000" i="1" dirty="0" smtClean="0"/>
              <a:t>Actors should be named with a singular, non-proper (common), business </a:t>
            </a:r>
            <a:r>
              <a:rPr lang="en-US" sz="2000" i="1" dirty="0"/>
              <a:t>r</a:t>
            </a:r>
            <a:r>
              <a:rPr lang="en-US" sz="2000" i="1" dirty="0" smtClean="0"/>
              <a:t>elevant nouns.</a:t>
            </a:r>
          </a:p>
          <a:p>
            <a:pPr marL="571500" indent="-457200" algn="just">
              <a:buFont typeface="+mj-lt"/>
              <a:buAutoNum type="arabicPeriod"/>
            </a:pPr>
            <a:r>
              <a:rPr lang="en-US" sz="2000" i="1" dirty="0" smtClean="0"/>
              <a:t>Do not violate association rules (please check slide #21).</a:t>
            </a:r>
          </a:p>
          <a:p>
            <a:pPr marL="571500" indent="-457200" algn="just">
              <a:buFont typeface="+mj-lt"/>
              <a:buAutoNum type="arabicPeriod"/>
            </a:pPr>
            <a:r>
              <a:rPr lang="en-US" sz="2000" i="1" dirty="0" smtClean="0"/>
              <a:t>Do not show non-functional requirements.</a:t>
            </a:r>
          </a:p>
          <a:p>
            <a:pPr marL="571500" indent="-457200" algn="just">
              <a:buFont typeface="+mj-lt"/>
              <a:buAutoNum type="arabicPeriod"/>
            </a:pPr>
            <a:r>
              <a:rPr lang="en-US" sz="2000" i="1" dirty="0" smtClean="0"/>
              <a:t>Do not try to model GUI.</a:t>
            </a:r>
          </a:p>
          <a:p>
            <a:pPr marL="571500" indent="-457200" algn="just">
              <a:buFont typeface="+mj-lt"/>
              <a:buAutoNum type="arabicPeriod"/>
            </a:pPr>
            <a:r>
              <a:rPr lang="en-US" sz="2000" i="1" dirty="0" smtClean="0"/>
              <a:t>Do not add architectural details to your models.</a:t>
            </a:r>
          </a:p>
          <a:p>
            <a:pPr marL="571500" indent="-457200" algn="just">
              <a:buFont typeface="+mj-lt"/>
              <a:buAutoNum type="arabicPeriod"/>
            </a:pPr>
            <a:r>
              <a:rPr lang="en-US" sz="2000" i="1" dirty="0" smtClean="0"/>
              <a:t>Use case diagram does not show sequence or parallel case(s).</a:t>
            </a:r>
          </a:p>
          <a:p>
            <a:pPr marL="571500" indent="-457200" algn="just">
              <a:buFont typeface="+mj-lt"/>
              <a:buAutoNum type="arabicPeriod"/>
            </a:pPr>
            <a:r>
              <a:rPr lang="en-US" sz="2000" i="1" dirty="0" smtClean="0"/>
              <a:t>Try to use the correct level of details. Do not drown in details.</a:t>
            </a:r>
          </a:p>
          <a:p>
            <a:pPr marL="571500" indent="-457200" algn="just">
              <a:buFont typeface="+mj-lt"/>
              <a:buAutoNum type="arabicPeriod"/>
            </a:pPr>
            <a:r>
              <a:rPr lang="en-US" sz="2000" i="1" dirty="0" smtClean="0"/>
              <a:t>Try to think simple.</a:t>
            </a:r>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22</a:t>
            </a:fld>
            <a:endParaRPr lang="en-US">
              <a:latin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000" dirty="0" smtClean="0"/>
              <a:t>How Many Use Cases Should Your Model Have?</a:t>
            </a:r>
            <a:endParaRPr lang="en-GB" sz="3000" dirty="0"/>
          </a:p>
        </p:txBody>
      </p:sp>
      <p:sp>
        <p:nvSpPr>
          <p:cNvPr id="3" name="Content Placeholder 2"/>
          <p:cNvSpPr>
            <a:spLocks noGrp="1"/>
          </p:cNvSpPr>
          <p:nvPr>
            <p:ph idx="1"/>
          </p:nvPr>
        </p:nvSpPr>
        <p:spPr/>
        <p:txBody>
          <a:bodyPr>
            <a:normAutofit/>
          </a:bodyPr>
          <a:lstStyle/>
          <a:p>
            <a:pPr algn="just"/>
            <a:r>
              <a:rPr lang="en-GB" sz="2000" i="1" dirty="0" smtClean="0">
                <a:solidFill>
                  <a:srgbClr val="2D83F4"/>
                </a:solidFill>
              </a:rPr>
              <a:t>There is no set rule for the number of use cases that your use case model should contain for a given system. </a:t>
            </a:r>
          </a:p>
          <a:p>
            <a:pPr algn="just"/>
            <a:endParaRPr lang="en-GB" sz="2000" dirty="0"/>
          </a:p>
          <a:p>
            <a:pPr algn="just"/>
            <a:r>
              <a:rPr lang="en-GB" sz="2000" dirty="0" smtClean="0"/>
              <a:t>The number of use cases depends on the jobs that your system has to do according to the requirements. </a:t>
            </a:r>
          </a:p>
          <a:p>
            <a:pPr algn="just"/>
            <a:endParaRPr lang="en-GB" sz="2000" dirty="0"/>
          </a:p>
          <a:p>
            <a:pPr algn="just"/>
            <a:r>
              <a:rPr lang="en-GB" sz="2000" dirty="0" smtClean="0"/>
              <a:t>This means that for a particular system, you might only need two use cases or you might need hundreds. </a:t>
            </a:r>
            <a:endParaRPr lang="en-GB" sz="2000" dirty="0"/>
          </a:p>
          <a:p>
            <a:pPr lvl="1" algn="just"/>
            <a:r>
              <a:rPr lang="en-GB" sz="1800" i="1" dirty="0" smtClean="0">
                <a:solidFill>
                  <a:srgbClr val="2D83F4"/>
                </a:solidFill>
              </a:rPr>
              <a:t>It is more important that you have the right use cases, rather than worrying about the amount you have.</a:t>
            </a:r>
          </a:p>
          <a:p>
            <a:pPr algn="just"/>
            <a:endParaRPr lang="en-GB" sz="1800" dirty="0"/>
          </a:p>
          <a:p>
            <a:pPr algn="just"/>
            <a:r>
              <a:rPr lang="en-GB" sz="2000" dirty="0" smtClean="0"/>
              <a:t>As with most things in system modelling, the best way to get your use cases right is to get used to applying them; experience will teach you what is right for your system.</a:t>
            </a:r>
            <a:endParaRPr lang="en-GB" sz="2000" dirty="0"/>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23</a:t>
            </a:fld>
            <a:endParaRPr lang="en-US">
              <a:latin typeface="Calibri"/>
            </a:endParaRPr>
          </a:p>
        </p:txBody>
      </p:sp>
    </p:spTree>
    <p:extLst>
      <p:ext uri="{BB962C8B-B14F-4D97-AF65-F5344CB8AC3E}">
        <p14:creationId xmlns:p14="http://schemas.microsoft.com/office/powerpoint/2010/main" val="1416985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Makes a Good Use Case?</a:t>
            </a:r>
            <a:endParaRPr lang="en-GB" dirty="0"/>
          </a:p>
        </p:txBody>
      </p:sp>
      <p:sp>
        <p:nvSpPr>
          <p:cNvPr id="3" name="Content Placeholder 2"/>
          <p:cNvSpPr>
            <a:spLocks noGrp="1"/>
          </p:cNvSpPr>
          <p:nvPr>
            <p:ph idx="1"/>
          </p:nvPr>
        </p:nvSpPr>
        <p:spPr/>
        <p:txBody>
          <a:bodyPr/>
          <a:lstStyle/>
          <a:p>
            <a:pPr algn="just"/>
            <a:r>
              <a:rPr lang="en-GB" sz="2000" dirty="0" smtClean="0"/>
              <a:t>Experience will help you determine when you have a good use case, but there is a rule of thumb that can be used to specify a use case:</a:t>
            </a:r>
          </a:p>
          <a:p>
            <a:pPr lvl="1" algn="just"/>
            <a:r>
              <a:rPr lang="en-GB" sz="1800" i="1" dirty="0" smtClean="0">
                <a:solidFill>
                  <a:srgbClr val="2D83F4"/>
                </a:solidFill>
              </a:rPr>
              <a:t>A use case is something that provides some measurable value/result to the user or an external system (actor).</a:t>
            </a:r>
          </a:p>
          <a:p>
            <a:pPr algn="just"/>
            <a:endParaRPr lang="en-GB" sz="2000" dirty="0"/>
          </a:p>
          <a:p>
            <a:pPr algn="just"/>
            <a:r>
              <a:rPr lang="en-GB" sz="2000" dirty="0" smtClean="0"/>
              <a:t>Any piece of system behaviour that meets this simple test is likely to be a good candidate for a use case.</a:t>
            </a:r>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24</a:t>
            </a:fld>
            <a:endParaRPr lang="en-US">
              <a:latin typeface="Calibri"/>
            </a:endParaRPr>
          </a:p>
        </p:txBody>
      </p:sp>
    </p:spTree>
    <p:extLst>
      <p:ext uri="{BB962C8B-B14F-4D97-AF65-F5344CB8AC3E}">
        <p14:creationId xmlns:p14="http://schemas.microsoft.com/office/powerpoint/2010/main" val="1244905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Reading Use Case Diagrams</a:t>
            </a:r>
            <a:endParaRPr lang="en-GB" dirty="0"/>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25</a:t>
            </a:fld>
            <a:endParaRPr lang="en-US">
              <a:latin typeface="Calibri"/>
            </a:endParaRPr>
          </a:p>
        </p:txBody>
      </p:sp>
      <p:grpSp>
        <p:nvGrpSpPr>
          <p:cNvPr id="3" name="Group 2"/>
          <p:cNvGrpSpPr/>
          <p:nvPr/>
        </p:nvGrpSpPr>
        <p:grpSpPr>
          <a:xfrm>
            <a:off x="1215788" y="1818457"/>
            <a:ext cx="6712424" cy="3976070"/>
            <a:chOff x="1313244" y="1818457"/>
            <a:chExt cx="5887253" cy="3976070"/>
          </a:xfrm>
        </p:grpSpPr>
        <p:grpSp>
          <p:nvGrpSpPr>
            <p:cNvPr id="12" name="Group 11"/>
            <p:cNvGrpSpPr/>
            <p:nvPr/>
          </p:nvGrpSpPr>
          <p:grpSpPr>
            <a:xfrm>
              <a:off x="1645077" y="3101184"/>
              <a:ext cx="351117" cy="1054558"/>
              <a:chOff x="871798" y="2988981"/>
              <a:chExt cx="351117" cy="1054558"/>
            </a:xfrm>
          </p:grpSpPr>
          <p:sp>
            <p:nvSpPr>
              <p:cNvPr id="6" name="Oval 5"/>
              <p:cNvSpPr/>
              <p:nvPr/>
            </p:nvSpPr>
            <p:spPr>
              <a:xfrm>
                <a:off x="871798" y="2988981"/>
                <a:ext cx="351117" cy="306294"/>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a:p>
            </p:txBody>
          </p:sp>
          <p:cxnSp>
            <p:nvCxnSpPr>
              <p:cNvPr id="7" name="Straight Connector 6"/>
              <p:cNvCxnSpPr>
                <a:stCxn id="6" idx="4"/>
              </p:cNvCxnSpPr>
              <p:nvPr/>
            </p:nvCxnSpPr>
            <p:spPr>
              <a:xfrm flipH="1">
                <a:off x="1036153" y="3295275"/>
                <a:ext cx="11204" cy="54983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H="1">
                <a:off x="871798" y="3845111"/>
                <a:ext cx="164354" cy="19842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036152" y="3845111"/>
                <a:ext cx="186763" cy="19842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055077" y="3389404"/>
                <a:ext cx="167838" cy="23905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871798" y="3389405"/>
                <a:ext cx="164354" cy="239058"/>
              </a:xfrm>
              <a:prstGeom prst="line">
                <a:avLst/>
              </a:prstGeom>
              <a:effectLst/>
            </p:spPr>
            <p:style>
              <a:lnRef idx="2">
                <a:schemeClr val="accent1"/>
              </a:lnRef>
              <a:fillRef idx="0">
                <a:schemeClr val="accent1"/>
              </a:fillRef>
              <a:effectRef idx="1">
                <a:schemeClr val="accent1"/>
              </a:effectRef>
              <a:fontRef idx="minor">
                <a:schemeClr val="tx1"/>
              </a:fontRef>
            </p:style>
          </p:cxnSp>
        </p:grpSp>
        <p:sp>
          <p:nvSpPr>
            <p:cNvPr id="13" name="Rectangle 12"/>
            <p:cNvSpPr/>
            <p:nvPr/>
          </p:nvSpPr>
          <p:spPr>
            <a:xfrm>
              <a:off x="2574963" y="2116754"/>
              <a:ext cx="3151163" cy="30138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200"/>
            </a:p>
          </p:txBody>
        </p:sp>
        <p:sp>
          <p:nvSpPr>
            <p:cNvPr id="14" name="Oval 13"/>
            <p:cNvSpPr/>
            <p:nvPr/>
          </p:nvSpPr>
          <p:spPr>
            <a:xfrm>
              <a:off x="3402612" y="2637584"/>
              <a:ext cx="1561514" cy="6846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t>Check-in</a:t>
              </a:r>
              <a:endParaRPr lang="tr-TR" sz="1600" dirty="0"/>
            </a:p>
          </p:txBody>
        </p:sp>
        <p:sp>
          <p:nvSpPr>
            <p:cNvPr id="15" name="Oval 14"/>
            <p:cNvSpPr/>
            <p:nvPr/>
          </p:nvSpPr>
          <p:spPr>
            <a:xfrm>
              <a:off x="3402612" y="3917510"/>
              <a:ext cx="1561514" cy="6846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t>Express Check-in</a:t>
              </a:r>
              <a:endParaRPr lang="tr-TR" sz="1600" dirty="0"/>
            </a:p>
          </p:txBody>
        </p:sp>
        <p:grpSp>
          <p:nvGrpSpPr>
            <p:cNvPr id="27" name="Group 26"/>
            <p:cNvGrpSpPr/>
            <p:nvPr/>
          </p:nvGrpSpPr>
          <p:grpSpPr>
            <a:xfrm>
              <a:off x="6437620" y="3101184"/>
              <a:ext cx="351117" cy="1054558"/>
              <a:chOff x="871798" y="2988981"/>
              <a:chExt cx="351117" cy="1054558"/>
            </a:xfrm>
          </p:grpSpPr>
          <p:sp>
            <p:nvSpPr>
              <p:cNvPr id="28" name="Oval 27"/>
              <p:cNvSpPr/>
              <p:nvPr/>
            </p:nvSpPr>
            <p:spPr>
              <a:xfrm>
                <a:off x="871798" y="2988981"/>
                <a:ext cx="351117" cy="306294"/>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a:p>
            </p:txBody>
          </p:sp>
          <p:cxnSp>
            <p:nvCxnSpPr>
              <p:cNvPr id="29" name="Straight Connector 28"/>
              <p:cNvCxnSpPr>
                <a:stCxn id="28" idx="4"/>
              </p:cNvCxnSpPr>
              <p:nvPr/>
            </p:nvCxnSpPr>
            <p:spPr>
              <a:xfrm flipH="1">
                <a:off x="1036153" y="3295275"/>
                <a:ext cx="11204" cy="54983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871798" y="3845111"/>
                <a:ext cx="164354" cy="19842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036152" y="3845111"/>
                <a:ext cx="186763" cy="19842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1055077" y="3389404"/>
                <a:ext cx="167838" cy="23905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871798" y="3389405"/>
                <a:ext cx="164354" cy="239058"/>
              </a:xfrm>
              <a:prstGeom prst="line">
                <a:avLst/>
              </a:prstGeom>
              <a:effectLst/>
            </p:spPr>
            <p:style>
              <a:lnRef idx="2">
                <a:schemeClr val="accent1"/>
              </a:lnRef>
              <a:fillRef idx="0">
                <a:schemeClr val="accent1"/>
              </a:fillRef>
              <a:effectRef idx="1">
                <a:schemeClr val="accent1"/>
              </a:effectRef>
              <a:fontRef idx="minor">
                <a:schemeClr val="tx1"/>
              </a:fontRef>
            </p:style>
          </p:cxnSp>
        </p:grpSp>
        <p:cxnSp>
          <p:nvCxnSpPr>
            <p:cNvPr id="21" name="Straight Connector 20"/>
            <p:cNvCxnSpPr>
              <a:endCxn id="14" idx="2"/>
            </p:cNvCxnSpPr>
            <p:nvPr/>
          </p:nvCxnSpPr>
          <p:spPr>
            <a:xfrm flipV="1">
              <a:off x="2121394" y="2979898"/>
              <a:ext cx="1281218" cy="69309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endCxn id="15" idx="2"/>
            </p:cNvCxnSpPr>
            <p:nvPr/>
          </p:nvCxnSpPr>
          <p:spPr>
            <a:xfrm>
              <a:off x="2121394" y="3672994"/>
              <a:ext cx="1281218" cy="58683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15" idx="6"/>
            </p:cNvCxnSpPr>
            <p:nvPr/>
          </p:nvCxnSpPr>
          <p:spPr>
            <a:xfrm flipV="1">
              <a:off x="4964126" y="3672994"/>
              <a:ext cx="1349545" cy="586830"/>
            </a:xfrm>
            <a:prstGeom prst="line">
              <a:avLst/>
            </a:prstGeom>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6169037" y="4259824"/>
              <a:ext cx="1031460" cy="338554"/>
            </a:xfrm>
            <a:prstGeom prst="rect">
              <a:avLst/>
            </a:prstGeom>
            <a:noFill/>
          </p:spPr>
          <p:txBody>
            <a:bodyPr wrap="square" rtlCol="0">
              <a:spAutoFit/>
            </a:bodyPr>
            <a:lstStyle/>
            <a:p>
              <a:pPr algn="ctr"/>
              <a:r>
                <a:rPr lang="en-US" sz="1600" dirty="0" smtClean="0"/>
                <a:t>Passenger</a:t>
              </a:r>
              <a:endParaRPr lang="en-US" sz="1600" dirty="0"/>
            </a:p>
          </p:txBody>
        </p:sp>
        <p:sp>
          <p:nvSpPr>
            <p:cNvPr id="43" name="TextBox 42"/>
            <p:cNvSpPr txBox="1"/>
            <p:nvPr/>
          </p:nvSpPr>
          <p:spPr>
            <a:xfrm>
              <a:off x="1376493" y="4325138"/>
              <a:ext cx="1043459" cy="584775"/>
            </a:xfrm>
            <a:prstGeom prst="rect">
              <a:avLst/>
            </a:prstGeom>
            <a:noFill/>
          </p:spPr>
          <p:txBody>
            <a:bodyPr wrap="square" rtlCol="0">
              <a:spAutoFit/>
            </a:bodyPr>
            <a:lstStyle/>
            <a:p>
              <a:pPr algn="ctr"/>
              <a:r>
                <a:rPr lang="en-US" sz="1600" dirty="0" smtClean="0"/>
                <a:t>Check-in Employee</a:t>
              </a:r>
              <a:endParaRPr lang="en-US" sz="1600" dirty="0"/>
            </a:p>
          </p:txBody>
        </p:sp>
        <p:sp>
          <p:nvSpPr>
            <p:cNvPr id="44" name="10-Point Star 43"/>
            <p:cNvSpPr/>
            <p:nvPr/>
          </p:nvSpPr>
          <p:spPr>
            <a:xfrm>
              <a:off x="1645077" y="2576146"/>
              <a:ext cx="351117" cy="404101"/>
            </a:xfrm>
            <a:prstGeom prst="star1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1</a:t>
              </a:r>
              <a:endParaRPr lang="en-US" sz="1200" dirty="0"/>
            </a:p>
          </p:txBody>
        </p:sp>
        <p:sp>
          <p:nvSpPr>
            <p:cNvPr id="45" name="10-Point Star 44"/>
            <p:cNvSpPr/>
            <p:nvPr/>
          </p:nvSpPr>
          <p:spPr>
            <a:xfrm>
              <a:off x="6437620" y="2576146"/>
              <a:ext cx="351117" cy="404101"/>
            </a:xfrm>
            <a:prstGeom prst="star1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2</a:t>
              </a:r>
              <a:endParaRPr lang="en-US" sz="1200" dirty="0"/>
            </a:p>
          </p:txBody>
        </p:sp>
        <p:sp>
          <p:nvSpPr>
            <p:cNvPr id="46" name="10-Point Star 45"/>
            <p:cNvSpPr/>
            <p:nvPr/>
          </p:nvSpPr>
          <p:spPr>
            <a:xfrm>
              <a:off x="4964126" y="2435533"/>
              <a:ext cx="351117" cy="404101"/>
            </a:xfrm>
            <a:prstGeom prst="star1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3</a:t>
              </a:r>
              <a:endParaRPr lang="en-US" sz="1200" dirty="0" smtClean="0"/>
            </a:p>
          </p:txBody>
        </p:sp>
        <p:sp>
          <p:nvSpPr>
            <p:cNvPr id="47" name="10-Point Star 46"/>
            <p:cNvSpPr/>
            <p:nvPr/>
          </p:nvSpPr>
          <p:spPr>
            <a:xfrm>
              <a:off x="4964126" y="3672994"/>
              <a:ext cx="351117" cy="404101"/>
            </a:xfrm>
            <a:prstGeom prst="star1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smtClean="0"/>
                <a:t>4</a:t>
              </a:r>
              <a:endParaRPr lang="en-US" sz="1200" dirty="0"/>
            </a:p>
          </p:txBody>
        </p:sp>
        <p:sp>
          <p:nvSpPr>
            <p:cNvPr id="48" name="TextBox 47"/>
            <p:cNvSpPr txBox="1"/>
            <p:nvPr/>
          </p:nvSpPr>
          <p:spPr>
            <a:xfrm>
              <a:off x="3478472" y="2161722"/>
              <a:ext cx="1420938" cy="276999"/>
            </a:xfrm>
            <a:prstGeom prst="rect">
              <a:avLst/>
            </a:prstGeom>
            <a:noFill/>
          </p:spPr>
          <p:txBody>
            <a:bodyPr wrap="square" rtlCol="0">
              <a:spAutoFit/>
            </a:bodyPr>
            <a:lstStyle/>
            <a:p>
              <a:pPr algn="ctr"/>
              <a:r>
                <a:rPr lang="en-US" sz="1200" dirty="0" smtClean="0"/>
                <a:t>Check-in Process</a:t>
              </a:r>
              <a:endParaRPr lang="en-US" sz="1200" dirty="0"/>
            </a:p>
          </p:txBody>
        </p:sp>
        <p:sp>
          <p:nvSpPr>
            <p:cNvPr id="49" name="Rectangle 48"/>
            <p:cNvSpPr/>
            <p:nvPr/>
          </p:nvSpPr>
          <p:spPr>
            <a:xfrm>
              <a:off x="1313244" y="1818457"/>
              <a:ext cx="4733449" cy="3976070"/>
            </a:xfrm>
            <a:prstGeom prst="rect">
              <a:avLst/>
            </a:prstGeom>
            <a:noFill/>
            <a:ln>
              <a:prstDash val="dash"/>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TextBox 50"/>
            <p:cNvSpPr txBox="1"/>
            <p:nvPr/>
          </p:nvSpPr>
          <p:spPr>
            <a:xfrm>
              <a:off x="4192633" y="5373464"/>
              <a:ext cx="1759272"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i="1" dirty="0" smtClean="0"/>
                <a:t>Business System</a:t>
              </a:r>
              <a:endParaRPr lang="en-US" sz="1600" i="1" dirty="0"/>
            </a:p>
          </p:txBody>
        </p:sp>
        <p:sp>
          <p:nvSpPr>
            <p:cNvPr id="52" name="TextBox 51"/>
            <p:cNvSpPr txBox="1"/>
            <p:nvPr/>
          </p:nvSpPr>
          <p:spPr>
            <a:xfrm>
              <a:off x="4233577" y="4732994"/>
              <a:ext cx="1420938" cy="33855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600" i="1" dirty="0" smtClean="0"/>
                <a:t>IT System</a:t>
              </a:r>
              <a:endParaRPr lang="en-US" sz="1600" i="1" dirty="0"/>
            </a:p>
          </p:txBody>
        </p:sp>
      </p:grpSp>
    </p:spTree>
    <p:extLst>
      <p:ext uri="{BB962C8B-B14F-4D97-AF65-F5344CB8AC3E}">
        <p14:creationId xmlns:p14="http://schemas.microsoft.com/office/powerpoint/2010/main" val="1114362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Reading Use Case Diagrams</a:t>
            </a:r>
            <a:r>
              <a:rPr lang="tr-TR" dirty="0" smtClean="0"/>
              <a:t> - 2</a:t>
            </a:r>
            <a:endParaRPr lang="tr-TR" dirty="0"/>
          </a:p>
        </p:txBody>
      </p:sp>
      <p:sp>
        <p:nvSpPr>
          <p:cNvPr id="6" name="Content Placeholder 5"/>
          <p:cNvSpPr>
            <a:spLocks noGrp="1"/>
          </p:cNvSpPr>
          <p:nvPr>
            <p:ph idx="1"/>
          </p:nvPr>
        </p:nvSpPr>
        <p:spPr/>
        <p:txBody>
          <a:bodyPr>
            <a:normAutofit/>
          </a:bodyPr>
          <a:lstStyle/>
          <a:p>
            <a:pPr algn="just"/>
            <a:r>
              <a:rPr lang="en-US" sz="2000" i="1" dirty="0" smtClean="0">
                <a:solidFill>
                  <a:schemeClr val="tx2">
                    <a:lumMod val="60000"/>
                    <a:lumOff val="40000"/>
                  </a:schemeClr>
                </a:solidFill>
              </a:rPr>
              <a:t>According to your interest, you can start reading a use case diagram with the actor or with the use case.</a:t>
            </a:r>
          </a:p>
          <a:p>
            <a:pPr algn="just"/>
            <a:endParaRPr lang="en-US" sz="2000" dirty="0" smtClean="0"/>
          </a:p>
          <a:p>
            <a:pPr algn="just"/>
            <a:r>
              <a:rPr lang="en-US" sz="2000" dirty="0" smtClean="0"/>
              <a:t>Starting with the actor check-in employee you can find associations between the two use cases check-in and express check-in. </a:t>
            </a:r>
          </a:p>
          <a:p>
            <a:pPr algn="just"/>
            <a:endParaRPr lang="en-US" sz="2000" dirty="0" smtClean="0"/>
          </a:p>
          <a:p>
            <a:pPr algn="just"/>
            <a:r>
              <a:rPr lang="en-US" sz="2000" dirty="0" smtClean="0"/>
              <a:t>This means that persons who interact with the IT system as check-in employees can carry out the use cases check-in and express check-in.</a:t>
            </a:r>
          </a:p>
        </p:txBody>
      </p:sp>
      <p:sp>
        <p:nvSpPr>
          <p:cNvPr id="3" name="Footer Placeholder 2"/>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4" name="Slide Number Placeholder 3"/>
          <p:cNvSpPr>
            <a:spLocks noGrp="1"/>
          </p:cNvSpPr>
          <p:nvPr>
            <p:ph type="sldNum" sz="quarter" idx="12"/>
          </p:nvPr>
        </p:nvSpPr>
        <p:spPr/>
        <p:txBody>
          <a:bodyPr/>
          <a:lstStyle/>
          <a:p>
            <a:fld id="{4A822907-8A9D-4F6B-98F6-913902AD56B5}" type="slidenum">
              <a:rPr lang="en-US" smtClean="0">
                <a:latin typeface="Calibri"/>
              </a:rPr>
              <a:pPr/>
              <a:t>26</a:t>
            </a:fld>
            <a:endParaRPr lang="en-US">
              <a:latin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Reading Use Case Diagrams</a:t>
            </a:r>
            <a:r>
              <a:rPr lang="tr-TR" dirty="0" smtClean="0"/>
              <a:t> - 3</a:t>
            </a:r>
            <a:endParaRPr lang="tr-TR" dirty="0"/>
          </a:p>
        </p:txBody>
      </p:sp>
      <p:sp>
        <p:nvSpPr>
          <p:cNvPr id="3" name="Content Placeholder 2"/>
          <p:cNvSpPr>
            <a:spLocks noGrp="1"/>
          </p:cNvSpPr>
          <p:nvPr>
            <p:ph idx="1"/>
          </p:nvPr>
        </p:nvSpPr>
        <p:spPr/>
        <p:txBody>
          <a:bodyPr>
            <a:normAutofit/>
          </a:bodyPr>
          <a:lstStyle/>
          <a:p>
            <a:pPr algn="just"/>
            <a:r>
              <a:rPr lang="en-US" sz="2000" i="1" dirty="0" smtClean="0">
                <a:solidFill>
                  <a:srgbClr val="2D83F4"/>
                </a:solidFill>
              </a:rPr>
              <a:t>For the readability of the diagram it makes sense that use cases are located one below the other</a:t>
            </a:r>
            <a:r>
              <a:rPr lang="en-US" sz="2000" dirty="0" smtClean="0"/>
              <a:t>, however this means nothing. </a:t>
            </a:r>
          </a:p>
          <a:p>
            <a:pPr algn="just"/>
            <a:endParaRPr lang="en-US" sz="2000" dirty="0" smtClean="0"/>
          </a:p>
          <a:p>
            <a:pPr algn="just"/>
            <a:r>
              <a:rPr lang="en-US" sz="2000" dirty="0" smtClean="0"/>
              <a:t>A meaningful order in which a worker carries out use cases cannot be documented in a use case diagram.</a:t>
            </a:r>
          </a:p>
          <a:p>
            <a:pPr algn="just"/>
            <a:endParaRPr lang="en-US" sz="2000" dirty="0" smtClean="0"/>
          </a:p>
          <a:p>
            <a:pPr algn="just"/>
            <a:r>
              <a:rPr lang="en-US" sz="2000" dirty="0" smtClean="0"/>
              <a:t>Unless the use case diagram has to be amended, the use cases check-in and express check-in are everything that a check-in employee can do with the IT system.</a:t>
            </a:r>
            <a:endParaRPr lang="en-US" sz="2000" dirty="0"/>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27</a:t>
            </a:fld>
            <a:endParaRPr lang="en-US">
              <a:latin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Reading Use Case Diagrams</a:t>
            </a:r>
            <a:r>
              <a:rPr lang="tr-TR" dirty="0" smtClean="0"/>
              <a:t> - 4</a:t>
            </a:r>
            <a:endParaRPr lang="tr-TR" dirty="0"/>
          </a:p>
        </p:txBody>
      </p:sp>
      <p:sp>
        <p:nvSpPr>
          <p:cNvPr id="3" name="Content Placeholder 2"/>
          <p:cNvSpPr>
            <a:spLocks noGrp="1"/>
          </p:cNvSpPr>
          <p:nvPr>
            <p:ph idx="1"/>
          </p:nvPr>
        </p:nvSpPr>
        <p:spPr/>
        <p:txBody>
          <a:bodyPr>
            <a:normAutofit/>
          </a:bodyPr>
          <a:lstStyle/>
          <a:p>
            <a:pPr algn="just"/>
            <a:r>
              <a:rPr lang="en-US" sz="2000" dirty="0" smtClean="0"/>
              <a:t>The actor passenger</a:t>
            </a:r>
            <a:r>
              <a:rPr lang="tr-TR" sz="2000" dirty="0" smtClean="0"/>
              <a:t> </a:t>
            </a:r>
            <a:r>
              <a:rPr lang="en-US" sz="2000" dirty="0" smtClean="0"/>
              <a:t>has an association to the use case express check-in, which means that people who interact with the IT system as passengers can carry out the use case express check-in directly with the IT system. </a:t>
            </a:r>
            <a:endParaRPr lang="tr-TR" sz="2000" dirty="0" smtClean="0"/>
          </a:p>
          <a:p>
            <a:pPr algn="just"/>
            <a:endParaRPr lang="tr-TR" sz="2000" dirty="0" smtClean="0"/>
          </a:p>
          <a:p>
            <a:pPr algn="just"/>
            <a:r>
              <a:rPr lang="en-US" sz="2000" dirty="0" smtClean="0"/>
              <a:t>The actor check-in employee also has an association to the use case express check-in, which means that both passengers and check-in employees can carry out this use case. </a:t>
            </a:r>
            <a:endParaRPr lang="tr-TR" sz="2000" dirty="0" smtClean="0"/>
          </a:p>
          <a:p>
            <a:pPr lvl="1" algn="just"/>
            <a:r>
              <a:rPr lang="en-US" sz="1800" i="1" dirty="0" smtClean="0">
                <a:solidFill>
                  <a:srgbClr val="2D83F4"/>
                </a:solidFill>
              </a:rPr>
              <a:t>It does not mean that these two work together during express check-in.</a:t>
            </a:r>
            <a:endParaRPr lang="tr-TR" sz="1800" i="1" dirty="0">
              <a:solidFill>
                <a:srgbClr val="2D83F4"/>
              </a:solidFill>
            </a:endParaRPr>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28</a:t>
            </a:fld>
            <a:endParaRPr lang="en-US">
              <a:latin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Reading Use Case Diagrams</a:t>
            </a:r>
            <a:r>
              <a:rPr lang="tr-TR" dirty="0" smtClean="0"/>
              <a:t> - 5</a:t>
            </a:r>
            <a:endParaRPr lang="tr-TR" dirty="0"/>
          </a:p>
        </p:txBody>
      </p:sp>
      <p:sp>
        <p:nvSpPr>
          <p:cNvPr id="3" name="Content Placeholder 2"/>
          <p:cNvSpPr>
            <a:spLocks noGrp="1"/>
          </p:cNvSpPr>
          <p:nvPr>
            <p:ph idx="1"/>
          </p:nvPr>
        </p:nvSpPr>
        <p:spPr/>
        <p:txBody>
          <a:bodyPr>
            <a:normAutofit/>
          </a:bodyPr>
          <a:lstStyle/>
          <a:p>
            <a:pPr algn="just"/>
            <a:r>
              <a:rPr lang="en-US" sz="2000" dirty="0" smtClean="0"/>
              <a:t>Of course, during the use case check-in too, a passenger checks himself or herself in and not an employee, but actor of the IT system is always the one who directly interacts with the IT system. </a:t>
            </a:r>
            <a:endParaRPr lang="tr-TR" sz="2000" dirty="0" smtClean="0"/>
          </a:p>
          <a:p>
            <a:pPr lvl="1" algn="just"/>
            <a:r>
              <a:rPr lang="en-US" sz="1800" i="1" dirty="0" smtClean="0">
                <a:solidFill>
                  <a:srgbClr val="2D83F4"/>
                </a:solidFill>
              </a:rPr>
              <a:t>For the use case express check-in this can be either the passenger, who, with his or her plane ticket, can obtain a boarding pass at a machine, or a check-in employee who can do this in place of the passenger. </a:t>
            </a:r>
            <a:endParaRPr lang="tr-TR" sz="1800" i="1" dirty="0" smtClean="0">
              <a:solidFill>
                <a:srgbClr val="2D83F4"/>
              </a:solidFill>
            </a:endParaRPr>
          </a:p>
          <a:p>
            <a:pPr algn="just"/>
            <a:endParaRPr lang="tr-TR" sz="2000" dirty="0" smtClean="0"/>
          </a:p>
          <a:p>
            <a:pPr algn="just"/>
            <a:r>
              <a:rPr lang="en-US" sz="2000" dirty="0" smtClean="0"/>
              <a:t>However, for the business system the passenger is always the actor, because he or she is located outside the business. </a:t>
            </a:r>
            <a:endParaRPr lang="tr-TR" sz="2000" dirty="0" smtClean="0"/>
          </a:p>
          <a:p>
            <a:pPr lvl="1" algn="just"/>
            <a:r>
              <a:rPr lang="en-US" sz="1800" i="1" dirty="0" smtClean="0">
                <a:solidFill>
                  <a:srgbClr val="2D83F4"/>
                </a:solidFill>
              </a:rPr>
              <a:t>The employee, on the other hand, is not an actor from the perspective of the business system, because he or she works inside the business system.</a:t>
            </a:r>
            <a:endParaRPr lang="tr-TR" sz="1800" i="1" dirty="0">
              <a:solidFill>
                <a:srgbClr val="2D83F4"/>
              </a:solidFill>
            </a:endParaRPr>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29</a:t>
            </a:fld>
            <a:endParaRPr lang="en-US">
              <a:latin typeface="Calibri"/>
            </a:endParaRPr>
          </a:p>
        </p:txBody>
      </p:sp>
      <p:sp>
        <p:nvSpPr>
          <p:cNvPr id="6" name="TextBox 5"/>
          <p:cNvSpPr txBox="1"/>
          <p:nvPr/>
        </p:nvSpPr>
        <p:spPr>
          <a:xfrm>
            <a:off x="1977081" y="-187619"/>
            <a:ext cx="184666" cy="369332"/>
          </a:xfrm>
          <a:prstGeom prst="rect">
            <a:avLst/>
          </a:prstGeom>
          <a:noFill/>
        </p:spPr>
        <p:txBody>
          <a:bodyPr wrap="none" rtlCol="0">
            <a:spAutoFit/>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a:t>Use Case Diagrams Overview - </a:t>
            </a:r>
            <a:r>
              <a:rPr lang="en-GB" sz="4400" dirty="0" smtClean="0"/>
              <a:t>2</a:t>
            </a:r>
            <a:endParaRPr lang="en-GB" sz="4400" dirty="0"/>
          </a:p>
        </p:txBody>
      </p:sp>
      <p:sp>
        <p:nvSpPr>
          <p:cNvPr id="3" name="Content Placeholder 2"/>
          <p:cNvSpPr>
            <a:spLocks noGrp="1"/>
          </p:cNvSpPr>
          <p:nvPr>
            <p:ph idx="1"/>
          </p:nvPr>
        </p:nvSpPr>
        <p:spPr/>
        <p:txBody>
          <a:bodyPr>
            <a:normAutofit/>
          </a:bodyPr>
          <a:lstStyle/>
          <a:p>
            <a:pPr algn="just"/>
            <a:r>
              <a:rPr lang="en-GB" sz="2000" dirty="0"/>
              <a:t>Use case diagrams </a:t>
            </a:r>
            <a:r>
              <a:rPr lang="en-GB" sz="2000" dirty="0" smtClean="0"/>
              <a:t>describes: </a:t>
            </a:r>
          </a:p>
          <a:p>
            <a:pPr lvl="1" algn="just"/>
            <a:r>
              <a:rPr lang="en-GB" sz="1800" i="1" dirty="0">
                <a:solidFill>
                  <a:srgbClr val="2D83F4"/>
                </a:solidFill>
              </a:rPr>
              <a:t>t</a:t>
            </a:r>
            <a:r>
              <a:rPr lang="en-GB" sz="1800" i="1" dirty="0" smtClean="0">
                <a:solidFill>
                  <a:srgbClr val="2D83F4"/>
                </a:solidFill>
              </a:rPr>
              <a:t>he high</a:t>
            </a:r>
            <a:r>
              <a:rPr lang="en-GB" sz="1800" i="1" dirty="0">
                <a:solidFill>
                  <a:srgbClr val="2D83F4"/>
                </a:solidFill>
              </a:rPr>
              <a:t>-level </a:t>
            </a:r>
            <a:r>
              <a:rPr lang="en-GB" sz="1800" i="1" dirty="0" smtClean="0">
                <a:solidFill>
                  <a:srgbClr val="2D83F4"/>
                </a:solidFill>
              </a:rPr>
              <a:t>functions (functional requirements),</a:t>
            </a:r>
          </a:p>
          <a:p>
            <a:pPr lvl="1" algn="just"/>
            <a:r>
              <a:rPr lang="en-GB" sz="1800" i="1" dirty="0" smtClean="0">
                <a:solidFill>
                  <a:srgbClr val="2D83F4"/>
                </a:solidFill>
              </a:rPr>
              <a:t>the scope </a:t>
            </a:r>
            <a:r>
              <a:rPr lang="en-GB" sz="1800" i="1" dirty="0">
                <a:solidFill>
                  <a:srgbClr val="2D83F4"/>
                </a:solidFill>
              </a:rPr>
              <a:t>of a </a:t>
            </a:r>
            <a:r>
              <a:rPr lang="en-GB" sz="1800" i="1" dirty="0" smtClean="0">
                <a:solidFill>
                  <a:srgbClr val="2D83F4"/>
                </a:solidFill>
              </a:rPr>
              <a:t>system, and</a:t>
            </a:r>
          </a:p>
          <a:p>
            <a:pPr lvl="1" algn="just"/>
            <a:r>
              <a:rPr lang="en-GB" sz="1800" i="1" dirty="0">
                <a:solidFill>
                  <a:srgbClr val="2D83F4"/>
                </a:solidFill>
              </a:rPr>
              <a:t>t</a:t>
            </a:r>
            <a:r>
              <a:rPr lang="en-GB" sz="1800" i="1" dirty="0" smtClean="0">
                <a:solidFill>
                  <a:srgbClr val="2D83F4"/>
                </a:solidFill>
              </a:rPr>
              <a:t>he interactions </a:t>
            </a:r>
            <a:r>
              <a:rPr lang="en-GB" sz="1800" i="1" dirty="0">
                <a:solidFill>
                  <a:srgbClr val="2D83F4"/>
                </a:solidFill>
              </a:rPr>
              <a:t>between the system and its </a:t>
            </a:r>
            <a:r>
              <a:rPr lang="en-GB" sz="1800" i="1" dirty="0" smtClean="0">
                <a:solidFill>
                  <a:srgbClr val="2D83F4"/>
                </a:solidFill>
              </a:rPr>
              <a:t>actors (users). </a:t>
            </a:r>
          </a:p>
          <a:p>
            <a:pPr algn="just"/>
            <a:endParaRPr lang="en-GB" sz="2000" dirty="0"/>
          </a:p>
          <a:p>
            <a:pPr algn="just"/>
            <a:r>
              <a:rPr lang="en-GB" sz="2000" dirty="0" smtClean="0"/>
              <a:t>Use </a:t>
            </a:r>
            <a:r>
              <a:rPr lang="en-GB" sz="2000" dirty="0"/>
              <a:t>case diagrams illustrate and define the context and requirements of either an entire system or the important parts of the system. </a:t>
            </a:r>
          </a:p>
          <a:p>
            <a:pPr lvl="1" algn="just"/>
            <a:r>
              <a:rPr lang="en-GB" sz="1800" i="1" dirty="0" smtClean="0">
                <a:solidFill>
                  <a:srgbClr val="2D83F4"/>
                </a:solidFill>
              </a:rPr>
              <a:t>Therefore, you </a:t>
            </a:r>
            <a:r>
              <a:rPr lang="en-GB" sz="1800" i="1" dirty="0">
                <a:solidFill>
                  <a:srgbClr val="2D83F4"/>
                </a:solidFill>
              </a:rPr>
              <a:t>can model a complex system with a single use case diagram, or create many use case diagrams to model the components of the system. </a:t>
            </a:r>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3</a:t>
            </a:fld>
            <a:endParaRPr lang="en-US">
              <a:latin typeface="Calibri"/>
            </a:endParaRPr>
          </a:p>
        </p:txBody>
      </p:sp>
    </p:spTree>
    <p:extLst>
      <p:ext uri="{BB962C8B-B14F-4D97-AF65-F5344CB8AC3E}">
        <p14:creationId xmlns:p14="http://schemas.microsoft.com/office/powerpoint/2010/main" val="8119937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Use Case Diagrams</a:t>
            </a:r>
            <a:endParaRPr lang="en-US" dirty="0"/>
          </a:p>
        </p:txBody>
      </p:sp>
      <p:sp>
        <p:nvSpPr>
          <p:cNvPr id="3" name="Content Placeholder 2"/>
          <p:cNvSpPr>
            <a:spLocks noGrp="1"/>
          </p:cNvSpPr>
          <p:nvPr>
            <p:ph idx="1"/>
          </p:nvPr>
        </p:nvSpPr>
        <p:spPr/>
        <p:txBody>
          <a:bodyPr>
            <a:noAutofit/>
          </a:bodyPr>
          <a:lstStyle/>
          <a:p>
            <a:pPr algn="just"/>
            <a:r>
              <a:rPr lang="en-US" sz="2000" dirty="0" smtClean="0"/>
              <a:t>Business </a:t>
            </a:r>
            <a:r>
              <a:rPr lang="en-US" sz="2000" dirty="0"/>
              <a:t>use </a:t>
            </a:r>
            <a:r>
              <a:rPr lang="en-US" sz="2000" dirty="0" smtClean="0"/>
              <a:t>case diagrams represent </a:t>
            </a:r>
            <a:r>
              <a:rPr lang="en-US" sz="2000" i="1" dirty="0">
                <a:solidFill>
                  <a:srgbClr val="2D83F4"/>
                </a:solidFill>
              </a:rPr>
              <a:t>business function, process,</a:t>
            </a:r>
            <a:r>
              <a:rPr lang="en-US" sz="2000" dirty="0"/>
              <a:t> or </a:t>
            </a:r>
            <a:r>
              <a:rPr lang="en-US" sz="2000" i="1" dirty="0">
                <a:solidFill>
                  <a:srgbClr val="2D83F4"/>
                </a:solidFill>
              </a:rPr>
              <a:t>activity performed</a:t>
            </a:r>
            <a:r>
              <a:rPr lang="en-US" sz="2000" dirty="0"/>
              <a:t> in the modeled business. </a:t>
            </a:r>
            <a:endParaRPr lang="en-US" sz="2000" dirty="0" smtClean="0"/>
          </a:p>
          <a:p>
            <a:pPr lvl="1" algn="just"/>
            <a:r>
              <a:rPr lang="en-US" sz="1800" i="1" dirty="0" smtClean="0">
                <a:solidFill>
                  <a:srgbClr val="2D83F4"/>
                </a:solidFill>
              </a:rPr>
              <a:t>i.e. get a new </a:t>
            </a:r>
            <a:r>
              <a:rPr lang="en-US" sz="1800" i="1" dirty="0">
                <a:solidFill>
                  <a:srgbClr val="2D83F4"/>
                </a:solidFill>
              </a:rPr>
              <a:t>driving </a:t>
            </a:r>
            <a:r>
              <a:rPr lang="en-US" sz="1800" i="1" dirty="0" smtClean="0">
                <a:solidFill>
                  <a:srgbClr val="2D83F4"/>
                </a:solidFill>
              </a:rPr>
              <a:t>license, </a:t>
            </a:r>
            <a:r>
              <a:rPr lang="en-US" sz="1800" i="1" dirty="0">
                <a:solidFill>
                  <a:srgbClr val="2D83F4"/>
                </a:solidFill>
              </a:rPr>
              <a:t>to pay an </a:t>
            </a:r>
            <a:r>
              <a:rPr lang="en-US" sz="1800" i="1" dirty="0" smtClean="0">
                <a:solidFill>
                  <a:srgbClr val="2D83F4"/>
                </a:solidFill>
              </a:rPr>
              <a:t>invoice, join a tour.</a:t>
            </a:r>
          </a:p>
          <a:p>
            <a:pPr algn="just"/>
            <a:endParaRPr lang="en-US" sz="2000" dirty="0" smtClean="0"/>
          </a:p>
          <a:p>
            <a:pPr algn="just"/>
            <a:r>
              <a:rPr lang="en-US" sz="2000" dirty="0" smtClean="0"/>
              <a:t>They contain </a:t>
            </a:r>
            <a:r>
              <a:rPr lang="en-US" sz="2000" i="1" dirty="0" smtClean="0">
                <a:solidFill>
                  <a:schemeClr val="tx2">
                    <a:lumMod val="60000"/>
                    <a:lumOff val="40000"/>
                  </a:schemeClr>
                </a:solidFill>
              </a:rPr>
              <a:t>the business </a:t>
            </a:r>
            <a:r>
              <a:rPr lang="en-US" sz="2000" i="1" dirty="0">
                <a:solidFill>
                  <a:schemeClr val="tx2">
                    <a:lumMod val="60000"/>
                    <a:lumOff val="40000"/>
                  </a:schemeClr>
                </a:solidFill>
              </a:rPr>
              <a:t>actor, </a:t>
            </a:r>
            <a:r>
              <a:rPr lang="en-US" sz="2000" i="1" dirty="0" smtClean="0">
                <a:solidFill>
                  <a:schemeClr val="tx2">
                    <a:lumMod val="60000"/>
                    <a:lumOff val="40000"/>
                  </a:schemeClr>
                </a:solidFill>
              </a:rPr>
              <a:t>the business use case(s) representing the relevant </a:t>
            </a:r>
            <a:r>
              <a:rPr lang="en-US" sz="2000" i="1" dirty="0">
                <a:solidFill>
                  <a:schemeClr val="tx2">
                    <a:lumMod val="60000"/>
                    <a:lumOff val="40000"/>
                  </a:schemeClr>
                </a:solidFill>
              </a:rPr>
              <a:t>parts of the business </a:t>
            </a:r>
            <a:r>
              <a:rPr lang="en-US" sz="2000" dirty="0"/>
              <a:t>and </a:t>
            </a:r>
            <a:r>
              <a:rPr lang="en-US" sz="2000" i="1" dirty="0">
                <a:solidFill>
                  <a:schemeClr val="tx2">
                    <a:lumMod val="60000"/>
                    <a:lumOff val="40000"/>
                  </a:schemeClr>
                </a:solidFill>
              </a:rPr>
              <a:t>any </a:t>
            </a:r>
            <a:r>
              <a:rPr lang="en-US" sz="2000" i="1" dirty="0" smtClean="0">
                <a:solidFill>
                  <a:schemeClr val="tx2">
                    <a:lumMod val="60000"/>
                    <a:lumOff val="40000"/>
                  </a:schemeClr>
                </a:solidFill>
              </a:rPr>
              <a:t>supporting </a:t>
            </a:r>
            <a:r>
              <a:rPr lang="en-US" sz="2000" i="1" dirty="0">
                <a:solidFill>
                  <a:schemeClr val="tx2">
                    <a:lumMod val="60000"/>
                    <a:lumOff val="40000"/>
                  </a:schemeClr>
                </a:solidFill>
              </a:rPr>
              <a:t>business</a:t>
            </a:r>
            <a:r>
              <a:rPr lang="en-US" sz="2000" i="1" dirty="0" smtClean="0">
                <a:solidFill>
                  <a:schemeClr val="tx2">
                    <a:lumMod val="60000"/>
                    <a:lumOff val="40000"/>
                  </a:schemeClr>
                </a:solidFill>
              </a:rPr>
              <a:t> </a:t>
            </a:r>
            <a:r>
              <a:rPr lang="en-US" sz="2000" i="1" dirty="0">
                <a:solidFill>
                  <a:schemeClr val="tx2">
                    <a:lumMod val="60000"/>
                    <a:lumOff val="40000"/>
                  </a:schemeClr>
                </a:solidFill>
              </a:rPr>
              <a:t>actor(s</a:t>
            </a:r>
            <a:r>
              <a:rPr lang="en-US" sz="2000" i="1" dirty="0" smtClean="0">
                <a:solidFill>
                  <a:schemeClr val="tx2">
                    <a:lumMod val="60000"/>
                    <a:lumOff val="40000"/>
                  </a:schemeClr>
                </a:solidFill>
              </a:rPr>
              <a:t>) if there is any.</a:t>
            </a:r>
            <a:endParaRPr lang="en-US" sz="2000" dirty="0"/>
          </a:p>
          <a:p>
            <a:pPr algn="just"/>
            <a:endParaRPr lang="en-US" sz="2000" dirty="0"/>
          </a:p>
          <a:p>
            <a:pPr algn="just"/>
            <a:r>
              <a:rPr lang="en-US" sz="2000" dirty="0" smtClean="0"/>
              <a:t>A </a:t>
            </a:r>
            <a:r>
              <a:rPr lang="en-US" sz="2000" dirty="0"/>
              <a:t>business </a:t>
            </a:r>
            <a:r>
              <a:rPr lang="en-US" sz="2000" dirty="0" smtClean="0"/>
              <a:t>actor, </a:t>
            </a:r>
            <a:r>
              <a:rPr lang="en-US" sz="2000" i="1" dirty="0" smtClean="0">
                <a:solidFill>
                  <a:schemeClr val="tx2">
                    <a:lumMod val="60000"/>
                    <a:lumOff val="40000"/>
                  </a:schemeClr>
                </a:solidFill>
              </a:rPr>
              <a:t>i.e. tour guide, guest, driver candidate, passenger</a:t>
            </a:r>
            <a:r>
              <a:rPr lang="en-US" sz="2000" dirty="0" smtClean="0"/>
              <a:t>, </a:t>
            </a:r>
            <a:r>
              <a:rPr lang="en-US" sz="2000" dirty="0"/>
              <a:t>represents a role played by </a:t>
            </a:r>
            <a:r>
              <a:rPr lang="en-US" sz="2000" i="1" dirty="0">
                <a:solidFill>
                  <a:srgbClr val="2D83F4"/>
                </a:solidFill>
              </a:rPr>
              <a:t>some person </a:t>
            </a:r>
            <a:r>
              <a:rPr lang="en-US" sz="2000" dirty="0"/>
              <a:t>or </a:t>
            </a:r>
            <a:r>
              <a:rPr lang="en-US" sz="2000" i="1" dirty="0">
                <a:solidFill>
                  <a:srgbClr val="2D83F4"/>
                </a:solidFill>
              </a:rPr>
              <a:t>system</a:t>
            </a:r>
            <a:r>
              <a:rPr lang="en-US" sz="2000" dirty="0"/>
              <a:t> </a:t>
            </a:r>
            <a:r>
              <a:rPr lang="en-US" sz="2000" i="1" dirty="0">
                <a:solidFill>
                  <a:srgbClr val="2D83F4"/>
                </a:solidFill>
              </a:rPr>
              <a:t>external to the modeled business</a:t>
            </a:r>
            <a:r>
              <a:rPr lang="en-US" sz="2000" dirty="0"/>
              <a:t>, and </a:t>
            </a:r>
            <a:r>
              <a:rPr lang="en-US" sz="2000" i="1" dirty="0">
                <a:solidFill>
                  <a:srgbClr val="2D83F4"/>
                </a:solidFill>
              </a:rPr>
              <a:t>interacting with the </a:t>
            </a:r>
            <a:r>
              <a:rPr lang="en-US" sz="2000" i="1" dirty="0" smtClean="0">
                <a:solidFill>
                  <a:srgbClr val="2D83F4"/>
                </a:solidFill>
              </a:rPr>
              <a:t>business</a:t>
            </a:r>
            <a:r>
              <a:rPr lang="en-US" sz="2000" dirty="0" smtClean="0"/>
              <a:t>.</a:t>
            </a:r>
          </a:p>
        </p:txBody>
      </p:sp>
      <p:sp>
        <p:nvSpPr>
          <p:cNvPr id="4" name="Footer Placeholder 3"/>
          <p:cNvSpPr>
            <a:spLocks noGrp="1"/>
          </p:cNvSpPr>
          <p:nvPr>
            <p:ph type="ftr" sz="quarter" idx="11"/>
          </p:nvPr>
        </p:nvSpPr>
        <p:spPr/>
        <p:txBody>
          <a:bodyPr/>
          <a:lstStyle/>
          <a:p>
            <a:r>
              <a:rPr lang="en-US" dirty="0" smtClean="0">
                <a:solidFill>
                  <a:srgbClr val="C6E7FC"/>
                </a:solidFill>
                <a:latin typeface="Calibri"/>
              </a:rPr>
              <a:t>Unified Modeling Language</a:t>
            </a:r>
            <a:endParaRPr lang="en-US" dirty="0">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30</a:t>
            </a:fld>
            <a:endParaRPr lang="en-US">
              <a:latin typeface="Calibri"/>
            </a:endParaRPr>
          </a:p>
        </p:txBody>
      </p:sp>
    </p:spTree>
    <p:extLst>
      <p:ext uri="{BB962C8B-B14F-4D97-AF65-F5344CB8AC3E}">
        <p14:creationId xmlns:p14="http://schemas.microsoft.com/office/powerpoint/2010/main" val="35990445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Business Use Case </a:t>
            </a:r>
            <a:r>
              <a:rPr lang="en-US" sz="4400" dirty="0" smtClean="0"/>
              <a:t>Diagrams - 2</a:t>
            </a:r>
            <a:endParaRPr lang="en-US" sz="4400" dirty="0"/>
          </a:p>
        </p:txBody>
      </p:sp>
      <p:sp>
        <p:nvSpPr>
          <p:cNvPr id="3" name="Content Placeholder 2"/>
          <p:cNvSpPr>
            <a:spLocks noGrp="1"/>
          </p:cNvSpPr>
          <p:nvPr>
            <p:ph idx="1"/>
          </p:nvPr>
        </p:nvSpPr>
        <p:spPr/>
        <p:txBody>
          <a:bodyPr>
            <a:normAutofit/>
          </a:bodyPr>
          <a:lstStyle/>
          <a:p>
            <a:pPr algn="just"/>
            <a:r>
              <a:rPr lang="en-US" sz="2000" i="1" dirty="0">
                <a:solidFill>
                  <a:srgbClr val="2D83F4"/>
                </a:solidFill>
              </a:rPr>
              <a:t>A business use case is described from the actor's perspective. </a:t>
            </a:r>
            <a:endParaRPr lang="en-US" sz="2000" i="1" dirty="0" smtClean="0">
              <a:solidFill>
                <a:srgbClr val="2D83F4"/>
              </a:solidFill>
            </a:endParaRPr>
          </a:p>
          <a:p>
            <a:pPr algn="just"/>
            <a:endParaRPr lang="en-US" sz="2000" i="1" dirty="0">
              <a:solidFill>
                <a:srgbClr val="2D83F4"/>
              </a:solidFill>
            </a:endParaRPr>
          </a:p>
          <a:p>
            <a:pPr algn="just"/>
            <a:r>
              <a:rPr lang="en-US" sz="2000" i="1" dirty="0" smtClean="0">
                <a:solidFill>
                  <a:srgbClr val="2D83F4"/>
                </a:solidFill>
              </a:rPr>
              <a:t>All association rules and types mentioned previously can be used in business use case diagrams.</a:t>
            </a:r>
          </a:p>
          <a:p>
            <a:pPr marL="114300" indent="0" algn="just">
              <a:buNone/>
            </a:pPr>
            <a:endParaRPr lang="en-US" sz="2000" dirty="0"/>
          </a:p>
          <a:p>
            <a:pPr algn="just"/>
            <a:r>
              <a:rPr lang="en-US" sz="2000" dirty="0" smtClean="0"/>
              <a:t>Both </a:t>
            </a:r>
            <a:r>
              <a:rPr lang="en-US" sz="2000" dirty="0"/>
              <a:t>business use case as well as business actor are not defined in UML standard, so you will either need to use some UML tool supporting those or create your own business modeling stereotypes</a:t>
            </a:r>
            <a:r>
              <a:rPr lang="en-US" sz="2000" dirty="0" smtClean="0"/>
              <a:t>.</a:t>
            </a:r>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31</a:t>
            </a:fld>
            <a:endParaRPr lang="en-US">
              <a:latin typeface="Calibri"/>
            </a:endParaRPr>
          </a:p>
        </p:txBody>
      </p:sp>
    </p:spTree>
    <p:extLst>
      <p:ext uri="{BB962C8B-B14F-4D97-AF65-F5344CB8AC3E}">
        <p14:creationId xmlns:p14="http://schemas.microsoft.com/office/powerpoint/2010/main" val="39430999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400" dirty="0"/>
              <a:t>Business Use Case </a:t>
            </a:r>
            <a:r>
              <a:rPr lang="en-US" sz="4400" dirty="0" smtClean="0"/>
              <a:t>Diagrams - 3</a:t>
            </a:r>
            <a:endParaRPr lang="en-US" sz="4400" dirty="0"/>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32</a:t>
            </a:fld>
            <a:endParaRPr lang="en-US">
              <a:latin typeface="Calibri"/>
            </a:endParaRPr>
          </a:p>
        </p:txBody>
      </p:sp>
      <p:pic>
        <p:nvPicPr>
          <p:cNvPr id="7" name="Picture 6"/>
          <p:cNvPicPr>
            <a:picLocks noChangeAspect="1"/>
          </p:cNvPicPr>
          <p:nvPr/>
        </p:nvPicPr>
        <p:blipFill>
          <a:blip r:embed="rId2">
            <a:clrChange>
              <a:clrFrom>
                <a:srgbClr val="FFFFFF"/>
              </a:clrFrom>
              <a:clrTo>
                <a:srgbClr val="FFFFFF">
                  <a:alpha val="0"/>
                </a:srgbClr>
              </a:clrTo>
            </a:clrChange>
          </a:blip>
          <a:stretch>
            <a:fillRect/>
          </a:stretch>
        </p:blipFill>
        <p:spPr>
          <a:xfrm>
            <a:off x="1641231" y="1516246"/>
            <a:ext cx="5265615" cy="4553782"/>
          </a:xfrm>
          <a:prstGeom prst="rect">
            <a:avLst/>
          </a:prstGeom>
        </p:spPr>
      </p:pic>
      <p:sp>
        <p:nvSpPr>
          <p:cNvPr id="8" name="Rectangle 7"/>
          <p:cNvSpPr/>
          <p:nvPr/>
        </p:nvSpPr>
        <p:spPr>
          <a:xfrm>
            <a:off x="457201" y="6220156"/>
            <a:ext cx="7619999" cy="307777"/>
          </a:xfrm>
          <a:prstGeom prst="rect">
            <a:avLst/>
          </a:prstGeom>
        </p:spPr>
        <p:txBody>
          <a:bodyPr wrap="square">
            <a:spAutoFit/>
          </a:bodyPr>
          <a:lstStyle/>
          <a:p>
            <a:pPr algn="ctr">
              <a:buNone/>
            </a:pPr>
            <a:r>
              <a:rPr lang="en-US" sz="1400" i="1" dirty="0" smtClean="0">
                <a:solidFill>
                  <a:srgbClr val="2D83F4"/>
                </a:solidFill>
              </a:rPr>
              <a:t>Check for more: http://www.uml-diagrams.org/use-case.html#business-use-case</a:t>
            </a:r>
            <a:endParaRPr lang="en-US" sz="1400" i="1" dirty="0">
              <a:solidFill>
                <a:srgbClr val="2D83F4"/>
              </a:solidFill>
            </a:endParaRPr>
          </a:p>
        </p:txBody>
      </p:sp>
    </p:spTree>
    <p:extLst>
      <p:ext uri="{BB962C8B-B14F-4D97-AF65-F5344CB8AC3E}">
        <p14:creationId xmlns:p14="http://schemas.microsoft.com/office/powerpoint/2010/main" val="663304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t>
            </a:r>
            <a:r>
              <a:rPr lang="tr-TR" dirty="0" smtClean="0"/>
              <a:t>UC </a:t>
            </a:r>
            <a:r>
              <a:rPr lang="en-US" dirty="0" smtClean="0"/>
              <a:t>Vs. Business </a:t>
            </a:r>
            <a:r>
              <a:rPr lang="tr-TR" dirty="0" smtClean="0"/>
              <a:t>UC</a:t>
            </a:r>
            <a:endParaRPr lang="en-US" dirty="0"/>
          </a:p>
        </p:txBody>
      </p:sp>
      <p:sp>
        <p:nvSpPr>
          <p:cNvPr id="3" name="Footer Placeholder 2"/>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4" name="Slide Number Placeholder 3"/>
          <p:cNvSpPr>
            <a:spLocks noGrp="1"/>
          </p:cNvSpPr>
          <p:nvPr>
            <p:ph type="sldNum" sz="quarter" idx="12"/>
          </p:nvPr>
        </p:nvSpPr>
        <p:spPr/>
        <p:txBody>
          <a:bodyPr/>
          <a:lstStyle/>
          <a:p>
            <a:fld id="{4A822907-8A9D-4F6B-98F6-913902AD56B5}" type="slidenum">
              <a:rPr lang="en-US" smtClean="0">
                <a:latin typeface="Calibri"/>
              </a:rPr>
              <a:pPr/>
              <a:t>33</a:t>
            </a:fld>
            <a:endParaRPr lang="en-US">
              <a:latin typeface="Calibri"/>
            </a:endParaRPr>
          </a:p>
        </p:txBody>
      </p:sp>
      <p:graphicFrame>
        <p:nvGraphicFramePr>
          <p:cNvPr id="5" name="Table 4"/>
          <p:cNvGraphicFramePr>
            <a:graphicFrameLocks noGrp="1"/>
          </p:cNvGraphicFramePr>
          <p:nvPr/>
        </p:nvGraphicFramePr>
        <p:xfrm>
          <a:off x="457200" y="1637731"/>
          <a:ext cx="7616949" cy="3815080"/>
        </p:xfrm>
        <a:graphic>
          <a:graphicData uri="http://schemas.openxmlformats.org/drawingml/2006/table">
            <a:tbl>
              <a:tblPr firstRow="1" bandRow="1">
                <a:tableStyleId>{5C22544A-7EE6-4342-B048-85BDC9FD1C3A}</a:tableStyleId>
              </a:tblPr>
              <a:tblGrid>
                <a:gridCol w="2396949"/>
                <a:gridCol w="2610000"/>
                <a:gridCol w="2610000"/>
              </a:tblGrid>
              <a:tr h="370840">
                <a:tc>
                  <a:txBody>
                    <a:bodyPr/>
                    <a:lstStyle/>
                    <a:p>
                      <a:pPr algn="ctr"/>
                      <a:r>
                        <a:rPr lang="en-US" sz="1800" b="1" noProof="0" smtClean="0"/>
                        <a:t>Aspect</a:t>
                      </a:r>
                      <a:endParaRPr lang="en-US" sz="1800" b="1" noProof="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noProof="0" smtClean="0"/>
                        <a:t>Business Use Case</a:t>
                      </a:r>
                      <a:endParaRPr lang="en-US" sz="1800" b="1" noProof="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noProof="0" smtClean="0"/>
                        <a:t>System Use Case</a:t>
                      </a:r>
                      <a:endParaRPr lang="en-US" sz="1800" b="1" noProof="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noProof="0" smtClean="0"/>
                        <a:t>Who is</a:t>
                      </a:r>
                      <a:r>
                        <a:rPr lang="en-US" sz="1600" baseline="0" noProof="0" smtClean="0"/>
                        <a:t> the primary actor?</a:t>
                      </a:r>
                      <a:endParaRPr lang="en-US" sz="1600"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noProof="0" dirty="0" smtClean="0"/>
                        <a:t>Mainly a business actor, e.g. customer, or other external party,</a:t>
                      </a:r>
                      <a:r>
                        <a:rPr lang="en-US" sz="1600" baseline="0" noProof="0" dirty="0" smtClean="0"/>
                        <a:t> e.g. s</a:t>
                      </a:r>
                      <a:r>
                        <a:rPr lang="en-US" sz="1600" noProof="0" dirty="0" smtClean="0"/>
                        <a:t>hareholder, or an internal party,</a:t>
                      </a:r>
                      <a:r>
                        <a:rPr lang="en-US" sz="1600" baseline="0" noProof="0" dirty="0" smtClean="0"/>
                        <a:t> e.g. </a:t>
                      </a:r>
                      <a:r>
                        <a:rPr lang="en-US" sz="1600" noProof="0" dirty="0" smtClean="0"/>
                        <a:t>manager.</a:t>
                      </a:r>
                      <a:endParaRPr lang="en-US" sz="16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noProof="0" dirty="0" smtClean="0"/>
                        <a:t>Mainly a human user who initiate</a:t>
                      </a:r>
                      <a:r>
                        <a:rPr lang="en-US" sz="1600" baseline="0" noProof="0" dirty="0" smtClean="0"/>
                        <a:t> system behavior, </a:t>
                      </a:r>
                      <a:r>
                        <a:rPr lang="tr-TR" sz="1600" baseline="0" noProof="0" dirty="0" smtClean="0"/>
                        <a:t>or </a:t>
                      </a:r>
                      <a:r>
                        <a:rPr lang="en-US" sz="1600" baseline="0" noProof="0" dirty="0" smtClean="0"/>
                        <a:t>another system, e.g. </a:t>
                      </a:r>
                      <a:r>
                        <a:rPr lang="tr-TR" sz="1600" baseline="0" noProof="0" dirty="0" smtClean="0"/>
                        <a:t>scheduler</a:t>
                      </a:r>
                      <a:r>
                        <a:rPr lang="en-US" sz="1600" baseline="0" noProof="0" dirty="0" smtClean="0"/>
                        <a:t>.</a:t>
                      </a:r>
                      <a:endParaRPr lang="en-US" sz="16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noProof="0" smtClean="0"/>
                        <a:t>What is the use case</a:t>
                      </a:r>
                      <a:r>
                        <a:rPr lang="en-US" sz="1600" baseline="0" noProof="0" smtClean="0"/>
                        <a:t> for?</a:t>
                      </a:r>
                      <a:endParaRPr lang="en-US" sz="1600"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noProof="0" smtClean="0"/>
                        <a:t>Something</a:t>
                      </a:r>
                      <a:r>
                        <a:rPr lang="en-US" sz="1600" baseline="0" noProof="0" smtClean="0"/>
                        <a:t> the actor wants to get done by using the business/organization.</a:t>
                      </a:r>
                      <a:endParaRPr lang="en-US" sz="1600"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noProof="0" dirty="0" smtClean="0"/>
                        <a:t>Something</a:t>
                      </a:r>
                      <a:r>
                        <a:rPr lang="en-US" sz="1600" baseline="0" noProof="0" dirty="0" smtClean="0"/>
                        <a:t> the actor wants to get done by using the  system/application.</a:t>
                      </a:r>
                      <a:endParaRPr lang="en-US" sz="16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noProof="0" smtClean="0"/>
                        <a:t>What does it describe?</a:t>
                      </a:r>
                      <a:endParaRPr lang="en-US" sz="1600"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noProof="0" dirty="0" smtClean="0"/>
                        <a:t>Describes an interaction involving the primary actor, the relevant parts of the business,</a:t>
                      </a:r>
                      <a:r>
                        <a:rPr lang="en-US" sz="1600" baseline="0" noProof="0" dirty="0" smtClean="0"/>
                        <a:t> and any supporting actor(s), in terms of their business behavior.</a:t>
                      </a:r>
                      <a:endParaRPr lang="en-US" sz="16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noProof="0" dirty="0" smtClean="0"/>
                        <a:t>Describes an interaction involving the primary actor, the relevant parts of the system,</a:t>
                      </a:r>
                      <a:r>
                        <a:rPr lang="en-US" sz="1600" baseline="0" noProof="0" dirty="0" smtClean="0"/>
                        <a:t> and any supporting actor(s), in terms of their system behavior.</a:t>
                      </a:r>
                      <a:endParaRPr lang="en-US" sz="16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Use Case Summary</a:t>
            </a:r>
            <a:endParaRPr lang="en-US" sz="4400" dirty="0"/>
          </a:p>
        </p:txBody>
      </p:sp>
      <p:sp>
        <p:nvSpPr>
          <p:cNvPr id="3" name="Content Placeholder 2"/>
          <p:cNvSpPr>
            <a:spLocks noGrp="1"/>
          </p:cNvSpPr>
          <p:nvPr>
            <p:ph idx="1"/>
          </p:nvPr>
        </p:nvSpPr>
        <p:spPr/>
        <p:txBody>
          <a:bodyPr>
            <a:normAutofit/>
          </a:bodyPr>
          <a:lstStyle/>
          <a:p>
            <a:pPr algn="just"/>
            <a:r>
              <a:rPr lang="en-GB" sz="2000" dirty="0"/>
              <a:t>The main purposes of producing use cases are as </a:t>
            </a:r>
            <a:r>
              <a:rPr lang="en-GB" sz="2000" dirty="0" smtClean="0"/>
              <a:t>follows</a:t>
            </a:r>
            <a:r>
              <a:rPr lang="tr-TR" sz="2000" dirty="0" smtClean="0"/>
              <a:t>.</a:t>
            </a:r>
            <a:endParaRPr lang="en-GB" sz="2000" dirty="0"/>
          </a:p>
          <a:p>
            <a:pPr lvl="1" algn="just"/>
            <a:r>
              <a:rPr lang="en-GB" sz="1800" i="1" dirty="0" smtClean="0">
                <a:solidFill>
                  <a:srgbClr val="000000"/>
                </a:solidFill>
              </a:rPr>
              <a:t>They </a:t>
            </a:r>
            <a:r>
              <a:rPr lang="en-GB" sz="1800" i="1" dirty="0">
                <a:solidFill>
                  <a:srgbClr val="000000"/>
                </a:solidFill>
              </a:rPr>
              <a:t>provide a high-level view of </a:t>
            </a:r>
            <a:r>
              <a:rPr lang="en-GB" sz="1800" i="1" dirty="0">
                <a:solidFill>
                  <a:schemeClr val="tx2">
                    <a:lumMod val="60000"/>
                    <a:lumOff val="40000"/>
                  </a:schemeClr>
                </a:solidFill>
              </a:rPr>
              <a:t>what the system does </a:t>
            </a:r>
            <a:r>
              <a:rPr lang="en-GB" sz="1800" i="1" dirty="0">
                <a:solidFill>
                  <a:srgbClr val="000000"/>
                </a:solidFill>
              </a:rPr>
              <a:t>and</a:t>
            </a:r>
            <a:r>
              <a:rPr lang="en-GB" sz="1800" i="1" dirty="0">
                <a:solidFill>
                  <a:schemeClr val="tx2">
                    <a:lumMod val="60000"/>
                    <a:lumOff val="40000"/>
                  </a:schemeClr>
                </a:solidFill>
              </a:rPr>
              <a:t> who uses </a:t>
            </a:r>
            <a:r>
              <a:rPr lang="en-GB" sz="1800" i="1" dirty="0" smtClean="0">
                <a:solidFill>
                  <a:schemeClr val="tx2">
                    <a:lumMod val="60000"/>
                    <a:lumOff val="40000"/>
                  </a:schemeClr>
                </a:solidFill>
              </a:rPr>
              <a:t>it.</a:t>
            </a:r>
            <a:endParaRPr lang="tr-TR" sz="1800" i="1" dirty="0" smtClean="0">
              <a:solidFill>
                <a:schemeClr val="tx2">
                  <a:lumMod val="60000"/>
                  <a:lumOff val="40000"/>
                </a:schemeClr>
              </a:solidFill>
            </a:endParaRPr>
          </a:p>
          <a:p>
            <a:pPr lvl="1" algn="just"/>
            <a:r>
              <a:rPr lang="tr-TR" sz="1800" i="1" dirty="0" smtClean="0"/>
              <a:t>Use cases</a:t>
            </a:r>
            <a:r>
              <a:rPr lang="en-GB" sz="1800" i="1" dirty="0" smtClean="0"/>
              <a:t> are used to model sequences of actions that are carried out by the system and that provide an observable result to </a:t>
            </a:r>
            <a:r>
              <a:rPr lang="en-GB" sz="1800" i="1" dirty="0" smtClean="0">
                <a:solidFill>
                  <a:schemeClr val="tx2">
                    <a:lumMod val="60000"/>
                    <a:lumOff val="40000"/>
                  </a:schemeClr>
                </a:solidFill>
              </a:rPr>
              <a:t>someone </a:t>
            </a:r>
            <a:r>
              <a:rPr lang="en-GB" sz="1800" i="1" dirty="0" smtClean="0"/>
              <a:t>or</a:t>
            </a:r>
            <a:r>
              <a:rPr lang="en-GB" sz="1800" i="1" dirty="0" smtClean="0">
                <a:solidFill>
                  <a:schemeClr val="tx2">
                    <a:lumMod val="60000"/>
                    <a:lumOff val="40000"/>
                  </a:schemeClr>
                </a:solidFill>
              </a:rPr>
              <a:t> something </a:t>
            </a:r>
            <a:r>
              <a:rPr lang="en-GB" sz="1800" i="1" dirty="0" smtClean="0"/>
              <a:t>outside the system, known as </a:t>
            </a:r>
            <a:r>
              <a:rPr lang="en-GB" sz="1800" i="1" dirty="0" smtClean="0">
                <a:solidFill>
                  <a:schemeClr val="tx2">
                    <a:lumMod val="60000"/>
                    <a:lumOff val="40000"/>
                  </a:schemeClr>
                </a:solidFill>
              </a:rPr>
              <a:t>an actor.</a:t>
            </a:r>
            <a:endParaRPr lang="en-GB" sz="1800" i="1" dirty="0">
              <a:solidFill>
                <a:schemeClr val="tx2">
                  <a:lumMod val="60000"/>
                  <a:lumOff val="40000"/>
                </a:schemeClr>
              </a:solidFill>
            </a:endParaRPr>
          </a:p>
          <a:p>
            <a:pPr lvl="1" algn="just"/>
            <a:r>
              <a:rPr lang="en-GB" sz="1800" i="1" dirty="0" smtClean="0"/>
              <a:t>They can be used to </a:t>
            </a:r>
            <a:r>
              <a:rPr lang="en-GB" sz="1800" i="1" dirty="0" smtClean="0">
                <a:solidFill>
                  <a:schemeClr val="tx2">
                    <a:lumMod val="60000"/>
                    <a:lumOff val="40000"/>
                  </a:schemeClr>
                </a:solidFill>
              </a:rPr>
              <a:t>model alternative scenarios for specific use cases that may result in different sequences of actions.</a:t>
            </a:r>
          </a:p>
          <a:p>
            <a:pPr lvl="1" algn="just"/>
            <a:r>
              <a:rPr lang="en-GB" sz="1800" i="1" dirty="0" smtClean="0"/>
              <a:t>They use a simple diagrammatic notation that is </a:t>
            </a:r>
            <a:r>
              <a:rPr lang="en-GB" sz="1800" i="1" dirty="0" smtClean="0">
                <a:solidFill>
                  <a:schemeClr val="tx2">
                    <a:lumMod val="60000"/>
                    <a:lumOff val="40000"/>
                  </a:schemeClr>
                </a:solidFill>
              </a:rPr>
              <a:t>comprehensive to end users</a:t>
            </a:r>
            <a:r>
              <a:rPr lang="en-GB" sz="1800" i="1" dirty="0" smtClean="0">
                <a:solidFill>
                  <a:srgbClr val="000000"/>
                </a:solidFill>
              </a:rPr>
              <a:t> and can be used to communicate with them about the high-level view (overview) of the system.</a:t>
            </a:r>
          </a:p>
          <a:p>
            <a:pPr lvl="1" algn="just"/>
            <a:r>
              <a:rPr lang="en-GB" sz="1800" i="1" dirty="0" smtClean="0"/>
              <a:t>They can be used </a:t>
            </a:r>
            <a:r>
              <a:rPr lang="tr-TR" sz="1800" i="1" dirty="0" smtClean="0"/>
              <a:t>to </a:t>
            </a:r>
            <a:r>
              <a:rPr lang="tr-TR" sz="1800" i="1" dirty="0" smtClean="0">
                <a:solidFill>
                  <a:schemeClr val="tx2">
                    <a:lumMod val="60000"/>
                    <a:lumOff val="40000"/>
                  </a:schemeClr>
                </a:solidFill>
              </a:rPr>
              <a:t>validate</a:t>
            </a:r>
            <a:r>
              <a:rPr lang="en-GB" sz="1800" i="1" dirty="0" smtClean="0">
                <a:solidFill>
                  <a:schemeClr val="tx2">
                    <a:lumMod val="60000"/>
                    <a:lumOff val="40000"/>
                  </a:schemeClr>
                </a:solidFill>
              </a:rPr>
              <a:t>/verify requirements</a:t>
            </a:r>
            <a:r>
              <a:rPr lang="tr-TR" sz="1800" i="1" dirty="0" smtClean="0">
                <a:solidFill>
                  <a:schemeClr val="tx2">
                    <a:lumMod val="60000"/>
                    <a:lumOff val="40000"/>
                  </a:schemeClr>
                </a:solidFill>
              </a:rPr>
              <a:t>.</a:t>
            </a:r>
            <a:endParaRPr lang="en-US" sz="1800" i="1" dirty="0" smtClean="0">
              <a:solidFill>
                <a:schemeClr val="tx2">
                  <a:lumMod val="60000"/>
                  <a:lumOff val="40000"/>
                </a:schemeClr>
              </a:solidFill>
            </a:endParaRPr>
          </a:p>
          <a:p>
            <a:pPr lvl="1" algn="just"/>
            <a:r>
              <a:rPr lang="en-GB" sz="1800" i="1" dirty="0" smtClean="0"/>
              <a:t>They can be used </a:t>
            </a:r>
            <a:r>
              <a:rPr lang="tr-TR" sz="1800" i="1" dirty="0" smtClean="0"/>
              <a:t>to </a:t>
            </a:r>
            <a:r>
              <a:rPr lang="tr-TR" sz="1800" i="1" dirty="0" smtClean="0">
                <a:solidFill>
                  <a:schemeClr val="tx2">
                    <a:lumMod val="60000"/>
                    <a:lumOff val="40000"/>
                  </a:schemeClr>
                </a:solidFill>
              </a:rPr>
              <a:t>define</a:t>
            </a:r>
            <a:r>
              <a:rPr lang="en-US" sz="1800" i="1" dirty="0" smtClean="0">
                <a:solidFill>
                  <a:schemeClr val="tx2">
                    <a:lumMod val="60000"/>
                    <a:lumOff val="40000"/>
                  </a:schemeClr>
                </a:solidFill>
              </a:rPr>
              <a:t> clear boundaries of a system</a:t>
            </a:r>
            <a:r>
              <a:rPr lang="tr-TR" sz="1800" i="1" dirty="0" smtClean="0">
                <a:solidFill>
                  <a:schemeClr val="tx2">
                    <a:lumMod val="60000"/>
                    <a:lumOff val="40000"/>
                  </a:schemeClr>
                </a:solidFill>
              </a:rPr>
              <a:t>.</a:t>
            </a:r>
            <a:endParaRPr lang="en-US" sz="1800" i="1" dirty="0" smtClean="0">
              <a:solidFill>
                <a:schemeClr val="tx2">
                  <a:lumMod val="60000"/>
                  <a:lumOff val="40000"/>
                </a:schemeClr>
              </a:solidFill>
            </a:endParaRPr>
          </a:p>
          <a:p>
            <a:pPr lvl="1" algn="just"/>
            <a:r>
              <a:rPr lang="en-GB" sz="1800" i="1" dirty="0" smtClean="0"/>
              <a:t>They can be used </a:t>
            </a:r>
            <a:r>
              <a:rPr lang="tr-TR" sz="1800" i="1" dirty="0" smtClean="0"/>
              <a:t>to </a:t>
            </a:r>
            <a:r>
              <a:rPr lang="tr-TR" sz="1800" i="1" dirty="0" smtClean="0">
                <a:solidFill>
                  <a:schemeClr val="tx2">
                    <a:lumMod val="60000"/>
                    <a:lumOff val="40000"/>
                  </a:schemeClr>
                </a:solidFill>
              </a:rPr>
              <a:t>l</a:t>
            </a:r>
            <a:r>
              <a:rPr lang="en-US" sz="1800" i="1" dirty="0" smtClean="0">
                <a:solidFill>
                  <a:schemeClr val="tx2">
                    <a:lumMod val="60000"/>
                    <a:lumOff val="40000"/>
                  </a:schemeClr>
                </a:solidFill>
              </a:rPr>
              <a:t>ink stakeholder needs to system requirements</a:t>
            </a:r>
            <a:r>
              <a:rPr lang="tr-TR" sz="1800" i="1" dirty="0" smtClean="0">
                <a:solidFill>
                  <a:schemeClr val="tx2">
                    <a:lumMod val="60000"/>
                    <a:lumOff val="40000"/>
                  </a:schemeClr>
                </a:solidFill>
              </a:rPr>
              <a:t>.</a:t>
            </a:r>
            <a:endParaRPr lang="en-US" sz="1800" i="1" dirty="0" smtClean="0">
              <a:solidFill>
                <a:schemeClr val="tx2">
                  <a:lumMod val="60000"/>
                  <a:lumOff val="40000"/>
                </a:schemeClr>
              </a:solidFill>
            </a:endParaRPr>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34</a:t>
            </a:fld>
            <a:endParaRPr lang="en-US">
              <a:latin typeface="Calibri"/>
            </a:endParaRPr>
          </a:p>
        </p:txBody>
      </p:sp>
    </p:spTree>
    <p:extLst>
      <p:ext uri="{BB962C8B-B14F-4D97-AF65-F5344CB8AC3E}">
        <p14:creationId xmlns:p14="http://schemas.microsoft.com/office/powerpoint/2010/main" val="9205489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dirty="0" smtClean="0"/>
              <a:t>Use-Case Diagram Examples</a:t>
            </a:r>
            <a:endParaRPr lang="tr-TR" dirty="0"/>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35</a:t>
            </a:fld>
            <a:endParaRPr lang="en-US">
              <a:latin typeface="Calibri"/>
            </a:endParaRPr>
          </a:p>
        </p:txBody>
      </p:sp>
      <p:pic>
        <p:nvPicPr>
          <p:cNvPr id="7" name="Picture 6" descr="Use Case Diagram1.jpg"/>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94691" y="1671083"/>
            <a:ext cx="6354618" cy="4676223"/>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sz="4400" dirty="0" smtClean="0"/>
              <a:t>Use-Case Diagram Examples - 2</a:t>
            </a:r>
            <a:endParaRPr lang="tr-TR" sz="4400" dirty="0"/>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36</a:t>
            </a:fld>
            <a:endParaRPr lang="en-US">
              <a:latin typeface="Calibri"/>
            </a:endParaRPr>
          </a:p>
        </p:txBody>
      </p:sp>
      <p:pic>
        <p:nvPicPr>
          <p:cNvPr id="3" name="Picture 2" descr="UC-E2.jpg"/>
          <p:cNvPicPr>
            <a:picLocks/>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68339" y="1762606"/>
            <a:ext cx="7008861" cy="454567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a:t>Use Case Diagrams </a:t>
            </a:r>
            <a:r>
              <a:rPr lang="en-GB" sz="4400" dirty="0" smtClean="0"/>
              <a:t>Overview - 3</a:t>
            </a:r>
            <a:endParaRPr lang="en-GB" sz="4400" dirty="0"/>
          </a:p>
        </p:txBody>
      </p:sp>
      <p:sp>
        <p:nvSpPr>
          <p:cNvPr id="3" name="Content Placeholder 2"/>
          <p:cNvSpPr>
            <a:spLocks noGrp="1"/>
          </p:cNvSpPr>
          <p:nvPr>
            <p:ph idx="1"/>
          </p:nvPr>
        </p:nvSpPr>
        <p:spPr/>
        <p:txBody>
          <a:bodyPr>
            <a:normAutofit/>
          </a:bodyPr>
          <a:lstStyle/>
          <a:p>
            <a:pPr algn="just"/>
            <a:r>
              <a:rPr lang="en-GB" sz="2000" dirty="0" smtClean="0"/>
              <a:t>Although the </a:t>
            </a:r>
            <a:r>
              <a:rPr lang="en-GB" sz="2000" i="1" dirty="0">
                <a:solidFill>
                  <a:srgbClr val="2D83F4"/>
                </a:solidFill>
              </a:rPr>
              <a:t>use cases</a:t>
            </a:r>
            <a:r>
              <a:rPr lang="en-GB" sz="2000" dirty="0"/>
              <a:t> and </a:t>
            </a:r>
            <a:r>
              <a:rPr lang="en-GB" sz="2000" i="1" dirty="0">
                <a:solidFill>
                  <a:srgbClr val="2D83F4"/>
                </a:solidFill>
              </a:rPr>
              <a:t>actors</a:t>
            </a:r>
            <a:r>
              <a:rPr lang="en-GB" sz="2000" dirty="0"/>
              <a:t> in use case diagrams describe </a:t>
            </a:r>
            <a:r>
              <a:rPr lang="en-GB" sz="2000" i="1" dirty="0">
                <a:solidFill>
                  <a:schemeClr val="tx2">
                    <a:lumMod val="60000"/>
                    <a:lumOff val="40000"/>
                  </a:schemeClr>
                </a:solidFill>
              </a:rPr>
              <a:t>what</a:t>
            </a:r>
            <a:r>
              <a:rPr lang="en-GB" sz="2000" dirty="0"/>
              <a:t> the system does and</a:t>
            </a:r>
            <a:r>
              <a:rPr lang="en-GB" sz="2000" i="1" dirty="0">
                <a:solidFill>
                  <a:schemeClr val="tx2">
                    <a:lumMod val="60000"/>
                    <a:lumOff val="40000"/>
                  </a:schemeClr>
                </a:solidFill>
              </a:rPr>
              <a:t> how </a:t>
            </a:r>
            <a:r>
              <a:rPr lang="en-GB" sz="2000" dirty="0"/>
              <a:t>the actors use it, </a:t>
            </a:r>
            <a:r>
              <a:rPr lang="en-GB" sz="2000" i="1" dirty="0" smtClean="0">
                <a:solidFill>
                  <a:srgbClr val="2D83F4"/>
                </a:solidFill>
              </a:rPr>
              <a:t>they do </a:t>
            </a:r>
            <a:r>
              <a:rPr lang="en-GB" sz="2000" i="1" dirty="0">
                <a:solidFill>
                  <a:srgbClr val="2D83F4"/>
                </a:solidFill>
              </a:rPr>
              <a:t>not </a:t>
            </a:r>
            <a:r>
              <a:rPr lang="en-GB" sz="2000" i="1" dirty="0" smtClean="0">
                <a:solidFill>
                  <a:srgbClr val="2D83F4"/>
                </a:solidFill>
              </a:rPr>
              <a:t>describe how </a:t>
            </a:r>
            <a:r>
              <a:rPr lang="en-GB" sz="2000" i="1" dirty="0">
                <a:solidFill>
                  <a:srgbClr val="2D83F4"/>
                </a:solidFill>
              </a:rPr>
              <a:t>the system operates </a:t>
            </a:r>
            <a:r>
              <a:rPr lang="en-GB" sz="2000" i="1" dirty="0" smtClean="0">
                <a:solidFill>
                  <a:srgbClr val="2D83F4"/>
                </a:solidFill>
              </a:rPr>
              <a:t>internally</a:t>
            </a:r>
            <a:r>
              <a:rPr lang="tr-TR" sz="2000" i="1" dirty="0" smtClean="0">
                <a:solidFill>
                  <a:srgbClr val="2D83F4"/>
                </a:solidFill>
              </a:rPr>
              <a:t> (thread system as black box)</a:t>
            </a:r>
            <a:r>
              <a:rPr lang="en-GB" sz="2000" i="1" dirty="0" smtClean="0">
                <a:solidFill>
                  <a:srgbClr val="2D83F4"/>
                </a:solidFill>
              </a:rPr>
              <a:t>.</a:t>
            </a:r>
            <a:endParaRPr lang="en-GB" sz="2000" i="1" dirty="0">
              <a:solidFill>
                <a:srgbClr val="2D83F4"/>
              </a:solidFill>
            </a:endParaRPr>
          </a:p>
          <a:p>
            <a:pPr algn="just"/>
            <a:endParaRPr lang="en-GB" sz="2000" dirty="0"/>
          </a:p>
          <a:p>
            <a:pPr algn="just"/>
            <a:r>
              <a:rPr lang="en-GB" sz="2000" dirty="0" smtClean="0"/>
              <a:t>Use cases represent </a:t>
            </a:r>
            <a:r>
              <a:rPr lang="en-GB" sz="2000" i="1" dirty="0" smtClean="0">
                <a:solidFill>
                  <a:schemeClr val="tx2">
                    <a:lumMod val="60000"/>
                    <a:lumOff val="40000"/>
                  </a:schemeClr>
                </a:solidFill>
              </a:rPr>
              <a:t>sequences of actions</a:t>
            </a:r>
            <a:r>
              <a:rPr lang="en-GB" sz="2000" dirty="0" smtClean="0"/>
              <a:t> carried out by the system and actors represent </a:t>
            </a:r>
            <a:r>
              <a:rPr lang="en-GB" sz="2000" i="1" dirty="0" smtClean="0">
                <a:solidFill>
                  <a:schemeClr val="tx2">
                    <a:lumMod val="60000"/>
                    <a:lumOff val="40000"/>
                  </a:schemeClr>
                </a:solidFill>
              </a:rPr>
              <a:t>the people </a:t>
            </a:r>
            <a:r>
              <a:rPr lang="en-GB" sz="2000" dirty="0" smtClean="0"/>
              <a:t>or </a:t>
            </a:r>
            <a:r>
              <a:rPr lang="en-GB" sz="2000" i="1" dirty="0" smtClean="0">
                <a:solidFill>
                  <a:schemeClr val="tx2">
                    <a:lumMod val="60000"/>
                    <a:lumOff val="40000"/>
                  </a:schemeClr>
                </a:solidFill>
              </a:rPr>
              <a:t>other systems </a:t>
            </a:r>
            <a:r>
              <a:rPr lang="en-GB" sz="2000" dirty="0" smtClean="0"/>
              <a:t>that may interact with the system being modelled. </a:t>
            </a:r>
          </a:p>
          <a:p>
            <a:pPr algn="just"/>
            <a:endParaRPr lang="en-GB" sz="2000" dirty="0" smtClean="0"/>
          </a:p>
          <a:p>
            <a:pPr algn="just"/>
            <a:r>
              <a:rPr lang="en-GB" sz="2000" dirty="0" smtClean="0"/>
              <a:t>Use cases are created during the early stages of a project </a:t>
            </a:r>
            <a:r>
              <a:rPr lang="en-GB" sz="2000" dirty="0"/>
              <a:t>to model what happens in the </a:t>
            </a:r>
            <a:r>
              <a:rPr lang="en-GB" sz="2000" i="1" dirty="0">
                <a:solidFill>
                  <a:schemeClr val="tx2">
                    <a:lumMod val="60000"/>
                    <a:lumOff val="40000"/>
                  </a:schemeClr>
                </a:solidFill>
              </a:rPr>
              <a:t>existing system </a:t>
            </a:r>
            <a:r>
              <a:rPr lang="en-GB" sz="2000" dirty="0"/>
              <a:t>(if there is one), or to model the </a:t>
            </a:r>
            <a:r>
              <a:rPr lang="en-GB" sz="2000" i="1" dirty="0">
                <a:solidFill>
                  <a:schemeClr val="tx2">
                    <a:lumMod val="60000"/>
                    <a:lumOff val="40000"/>
                  </a:schemeClr>
                </a:solidFill>
              </a:rPr>
              <a:t>new system </a:t>
            </a:r>
            <a:r>
              <a:rPr lang="en-GB" sz="2000" dirty="0"/>
              <a:t>that is going to be developed</a:t>
            </a:r>
            <a:r>
              <a:rPr lang="en-GB" sz="2000" dirty="0" smtClean="0"/>
              <a:t>.</a:t>
            </a:r>
            <a:endParaRPr lang="en-GB" sz="2000" dirty="0"/>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4</a:t>
            </a:fld>
            <a:endParaRPr lang="en-US">
              <a:latin typeface="Calibri"/>
            </a:endParaRPr>
          </a:p>
        </p:txBody>
      </p:sp>
    </p:spTree>
    <p:extLst>
      <p:ext uri="{BB962C8B-B14F-4D97-AF65-F5344CB8AC3E}">
        <p14:creationId xmlns:p14="http://schemas.microsoft.com/office/powerpoint/2010/main" val="776339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a:t>Use Case Diagrams Overview - </a:t>
            </a:r>
            <a:r>
              <a:rPr lang="tr-TR" sz="4400" dirty="0" smtClean="0"/>
              <a:t>4</a:t>
            </a:r>
            <a:endParaRPr lang="en-GB" sz="4400" dirty="0"/>
          </a:p>
        </p:txBody>
      </p:sp>
      <p:sp>
        <p:nvSpPr>
          <p:cNvPr id="3" name="Content Placeholder 2"/>
          <p:cNvSpPr>
            <a:spLocks noGrp="1"/>
          </p:cNvSpPr>
          <p:nvPr>
            <p:ph idx="1"/>
          </p:nvPr>
        </p:nvSpPr>
        <p:spPr/>
        <p:txBody>
          <a:bodyPr>
            <a:normAutofit/>
          </a:bodyPr>
          <a:lstStyle/>
          <a:p>
            <a:pPr algn="just"/>
            <a:r>
              <a:rPr lang="en-US" sz="2000" dirty="0" smtClean="0"/>
              <a:t>Producing use case diagrams and the associated document is </a:t>
            </a:r>
            <a:r>
              <a:rPr lang="en-US" sz="2000" i="1" dirty="0" smtClean="0">
                <a:solidFill>
                  <a:srgbClr val="2D83F4"/>
                </a:solidFill>
              </a:rPr>
              <a:t>an analysis technique </a:t>
            </a:r>
            <a:r>
              <a:rPr lang="en-US" sz="2000" dirty="0" smtClean="0"/>
              <a:t>rather than </a:t>
            </a:r>
            <a:r>
              <a:rPr lang="en-US" sz="2000" i="1" dirty="0" smtClean="0">
                <a:solidFill>
                  <a:srgbClr val="2D83F4"/>
                </a:solidFill>
              </a:rPr>
              <a:t>a design technique.</a:t>
            </a:r>
            <a:endParaRPr lang="tr-TR" sz="2000" i="1" dirty="0" smtClean="0">
              <a:solidFill>
                <a:srgbClr val="2D83F4"/>
              </a:solidFill>
            </a:endParaRPr>
          </a:p>
          <a:p>
            <a:pPr lvl="1" algn="just"/>
            <a:r>
              <a:rPr lang="tr-TR" sz="1800" i="1" dirty="0" smtClean="0">
                <a:solidFill>
                  <a:srgbClr val="2D83F4"/>
                </a:solidFill>
              </a:rPr>
              <a:t>Analysis: </a:t>
            </a:r>
            <a:r>
              <a:rPr lang="en-US" sz="1800" i="1" dirty="0" smtClean="0">
                <a:solidFill>
                  <a:srgbClr val="2D83F4"/>
                </a:solidFill>
              </a:rPr>
              <a:t>is understanding the problem you're trying to solve.</a:t>
            </a:r>
            <a:r>
              <a:rPr lang="tr-TR" sz="1800" i="1" dirty="0" smtClean="0">
                <a:solidFill>
                  <a:srgbClr val="2D83F4"/>
                </a:solidFill>
              </a:rPr>
              <a:t> Use case, activity diagram, etc.</a:t>
            </a:r>
          </a:p>
          <a:p>
            <a:pPr lvl="1" algn="just"/>
            <a:r>
              <a:rPr lang="tr-TR" sz="1800" i="1" dirty="0" smtClean="0">
                <a:solidFill>
                  <a:srgbClr val="2D83F4"/>
                </a:solidFill>
              </a:rPr>
              <a:t>Design: </a:t>
            </a:r>
            <a:r>
              <a:rPr lang="en-US" sz="1800" i="1" dirty="0" smtClean="0">
                <a:solidFill>
                  <a:srgbClr val="2D83F4"/>
                </a:solidFill>
              </a:rPr>
              <a:t>is figuring out how to organize the solution once you've done the analysis and understand the problem. </a:t>
            </a:r>
            <a:r>
              <a:rPr lang="tr-TR" sz="1800" i="1" dirty="0" smtClean="0">
                <a:solidFill>
                  <a:srgbClr val="2D83F4"/>
                </a:solidFill>
              </a:rPr>
              <a:t>C</a:t>
            </a:r>
            <a:r>
              <a:rPr lang="pt-BR" sz="1800" i="1" dirty="0" smtClean="0">
                <a:solidFill>
                  <a:srgbClr val="2D83F4"/>
                </a:solidFill>
              </a:rPr>
              <a:t>lass diagram, sequence diagram, state diagram</a:t>
            </a:r>
            <a:r>
              <a:rPr lang="tr-TR" sz="1800" i="1" dirty="0" smtClean="0">
                <a:solidFill>
                  <a:srgbClr val="2D83F4"/>
                </a:solidFill>
              </a:rPr>
              <a:t>, etc.</a:t>
            </a:r>
            <a:endParaRPr lang="en-US" sz="1800" i="1" dirty="0" smtClean="0">
              <a:solidFill>
                <a:srgbClr val="2D83F4"/>
              </a:solidFill>
            </a:endParaRPr>
          </a:p>
          <a:p>
            <a:pPr marL="114300" indent="0" algn="just">
              <a:buNone/>
            </a:pPr>
            <a:endParaRPr lang="tr-TR" sz="2000" dirty="0" smtClean="0"/>
          </a:p>
          <a:p>
            <a:pPr algn="just"/>
            <a:r>
              <a:rPr lang="tr-TR" sz="2000" dirty="0" smtClean="0"/>
              <a:t>When you identify and organize use cases, </a:t>
            </a:r>
            <a:r>
              <a:rPr lang="en-GB" sz="2000" dirty="0" smtClean="0"/>
              <a:t>you must identify </a:t>
            </a:r>
            <a:r>
              <a:rPr lang="en-GB" sz="2000" i="1" dirty="0" smtClean="0">
                <a:solidFill>
                  <a:schemeClr val="tx2">
                    <a:lumMod val="60000"/>
                    <a:lumOff val="40000"/>
                  </a:schemeClr>
                </a:solidFill>
              </a:rPr>
              <a:t>whom the system is for </a:t>
            </a:r>
            <a:r>
              <a:rPr lang="en-GB" sz="2000" dirty="0" smtClean="0"/>
              <a:t>(your customer) and </a:t>
            </a:r>
            <a:r>
              <a:rPr lang="en-GB" sz="2000" i="1" dirty="0" smtClean="0">
                <a:solidFill>
                  <a:schemeClr val="tx2">
                    <a:lumMod val="60000"/>
                    <a:lumOff val="40000"/>
                  </a:schemeClr>
                </a:solidFill>
              </a:rPr>
              <a:t>who uses the system </a:t>
            </a:r>
            <a:r>
              <a:rPr lang="en-GB" sz="2000" dirty="0" smtClean="0"/>
              <a:t>(the users or actors). </a:t>
            </a:r>
            <a:endParaRPr lang="en-GB" sz="2000" dirty="0"/>
          </a:p>
          <a:p>
            <a:pPr lvl="1" algn="just"/>
            <a:r>
              <a:rPr lang="en-GB" sz="1800" i="1" dirty="0" smtClean="0">
                <a:solidFill>
                  <a:srgbClr val="2D83F4"/>
                </a:solidFill>
              </a:rPr>
              <a:t>The users and the customers are generally not the same group of people. Even when they are the same people, it’s beneficial to think of user and customer as different roles. </a:t>
            </a:r>
            <a:endParaRPr lang="en-GB" sz="1800" i="1" dirty="0">
              <a:solidFill>
                <a:srgbClr val="2D83F4"/>
              </a:solidFill>
            </a:endParaRPr>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5</a:t>
            </a:fld>
            <a:endParaRPr lang="en-US">
              <a:latin typeface="Calibri"/>
            </a:endParaRPr>
          </a:p>
        </p:txBody>
      </p:sp>
    </p:spTree>
    <p:extLst>
      <p:ext uri="{BB962C8B-B14F-4D97-AF65-F5344CB8AC3E}">
        <p14:creationId xmlns:p14="http://schemas.microsoft.com/office/powerpoint/2010/main" val="37631984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a:t>Use Case Diagrams Overview - </a:t>
            </a:r>
            <a:r>
              <a:rPr lang="tr-TR" sz="4400" dirty="0" smtClean="0"/>
              <a:t>5</a:t>
            </a:r>
            <a:endParaRPr lang="en-GB" sz="44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46960312"/>
              </p:ext>
            </p:extLst>
          </p:nvPr>
        </p:nvGraphicFramePr>
        <p:xfrm>
          <a:off x="457200" y="1986547"/>
          <a:ext cx="7620000" cy="3571240"/>
        </p:xfrm>
        <a:graphic>
          <a:graphicData uri="http://schemas.openxmlformats.org/drawingml/2006/table">
            <a:tbl>
              <a:tblPr firstRow="1" bandRow="1">
                <a:tableStyleId>{5C22544A-7EE6-4342-B048-85BDC9FD1C3A}</a:tableStyleId>
              </a:tblPr>
              <a:tblGrid>
                <a:gridCol w="2109756"/>
                <a:gridCol w="5510244"/>
              </a:tblGrid>
              <a:tr h="370840">
                <a:tc>
                  <a:txBody>
                    <a:bodyPr/>
                    <a:lstStyle/>
                    <a:p>
                      <a:pPr algn="ctr"/>
                      <a:r>
                        <a:rPr lang="en-US" noProof="0" dirty="0" smtClean="0"/>
                        <a:t>Stakeholder</a:t>
                      </a:r>
                      <a:r>
                        <a:rPr lang="en-US" baseline="0" noProof="0" dirty="0" smtClean="0"/>
                        <a:t> Group</a:t>
                      </a:r>
                      <a:endParaRPr lang="en-US"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noProof="0" smtClean="0"/>
                        <a:t>Definition</a:t>
                      </a:r>
                      <a:endParaRPr lang="en-US" noProof="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just"/>
                      <a:r>
                        <a:rPr lang="en-US" sz="1600" noProof="0" smtClean="0"/>
                        <a:t>Customers </a:t>
                      </a:r>
                      <a:r>
                        <a:rPr lang="en-US" sz="1600" b="1" i="1" noProof="0" smtClean="0"/>
                        <a:t>or</a:t>
                      </a:r>
                      <a:r>
                        <a:rPr lang="en-US" sz="1600" b="1" i="1" baseline="0" noProof="0" smtClean="0"/>
                        <a:t> clients</a:t>
                      </a:r>
                      <a:endParaRPr lang="en-US" sz="1600" b="1" i="1" noProof="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just"/>
                      <a:r>
                        <a:rPr lang="en-US" sz="1600" noProof="0" dirty="0" smtClean="0"/>
                        <a:t>Customers or the clients are the people or organizations</a:t>
                      </a:r>
                      <a:r>
                        <a:rPr lang="en-US" sz="1600" baseline="0" noProof="0" dirty="0" smtClean="0"/>
                        <a:t> that ultimately fund and task your team. You and your team may have a contractual relationship with them (external customers), or they may be part of your own management structure (internal customers).</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just"/>
                      <a:r>
                        <a:rPr lang="en-US" sz="1600" noProof="0" smtClean="0"/>
                        <a:t>The client’s customers</a:t>
                      </a:r>
                      <a:endParaRPr lang="en-US" sz="1600" noProof="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just"/>
                      <a:r>
                        <a:rPr lang="en-US" sz="1600" noProof="0" smtClean="0"/>
                        <a:t>These are the people or organizations that buy things from</a:t>
                      </a:r>
                      <a:r>
                        <a:rPr lang="en-US" sz="1600" baseline="0" noProof="0" smtClean="0"/>
                        <a:t> your client. </a:t>
                      </a:r>
                      <a:endParaRPr lang="en-US" sz="1600" noProof="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just"/>
                      <a:r>
                        <a:rPr lang="en-US" sz="1600" noProof="0" smtClean="0"/>
                        <a:t>Users </a:t>
                      </a:r>
                      <a:r>
                        <a:rPr lang="en-US" sz="1600" b="1" i="1" noProof="0" smtClean="0"/>
                        <a:t>or actors</a:t>
                      </a:r>
                      <a:endParaRPr lang="en-US" sz="1600" b="1" i="1" noProof="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just"/>
                      <a:r>
                        <a:rPr lang="en-US" sz="1600" noProof="0" dirty="0" smtClean="0"/>
                        <a:t>When you refer to users of a system,</a:t>
                      </a:r>
                      <a:r>
                        <a:rPr lang="en-US" sz="1600" baseline="0" noProof="0" dirty="0" smtClean="0"/>
                        <a:t> they may be your clients’ customers, or they may be workers in your client’s organization who have a hands-on relationship with the system.  Many systems have users of all types – clients, their customers and workers.</a:t>
                      </a:r>
                      <a:endParaRPr lang="en-US" sz="1600" noProof="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6</a:t>
            </a:fld>
            <a:endParaRPr lang="en-US">
              <a:latin typeface="Calibri"/>
            </a:endParaRPr>
          </a:p>
        </p:txBody>
      </p:sp>
    </p:spTree>
    <p:extLst>
      <p:ext uri="{BB962C8B-B14F-4D97-AF65-F5344CB8AC3E}">
        <p14:creationId xmlns:p14="http://schemas.microsoft.com/office/powerpoint/2010/main" val="26567609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a:t>Use Case Diagrams Overview - </a:t>
            </a:r>
            <a:r>
              <a:rPr lang="tr-TR" sz="4400" dirty="0" smtClean="0"/>
              <a:t>6</a:t>
            </a:r>
            <a:endParaRPr lang="en-GB" sz="4400" dirty="0"/>
          </a:p>
        </p:txBody>
      </p:sp>
      <p:sp>
        <p:nvSpPr>
          <p:cNvPr id="3" name="Content Placeholder 2"/>
          <p:cNvSpPr>
            <a:spLocks noGrp="1"/>
          </p:cNvSpPr>
          <p:nvPr>
            <p:ph idx="1"/>
          </p:nvPr>
        </p:nvSpPr>
        <p:spPr/>
        <p:txBody>
          <a:bodyPr>
            <a:normAutofit/>
          </a:bodyPr>
          <a:lstStyle/>
          <a:p>
            <a:pPr algn="just">
              <a:spcBef>
                <a:spcPts val="432"/>
              </a:spcBef>
            </a:pPr>
            <a:r>
              <a:rPr lang="en-GB" sz="2000" dirty="0" smtClean="0"/>
              <a:t>Imagine you’re building a </a:t>
            </a:r>
            <a:r>
              <a:rPr lang="en-GB" sz="2000" i="1" dirty="0" smtClean="0">
                <a:solidFill>
                  <a:schemeClr val="tx2">
                    <a:lumMod val="60000"/>
                    <a:lumOff val="40000"/>
                  </a:schemeClr>
                </a:solidFill>
              </a:rPr>
              <a:t>hotel registration system</a:t>
            </a:r>
            <a:r>
              <a:rPr lang="en-GB" sz="2000" dirty="0" smtClean="0"/>
              <a:t> to be used by both potential guests from home via internet, and by registration clerks at the hotel when the potential guests phone them.</a:t>
            </a:r>
            <a:r>
              <a:rPr lang="tr-TR" sz="2000" dirty="0" smtClean="0"/>
              <a:t> </a:t>
            </a:r>
            <a:r>
              <a:rPr lang="en-GB" sz="2000" dirty="0" smtClean="0"/>
              <a:t>The main stakeholders </a:t>
            </a:r>
            <a:r>
              <a:rPr lang="tr-TR" sz="2000" dirty="0" smtClean="0"/>
              <a:t>and their roles </a:t>
            </a:r>
            <a:r>
              <a:rPr lang="en-GB" sz="2000" dirty="0" smtClean="0"/>
              <a:t>on this project are:</a:t>
            </a:r>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7</a:t>
            </a:fld>
            <a:endParaRPr lang="en-US">
              <a:latin typeface="Calibri"/>
            </a:endParaRPr>
          </a:p>
        </p:txBody>
      </p:sp>
      <p:graphicFrame>
        <p:nvGraphicFramePr>
          <p:cNvPr id="6" name="Table 5"/>
          <p:cNvGraphicFramePr>
            <a:graphicFrameLocks noGrp="1"/>
          </p:cNvGraphicFramePr>
          <p:nvPr>
            <p:extLst>
              <p:ext uri="{D42A27DB-BD31-4B8C-83A1-F6EECF244321}">
                <p14:modId xmlns:p14="http://schemas.microsoft.com/office/powerpoint/2010/main" val="2903548341"/>
              </p:ext>
            </p:extLst>
          </p:nvPr>
        </p:nvGraphicFramePr>
        <p:xfrm>
          <a:off x="457199" y="3020703"/>
          <a:ext cx="7620001" cy="3357880"/>
        </p:xfrm>
        <a:graphic>
          <a:graphicData uri="http://schemas.openxmlformats.org/drawingml/2006/table">
            <a:tbl>
              <a:tblPr firstRow="1" bandRow="1">
                <a:tableStyleId>{5C22544A-7EE6-4342-B048-85BDC9FD1C3A}</a:tableStyleId>
              </a:tblPr>
              <a:tblGrid>
                <a:gridCol w="2054631"/>
                <a:gridCol w="2283422"/>
                <a:gridCol w="3281948"/>
              </a:tblGrid>
              <a:tr h="370840">
                <a:tc>
                  <a:txBody>
                    <a:bodyPr/>
                    <a:lstStyle/>
                    <a:p>
                      <a:pPr algn="ctr"/>
                      <a:r>
                        <a:rPr lang="en-US" sz="1600" noProof="0" dirty="0" smtClean="0"/>
                        <a:t>Stakeholder Group</a:t>
                      </a:r>
                      <a:endParaRPr lang="en-US" sz="1600" noProof="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noProof="0" smtClean="0"/>
                        <a:t>Example</a:t>
                      </a:r>
                      <a:endParaRPr lang="en-US" sz="1600" noProof="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noProof="0" smtClean="0"/>
                        <a:t>Roles</a:t>
                      </a:r>
                      <a:endParaRPr lang="en-US" sz="1600" noProof="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43221">
                <a:tc>
                  <a:txBody>
                    <a:bodyPr/>
                    <a:lstStyle/>
                    <a:p>
                      <a:pPr algn="l"/>
                      <a:r>
                        <a:rPr lang="en-US" sz="1600" noProof="0" dirty="0" smtClean="0"/>
                        <a:t>Customer/Client</a:t>
                      </a:r>
                      <a:endParaRPr lang="en-US" sz="1600" noProof="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1600" noProof="0" smtClean="0"/>
                        <a:t>Hotel Chain</a:t>
                      </a:r>
                      <a:endParaRPr lang="en-US" sz="1600" noProof="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noProof="0" smtClean="0"/>
                        <a:t>-</a:t>
                      </a:r>
                      <a:endParaRPr lang="en-US" sz="1600" noProof="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pPr algn="l"/>
                      <a:r>
                        <a:rPr lang="en-US" sz="1600" noProof="0" smtClean="0"/>
                        <a:t>Customer’s</a:t>
                      </a:r>
                      <a:r>
                        <a:rPr lang="en-US" sz="1600" baseline="0" noProof="0" smtClean="0"/>
                        <a:t> c</a:t>
                      </a:r>
                      <a:r>
                        <a:rPr lang="en-US" sz="1600" noProof="0" smtClean="0"/>
                        <a:t>ustomers</a:t>
                      </a:r>
                      <a:endParaRPr lang="en-US" sz="1600" noProof="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1600" noProof="0" smtClean="0"/>
                        <a:t>Potential</a:t>
                      </a:r>
                      <a:r>
                        <a:rPr lang="en-US" sz="1600" baseline="0" noProof="0" smtClean="0"/>
                        <a:t> Guest</a:t>
                      </a:r>
                      <a:endParaRPr lang="en-US" sz="1600" noProof="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noProof="0" smtClean="0"/>
                        <a:t>-</a:t>
                      </a:r>
                      <a:endParaRPr lang="en-US" sz="1600" noProof="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rowSpan="4">
                  <a:txBody>
                    <a:bodyPr/>
                    <a:lstStyle/>
                    <a:p>
                      <a:pPr algn="l"/>
                      <a:r>
                        <a:rPr lang="en-US" sz="1600" noProof="0" dirty="0" smtClean="0"/>
                        <a:t>Actor </a:t>
                      </a:r>
                      <a:endParaRPr lang="en-US" sz="1600" noProof="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1600" noProof="0" smtClean="0"/>
                        <a:t>Registration Clerk</a:t>
                      </a:r>
                      <a:endParaRPr lang="en-US" sz="1600" noProof="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noProof="0" dirty="0" smtClean="0"/>
                        <a:t>Make, change and confirm reservations. </a:t>
                      </a:r>
                      <a:endParaRPr lang="en-US" sz="1600" noProof="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vMerge="1">
                  <a:txBody>
                    <a:bodyPr/>
                    <a:lstStyle/>
                    <a:p>
                      <a:endParaRPr lang="en-GB"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1600" baseline="0" noProof="0" smtClean="0"/>
                        <a:t>Potential Guest</a:t>
                      </a:r>
                      <a:endParaRPr lang="en-US" sz="1600" noProof="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noProof="0" smtClean="0"/>
                        <a:t>Reserve room or</a:t>
                      </a:r>
                      <a:r>
                        <a:rPr lang="en-US" sz="1600" baseline="0" noProof="0" smtClean="0"/>
                        <a:t> other facilities.</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600" baseline="0" noProof="0" smtClean="0"/>
                        <a:t>Change and cancel reservations.</a:t>
                      </a:r>
                      <a:endParaRPr lang="en-US" sz="1600" noProof="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vMerge="1">
                  <a:txBody>
                    <a:bodyPr/>
                    <a:lstStyle/>
                    <a:p>
                      <a:pPr algn="l"/>
                      <a:endParaRPr lang="en-US" sz="1600" noProof="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1600" noProof="0" smtClean="0"/>
                        <a:t>Managerial</a:t>
                      </a:r>
                      <a:r>
                        <a:rPr lang="en-US" sz="1600" baseline="0" noProof="0" smtClean="0"/>
                        <a:t> Staff</a:t>
                      </a:r>
                      <a:endParaRPr lang="en-US" sz="1600" noProof="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noProof="0" smtClean="0"/>
                        <a:t>Configuration for rooms, prices, check-out  policies.</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vMerge="1">
                  <a:txBody>
                    <a:bodyPr/>
                    <a:lstStyle/>
                    <a:p>
                      <a:pPr algn="l"/>
                      <a:endParaRPr lang="en-US" sz="1600" noProof="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1600" noProof="0" dirty="0" smtClean="0"/>
                        <a:t>Credit Card </a:t>
                      </a:r>
                      <a:r>
                        <a:rPr lang="tr-TR" sz="1600" noProof="0" dirty="0" smtClean="0"/>
                        <a:t>AUTH </a:t>
                      </a:r>
                      <a:r>
                        <a:rPr lang="en-US" sz="1600" noProof="0" dirty="0" smtClean="0"/>
                        <a:t>System</a:t>
                      </a:r>
                      <a:endParaRPr lang="en-US" sz="1600" noProof="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noProof="0" dirty="0" smtClean="0"/>
                        <a:t>Get</a:t>
                      </a:r>
                      <a:r>
                        <a:rPr lang="en-US" sz="1600" baseline="0" noProof="0" dirty="0" smtClean="0"/>
                        <a:t> </a:t>
                      </a:r>
                      <a:r>
                        <a:rPr lang="en-US" sz="1600" noProof="0" dirty="0" smtClean="0"/>
                        <a:t>payments.</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600" noProof="0" dirty="0" smtClean="0"/>
                        <a:t>Send refunds.</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828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sz="4400" dirty="0"/>
              <a:t>Use Case Diagrams Overview - </a:t>
            </a:r>
            <a:r>
              <a:rPr lang="en-GB" sz="4400" dirty="0" smtClean="0"/>
              <a:t>7</a:t>
            </a:r>
            <a:endParaRPr lang="en-GB" sz="4400" dirty="0"/>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8</a:t>
            </a:fld>
            <a:endParaRPr lang="en-US">
              <a:latin typeface="Calibri"/>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415" y="1772816"/>
            <a:ext cx="7409171" cy="39604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23262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Actor</a:t>
            </a:r>
            <a:endParaRPr lang="en-GB" dirty="0"/>
          </a:p>
        </p:txBody>
      </p:sp>
      <p:sp>
        <p:nvSpPr>
          <p:cNvPr id="3" name="Content Placeholder 2"/>
          <p:cNvSpPr>
            <a:spLocks noGrp="1"/>
          </p:cNvSpPr>
          <p:nvPr>
            <p:ph idx="1"/>
          </p:nvPr>
        </p:nvSpPr>
        <p:spPr/>
        <p:txBody>
          <a:bodyPr>
            <a:normAutofit/>
          </a:bodyPr>
          <a:lstStyle/>
          <a:p>
            <a:pPr algn="just"/>
            <a:r>
              <a:rPr lang="en-US" sz="2000" dirty="0" smtClean="0"/>
              <a:t>An actor is a </a:t>
            </a:r>
            <a:r>
              <a:rPr lang="en-US" sz="2000" i="1" dirty="0" smtClean="0">
                <a:solidFill>
                  <a:srgbClr val="2D83F4"/>
                </a:solidFill>
              </a:rPr>
              <a:t>person </a:t>
            </a:r>
            <a:r>
              <a:rPr lang="en-US" sz="2000" dirty="0" smtClean="0"/>
              <a:t>or</a:t>
            </a:r>
            <a:r>
              <a:rPr lang="en-US" sz="2000" i="1" dirty="0" smtClean="0">
                <a:solidFill>
                  <a:srgbClr val="2D83F4"/>
                </a:solidFill>
              </a:rPr>
              <a:t> system</a:t>
            </a:r>
            <a:r>
              <a:rPr lang="en-US" sz="2000" dirty="0" smtClean="0"/>
              <a:t> that derives benefit from and is external to the subject.</a:t>
            </a:r>
          </a:p>
          <a:p>
            <a:pPr algn="just"/>
            <a:endParaRPr lang="en-US" sz="2000" dirty="0" smtClean="0"/>
          </a:p>
          <a:p>
            <a:pPr algn="just"/>
            <a:r>
              <a:rPr lang="en-US" sz="2000" dirty="0" smtClean="0"/>
              <a:t>It is depicted as either a stick figure (default) or, if a nonhuman actor is involved, as a rectangle with </a:t>
            </a:r>
            <a:r>
              <a:rPr lang="en-US" sz="2000" i="1" dirty="0" smtClean="0">
                <a:solidFill>
                  <a:srgbClr val="2D83F4"/>
                </a:solidFill>
              </a:rPr>
              <a:t>&lt;&lt;actor&gt;&gt;</a:t>
            </a:r>
            <a:r>
              <a:rPr lang="en-US" sz="2000" dirty="0" smtClean="0"/>
              <a:t> in it (alternative).</a:t>
            </a:r>
          </a:p>
          <a:p>
            <a:pPr algn="just"/>
            <a:endParaRPr lang="en-US" sz="2000" dirty="0" smtClean="0"/>
          </a:p>
          <a:p>
            <a:pPr algn="just"/>
            <a:r>
              <a:rPr lang="en-US" sz="2000" i="1" dirty="0" smtClean="0">
                <a:solidFill>
                  <a:srgbClr val="2D83F4"/>
                </a:solidFill>
              </a:rPr>
              <a:t>Actors are labeled with its role.</a:t>
            </a:r>
            <a:endParaRPr lang="en-US" sz="2000" dirty="0" smtClean="0"/>
          </a:p>
          <a:p>
            <a:pPr algn="just"/>
            <a:endParaRPr lang="en-US" sz="2000" dirty="0" smtClean="0"/>
          </a:p>
          <a:p>
            <a:pPr algn="just"/>
            <a:r>
              <a:rPr lang="en-US" sz="2000" dirty="0" smtClean="0"/>
              <a:t>Actors are allowed to associate with other actors only using a </a:t>
            </a:r>
            <a:r>
              <a:rPr lang="en-US" sz="2000" i="1" dirty="0" smtClean="0">
                <a:solidFill>
                  <a:schemeClr val="tx2">
                    <a:lumMod val="60000"/>
                    <a:lumOff val="40000"/>
                  </a:schemeClr>
                </a:solidFill>
              </a:rPr>
              <a:t>specialization/generalization association (superclass)</a:t>
            </a:r>
            <a:r>
              <a:rPr lang="en-US" sz="2000" dirty="0" smtClean="0"/>
              <a:t>, denoted by an arrow with a hollow arrowhead.</a:t>
            </a:r>
          </a:p>
          <a:p>
            <a:pPr lvl="1" algn="just"/>
            <a:r>
              <a:rPr lang="en-US" sz="1800" i="1" dirty="0" smtClean="0">
                <a:solidFill>
                  <a:srgbClr val="2D83F4"/>
                </a:solidFill>
              </a:rPr>
              <a:t>Actors have to be connected only to use-cases.</a:t>
            </a:r>
            <a:endParaRPr lang="tr-TR" sz="1800" i="1" dirty="0" smtClean="0">
              <a:solidFill>
                <a:srgbClr val="2D83F4"/>
              </a:solidFill>
            </a:endParaRPr>
          </a:p>
          <a:p>
            <a:pPr lvl="1" algn="just"/>
            <a:r>
              <a:rPr lang="en-US" sz="1800" i="1" dirty="0" smtClean="0">
                <a:solidFill>
                  <a:srgbClr val="2D83F4"/>
                </a:solidFill>
              </a:rPr>
              <a:t>Actors can also communicate through use cases.</a:t>
            </a:r>
          </a:p>
          <a:p>
            <a:pPr lvl="1" algn="just"/>
            <a:r>
              <a:rPr lang="en-US" sz="1800" i="1" dirty="0" smtClean="0">
                <a:solidFill>
                  <a:srgbClr val="2D83F4"/>
                </a:solidFill>
              </a:rPr>
              <a:t>Associate each actor with one or more use cases.</a:t>
            </a:r>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9</a:t>
            </a:fld>
            <a:endParaRPr lang="en-US">
              <a:latin typeface="Calibri"/>
            </a:endParaRPr>
          </a:p>
        </p:txBody>
      </p:sp>
    </p:spTree>
    <p:extLst>
      <p:ext uri="{BB962C8B-B14F-4D97-AF65-F5344CB8AC3E}">
        <p14:creationId xmlns:p14="http://schemas.microsoft.com/office/powerpoint/2010/main" val="11825680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2199</TotalTime>
  <Words>3013</Words>
  <Application>Microsoft Macintosh PowerPoint</Application>
  <PresentationFormat>On-screen Show (4:3)</PresentationFormat>
  <Paragraphs>349</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Calibri</vt:lpstr>
      <vt:lpstr>Cambria</vt:lpstr>
      <vt:lpstr>Arial</vt:lpstr>
      <vt:lpstr>Adjacency</vt:lpstr>
      <vt:lpstr>Use Case Diagrams</vt:lpstr>
      <vt:lpstr>Use Case Diagrams Overview</vt:lpstr>
      <vt:lpstr>Use Case Diagrams Overview - 2</vt:lpstr>
      <vt:lpstr>Use Case Diagrams Overview - 3</vt:lpstr>
      <vt:lpstr>Use Case Diagrams Overview - 4</vt:lpstr>
      <vt:lpstr>Use Case Diagrams Overview - 5</vt:lpstr>
      <vt:lpstr>Use Case Diagrams Overview - 6</vt:lpstr>
      <vt:lpstr>Use Case Diagrams Overview - 7</vt:lpstr>
      <vt:lpstr>An Actor</vt:lpstr>
      <vt:lpstr>An Actor - 2</vt:lpstr>
      <vt:lpstr>How to Find Actors?</vt:lpstr>
      <vt:lpstr>A Use Case</vt:lpstr>
      <vt:lpstr>A Use Case - 2</vt:lpstr>
      <vt:lpstr>How to Find Use Cases?</vt:lpstr>
      <vt:lpstr>A System Boundary</vt:lpstr>
      <vt:lpstr>Association Relationship</vt:lpstr>
      <vt:lpstr>A Generalization Relationship</vt:lpstr>
      <vt:lpstr>Generalized Actors and Use-Cases </vt:lpstr>
      <vt:lpstr>Include and Extend Relationship</vt:lpstr>
      <vt:lpstr>Include and Extend Relationship - 2</vt:lpstr>
      <vt:lpstr>Summary of Associations</vt:lpstr>
      <vt:lpstr>Key Points</vt:lpstr>
      <vt:lpstr>How Many Use Cases Should Your Model Have?</vt:lpstr>
      <vt:lpstr>What Makes a Good Use Case?</vt:lpstr>
      <vt:lpstr>Reading Use Case Diagrams</vt:lpstr>
      <vt:lpstr>Reading Use Case Diagrams - 2</vt:lpstr>
      <vt:lpstr>Reading Use Case Diagrams - 3</vt:lpstr>
      <vt:lpstr>Reading Use Case Diagrams - 4</vt:lpstr>
      <vt:lpstr>Reading Use Case Diagrams - 5</vt:lpstr>
      <vt:lpstr>Business Use Case Diagrams</vt:lpstr>
      <vt:lpstr>Business Use Case Diagrams - 2</vt:lpstr>
      <vt:lpstr>Business Use Case Diagrams - 3</vt:lpstr>
      <vt:lpstr>System UC Vs. Business UC</vt:lpstr>
      <vt:lpstr>Use Case Summary</vt:lpstr>
      <vt:lpstr>Use-Case Diagram Examples</vt:lpstr>
      <vt:lpstr>Use-Case Diagram Examples - 2</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 Diagrams</dc:title>
  <dc:creator>Mustafa Büyükkeçeci</dc:creator>
  <cp:lastModifiedBy>Mustafa Büyükkeçeci</cp:lastModifiedBy>
  <cp:revision>214</cp:revision>
  <dcterms:created xsi:type="dcterms:W3CDTF">2013-09-24T15:53:49Z</dcterms:created>
  <dcterms:modified xsi:type="dcterms:W3CDTF">2016-09-29T20:19:49Z</dcterms:modified>
</cp:coreProperties>
</file>