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37ed433d_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637ed433d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637ed433d_6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e637ed433d_6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637ed433d_6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637ed433d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637ed433d_6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637ed433d_6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637ed433d_6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637ed433d_6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637ed433d_6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e637ed433d_6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e62208570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e6220857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11c989e76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11c989e7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37ed433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637ed433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1c989e76c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1c989e76c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11c989e76c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11c989e76c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e637ed433d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e637ed433d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62208570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62208570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637ed433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e637ed433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e62a1ad8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e62a1ad8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e62208570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e62208570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e637ed433d_6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e637ed433d_6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11c989e76c_4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11c989e76c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53b7b8d7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53b7b8d7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11c989e76c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11c989e76c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11c989e76c_4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11c989e76c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637ed433d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637ed433d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637ed433d_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637ed433d_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637ed433d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e637ed433d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e637ed433d_6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e637ed433d_6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itle" showMasterSp="0">
  <p:cSld name="Master Slide 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854449" y="949330"/>
            <a:ext cx="8038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753" r="2899" t="40599"/>
          <a:stretch/>
        </p:blipFill>
        <p:spPr>
          <a:xfrm>
            <a:off x="-36511" y="1563638"/>
            <a:ext cx="9217025" cy="37883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0" y="808875"/>
            <a:ext cx="9180600" cy="0"/>
          </a:xfrm>
          <a:prstGeom prst="straightConnector1">
            <a:avLst/>
          </a:prstGeom>
          <a:noFill/>
          <a:ln cap="flat" cmpd="sng" w="12700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83" y="195262"/>
            <a:ext cx="1429819" cy="432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lvl="0">
              <a:buNone/>
              <a:defRPr sz="1300">
                <a:solidFill>
                  <a:srgbClr val="84B819"/>
                </a:solidFill>
              </a:defRPr>
            </a:lvl1pPr>
            <a:lvl2pPr lvl="1">
              <a:buNone/>
              <a:defRPr sz="1300">
                <a:solidFill>
                  <a:srgbClr val="84B819"/>
                </a:solidFill>
              </a:defRPr>
            </a:lvl2pPr>
            <a:lvl3pPr lvl="2">
              <a:buNone/>
              <a:defRPr sz="1300">
                <a:solidFill>
                  <a:srgbClr val="84B819"/>
                </a:solidFill>
              </a:defRPr>
            </a:lvl3pPr>
            <a:lvl4pPr lvl="3">
              <a:buNone/>
              <a:defRPr sz="1300">
                <a:solidFill>
                  <a:srgbClr val="84B819"/>
                </a:solidFill>
              </a:defRPr>
            </a:lvl4pPr>
            <a:lvl5pPr lvl="4">
              <a:buNone/>
              <a:defRPr sz="1300">
                <a:solidFill>
                  <a:srgbClr val="84B819"/>
                </a:solidFill>
              </a:defRPr>
            </a:lvl5pPr>
            <a:lvl6pPr lvl="5">
              <a:buNone/>
              <a:defRPr sz="1300">
                <a:solidFill>
                  <a:srgbClr val="84B819"/>
                </a:solidFill>
              </a:defRPr>
            </a:lvl6pPr>
            <a:lvl7pPr lvl="6">
              <a:buNone/>
              <a:defRPr sz="1300">
                <a:solidFill>
                  <a:srgbClr val="84B819"/>
                </a:solidFill>
              </a:defRPr>
            </a:lvl7pPr>
            <a:lvl8pPr lvl="7">
              <a:buNone/>
              <a:defRPr sz="1300">
                <a:solidFill>
                  <a:srgbClr val="84B819"/>
                </a:solidFill>
              </a:defRPr>
            </a:lvl8pPr>
            <a:lvl9pPr lvl="8">
              <a:buNone/>
              <a:defRPr sz="1300">
                <a:solidFill>
                  <a:srgbClr val="84B81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Picture + Caption">
  <p:cSld name="Master Slide Picture + Ca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1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Google Shape;102;p11"/>
          <p:cNvSpPr txBox="1"/>
          <p:nvPr>
            <p:ph idx="1" type="body"/>
          </p:nvPr>
        </p:nvSpPr>
        <p:spPr>
          <a:xfrm>
            <a:off x="0" y="0"/>
            <a:ext cx="9144000" cy="372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1"/>
          <p:cNvSpPr txBox="1"/>
          <p:nvPr>
            <p:ph idx="2" type="body"/>
          </p:nvPr>
        </p:nvSpPr>
        <p:spPr>
          <a:xfrm>
            <a:off x="250825" y="3853302"/>
            <a:ext cx="82089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  <a:defRPr/>
            </a:lvl1pPr>
            <a:lvl2pPr indent="-3016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1"/>
          <p:cNvSpPr/>
          <p:nvPr/>
        </p:nvSpPr>
        <p:spPr>
          <a:xfrm>
            <a:off x="260974" y="-524594"/>
            <a:ext cx="43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/>
          <p:nvPr/>
        </p:nvSpPr>
        <p:spPr>
          <a:xfrm>
            <a:off x="822776" y="-524594"/>
            <a:ext cx="432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384578" y="-524594"/>
            <a:ext cx="432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946380" y="-524594"/>
            <a:ext cx="432000" cy="2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2508182" y="-524594"/>
            <a:ext cx="432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3069984" y="-524594"/>
            <a:ext cx="432000" cy="28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1"/>
          <p:cNvSpPr txBox="1"/>
          <p:nvPr/>
        </p:nvSpPr>
        <p:spPr>
          <a:xfrm>
            <a:off x="250825" y="-754564"/>
            <a:ext cx="3024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colors for graphics and diagrams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wo Pictures + captions">
  <p:cSld name="Master Slide Two Pictures + captio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5" name="Google Shape;115;p12"/>
          <p:cNvSpPr txBox="1"/>
          <p:nvPr>
            <p:ph idx="1" type="body"/>
          </p:nvPr>
        </p:nvSpPr>
        <p:spPr>
          <a:xfrm>
            <a:off x="1" y="0"/>
            <a:ext cx="4467300" cy="372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2" type="body"/>
          </p:nvPr>
        </p:nvSpPr>
        <p:spPr>
          <a:xfrm>
            <a:off x="250826" y="3853302"/>
            <a:ext cx="42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3" type="body"/>
          </p:nvPr>
        </p:nvSpPr>
        <p:spPr>
          <a:xfrm>
            <a:off x="4674122" y="-1"/>
            <a:ext cx="4467300" cy="37242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4" type="body"/>
          </p:nvPr>
        </p:nvSpPr>
        <p:spPr>
          <a:xfrm>
            <a:off x="4676775" y="3853302"/>
            <a:ext cx="42165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0162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1pPr>
            <a:lvl2pPr indent="-3016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2pPr>
            <a:lvl3pPr indent="-3016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3pPr>
            <a:lvl4pPr indent="-3016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4pPr>
            <a:lvl5pPr indent="-3016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50"/>
              <a:buChar char="•"/>
              <a:defRPr sz="11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/>
          <p:nvPr/>
        </p:nvSpPr>
        <p:spPr>
          <a:xfrm>
            <a:off x="260974" y="-524594"/>
            <a:ext cx="43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822776" y="-524594"/>
            <a:ext cx="432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1384578" y="-524594"/>
            <a:ext cx="432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2"/>
          <p:cNvSpPr/>
          <p:nvPr/>
        </p:nvSpPr>
        <p:spPr>
          <a:xfrm>
            <a:off x="1946380" y="-524594"/>
            <a:ext cx="432000" cy="2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2"/>
          <p:cNvSpPr/>
          <p:nvPr/>
        </p:nvSpPr>
        <p:spPr>
          <a:xfrm>
            <a:off x="2508182" y="-524594"/>
            <a:ext cx="432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2"/>
          <p:cNvSpPr/>
          <p:nvPr/>
        </p:nvSpPr>
        <p:spPr>
          <a:xfrm>
            <a:off x="3069984" y="-524594"/>
            <a:ext cx="432000" cy="28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2"/>
          <p:cNvSpPr txBox="1"/>
          <p:nvPr/>
        </p:nvSpPr>
        <p:spPr>
          <a:xfrm>
            <a:off x="250825" y="-754564"/>
            <a:ext cx="3024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colors for graphics and diagrams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pos="2944">
          <p15:clr>
            <a:srgbClr val="FBAE40"/>
          </p15:clr>
        </p15:guide>
        <p15:guide id="3" pos="2816">
          <p15:clr>
            <a:srgbClr val="FBAE40"/>
          </p15:clr>
        </p15:guide>
        <p15:guide id="4" orient="horz" pos="261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Chapter Break">
  <p:cSld name="Master Slide Chapter Brea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0" y="0"/>
            <a:ext cx="9144000" cy="4516500"/>
          </a:xfrm>
          <a:prstGeom prst="rect">
            <a:avLst/>
          </a:prstGeom>
          <a:solidFill>
            <a:srgbClr val="84B8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688827" y="2742739"/>
            <a:ext cx="360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2" type="body"/>
          </p:nvPr>
        </p:nvSpPr>
        <p:spPr>
          <a:xfrm>
            <a:off x="684213" y="3436243"/>
            <a:ext cx="7775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59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Chapter Break + Picture">
  <p:cSld name="Master Slide Chapter Break + Picture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14"/>
          <p:cNvSpPr/>
          <p:nvPr>
            <p:ph idx="2" type="pic"/>
          </p:nvPr>
        </p:nvSpPr>
        <p:spPr>
          <a:xfrm>
            <a:off x="0" y="0"/>
            <a:ext cx="9144000" cy="45165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88827" y="2742739"/>
            <a:ext cx="3600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None/>
              <a:defRPr sz="3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3" type="body"/>
          </p:nvPr>
        </p:nvSpPr>
        <p:spPr>
          <a:xfrm>
            <a:off x="684213" y="3436243"/>
            <a:ext cx="77757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None/>
              <a:defRPr sz="22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0" name="Google Shape;140;p14"/>
          <p:cNvCxnSpPr/>
          <p:nvPr/>
        </p:nvCxnSpPr>
        <p:spPr>
          <a:xfrm>
            <a:off x="-126937" y="4515960"/>
            <a:ext cx="9300900" cy="600"/>
          </a:xfrm>
          <a:prstGeom prst="straightConnector1">
            <a:avLst/>
          </a:prstGeom>
          <a:noFill/>
          <a:ln cap="flat" cmpd="sng" w="12700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End / Contact">
  <p:cSld name="Master Slide End / Conta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975472" y="471192"/>
            <a:ext cx="6192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5"/>
          <p:cNvSpPr txBox="1"/>
          <p:nvPr>
            <p:ph idx="2" type="body"/>
          </p:nvPr>
        </p:nvSpPr>
        <p:spPr>
          <a:xfrm>
            <a:off x="977899" y="1725613"/>
            <a:ext cx="6190200" cy="19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9" name="Google Shape;14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0" name="Google Shape;15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itle - add picture" showMasterSp="0">
  <p:cSld name="Master Slide Title - add pictur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54449" y="949330"/>
            <a:ext cx="8038800" cy="5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>
            <a:off x="0" y="808875"/>
            <a:ext cx="91440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-8930" y="1563689"/>
            <a:ext cx="9153000" cy="3579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4483" y="195262"/>
            <a:ext cx="1429819" cy="43227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>
            <a:lvl1pPr lvl="0">
              <a:buNone/>
              <a:defRPr sz="1300">
                <a:solidFill>
                  <a:srgbClr val="84B819"/>
                </a:solidFill>
              </a:defRPr>
            </a:lvl1pPr>
            <a:lvl2pPr lvl="1">
              <a:buNone/>
              <a:defRPr sz="1300">
                <a:solidFill>
                  <a:srgbClr val="84B819"/>
                </a:solidFill>
              </a:defRPr>
            </a:lvl2pPr>
            <a:lvl3pPr lvl="2">
              <a:buNone/>
              <a:defRPr sz="1300">
                <a:solidFill>
                  <a:srgbClr val="84B819"/>
                </a:solidFill>
              </a:defRPr>
            </a:lvl3pPr>
            <a:lvl4pPr lvl="3">
              <a:buNone/>
              <a:defRPr sz="1300">
                <a:solidFill>
                  <a:srgbClr val="84B819"/>
                </a:solidFill>
              </a:defRPr>
            </a:lvl4pPr>
            <a:lvl5pPr lvl="4">
              <a:buNone/>
              <a:defRPr sz="1300">
                <a:solidFill>
                  <a:srgbClr val="84B819"/>
                </a:solidFill>
              </a:defRPr>
            </a:lvl5pPr>
            <a:lvl6pPr lvl="5">
              <a:buNone/>
              <a:defRPr sz="1300">
                <a:solidFill>
                  <a:srgbClr val="84B819"/>
                </a:solidFill>
              </a:defRPr>
            </a:lvl6pPr>
            <a:lvl7pPr lvl="6">
              <a:buNone/>
              <a:defRPr sz="1300">
                <a:solidFill>
                  <a:srgbClr val="84B819"/>
                </a:solidFill>
              </a:defRPr>
            </a:lvl7pPr>
            <a:lvl8pPr lvl="7">
              <a:buNone/>
              <a:defRPr sz="1300">
                <a:solidFill>
                  <a:srgbClr val="84B819"/>
                </a:solidFill>
              </a:defRPr>
            </a:lvl8pPr>
            <a:lvl9pPr lvl="8">
              <a:buNone/>
              <a:defRPr sz="1300">
                <a:solidFill>
                  <a:srgbClr val="84B81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- two columns">
  <p:cSld name="Master Slide Text -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>
                <a:solidFill>
                  <a:srgbClr val="84B81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- two columns + legend">
  <p:cSld name="Master Slide Text - two columns + legend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250825" y="464468"/>
            <a:ext cx="8642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250826" y="1058863"/>
            <a:ext cx="86424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3" type="body"/>
          </p:nvPr>
        </p:nvSpPr>
        <p:spPr>
          <a:xfrm>
            <a:off x="6805586" y="3435846"/>
            <a:ext cx="2087700" cy="9360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sz="10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2pPr>
            <a:lvl3pPr indent="-292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/>
            </a:lvl3pPr>
            <a:lvl4pPr indent="-292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  <a:defRPr sz="10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4" type="body"/>
          </p:nvPr>
        </p:nvSpPr>
        <p:spPr>
          <a:xfrm>
            <a:off x="250825" y="3917547"/>
            <a:ext cx="142200" cy="38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>
                <a:solidFill>
                  <a:srgbClr val="84B81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type="title"/>
          </p:nvPr>
        </p:nvSpPr>
        <p:spPr>
          <a:xfrm>
            <a:off x="539553" y="3917547"/>
            <a:ext cx="60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- three columns">
  <p:cSld name="Master Slide Text - three 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250825" y="464468"/>
            <a:ext cx="86424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>
                <a:solidFill>
                  <a:srgbClr val="84B81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- subline, two columns of text">
  <p:cSld name="Master Slide Text - subline, two columns of 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270300" y="464468"/>
            <a:ext cx="86220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2" type="body"/>
          </p:nvPr>
        </p:nvSpPr>
        <p:spPr>
          <a:xfrm>
            <a:off x="263576" y="1016714"/>
            <a:ext cx="8629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256853" y="1851669"/>
            <a:ext cx="8637000" cy="18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4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>
                <a:solidFill>
                  <a:srgbClr val="84B81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960">
          <p15:clr>
            <a:srgbClr val="FBAE40"/>
          </p15:clr>
        </p15:guide>
        <p15:guide id="2" orient="horz" pos="12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- subline, two columns of text #b">
  <p:cSld name="Master Slide Text - subline, two columns of text #b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8"/>
          <p:cNvSpPr txBox="1"/>
          <p:nvPr>
            <p:ph idx="1" type="body"/>
          </p:nvPr>
        </p:nvSpPr>
        <p:spPr>
          <a:xfrm>
            <a:off x="261355" y="464468"/>
            <a:ext cx="86319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2" type="body"/>
          </p:nvPr>
        </p:nvSpPr>
        <p:spPr>
          <a:xfrm>
            <a:off x="261355" y="1413402"/>
            <a:ext cx="86319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3" type="body"/>
          </p:nvPr>
        </p:nvSpPr>
        <p:spPr>
          <a:xfrm>
            <a:off x="261354" y="2226732"/>
            <a:ext cx="8631900" cy="14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4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>
                <a:solidFill>
                  <a:srgbClr val="84B81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12">
          <p15:clr>
            <a:srgbClr val="FBAE40"/>
          </p15:clr>
        </p15:guide>
        <p15:guide id="2" orient="horz" pos="1529">
          <p15:clr>
            <a:srgbClr val="FBAE40"/>
          </p15:clr>
        </p15:guide>
        <p15:guide id="3" orient="horz" pos="9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+ Picture">
  <p:cSld name="Master Slide Text + Pictur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260975" y="464468"/>
            <a:ext cx="41712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260975" y="1058863"/>
            <a:ext cx="41670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3" type="body"/>
          </p:nvPr>
        </p:nvSpPr>
        <p:spPr>
          <a:xfrm>
            <a:off x="4572000" y="555625"/>
            <a:ext cx="4572000" cy="396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/>
          <p:nvPr/>
        </p:nvSpPr>
        <p:spPr>
          <a:xfrm>
            <a:off x="260974" y="-524594"/>
            <a:ext cx="43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822776" y="-524594"/>
            <a:ext cx="432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1384578" y="-524594"/>
            <a:ext cx="432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1946380" y="-524594"/>
            <a:ext cx="432000" cy="2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2508182" y="-524594"/>
            <a:ext cx="432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/>
          <p:nvPr/>
        </p:nvSpPr>
        <p:spPr>
          <a:xfrm>
            <a:off x="3069984" y="-524594"/>
            <a:ext cx="432000" cy="28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/>
        </p:nvSpPr>
        <p:spPr>
          <a:xfrm>
            <a:off x="251520" y="-754564"/>
            <a:ext cx="3327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colors for graphics and diagrams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82;p9"/>
          <p:cNvCxnSpPr/>
          <p:nvPr/>
        </p:nvCxnSpPr>
        <p:spPr>
          <a:xfrm>
            <a:off x="0" y="4516438"/>
            <a:ext cx="9174000" cy="0"/>
          </a:xfrm>
          <a:prstGeom prst="straightConnector1">
            <a:avLst/>
          </a:prstGeom>
          <a:noFill/>
          <a:ln cap="flat" cmpd="sng" w="12700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880">
          <p15:clr>
            <a:srgbClr val="FBAE40"/>
          </p15:clr>
        </p15:guide>
        <p15:guide id="2" orient="horz" pos="3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ster Slide Text (two columns) + picture">
  <p:cSld name="Master Slide Text (two columns) + pictur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275550" y="464468"/>
            <a:ext cx="53769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84B819"/>
                </a:solidFill>
              </a:defRPr>
            </a:lvl1pPr>
            <a:lvl2pPr indent="-406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260975" y="1058863"/>
            <a:ext cx="5391000" cy="3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3375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3" type="body"/>
          </p:nvPr>
        </p:nvSpPr>
        <p:spPr>
          <a:xfrm>
            <a:off x="5795962" y="555625"/>
            <a:ext cx="3348000" cy="3960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0"/>
          <p:cNvSpPr/>
          <p:nvPr/>
        </p:nvSpPr>
        <p:spPr>
          <a:xfrm>
            <a:off x="260974" y="-524594"/>
            <a:ext cx="432000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822776" y="-524594"/>
            <a:ext cx="432000" cy="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1384578" y="-524594"/>
            <a:ext cx="432000" cy="28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>
            <a:off x="1946380" y="-524594"/>
            <a:ext cx="432000" cy="28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2508182" y="-524594"/>
            <a:ext cx="432000" cy="28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3069984" y="-524594"/>
            <a:ext cx="432000" cy="28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250825" y="-754564"/>
            <a:ext cx="30249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GB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 colors for graphics and diagrams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0"/>
          <p:cNvCxnSpPr/>
          <p:nvPr/>
        </p:nvCxnSpPr>
        <p:spPr>
          <a:xfrm>
            <a:off x="0" y="4516438"/>
            <a:ext cx="9174000" cy="0"/>
          </a:xfrm>
          <a:prstGeom prst="straightConnector1">
            <a:avLst/>
          </a:prstGeom>
          <a:noFill/>
          <a:ln cap="flat" cmpd="sng" w="12700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365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100" u="none" cap="none" strike="noStrik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" name="Google Shape;7;p1"/>
          <p:cNvCxnSpPr/>
          <p:nvPr/>
        </p:nvCxnSpPr>
        <p:spPr>
          <a:xfrm>
            <a:off x="0" y="4516438"/>
            <a:ext cx="9144000" cy="0"/>
          </a:xfrm>
          <a:prstGeom prst="straightConnector1">
            <a:avLst/>
          </a:prstGeom>
          <a:noFill/>
          <a:ln cap="flat" cmpd="sng" w="12700">
            <a:solidFill>
              <a:srgbClr val="84B8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" name="Google Shape;8;p1"/>
          <p:cNvSpPr txBox="1"/>
          <p:nvPr>
            <p:ph type="title"/>
          </p:nvPr>
        </p:nvSpPr>
        <p:spPr>
          <a:xfrm>
            <a:off x="971600" y="3917547"/>
            <a:ext cx="748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4B819"/>
              </a:buClr>
              <a:buSzPts val="1650"/>
              <a:buFont typeface="Arial"/>
              <a:buNone/>
              <a:defRPr b="0" i="0" sz="1650" u="none" cap="none" strike="noStrike">
                <a:solidFill>
                  <a:srgbClr val="84B8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684213" y="1058863"/>
            <a:ext cx="7775700" cy="2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72000" wrap="square" tIns="0">
            <a:noAutofit/>
          </a:bodyPr>
          <a:lstStyle>
            <a:lvl1pPr indent="-33337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337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3375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3375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3375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0"/>
              <a:buFont typeface="Arial"/>
              <a:buChar char="•"/>
              <a:defRPr b="0" i="0" sz="16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7554515" y="4656026"/>
            <a:ext cx="905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377086" y="4658618"/>
            <a:ext cx="4035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39393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6283" y="4613653"/>
            <a:ext cx="1224781" cy="37028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pos="5602">
          <p15:clr>
            <a:srgbClr val="F26B43"/>
          </p15:clr>
        </p15:guide>
        <p15:guide id="3" orient="horz" pos="123">
          <p15:clr>
            <a:srgbClr val="F26B43"/>
          </p15:clr>
        </p15:guide>
        <p15:guide id="4" orient="horz" pos="3117">
          <p15:clr>
            <a:srgbClr val="F26B43"/>
          </p15:clr>
        </p15:guide>
        <p15:guide id="5" orient="horz" pos="2845">
          <p15:clr>
            <a:srgbClr val="F26B43"/>
          </p15:clr>
        </p15:guide>
        <p15:guide id="6" pos="431">
          <p15:clr>
            <a:srgbClr val="F26B43"/>
          </p15:clr>
        </p15:guide>
        <p15:guide id="7" pos="5329">
          <p15:clr>
            <a:srgbClr val="F26B43"/>
          </p15:clr>
        </p15:guide>
        <p15:guide id="8" orient="horz" pos="3014">
          <p15:clr>
            <a:srgbClr val="F26B43"/>
          </p15:clr>
        </p15:guide>
        <p15:guide id="9" orient="horz" pos="510">
          <p15:clr>
            <a:srgbClr val="F26B43"/>
          </p15:clr>
        </p15:guide>
        <p15:guide id="10" orient="horz" pos="2346">
          <p15:clr>
            <a:srgbClr val="F26B43"/>
          </p15:clr>
        </p15:guide>
        <p15:guide id="11" orient="horz" pos="2754">
          <p15:clr>
            <a:srgbClr val="F26B43"/>
          </p15:clr>
        </p15:guide>
        <p15:guide id="12" orient="horz" pos="667">
          <p15:clr>
            <a:srgbClr val="F26B43"/>
          </p15:clr>
        </p15:guide>
        <p15:guide id="13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ysTAzYMoFRQ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ctrTitle"/>
          </p:nvPr>
        </p:nvSpPr>
        <p:spPr>
          <a:xfrm>
            <a:off x="311700" y="744575"/>
            <a:ext cx="8520600" cy="106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Proximal Policy Optimization</a:t>
            </a:r>
            <a:endParaRPr/>
          </a:p>
        </p:txBody>
      </p:sp>
      <p:sp>
        <p:nvSpPr>
          <p:cNvPr id="156" name="Google Shape;156;p17"/>
          <p:cNvSpPr txBox="1"/>
          <p:nvPr>
            <p:ph idx="1" type="subTitle"/>
          </p:nvPr>
        </p:nvSpPr>
        <p:spPr>
          <a:xfrm>
            <a:off x="311700" y="23973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John Schulman, Filip Wolski, Prafulla Dhariwal, Alec Radford, Oleg Klimov</a:t>
            </a:r>
            <a:endParaRPr/>
          </a:p>
        </p:txBody>
      </p:sp>
      <p:sp>
        <p:nvSpPr>
          <p:cNvPr id="157" name="Google Shape;15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1778825" y="4663225"/>
            <a:ext cx="567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</a:rPr>
              <a:t>Anilcan Polat, Rene Greff, Steffen Cintosun, Burak Tosun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7449425" y="4649275"/>
            <a:ext cx="139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solidFill>
                  <a:schemeClr val="dk1"/>
                </a:solidFill>
              </a:rPr>
              <a:t>19.06.2024</a:t>
            </a:r>
            <a:endParaRPr sz="16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7" name="Google Shape;237;p26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Temporal difference learning</a:t>
            </a:r>
            <a:endParaRPr/>
          </a:p>
        </p:txBody>
      </p:sp>
      <p:sp>
        <p:nvSpPr>
          <p:cNvPr id="238" name="Google Shape;238;p26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combination of Monte Carlo methods and Dynamic Programming (DP).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updates the value of a state based on the observed return and the estimated value of the next state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𝛼 learning rate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Similar</a:t>
            </a:r>
            <a:r>
              <a:rPr lang="en-GB"/>
              <a:t> to Bellman equation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Both update the Value function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TDL only considers the value function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Bellman also considers the Reward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924525"/>
            <a:ext cx="3623825" cy="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7" name="Google Shape;247;p27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Gradient Methods</a:t>
            </a:r>
            <a:endParaRPr/>
          </a:p>
        </p:txBody>
      </p:sp>
      <p:sp>
        <p:nvSpPr>
          <p:cNvPr id="248" name="Google Shape;248;p27"/>
          <p:cNvSpPr txBox="1"/>
          <p:nvPr>
            <p:ph idx="2" type="body"/>
          </p:nvPr>
        </p:nvSpPr>
        <p:spPr>
          <a:xfrm>
            <a:off x="250825" y="1058878"/>
            <a:ext cx="8642400" cy="340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Define objective function that evaluates a policy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𝜃 are all parameters of the neural network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Goal: maximize the expected return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updating the policy parameters in the direction that increases the expected return using </a:t>
            </a:r>
            <a:r>
              <a:rPr b="1" lang="en-GB"/>
              <a:t>gradient ascent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Cannot compute the gradient of an expectation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→ </a:t>
            </a:r>
            <a:r>
              <a:rPr b="1" lang="en-GB"/>
              <a:t>Policy Gradient Theorem</a:t>
            </a:r>
            <a:endParaRPr b="1"/>
          </a:p>
        </p:txBody>
      </p:sp>
      <p:pic>
        <p:nvPicPr>
          <p:cNvPr id="249" name="Google Shape;2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850" y="1349474"/>
            <a:ext cx="1525875" cy="2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9850" y="2994750"/>
            <a:ext cx="1692323" cy="29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6" name="Google Shape;256;p28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 Gradient Theorem</a:t>
            </a:r>
            <a:endParaRPr/>
          </a:p>
        </p:txBody>
      </p:sp>
      <p:sp>
        <p:nvSpPr>
          <p:cNvPr id="257" name="Google Shape;257;p28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log</a:t>
            </a:r>
            <a:r>
              <a:rPr lang="en-GB"/>
              <a:t> π_𝜃(A_t|S_t) </a:t>
            </a:r>
            <a:r>
              <a:rPr lang="en-GB"/>
              <a:t>is the logarithm of the probability of taking action A_t in state S_t​ according to the policy parameterized by 𝜃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I</a:t>
            </a:r>
            <a:r>
              <a:rPr lang="en-GB"/>
              <a:t>n REINFORCE, this term scales the gradient by the return to give higher weight to actions with higher returns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It's the 'advantage' of taking action A_t​ in state S_t over the average return. It indicates how much better the action was compared to the average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By using G_t, the gradient is scaled by the advantage, guiding the optimization towards actions that lead to higher returns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0" y="1058874"/>
            <a:ext cx="3555450" cy="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6" name="Google Shape;266;p29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Monte Carlo Estimation</a:t>
            </a:r>
            <a:endParaRPr/>
          </a:p>
        </p:txBody>
      </p:sp>
      <p:sp>
        <p:nvSpPr>
          <p:cNvPr id="267" name="Google Shape;267;p29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The expected value of any random variable X can be approximated by the empirical mean of independent samples x_1, … , x_n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9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9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0" name="Google Shape;2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75" y="1619250"/>
            <a:ext cx="2236275" cy="7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75" y="2510300"/>
            <a:ext cx="6144534" cy="119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30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 algorithm</a:t>
            </a:r>
            <a:endParaRPr/>
          </a:p>
        </p:txBody>
      </p:sp>
      <p:sp>
        <p:nvSpPr>
          <p:cNvPr id="278" name="Google Shape;278;p30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0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024126"/>
            <a:ext cx="8089104" cy="309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7" name="Google Shape;287;p31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computing gradients?</a:t>
            </a:r>
            <a:endParaRPr/>
          </a:p>
        </p:txBody>
      </p:sp>
      <p:sp>
        <p:nvSpPr>
          <p:cNvPr id="288" name="Google Shape;288;p31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The gradient indicates how to adjust policy parameters 𝜃 to improve performance. 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Using gradients, we update the policy to maximize expected returns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Direction of Improvement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Policy Improvement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Policy Stability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By computing the gradient for each sampled trajectory and then taking the average, we obtain an estimate of the true gradient of the expected return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4B819"/>
              </a:solidFill>
            </a:endParaRPr>
          </a:p>
        </p:txBody>
      </p:sp>
      <p:sp>
        <p:nvSpPr>
          <p:cNvPr id="289" name="Google Shape;289;p31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Trust Region Methods (TRPO)</a:t>
            </a:r>
            <a:endParaRPr/>
          </a:p>
        </p:txBody>
      </p:sp>
      <p:sp>
        <p:nvSpPr>
          <p:cNvPr id="296" name="Google Shape;296;p32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On-policy algorithm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Used for environments with discrete/continuous action spaces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Update by using largest step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Calculate distance between policies π_old and π</a:t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KL-Divergence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Large differences possible -&gt; using a penalty</a:t>
            </a:r>
            <a:endParaRPr>
              <a:solidFill>
                <a:srgbClr val="84B819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2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0" name="Google Shape;3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25" y="2581650"/>
            <a:ext cx="2066682" cy="4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6" name="Google Shape;306;p33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 function</a:t>
            </a:r>
            <a:endParaRPr/>
          </a:p>
        </p:txBody>
      </p:sp>
      <p:sp>
        <p:nvSpPr>
          <p:cNvPr id="307" name="Google Shape;307;p33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The estimate of the relative value of the selected action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Â_t = Return R_t - Value Function (Estimate Baseline)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Return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-GB"/>
              <a:t>The actual rewards the agent received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Value Function V(s)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-GB"/>
              <a:t>s -&gt; Current state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-GB"/>
              <a:t>Estimate of discounted reward from this state onwards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If positive the policy is updated, to which the behavior of the policy is reinforced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If negative the opposite will happen</a:t>
            </a:r>
            <a:endParaRPr/>
          </a:p>
        </p:txBody>
      </p:sp>
      <p:sp>
        <p:nvSpPr>
          <p:cNvPr id="308" name="Google Shape;308;p33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TRPO functionality</a:t>
            </a:r>
            <a:endParaRPr/>
          </a:p>
        </p:txBody>
      </p:sp>
      <p:sp>
        <p:nvSpPr>
          <p:cNvPr id="315" name="Google Shape;315;p34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TRPO maximizes objective function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9" name="Google Shape;3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50" y="1495650"/>
            <a:ext cx="6182050" cy="95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025" y="2571750"/>
            <a:ext cx="2526062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PPO</a:t>
            </a:r>
            <a:endParaRPr/>
          </a:p>
        </p:txBody>
      </p:sp>
      <p:sp>
        <p:nvSpPr>
          <p:cNvPr id="326" name="Google Shape;326;p35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s</a:t>
            </a:r>
            <a:r>
              <a:rPr lang="en-GB"/>
              <a:t>imilar to TRPO 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Penalizes changes away from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Using clipping with hyperparameter epsilon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Min of both objectives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Creating lower bound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5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5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30" name="Google Shape;3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593575"/>
            <a:ext cx="6922200" cy="7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517975" y="991095"/>
            <a:ext cx="8038800" cy="5724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Spark interest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536175" y="1605425"/>
            <a:ext cx="8357100" cy="3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descr="In using Unity + ML-Agents, one creates a basic reinforced learning environment. Our objective was to not only establish a learning process that utilizes the steps for Unity environment creation and ML-Agents, but we also hoped to use this as a method for demonstrating basic learning methods.&#10;&#10;Within this video, a player proceeds along within a sci-fi space of sorts. The player moves forward while avoiding walls and other obstacles – and if the player makes contact with point blocks, points are added to their score.&#10;&#10;&#10;Production/Execution Environment&#10;&#10;Unity 2018 2.14.f1&#10;ML-Agents v0.5&#10;&#10;Medium&#10;-https://medium.com/@bitgrit/an-easy-problem-demonstration-32683b8e82e2&#10;&#10;Unity Machine Learning Agents&#10;- https://unity3d.com/jp/machine-learning" id="167" name="Google Shape;167;p18" title="AI learns to play game using ppo reinforcement learn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9850" y="1878250"/>
            <a:ext cx="4433300" cy="24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6" name="Google Shape;336;p36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PPO</a:t>
            </a:r>
            <a:endParaRPr/>
          </a:p>
        </p:txBody>
      </p:sp>
      <p:sp>
        <p:nvSpPr>
          <p:cNvPr id="337" name="Google Shape;337;p36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6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6"/>
          <p:cNvSpPr txBox="1"/>
          <p:nvPr>
            <p:ph type="title"/>
          </p:nvPr>
        </p:nvSpPr>
        <p:spPr>
          <a:xfrm>
            <a:off x="1673551" y="4507675"/>
            <a:ext cx="5594400" cy="55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chemeClr val="accent1"/>
                </a:solidFill>
              </a:rPr>
              <a:t>Schulman et al., Proximal Policy Optimization Algorithms (2017), https://arxiv.org/pdf/1707.06347.pdf, page 3. </a:t>
            </a:r>
            <a:endParaRPr sz="6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058875"/>
            <a:ext cx="6922200" cy="71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175" y="1770500"/>
            <a:ext cx="5811499" cy="256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47" name="Google Shape;347;p37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PPO pseudo code</a:t>
            </a:r>
            <a:endParaRPr/>
          </a:p>
        </p:txBody>
      </p:sp>
      <p:sp>
        <p:nvSpPr>
          <p:cNvPr id="348" name="Google Shape;348;p37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chemeClr val="accent1"/>
                </a:solidFill>
              </a:rPr>
              <a:t>Schulman et al., Proximal Policy Optimization Algorithms (2017), https://arxiv.org/pdf/1707.06347.pdf, page 5. </a:t>
            </a:r>
            <a:endParaRPr sz="6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157300"/>
            <a:ext cx="8576333" cy="24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84B819"/>
                </a:solidFill>
              </a:rPr>
              <a:t>Performance metrics</a:t>
            </a:r>
            <a:endParaRPr>
              <a:solidFill>
                <a:srgbClr val="84B81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8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7" name="Google Shape;357;p38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Test using 7 robotics tasks (OpenAI Gym)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1 Million timesteps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3 Algorithms </a:t>
            </a:r>
            <a:endParaRPr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No </a:t>
            </a:r>
            <a:r>
              <a:rPr lang="en-GB"/>
              <a:t>clipping</a:t>
            </a:r>
            <a:endParaRPr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Clipping with parameters </a:t>
            </a:r>
            <a:endParaRPr/>
          </a:p>
          <a:p>
            <a:pPr indent="-333375" lvl="0" marL="9144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Adaptive/Fixed KL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Normalize results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○"/>
            </a:pPr>
            <a:r>
              <a:rPr lang="en-GB"/>
              <a:t>0 -&gt; random policy , 1 -&gt; best score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8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75" y="1836100"/>
            <a:ext cx="4305477" cy="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8000" y="2846802"/>
            <a:ext cx="2695851" cy="72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6" name="Google Shape;366;p39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results</a:t>
            </a:r>
            <a:endParaRPr/>
          </a:p>
        </p:txBody>
      </p:sp>
      <p:sp>
        <p:nvSpPr>
          <p:cNvPr id="367" name="Google Shape;367;p39"/>
          <p:cNvSpPr txBox="1"/>
          <p:nvPr>
            <p:ph idx="2" type="body"/>
          </p:nvPr>
        </p:nvSpPr>
        <p:spPr>
          <a:xfrm>
            <a:off x="250825" y="1058875"/>
            <a:ext cx="35358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No clipping -&gt; negative reward (half cheetah very negative)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-GB"/>
              <a:t>Clipping with hyperparameter epsilon = 0.2 best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368" name="Google Shape;368;p39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9"/>
          <p:cNvSpPr txBox="1"/>
          <p:nvPr>
            <p:ph type="title"/>
          </p:nvPr>
        </p:nvSpPr>
        <p:spPr>
          <a:xfrm>
            <a:off x="539550" y="4089149"/>
            <a:ext cx="8353500" cy="38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50">
                <a:solidFill>
                  <a:schemeClr val="accent1"/>
                </a:solidFill>
              </a:rPr>
              <a:t>Schulman et al., Proximal Policy Optimization Algorithms (2017), https://arxiv.org/pdf/1707.06347.pdf, page 6. </a:t>
            </a:r>
            <a:endParaRPr sz="65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6575" y="809625"/>
            <a:ext cx="4673226" cy="3197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6" name="Google Shape;376;p40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from paper</a:t>
            </a:r>
            <a:endParaRPr/>
          </a:p>
        </p:txBody>
      </p:sp>
      <p:sp>
        <p:nvSpPr>
          <p:cNvPr id="377" name="Google Shape;377;p40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40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/>
              <a:t>Schulman et al., Proximal Policy Optimization Algorithms (2017), https://arxiv.org/pdf/1707.06347.pdf, page 7. </a:t>
            </a:r>
            <a:endParaRPr sz="650"/>
          </a:p>
        </p:txBody>
      </p:sp>
      <p:pic>
        <p:nvPicPr>
          <p:cNvPr id="379" name="Google Shape;37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058875"/>
            <a:ext cx="2978050" cy="242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275" y="1064275"/>
            <a:ext cx="2978050" cy="2418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5225" y="1488925"/>
            <a:ext cx="2172946" cy="156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7" name="Google Shape;387;p41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implement PPO</a:t>
            </a:r>
            <a:endParaRPr/>
          </a:p>
        </p:txBody>
      </p:sp>
      <p:sp>
        <p:nvSpPr>
          <p:cNvPr id="388" name="Google Shape;388;p41"/>
          <p:cNvSpPr txBox="1"/>
          <p:nvPr>
            <p:ph idx="2" type="body"/>
          </p:nvPr>
        </p:nvSpPr>
        <p:spPr>
          <a:xfrm>
            <a:off x="250825" y="1058875"/>
            <a:ext cx="3969600" cy="331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Class Network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Defines neural network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Class PPO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Init() - Step 1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Step 1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learn() - Steps 2-7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rollout() - Step 3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Called in learn()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computeRewToGo() - Step 4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Called in rollout()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Along with some help functions</a:t>
            </a:r>
            <a:endParaRPr/>
          </a:p>
        </p:txBody>
      </p:sp>
      <p:pic>
        <p:nvPicPr>
          <p:cNvPr id="389" name="Google Shape;38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000" y="1093875"/>
            <a:ext cx="4766575" cy="295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idx="1" type="body"/>
          </p:nvPr>
        </p:nvSpPr>
        <p:spPr>
          <a:xfrm>
            <a:off x="370024" y="906605"/>
            <a:ext cx="8038800" cy="5424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for listening</a:t>
            </a:r>
            <a:endParaRPr/>
          </a:p>
        </p:txBody>
      </p:sp>
      <p:sp>
        <p:nvSpPr>
          <p:cNvPr id="395" name="Google Shape;39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260975" y="464468"/>
            <a:ext cx="41712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Agent-</a:t>
            </a:r>
            <a:r>
              <a:rPr lang="en-GB"/>
              <a:t>Environment</a:t>
            </a:r>
            <a:r>
              <a:rPr lang="en-GB"/>
              <a:t> Loop</a:t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260975" y="1058863"/>
            <a:ext cx="4167000" cy="33132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Agent interacts with environment through action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Environment gives feedback (rewards and states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Agent takes another action and the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environment responds again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This cycle repeats</a:t>
            </a:r>
            <a:endParaRPr/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708" y="700350"/>
            <a:ext cx="3914943" cy="33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 txBox="1"/>
          <p:nvPr/>
        </p:nvSpPr>
        <p:spPr>
          <a:xfrm>
            <a:off x="5001250" y="3997900"/>
            <a:ext cx="3761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chemeClr val="dk1"/>
                </a:solidFill>
              </a:rPr>
              <a:t>https://www.researchgate.net/profile/Adrian-Prados/publication/369550525/figure/fig1/AS:11431281130765673@1679925646365/Classical-agent-environment-loop-in-the-Reinforcement-Learning-paradigm-from-1.png</a:t>
            </a:r>
            <a:endParaRPr sz="850">
              <a:solidFill>
                <a:schemeClr val="dk1"/>
              </a:solidFill>
            </a:endParaRPr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250825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Markov Decision Process(MDP)</a:t>
            </a:r>
            <a:endParaRPr/>
          </a:p>
        </p:txBody>
      </p:sp>
      <p:sp>
        <p:nvSpPr>
          <p:cNvPr id="182" name="Google Shape;182;p20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Formal description of an environment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Consists of 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 state space S, i.e., a set of all possible states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An action space A, i.e., a set of all possible actions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An initial state distribution 𝑷(𝑺_𝒕)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 state transition distribution 𝑷(𝑺_𝒕+𝟏|𝑺_𝒕, 𝑨_𝒕)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A reward function 𝑹(𝑺_𝒕, 𝑨_𝒕)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75550" y="464468"/>
            <a:ext cx="53769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Markov Decision Process(MDP)</a:t>
            </a:r>
            <a:endParaRPr/>
          </a:p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50" y="1058875"/>
            <a:ext cx="3251073" cy="3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Return</a:t>
            </a:r>
            <a:endParaRPr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Normal return function: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Discounted return function:</a:t>
            </a:r>
            <a:endParaRPr/>
          </a:p>
        </p:txBody>
      </p:sp>
      <p:sp>
        <p:nvSpPr>
          <p:cNvPr id="198" name="Google Shape;198;p22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390400"/>
            <a:ext cx="2590787" cy="4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25" y="2676925"/>
            <a:ext cx="2856217" cy="4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Policy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250825" y="1058863"/>
            <a:ext cx="8642400" cy="26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A policy π is a distribution over actions given a state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b="1" lang="en-GB"/>
              <a:t>Stochastic policy</a:t>
            </a:r>
            <a:r>
              <a:rPr lang="en-GB"/>
              <a:t> : </a:t>
            </a:r>
            <a:r>
              <a:rPr lang="en-GB"/>
              <a:t>represents the probability of taking action a when in state 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b="1" lang="en-GB"/>
              <a:t>Deterministic Policy</a:t>
            </a:r>
            <a:r>
              <a:rPr lang="en-GB"/>
              <a:t>: function that maps each state s to a specific action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Goal : maximize the expected return (cumulative reward) from any given 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3"/>
          <p:cNvSpPr txBox="1"/>
          <p:nvPr>
            <p:ph type="title"/>
          </p:nvPr>
        </p:nvSpPr>
        <p:spPr>
          <a:xfrm>
            <a:off x="539552" y="3917547"/>
            <a:ext cx="83535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668950"/>
            <a:ext cx="3107275" cy="3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25" y="2388225"/>
            <a:ext cx="3171806" cy="3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Value function</a:t>
            </a:r>
            <a:endParaRPr/>
          </a:p>
        </p:txBody>
      </p:sp>
      <p:sp>
        <p:nvSpPr>
          <p:cNvPr id="219" name="Google Shape;219;p24"/>
          <p:cNvSpPr txBox="1"/>
          <p:nvPr>
            <p:ph idx="2" type="body"/>
          </p:nvPr>
        </p:nvSpPr>
        <p:spPr>
          <a:xfrm>
            <a:off x="250825" y="1058878"/>
            <a:ext cx="8642400" cy="331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value function represents the expected return starting from state s and following policy π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: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where G is the return (cumulative future reward) from time step 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action-value function represents the expected return starting from state s, taking action a, and following policy π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The value function helps in evaluating the desirability of states (or state-action pairs) under a particular policy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225" y="1333475"/>
            <a:ext cx="2500301" cy="3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225" y="3042675"/>
            <a:ext cx="3187600" cy="30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505371" y="4633878"/>
            <a:ext cx="387900" cy="210000"/>
          </a:xfrm>
          <a:prstGeom prst="rect">
            <a:avLst/>
          </a:prstGeom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27" name="Google Shape;227;p25"/>
          <p:cNvSpPr txBox="1"/>
          <p:nvPr>
            <p:ph idx="1" type="body"/>
          </p:nvPr>
        </p:nvSpPr>
        <p:spPr>
          <a:xfrm>
            <a:off x="250824" y="464468"/>
            <a:ext cx="8642400" cy="4443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 expectation equation for value function</a:t>
            </a:r>
            <a:endParaRPr/>
          </a:p>
        </p:txBody>
      </p:sp>
      <p:sp>
        <p:nvSpPr>
          <p:cNvPr id="228" name="Google Shape;228;p25"/>
          <p:cNvSpPr txBox="1"/>
          <p:nvPr>
            <p:ph idx="2" type="body"/>
          </p:nvPr>
        </p:nvSpPr>
        <p:spPr>
          <a:xfrm>
            <a:off x="250825" y="1058400"/>
            <a:ext cx="86424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Basic idea behind Bellman expectation :</a:t>
            </a:r>
            <a:endParaRPr/>
          </a:p>
          <a:p>
            <a:pPr indent="-333375" lvl="1" marL="9144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>
                <a:highlight>
                  <a:schemeClr val="lt1"/>
                </a:highlight>
              </a:rPr>
              <a:t>The value of your starting point is the immediate expected reward, plus the value of wherever you land next.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V^π(s) </a:t>
            </a:r>
            <a:r>
              <a:rPr lang="en-GB"/>
              <a:t>is the value of a state under policy π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R_t+1 </a:t>
            </a:r>
            <a:r>
              <a:rPr lang="en-GB"/>
              <a:t>is the reward received after transitioning from state s to the next state S_t+1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𝛾 is the discount factor (0 ≤ 𝛾 &lt;1)</a:t>
            </a:r>
            <a:endParaRPr/>
          </a:p>
          <a:p>
            <a:pPr indent="-333375" lvl="0" marL="457200" rtl="0" algn="l">
              <a:spcBef>
                <a:spcPts val="0"/>
              </a:spcBef>
              <a:spcAft>
                <a:spcPts val="0"/>
              </a:spcAft>
              <a:buSzPts val="1650"/>
              <a:buChar char="•"/>
            </a:pPr>
            <a:r>
              <a:rPr lang="en-GB"/>
              <a:t>S_t+1 is the next state following policy π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  <p:sp>
        <p:nvSpPr>
          <p:cNvPr id="229" name="Google Shape;229;p25"/>
          <p:cNvSpPr txBox="1"/>
          <p:nvPr>
            <p:ph idx="3" type="body"/>
          </p:nvPr>
        </p:nvSpPr>
        <p:spPr>
          <a:xfrm>
            <a:off x="250825" y="3917547"/>
            <a:ext cx="176100" cy="382500"/>
          </a:xfrm>
          <a:prstGeom prst="rect">
            <a:avLst/>
          </a:prstGeom>
        </p:spPr>
        <p:txBody>
          <a:bodyPr anchorCtr="0" anchor="t" bIns="0" lIns="0" spcFirstLastPara="1" rIns="720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25" y="2157399"/>
            <a:ext cx="3634401" cy="2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425" y="3699200"/>
            <a:ext cx="5127784" cy="2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Master">
  <a:themeElements>
    <a:clrScheme name="TU Farben für Grafik und Diagramme, ab 2022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84B819"/>
      </a:accent1>
      <a:accent2>
        <a:srgbClr val="639A00"/>
      </a:accent2>
      <a:accent3>
        <a:srgbClr val="4C4C4C"/>
      </a:accent3>
      <a:accent4>
        <a:srgbClr val="7F7F7F"/>
      </a:accent4>
      <a:accent5>
        <a:srgbClr val="B2B2B2"/>
      </a:accent5>
      <a:accent6>
        <a:srgbClr val="F28300"/>
      </a:accent6>
      <a:hlink>
        <a:srgbClr val="84B819"/>
      </a:hlink>
      <a:folHlink>
        <a:srgbClr val="84B81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