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66" r:id="rId5"/>
    <p:sldId id="259" r:id="rId6"/>
    <p:sldId id="302" r:id="rId7"/>
    <p:sldId id="303" r:id="rId8"/>
    <p:sldId id="265" r:id="rId9"/>
    <p:sldId id="267" r:id="rId10"/>
    <p:sldId id="268" r:id="rId11"/>
    <p:sldId id="269" r:id="rId12"/>
    <p:sldId id="270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2" r:id="rId22"/>
    <p:sldId id="315" r:id="rId23"/>
    <p:sldId id="316" r:id="rId24"/>
    <p:sldId id="304" r:id="rId25"/>
    <p:sldId id="325" r:id="rId26"/>
    <p:sldId id="326" r:id="rId27"/>
    <p:sldId id="318" r:id="rId28"/>
    <p:sldId id="319" r:id="rId29"/>
    <p:sldId id="320" r:id="rId30"/>
    <p:sldId id="322" r:id="rId31"/>
    <p:sldId id="323" r:id="rId32"/>
    <p:sldId id="324" r:id="rId33"/>
    <p:sldId id="328" r:id="rId34"/>
    <p:sldId id="286" r:id="rId35"/>
    <p:sldId id="287" r:id="rId36"/>
    <p:sldId id="321" r:id="rId37"/>
    <p:sldId id="295" r:id="rId38"/>
    <p:sldId id="296" r:id="rId39"/>
    <p:sldId id="297" r:id="rId40"/>
    <p:sldId id="298" r:id="rId41"/>
    <p:sldId id="299" r:id="rId42"/>
    <p:sldId id="317" r:id="rId43"/>
    <p:sldId id="305" r:id="rId44"/>
    <p:sldId id="306" r:id="rId45"/>
    <p:sldId id="307" r:id="rId46"/>
    <p:sldId id="308" r:id="rId47"/>
    <p:sldId id="327" r:id="rId48"/>
    <p:sldId id="330" r:id="rId49"/>
    <p:sldId id="329" r:id="rId50"/>
    <p:sldId id="313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7B83C-328D-8C49-B416-D48EA150227E}" type="datetimeFigureOut">
              <a:rPr lang="en-US" smtClean="0"/>
              <a:t>11/8/14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CFB50-42D6-B240-B801-3F9B7FDC6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4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06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58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7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8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2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64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8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5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6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0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2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9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t>11/8/14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2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t>11/8/14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5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t>11/8/14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t>11/8/14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7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t>11/8/14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5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t>11/8/14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7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2993E-8B04-D34A-A80B-A9F863813F67}" type="datetimeFigureOut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ahale.com/you-cant-sacrifice-partition-tolerance/" TargetMode="Externa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www.allthingsdistributed.com/2008/12/eventually_consistent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bmsmusings.blogspot.com/2010/04/problems-with-cap-and-yahoos-little.html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www.infoq.com/articles/cap-twelve-years-later-how-the-rules-have-changed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3.nd.edu/~dwang5/teach/spring15/spring15_wang_flyer.pdf" TargetMode="External"/><Relationship Id="rId4" Type="http://schemas.openxmlformats.org/officeDocument/2006/relationships/image" Target="../media/image17.jpe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hyperlink" Target="http://www.eecs.harvard.edu/~mdw/proj/codeblue/pics/pluto3.jpg" TargetMode="External"/><Relationship Id="rId9" Type="http://schemas.openxmlformats.org/officeDocument/2006/relationships/image" Target="../media/image21.jpe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wang5@nd.edu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3.nd.edu/~dwang5/teach/spring15/spring15_wang_flyer.pdf" TargetMode="External"/><Relationship Id="rId4" Type="http://schemas.openxmlformats.org/officeDocument/2006/relationships/image" Target="../media/image17.jpe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hyperlink" Target="http://www.eecs.harvard.edu/~mdw/proj/codeblue/pics/pluto3.jpg" TargetMode="External"/><Relationship Id="rId9" Type="http://schemas.openxmlformats.org/officeDocument/2006/relationships/image" Target="../media/image21.jpe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wang5@nd.edu" TargetMode="Externa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jpe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10" Type="http://schemas.openxmlformats.org/officeDocument/2006/relationships/image" Target="../media/image31.jpeg"/><Relationship Id="rId11" Type="http://schemas.openxmlformats.org/officeDocument/2006/relationships/image" Target="../media/image32.jpeg"/><Relationship Id="rId12" Type="http://schemas.openxmlformats.org/officeDocument/2006/relationships/image" Target="../media/image33.jpeg"/><Relationship Id="rId13" Type="http://schemas.openxmlformats.org/officeDocument/2006/relationships/image" Target="../media/image34.jpeg"/><Relationship Id="rId14" Type="http://schemas.openxmlformats.org/officeDocument/2006/relationships/image" Target="../media/image35.png"/><Relationship Id="rId15" Type="http://schemas.openxmlformats.org/officeDocument/2006/relationships/image" Target="../media/image36.jpeg"/><Relationship Id="rId16" Type="http://schemas.openxmlformats.org/officeDocument/2006/relationships/image" Target="../media/image37.jpeg"/><Relationship Id="rId17" Type="http://schemas.openxmlformats.org/officeDocument/2006/relationships/hyperlink" Target="mailto:dwang5@nd.edu" TargetMode="External"/><Relationship Id="rId18" Type="http://schemas.openxmlformats.org/officeDocument/2006/relationships/hyperlink" Target="http://www3.nd.edu/~dwang5/teach/spring15/spring15_wang_flyer.pdf" TargetMode="External"/><Relationship Id="rId1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pn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6" Type="http://schemas.openxmlformats.org/officeDocument/2006/relationships/image" Target="../media/image27.jpeg"/><Relationship Id="rId7" Type="http://schemas.openxmlformats.org/officeDocument/2006/relationships/image" Target="../media/image28.jpeg"/><Relationship Id="rId8" Type="http://schemas.openxmlformats.org/officeDocument/2006/relationships/image" Target="../media/image2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538" y="1208757"/>
            <a:ext cx="7772400" cy="1470025"/>
          </a:xfrm>
        </p:spPr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002632" y="3538621"/>
            <a:ext cx="6911474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CSE 40822-Cloud Computing-Fall 2014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Prof. Dong Wang</a:t>
            </a:r>
          </a:p>
        </p:txBody>
      </p:sp>
    </p:spTree>
    <p:extLst>
      <p:ext uri="{BB962C8B-B14F-4D97-AF65-F5344CB8AC3E}">
        <p14:creationId xmlns:p14="http://schemas.microsoft.com/office/powerpoint/2010/main" val="264298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Theorem: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254"/>
            <a:ext cx="7349958" cy="832853"/>
          </a:xfrm>
        </p:spPr>
        <p:txBody>
          <a:bodyPr>
            <a:normAutofit/>
          </a:bodyPr>
          <a:lstStyle/>
          <a:p>
            <a:r>
              <a:rPr lang="en-US" dirty="0" smtClean="0"/>
              <a:t>A simple proof using two nodes: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7368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A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05136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B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30315" y="2673684"/>
            <a:ext cx="0" cy="2820737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52737" y="4318002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5753769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18895" y="4318002"/>
            <a:ext cx="688474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56633" y="4919580"/>
            <a:ext cx="681789" cy="57484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28085" y="2511410"/>
            <a:ext cx="280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Not Consistent!</a:t>
            </a:r>
            <a:endParaRPr lang="en-US" sz="28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842211" y="6114352"/>
            <a:ext cx="363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Respond to client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801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Theorem: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254"/>
            <a:ext cx="7349958" cy="832853"/>
          </a:xfrm>
        </p:spPr>
        <p:txBody>
          <a:bodyPr>
            <a:normAutofit/>
          </a:bodyPr>
          <a:lstStyle/>
          <a:p>
            <a:r>
              <a:rPr lang="en-US" dirty="0" smtClean="0"/>
              <a:t>A simple proof using two nodes: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7368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A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05136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B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30315" y="2673684"/>
            <a:ext cx="0" cy="2820737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52737" y="4318002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5753769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18895" y="4318002"/>
            <a:ext cx="688474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8085" y="2511410"/>
            <a:ext cx="280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Not Available!</a:t>
            </a:r>
            <a:endParaRPr lang="en-US" sz="2800" b="1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452" y="4144210"/>
            <a:ext cx="703833" cy="6944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42211" y="6114352"/>
            <a:ext cx="363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Wait to be updated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332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Theorem: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254"/>
            <a:ext cx="7349958" cy="832853"/>
          </a:xfrm>
        </p:spPr>
        <p:txBody>
          <a:bodyPr>
            <a:normAutofit/>
          </a:bodyPr>
          <a:lstStyle/>
          <a:p>
            <a:r>
              <a:rPr lang="en-US" dirty="0" smtClean="0"/>
              <a:t>A simple proof using two nodes: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7368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A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05136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B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852737" y="4318002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5753769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18895" y="4318002"/>
            <a:ext cx="688474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8084" y="2511412"/>
            <a:ext cx="2815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Not Partition Tolerant!</a:t>
            </a:r>
            <a:endParaRPr lang="en-US" sz="2800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842211" y="6114352"/>
            <a:ext cx="363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gets updated from B</a:t>
            </a:r>
            <a:endParaRPr lang="en-US" sz="2800" dirty="0"/>
          </a:p>
        </p:txBody>
      </p:sp>
      <p:sp>
        <p:nvSpPr>
          <p:cNvPr id="14" name="5-Point Star 13"/>
          <p:cNvSpPr/>
          <p:nvPr/>
        </p:nvSpPr>
        <p:spPr>
          <a:xfrm>
            <a:off x="1370264" y="4737767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807369" y="3556000"/>
            <a:ext cx="2045369" cy="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/>
          <p:cNvSpPr/>
          <p:nvPr/>
        </p:nvSpPr>
        <p:spPr>
          <a:xfrm>
            <a:off x="3513222" y="271378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40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future of databases is </a:t>
            </a:r>
            <a:r>
              <a:rPr lang="en-US" b="1" dirty="0" smtClean="0"/>
              <a:t>distributed</a:t>
            </a:r>
            <a:r>
              <a:rPr lang="en-US" dirty="0" smtClean="0"/>
              <a:t> (Big Data Trend, etc.)</a:t>
            </a:r>
          </a:p>
          <a:p>
            <a:r>
              <a:rPr lang="en-US" dirty="0" smtClean="0"/>
              <a:t>CAP theorem describes the </a:t>
            </a:r>
            <a:r>
              <a:rPr lang="en-US" b="1" dirty="0" smtClean="0"/>
              <a:t>trade-offs </a:t>
            </a:r>
            <a:r>
              <a:rPr lang="en-US" dirty="0" smtClean="0"/>
              <a:t>involved in distributed systems</a:t>
            </a:r>
          </a:p>
          <a:p>
            <a:r>
              <a:rPr lang="en-US" dirty="0" smtClean="0"/>
              <a:t>A proper understanding of CAP theorem is essential to </a:t>
            </a:r>
            <a:r>
              <a:rPr lang="en-US" b="1" dirty="0" smtClean="0"/>
              <a:t>making decisions </a:t>
            </a:r>
            <a:r>
              <a:rPr lang="en-US" dirty="0" smtClean="0"/>
              <a:t>about the future of distributed database </a:t>
            </a:r>
            <a:r>
              <a:rPr lang="en-US" b="1" dirty="0" smtClean="0"/>
              <a:t>design</a:t>
            </a:r>
          </a:p>
          <a:p>
            <a:r>
              <a:rPr lang="en-US" dirty="0" smtClean="0"/>
              <a:t>Misunderstanding can lead to </a:t>
            </a:r>
            <a:r>
              <a:rPr lang="en-US" b="1" dirty="0" smtClean="0"/>
              <a:t>erroneous or inappropriate</a:t>
            </a:r>
            <a:r>
              <a:rPr lang="en-US" dirty="0" smtClean="0"/>
              <a:t> design choices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26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54" y="274638"/>
            <a:ext cx="8689473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for Relational Database to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Relational Database is built on the principle of </a:t>
            </a:r>
            <a:r>
              <a:rPr lang="en-US" b="1" dirty="0" smtClean="0"/>
              <a:t>ACID</a:t>
            </a:r>
            <a:r>
              <a:rPr lang="en-US" dirty="0" smtClean="0"/>
              <a:t> (Atomicity, Consistency, Isolation, Durability)</a:t>
            </a:r>
          </a:p>
          <a:p>
            <a:r>
              <a:rPr lang="en-US" dirty="0" smtClean="0"/>
              <a:t>It implies that a truly distributed relational database should have </a:t>
            </a:r>
            <a:r>
              <a:rPr lang="en-US" b="1" dirty="0" smtClean="0"/>
              <a:t>availability, consistency and partition tolerance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Which unfortunately is </a:t>
            </a:r>
            <a:r>
              <a:rPr lang="en-US" b="1" dirty="0" smtClean="0"/>
              <a:t>impossible</a:t>
            </a:r>
            <a:r>
              <a:rPr lang="en-US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0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58" y="114219"/>
            <a:ext cx="8529052" cy="955257"/>
          </a:xfrm>
        </p:spPr>
        <p:txBody>
          <a:bodyPr>
            <a:normAutofit/>
          </a:bodyPr>
          <a:lstStyle/>
          <a:p>
            <a:r>
              <a:rPr lang="en-US" dirty="0" smtClean="0"/>
              <a:t>Revisit CAP Theorem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834385" y="2260950"/>
            <a:ext cx="3916958" cy="3261308"/>
            <a:chOff x="1657674" y="1417639"/>
            <a:chExt cx="5748420" cy="5012571"/>
          </a:xfrm>
        </p:grpSpPr>
        <p:sp>
          <p:nvSpPr>
            <p:cNvPr id="4" name="Oval 3"/>
            <p:cNvSpPr/>
            <p:nvPr/>
          </p:nvSpPr>
          <p:spPr>
            <a:xfrm>
              <a:off x="1657674" y="1417639"/>
              <a:ext cx="3141579" cy="3154362"/>
            </a:xfrm>
            <a:prstGeom prst="ellipse">
              <a:avLst/>
            </a:prstGeom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C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069338" y="1417639"/>
              <a:ext cx="3336756" cy="3154362"/>
            </a:xfrm>
            <a:prstGeom prst="ellipse">
              <a:avLst/>
            </a:prstGeom>
            <a:solidFill>
              <a:srgbClr val="008000">
                <a:alpha val="5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/>
                <a:t>A</a:t>
              </a:r>
              <a:endParaRPr lang="en-US" sz="6000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847464" y="3088105"/>
              <a:ext cx="3395578" cy="334210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/>
                <a:t>P</a:t>
              </a:r>
              <a:endParaRPr lang="en-US" sz="6000" b="1" dirty="0"/>
            </a:p>
          </p:txBody>
        </p:sp>
        <p:sp>
          <p:nvSpPr>
            <p:cNvPr id="7" name="Multiply 6"/>
            <p:cNvSpPr/>
            <p:nvPr/>
          </p:nvSpPr>
          <p:spPr>
            <a:xfrm>
              <a:off x="4197684" y="2954421"/>
              <a:ext cx="507990" cy="1002632"/>
            </a:xfrm>
            <a:prstGeom prst="mathMultiply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1158" y="949158"/>
            <a:ext cx="489284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800" dirty="0" smtClean="0"/>
              <a:t>Of the following three guarantees potentially offered a by distributed systems:</a:t>
            </a:r>
          </a:p>
          <a:p>
            <a:pPr marL="742950" lvl="1" indent="-285750">
              <a:buFontTx/>
              <a:buChar char="•"/>
            </a:pPr>
            <a:r>
              <a:rPr lang="en-US" sz="2800" dirty="0" smtClean="0"/>
              <a:t>Consistency</a:t>
            </a:r>
          </a:p>
          <a:p>
            <a:pPr marL="742950" lvl="1" indent="-285750">
              <a:buFontTx/>
              <a:buChar char="•"/>
            </a:pPr>
            <a:r>
              <a:rPr lang="en-US" sz="2800" dirty="0" smtClean="0"/>
              <a:t>Availability</a:t>
            </a:r>
          </a:p>
          <a:p>
            <a:pPr marL="742950" lvl="1" indent="-285750">
              <a:buFontTx/>
              <a:buChar char="•"/>
            </a:pPr>
            <a:r>
              <a:rPr lang="en-US" sz="2800" dirty="0" smtClean="0"/>
              <a:t>Partition tolerance</a:t>
            </a:r>
          </a:p>
          <a:p>
            <a:pPr lvl="1"/>
            <a:endParaRPr lang="en-US" sz="1200" dirty="0" smtClean="0"/>
          </a:p>
          <a:p>
            <a:pPr marL="285750" indent="-285750">
              <a:buFontTx/>
              <a:buChar char="•"/>
            </a:pPr>
            <a:r>
              <a:rPr lang="en-US" sz="2800" dirty="0" smtClean="0"/>
              <a:t>Pick two</a:t>
            </a:r>
          </a:p>
          <a:p>
            <a:endParaRPr lang="en-US" sz="1200" dirty="0" smtClean="0"/>
          </a:p>
          <a:p>
            <a:pPr marL="285750" indent="-285750">
              <a:buFontTx/>
              <a:buChar char="•"/>
            </a:pPr>
            <a:r>
              <a:rPr lang="en-US" sz="2800" dirty="0" smtClean="0"/>
              <a:t>This suggests there are three kinds of distributed systems:</a:t>
            </a:r>
          </a:p>
          <a:p>
            <a:pPr marL="742950" lvl="1" indent="-285750">
              <a:buFontTx/>
              <a:buChar char="•"/>
            </a:pPr>
            <a:r>
              <a:rPr lang="en-US" sz="2800" dirty="0" smtClean="0"/>
              <a:t>CP</a:t>
            </a:r>
          </a:p>
          <a:p>
            <a:pPr marL="742950" lvl="1" indent="-285750">
              <a:buFontTx/>
              <a:buChar char="•"/>
            </a:pPr>
            <a:r>
              <a:rPr lang="en-US" sz="2800" dirty="0" smtClean="0"/>
              <a:t>AP</a:t>
            </a:r>
          </a:p>
          <a:p>
            <a:pPr marL="742950" lvl="1" indent="-285750">
              <a:buFontTx/>
              <a:buChar char="•"/>
            </a:pPr>
            <a:r>
              <a:rPr lang="en-US" sz="2800" dirty="0" smtClean="0"/>
              <a:t>CA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2811000" y="5522260"/>
            <a:ext cx="2406316" cy="6550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rgbClr val="000000"/>
                </a:solidFill>
              </a:rPr>
              <a:t>Any problems?</a:t>
            </a:r>
            <a:endParaRPr lang="en-US" sz="28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0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popular misconception: 2 out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58" y="1600202"/>
            <a:ext cx="5491747" cy="4525963"/>
          </a:xfrm>
        </p:spPr>
        <p:txBody>
          <a:bodyPr/>
          <a:lstStyle/>
          <a:p>
            <a:r>
              <a:rPr lang="en-US" dirty="0" smtClean="0"/>
              <a:t>How about CA?</a:t>
            </a:r>
          </a:p>
          <a:p>
            <a:r>
              <a:rPr lang="en-US" dirty="0" smtClean="0"/>
              <a:t>Can a distributed </a:t>
            </a:r>
            <a:r>
              <a:rPr lang="en-US" dirty="0" smtClean="0"/>
              <a:t>system (with unreliable network) </a:t>
            </a:r>
            <a:r>
              <a:rPr lang="en-US" dirty="0" smtClean="0"/>
              <a:t>really be not tolerant of partitions?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16571" y="1966847"/>
            <a:ext cx="2140664" cy="2052309"/>
          </a:xfrm>
          <a:prstGeom prst="ellips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6659872" y="1966847"/>
            <a:ext cx="2273657" cy="2052309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A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58970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witnesses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2"/>
            <a:ext cx="797827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Coda Hale, Yammer software engineer:</a:t>
            </a:r>
          </a:p>
          <a:p>
            <a:pPr lvl="1"/>
            <a:r>
              <a:rPr lang="en-US" dirty="0" smtClean="0"/>
              <a:t>“Of the CAP theorem’s Consistency, Availability, and Partition Tolerance, </a:t>
            </a:r>
            <a:r>
              <a:rPr lang="en-US" b="1" dirty="0" smtClean="0"/>
              <a:t>Partition Tolerance is mandatory in distributed systems</a:t>
            </a:r>
            <a:r>
              <a:rPr lang="en-US" dirty="0" smtClean="0"/>
              <a:t>. You cannot not choose it.”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1" y="6126163"/>
            <a:ext cx="6442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hlinkClick r:id="rId2"/>
              </a:rPr>
              <a:t>http://codahale.com/you-cant-sacrifice-partition-tolerance/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964" y="3695045"/>
            <a:ext cx="1836510" cy="231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9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witnesses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Werner </a:t>
            </a:r>
            <a:r>
              <a:rPr lang="en-US" dirty="0" err="1" smtClean="0"/>
              <a:t>Vogels</a:t>
            </a:r>
            <a:r>
              <a:rPr lang="en-US" dirty="0" smtClean="0"/>
              <a:t>, Amazon CTO</a:t>
            </a:r>
          </a:p>
          <a:p>
            <a:pPr lvl="1"/>
            <a:r>
              <a:rPr lang="en-US" dirty="0" smtClean="0"/>
              <a:t>“An important observation is that in larger distributed-scale systems, network partitions are a given; therefore, </a:t>
            </a:r>
            <a:r>
              <a:rPr lang="en-US" b="1" dirty="0" smtClean="0"/>
              <a:t>consistency and availability cannot be achieved at the same time</a:t>
            </a:r>
            <a:r>
              <a:rPr lang="en-US" dirty="0" smtClean="0"/>
              <a:t>.”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380" y="4107531"/>
            <a:ext cx="2301140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780" y="6318281"/>
            <a:ext cx="884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3"/>
              </a:rPr>
              <a:t>http://www.allthingsdistributed.com/2008/12/eventually_consistent.html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619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witnesses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Daneil</a:t>
            </a:r>
            <a:r>
              <a:rPr lang="en-US" dirty="0" smtClean="0"/>
              <a:t> </a:t>
            </a:r>
            <a:r>
              <a:rPr lang="en-US" dirty="0" err="1" smtClean="0"/>
              <a:t>Abadi</a:t>
            </a:r>
            <a:r>
              <a:rPr lang="en-US" dirty="0" smtClean="0"/>
              <a:t>, Co-founder of </a:t>
            </a:r>
            <a:r>
              <a:rPr lang="en-US" dirty="0" err="1" smtClean="0"/>
              <a:t>Hadapt</a:t>
            </a:r>
            <a:endParaRPr lang="en-US" dirty="0" smtClean="0"/>
          </a:p>
          <a:p>
            <a:pPr lvl="1"/>
            <a:r>
              <a:rPr lang="en-US" dirty="0" smtClean="0"/>
              <a:t>So in reality, there are only two types of systems ... I.e., if there is a partition, </a:t>
            </a:r>
            <a:r>
              <a:rPr lang="en-US" b="1" dirty="0" smtClean="0"/>
              <a:t>does the system give up availability or consistency?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2" y="6134548"/>
            <a:ext cx="923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hlinkClick r:id="rId3"/>
              </a:rPr>
              <a:t>http://dbmsmusings.blogspot.com/2010/04/problems-with-cap-and-yahoos-little.html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052" y="3709742"/>
            <a:ext cx="1703805" cy="24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9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363" y="1671640"/>
            <a:ext cx="2071437" cy="2978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435" y="986795"/>
            <a:ext cx="5999747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800" dirty="0" smtClean="0"/>
              <a:t>Conjectured by Prof. Eric Brewer at </a:t>
            </a:r>
            <a:r>
              <a:rPr lang="en-US" sz="2800" dirty="0" smtClean="0"/>
              <a:t>PODC (Principle of Distributed Computing) </a:t>
            </a:r>
            <a:r>
              <a:rPr lang="en-US" sz="2800" dirty="0" smtClean="0"/>
              <a:t>2000 keynote talk</a:t>
            </a:r>
          </a:p>
          <a:p>
            <a:endParaRPr lang="en-US" sz="2800" dirty="0" smtClean="0"/>
          </a:p>
          <a:p>
            <a:pPr marL="285750" indent="-285750">
              <a:buFontTx/>
              <a:buChar char="•"/>
            </a:pPr>
            <a:r>
              <a:rPr lang="en-US" sz="2800" dirty="0" smtClean="0"/>
              <a:t>Described the </a:t>
            </a:r>
            <a:r>
              <a:rPr lang="en-US" sz="2800" i="1" dirty="0" smtClean="0"/>
              <a:t>trade-offs involved in distributed system</a:t>
            </a:r>
          </a:p>
          <a:p>
            <a:endParaRPr lang="en-US" sz="2800" dirty="0" smtClean="0"/>
          </a:p>
          <a:p>
            <a:pPr marL="285750" indent="-285750">
              <a:buFontTx/>
              <a:buChar char="•"/>
            </a:pPr>
            <a:r>
              <a:rPr lang="en-US" sz="2800" dirty="0" smtClean="0"/>
              <a:t>It is impossible for a web service to provide following </a:t>
            </a:r>
            <a:r>
              <a:rPr lang="en-US" sz="2800" i="1" dirty="0" smtClean="0"/>
              <a:t>three guarantees at the same time</a:t>
            </a:r>
            <a:r>
              <a:rPr lang="en-US" sz="2800" dirty="0" smtClean="0"/>
              <a:t>:</a:t>
            </a:r>
          </a:p>
          <a:p>
            <a:pPr marL="742950" lvl="1" indent="-285750">
              <a:buFontTx/>
              <a:buChar char="•"/>
            </a:pPr>
            <a:r>
              <a:rPr lang="en-US" sz="2800" b="1" dirty="0" smtClean="0"/>
              <a:t>Consistency</a:t>
            </a:r>
          </a:p>
          <a:p>
            <a:pPr marL="742950" lvl="1" indent="-285750">
              <a:buFontTx/>
              <a:buChar char="•"/>
            </a:pPr>
            <a:r>
              <a:rPr lang="en-US" sz="2800" b="1" dirty="0" smtClean="0"/>
              <a:t>Availability</a:t>
            </a:r>
          </a:p>
          <a:p>
            <a:pPr marL="742950" lvl="1" indent="-285750">
              <a:buFontTx/>
              <a:buChar char="•"/>
            </a:pPr>
            <a:r>
              <a:rPr lang="en-US" sz="2800" b="1" dirty="0" smtClean="0"/>
              <a:t>Partition-tolerance 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6909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 12 year later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680" y="2126166"/>
            <a:ext cx="2071437" cy="2978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780" y="1417639"/>
            <a:ext cx="5999747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800" dirty="0" smtClean="0"/>
              <a:t>Prof. Eric Brewer: father of CAP theorem</a:t>
            </a:r>
          </a:p>
          <a:p>
            <a:pPr marL="742950" lvl="1" indent="-285750">
              <a:buFontTx/>
              <a:buChar char="•"/>
            </a:pPr>
            <a:r>
              <a:rPr lang="en-US" sz="2800" dirty="0" smtClean="0"/>
              <a:t>“The “2 of 3” formulation was always </a:t>
            </a:r>
            <a:r>
              <a:rPr lang="en-US" sz="2800" b="1" dirty="0" smtClean="0"/>
              <a:t>misleading</a:t>
            </a:r>
            <a:r>
              <a:rPr lang="en-US" sz="2800" dirty="0" smtClean="0"/>
              <a:t> because it tended to oversimplify the tensions among properties. ...</a:t>
            </a:r>
          </a:p>
          <a:p>
            <a:pPr marL="742950" lvl="1" indent="-285750">
              <a:buFontTx/>
              <a:buChar char="•"/>
            </a:pPr>
            <a:r>
              <a:rPr lang="en-US" sz="2800" b="1" dirty="0" smtClean="0"/>
              <a:t>CAP prohibits only a tiny part of the design space</a:t>
            </a:r>
            <a:r>
              <a:rPr lang="en-US" sz="2800" dirty="0" smtClean="0"/>
              <a:t>: </a:t>
            </a:r>
            <a:r>
              <a:rPr lang="en-US" sz="2800" i="1" dirty="0" smtClean="0"/>
              <a:t>perfect availability and consistency in the presence of partitions</a:t>
            </a:r>
            <a:r>
              <a:rPr lang="en-US" sz="2800" dirty="0" smtClean="0"/>
              <a:t>, which are rare.”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779" y="6249731"/>
            <a:ext cx="8934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hlinkClick r:id="rId3"/>
              </a:rPr>
              <a:t>http://www.infoq.com/articles/cap-twelve-years-later-how-the-rules-have-changed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414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58" y="114219"/>
            <a:ext cx="8529052" cy="955257"/>
          </a:xfrm>
        </p:spPr>
        <p:txBody>
          <a:bodyPr>
            <a:normAutofit/>
          </a:bodyPr>
          <a:lstStyle/>
          <a:p>
            <a:r>
              <a:rPr lang="en-US" dirty="0" smtClean="0"/>
              <a:t>Consistency or Availability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016570" y="1940113"/>
            <a:ext cx="3916958" cy="3261308"/>
            <a:chOff x="1657674" y="1417639"/>
            <a:chExt cx="5748420" cy="5012571"/>
          </a:xfrm>
        </p:grpSpPr>
        <p:sp>
          <p:nvSpPr>
            <p:cNvPr id="4" name="Oval 3"/>
            <p:cNvSpPr/>
            <p:nvPr/>
          </p:nvSpPr>
          <p:spPr>
            <a:xfrm>
              <a:off x="1657674" y="1417639"/>
              <a:ext cx="3141579" cy="3154362"/>
            </a:xfrm>
            <a:prstGeom prst="ellipse">
              <a:avLst/>
            </a:prstGeom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C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069338" y="1417639"/>
              <a:ext cx="3336756" cy="3154362"/>
            </a:xfrm>
            <a:prstGeom prst="ellipse">
              <a:avLst/>
            </a:prstGeom>
            <a:solidFill>
              <a:srgbClr val="008000">
                <a:alpha val="5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/>
                <a:t>A</a:t>
              </a:r>
              <a:endParaRPr lang="en-US" sz="6000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847464" y="3088105"/>
              <a:ext cx="3395578" cy="334210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/>
                <a:t>P</a:t>
              </a:r>
              <a:endParaRPr lang="en-US" sz="6000" b="1" dirty="0"/>
            </a:p>
          </p:txBody>
        </p:sp>
        <p:sp>
          <p:nvSpPr>
            <p:cNvPr id="7" name="Multiply 6"/>
            <p:cNvSpPr/>
            <p:nvPr/>
          </p:nvSpPr>
          <p:spPr>
            <a:xfrm>
              <a:off x="4197684" y="2954421"/>
              <a:ext cx="507990" cy="1002632"/>
            </a:xfrm>
            <a:prstGeom prst="mathMultiply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1158" y="949158"/>
            <a:ext cx="4892842" cy="5816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800" dirty="0" smtClean="0"/>
              <a:t>Consistency and Availability is not “binary” decision</a:t>
            </a:r>
          </a:p>
          <a:p>
            <a:pPr lvl="1"/>
            <a:endParaRPr lang="en-US" sz="1200" dirty="0" smtClean="0"/>
          </a:p>
          <a:p>
            <a:pPr marL="285750" indent="-285750">
              <a:buFontTx/>
              <a:buChar char="•"/>
            </a:pPr>
            <a:r>
              <a:rPr lang="en-US" sz="2800" dirty="0" smtClean="0"/>
              <a:t>AP systems relax consistency in favor of availability – but are not inconsistent</a:t>
            </a:r>
          </a:p>
          <a:p>
            <a:endParaRPr lang="en-US" sz="1200" dirty="0" smtClean="0"/>
          </a:p>
          <a:p>
            <a:pPr marL="285750" indent="-285750">
              <a:buFontTx/>
              <a:buChar char="•"/>
            </a:pPr>
            <a:r>
              <a:rPr lang="en-US" sz="2800" dirty="0" smtClean="0"/>
              <a:t>CP systems sacrifice availability for consistency- but are not unavailable</a:t>
            </a:r>
          </a:p>
          <a:p>
            <a:endParaRPr lang="en-US" sz="1200" dirty="0" smtClean="0"/>
          </a:p>
          <a:p>
            <a:pPr marL="285750" indent="-285750">
              <a:buFontTx/>
              <a:buChar char="•"/>
            </a:pPr>
            <a:r>
              <a:rPr lang="en-US" sz="2800" dirty="0" smtClean="0"/>
              <a:t>This suggests both AP and CP systems can offer a degree of consistency, and availability, as well as partition tolerance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078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AP: Best Effort </a:t>
            </a:r>
            <a:r>
              <a:rPr lang="en-US" dirty="0"/>
              <a:t>C</a:t>
            </a:r>
            <a:r>
              <a:rPr lang="en-US" dirty="0" smtClean="0"/>
              <a:t>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Web Caching</a:t>
            </a:r>
          </a:p>
          <a:p>
            <a:pPr lvl="1"/>
            <a:r>
              <a:rPr lang="en-US" dirty="0" smtClean="0"/>
              <a:t>DNS</a:t>
            </a:r>
          </a:p>
          <a:p>
            <a:r>
              <a:rPr lang="en-US" dirty="0" smtClean="0"/>
              <a:t>Trait:</a:t>
            </a:r>
          </a:p>
          <a:p>
            <a:pPr lvl="1"/>
            <a:r>
              <a:rPr lang="en-US" dirty="0" smtClean="0"/>
              <a:t>Optimistic</a:t>
            </a:r>
            <a:endParaRPr lang="en-US" dirty="0" smtClean="0"/>
          </a:p>
          <a:p>
            <a:pPr lvl="1"/>
            <a:r>
              <a:rPr lang="en-US" dirty="0" smtClean="0"/>
              <a:t>Expiration</a:t>
            </a:r>
            <a:r>
              <a:rPr lang="en-US" dirty="0" smtClean="0"/>
              <a:t>/Time-to-live</a:t>
            </a:r>
          </a:p>
          <a:p>
            <a:pPr lvl="1"/>
            <a:r>
              <a:rPr lang="en-US" dirty="0" smtClean="0"/>
              <a:t>Conflict </a:t>
            </a:r>
            <a:r>
              <a:rPr lang="en-US" dirty="0" smtClean="0"/>
              <a:t>resolution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596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P: Best Effort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Majority protocols</a:t>
            </a:r>
          </a:p>
          <a:p>
            <a:pPr lvl="1"/>
            <a:r>
              <a:rPr lang="en-US" dirty="0" smtClean="0"/>
              <a:t>Distributed Locking (Google Chubby Lock service)</a:t>
            </a:r>
          </a:p>
          <a:p>
            <a:r>
              <a:rPr lang="en-US" dirty="0" smtClean="0"/>
              <a:t>Trait:</a:t>
            </a:r>
          </a:p>
          <a:p>
            <a:pPr lvl="1"/>
            <a:r>
              <a:rPr lang="en-US" dirty="0" smtClean="0"/>
              <a:t>Pessimistic locking</a:t>
            </a:r>
          </a:p>
          <a:p>
            <a:pPr lvl="1"/>
            <a:r>
              <a:rPr lang="en-US" dirty="0" smtClean="0"/>
              <a:t>Make minority partition unavailable</a:t>
            </a:r>
          </a:p>
        </p:txBody>
      </p:sp>
    </p:spTree>
    <p:extLst>
      <p:ext uri="{BB962C8B-B14F-4D97-AF65-F5344CB8AC3E}">
        <p14:creationId xmlns:p14="http://schemas.microsoft.com/office/powerpoint/2010/main" val="3755374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06063" cy="51462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Strong Consistency</a:t>
            </a:r>
          </a:p>
          <a:p>
            <a:pPr lvl="1"/>
            <a:r>
              <a:rPr lang="en-US" dirty="0" smtClean="0"/>
              <a:t>After the update completes, </a:t>
            </a:r>
            <a:r>
              <a:rPr lang="en-US" b="1" dirty="0" smtClean="0"/>
              <a:t>any subsequent access</a:t>
            </a:r>
            <a:r>
              <a:rPr lang="en-US" dirty="0" smtClean="0"/>
              <a:t> will return the </a:t>
            </a:r>
            <a:r>
              <a:rPr lang="en-US" b="1" dirty="0" smtClean="0"/>
              <a:t>same</a:t>
            </a:r>
            <a:r>
              <a:rPr lang="en-US" dirty="0" smtClean="0"/>
              <a:t> updated value.</a:t>
            </a:r>
          </a:p>
          <a:p>
            <a:r>
              <a:rPr lang="en-US" dirty="0" smtClean="0"/>
              <a:t>Weak Consistency</a:t>
            </a:r>
          </a:p>
          <a:p>
            <a:pPr lvl="1"/>
            <a:r>
              <a:rPr lang="en-US" dirty="0" smtClean="0"/>
              <a:t>It is </a:t>
            </a:r>
            <a:r>
              <a:rPr lang="en-US" b="1" dirty="0" smtClean="0"/>
              <a:t>not guaranteed </a:t>
            </a:r>
            <a:r>
              <a:rPr lang="en-US" dirty="0" smtClean="0"/>
              <a:t>that subsequent accesses will return the updated value.</a:t>
            </a:r>
          </a:p>
          <a:p>
            <a:r>
              <a:rPr lang="en-US" b="1" dirty="0" smtClean="0"/>
              <a:t>Eventual Consistency</a:t>
            </a:r>
          </a:p>
          <a:p>
            <a:pPr lvl="1"/>
            <a:r>
              <a:rPr lang="en-US" dirty="0" smtClean="0"/>
              <a:t>Specific form of weak consistency</a:t>
            </a:r>
          </a:p>
          <a:p>
            <a:pPr lvl="1"/>
            <a:r>
              <a:rPr lang="en-US" dirty="0" smtClean="0"/>
              <a:t>It is guaranteed that if </a:t>
            </a:r>
            <a:r>
              <a:rPr lang="en-US" b="1" dirty="0" smtClean="0"/>
              <a:t>no new updates </a:t>
            </a:r>
            <a:r>
              <a:rPr lang="en-US" dirty="0" smtClean="0"/>
              <a:t>are made to object, </a:t>
            </a:r>
            <a:r>
              <a:rPr lang="en-US" b="1" dirty="0" smtClean="0"/>
              <a:t>eventually</a:t>
            </a:r>
            <a:r>
              <a:rPr lang="en-US" dirty="0" smtClean="0"/>
              <a:t> all accesses will return the last updated </a:t>
            </a:r>
            <a:r>
              <a:rPr lang="en-US" dirty="0" smtClean="0"/>
              <a:t>value (e.g., </a:t>
            </a:r>
            <a:r>
              <a:rPr lang="en-US" i="1" dirty="0" smtClean="0"/>
              <a:t>propagate updates to replicas in a lazy fashion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9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06063" cy="5146257"/>
          </a:xfrm>
        </p:spPr>
        <p:txBody>
          <a:bodyPr>
            <a:normAutofit/>
          </a:bodyPr>
          <a:lstStyle/>
          <a:p>
            <a:r>
              <a:rPr lang="en-US" dirty="0" smtClean="0"/>
              <a:t>Causal consistency</a:t>
            </a:r>
            <a:endParaRPr lang="en-US" dirty="0" smtClean="0"/>
          </a:p>
          <a:p>
            <a:pPr lvl="1"/>
            <a:r>
              <a:rPr lang="en-US" dirty="0" smtClean="0"/>
              <a:t>Processes that have causal relationship will see consistent data</a:t>
            </a:r>
            <a:endParaRPr lang="en-US" dirty="0" smtClean="0"/>
          </a:p>
          <a:p>
            <a:r>
              <a:rPr lang="en-US" dirty="0" smtClean="0"/>
              <a:t>Read-your-write consistency</a:t>
            </a:r>
            <a:endParaRPr lang="en-US" dirty="0" smtClean="0"/>
          </a:p>
          <a:p>
            <a:pPr lvl="1"/>
            <a:r>
              <a:rPr lang="en-US" dirty="0" smtClean="0"/>
              <a:t>A process always accesses the data item after it’s update operation and never sees an older value</a:t>
            </a:r>
            <a:endParaRPr lang="en-US" dirty="0" smtClean="0"/>
          </a:p>
          <a:p>
            <a:r>
              <a:rPr lang="en-US" dirty="0" smtClean="0"/>
              <a:t>Session consistency</a:t>
            </a:r>
            <a:endParaRPr lang="en-US" dirty="0" smtClean="0"/>
          </a:p>
          <a:p>
            <a:pPr lvl="1"/>
            <a:r>
              <a:rPr lang="en-US" dirty="0" smtClean="0"/>
              <a:t>As long as session exists, system guarantees read-your-write consistency</a:t>
            </a:r>
          </a:p>
          <a:p>
            <a:pPr lvl="1"/>
            <a:r>
              <a:rPr lang="en-US" dirty="0" smtClean="0"/>
              <a:t>Guarantees do not overlap 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8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06063" cy="51462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Monotonic read consistency</a:t>
            </a:r>
            <a:endParaRPr lang="en-US" dirty="0" smtClean="0"/>
          </a:p>
          <a:p>
            <a:pPr lvl="1"/>
            <a:r>
              <a:rPr lang="en-US" dirty="0" smtClean="0"/>
              <a:t>If a process has seen a particular value of data item, any subsequent processes will never return any previous values</a:t>
            </a:r>
            <a:endParaRPr lang="en-US" dirty="0" smtClean="0"/>
          </a:p>
          <a:p>
            <a:r>
              <a:rPr lang="en-US" dirty="0"/>
              <a:t>Monotonic </a:t>
            </a:r>
            <a:r>
              <a:rPr lang="en-US" dirty="0" smtClean="0"/>
              <a:t>write </a:t>
            </a:r>
            <a:r>
              <a:rPr lang="en-US" dirty="0"/>
              <a:t>consistency</a:t>
            </a:r>
          </a:p>
          <a:p>
            <a:pPr lvl="1"/>
            <a:r>
              <a:rPr lang="en-US" dirty="0" smtClean="0"/>
              <a:t>The system guarantees to serialize the writes by the </a:t>
            </a:r>
            <a:r>
              <a:rPr lang="en-US" i="1" dirty="0" smtClean="0"/>
              <a:t>same</a:t>
            </a:r>
            <a:r>
              <a:rPr lang="en-US" dirty="0" smtClean="0"/>
              <a:t> process </a:t>
            </a:r>
            <a:endParaRPr lang="en-US" dirty="0" smtClean="0"/>
          </a:p>
          <a:p>
            <a:r>
              <a:rPr lang="en-US" dirty="0" smtClean="0"/>
              <a:t>In practice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A number of these properties can be combined</a:t>
            </a:r>
          </a:p>
          <a:p>
            <a:pPr lvl="1"/>
            <a:r>
              <a:rPr lang="en-US" dirty="0" smtClean="0"/>
              <a:t>Monotonic reads and rea</a:t>
            </a:r>
            <a:r>
              <a:rPr lang="en-US" dirty="0" smtClean="0"/>
              <a:t>d-your-writes are most desirable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0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</a:t>
            </a:r>
            <a:br>
              <a:rPr lang="en-US" dirty="0" smtClean="0"/>
            </a:br>
            <a:r>
              <a:rPr lang="en-US" dirty="0" smtClean="0"/>
              <a:t>- A Facebook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Bob finds an interesting story and shares with Alice by posting on her </a:t>
            </a:r>
            <a:r>
              <a:rPr lang="en-US" dirty="0"/>
              <a:t>F</a:t>
            </a:r>
            <a:r>
              <a:rPr lang="en-US" dirty="0" smtClean="0"/>
              <a:t>acebook wall</a:t>
            </a:r>
          </a:p>
          <a:p>
            <a:r>
              <a:rPr lang="en-US" dirty="0" smtClean="0"/>
              <a:t>Bob asks Alice to check it out</a:t>
            </a:r>
          </a:p>
          <a:p>
            <a:r>
              <a:rPr lang="en-US" dirty="0" smtClean="0"/>
              <a:t>Alice logs in her account, checks her </a:t>
            </a:r>
            <a:r>
              <a:rPr lang="en-US" dirty="0"/>
              <a:t>F</a:t>
            </a:r>
            <a:r>
              <a:rPr lang="en-US" dirty="0" smtClean="0"/>
              <a:t>acebook wall but finds: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b="1" dirty="0" smtClean="0"/>
              <a:t>Nothing is there!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25" y="5072141"/>
            <a:ext cx="2417519" cy="1468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72" y="4684300"/>
            <a:ext cx="1952400" cy="195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502" y="4889075"/>
            <a:ext cx="1560652" cy="156065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140744" y="5775877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35269" y="5798454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89596" y="4852547"/>
            <a:ext cx="505555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594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</a:t>
            </a:r>
            <a:br>
              <a:rPr lang="en-US" dirty="0" smtClean="0"/>
            </a:br>
            <a:r>
              <a:rPr lang="en-US" dirty="0" smtClean="0"/>
              <a:t>- A Facebook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Bob tells Alice to wait a bit and check out later</a:t>
            </a:r>
          </a:p>
          <a:p>
            <a:r>
              <a:rPr lang="en-US" dirty="0" smtClean="0"/>
              <a:t>Alice waits for a minute or so and checks back: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b="1" dirty="0" smtClean="0"/>
              <a:t>She finds the story Bob shared with her!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5072141"/>
            <a:ext cx="2417519" cy="1468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00" y="4684300"/>
            <a:ext cx="1952400" cy="195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327" y="4884343"/>
            <a:ext cx="1560652" cy="156065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874719" y="5775877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35269" y="5798454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408" y="4566206"/>
            <a:ext cx="1105993" cy="10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7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</a:t>
            </a:r>
            <a:br>
              <a:rPr lang="en-US" dirty="0" smtClean="0"/>
            </a:br>
            <a:r>
              <a:rPr lang="en-US" dirty="0" smtClean="0"/>
              <a:t>- A Facebook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Reason: it is possible because Facebook uses an </a:t>
            </a:r>
            <a:r>
              <a:rPr lang="en-US" b="1" dirty="0" smtClean="0"/>
              <a:t>eventual consistent model</a:t>
            </a:r>
          </a:p>
          <a:p>
            <a:r>
              <a:rPr lang="en-US" dirty="0" smtClean="0"/>
              <a:t>Why Facebook chooses eventual consistent model over the strong consistent one?</a:t>
            </a:r>
          </a:p>
          <a:p>
            <a:pPr lvl="1"/>
            <a:r>
              <a:rPr lang="en-US" dirty="0" smtClean="0"/>
              <a:t>Facebook has more than 1 billion active users</a:t>
            </a:r>
          </a:p>
          <a:p>
            <a:pPr lvl="1"/>
            <a:r>
              <a:rPr lang="en-US" dirty="0" smtClean="0"/>
              <a:t>It is non-trivial to efficiently and reliably store the huge amount of data generated at any given time</a:t>
            </a:r>
          </a:p>
          <a:p>
            <a:pPr lvl="1"/>
            <a:r>
              <a:rPr lang="en-US" dirty="0" smtClean="0"/>
              <a:t>Eventual consistent model offers the option to </a:t>
            </a:r>
            <a:r>
              <a:rPr lang="en-US" b="1" dirty="0" smtClean="0"/>
              <a:t>reduce the load and improve availability </a:t>
            </a:r>
          </a:p>
        </p:txBody>
      </p:sp>
    </p:spTree>
    <p:extLst>
      <p:ext uri="{BB962C8B-B14F-4D97-AF65-F5344CB8AC3E}">
        <p14:creationId xmlns:p14="http://schemas.microsoft.com/office/powerpoint/2010/main" val="215054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C</a:t>
            </a:r>
            <a:r>
              <a:rPr lang="en-US" dirty="0" smtClean="0"/>
              <a:t>onsistency:</a:t>
            </a:r>
          </a:p>
          <a:p>
            <a:pPr lvl="1"/>
            <a:r>
              <a:rPr lang="en-US" dirty="0" smtClean="0"/>
              <a:t>All nodes should see the same data at the same time</a:t>
            </a:r>
          </a:p>
          <a:p>
            <a:r>
              <a:rPr lang="en-US" b="1" u="sng" dirty="0" smtClean="0"/>
              <a:t>A</a:t>
            </a:r>
            <a:r>
              <a:rPr lang="en-US" dirty="0" smtClean="0"/>
              <a:t>vailability:</a:t>
            </a:r>
          </a:p>
          <a:p>
            <a:pPr lvl="1"/>
            <a:r>
              <a:rPr lang="en-US" dirty="0" smtClean="0"/>
              <a:t>Node failures do not prevent survivors from continuing to operate</a:t>
            </a:r>
          </a:p>
          <a:p>
            <a:r>
              <a:rPr lang="en-US" b="1" u="sng" dirty="0" smtClean="0"/>
              <a:t>P</a:t>
            </a:r>
            <a:r>
              <a:rPr lang="en-US" dirty="0" smtClean="0"/>
              <a:t>artition-tolerance:</a:t>
            </a:r>
          </a:p>
          <a:p>
            <a:pPr lvl="1"/>
            <a:r>
              <a:rPr lang="en-US" dirty="0" smtClean="0"/>
              <a:t>The system continues to operate despite </a:t>
            </a:r>
            <a:r>
              <a:rPr lang="en-US" dirty="0" smtClean="0"/>
              <a:t>network partitions</a:t>
            </a:r>
            <a:endParaRPr lang="en-US" dirty="0" smtClean="0"/>
          </a:p>
          <a:p>
            <a:r>
              <a:rPr lang="en-US" dirty="0" smtClean="0"/>
              <a:t>A distributed system can satisfy any two of these guarantees at the same time </a:t>
            </a:r>
            <a:r>
              <a:rPr lang="en-US" b="1" dirty="0" smtClean="0"/>
              <a:t>but not all three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13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</a:t>
            </a:r>
            <a:br>
              <a:rPr lang="en-US" dirty="0" smtClean="0"/>
            </a:br>
            <a:r>
              <a:rPr lang="en-US" dirty="0" smtClean="0"/>
              <a:t>- A </a:t>
            </a:r>
            <a:r>
              <a:rPr lang="en-US" dirty="0" err="1" smtClean="0"/>
              <a:t>Dropbox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Dropbox</a:t>
            </a:r>
            <a:r>
              <a:rPr lang="en-US" dirty="0" smtClean="0"/>
              <a:t> enabled immediate consistency via synchronization in many cases.</a:t>
            </a:r>
          </a:p>
          <a:p>
            <a:r>
              <a:rPr lang="en-US" dirty="0" smtClean="0"/>
              <a:t>However, what happens in case of a network partition?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299" y="3959820"/>
            <a:ext cx="2348508" cy="2348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04" y="3959822"/>
            <a:ext cx="2793913" cy="25670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198" y="4164640"/>
            <a:ext cx="1605227" cy="160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28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</a:t>
            </a:r>
            <a:br>
              <a:rPr lang="en-US" dirty="0" smtClean="0"/>
            </a:br>
            <a:r>
              <a:rPr lang="en-US" dirty="0" smtClean="0"/>
              <a:t>- A </a:t>
            </a:r>
            <a:r>
              <a:rPr lang="en-US" dirty="0" err="1" smtClean="0"/>
              <a:t>Dropbox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do a simple experiment here:</a:t>
            </a:r>
          </a:p>
          <a:p>
            <a:pPr lvl="1"/>
            <a:r>
              <a:rPr lang="en-US" dirty="0" smtClean="0"/>
              <a:t>Open a file in your drop box</a:t>
            </a:r>
          </a:p>
          <a:p>
            <a:pPr lvl="1"/>
            <a:r>
              <a:rPr lang="en-US" dirty="0" smtClean="0"/>
              <a:t>Disable your network connection (e.g., </a:t>
            </a:r>
            <a:r>
              <a:rPr lang="en-US" dirty="0" err="1" smtClean="0"/>
              <a:t>WiFi</a:t>
            </a:r>
            <a:r>
              <a:rPr lang="en-US" dirty="0" smtClean="0"/>
              <a:t>, 4G) </a:t>
            </a:r>
          </a:p>
          <a:p>
            <a:pPr lvl="1"/>
            <a:r>
              <a:rPr lang="en-US" dirty="0" smtClean="0"/>
              <a:t>Try to edit the file in the drop box: can you do that?</a:t>
            </a:r>
          </a:p>
          <a:p>
            <a:pPr lvl="1"/>
            <a:r>
              <a:rPr lang="en-US" dirty="0" smtClean="0"/>
              <a:t>Re-enable your network connection: what happens to </a:t>
            </a:r>
            <a:r>
              <a:rPr lang="en-US" dirty="0" smtClean="0"/>
              <a:t>your </a:t>
            </a:r>
            <a:r>
              <a:rPr lang="en-US" dirty="0" err="1" smtClean="0"/>
              <a:t>dropbox</a:t>
            </a:r>
            <a:r>
              <a:rPr lang="en-US" dirty="0" smtClean="0"/>
              <a:t> folder?</a:t>
            </a:r>
          </a:p>
        </p:txBody>
      </p:sp>
    </p:spTree>
    <p:extLst>
      <p:ext uri="{BB962C8B-B14F-4D97-AF65-F5344CB8AC3E}">
        <p14:creationId xmlns:p14="http://schemas.microsoft.com/office/powerpoint/2010/main" val="249986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</a:t>
            </a:r>
            <a:br>
              <a:rPr lang="en-US" dirty="0" smtClean="0"/>
            </a:br>
            <a:r>
              <a:rPr lang="en-US" dirty="0" smtClean="0"/>
              <a:t>- A </a:t>
            </a:r>
            <a:r>
              <a:rPr lang="en-US" dirty="0" err="1" smtClean="0"/>
              <a:t>Dropbox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Dropbox</a:t>
            </a:r>
            <a:r>
              <a:rPr lang="en-US" dirty="0" smtClean="0"/>
              <a:t> embraces eventual consistency:</a:t>
            </a:r>
          </a:p>
          <a:p>
            <a:pPr lvl="1"/>
            <a:r>
              <a:rPr lang="en-US" dirty="0"/>
              <a:t>Immediate consistency is impossible in case of a network partition</a:t>
            </a:r>
          </a:p>
          <a:p>
            <a:pPr lvl="1"/>
            <a:r>
              <a:rPr lang="en-US" dirty="0"/>
              <a:t>Users will feel bad if their word documents freeze each time they hit </a:t>
            </a:r>
            <a:r>
              <a:rPr lang="en-US" dirty="0" err="1"/>
              <a:t>Ctrl+S</a:t>
            </a:r>
            <a:r>
              <a:rPr lang="en-US" dirty="0"/>
              <a:t> , simply due to the large latency to update all devices across WAN </a:t>
            </a:r>
          </a:p>
          <a:p>
            <a:pPr lvl="1"/>
            <a:r>
              <a:rPr lang="en-US" dirty="0" err="1"/>
              <a:t>Dropbox</a:t>
            </a:r>
            <a:r>
              <a:rPr lang="en-US" dirty="0"/>
              <a:t> is oriented to </a:t>
            </a:r>
            <a:r>
              <a:rPr lang="en-US" b="1" dirty="0"/>
              <a:t>personal syncing</a:t>
            </a:r>
            <a:r>
              <a:rPr lang="en-US" dirty="0"/>
              <a:t>, not on collaboration, so it is </a:t>
            </a:r>
            <a:r>
              <a:rPr lang="en-US" dirty="0" smtClean="0"/>
              <a:t>not a real limitation.</a:t>
            </a:r>
          </a:p>
        </p:txBody>
      </p:sp>
    </p:spTree>
    <p:extLst>
      <p:ext uri="{BB962C8B-B14F-4D97-AF65-F5344CB8AC3E}">
        <p14:creationId xmlns:p14="http://schemas.microsoft.com/office/powerpoint/2010/main" val="102380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Eventual Consistency</a:t>
            </a:r>
            <a:br>
              <a:rPr lang="en-US" dirty="0" smtClean="0"/>
            </a:br>
            <a:r>
              <a:rPr lang="en-US" dirty="0" smtClean="0"/>
              <a:t>- An ATM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29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design of automated teller machine (ATM):</a:t>
            </a:r>
          </a:p>
          <a:p>
            <a:pPr lvl="1"/>
            <a:r>
              <a:rPr lang="en-US" dirty="0" smtClean="0"/>
              <a:t>Strong consistency appear to be a nature choice</a:t>
            </a:r>
            <a:endParaRPr lang="en-US" dirty="0"/>
          </a:p>
          <a:p>
            <a:pPr lvl="1"/>
            <a:r>
              <a:rPr lang="en-US" dirty="0" smtClean="0"/>
              <a:t>However, in practice, </a:t>
            </a:r>
            <a:r>
              <a:rPr lang="en-US" b="1" dirty="0" smtClean="0"/>
              <a:t>A beats C</a:t>
            </a:r>
            <a:endParaRPr lang="en-US" b="1" dirty="0"/>
          </a:p>
          <a:p>
            <a:pPr lvl="1"/>
            <a:r>
              <a:rPr lang="en-US" dirty="0" smtClean="0"/>
              <a:t>Higher availability means </a:t>
            </a:r>
            <a:r>
              <a:rPr lang="en-US" b="1" dirty="0" smtClean="0"/>
              <a:t>higher revenue</a:t>
            </a:r>
          </a:p>
          <a:p>
            <a:pPr lvl="1"/>
            <a:r>
              <a:rPr lang="en-US" dirty="0" smtClean="0"/>
              <a:t>ATM will allow you to withdraw money </a:t>
            </a:r>
            <a:r>
              <a:rPr lang="en-US" i="1" dirty="0" smtClean="0"/>
              <a:t>even if the machine is partitioned from the network</a:t>
            </a:r>
          </a:p>
          <a:p>
            <a:pPr lvl="1"/>
            <a:r>
              <a:rPr lang="en-US" dirty="0" smtClean="0"/>
              <a:t>However, it puts </a:t>
            </a:r>
            <a:r>
              <a:rPr lang="en-US" b="1" dirty="0" smtClean="0"/>
              <a:t>a limit </a:t>
            </a:r>
            <a:r>
              <a:rPr lang="en-US" dirty="0" smtClean="0"/>
              <a:t>on the amount of withdraw (e.g., $200)</a:t>
            </a:r>
          </a:p>
          <a:p>
            <a:pPr lvl="1"/>
            <a:r>
              <a:rPr lang="en-US" dirty="0" smtClean="0"/>
              <a:t>The bank might also charge you a fee when a overdraft happens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087" y="5379892"/>
            <a:ext cx="2625285" cy="1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1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Tradeoff </a:t>
            </a:r>
            <a:r>
              <a:rPr lang="en-US" dirty="0" smtClean="0"/>
              <a:t>between </a:t>
            </a:r>
            <a:r>
              <a:rPr lang="en-US" b="1" dirty="0" smtClean="0"/>
              <a:t>C</a:t>
            </a:r>
            <a:r>
              <a:rPr lang="en-US" dirty="0" smtClean="0"/>
              <a:t> and </a:t>
            </a:r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airline reservation system:</a:t>
            </a:r>
          </a:p>
          <a:p>
            <a:pPr lvl="1"/>
            <a:r>
              <a:rPr lang="en-US" dirty="0" smtClean="0"/>
              <a:t>When most of seats are available: it is ok to rely on somewhat out-of-date data, availability is more critical</a:t>
            </a:r>
          </a:p>
          <a:p>
            <a:pPr lvl="1"/>
            <a:r>
              <a:rPr lang="en-US" dirty="0" smtClean="0"/>
              <a:t>When the plane is close to be filled: it needs more accurate data to ensure the plane is not overbooked, consistency is more critical</a:t>
            </a:r>
          </a:p>
          <a:p>
            <a:r>
              <a:rPr lang="en-US" dirty="0" smtClean="0"/>
              <a:t>Neither strong consistency nor guaranteed availability, but it may significantly increase the tolerance of network disruption</a:t>
            </a:r>
          </a:p>
        </p:txBody>
      </p:sp>
    </p:spTree>
    <p:extLst>
      <p:ext uri="{BB962C8B-B14F-4D97-AF65-F5344CB8AC3E}">
        <p14:creationId xmlns:p14="http://schemas.microsoft.com/office/powerpoint/2010/main" val="199059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Heterogeneity: Segmenting </a:t>
            </a:r>
            <a:r>
              <a:rPr lang="en-US" b="1" dirty="0" smtClean="0"/>
              <a:t>C</a:t>
            </a:r>
            <a:r>
              <a:rPr lang="en-US" dirty="0" smtClean="0"/>
              <a:t> and </a:t>
            </a:r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single uniform requirement</a:t>
            </a:r>
          </a:p>
          <a:p>
            <a:pPr lvl="1"/>
            <a:r>
              <a:rPr lang="en-US" dirty="0" smtClean="0"/>
              <a:t>Some aspects require strong consistency</a:t>
            </a:r>
          </a:p>
          <a:p>
            <a:pPr lvl="1"/>
            <a:r>
              <a:rPr lang="en-US" dirty="0" smtClean="0"/>
              <a:t>Others require high availability</a:t>
            </a:r>
          </a:p>
          <a:p>
            <a:r>
              <a:rPr lang="en-US" dirty="0" smtClean="0"/>
              <a:t>Segment the system into different components</a:t>
            </a:r>
          </a:p>
          <a:p>
            <a:pPr lvl="1"/>
            <a:r>
              <a:rPr lang="en-US" dirty="0" smtClean="0"/>
              <a:t>Each provides different types of guarantees </a:t>
            </a:r>
          </a:p>
          <a:p>
            <a:r>
              <a:rPr lang="en-US" dirty="0" smtClean="0"/>
              <a:t>Overall guarantees neither consistency nor availability</a:t>
            </a:r>
          </a:p>
          <a:p>
            <a:pPr lvl="1"/>
            <a:r>
              <a:rPr lang="en-US" dirty="0" smtClean="0"/>
              <a:t>Each part of the service gets exactly what it needs 	</a:t>
            </a:r>
          </a:p>
          <a:p>
            <a:r>
              <a:rPr lang="en-US" dirty="0" smtClean="0"/>
              <a:t>Can be partitioned along different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6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49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an e-commercial system (e.g., Amazon, e-Bay, </a:t>
            </a:r>
            <a:r>
              <a:rPr lang="en-US" dirty="0" err="1" smtClean="0"/>
              <a:t>etc</a:t>
            </a:r>
            <a:r>
              <a:rPr lang="en-US" dirty="0" smtClean="0"/>
              <a:t>), what are the trade-offs between consistency and availability you can think of? What is your strategy?</a:t>
            </a:r>
          </a:p>
          <a:p>
            <a:r>
              <a:rPr lang="en-US" dirty="0" smtClean="0"/>
              <a:t>Hint -&gt; Things you might want to consider:</a:t>
            </a:r>
          </a:p>
          <a:p>
            <a:pPr lvl="1"/>
            <a:r>
              <a:rPr lang="en-US" dirty="0" smtClean="0"/>
              <a:t>Different types of data (e.g., shopping cart, billing, product, etc.)</a:t>
            </a:r>
          </a:p>
          <a:p>
            <a:pPr lvl="1"/>
            <a:r>
              <a:rPr lang="en-US" dirty="0" smtClean="0"/>
              <a:t>Different types of operations (e.g., query, purchase, etc.)</a:t>
            </a:r>
          </a:p>
          <a:p>
            <a:pPr lvl="1"/>
            <a:r>
              <a:rPr lang="en-US" dirty="0" smtClean="0"/>
              <a:t>Different types of services (e.g., distributed lock, DNS, etc.)</a:t>
            </a:r>
          </a:p>
          <a:p>
            <a:pPr lvl="1"/>
            <a:r>
              <a:rPr lang="en-US" dirty="0" smtClean="0"/>
              <a:t>Different groups of users (e.g., users in different geographic areas,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43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Partitioning</a:t>
            </a:r>
          </a:p>
          <a:p>
            <a:r>
              <a:rPr lang="en-US" dirty="0" smtClean="0"/>
              <a:t>Operational Partitioning</a:t>
            </a:r>
          </a:p>
          <a:p>
            <a:r>
              <a:rPr lang="en-US" dirty="0" smtClean="0"/>
              <a:t>Functional Partitioning</a:t>
            </a:r>
          </a:p>
          <a:p>
            <a:r>
              <a:rPr lang="en-US" dirty="0" smtClean="0"/>
              <a:t>User </a:t>
            </a:r>
            <a:r>
              <a:rPr lang="en-US" dirty="0" smtClean="0"/>
              <a:t>Partitioning</a:t>
            </a:r>
          </a:p>
          <a:p>
            <a:r>
              <a:rPr lang="en-US" dirty="0" smtClean="0"/>
              <a:t>Hierarchical Partitioning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70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Data Partitioning</a:t>
            </a:r>
          </a:p>
          <a:p>
            <a:pPr>
              <a:buFontTx/>
              <a:buChar char="•"/>
            </a:pPr>
            <a:r>
              <a:rPr lang="en-US" dirty="0" smtClean="0"/>
              <a:t>Different data may require different consistency and availability</a:t>
            </a:r>
          </a:p>
          <a:p>
            <a:pPr>
              <a:buFontTx/>
              <a:buChar char="•"/>
            </a:pPr>
            <a:r>
              <a:rPr lang="en-US" dirty="0" smtClean="0"/>
              <a:t>Example:</a:t>
            </a:r>
          </a:p>
          <a:p>
            <a:pPr lvl="1">
              <a:buFontTx/>
              <a:buChar char="•"/>
            </a:pPr>
            <a:r>
              <a:rPr lang="en-US" dirty="0" smtClean="0"/>
              <a:t>Shopping cart: high availability, responsive, can sometimes suffer anomalies</a:t>
            </a:r>
          </a:p>
          <a:p>
            <a:pPr lvl="1">
              <a:buFontTx/>
              <a:buChar char="•"/>
            </a:pPr>
            <a:r>
              <a:rPr lang="en-US" dirty="0" smtClean="0"/>
              <a:t>Product information need to be available, slight variation in inventory is sufferable</a:t>
            </a:r>
          </a:p>
          <a:p>
            <a:pPr lvl="1">
              <a:buFontTx/>
              <a:buChar char="•"/>
            </a:pPr>
            <a:r>
              <a:rPr lang="en-US" dirty="0" smtClean="0"/>
              <a:t>Checkout, billing, </a:t>
            </a:r>
            <a:r>
              <a:rPr lang="en-US" dirty="0" smtClean="0"/>
              <a:t>shipping </a:t>
            </a:r>
            <a:r>
              <a:rPr lang="en-US" dirty="0" smtClean="0"/>
              <a:t>records must be consistent</a:t>
            </a:r>
          </a:p>
        </p:txBody>
      </p:sp>
    </p:spTree>
    <p:extLst>
      <p:ext uri="{BB962C8B-B14F-4D97-AF65-F5344CB8AC3E}">
        <p14:creationId xmlns:p14="http://schemas.microsoft.com/office/powerpoint/2010/main" val="174009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Operational Partitioning</a:t>
            </a:r>
          </a:p>
          <a:p>
            <a:pPr>
              <a:buFontTx/>
              <a:buChar char="•"/>
            </a:pPr>
            <a:r>
              <a:rPr lang="en-US" dirty="0" smtClean="0"/>
              <a:t>Each operation may require different balance between consistency and availability</a:t>
            </a:r>
          </a:p>
          <a:p>
            <a:pPr>
              <a:buFontTx/>
              <a:buChar char="•"/>
            </a:pPr>
            <a:r>
              <a:rPr lang="en-US" dirty="0" smtClean="0"/>
              <a:t>Example:</a:t>
            </a:r>
          </a:p>
          <a:p>
            <a:pPr lvl="1">
              <a:buFontTx/>
              <a:buChar char="•"/>
            </a:pPr>
            <a:r>
              <a:rPr lang="en-US" dirty="0" smtClean="0"/>
              <a:t>Reads: high </a:t>
            </a:r>
            <a:r>
              <a:rPr lang="en-US" dirty="0" smtClean="0"/>
              <a:t>availability; e.g.., “query”</a:t>
            </a:r>
            <a:endParaRPr lang="en-US" dirty="0" smtClean="0"/>
          </a:p>
          <a:p>
            <a:pPr lvl="1">
              <a:buFontTx/>
              <a:buChar char="•"/>
            </a:pPr>
            <a:r>
              <a:rPr lang="en-US" dirty="0" smtClean="0"/>
              <a:t>Writes: high consistency, lock when </a:t>
            </a:r>
            <a:r>
              <a:rPr lang="en-US" dirty="0" smtClean="0"/>
              <a:t>writing; e.g., “purchase”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069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53" y="114217"/>
            <a:ext cx="8229600" cy="1143000"/>
          </a:xfrm>
        </p:spPr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57675" y="1417639"/>
            <a:ext cx="3141579" cy="3154362"/>
          </a:xfrm>
          <a:prstGeom prst="ellips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4069339" y="1417639"/>
            <a:ext cx="3336756" cy="3154362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A</a:t>
            </a:r>
            <a:endParaRPr lang="en-US" sz="6000" b="1" dirty="0"/>
          </a:p>
        </p:txBody>
      </p:sp>
      <p:sp>
        <p:nvSpPr>
          <p:cNvPr id="6" name="Oval 5"/>
          <p:cNvSpPr/>
          <p:nvPr/>
        </p:nvSpPr>
        <p:spPr>
          <a:xfrm>
            <a:off x="2847464" y="3088107"/>
            <a:ext cx="3395578" cy="3342105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P</a:t>
            </a:r>
            <a:endParaRPr lang="en-US" sz="6000" b="1" dirty="0"/>
          </a:p>
        </p:txBody>
      </p:sp>
      <p:sp>
        <p:nvSpPr>
          <p:cNvPr id="7" name="Multiply 6"/>
          <p:cNvSpPr/>
          <p:nvPr/>
        </p:nvSpPr>
        <p:spPr>
          <a:xfrm>
            <a:off x="4197684" y="2954421"/>
            <a:ext cx="507990" cy="1002632"/>
          </a:xfrm>
          <a:prstGeom prst="mathMultiply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6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Functional Partitioning</a:t>
            </a:r>
          </a:p>
          <a:p>
            <a:pPr>
              <a:buFontTx/>
              <a:buChar char="•"/>
            </a:pPr>
            <a:r>
              <a:rPr lang="en-US" dirty="0" smtClean="0"/>
              <a:t>System consists of sub-services</a:t>
            </a:r>
          </a:p>
          <a:p>
            <a:pPr>
              <a:buFontTx/>
              <a:buChar char="•"/>
            </a:pPr>
            <a:r>
              <a:rPr lang="en-US" dirty="0" smtClean="0"/>
              <a:t>Different sub-services provide different balances</a:t>
            </a:r>
          </a:p>
          <a:p>
            <a:r>
              <a:rPr lang="en-US" dirty="0" smtClean="0"/>
              <a:t>Example: A comprehensive distributed system</a:t>
            </a:r>
          </a:p>
          <a:p>
            <a:pPr lvl="1"/>
            <a:r>
              <a:rPr lang="en-US" dirty="0" smtClean="0"/>
              <a:t>Distributed lock service (e.g., Chubby) :</a:t>
            </a:r>
          </a:p>
          <a:p>
            <a:pPr lvl="2"/>
            <a:r>
              <a:rPr lang="en-US" dirty="0" smtClean="0"/>
              <a:t>Strong consistency</a:t>
            </a:r>
          </a:p>
          <a:p>
            <a:pPr lvl="1"/>
            <a:r>
              <a:rPr lang="en-US" dirty="0" smtClean="0"/>
              <a:t>DNS service:</a:t>
            </a:r>
          </a:p>
          <a:p>
            <a:pPr lvl="2"/>
            <a:r>
              <a:rPr lang="en-US" dirty="0" smtClean="0"/>
              <a:t>High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6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User Partitioning</a:t>
            </a:r>
          </a:p>
          <a:p>
            <a:pPr>
              <a:buFontTx/>
              <a:buChar char="•"/>
            </a:pPr>
            <a:r>
              <a:rPr lang="en-US" dirty="0" smtClean="0"/>
              <a:t>Try to keep related data close together to assure better performance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Craglist</a:t>
            </a:r>
            <a:endParaRPr lang="en-US" dirty="0" smtClean="0"/>
          </a:p>
          <a:p>
            <a:pPr lvl="1"/>
            <a:r>
              <a:rPr lang="en-US" dirty="0" smtClean="0"/>
              <a:t>Might want to divide its service into </a:t>
            </a:r>
            <a:r>
              <a:rPr lang="en-US" dirty="0" smtClean="0"/>
              <a:t>several</a:t>
            </a:r>
            <a:r>
              <a:rPr lang="en-US" dirty="0" smtClean="0"/>
              <a:t> </a:t>
            </a:r>
            <a:r>
              <a:rPr lang="en-US" dirty="0" smtClean="0"/>
              <a:t>data </a:t>
            </a:r>
            <a:r>
              <a:rPr lang="en-US" dirty="0" smtClean="0"/>
              <a:t>centers,  e.g., </a:t>
            </a:r>
            <a:r>
              <a:rPr lang="en-US" dirty="0" smtClean="0"/>
              <a:t>east coast and west coast</a:t>
            </a:r>
          </a:p>
          <a:p>
            <a:pPr lvl="2"/>
            <a:r>
              <a:rPr lang="en-US" dirty="0" smtClean="0"/>
              <a:t>Users get high </a:t>
            </a:r>
            <a:r>
              <a:rPr lang="en-US" dirty="0" smtClean="0"/>
              <a:t>performance (e.g., high availability and good consistency) </a:t>
            </a:r>
            <a:r>
              <a:rPr lang="en-US" dirty="0" smtClean="0"/>
              <a:t>if they query servers closet to them</a:t>
            </a:r>
          </a:p>
          <a:p>
            <a:pPr lvl="2"/>
            <a:r>
              <a:rPr lang="en-US" dirty="0" smtClean="0"/>
              <a:t>Poorer performance if a New York user query </a:t>
            </a:r>
            <a:r>
              <a:rPr lang="en-US" dirty="0" err="1" smtClean="0"/>
              <a:t>Craglist</a:t>
            </a:r>
            <a:r>
              <a:rPr lang="en-US" dirty="0" smtClean="0"/>
              <a:t> in San Francisco</a:t>
            </a:r>
          </a:p>
        </p:txBody>
      </p:sp>
    </p:spTree>
    <p:extLst>
      <p:ext uri="{BB962C8B-B14F-4D97-AF65-F5344CB8AC3E}">
        <p14:creationId xmlns:p14="http://schemas.microsoft.com/office/powerpoint/2010/main" val="3519119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Hierarchical Partitioning</a:t>
            </a:r>
          </a:p>
          <a:p>
            <a:pPr>
              <a:buFontTx/>
              <a:buChar char="•"/>
            </a:pPr>
            <a:r>
              <a:rPr lang="en-US" dirty="0" smtClean="0"/>
              <a:t>Large global service with local “extensions”</a:t>
            </a:r>
          </a:p>
          <a:p>
            <a:r>
              <a:rPr lang="en-US" dirty="0" smtClean="0"/>
              <a:t>Different location in hierarchy may use different consistency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Local servers (better connected) guarantee more consistency and availability</a:t>
            </a:r>
          </a:p>
          <a:p>
            <a:pPr lvl="1"/>
            <a:r>
              <a:rPr lang="en-US" dirty="0" smtClean="0"/>
              <a:t>Global servers has more partition and relax one of the </a:t>
            </a:r>
            <a:r>
              <a:rPr lang="en-US" dirty="0" smtClean="0"/>
              <a:t>requirement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524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there are no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69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Tradeoff between </a:t>
            </a:r>
            <a:r>
              <a:rPr lang="en-US" b="1" dirty="0"/>
              <a:t>C</a:t>
            </a:r>
            <a:r>
              <a:rPr lang="en-US" b="1" dirty="0" smtClean="0"/>
              <a:t>onsistency</a:t>
            </a:r>
            <a:r>
              <a:rPr lang="en-US" dirty="0" smtClean="0"/>
              <a:t> and </a:t>
            </a:r>
            <a:r>
              <a:rPr lang="en-US" b="1" dirty="0"/>
              <a:t>L</a:t>
            </a:r>
            <a:r>
              <a:rPr lang="en-US" b="1" dirty="0" smtClean="0"/>
              <a:t>atency</a:t>
            </a:r>
            <a:r>
              <a:rPr lang="en-US" dirty="0" smtClean="0"/>
              <a:t>:</a:t>
            </a:r>
          </a:p>
          <a:p>
            <a:r>
              <a:rPr lang="en-US" dirty="0" smtClean="0"/>
              <a:t>Caused by the </a:t>
            </a:r>
            <a:r>
              <a:rPr lang="en-US" b="1" dirty="0" smtClean="0"/>
              <a:t>possibility of failure </a:t>
            </a:r>
            <a:r>
              <a:rPr lang="en-US" dirty="0" smtClean="0"/>
              <a:t>in distributed systems</a:t>
            </a:r>
          </a:p>
          <a:p>
            <a:pPr lvl="1"/>
            <a:r>
              <a:rPr lang="en-US" dirty="0" smtClean="0"/>
              <a:t>High availability -&gt; replicate data -&gt; consistency problem</a:t>
            </a:r>
          </a:p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Availability and latency are arguably </a:t>
            </a:r>
            <a:r>
              <a:rPr lang="en-US" b="1" dirty="0" smtClean="0"/>
              <a:t>the same thing</a:t>
            </a:r>
            <a:r>
              <a:rPr lang="en-US" dirty="0" smtClean="0"/>
              <a:t>: unavailable -&gt; extreme high latency</a:t>
            </a:r>
          </a:p>
          <a:p>
            <a:pPr lvl="1"/>
            <a:r>
              <a:rPr lang="en-US" dirty="0" smtClean="0"/>
              <a:t>Achieving different levels of consistency/availability takes different amount of time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9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-&gt; PACELC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more complete description of the space of potential tradeoffs for distributed system: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there is </a:t>
            </a:r>
            <a:r>
              <a:rPr lang="en-US" dirty="0" smtClean="0"/>
              <a:t>a </a:t>
            </a:r>
            <a:r>
              <a:rPr lang="en-US" b="1" dirty="0" smtClean="0"/>
              <a:t>partition </a:t>
            </a:r>
            <a:r>
              <a:rPr lang="en-US" b="1" dirty="0"/>
              <a:t>(P)</a:t>
            </a:r>
            <a:r>
              <a:rPr lang="en-US" dirty="0"/>
              <a:t>, how does the system trade off </a:t>
            </a:r>
            <a:r>
              <a:rPr lang="en-US" b="1" dirty="0"/>
              <a:t>availability </a:t>
            </a:r>
            <a:r>
              <a:rPr lang="en-US" b="1" dirty="0" smtClean="0"/>
              <a:t>and consistency </a:t>
            </a:r>
            <a:r>
              <a:rPr lang="en-US" b="1" dirty="0"/>
              <a:t>(A and C)</a:t>
            </a:r>
            <a:r>
              <a:rPr lang="en-US" dirty="0"/>
              <a:t>; </a:t>
            </a:r>
            <a:r>
              <a:rPr lang="en-US" b="1" dirty="0"/>
              <a:t>else (E)</a:t>
            </a:r>
            <a:r>
              <a:rPr lang="en-US" dirty="0"/>
              <a:t>, when the system is </a:t>
            </a:r>
            <a:r>
              <a:rPr lang="en-US" dirty="0" smtClean="0"/>
              <a:t>running normally </a:t>
            </a:r>
            <a:r>
              <a:rPr lang="en-US" dirty="0"/>
              <a:t>in the absence of partitions, how does the </a:t>
            </a:r>
            <a:r>
              <a:rPr lang="en-US" dirty="0" smtClean="0"/>
              <a:t>system trade </a:t>
            </a:r>
            <a:r>
              <a:rPr lang="en-US" dirty="0"/>
              <a:t>off </a:t>
            </a:r>
            <a:r>
              <a:rPr lang="en-US" b="1" dirty="0"/>
              <a:t>latency (L) and consistency (C)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6632" y="5323151"/>
            <a:ext cx="692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Abadi</a:t>
            </a:r>
            <a:r>
              <a:rPr lang="en-US" dirty="0" smtClean="0"/>
              <a:t>, Daniel J. "Consistency tradeoffs in modern distributed database system design." Computer-IEEE Computer Magazine 45.2 (2012): 37.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8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3" y="274638"/>
            <a:ext cx="8229600" cy="1143000"/>
          </a:xfrm>
        </p:spPr>
        <p:txBody>
          <a:bodyPr/>
          <a:lstStyle/>
          <a:p>
            <a:r>
              <a:rPr lang="en-US" dirty="0" smtClean="0"/>
              <a:t>PACELC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9805" y="2174611"/>
            <a:ext cx="2140664" cy="2052309"/>
          </a:xfrm>
          <a:prstGeom prst="ellips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133106" y="2174611"/>
            <a:ext cx="2273657" cy="2052309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A</a:t>
            </a:r>
            <a:endParaRPr lang="en-US" sz="6000" b="1" dirty="0"/>
          </a:p>
        </p:txBody>
      </p:sp>
      <p:sp>
        <p:nvSpPr>
          <p:cNvPr id="9" name="Oval 8"/>
          <p:cNvSpPr/>
          <p:nvPr/>
        </p:nvSpPr>
        <p:spPr>
          <a:xfrm>
            <a:off x="4893362" y="2073011"/>
            <a:ext cx="2140664" cy="2052309"/>
          </a:xfrm>
          <a:prstGeom prst="ellips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6536663" y="2073011"/>
            <a:ext cx="2273657" cy="2052309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697445" y="1430419"/>
            <a:ext cx="0" cy="4117474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68182" y="4799262"/>
            <a:ext cx="200526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Partitioned 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79213" y="4633493"/>
            <a:ext cx="200526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Normal 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66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541" y="1027668"/>
            <a:ext cx="8229600" cy="5279941"/>
          </a:xfrm>
        </p:spPr>
        <p:txBody>
          <a:bodyPr>
            <a:noAutofit/>
          </a:bodyPr>
          <a:lstStyle/>
          <a:p>
            <a:r>
              <a:rPr lang="en-US" sz="2600" b="1" dirty="0" smtClean="0"/>
              <a:t>PA/EL Systems: </a:t>
            </a:r>
            <a:r>
              <a:rPr lang="en-US" sz="2600" dirty="0" smtClean="0"/>
              <a:t>Give up both Cs for availability and lower latency</a:t>
            </a:r>
          </a:p>
          <a:p>
            <a:pPr lvl="1"/>
            <a:r>
              <a:rPr lang="en-US" sz="2600" dirty="0" smtClean="0"/>
              <a:t>Dynamo, Cassandra, </a:t>
            </a:r>
            <a:r>
              <a:rPr lang="en-US" sz="2600" dirty="0" err="1" smtClean="0"/>
              <a:t>Riak</a:t>
            </a:r>
            <a:endParaRPr lang="en-US" sz="2600" dirty="0" smtClean="0"/>
          </a:p>
          <a:p>
            <a:r>
              <a:rPr lang="en-US" sz="2600" b="1" dirty="0" smtClean="0"/>
              <a:t>PC/EC Systems: </a:t>
            </a:r>
            <a:r>
              <a:rPr lang="en-US" sz="2600" dirty="0" smtClean="0"/>
              <a:t>Refuse to give up consistency and pay the cost of availability and latency</a:t>
            </a:r>
          </a:p>
          <a:p>
            <a:pPr lvl="1"/>
            <a:r>
              <a:rPr lang="en-US" sz="2600" dirty="0" err="1"/>
              <a:t>BigTable</a:t>
            </a:r>
            <a:r>
              <a:rPr lang="en-US" sz="2600" dirty="0"/>
              <a:t>, </a:t>
            </a:r>
            <a:r>
              <a:rPr lang="en-US" sz="2600" dirty="0" err="1" smtClean="0"/>
              <a:t>Hbase</a:t>
            </a:r>
            <a:r>
              <a:rPr lang="en-US" sz="2600" dirty="0" smtClean="0"/>
              <a:t>, </a:t>
            </a:r>
            <a:r>
              <a:rPr lang="en-US" sz="2600" dirty="0" err="1" smtClean="0"/>
              <a:t>VoltDB</a:t>
            </a:r>
            <a:r>
              <a:rPr lang="en-US" sz="2600" dirty="0" smtClean="0"/>
              <a:t>/H-</a:t>
            </a:r>
            <a:r>
              <a:rPr lang="en-US" sz="2600" dirty="0" smtClean="0"/>
              <a:t>Store</a:t>
            </a:r>
            <a:endParaRPr lang="en-US" sz="2600" b="1" dirty="0" smtClean="0"/>
          </a:p>
          <a:p>
            <a:r>
              <a:rPr lang="en-US" sz="2600" b="1" dirty="0" smtClean="0"/>
              <a:t>PA/EC Systems: </a:t>
            </a:r>
            <a:r>
              <a:rPr lang="en-US" sz="2600" dirty="0" smtClean="0"/>
              <a:t>Give up consistency when a partition happens and keep consistency in normal operations</a:t>
            </a:r>
          </a:p>
          <a:p>
            <a:pPr lvl="1"/>
            <a:r>
              <a:rPr lang="en-US" sz="2600" dirty="0" err="1" smtClean="0"/>
              <a:t>MongoDB</a:t>
            </a:r>
            <a:endParaRPr lang="en-US" sz="2600" dirty="0" smtClean="0"/>
          </a:p>
          <a:p>
            <a:r>
              <a:rPr lang="en-US" sz="2600" b="1" dirty="0" smtClean="0"/>
              <a:t>PC/EL System: </a:t>
            </a:r>
            <a:r>
              <a:rPr lang="en-US" sz="2600" dirty="0" smtClean="0"/>
              <a:t>Keep consistency if a partition occurs but </a:t>
            </a:r>
            <a:r>
              <a:rPr lang="en-US" sz="2600" dirty="0" smtClean="0"/>
              <a:t>gives up consistency for latency </a:t>
            </a:r>
            <a:r>
              <a:rPr lang="en-US" sz="2600" dirty="0" smtClean="0"/>
              <a:t>in normal operations</a:t>
            </a:r>
          </a:p>
          <a:p>
            <a:pPr lvl="1"/>
            <a:r>
              <a:rPr lang="en-US" sz="2600" dirty="0" smtClean="0"/>
              <a:t>Yahoo! PNUTS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99255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125267"/>
            <a:ext cx="7048878" cy="707886"/>
          </a:xfrm>
          <a:prstGeom prst="rect">
            <a:avLst/>
          </a:prstGeom>
          <a:solidFill>
            <a:srgbClr val="FFF0B9"/>
          </a:solidFill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ahoma" charset="0"/>
              </a:rPr>
              <a:t>Contact:</a:t>
            </a:r>
            <a:r>
              <a:rPr lang="en-US" sz="2200" b="1" dirty="0" smtClean="0">
                <a:latin typeface="Tahoma" charset="0"/>
              </a:rPr>
              <a:t> Prof. Dong Wang: </a:t>
            </a:r>
            <a:r>
              <a:rPr lang="en-US" sz="2200" b="1" dirty="0" smtClean="0">
                <a:latin typeface="Tahoma" charset="0"/>
                <a:hlinkClick r:id="rId2"/>
              </a:rPr>
              <a:t>dwang5@</a:t>
            </a:r>
            <a:r>
              <a:rPr lang="en-US" sz="2200" b="1" dirty="0" smtClean="0">
                <a:latin typeface="Tahoma" charset="0"/>
                <a:hlinkClick r:id="rId2"/>
              </a:rPr>
              <a:t>nd.edu</a:t>
            </a:r>
            <a:endParaRPr lang="en-US" sz="2200" b="1" dirty="0" smtClean="0">
              <a:latin typeface="Tahoma" charset="0"/>
            </a:endParaRPr>
          </a:p>
          <a:p>
            <a:r>
              <a:rPr lang="en-US" dirty="0">
                <a:hlinkClick r:id="rId3"/>
              </a:rPr>
              <a:t>http://www3.nd.edu/~dwang5/teach/spring15/</a:t>
            </a:r>
            <a:r>
              <a:rPr lang="en-US" dirty="0" smtClean="0">
                <a:hlinkClick r:id="rId3"/>
              </a:rPr>
              <a:t>spring15_wang_flyer.pdf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-33985" y="132968"/>
            <a:ext cx="7505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Tahoma" charset="0"/>
              </a:rPr>
              <a:t>CSE 40437/60437</a:t>
            </a:r>
            <a:r>
              <a:rPr lang="en-US" sz="3200" u="sng" dirty="0" smtClean="0">
                <a:latin typeface="Tahoma" charset="0"/>
              </a:rPr>
              <a:t>, Spring 2015: </a:t>
            </a:r>
          </a:p>
          <a:p>
            <a:r>
              <a:rPr lang="en-US" sz="2800" b="1" dirty="0" smtClean="0">
                <a:latin typeface="Tahoma" charset="0"/>
              </a:rPr>
              <a:t>Social Sensing &amp; Cyber-Physical Systems </a:t>
            </a:r>
          </a:p>
        </p:txBody>
      </p:sp>
      <p:sp>
        <p:nvSpPr>
          <p:cNvPr id="51" name="Oval 2"/>
          <p:cNvSpPr>
            <a:spLocks noChangeArrowheads="1"/>
          </p:cNvSpPr>
          <p:nvPr/>
        </p:nvSpPr>
        <p:spPr bwMode="auto">
          <a:xfrm>
            <a:off x="2908601" y="2928749"/>
            <a:ext cx="2608182" cy="1304617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>
                <a:cs typeface="Arial" charset="0"/>
              </a:rPr>
              <a:t>Cyber</a:t>
            </a:r>
          </a:p>
          <a:p>
            <a:pPr algn="ctr"/>
            <a:r>
              <a:rPr lang="en-US" sz="2800" dirty="0">
                <a:cs typeface="Arial" charset="0"/>
              </a:rPr>
              <a:t>Physical</a:t>
            </a:r>
          </a:p>
          <a:p>
            <a:pPr algn="ctr"/>
            <a:r>
              <a:rPr lang="en-US" sz="2800" dirty="0" smtClean="0">
                <a:cs typeface="Arial" charset="0"/>
              </a:rPr>
              <a:t>Systems</a:t>
            </a:r>
            <a:endParaRPr lang="en-US" sz="2800" dirty="0">
              <a:cs typeface="Arial" charset="0"/>
            </a:endParaRPr>
          </a:p>
          <a:p>
            <a:pPr algn="ctr"/>
            <a:endParaRPr lang="en-US" sz="800" dirty="0">
              <a:cs typeface="Arial" charset="0"/>
            </a:endParaRPr>
          </a:p>
        </p:txBody>
      </p:sp>
      <p:pic>
        <p:nvPicPr>
          <p:cNvPr id="52" name="Picture 10" descr="http://jasonjeffrey.files.wordpress.com/2009/04/air_f-35b_cutaway_l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7"/>
          <a:stretch>
            <a:fillRect/>
          </a:stretch>
        </p:blipFill>
        <p:spPr bwMode="auto">
          <a:xfrm>
            <a:off x="134097" y="1323258"/>
            <a:ext cx="2153745" cy="129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223419" y="2630921"/>
            <a:ext cx="2466696" cy="632518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</a:t>
            </a:r>
            <a:r>
              <a:rPr lang="en-US" sz="1600" dirty="0" smtClean="0">
                <a:latin typeface="Tahoma" charset="0"/>
              </a:rPr>
              <a:t>Embedded Computing </a:t>
            </a:r>
            <a:r>
              <a:rPr lang="en-US" sz="1600" dirty="0">
                <a:latin typeface="Tahoma" charset="0"/>
              </a:rPr>
              <a:t>Systems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19" y="3618288"/>
            <a:ext cx="1793001" cy="874227"/>
          </a:xfrm>
          <a:prstGeom prst="rect">
            <a:avLst/>
          </a:prstGeom>
        </p:spPr>
      </p:pic>
      <p:sp>
        <p:nvSpPr>
          <p:cNvPr id="54" name="Content Placeholder 2"/>
          <p:cNvSpPr txBox="1">
            <a:spLocks/>
          </p:cNvSpPr>
          <p:nvPr/>
        </p:nvSpPr>
        <p:spPr>
          <a:xfrm>
            <a:off x="223419" y="4722268"/>
            <a:ext cx="1906824" cy="632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1600" dirty="0" smtClean="0">
                <a:latin typeface="Tahoma" charset="0"/>
              </a:rPr>
              <a:t>Green Navigation Systems</a:t>
            </a:r>
            <a:endParaRPr lang="en-US" sz="1600" dirty="0">
              <a:latin typeface="Tahoma" charset="0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783" y="1304280"/>
            <a:ext cx="1543061" cy="90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2"/>
          <p:cNvSpPr txBox="1">
            <a:spLocks/>
          </p:cNvSpPr>
          <p:nvPr/>
        </p:nvSpPr>
        <p:spPr>
          <a:xfrm>
            <a:off x="5325607" y="1433720"/>
            <a:ext cx="2193364" cy="436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1600" dirty="0" smtClean="0">
                <a:latin typeface="Tahoma" charset="0"/>
              </a:rPr>
              <a:t>Zero-Energy Buildings</a:t>
            </a:r>
            <a:endParaRPr lang="en-US" sz="1600" dirty="0">
              <a:latin typeface="Tahoma" charset="0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153" y="4847367"/>
            <a:ext cx="1303541" cy="77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Content Placeholder 2"/>
          <p:cNvSpPr txBox="1">
            <a:spLocks/>
          </p:cNvSpPr>
          <p:nvPr/>
        </p:nvSpPr>
        <p:spPr>
          <a:xfrm>
            <a:off x="3844514" y="5672239"/>
            <a:ext cx="1453783" cy="436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1600" dirty="0" smtClean="0">
                <a:latin typeface="Tahoma" charset="0"/>
              </a:rPr>
              <a:t>Smart Grids</a:t>
            </a:r>
            <a:endParaRPr lang="en-US" sz="1600" dirty="0">
              <a:latin typeface="Tahoma" charset="0"/>
            </a:endParaRPr>
          </a:p>
        </p:txBody>
      </p:sp>
      <p:pic>
        <p:nvPicPr>
          <p:cNvPr id="59" name="Picture 47" descr="pluto3-small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611" y="4287986"/>
            <a:ext cx="1371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Content Placeholder 2"/>
          <p:cNvSpPr txBox="1">
            <a:spLocks/>
          </p:cNvSpPr>
          <p:nvPr/>
        </p:nvSpPr>
        <p:spPr>
          <a:xfrm>
            <a:off x="6341611" y="5496930"/>
            <a:ext cx="2040967" cy="436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1600" dirty="0" smtClean="0">
                <a:latin typeface="Tahoma" charset="0"/>
              </a:rPr>
              <a:t>Body Area Networks</a:t>
            </a:r>
            <a:endParaRPr lang="en-US" sz="1600" dirty="0">
              <a:latin typeface="Tahom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8225" y="2090954"/>
            <a:ext cx="1474985" cy="1474985"/>
          </a:xfrm>
          <a:prstGeom prst="rect">
            <a:avLst/>
          </a:prstGeom>
        </p:spPr>
      </p:pic>
      <p:sp>
        <p:nvSpPr>
          <p:cNvPr id="61" name="Content Placeholder 2"/>
          <p:cNvSpPr txBox="1">
            <a:spLocks/>
          </p:cNvSpPr>
          <p:nvPr/>
        </p:nvSpPr>
        <p:spPr>
          <a:xfrm>
            <a:off x="6341611" y="3618288"/>
            <a:ext cx="2193364" cy="436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1600" b="1" dirty="0" smtClean="0">
                <a:latin typeface="Tahoma" charset="0"/>
              </a:rPr>
              <a:t>Social Sensing</a:t>
            </a:r>
            <a:endParaRPr lang="en-US" sz="1600" b="1" dirty="0">
              <a:latin typeface="Tahoma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617526" y="3430403"/>
            <a:ext cx="538588" cy="3757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3963881" y="2403202"/>
            <a:ext cx="456656" cy="3550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2130243" y="3373636"/>
            <a:ext cx="559872" cy="43253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042000" y="4381360"/>
            <a:ext cx="409662" cy="3548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56114" y="1870674"/>
            <a:ext cx="1968851" cy="218456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5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125267"/>
            <a:ext cx="7048878" cy="707886"/>
          </a:xfrm>
          <a:prstGeom prst="rect">
            <a:avLst/>
          </a:prstGeom>
          <a:solidFill>
            <a:srgbClr val="FFF0B9"/>
          </a:solidFill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ahoma" charset="0"/>
              </a:rPr>
              <a:t>Contact:</a:t>
            </a:r>
            <a:r>
              <a:rPr lang="en-US" sz="2200" b="1" dirty="0" smtClean="0">
                <a:latin typeface="Tahoma" charset="0"/>
              </a:rPr>
              <a:t> Prof. Dong Wang: </a:t>
            </a:r>
            <a:r>
              <a:rPr lang="en-US" sz="2200" b="1" dirty="0" smtClean="0">
                <a:latin typeface="Tahoma" charset="0"/>
                <a:hlinkClick r:id="rId2"/>
              </a:rPr>
              <a:t>dwang5@</a:t>
            </a:r>
            <a:r>
              <a:rPr lang="en-US" sz="2200" b="1" dirty="0" smtClean="0">
                <a:latin typeface="Tahoma" charset="0"/>
                <a:hlinkClick r:id="rId2"/>
              </a:rPr>
              <a:t>nd.edu</a:t>
            </a:r>
            <a:endParaRPr lang="en-US" sz="2200" b="1" dirty="0" smtClean="0">
              <a:latin typeface="Tahoma" charset="0"/>
            </a:endParaRPr>
          </a:p>
          <a:p>
            <a:r>
              <a:rPr lang="en-US" dirty="0">
                <a:hlinkClick r:id="rId3"/>
              </a:rPr>
              <a:t>http://www3.nd.edu/~dwang5/teach/spring15/</a:t>
            </a:r>
            <a:r>
              <a:rPr lang="en-US" dirty="0" smtClean="0">
                <a:hlinkClick r:id="rId3"/>
              </a:rPr>
              <a:t>spring15_wang_flyer.pdf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-33985" y="132968"/>
            <a:ext cx="7505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Tahoma" charset="0"/>
              </a:rPr>
              <a:t>CSE 40437/60437</a:t>
            </a:r>
            <a:r>
              <a:rPr lang="en-US" sz="3200" u="sng" dirty="0" smtClean="0">
                <a:latin typeface="Tahoma" charset="0"/>
              </a:rPr>
              <a:t>, Spring 2015: </a:t>
            </a:r>
          </a:p>
          <a:p>
            <a:r>
              <a:rPr lang="en-US" sz="2800" b="1" dirty="0" smtClean="0">
                <a:latin typeface="Tahoma" charset="0"/>
              </a:rPr>
              <a:t>Social Sensing &amp; Cyber-Physical Systems </a:t>
            </a:r>
          </a:p>
        </p:txBody>
      </p:sp>
      <p:sp>
        <p:nvSpPr>
          <p:cNvPr id="51" name="Oval 2"/>
          <p:cNvSpPr>
            <a:spLocks noChangeArrowheads="1"/>
          </p:cNvSpPr>
          <p:nvPr/>
        </p:nvSpPr>
        <p:spPr bwMode="auto">
          <a:xfrm>
            <a:off x="2908601" y="2928749"/>
            <a:ext cx="2608182" cy="1304617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>
                <a:cs typeface="Arial" charset="0"/>
              </a:rPr>
              <a:t>Cyber</a:t>
            </a:r>
          </a:p>
          <a:p>
            <a:pPr algn="ctr"/>
            <a:r>
              <a:rPr lang="en-US" sz="2800" dirty="0">
                <a:cs typeface="Arial" charset="0"/>
              </a:rPr>
              <a:t>Physical</a:t>
            </a:r>
          </a:p>
          <a:p>
            <a:pPr algn="ctr"/>
            <a:r>
              <a:rPr lang="en-US" sz="2800" dirty="0" smtClean="0">
                <a:cs typeface="Arial" charset="0"/>
              </a:rPr>
              <a:t>Systems</a:t>
            </a:r>
            <a:endParaRPr lang="en-US" sz="2800" dirty="0">
              <a:cs typeface="Arial" charset="0"/>
            </a:endParaRPr>
          </a:p>
          <a:p>
            <a:pPr algn="ctr"/>
            <a:endParaRPr lang="en-US" sz="800" dirty="0">
              <a:cs typeface="Arial" charset="0"/>
            </a:endParaRPr>
          </a:p>
        </p:txBody>
      </p:sp>
      <p:pic>
        <p:nvPicPr>
          <p:cNvPr id="52" name="Picture 10" descr="http://jasonjeffrey.files.wordpress.com/2009/04/air_f-35b_cutaway_l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7"/>
          <a:stretch>
            <a:fillRect/>
          </a:stretch>
        </p:blipFill>
        <p:spPr bwMode="auto">
          <a:xfrm>
            <a:off x="134097" y="1323258"/>
            <a:ext cx="2153745" cy="129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223419" y="2630921"/>
            <a:ext cx="2466696" cy="632518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</a:t>
            </a:r>
            <a:r>
              <a:rPr lang="en-US" sz="1600" dirty="0" smtClean="0">
                <a:latin typeface="Tahoma" charset="0"/>
              </a:rPr>
              <a:t>Embedded Computing </a:t>
            </a:r>
            <a:r>
              <a:rPr lang="en-US" sz="1600" dirty="0">
                <a:latin typeface="Tahoma" charset="0"/>
              </a:rPr>
              <a:t>Systems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19" y="3618288"/>
            <a:ext cx="1793001" cy="874227"/>
          </a:xfrm>
          <a:prstGeom prst="rect">
            <a:avLst/>
          </a:prstGeom>
        </p:spPr>
      </p:pic>
      <p:sp>
        <p:nvSpPr>
          <p:cNvPr id="54" name="Content Placeholder 2"/>
          <p:cNvSpPr txBox="1">
            <a:spLocks/>
          </p:cNvSpPr>
          <p:nvPr/>
        </p:nvSpPr>
        <p:spPr>
          <a:xfrm>
            <a:off x="223419" y="4722268"/>
            <a:ext cx="1906824" cy="632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1600" dirty="0" smtClean="0">
                <a:latin typeface="Tahoma" charset="0"/>
              </a:rPr>
              <a:t>Green Navigation Systems</a:t>
            </a:r>
            <a:endParaRPr lang="en-US" sz="1600" dirty="0">
              <a:latin typeface="Tahoma" charset="0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783" y="1304280"/>
            <a:ext cx="1543061" cy="90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2"/>
          <p:cNvSpPr txBox="1">
            <a:spLocks/>
          </p:cNvSpPr>
          <p:nvPr/>
        </p:nvSpPr>
        <p:spPr>
          <a:xfrm>
            <a:off x="5325607" y="1433720"/>
            <a:ext cx="2193364" cy="436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1600" dirty="0" smtClean="0">
                <a:latin typeface="Tahoma" charset="0"/>
              </a:rPr>
              <a:t>Zero-Energy Buildings</a:t>
            </a:r>
            <a:endParaRPr lang="en-US" sz="1600" dirty="0">
              <a:latin typeface="Tahoma" charset="0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153" y="4847367"/>
            <a:ext cx="1303541" cy="77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Content Placeholder 2"/>
          <p:cNvSpPr txBox="1">
            <a:spLocks/>
          </p:cNvSpPr>
          <p:nvPr/>
        </p:nvSpPr>
        <p:spPr>
          <a:xfrm>
            <a:off x="3844514" y="5672239"/>
            <a:ext cx="1453783" cy="436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1600" dirty="0" smtClean="0">
                <a:latin typeface="Tahoma" charset="0"/>
              </a:rPr>
              <a:t>Smart Grids</a:t>
            </a:r>
            <a:endParaRPr lang="en-US" sz="1600" dirty="0">
              <a:latin typeface="Tahoma" charset="0"/>
            </a:endParaRPr>
          </a:p>
        </p:txBody>
      </p:sp>
      <p:pic>
        <p:nvPicPr>
          <p:cNvPr id="59" name="Picture 47" descr="pluto3-small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611" y="4287986"/>
            <a:ext cx="1371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Content Placeholder 2"/>
          <p:cNvSpPr txBox="1">
            <a:spLocks/>
          </p:cNvSpPr>
          <p:nvPr/>
        </p:nvSpPr>
        <p:spPr>
          <a:xfrm>
            <a:off x="6341611" y="5496930"/>
            <a:ext cx="2040967" cy="436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1600" dirty="0" smtClean="0">
                <a:latin typeface="Tahoma" charset="0"/>
              </a:rPr>
              <a:t>Body Area Networks</a:t>
            </a:r>
            <a:endParaRPr lang="en-US" sz="1600" dirty="0">
              <a:latin typeface="Tahom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8225" y="2090954"/>
            <a:ext cx="1474985" cy="1474985"/>
          </a:xfrm>
          <a:prstGeom prst="rect">
            <a:avLst/>
          </a:prstGeom>
        </p:spPr>
      </p:pic>
      <p:sp>
        <p:nvSpPr>
          <p:cNvPr id="61" name="Content Placeholder 2"/>
          <p:cNvSpPr txBox="1">
            <a:spLocks/>
          </p:cNvSpPr>
          <p:nvPr/>
        </p:nvSpPr>
        <p:spPr>
          <a:xfrm>
            <a:off x="6341611" y="3618288"/>
            <a:ext cx="2193364" cy="436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1600" dirty="0" smtClean="0">
                <a:latin typeface="Tahoma" charset="0"/>
              </a:rPr>
              <a:t>Social Sensing</a:t>
            </a:r>
            <a:endParaRPr lang="en-US" sz="1600" dirty="0">
              <a:latin typeface="Tahoma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617526" y="3430403"/>
            <a:ext cx="538588" cy="3757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3963881" y="2403202"/>
            <a:ext cx="456656" cy="3550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2130243" y="3373636"/>
            <a:ext cx="559872" cy="43253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042000" y="4381360"/>
            <a:ext cx="409662" cy="3548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4876977" y="998776"/>
            <a:ext cx="3505601" cy="2625839"/>
          </a:xfrm>
          <a:custGeom>
            <a:avLst/>
            <a:gdLst>
              <a:gd name="connsiteX0" fmla="*/ 2595796 w 4049842"/>
              <a:gd name="connsiteY0" fmla="*/ 0 h 3227882"/>
              <a:gd name="connsiteX1" fmla="*/ 242341 w 4049842"/>
              <a:gd name="connsiteY1" fmla="*/ 2983043 h 3227882"/>
              <a:gd name="connsiteX2" fmla="*/ 4049842 w 4049842"/>
              <a:gd name="connsiteY2" fmla="*/ 1469036 h 3227882"/>
              <a:gd name="connsiteX0" fmla="*/ 2382851 w 3877865"/>
              <a:gd name="connsiteY0" fmla="*/ 0 h 3026736"/>
              <a:gd name="connsiteX1" fmla="*/ 29396 w 3877865"/>
              <a:gd name="connsiteY1" fmla="*/ 2983043 h 3026736"/>
              <a:gd name="connsiteX2" fmla="*/ 3877865 w 3877865"/>
              <a:gd name="connsiteY2" fmla="*/ 1523663 h 302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7865" h="3026736">
                <a:moveTo>
                  <a:pt x="2382851" y="0"/>
                </a:moveTo>
                <a:cubicBezTo>
                  <a:pt x="1084953" y="1369102"/>
                  <a:pt x="-212945" y="2738204"/>
                  <a:pt x="29396" y="2983043"/>
                </a:cubicBezTo>
                <a:cubicBezTo>
                  <a:pt x="271737" y="3227882"/>
                  <a:pt x="2095285" y="2403086"/>
                  <a:pt x="3877865" y="1523663"/>
                </a:cubicBezTo>
              </a:path>
            </a:pathLst>
          </a:cu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TextBox 20"/>
          <p:cNvSpPr txBox="1">
            <a:spLocks noChangeArrowheads="1"/>
          </p:cNvSpPr>
          <p:nvPr/>
        </p:nvSpPr>
        <p:spPr bwMode="auto">
          <a:xfrm rot="19441047">
            <a:off x="5751440" y="1880238"/>
            <a:ext cx="17498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 smtClean="0"/>
              <a:t>Energy</a:t>
            </a:r>
            <a:endParaRPr lang="en-US" sz="4000" dirty="0"/>
          </a:p>
        </p:txBody>
      </p:sp>
      <p:sp>
        <p:nvSpPr>
          <p:cNvPr id="34" name="Freeform 33"/>
          <p:cNvSpPr/>
          <p:nvPr/>
        </p:nvSpPr>
        <p:spPr>
          <a:xfrm flipH="1">
            <a:off x="-2" y="998777"/>
            <a:ext cx="3495783" cy="2567161"/>
          </a:xfrm>
          <a:custGeom>
            <a:avLst/>
            <a:gdLst>
              <a:gd name="connsiteX0" fmla="*/ 2595796 w 4049842"/>
              <a:gd name="connsiteY0" fmla="*/ 0 h 3227882"/>
              <a:gd name="connsiteX1" fmla="*/ 242341 w 4049842"/>
              <a:gd name="connsiteY1" fmla="*/ 2983043 h 3227882"/>
              <a:gd name="connsiteX2" fmla="*/ 4049842 w 4049842"/>
              <a:gd name="connsiteY2" fmla="*/ 1469036 h 3227882"/>
              <a:gd name="connsiteX0" fmla="*/ 2382851 w 3877865"/>
              <a:gd name="connsiteY0" fmla="*/ 0 h 3026736"/>
              <a:gd name="connsiteX1" fmla="*/ 29396 w 3877865"/>
              <a:gd name="connsiteY1" fmla="*/ 2983043 h 3026736"/>
              <a:gd name="connsiteX2" fmla="*/ 3877865 w 3877865"/>
              <a:gd name="connsiteY2" fmla="*/ 1523663 h 302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7865" h="3026736">
                <a:moveTo>
                  <a:pt x="2382851" y="0"/>
                </a:moveTo>
                <a:cubicBezTo>
                  <a:pt x="1084953" y="1369102"/>
                  <a:pt x="-212945" y="2738204"/>
                  <a:pt x="29396" y="2983043"/>
                </a:cubicBezTo>
                <a:cubicBezTo>
                  <a:pt x="271737" y="3227882"/>
                  <a:pt x="2095285" y="2403086"/>
                  <a:pt x="3877865" y="1523663"/>
                </a:cubicBezTo>
              </a:path>
            </a:pathLst>
          </a:cu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TextBox 20"/>
          <p:cNvSpPr txBox="1">
            <a:spLocks noChangeArrowheads="1"/>
          </p:cNvSpPr>
          <p:nvPr/>
        </p:nvSpPr>
        <p:spPr bwMode="auto">
          <a:xfrm rot="2091869">
            <a:off x="1242189" y="2109035"/>
            <a:ext cx="130226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 smtClean="0"/>
              <a:t>Time</a:t>
            </a:r>
            <a:endParaRPr lang="en-US" sz="4000" dirty="0"/>
          </a:p>
        </p:txBody>
      </p:sp>
      <p:sp>
        <p:nvSpPr>
          <p:cNvPr id="36" name="Freeform 35"/>
          <p:cNvSpPr/>
          <p:nvPr/>
        </p:nvSpPr>
        <p:spPr>
          <a:xfrm rot="18131311" flipH="1">
            <a:off x="-175948" y="3853493"/>
            <a:ext cx="3417002" cy="2230548"/>
          </a:xfrm>
          <a:custGeom>
            <a:avLst/>
            <a:gdLst>
              <a:gd name="connsiteX0" fmla="*/ 2595796 w 4049842"/>
              <a:gd name="connsiteY0" fmla="*/ 0 h 3227882"/>
              <a:gd name="connsiteX1" fmla="*/ 242341 w 4049842"/>
              <a:gd name="connsiteY1" fmla="*/ 2983043 h 3227882"/>
              <a:gd name="connsiteX2" fmla="*/ 4049842 w 4049842"/>
              <a:gd name="connsiteY2" fmla="*/ 1469036 h 3227882"/>
              <a:gd name="connsiteX0" fmla="*/ 2382851 w 3877865"/>
              <a:gd name="connsiteY0" fmla="*/ 0 h 3026736"/>
              <a:gd name="connsiteX1" fmla="*/ 29396 w 3877865"/>
              <a:gd name="connsiteY1" fmla="*/ 2983043 h 3026736"/>
              <a:gd name="connsiteX2" fmla="*/ 3877865 w 3877865"/>
              <a:gd name="connsiteY2" fmla="*/ 1523663 h 302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7865" h="3026736">
                <a:moveTo>
                  <a:pt x="2382851" y="0"/>
                </a:moveTo>
                <a:cubicBezTo>
                  <a:pt x="1084953" y="1369102"/>
                  <a:pt x="-212945" y="2738204"/>
                  <a:pt x="29396" y="2983043"/>
                </a:cubicBezTo>
                <a:cubicBezTo>
                  <a:pt x="271737" y="3227882"/>
                  <a:pt x="2095285" y="2403086"/>
                  <a:pt x="3877865" y="1523663"/>
                </a:cubicBezTo>
              </a:path>
            </a:pathLst>
          </a:cu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TextBox 20"/>
          <p:cNvSpPr txBox="1">
            <a:spLocks noChangeArrowheads="1"/>
          </p:cNvSpPr>
          <p:nvPr/>
        </p:nvSpPr>
        <p:spPr bwMode="auto">
          <a:xfrm rot="19807026">
            <a:off x="1026400" y="4595418"/>
            <a:ext cx="12426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 smtClean="0"/>
              <a:t>Data</a:t>
            </a:r>
            <a:endParaRPr lang="en-US" sz="4000" dirty="0"/>
          </a:p>
        </p:txBody>
      </p:sp>
      <p:sp>
        <p:nvSpPr>
          <p:cNvPr id="38" name="Freeform 37"/>
          <p:cNvSpPr/>
          <p:nvPr/>
        </p:nvSpPr>
        <p:spPr>
          <a:xfrm rot="3753373">
            <a:off x="5177663" y="3753551"/>
            <a:ext cx="3450285" cy="2408849"/>
          </a:xfrm>
          <a:custGeom>
            <a:avLst/>
            <a:gdLst>
              <a:gd name="connsiteX0" fmla="*/ 2595796 w 4049842"/>
              <a:gd name="connsiteY0" fmla="*/ 0 h 3227882"/>
              <a:gd name="connsiteX1" fmla="*/ 242341 w 4049842"/>
              <a:gd name="connsiteY1" fmla="*/ 2983043 h 3227882"/>
              <a:gd name="connsiteX2" fmla="*/ 4049842 w 4049842"/>
              <a:gd name="connsiteY2" fmla="*/ 1469036 h 3227882"/>
              <a:gd name="connsiteX0" fmla="*/ 2382851 w 3877865"/>
              <a:gd name="connsiteY0" fmla="*/ 0 h 3026736"/>
              <a:gd name="connsiteX1" fmla="*/ 29396 w 3877865"/>
              <a:gd name="connsiteY1" fmla="*/ 2983043 h 3026736"/>
              <a:gd name="connsiteX2" fmla="*/ 3877865 w 3877865"/>
              <a:gd name="connsiteY2" fmla="*/ 1523663 h 302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7865" h="3026736">
                <a:moveTo>
                  <a:pt x="2382851" y="0"/>
                </a:moveTo>
                <a:cubicBezTo>
                  <a:pt x="1084953" y="1369102"/>
                  <a:pt x="-212945" y="2738204"/>
                  <a:pt x="29396" y="2983043"/>
                </a:cubicBezTo>
                <a:cubicBezTo>
                  <a:pt x="271737" y="3227882"/>
                  <a:pt x="2095285" y="2403086"/>
                  <a:pt x="3877865" y="1523663"/>
                </a:cubicBezTo>
              </a:path>
            </a:pathLst>
          </a:cu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 rot="2215276">
            <a:off x="6122196" y="4610030"/>
            <a:ext cx="14903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 smtClean="0"/>
              <a:t>Social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3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6" descr="https://encrypted-tbn1.google.com/images?q=tbn:ANd9GcSxPiWA2z530FmfE-IwYfZTaC9FwbEWnGVyJdqkxZTCeSHDrTx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012199">
            <a:off x="5441306" y="3377751"/>
            <a:ext cx="1039758" cy="6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85" y="529243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35" y="2745936"/>
            <a:ext cx="1347279" cy="81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003101" y="2020892"/>
            <a:ext cx="1342163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latin typeface="+mn-lt"/>
                <a:ea typeface="+mn-ea"/>
                <a:cs typeface="+mn-cs"/>
              </a:rPr>
              <a:t>Analytics</a:t>
            </a:r>
          </a:p>
        </p:txBody>
      </p:sp>
      <p:pic>
        <p:nvPicPr>
          <p:cNvPr id="3379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7"/>
          <a:stretch>
            <a:fillRect/>
          </a:stretch>
        </p:blipFill>
        <p:spPr bwMode="auto">
          <a:xfrm>
            <a:off x="4046854" y="3949332"/>
            <a:ext cx="962113" cy="72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180666" y="4775551"/>
            <a:ext cx="828302" cy="52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Data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5040464" y="1931858"/>
            <a:ext cx="304800" cy="3458192"/>
          </a:xfrm>
          <a:prstGeom prst="rightBrace">
            <a:avLst>
              <a:gd name="adj1" fmla="val 34259"/>
              <a:gd name="adj2" fmla="val 4825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3802" name="Picture 2" descr="https://encrypted-tbn3.google.com/images?q=tbn:ANd9GcQ1Njqhj_j2FC9DOQ5_PwOq5_x8OjnZQ1bQoMv2_GNjMKQsZj6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85" y="1457276"/>
            <a:ext cx="1124407" cy="114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4" name="Picture 6" descr="http://scrappedprincess.files.wordpress.com/2010/05/times_onlinen_screenshot_610x417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93" b="36259"/>
          <a:stretch>
            <a:fillRect/>
          </a:stretch>
        </p:blipFill>
        <p:spPr bwMode="auto">
          <a:xfrm>
            <a:off x="2746938" y="1457276"/>
            <a:ext cx="916781" cy="77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6" name="Content Placeholder 2"/>
          <p:cNvSpPr>
            <a:spLocks noGrp="1"/>
          </p:cNvSpPr>
          <p:nvPr>
            <p:ph idx="1"/>
          </p:nvPr>
        </p:nvSpPr>
        <p:spPr>
          <a:xfrm>
            <a:off x="1967475" y="2392139"/>
            <a:ext cx="1866706" cy="442941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</a:pPr>
            <a:r>
              <a:rPr lang="en-US" sz="1800" dirty="0" smtClean="0">
                <a:latin typeface="Tahoma" charset="0"/>
              </a:rPr>
              <a:t>News and Public Sources</a:t>
            </a:r>
            <a:endParaRPr lang="en-US" sz="1800" dirty="0">
              <a:latin typeface="Tahoma" charset="0"/>
            </a:endParaRPr>
          </a:p>
        </p:txBody>
      </p:sp>
      <p:pic>
        <p:nvPicPr>
          <p:cNvPr id="33808" name="Picture 14" descr="https://encrypted-tbn3.google.com/images?q=tbn:ANd9GcTUVd1MrlOUg6jvlNhEkB01ik0BK8bFQuYQGlCGAcpGaLuuGEg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33"/>
          <a:stretch>
            <a:fillRect/>
          </a:stretch>
        </p:blipFill>
        <p:spPr bwMode="auto">
          <a:xfrm>
            <a:off x="1884385" y="4703753"/>
            <a:ext cx="762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Brace 10"/>
          <p:cNvSpPr/>
          <p:nvPr/>
        </p:nvSpPr>
        <p:spPr>
          <a:xfrm>
            <a:off x="3737940" y="1457276"/>
            <a:ext cx="347001" cy="4394751"/>
          </a:xfrm>
          <a:prstGeom prst="rightBrace">
            <a:avLst>
              <a:gd name="adj1" fmla="val 34259"/>
              <a:gd name="adj2" fmla="val 4825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1579585" y="1278408"/>
            <a:ext cx="304800" cy="4572000"/>
          </a:xfrm>
          <a:prstGeom prst="rightBrace">
            <a:avLst>
              <a:gd name="adj1" fmla="val 34259"/>
              <a:gd name="adj2" fmla="val 4825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3158" y="1120399"/>
            <a:ext cx="1254617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latin typeface="+mn-lt"/>
                <a:ea typeface="+mn-ea"/>
                <a:cs typeface="+mn-cs"/>
              </a:rPr>
              <a:t>Events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47108" y="2574083"/>
            <a:ext cx="11666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+mn-ea"/>
                <a:cs typeface="Arial" charset="0"/>
              </a:rPr>
              <a:t>Decision</a:t>
            </a:r>
          </a:p>
          <a:p>
            <a:pPr algn="ctr"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+mn-ea"/>
                <a:cs typeface="Arial" charset="0"/>
              </a:rPr>
              <a:t>Support</a:t>
            </a:r>
          </a:p>
        </p:txBody>
      </p:sp>
      <p:pic>
        <p:nvPicPr>
          <p:cNvPr id="33816" name="Picture 2" descr="https://encrypted-tbn2.google.com/images?q=tbn:ANd9GcR8N59VdtAqxWpDd-0YY0bSO3zEHuT4RLSdM9lLYNSLfIIa9tgU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85" y="4519668"/>
            <a:ext cx="80486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7" name="TextBox 31"/>
          <p:cNvSpPr txBox="1">
            <a:spLocks noChangeArrowheads="1"/>
          </p:cNvSpPr>
          <p:nvPr/>
        </p:nvSpPr>
        <p:spPr bwMode="auto">
          <a:xfrm>
            <a:off x="102162" y="2548442"/>
            <a:ext cx="1477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Boston Bombing</a:t>
            </a:r>
          </a:p>
        </p:txBody>
      </p:sp>
      <p:sp>
        <p:nvSpPr>
          <p:cNvPr id="33818" name="TextBox 32"/>
          <p:cNvSpPr txBox="1">
            <a:spLocks noChangeArrowheads="1"/>
          </p:cNvSpPr>
          <p:nvPr/>
        </p:nvSpPr>
        <p:spPr bwMode="auto">
          <a:xfrm>
            <a:off x="53713" y="4172454"/>
            <a:ext cx="1505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Hurricane Sandy</a:t>
            </a:r>
          </a:p>
        </p:txBody>
      </p:sp>
      <p:sp>
        <p:nvSpPr>
          <p:cNvPr id="33819" name="TextBox 34"/>
          <p:cNvSpPr txBox="1">
            <a:spLocks noChangeArrowheads="1"/>
          </p:cNvSpPr>
          <p:nvPr/>
        </p:nvSpPr>
        <p:spPr bwMode="auto">
          <a:xfrm>
            <a:off x="23680" y="5618666"/>
            <a:ext cx="11977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Egypt unrest</a:t>
            </a:r>
          </a:p>
        </p:txBody>
      </p:sp>
      <p:pic>
        <p:nvPicPr>
          <p:cNvPr id="33820" name="Picture 8" descr="https://encrypted-tbn2.gstatic.com/images?q=tbn:ANd9GcS4Iv3-T9PD2z01x7_DH6E2n_QKFlvylx7JsAZrAmQfIeZKI6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0" y="3054853"/>
            <a:ext cx="156279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21" name="Picture 12" descr="http://static.guim.co.uk/sys-images/Guardian/Pix/audio/video/2013/4/16/1366112671981/Explosion-at-Boston-marat-01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6" y="1565777"/>
            <a:ext cx="1553688" cy="93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22" name="Picture 2" descr="https://encrypted-tbn1.gstatic.com/images?q=tbn:ANd9GcR87yz44N_ndtYR6bJRj1vmvHIAxJzIcZ0QNDOqSaWhWmEnhEy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8"/>
          <a:stretch>
            <a:fillRect/>
          </a:stretch>
        </p:blipFill>
        <p:spPr bwMode="auto">
          <a:xfrm>
            <a:off x="61600" y="4570915"/>
            <a:ext cx="1527673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234465" y="372143"/>
            <a:ext cx="1938703" cy="1542602"/>
            <a:chOff x="8681358" y="372143"/>
            <a:chExt cx="2326444" cy="1542602"/>
          </a:xfrm>
        </p:grpSpPr>
        <p:pic>
          <p:nvPicPr>
            <p:cNvPr id="34" name="Picture 33" descr="stock-predict.jp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47533" y="372143"/>
              <a:ext cx="2077182" cy="99164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8681358" y="1329969"/>
              <a:ext cx="232644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Stock Prediction (Money)</a:t>
              </a:r>
              <a:endParaRPr lang="en-US" sz="16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134706" y="1959704"/>
            <a:ext cx="2105197" cy="1479517"/>
            <a:chOff x="8561647" y="1959703"/>
            <a:chExt cx="2526236" cy="1479517"/>
          </a:xfrm>
        </p:grpSpPr>
        <p:pic>
          <p:nvPicPr>
            <p:cNvPr id="37" name="Picture 36" descr="traffic-monitoring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00701" y="1959703"/>
              <a:ext cx="1762032" cy="932358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8561647" y="2854444"/>
              <a:ext cx="25262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Traffic Monitoring (Time)</a:t>
              </a:r>
              <a:endParaRPr lang="en-US" sz="16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092485" y="3590968"/>
            <a:ext cx="2051515" cy="1560178"/>
            <a:chOff x="8510982" y="3590968"/>
            <a:chExt cx="2461818" cy="1560178"/>
          </a:xfrm>
        </p:grpSpPr>
        <p:sp>
          <p:nvSpPr>
            <p:cNvPr id="40" name="TextBox 39"/>
            <p:cNvSpPr txBox="1"/>
            <p:nvPr/>
          </p:nvSpPr>
          <p:spPr>
            <a:xfrm>
              <a:off x="8510982" y="4566370"/>
              <a:ext cx="246181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Disaster Response (Lives)</a:t>
              </a:r>
              <a:endParaRPr lang="en-US" sz="1600" b="1" dirty="0"/>
            </a:p>
          </p:txBody>
        </p:sp>
        <p:pic>
          <p:nvPicPr>
            <p:cNvPr id="42" name="Picture 41" descr="disaster-report.jp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88858" y="3590968"/>
              <a:ext cx="1661298" cy="988817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7081665" y="6283836"/>
            <a:ext cx="20915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Geo Tagging (Smart City)</a:t>
            </a:r>
            <a:endParaRPr lang="en-US" sz="1600" b="1" dirty="0"/>
          </a:p>
        </p:txBody>
      </p:sp>
      <p:pic>
        <p:nvPicPr>
          <p:cNvPr id="44" name="Picture 43" descr="GeoTag.jpe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78" y="5209685"/>
            <a:ext cx="1325110" cy="10485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7" y="5942193"/>
            <a:ext cx="7048878" cy="707886"/>
          </a:xfrm>
          <a:prstGeom prst="rect">
            <a:avLst/>
          </a:prstGeom>
          <a:solidFill>
            <a:srgbClr val="FFF0B9"/>
          </a:solidFill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ahoma" charset="0"/>
              </a:rPr>
              <a:t>Contact:</a:t>
            </a:r>
            <a:r>
              <a:rPr lang="en-US" sz="2200" b="1" dirty="0" smtClean="0">
                <a:latin typeface="Tahoma" charset="0"/>
              </a:rPr>
              <a:t> Prof. Dong Wang: </a:t>
            </a:r>
            <a:r>
              <a:rPr lang="en-US" sz="2200" b="1" dirty="0" smtClean="0">
                <a:latin typeface="Tahoma" charset="0"/>
                <a:hlinkClick r:id="rId17"/>
              </a:rPr>
              <a:t>dwang5@</a:t>
            </a:r>
            <a:r>
              <a:rPr lang="en-US" sz="2200" b="1" dirty="0" smtClean="0">
                <a:latin typeface="Tahoma" charset="0"/>
                <a:hlinkClick r:id="rId17"/>
              </a:rPr>
              <a:t>nd.edu</a:t>
            </a:r>
            <a:endParaRPr lang="en-US" sz="2200" b="1" dirty="0" smtClean="0">
              <a:latin typeface="Tahoma" charset="0"/>
            </a:endParaRPr>
          </a:p>
          <a:p>
            <a:r>
              <a:rPr lang="en-US" dirty="0">
                <a:hlinkClick r:id="rId18"/>
              </a:rPr>
              <a:t>http://www3.nd.edu/~dwang5/teach/spring15/</a:t>
            </a:r>
            <a:r>
              <a:rPr lang="en-US" dirty="0" smtClean="0">
                <a:hlinkClick r:id="rId18"/>
              </a:rPr>
              <a:t>spring15_wang_flyer.pdf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0" name="Content Placeholder 2"/>
          <p:cNvSpPr txBox="1">
            <a:spLocks/>
          </p:cNvSpPr>
          <p:nvPr/>
        </p:nvSpPr>
        <p:spPr bwMode="auto">
          <a:xfrm>
            <a:off x="5363242" y="1588974"/>
            <a:ext cx="1718424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 smtClean="0">
                <a:latin typeface="+mn-lt"/>
                <a:ea typeface="+mn-ea"/>
                <a:cs typeface="+mn-cs"/>
              </a:rPr>
              <a:t>Applications</a:t>
            </a:r>
            <a:endParaRPr lang="en-US" sz="2000" b="1" kern="0" dirty="0">
              <a:latin typeface="+mn-lt"/>
              <a:ea typeface="+mn-ea"/>
              <a:cs typeface="+mn-cs"/>
            </a:endParaRPr>
          </a:p>
        </p:txBody>
      </p:sp>
      <p:pic>
        <p:nvPicPr>
          <p:cNvPr id="45" name="Picture 33"/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67474" y="3246198"/>
            <a:ext cx="1433383" cy="31821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  <p:pic>
        <p:nvPicPr>
          <p:cNvPr id="48" name="Picture 35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794387" y="3601401"/>
            <a:ext cx="1214947" cy="54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34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902317" y="3601400"/>
            <a:ext cx="931863" cy="79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eft Brace 1"/>
          <p:cNvSpPr/>
          <p:nvPr/>
        </p:nvSpPr>
        <p:spPr>
          <a:xfrm>
            <a:off x="6820878" y="1192133"/>
            <a:ext cx="440027" cy="494664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1737430" y="5485195"/>
            <a:ext cx="935866" cy="442941"/>
          </a:xfrm>
          <a:prstGeom prst="rect">
            <a:avLst/>
          </a:prstGeom>
        </p:spPr>
        <p:txBody>
          <a:bodyPr vert="horz" lIns="91429" tIns="45714" rIns="91429" bIns="45714" rtlCol="0">
            <a:normAutofit fontScale="92500"/>
          </a:bodyPr>
          <a:lstStyle>
            <a:lvl1pPr marL="342859" indent="-342859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457146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457146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4" indent="-228573" algn="l" defTabSz="457146" rtl="0" eaLnBrk="1" latinLnBrk="0" hangingPunct="1">
              <a:spcBef>
                <a:spcPct val="20000"/>
              </a:spcBef>
              <a:buFont typeface="Arial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1800" dirty="0" smtClean="0">
                <a:latin typeface="Tahoma" charset="0"/>
              </a:rPr>
              <a:t>Sensors</a:t>
            </a:r>
            <a:endParaRPr lang="en-US" sz="1800" dirty="0">
              <a:latin typeface="Tahoma" charset="0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1880541" y="4235784"/>
            <a:ext cx="935866" cy="442941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>
            <a:lvl1pPr marL="342859" indent="-342859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457146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457146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4" indent="-228573" algn="l" defTabSz="457146" rtl="0" eaLnBrk="1" latinLnBrk="0" hangingPunct="1">
              <a:spcBef>
                <a:spcPct val="20000"/>
              </a:spcBef>
              <a:buFont typeface="Arial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1800" dirty="0" smtClean="0">
                <a:latin typeface="Tahoma" charset="0"/>
              </a:rPr>
              <a:t>People</a:t>
            </a:r>
            <a:endParaRPr lang="en-US" sz="1800" dirty="0">
              <a:latin typeface="Tahoma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3985" y="132968"/>
            <a:ext cx="7505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Tahoma" charset="0"/>
              </a:rPr>
              <a:t>CSE 40437/60437</a:t>
            </a:r>
            <a:r>
              <a:rPr lang="en-US" sz="3200" u="sng" dirty="0" smtClean="0">
                <a:latin typeface="Tahoma" charset="0"/>
              </a:rPr>
              <a:t>, Spring 2015: </a:t>
            </a:r>
          </a:p>
          <a:p>
            <a:r>
              <a:rPr lang="en-US" sz="2800" b="1" dirty="0" smtClean="0">
                <a:latin typeface="Tahoma" charset="0"/>
              </a:rPr>
              <a:t>Social Sensing &amp; Cyber-Physical Systems </a:t>
            </a:r>
          </a:p>
        </p:txBody>
      </p:sp>
    </p:spTree>
    <p:extLst>
      <p:ext uri="{BB962C8B-B14F-4D97-AF65-F5344CB8AC3E}">
        <p14:creationId xmlns:p14="http://schemas.microsoft.com/office/powerpoint/2010/main" val="321302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293"/>
            <a:ext cx="8229600" cy="4985836"/>
          </a:xfrm>
        </p:spPr>
        <p:txBody>
          <a:bodyPr/>
          <a:lstStyle/>
          <a:p>
            <a:r>
              <a:rPr lang="en-US" dirty="0" smtClean="0"/>
              <a:t>A simple 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0947" y="2219161"/>
            <a:ext cx="6670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Hotel</a:t>
            </a:r>
            <a:r>
              <a:rPr lang="en-US" sz="2800" b="1" dirty="0" smtClean="0"/>
              <a:t> </a:t>
            </a:r>
            <a:r>
              <a:rPr lang="en-US" sz="2800" b="1" dirty="0" smtClean="0"/>
              <a:t>Booking</a:t>
            </a:r>
            <a:r>
              <a:rPr lang="en-US" sz="2800" dirty="0" smtClean="0"/>
              <a:t>: are we double-booking the same </a:t>
            </a:r>
            <a:r>
              <a:rPr lang="en-US" sz="2800" dirty="0" smtClean="0"/>
              <a:t>room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60423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Bob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63328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Dong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52" y="4523617"/>
            <a:ext cx="75704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4" y="4380474"/>
            <a:ext cx="794175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9475" y="4487113"/>
            <a:ext cx="1096211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79452" y="4483515"/>
            <a:ext cx="1197810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2900948" y="4781837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5486400" y="4852739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390317" y="4655402"/>
            <a:ext cx="534737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6858001" y="4667023"/>
            <a:ext cx="612274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94509" y="4963490"/>
            <a:ext cx="180473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3983789" y="4257511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7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88" y="250033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0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5836"/>
          </a:xfrm>
        </p:spPr>
        <p:txBody>
          <a:bodyPr/>
          <a:lstStyle/>
          <a:p>
            <a:r>
              <a:rPr lang="en-US" dirty="0" smtClean="0"/>
              <a:t>A simple 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0947" y="2219161"/>
            <a:ext cx="6670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Hotel</a:t>
            </a:r>
            <a:r>
              <a:rPr lang="en-US" sz="2800" b="1" dirty="0" smtClean="0"/>
              <a:t> </a:t>
            </a:r>
            <a:r>
              <a:rPr lang="en-US" sz="2800" b="1" dirty="0" smtClean="0"/>
              <a:t>Booking</a:t>
            </a:r>
            <a:r>
              <a:rPr lang="en-US" sz="2800" dirty="0" smtClean="0"/>
              <a:t>: are we double-booking the same </a:t>
            </a:r>
            <a:r>
              <a:rPr lang="en-US" sz="2800" dirty="0" smtClean="0"/>
              <a:t>room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60423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Bob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63328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Dong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52" y="4523617"/>
            <a:ext cx="75704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4" y="4380474"/>
            <a:ext cx="794175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9475" y="4487113"/>
            <a:ext cx="1096211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79452" y="4483515"/>
            <a:ext cx="1197810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2900948" y="4781837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5486400" y="4852739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390317" y="4655402"/>
            <a:ext cx="534737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6858001" y="4667023"/>
            <a:ext cx="612274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94509" y="4963490"/>
            <a:ext cx="180473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3983789" y="4257511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1156365" y="4199409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771104" y="4193601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1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5836"/>
          </a:xfrm>
        </p:spPr>
        <p:txBody>
          <a:bodyPr/>
          <a:lstStyle/>
          <a:p>
            <a:r>
              <a:rPr lang="en-US" dirty="0" smtClean="0"/>
              <a:t>A simple 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0947" y="2219161"/>
            <a:ext cx="6670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Hotel</a:t>
            </a:r>
            <a:r>
              <a:rPr lang="en-US" sz="2800" b="1" dirty="0" smtClean="0"/>
              <a:t> </a:t>
            </a:r>
            <a:r>
              <a:rPr lang="en-US" sz="2800" b="1" dirty="0" smtClean="0"/>
              <a:t>Booking</a:t>
            </a:r>
            <a:r>
              <a:rPr lang="en-US" sz="2800" dirty="0" smtClean="0"/>
              <a:t>: are we double-booking the same </a:t>
            </a:r>
            <a:r>
              <a:rPr lang="en-US" sz="2800" dirty="0" smtClean="0"/>
              <a:t>room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60423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Bob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63328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Dong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52" y="4523617"/>
            <a:ext cx="75704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4" y="4380474"/>
            <a:ext cx="794175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9475" y="4487113"/>
            <a:ext cx="1096211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79452" y="4483515"/>
            <a:ext cx="1197810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2900948" y="4781837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5486400" y="4852739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390317" y="4655402"/>
            <a:ext cx="534737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6858001" y="4667023"/>
            <a:ext cx="612274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94509" y="4963490"/>
            <a:ext cx="180473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3983789" y="4257511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82" y="3484272"/>
            <a:ext cx="1196473" cy="896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090" y="3627417"/>
            <a:ext cx="1196473" cy="8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7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Theorem: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47252"/>
            <a:ext cx="5224379" cy="1782012"/>
          </a:xfrm>
        </p:spPr>
        <p:txBody>
          <a:bodyPr>
            <a:normAutofit/>
          </a:bodyPr>
          <a:lstStyle/>
          <a:p>
            <a:r>
              <a:rPr lang="en-US" dirty="0" smtClean="0"/>
              <a:t>2002: Proven by research conducted by Nancy Lynch and Seth Gilbert at MIT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741" y="1737893"/>
            <a:ext cx="2369101" cy="4401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543" y="3844482"/>
            <a:ext cx="5685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Gilbert, Seth, and Nancy Lynch. "Brewer's conjecture and  the feasibility of consistent, available, partition-tolerant web services." ACM SIGACT News 33.2 (2002): 51-59.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764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Theorem: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254"/>
            <a:ext cx="7349958" cy="832853"/>
          </a:xfrm>
        </p:spPr>
        <p:txBody>
          <a:bodyPr>
            <a:normAutofit/>
          </a:bodyPr>
          <a:lstStyle/>
          <a:p>
            <a:r>
              <a:rPr lang="en-US" dirty="0" smtClean="0"/>
              <a:t>A simple proof using two nodes: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7368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05136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B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30315" y="2673684"/>
            <a:ext cx="0" cy="2820737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52737" y="4318002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5753769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1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15113</TotalTime>
  <Words>2392</Words>
  <Application>Microsoft Macintosh PowerPoint</Application>
  <PresentationFormat>On-screen Show (4:3)</PresentationFormat>
  <Paragraphs>354</Paragraphs>
  <Slides>50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CAP Theorem</vt:lpstr>
      <vt:lpstr>CAP Theorem</vt:lpstr>
      <vt:lpstr>CAP Theorem</vt:lpstr>
      <vt:lpstr>CAP Theorem</vt:lpstr>
      <vt:lpstr>CAP Theorem</vt:lpstr>
      <vt:lpstr>CAP Theorem</vt:lpstr>
      <vt:lpstr>CAP Theorem</vt:lpstr>
      <vt:lpstr>CAP Theorem: Proof</vt:lpstr>
      <vt:lpstr>CAP Theorem: Proof</vt:lpstr>
      <vt:lpstr>CAP Theorem: Proof</vt:lpstr>
      <vt:lpstr>CAP Theorem: Proof</vt:lpstr>
      <vt:lpstr>CAP Theorem: Proof</vt:lpstr>
      <vt:lpstr>Why this is important?</vt:lpstr>
      <vt:lpstr>Problem for Relational Database to Scale</vt:lpstr>
      <vt:lpstr>Revisit CAP Theorem</vt:lpstr>
      <vt:lpstr>A popular misconception: 2 out 3</vt:lpstr>
      <vt:lpstr>A few witnesses</vt:lpstr>
      <vt:lpstr>A few witnesses</vt:lpstr>
      <vt:lpstr>A few witnesses</vt:lpstr>
      <vt:lpstr>CAP Theorem 12 year later</vt:lpstr>
      <vt:lpstr>Consistency or Availability</vt:lpstr>
      <vt:lpstr>AP: Best Effort Consistency</vt:lpstr>
      <vt:lpstr>CP: Best Effort Availability</vt:lpstr>
      <vt:lpstr>Types of Consistency</vt:lpstr>
      <vt:lpstr>Eventual Consistency Variations</vt:lpstr>
      <vt:lpstr>Eventual Consistency Variations</vt:lpstr>
      <vt:lpstr>Eventual Consistency - A Facebook Example</vt:lpstr>
      <vt:lpstr>Eventual Consistency - A Facebook Example</vt:lpstr>
      <vt:lpstr>Eventual Consistency - A Facebook Example</vt:lpstr>
      <vt:lpstr>Eventual Consistency - A Dropbox Example</vt:lpstr>
      <vt:lpstr>Eventual Consistency - A Dropbox Example</vt:lpstr>
      <vt:lpstr>Eventual Consistency - A Dropbox Example</vt:lpstr>
      <vt:lpstr>Eventual Consistency - An ATM Example</vt:lpstr>
      <vt:lpstr>Dynamic Tradeoff between C and A</vt:lpstr>
      <vt:lpstr>Heterogeneity: Segmenting C and A</vt:lpstr>
      <vt:lpstr>Discussion</vt:lpstr>
      <vt:lpstr>Partitioning Examples</vt:lpstr>
      <vt:lpstr>Partitioning Examples</vt:lpstr>
      <vt:lpstr>Partitioning Examples</vt:lpstr>
      <vt:lpstr>Partitioning Examples</vt:lpstr>
      <vt:lpstr>Partitioning Examples</vt:lpstr>
      <vt:lpstr>Partitioning Examples</vt:lpstr>
      <vt:lpstr>What if there are no partitions?</vt:lpstr>
      <vt:lpstr>CAP -&gt; PACELC</vt:lpstr>
      <vt:lpstr>PACELC</vt:lpstr>
      <vt:lpstr>Examples</vt:lpstr>
      <vt:lpstr>PowerPoint Presentation</vt:lpstr>
      <vt:lpstr>PowerPoint Presentation</vt:lpstr>
      <vt:lpstr>PowerPoint Presentation</vt:lpstr>
      <vt:lpstr>Thank you!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 Theorem</dc:title>
  <dc:creator>Dong Wang</dc:creator>
  <cp:lastModifiedBy>Dong Wang</cp:lastModifiedBy>
  <cp:revision>228</cp:revision>
  <dcterms:created xsi:type="dcterms:W3CDTF">2014-10-22T21:25:53Z</dcterms:created>
  <dcterms:modified xsi:type="dcterms:W3CDTF">2014-11-14T16:49:34Z</dcterms:modified>
</cp:coreProperties>
</file>