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7" r:id="rId2"/>
    <p:sldId id="258" r:id="rId3"/>
    <p:sldId id="325" r:id="rId4"/>
    <p:sldId id="259" r:id="rId5"/>
    <p:sldId id="261" r:id="rId6"/>
    <p:sldId id="272" r:id="rId7"/>
    <p:sldId id="262" r:id="rId8"/>
    <p:sldId id="285" r:id="rId9"/>
    <p:sldId id="286" r:id="rId10"/>
    <p:sldId id="288" r:id="rId11"/>
    <p:sldId id="308" r:id="rId12"/>
    <p:sldId id="309" r:id="rId13"/>
    <p:sldId id="310" r:id="rId14"/>
    <p:sldId id="312" r:id="rId15"/>
    <p:sldId id="315" r:id="rId16"/>
    <p:sldId id="314" r:id="rId17"/>
    <p:sldId id="305" r:id="rId18"/>
    <p:sldId id="289" r:id="rId19"/>
    <p:sldId id="264" r:id="rId20"/>
    <p:sldId id="276" r:id="rId21"/>
    <p:sldId id="277" r:id="rId22"/>
    <p:sldId id="280" r:id="rId23"/>
    <p:sldId id="281" r:id="rId24"/>
    <p:sldId id="311" r:id="rId25"/>
    <p:sldId id="316" r:id="rId26"/>
    <p:sldId id="317" r:id="rId27"/>
    <p:sldId id="318" r:id="rId28"/>
    <p:sldId id="323" r:id="rId29"/>
    <p:sldId id="319" r:id="rId30"/>
    <p:sldId id="320" r:id="rId31"/>
    <p:sldId id="321" r:id="rId32"/>
    <p:sldId id="322" r:id="rId33"/>
    <p:sldId id="324" r:id="rId34"/>
    <p:sldId id="326" r:id="rId35"/>
    <p:sldId id="327" r:id="rId36"/>
    <p:sldId id="328" r:id="rId37"/>
    <p:sldId id="329" r:id="rId38"/>
    <p:sldId id="331" r:id="rId39"/>
    <p:sldId id="330" r:id="rId40"/>
    <p:sldId id="269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94660"/>
  </p:normalViewPr>
  <p:slideViewPr>
    <p:cSldViewPr>
      <p:cViewPr>
        <p:scale>
          <a:sx n="69" d="100"/>
          <a:sy n="6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E4F9D-E1DC-48EE-AE56-8A757686FE31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C4FB-20B7-4C23-8846-4F49E0E1E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7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C4FB-20B7-4C23-8846-4F49E0E1E1E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7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FE3016-1A8B-47AE-8953-688C982B895A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758A014-8299-4F47-B9AE-85B0E7B2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COTENTS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 numCol="1"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  Introduction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Problem description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Objective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Critical Section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Centralized and decentralized mutual exclusion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Algorithms for mutual exclusion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Comparison  </a:t>
            </a:r>
            <a:r>
              <a:rPr lang="en-US" dirty="0"/>
              <a:t>of mutual exclusion </a:t>
            </a:r>
            <a:r>
              <a:rPr lang="en-US" dirty="0" smtClean="0"/>
              <a:t>algorithms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Working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Future scope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 Conclusion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24891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Benefits</a:t>
            </a:r>
          </a:p>
          <a:p>
            <a:r>
              <a:rPr lang="en-US" dirty="0" smtClean="0"/>
              <a:t>Fair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requests processed in order</a:t>
            </a:r>
          </a:p>
          <a:p>
            <a:r>
              <a:rPr lang="en-US" dirty="0" smtClean="0"/>
              <a:t>Easy to implement, understand, verify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Problems</a:t>
            </a:r>
          </a:p>
          <a:p>
            <a:r>
              <a:rPr lang="en-US" dirty="0" smtClean="0"/>
              <a:t>Process cannot distinguish being blocked from a dead coordinator</a:t>
            </a:r>
          </a:p>
          <a:p>
            <a:r>
              <a:rPr lang="en-US" dirty="0" smtClean="0"/>
              <a:t>Centralized server can be a bottleneck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When a process P wants to enter its critical section, it generates a new time stamp, TS, and sends the </a:t>
            </a:r>
            <a:r>
              <a:rPr lang="en-US" sz="2400" dirty="0" smtClean="0"/>
              <a:t>message </a:t>
            </a:r>
            <a:r>
              <a:rPr lang="en-US" sz="2400" dirty="0"/>
              <a:t>request (P,TS) to all other processes in the </a:t>
            </a:r>
            <a:r>
              <a:rPr lang="en-US" sz="2400" dirty="0" smtClean="0"/>
              <a:t>system.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A process, which receives reply </a:t>
            </a:r>
            <a:r>
              <a:rPr lang="en-US" sz="2400" dirty="0" smtClean="0"/>
              <a:t>messages </a:t>
            </a:r>
            <a:r>
              <a:rPr lang="en-US" sz="2400" dirty="0"/>
              <a:t>from all other processes, can enter its critical section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878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process receives a request </a:t>
            </a:r>
            <a:r>
              <a:rPr lang="en-US" dirty="0" smtClean="0"/>
              <a:t>message: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it is in CS, defers its </a:t>
            </a:r>
            <a:r>
              <a:rPr lang="en-US" sz="2400" dirty="0" smtClean="0"/>
              <a:t>answer.</a:t>
            </a:r>
          </a:p>
          <a:p>
            <a:pPr marL="624078" indent="-514350">
              <a:buFont typeface="+mj-lt"/>
              <a:buAutoNum type="alphaLcParenR"/>
            </a:pPr>
            <a:endParaRPr lang="en-US" sz="2400" dirty="0" smtClean="0"/>
          </a:p>
          <a:p>
            <a:pPr marL="624078" indent="-514350">
              <a:buFont typeface="+mj-lt"/>
              <a:buAutoNum type="alphaLcParenR"/>
            </a:pPr>
            <a:r>
              <a:rPr lang="en-US" sz="2400" dirty="0" smtClean="0"/>
              <a:t>if </a:t>
            </a:r>
            <a:r>
              <a:rPr lang="en-US" sz="2400" dirty="0"/>
              <a:t>it does not want to enter its CS, reply </a:t>
            </a:r>
            <a:r>
              <a:rPr lang="en-US" sz="2400" dirty="0" smtClean="0"/>
              <a:t>immediately. </a:t>
            </a:r>
          </a:p>
          <a:p>
            <a:pPr marL="624078" indent="-514350">
              <a:buFont typeface="+mj-lt"/>
              <a:buAutoNum type="alphaLcParenR"/>
            </a:pPr>
            <a:endParaRPr lang="en-US" sz="2400" dirty="0" smtClean="0"/>
          </a:p>
          <a:p>
            <a:pPr marL="624078" indent="-514350">
              <a:buFont typeface="+mj-lt"/>
              <a:buAutoNum type="alphaLcParenR"/>
            </a:pPr>
            <a:r>
              <a:rPr lang="en-US" sz="2400" dirty="0" smtClean="0"/>
              <a:t>if </a:t>
            </a:r>
            <a:r>
              <a:rPr lang="en-US" sz="2400" dirty="0"/>
              <a:t>it also wants to enter its CS, it maintains a queue of requests (including its own request) and sends a reply to the request with the minimum </a:t>
            </a:r>
            <a:r>
              <a:rPr lang="en-US" sz="2400" dirty="0" smtClean="0"/>
              <a:t>time-stamp.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74838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192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processes want to enter the same critical region at the same moment. </a:t>
            </a:r>
          </a:p>
          <a:p>
            <a:r>
              <a:rPr lang="en-US" dirty="0" smtClean="0"/>
              <a:t>Process 0 </a:t>
            </a:r>
            <a:r>
              <a:rPr lang="en-US" dirty="0"/>
              <a:t>has the lowest timestamp, so it </a:t>
            </a:r>
            <a:r>
              <a:rPr lang="en-US" dirty="0" smtClean="0"/>
              <a:t>wins.</a:t>
            </a:r>
          </a:p>
          <a:p>
            <a:r>
              <a:rPr lang="en-US" dirty="0" smtClean="0"/>
              <a:t>When </a:t>
            </a:r>
            <a:r>
              <a:rPr lang="en-US" dirty="0"/>
              <a:t>process </a:t>
            </a:r>
            <a:r>
              <a:rPr lang="en-US" dirty="0" smtClean="0"/>
              <a:t>0 </a:t>
            </a:r>
            <a:r>
              <a:rPr lang="en-US" dirty="0"/>
              <a:t>is done, it sends an OK also; so, 2 can now enter the critical region.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7252" y="5670161"/>
            <a:ext cx="293997" cy="2413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77454" y="4648200"/>
            <a:ext cx="253454" cy="2349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93972" y="5725514"/>
            <a:ext cx="225024" cy="179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1364251" y="4800164"/>
            <a:ext cx="480535" cy="869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6"/>
          </p:cNvCxnSpPr>
          <p:nvPr/>
        </p:nvCxnSpPr>
        <p:spPr>
          <a:xfrm flipH="1" flipV="1">
            <a:off x="1511249" y="5790842"/>
            <a:ext cx="982723" cy="2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H="1" flipV="1">
            <a:off x="2020417" y="4797169"/>
            <a:ext cx="586067" cy="928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>
            <a:off x="1904181" y="4883144"/>
            <a:ext cx="597236" cy="883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urved Up Arrow 39"/>
          <p:cNvSpPr/>
          <p:nvPr/>
        </p:nvSpPr>
        <p:spPr>
          <a:xfrm flipV="1">
            <a:off x="1777454" y="4310262"/>
            <a:ext cx="253454" cy="313901"/>
          </a:xfrm>
          <a:prstGeom prst="curvedUp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Up Arrow 42"/>
          <p:cNvSpPr/>
          <p:nvPr/>
        </p:nvSpPr>
        <p:spPr>
          <a:xfrm rot="3463218" flipV="1">
            <a:off x="2702168" y="5655605"/>
            <a:ext cx="244891" cy="207712"/>
          </a:xfrm>
          <a:prstGeom prst="curvedUp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93465" y="5069922"/>
            <a:ext cx="581841" cy="412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3600" y="4388869"/>
            <a:ext cx="228256" cy="7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63826" y="5841599"/>
            <a:ext cx="381001" cy="16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11281" y="5173426"/>
            <a:ext cx="133843" cy="151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42357" y="5276340"/>
            <a:ext cx="179220" cy="1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9348" y="5291698"/>
            <a:ext cx="39344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4004" y="5600474"/>
            <a:ext cx="338560" cy="236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04783" y="4689394"/>
            <a:ext cx="304254" cy="238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96712" y="5704595"/>
            <a:ext cx="380637" cy="2224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913151" y="5704595"/>
            <a:ext cx="328188" cy="24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087030" y="4955886"/>
            <a:ext cx="388276" cy="837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628702" y="4939216"/>
            <a:ext cx="398575" cy="786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6"/>
            <a:endCxn id="28" idx="2"/>
          </p:cNvCxnSpPr>
          <p:nvPr/>
        </p:nvCxnSpPr>
        <p:spPr>
          <a:xfrm>
            <a:off x="4277349" y="5815816"/>
            <a:ext cx="635802" cy="13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925388" y="5336182"/>
            <a:ext cx="48481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5111" y="5945957"/>
            <a:ext cx="660277" cy="13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150556" y="5747438"/>
            <a:ext cx="304254" cy="238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6705600" y="4651684"/>
            <a:ext cx="304254" cy="238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119884" y="5747438"/>
            <a:ext cx="304254" cy="238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70" idx="0"/>
          </p:cNvCxnSpPr>
          <p:nvPr/>
        </p:nvCxnSpPr>
        <p:spPr>
          <a:xfrm>
            <a:off x="6964068" y="4883144"/>
            <a:ext cx="338615" cy="864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232764" y="5080052"/>
            <a:ext cx="390487" cy="301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64767" y="4143547"/>
            <a:ext cx="955822" cy="491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critical region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7804" y="5693558"/>
            <a:ext cx="933086" cy="28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critical region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64287" y="6187692"/>
            <a:ext cx="378070" cy="338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(a)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65111" y="6246578"/>
            <a:ext cx="443926" cy="33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(b)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679799" y="6357038"/>
            <a:ext cx="393555" cy="1693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(c)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2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FOR MUTUAL EXCLUSION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Dekker’s Algorithm: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Dekker’s </a:t>
            </a:r>
            <a:r>
              <a:rPr lang="en-US" dirty="0"/>
              <a:t>algorithm is the first known algorithm that solves the mutual exclusion problem in concurrent programming. 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is credited to Th. J. Dekker, a Dutch mathematician. Dekker's algorithm is used in </a:t>
            </a:r>
            <a:r>
              <a:rPr lang="en-US" dirty="0">
                <a:solidFill>
                  <a:srgbClr val="002060"/>
                </a:solidFill>
              </a:rPr>
              <a:t>process </a:t>
            </a:r>
            <a:r>
              <a:rPr lang="en-US" dirty="0" smtClean="0">
                <a:solidFill>
                  <a:srgbClr val="002060"/>
                </a:solidFill>
              </a:rPr>
              <a:t>queuing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1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61722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	</a:t>
            </a:r>
            <a:endParaRPr lang="en-US" sz="2000" dirty="0" smtClean="0"/>
          </a:p>
          <a:p>
            <a:pPr marL="109728" indent="0" algn="just">
              <a:buNone/>
            </a:pPr>
            <a:r>
              <a:rPr lang="en-US" sz="2000" dirty="0" smtClean="0"/>
              <a:t>		flag[</a:t>
            </a:r>
            <a:r>
              <a:rPr lang="en-US" sz="2000" dirty="0" err="1" smtClean="0"/>
              <a:t>i</a:t>
            </a:r>
            <a:r>
              <a:rPr lang="en-US" sz="2000" dirty="0" smtClean="0"/>
              <a:t>] = TRUE</a:t>
            </a:r>
            <a:r>
              <a:rPr lang="en-US" sz="2000" dirty="0"/>
              <a:t>; </a:t>
            </a:r>
            <a:r>
              <a:rPr lang="en-US" sz="2000" dirty="0" smtClean="0"/>
              <a:t>	       </a:t>
            </a:r>
            <a:r>
              <a:rPr lang="en-US" sz="1800" dirty="0" smtClean="0">
                <a:solidFill>
                  <a:schemeClr val="accent6"/>
                </a:solidFill>
              </a:rPr>
              <a:t>/* </a:t>
            </a:r>
            <a:r>
              <a:rPr lang="en-US" sz="1800" dirty="0">
                <a:solidFill>
                  <a:schemeClr val="accent6"/>
                </a:solidFill>
              </a:rPr>
              <a:t>claim the resource */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109728" indent="0" algn="just">
              <a:buNone/>
            </a:pPr>
            <a:r>
              <a:rPr lang="en-US" sz="2000" dirty="0" smtClean="0"/>
              <a:t>		while (flag[j]=true) </a:t>
            </a:r>
            <a:r>
              <a:rPr lang="en-US" sz="1800" dirty="0" smtClean="0">
                <a:solidFill>
                  <a:schemeClr val="accent6"/>
                </a:solidFill>
              </a:rPr>
              <a:t>/* </a:t>
            </a:r>
            <a:r>
              <a:rPr lang="en-US" sz="1800" dirty="0">
                <a:solidFill>
                  <a:schemeClr val="accent6"/>
                </a:solidFill>
              </a:rPr>
              <a:t>wait if the other process is using the </a:t>
            </a:r>
            <a:r>
              <a:rPr lang="en-US" sz="1800" dirty="0" smtClean="0">
                <a:solidFill>
                  <a:schemeClr val="accent6"/>
                </a:solidFill>
              </a:rPr>
              <a:t>			</a:t>
            </a:r>
            <a:r>
              <a:rPr lang="en-US" sz="2000" dirty="0" smtClean="0"/>
              <a:t>{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accent6"/>
                </a:solidFill>
              </a:rPr>
              <a:t>	      resource </a:t>
            </a:r>
            <a:r>
              <a:rPr lang="en-US" sz="1800" dirty="0">
                <a:solidFill>
                  <a:schemeClr val="accent6"/>
                </a:solidFill>
              </a:rPr>
              <a:t>*/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109728" indent="0" algn="just">
              <a:buNone/>
            </a:pPr>
            <a:r>
              <a:rPr lang="en-US" sz="2000" dirty="0" smtClean="0"/>
              <a:t>		if (turn == </a:t>
            </a:r>
            <a:r>
              <a:rPr lang="en-US" sz="2000" dirty="0"/>
              <a:t>j) </a:t>
            </a:r>
            <a:r>
              <a:rPr lang="en-US" sz="2000" dirty="0" smtClean="0"/>
              <a:t>           </a:t>
            </a:r>
            <a:r>
              <a:rPr lang="en-US" sz="1800" dirty="0" smtClean="0">
                <a:solidFill>
                  <a:schemeClr val="accent6"/>
                </a:solidFill>
              </a:rPr>
              <a:t>/* </a:t>
            </a:r>
            <a:r>
              <a:rPr lang="en-US" sz="1800" dirty="0">
                <a:solidFill>
                  <a:schemeClr val="accent6"/>
                </a:solidFill>
              </a:rPr>
              <a:t>if waiting for the resource, also wait </a:t>
            </a:r>
            <a:r>
              <a:rPr lang="en-US" sz="1800" dirty="0" smtClean="0">
                <a:solidFill>
                  <a:schemeClr val="accent6"/>
                </a:solidFill>
              </a:rPr>
              <a:t>			</a:t>
            </a:r>
            <a:r>
              <a:rPr lang="en-US" sz="1800" dirty="0" smtClean="0"/>
              <a:t>{ </a:t>
            </a:r>
            <a:r>
              <a:rPr lang="en-US" sz="1800" dirty="0"/>
              <a:t>	</a:t>
            </a:r>
            <a:r>
              <a:rPr lang="en-US" sz="1800" dirty="0" smtClean="0">
                <a:solidFill>
                  <a:schemeClr val="accent6"/>
                </a:solidFill>
              </a:rPr>
              <a:t>		our </a:t>
            </a:r>
            <a:r>
              <a:rPr lang="en-US" sz="1800" dirty="0">
                <a:solidFill>
                  <a:schemeClr val="accent6"/>
                </a:solidFill>
              </a:rPr>
              <a:t>turn */ </a:t>
            </a:r>
          </a:p>
          <a:p>
            <a:pPr marL="109728" indent="0" algn="just">
              <a:buNone/>
            </a:pPr>
            <a:r>
              <a:rPr lang="en-US" sz="2000" dirty="0" smtClean="0"/>
              <a:t>		flag [</a:t>
            </a:r>
            <a:r>
              <a:rPr lang="en-US" sz="2000" dirty="0" err="1" smtClean="0"/>
              <a:t>i</a:t>
            </a:r>
            <a:r>
              <a:rPr lang="en-US" sz="2000" dirty="0" smtClean="0"/>
              <a:t>] = false</a:t>
            </a:r>
            <a:r>
              <a:rPr lang="en-US" sz="2000" dirty="0"/>
              <a:t>; </a:t>
            </a:r>
            <a:r>
              <a:rPr lang="en-US" sz="2000" dirty="0" smtClean="0"/>
              <a:t>	   </a:t>
            </a:r>
            <a:r>
              <a:rPr lang="en-US" sz="1800" dirty="0" smtClean="0">
                <a:solidFill>
                  <a:schemeClr val="accent6"/>
                </a:solidFill>
              </a:rPr>
              <a:t>/* </a:t>
            </a:r>
            <a:r>
              <a:rPr lang="en-US" sz="1800" dirty="0">
                <a:solidFill>
                  <a:schemeClr val="accent6"/>
                </a:solidFill>
              </a:rPr>
              <a:t>but release the resource while waiting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109728" indent="0" algn="just">
              <a:buNone/>
            </a:pPr>
            <a:r>
              <a:rPr lang="en-US" sz="2000" dirty="0" smtClean="0"/>
              <a:t>		wait until(turn=</a:t>
            </a:r>
            <a:r>
              <a:rPr lang="en-US" sz="2000" dirty="0" err="1" smtClean="0"/>
              <a:t>i</a:t>
            </a:r>
            <a:r>
              <a:rPr lang="en-US" sz="2000" dirty="0" smtClean="0"/>
              <a:t>)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109728" indent="0" algn="just">
              <a:buNone/>
            </a:pPr>
            <a:r>
              <a:rPr lang="en-US" sz="2000" dirty="0" smtClean="0"/>
              <a:t>		flag [</a:t>
            </a:r>
            <a:r>
              <a:rPr lang="en-US" sz="2000" dirty="0" err="1" smtClean="0"/>
              <a:t>i</a:t>
            </a:r>
            <a:r>
              <a:rPr lang="en-US" sz="2000" dirty="0" smtClean="0"/>
              <a:t>] = TRUE; </a:t>
            </a:r>
          </a:p>
          <a:p>
            <a:pPr marL="109728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	} </a:t>
            </a:r>
          </a:p>
          <a:p>
            <a:pPr marL="109728" indent="0" algn="just">
              <a:buNone/>
            </a:pPr>
            <a:r>
              <a:rPr lang="en-US" sz="2000" dirty="0" smtClean="0"/>
              <a:t>		}</a:t>
            </a:r>
          </a:p>
          <a:p>
            <a:pPr marL="109728" indent="0" algn="just">
              <a:buNone/>
            </a:pPr>
            <a:r>
              <a:rPr lang="en-US" sz="2000" dirty="0" smtClean="0"/>
              <a:t> 		   //critical section </a:t>
            </a:r>
          </a:p>
          <a:p>
            <a:pPr marL="109728" indent="0" algn="just">
              <a:buNone/>
            </a:pPr>
            <a:r>
              <a:rPr lang="en-US" sz="2000" dirty="0" smtClean="0"/>
              <a:t>		turn= j;       </a:t>
            </a:r>
            <a:r>
              <a:rPr lang="en-US" sz="1800" dirty="0">
                <a:solidFill>
                  <a:schemeClr val="accent6"/>
                </a:solidFill>
              </a:rPr>
              <a:t>/* pass the turn on, and release the resource */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109728" indent="0" algn="just">
              <a:buNone/>
            </a:pPr>
            <a:r>
              <a:rPr lang="en-US" sz="2000" dirty="0" smtClean="0"/>
              <a:t>		flag [</a:t>
            </a:r>
            <a:r>
              <a:rPr lang="en-US" sz="2000" dirty="0" err="1" smtClean="0"/>
              <a:t>i</a:t>
            </a:r>
            <a:r>
              <a:rPr lang="en-US" sz="2000" dirty="0" smtClean="0"/>
              <a:t>] = FALSE; </a:t>
            </a:r>
          </a:p>
          <a:p>
            <a:pPr marL="109728" indent="0" algn="just">
              <a:buNone/>
            </a:pPr>
            <a:r>
              <a:rPr lang="en-US" sz="2000" dirty="0" smtClean="0"/>
              <a:t>		//remainder section</a:t>
            </a:r>
          </a:p>
          <a:p>
            <a:pPr marL="109728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	 }</a:t>
            </a:r>
          </a:p>
          <a:p>
            <a:pPr marL="109728" indent="0" algn="just">
              <a:buNone/>
            </a:pPr>
            <a:r>
              <a:rPr lang="en-US" sz="2000" dirty="0" smtClean="0"/>
              <a:t>		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66800" y="61722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The </a:t>
            </a:r>
            <a:r>
              <a:rPr lang="en-US" dirty="0"/>
              <a:t>structure of process A in Dekker's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11087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Dekker’s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the problem known as</a:t>
            </a:r>
            <a:r>
              <a:rPr lang="en-US" dirty="0">
                <a:solidFill>
                  <a:srgbClr val="0070C0"/>
                </a:solidFill>
              </a:rPr>
              <a:t> lockstep synchronization</a:t>
            </a:r>
            <a:r>
              <a:rPr lang="en-US" dirty="0"/>
              <a:t>, in which each thread may only execute in strict synchronization. 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dirty="0"/>
              <a:t>It is also non-expandable as it only supports a maximum of two processes for mutual exclusion.</a:t>
            </a:r>
          </a:p>
          <a:p>
            <a:pPr marL="109728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109728" indent="0"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81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err="1"/>
              <a:t>Lamport’s</a:t>
            </a:r>
            <a:r>
              <a:rPr lang="en-US" dirty="0"/>
              <a:t> Bakery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Lamport’s</a:t>
            </a:r>
            <a:r>
              <a:rPr lang="en-US" dirty="0" smtClean="0"/>
              <a:t> </a:t>
            </a:r>
            <a:r>
              <a:rPr lang="en-US" dirty="0"/>
              <a:t>bakery algorithm is a computing algorithm that ensures efficient use of shared resources in a multithreaded environment.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This algorithm was conceived by Leslie </a:t>
            </a:r>
            <a:r>
              <a:rPr lang="en-US" dirty="0" err="1"/>
              <a:t>Lamport</a:t>
            </a:r>
            <a:r>
              <a:rPr lang="en-US" dirty="0"/>
              <a:t> and was inspired by the first-come-first-served, or first-in-first-out (FIFO).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16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4456113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Times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Lamport’s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Time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Broadcast a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timestamped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request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to all.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Time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.  Request received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enqueue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it in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70F05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local 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. Not in CS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send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ack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, else postpone sending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ack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until exit from CS.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.   Enter CS, when 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	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) You are at the “head” of your Q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	(ii) You have received </a:t>
            </a: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ack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from all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.   To exit from the CS, 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) Delete the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request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 from your Q, and </a:t>
            </a:r>
          </a:p>
          <a:p>
            <a:pPr marL="1257300" marR="0" lvl="2" indent="-3429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(ii) Broadcast a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timestamped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releas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Narrow" charset="0"/>
              <a:ea typeface="ＭＳ Ｐゴシック" charset="-128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.   When a process receives a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releas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 message, it removes the sender from its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5159366"/>
              </p:ext>
            </p:extLst>
          </p:nvPr>
        </p:nvGraphicFramePr>
        <p:xfrm>
          <a:off x="5105400" y="1524000"/>
          <a:ext cx="3303587" cy="3273140"/>
        </p:xfrm>
        <a:graphic>
          <a:graphicData uri="http://schemas.openxmlformats.org/presentationml/2006/ole">
            <p:oleObj spid="_x0000_s1117" name="Document" r:id="rId3" imgW="3531263" imgH="3030747" progId="Word.Document.8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62600" y="5102225"/>
            <a:ext cx="317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70F05"/>
                </a:solidFill>
                <a:latin typeface="Arial Narrow" charset="0"/>
              </a:rPr>
              <a:t>Completely connected topology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Peterson’s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Peterson's </a:t>
            </a:r>
            <a:r>
              <a:rPr lang="en-US" dirty="0"/>
              <a:t>algorithm is a concurrent programming algorithm developed by Gary L. Peterson in a 1981 </a:t>
            </a:r>
            <a:r>
              <a:rPr lang="en-US" dirty="0" smtClean="0"/>
              <a:t>paper.</a:t>
            </a:r>
          </a:p>
          <a:p>
            <a:endParaRPr lang="en-US" dirty="0" smtClean="0"/>
          </a:p>
          <a:p>
            <a:r>
              <a:rPr lang="en-US" dirty="0" smtClean="0"/>
              <a:t>Peterson </a:t>
            </a:r>
            <a:r>
              <a:rPr lang="en-US" dirty="0"/>
              <a:t>proved the algorithm using both the 2-process case and the N-process case.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uses only shared memory for communication.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cooperating processes are not synchronized, they may face unexpected timing errors.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Mutual exclusion </a:t>
            </a:r>
            <a:r>
              <a:rPr lang="en-US" dirty="0" smtClean="0"/>
              <a:t>is a mechanism to avoid data inconsistency. It ensure that only one process (or person) is doing certain things at one time.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Mutual exclusion </a:t>
            </a:r>
            <a:r>
              <a:rPr lang="en-US" dirty="0" smtClean="0"/>
              <a:t>mechanisms are used to solve </a:t>
            </a:r>
            <a:r>
              <a:rPr lang="en-US" i="1" dirty="0" smtClean="0"/>
              <a:t>Critical Section </a:t>
            </a:r>
            <a:r>
              <a:rPr lang="en-US" dirty="0" smtClean="0"/>
              <a:t>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Solutions to the Critical </a:t>
            </a:r>
            <a:r>
              <a:rPr lang="en-US" sz="3600" dirty="0" smtClean="0"/>
              <a:t>Section Problem </a:t>
            </a:r>
            <a:r>
              <a:rPr lang="en-US" sz="3600" dirty="0"/>
              <a:t>through Peterson’s Algorithm:-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 Assumption:</a:t>
            </a:r>
          </a:p>
          <a:p>
            <a:pPr marL="109728" indent="0">
              <a:buNone/>
            </a:pPr>
            <a:r>
              <a:rPr lang="en-US" dirty="0"/>
              <a:t>1.Assume that a variable (memory location) can  </a:t>
            </a:r>
            <a:r>
              <a:rPr lang="en-US" dirty="0" smtClean="0"/>
              <a:t> only </a:t>
            </a:r>
            <a:r>
              <a:rPr lang="en-US" dirty="0"/>
              <a:t>have one value.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2.If processes A and B write a value to the same memory location at the ``same time,'' either the value from A or the value from B will be written rather than some scrambling (means </a:t>
            </a:r>
            <a:r>
              <a:rPr lang="en-US" b="1" i="1" dirty="0"/>
              <a:t>jumbled up</a:t>
            </a:r>
            <a:r>
              <a:rPr lang="en-US" dirty="0"/>
              <a:t>) of bits.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71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4267200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457200"/>
            <a:ext cx="3962400" cy="3124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05000" y="7620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4671516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Two process handling using Peterson’s 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506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ontd..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/>
              <a:t>Peterson's </a:t>
            </a:r>
            <a:r>
              <a:rPr lang="en-US" sz="2400" dirty="0"/>
              <a:t>solution requires the two processes to share two data items:</a:t>
            </a:r>
            <a:r>
              <a:rPr lang="en-US" sz="2400" dirty="0" smtClean="0"/>
              <a:t>            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en-US" sz="2400" dirty="0" err="1"/>
              <a:t>int</a:t>
            </a:r>
            <a:r>
              <a:rPr lang="en-US" sz="2400" dirty="0"/>
              <a:t> turn;</a:t>
            </a:r>
          </a:p>
          <a:p>
            <a:pPr marL="109728" indent="0"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flag[2</a:t>
            </a:r>
            <a:r>
              <a:rPr lang="en-US" sz="2400" dirty="0" smtClean="0"/>
              <a:t>];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variable turn indicates whose turn it is to enter its critical </a:t>
            </a:r>
            <a:r>
              <a:rPr lang="en-US" sz="2400" dirty="0" smtClean="0"/>
              <a:t>section</a:t>
            </a:r>
          </a:p>
          <a:p>
            <a:r>
              <a:rPr lang="en-US" sz="2400" dirty="0"/>
              <a:t>That </a:t>
            </a:r>
            <a:r>
              <a:rPr lang="en-US" sz="2400" dirty="0" smtClean="0"/>
              <a:t>is, if </a:t>
            </a:r>
            <a:r>
              <a:rPr lang="en-US" sz="2400" dirty="0"/>
              <a:t>turn == i, then process </a:t>
            </a:r>
            <a:r>
              <a:rPr lang="en-US" sz="2400" i="1" dirty="0"/>
              <a:t>Pi </a:t>
            </a:r>
            <a:r>
              <a:rPr lang="en-US" sz="2400" dirty="0"/>
              <a:t>is allowed to execute in its critical section. </a:t>
            </a:r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flag </a:t>
            </a:r>
            <a:r>
              <a:rPr lang="en-US" sz="2400" dirty="0"/>
              <a:t>array is used to indicate if a process </a:t>
            </a:r>
            <a:r>
              <a:rPr lang="en-US" sz="2400" i="1" dirty="0"/>
              <a:t>is ready </a:t>
            </a:r>
            <a:r>
              <a:rPr lang="en-US" sz="2400" dirty="0"/>
              <a:t>to enter its critical section.</a:t>
            </a:r>
          </a:p>
          <a:p>
            <a:r>
              <a:rPr lang="en-US" sz="2400" dirty="0"/>
              <a:t>For example, if flag [i] is true, this value indicates that </a:t>
            </a:r>
            <a:r>
              <a:rPr lang="en-US" sz="2400" i="1" dirty="0"/>
              <a:t>Pi </a:t>
            </a:r>
            <a:r>
              <a:rPr lang="en-US" sz="2400" dirty="0"/>
              <a:t>is ready to </a:t>
            </a:r>
            <a:r>
              <a:rPr lang="en-US" sz="2400" dirty="0" smtClean="0"/>
              <a:t>enter its </a:t>
            </a:r>
            <a:r>
              <a:rPr lang="en-US" sz="2400" dirty="0"/>
              <a:t>critical section.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6413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971800"/>
            <a:ext cx="2642548" cy="685800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sz="9600" dirty="0"/>
              <a:t>critical section</a:t>
            </a:r>
            <a:r>
              <a:rPr lang="en-US" dirty="0" smtClean="0"/>
              <a:t>	</a:t>
            </a:r>
          </a:p>
          <a:p>
            <a:pPr marL="109728" indent="0">
              <a:buNone/>
            </a:pPr>
            <a:r>
              <a:rPr lang="en-US" dirty="0"/>
              <a:t>	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723900" y="76200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{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9756" y="4262735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remainder section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86547" y="4880338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} while (TRUE);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962133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Figure:-The </a:t>
            </a:r>
            <a:r>
              <a:rPr lang="en-US" dirty="0"/>
              <a:t>structure of process A in Peterson's solution.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1252098"/>
            <a:ext cx="7543800" cy="15673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flag [i] = TRUE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; 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/*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claim the resource *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turn= j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;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/*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give away the turn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*/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while (flag[j] &amp;&amp; turn== j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);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/*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wait while the other process is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				using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the resource *and* has the turn */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3460955"/>
            <a:ext cx="6477000" cy="54613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flag [i] = FALSE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;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/*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release the resource */</a:t>
            </a:r>
          </a:p>
        </p:txBody>
      </p:sp>
    </p:spTree>
    <p:extLst>
      <p:ext uri="{BB962C8B-B14F-4D97-AF65-F5344CB8AC3E}">
        <p14:creationId xmlns:p14="http://schemas.microsoft.com/office/powerpoint/2010/main" xmlns="" val="19668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38200"/>
            <a:ext cx="8686801" cy="10668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3200" dirty="0" smtClean="0"/>
              <a:t>Comparison </a:t>
            </a:r>
            <a:r>
              <a:rPr lang="en-US" sz="3200" dirty="0"/>
              <a:t>of Mutual </a:t>
            </a:r>
            <a:r>
              <a:rPr lang="en-US" sz="3200" dirty="0" smtClean="0"/>
              <a:t>Exclusion Algorithms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74" y="1981200"/>
            <a:ext cx="6972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60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In this implementation we will have two types  of improvements:</a:t>
            </a:r>
          </a:p>
          <a:p>
            <a:pPr marL="109728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Time stamped based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Lock based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0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Time stamped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Here only one process at a time is executing the critical section. The process entering the critical section depends on the counter for each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a counter for a process starts, the particular process enters its critical section and the other processes are blocked till the counter for previous process 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0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2133600"/>
            <a:ext cx="3962953" cy="31341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2095494"/>
            <a:ext cx="396295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756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510204"/>
            <a:ext cx="4787931" cy="4324350"/>
          </a:xfrm>
        </p:spPr>
      </p:pic>
      <p:sp>
        <p:nvSpPr>
          <p:cNvPr id="5" name="Rectangle 4"/>
          <p:cNvSpPr/>
          <p:nvPr/>
        </p:nvSpPr>
        <p:spPr>
          <a:xfrm>
            <a:off x="6553200" y="3048000"/>
            <a:ext cx="2133600" cy="1143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Initially no process in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2819400"/>
            <a:ext cx="1371600" cy="1143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counter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1656" y="2249488"/>
            <a:ext cx="4780687" cy="4324350"/>
          </a:xfrm>
        </p:spPr>
      </p:pic>
      <p:sp>
        <p:nvSpPr>
          <p:cNvPr id="6" name="Rectangle 5"/>
          <p:cNvSpPr/>
          <p:nvPr/>
        </p:nvSpPr>
        <p:spPr>
          <a:xfrm>
            <a:off x="7190096" y="3962400"/>
            <a:ext cx="19050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</a:t>
            </a:r>
            <a:r>
              <a:rPr lang="en-US" dirty="0" smtClean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in CS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Process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and 3 blocked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90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operating systems the problem of mutual exclusion is very often encountered because of multiple processes that access, modify certain shared resources such as data </a:t>
            </a:r>
            <a:r>
              <a:rPr lang="en-US" dirty="0" smtClean="0"/>
              <a:t>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operating system need to ensure that these shared data structures are not accessed and modified by multiple processes at the same time causing incorrect results for the processes involved.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24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3228975"/>
            <a:ext cx="1371600" cy="1143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counter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43700" y="4342667"/>
            <a:ext cx="1943100" cy="13716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 in CS</a:t>
            </a:r>
          </a:p>
          <a:p>
            <a:pPr algn="ctr"/>
            <a:r>
              <a:rPr lang="en-US" dirty="0" smtClean="0"/>
              <a:t>Process 1 and 3 blocked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2472" y="2180492"/>
            <a:ext cx="4820228" cy="4324350"/>
          </a:xfrm>
        </p:spPr>
      </p:pic>
    </p:spTree>
    <p:extLst>
      <p:ext uri="{BB962C8B-B14F-4D97-AF65-F5344CB8AC3E}">
        <p14:creationId xmlns:p14="http://schemas.microsoft.com/office/powerpoint/2010/main" xmlns="" val="35601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2819400"/>
            <a:ext cx="1371600" cy="1143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counter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4724400"/>
            <a:ext cx="1752600" cy="1143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 in CS</a:t>
            </a:r>
          </a:p>
          <a:p>
            <a:pPr algn="ctr"/>
            <a:r>
              <a:rPr lang="en-US" dirty="0" smtClean="0"/>
              <a:t>1&amp;2 blocked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2209800"/>
            <a:ext cx="4804025" cy="4324350"/>
          </a:xfrm>
        </p:spPr>
      </p:pic>
    </p:spTree>
    <p:extLst>
      <p:ext uri="{BB962C8B-B14F-4D97-AF65-F5344CB8AC3E}">
        <p14:creationId xmlns:p14="http://schemas.microsoft.com/office/powerpoint/2010/main" xmlns="" val="128326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2819400"/>
            <a:ext cx="1371600" cy="1143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counter 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9000" y="4724400"/>
            <a:ext cx="1371600" cy="1143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 section has no process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2209800"/>
            <a:ext cx="4788709" cy="4324350"/>
          </a:xfrm>
        </p:spPr>
      </p:pic>
    </p:spTree>
    <p:extLst>
      <p:ext uri="{BB962C8B-B14F-4D97-AF65-F5344CB8AC3E}">
        <p14:creationId xmlns:p14="http://schemas.microsoft.com/office/powerpoint/2010/main" xmlns="" val="6834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 based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two phase locking is used.</a:t>
            </a:r>
          </a:p>
          <a:p>
            <a:pPr lvl="1"/>
            <a:r>
              <a:rPr lang="en-US" dirty="0"/>
              <a:t>Growing Phase (acquire)</a:t>
            </a:r>
          </a:p>
          <a:p>
            <a:pPr lvl="1"/>
            <a:r>
              <a:rPr lang="en-US" dirty="0"/>
              <a:t>Shrinking Phase (release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All processes are in growing phase but only one is allowed to execute the critical section. Process leaving the critical section goes to shrinking phase.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742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905000"/>
            <a:ext cx="4663669" cy="4324350"/>
          </a:xfrm>
        </p:spPr>
      </p:pic>
      <p:sp>
        <p:nvSpPr>
          <p:cNvPr id="5" name="Rectangle 4"/>
          <p:cNvSpPr/>
          <p:nvPr/>
        </p:nvSpPr>
        <p:spPr>
          <a:xfrm>
            <a:off x="6484734" y="3305175"/>
            <a:ext cx="1973466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process is executing the critical section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71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071" y="1676400"/>
            <a:ext cx="4005670" cy="39731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676400"/>
            <a:ext cx="4267200" cy="39731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5791200"/>
            <a:ext cx="320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counter 1, all processes in growing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599" y="5791199"/>
            <a:ext cx="3396071" cy="925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counter 2, process 1 enters the critical section. Process 2,3,4 blocked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4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819701"/>
            <a:ext cx="4076131" cy="382082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3330" y="1731456"/>
            <a:ext cx="4259239" cy="39090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5791200"/>
            <a:ext cx="3200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counter 3,  process 2 enters CS and process 1 enters shrinking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5847979"/>
            <a:ext cx="3200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counter 4,  process 3 enters CS and process 2 enters shrinking phase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60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4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454" y="1676400"/>
            <a:ext cx="4343400" cy="38579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655618"/>
            <a:ext cx="4183933" cy="38579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5791200"/>
            <a:ext cx="3200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counter 5,  process 4 in CS and process 3 enters shrinking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5791200"/>
            <a:ext cx="3200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counter 6,  CS is idle and process 4 releases the resources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time stamped based, processes enters the critical section when their  respective counters are called. Here for a single counter the process does only one work (i.e., executing the critical section)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locked based approach for a single counter, a process enters the critical section and at the same time enters the shrinking phase so faster execution of process is done without failure.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90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implementation can be further extended in distributed environment where number of computers can be connected to show how a process access a single resource at a time so that data inconsistency is reduced.</a:t>
            </a:r>
          </a:p>
          <a:p>
            <a:r>
              <a:rPr lang="en-US" dirty="0" smtClean="0"/>
              <a:t>For example- a single process can only write a file but cannot read it.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9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Comparison of different mutual exclusion algorithms.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Implementation </a:t>
            </a:r>
            <a:r>
              <a:rPr lang="en-US" dirty="0">
                <a:solidFill>
                  <a:prstClr val="black"/>
                </a:solidFill>
              </a:rPr>
              <a:t>of mutual exclusion problem using an efficient </a:t>
            </a:r>
            <a:r>
              <a:rPr lang="en-US" dirty="0" smtClean="0">
                <a:solidFill>
                  <a:prstClr val="black"/>
                </a:solidFill>
              </a:rPr>
              <a:t>algorithm.</a:t>
            </a:r>
          </a:p>
          <a:p>
            <a:pPr marL="109728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762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Concurrent </a:t>
            </a:r>
            <a:r>
              <a:rPr lang="en-US" dirty="0"/>
              <a:t>programs are extremely hard to design and notorious for subtle errors. Slips are often possible while characterizing, designing, and proving the properties of concurrent programs. 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/>
              <a:t>In this context, precise understanding of the concepts and ideas are extremely important and any misleading interpretations or references about popular algorithms will only add further complexity to the subject matter.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109728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109728" indent="0">
              <a:lnSpc>
                <a:spcPct val="12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029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		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4000" smtClean="0"/>
              <a:t>    THANK </a:t>
            </a:r>
            <a:r>
              <a:rPr lang="en-US" sz="4000" dirty="0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082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CRITICAL SECTION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Critical Section</a:t>
            </a:r>
            <a:r>
              <a:rPr lang="en-US" dirty="0" smtClean="0"/>
              <a:t> is a section of code or collection of operations in which only one process may be executing at a given time, which we want to make atomic.</a:t>
            </a:r>
          </a:p>
          <a:p>
            <a:pPr algn="just">
              <a:buNone/>
            </a:pPr>
            <a:endParaRPr lang="en-US" dirty="0" smtClean="0"/>
          </a:p>
          <a:p>
            <a:r>
              <a:rPr lang="en-US" dirty="0" smtClean="0"/>
              <a:t>Atomic operations are used to ensure that cooperating processes execute correctly.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general structure of a typical process </a:t>
            </a:r>
            <a:r>
              <a:rPr lang="en-US" i="1" dirty="0"/>
              <a:t>Pi </a:t>
            </a:r>
            <a:r>
              <a:rPr lang="en-US" dirty="0"/>
              <a:t>is shown in figure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   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do {              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		</a:t>
            </a:r>
          </a:p>
          <a:p>
            <a:pPr marL="109728" indent="0">
              <a:buNone/>
            </a:pPr>
            <a:r>
              <a:rPr lang="en-US" dirty="0" smtClean="0"/>
              <a:t>		critical </a:t>
            </a:r>
            <a:r>
              <a:rPr lang="en-US" dirty="0"/>
              <a:t>section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	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remainder </a:t>
            </a:r>
            <a:r>
              <a:rPr lang="en-US" dirty="0"/>
              <a:t>section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     }      while </a:t>
            </a:r>
            <a:r>
              <a:rPr lang="en-US" dirty="0"/>
              <a:t>(TRUE);</a:t>
            </a:r>
          </a:p>
          <a:p>
            <a:pPr marL="109728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971800" y="3276600"/>
            <a:ext cx="13340047" cy="7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1231247"/>
              </p:ext>
            </p:extLst>
          </p:nvPr>
        </p:nvGraphicFramePr>
        <p:xfrm>
          <a:off x="2133600" y="4724400"/>
          <a:ext cx="3200400" cy="533400"/>
        </p:xfrm>
        <a:graphic>
          <a:graphicData uri="http://schemas.openxmlformats.org/drawingml/2006/table">
            <a:tbl>
              <a:tblPr firstRow="1" firstCol="1" bandRow="1"/>
              <a:tblGrid>
                <a:gridCol w="32004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exit section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239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325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Requirements for the solution to CS  problem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Mutual exclusion – no two processes will simultaneously be inside the same CS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Progress – processes wishing to enter critical section will eventually do so in finite time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Bounded waiting – processes will remain inside its CS for a short time only, without blocking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Centralised and decentralised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cs typeface="Aharoni" pitchFamily="2" charset="-79"/>
              </a:rPr>
              <a:t>Centralised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Mimic single processor system</a:t>
            </a:r>
          </a:p>
          <a:p>
            <a:r>
              <a:rPr lang="en-US" sz="2400" dirty="0" smtClean="0"/>
              <a:t>One process elected as coordinator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838200" y="4267200"/>
            <a:ext cx="3367088" cy="2235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marL="457200" indent="-457200" eaLnBrk="0" hangingPunct="0">
              <a:spcAft>
                <a:spcPct val="20000"/>
              </a:spcAft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Request</a:t>
            </a:r>
            <a:r>
              <a:rPr lang="en-US" dirty="0"/>
              <a:t> resource</a:t>
            </a:r>
          </a:p>
          <a:p>
            <a:pPr marL="457200" indent="-457200" eaLnBrk="0" hangingPunct="0">
              <a:spcAft>
                <a:spcPct val="20000"/>
              </a:spcAft>
              <a:buFontTx/>
              <a:buAutoNum type="arabicPeriod"/>
            </a:pPr>
            <a:r>
              <a:rPr lang="en-US" dirty="0"/>
              <a:t> Wait for response</a:t>
            </a:r>
          </a:p>
          <a:p>
            <a:pPr marL="457200" indent="-457200" eaLnBrk="0" hangingPunct="0">
              <a:spcAft>
                <a:spcPct val="20000"/>
              </a:spcAft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Receive grant</a:t>
            </a:r>
          </a:p>
          <a:p>
            <a:pPr marL="457200" indent="-457200" eaLnBrk="0" hangingPunct="0">
              <a:spcAft>
                <a:spcPct val="20000"/>
              </a:spcAft>
              <a:buFontTx/>
              <a:buAutoNum type="arabicPeriod"/>
            </a:pPr>
            <a:r>
              <a:rPr lang="en-US" dirty="0"/>
              <a:t> </a:t>
            </a:r>
            <a:r>
              <a:rPr lang="en-US" i="1" dirty="0"/>
              <a:t>access resource</a:t>
            </a:r>
            <a:endParaRPr lang="en-US" dirty="0"/>
          </a:p>
          <a:p>
            <a:pPr marL="457200" indent="-457200" eaLnBrk="0" hangingPunct="0">
              <a:spcAft>
                <a:spcPct val="20000"/>
              </a:spcAft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Release resource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8933" y="5127814"/>
            <a:ext cx="78105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08154"/>
            <a:ext cx="7683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AutoShape 7"/>
          <p:cNvCxnSpPr>
            <a:cxnSpLocks noChangeShapeType="1"/>
          </p:cNvCxnSpPr>
          <p:nvPr/>
        </p:nvCxnSpPr>
        <p:spPr bwMode="auto">
          <a:xfrm rot="5400000">
            <a:off x="6378575" y="4278123"/>
            <a:ext cx="635000" cy="18542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2" name="AutoShape 10"/>
          <p:cNvCxnSpPr>
            <a:cxnSpLocks noChangeShapeType="1"/>
          </p:cNvCxnSpPr>
          <p:nvPr/>
        </p:nvCxnSpPr>
        <p:spPr bwMode="auto">
          <a:xfrm rot="5400000" flipH="1" flipV="1">
            <a:off x="6200775" y="4168004"/>
            <a:ext cx="990600" cy="2209800"/>
          </a:xfrm>
          <a:prstGeom prst="curvedConnector3">
            <a:avLst>
              <a:gd name="adj1" fmla="val -31889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214454" y="5544295"/>
            <a:ext cx="1233030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release(R)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077613" y="4941888"/>
            <a:ext cx="10795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grant(R)</a:t>
            </a:r>
          </a:p>
        </p:txBody>
      </p:sp>
      <p:cxnSp>
        <p:nvCxnSpPr>
          <p:cNvPr id="15" name="AutoShape 6"/>
          <p:cNvCxnSpPr>
            <a:cxnSpLocks noChangeShapeType="1"/>
          </p:cNvCxnSpPr>
          <p:nvPr/>
        </p:nvCxnSpPr>
        <p:spPr bwMode="auto">
          <a:xfrm rot="16200000">
            <a:off x="6110654" y="3992840"/>
            <a:ext cx="735013" cy="16113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672504" y="4162412"/>
            <a:ext cx="1281120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request(R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/>
              <a:t>If another process claimed resource:</a:t>
            </a:r>
          </a:p>
          <a:p>
            <a:pPr lvl="1"/>
            <a:r>
              <a:rPr lang="en-US" sz="2400" dirty="0" smtClean="0"/>
              <a:t>Coordinator does not reply until release</a:t>
            </a:r>
          </a:p>
          <a:p>
            <a:pPr lvl="1"/>
            <a:r>
              <a:rPr lang="en-US" sz="2400" dirty="0" smtClean="0"/>
              <a:t>Maintain queue</a:t>
            </a:r>
          </a:p>
          <a:p>
            <a:pPr lvl="2"/>
            <a:r>
              <a:rPr lang="en-US" sz="2000" dirty="0" smtClean="0"/>
              <a:t>Service requests in FIFO order</a:t>
            </a:r>
            <a:endParaRPr lang="en-US" sz="2000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28800" y="4786313"/>
            <a:ext cx="685800" cy="6858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 eaLnBrk="0" hangingPunct="0"/>
            <a:r>
              <a:rPr lang="en-US" sz="2800" dirty="0"/>
              <a:t>P</a:t>
            </a:r>
            <a:r>
              <a:rPr lang="en-US" sz="2800" baseline="-25000" dirty="0"/>
              <a:t>0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038600" y="3795713"/>
            <a:ext cx="685800" cy="6858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 eaLnBrk="0" hangingPunct="0"/>
            <a:r>
              <a:rPr lang="en-US" sz="2800" dirty="0"/>
              <a:t>C</a:t>
            </a:r>
          </a:p>
        </p:txBody>
      </p:sp>
      <p:cxnSp>
        <p:nvCxnSpPr>
          <p:cNvPr id="9" name="AutoShape 6"/>
          <p:cNvCxnSpPr>
            <a:cxnSpLocks noChangeShapeType="1"/>
            <a:stCxn id="7" idx="7"/>
            <a:endCxn id="8" idx="2"/>
          </p:cNvCxnSpPr>
          <p:nvPr/>
        </p:nvCxnSpPr>
        <p:spPr bwMode="auto">
          <a:xfrm rot="16200000">
            <a:off x="2852738" y="3700463"/>
            <a:ext cx="735012" cy="16113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cxnSp>
        <p:nvCxnSpPr>
          <p:cNvPr id="10" name="AutoShape 7"/>
          <p:cNvCxnSpPr>
            <a:cxnSpLocks noChangeShapeType="1"/>
            <a:stCxn id="8" idx="4"/>
            <a:endCxn id="7" idx="6"/>
          </p:cNvCxnSpPr>
          <p:nvPr/>
        </p:nvCxnSpPr>
        <p:spPr bwMode="auto">
          <a:xfrm rot="5400000">
            <a:off x="3136900" y="3884613"/>
            <a:ext cx="635000" cy="18542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09800" y="3886200"/>
            <a:ext cx="1323975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request(R)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743200" y="4572000"/>
            <a:ext cx="10795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grant(R)</a:t>
            </a:r>
          </a:p>
        </p:txBody>
      </p:sp>
      <p:cxnSp>
        <p:nvCxnSpPr>
          <p:cNvPr id="13" name="AutoShape 10"/>
          <p:cNvCxnSpPr>
            <a:cxnSpLocks noChangeShapeType="1"/>
            <a:stCxn id="7" idx="5"/>
            <a:endCxn id="8" idx="5"/>
          </p:cNvCxnSpPr>
          <p:nvPr/>
        </p:nvCxnSpPr>
        <p:spPr bwMode="auto">
          <a:xfrm rot="5400000" flipH="1" flipV="1">
            <a:off x="3024188" y="3784600"/>
            <a:ext cx="990600" cy="2209800"/>
          </a:xfrm>
          <a:prstGeom prst="curvedConnector3">
            <a:avLst>
              <a:gd name="adj1" fmla="val -31889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19400" y="5181600"/>
            <a:ext cx="1233030" cy="3693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release(R)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486400" y="5395913"/>
            <a:ext cx="685800" cy="6858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 eaLnBrk="0" hangingPunct="0"/>
            <a:r>
              <a:rPr lang="en-US" sz="2800" dirty="0"/>
              <a:t>P</a:t>
            </a:r>
            <a:r>
              <a:rPr lang="en-US" sz="2800" baseline="-25000" dirty="0"/>
              <a:t>1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6934200" y="3033713"/>
            <a:ext cx="685800" cy="6858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 eaLnBrk="0" hangingPunct="0"/>
            <a:r>
              <a:rPr lang="en-US" sz="2800" dirty="0"/>
              <a:t>P</a:t>
            </a:r>
            <a:r>
              <a:rPr lang="en-US" sz="2800" baseline="-25000" dirty="0"/>
              <a:t>2</a:t>
            </a:r>
          </a:p>
        </p:txBody>
      </p:sp>
      <p:cxnSp>
        <p:nvCxnSpPr>
          <p:cNvPr id="17" name="AutoShape 14"/>
          <p:cNvCxnSpPr>
            <a:cxnSpLocks noChangeShapeType="1"/>
            <a:stCxn id="15" idx="0"/>
            <a:endCxn id="8" idx="5"/>
          </p:cNvCxnSpPr>
          <p:nvPr/>
        </p:nvCxnSpPr>
        <p:spPr bwMode="auto">
          <a:xfrm rot="5400000" flipH="1">
            <a:off x="4732337" y="4286251"/>
            <a:ext cx="989013" cy="1204912"/>
          </a:xfrm>
          <a:prstGeom prst="curvedConnector3">
            <a:avLst>
              <a:gd name="adj1" fmla="val 44944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53000" y="4495800"/>
            <a:ext cx="1323975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request(R)</a:t>
            </a:r>
          </a:p>
        </p:txBody>
      </p:sp>
      <p:cxnSp>
        <p:nvCxnSpPr>
          <p:cNvPr id="19" name="AutoShape 18"/>
          <p:cNvCxnSpPr>
            <a:cxnSpLocks noChangeShapeType="1"/>
            <a:stCxn id="16" idx="2"/>
            <a:endCxn id="8" idx="7"/>
          </p:cNvCxnSpPr>
          <p:nvPr/>
        </p:nvCxnSpPr>
        <p:spPr bwMode="auto">
          <a:xfrm rot="10800000" flipV="1">
            <a:off x="4624388" y="3376613"/>
            <a:ext cx="2297112" cy="5064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410200" y="3505200"/>
            <a:ext cx="1323975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request(R)</a:t>
            </a:r>
          </a:p>
        </p:txBody>
      </p:sp>
      <p:cxnSp>
        <p:nvCxnSpPr>
          <p:cNvPr id="21" name="AutoShape 21"/>
          <p:cNvCxnSpPr>
            <a:cxnSpLocks noChangeShapeType="1"/>
            <a:stCxn id="8" idx="5"/>
            <a:endCxn id="15" idx="2"/>
          </p:cNvCxnSpPr>
          <p:nvPr/>
        </p:nvCxnSpPr>
        <p:spPr bwMode="auto">
          <a:xfrm rot="16200000" flipH="1">
            <a:off x="4376737" y="4641851"/>
            <a:ext cx="1344613" cy="8493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038600" y="5638800"/>
            <a:ext cx="10795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grant(R)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04800" y="3362325"/>
            <a:ext cx="957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u="sng" dirty="0"/>
              <a:t>Queue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14350" y="3744913"/>
            <a:ext cx="520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dirty="0"/>
              <a:t>P</a:t>
            </a:r>
            <a:r>
              <a:rPr lang="en-US" sz="3200" baseline="-25000" dirty="0"/>
              <a:t>1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533828" y="4473026"/>
            <a:ext cx="56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dirty="0"/>
              <a:t>P</a:t>
            </a:r>
            <a:r>
              <a:rPr lang="en-US" sz="3200" baseline="-250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8" grpId="0"/>
      <p:bldP spid="20" grpId="0"/>
      <p:bldP spid="22" grpId="0"/>
      <p:bldP spid="23" grpId="0"/>
      <p:bldP spid="26" grpId="0"/>
      <p:bldP spid="26" grpId="1"/>
      <p:bldP spid="27" grpId="0"/>
      <p:bldP spid="27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2450</TotalTime>
  <Words>1456</Words>
  <Application>Microsoft Office PowerPoint</Application>
  <PresentationFormat>On-screen Show (4:3)</PresentationFormat>
  <Paragraphs>276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Urban</vt:lpstr>
      <vt:lpstr>Document</vt:lpstr>
      <vt:lpstr>COTENTS</vt:lpstr>
      <vt:lpstr>INTRODUCTION</vt:lpstr>
      <vt:lpstr>Problem description</vt:lpstr>
      <vt:lpstr>OBJECTIVE</vt:lpstr>
      <vt:lpstr>CRITICAL SECTION </vt:lpstr>
      <vt:lpstr>The general structure of a typical process Pi is shown in figure below</vt:lpstr>
      <vt:lpstr>Contd..</vt:lpstr>
      <vt:lpstr>Centralised and decentralised mutual exclusion</vt:lpstr>
      <vt:lpstr>Contd..</vt:lpstr>
      <vt:lpstr>Contd..</vt:lpstr>
      <vt:lpstr>Decentralized Algorithm</vt:lpstr>
      <vt:lpstr>Contd..</vt:lpstr>
      <vt:lpstr>Example </vt:lpstr>
      <vt:lpstr>ALGORITHMS FOR MUTUAL EXCLUSION </vt:lpstr>
      <vt:lpstr> </vt:lpstr>
      <vt:lpstr>Limitations of Dekker’s algorithm</vt:lpstr>
      <vt:lpstr>Lamport’s Bakery Algorithm </vt:lpstr>
      <vt:lpstr>Slide 18</vt:lpstr>
      <vt:lpstr>Peterson’s Algorithm</vt:lpstr>
      <vt:lpstr>Solutions to the Critical Section Problem through Peterson’s Algorithm:- </vt:lpstr>
      <vt:lpstr>Slide 21</vt:lpstr>
      <vt:lpstr>Contd.. </vt:lpstr>
      <vt:lpstr>Slide 23</vt:lpstr>
      <vt:lpstr>  Comparison of Mutual Exclusion Algorithms</vt:lpstr>
      <vt:lpstr>Workings</vt:lpstr>
      <vt:lpstr>Time stamped </vt:lpstr>
      <vt:lpstr>Screenshots</vt:lpstr>
      <vt:lpstr>Contd..</vt:lpstr>
      <vt:lpstr>Contd.. </vt:lpstr>
      <vt:lpstr>Contd.. </vt:lpstr>
      <vt:lpstr>Contd.. </vt:lpstr>
      <vt:lpstr>Contd.. </vt:lpstr>
      <vt:lpstr>Lock based Mutual Exclusion</vt:lpstr>
      <vt:lpstr>Contd.. </vt:lpstr>
      <vt:lpstr>Contd.. </vt:lpstr>
      <vt:lpstr>Contd.. </vt:lpstr>
      <vt:lpstr>Contd.. </vt:lpstr>
      <vt:lpstr>Discussion </vt:lpstr>
      <vt:lpstr>Future scope</vt:lpstr>
      <vt:lpstr>Conclusion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on Mutual Exclusion Problem</dc:title>
  <dc:creator>novo</dc:creator>
  <cp:lastModifiedBy>souvik</cp:lastModifiedBy>
  <cp:revision>181</cp:revision>
  <dcterms:created xsi:type="dcterms:W3CDTF">2015-09-12T13:03:13Z</dcterms:created>
  <dcterms:modified xsi:type="dcterms:W3CDTF">2016-05-18T05:02:54Z</dcterms:modified>
</cp:coreProperties>
</file>