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1" r:id="rId5"/>
    <p:sldMasterId id="2147484177" r:id="rId6"/>
    <p:sldMasterId id="2147484194" r:id="rId7"/>
  </p:sldMasterIdLst>
  <p:notesMasterIdLst>
    <p:notesMasterId r:id="rId33"/>
  </p:notesMasterIdLst>
  <p:handoutMasterIdLst>
    <p:handoutMasterId r:id="rId34"/>
  </p:handoutMasterIdLst>
  <p:sldIdLst>
    <p:sldId id="357" r:id="rId8"/>
    <p:sldId id="356" r:id="rId9"/>
    <p:sldId id="358" r:id="rId10"/>
    <p:sldId id="359" r:id="rId11"/>
    <p:sldId id="360" r:id="rId12"/>
    <p:sldId id="363" r:id="rId13"/>
    <p:sldId id="361" r:id="rId14"/>
    <p:sldId id="364" r:id="rId15"/>
    <p:sldId id="365" r:id="rId16"/>
    <p:sldId id="366" r:id="rId17"/>
    <p:sldId id="367" r:id="rId18"/>
    <p:sldId id="362" r:id="rId19"/>
    <p:sldId id="368" r:id="rId20"/>
    <p:sldId id="369" r:id="rId21"/>
    <p:sldId id="370" r:id="rId22"/>
    <p:sldId id="371" r:id="rId23"/>
    <p:sldId id="372" r:id="rId24"/>
    <p:sldId id="373" r:id="rId25"/>
    <p:sldId id="378" r:id="rId26"/>
    <p:sldId id="374" r:id="rId27"/>
    <p:sldId id="375" r:id="rId28"/>
    <p:sldId id="379" r:id="rId29"/>
    <p:sldId id="376" r:id="rId30"/>
    <p:sldId id="377" r:id="rId31"/>
    <p:sldId id="348" r:id="rId32"/>
  </p:sldIdLst>
  <p:sldSz cx="12188825" cy="6858000"/>
  <p:notesSz cx="7023100" cy="93091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50">
          <p15:clr>
            <a:srgbClr val="A4A3A4"/>
          </p15:clr>
        </p15:guide>
        <p15:guide id="2" orient="horz" pos="4251">
          <p15:clr>
            <a:srgbClr val="A4A3A4"/>
          </p15:clr>
        </p15:guide>
        <p15:guide id="3" orient="horz" pos="3819">
          <p15:clr>
            <a:srgbClr val="A4A3A4"/>
          </p15:clr>
        </p15:guide>
        <p15:guide id="4" orient="horz" pos="3961">
          <p15:clr>
            <a:srgbClr val="A4A3A4"/>
          </p15:clr>
        </p15:guide>
        <p15:guide id="5" orient="horz" pos="23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40">
          <p15:clr>
            <a:srgbClr val="A4A3A4"/>
          </p15:clr>
        </p15:guide>
        <p15:guide id="8" pos="3688">
          <p15:clr>
            <a:srgbClr val="A4A3A4"/>
          </p15:clr>
        </p15:guide>
        <p15:guide id="9" pos="3987">
          <p15:clr>
            <a:srgbClr val="A4A3A4"/>
          </p15:clr>
        </p15:guide>
        <p15:guide id="10" pos="3839">
          <p15:clr>
            <a:srgbClr val="A4A3A4"/>
          </p15:clr>
        </p15:guide>
        <p15:guide id="11">
          <p15:clr>
            <a:srgbClr val="A4A3A4"/>
          </p15:clr>
        </p15:guide>
        <p15:guide id="12" pos="7407">
          <p15:clr>
            <a:srgbClr val="A4A3A4"/>
          </p15:clr>
        </p15:guide>
        <p15:guide id="13" pos="275">
          <p15:clr>
            <a:srgbClr val="A4A3A4"/>
          </p15:clr>
        </p15:guide>
        <p15:guide id="14" pos="17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33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8083"/>
    <a:srgbClr val="D5DEE3"/>
    <a:srgbClr val="EAEEF1"/>
    <a:srgbClr val="EBEFF1"/>
    <a:srgbClr val="E6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9" autoAdjust="0"/>
    <p:restoredTop sz="79056" autoAdjust="0"/>
  </p:normalViewPr>
  <p:slideViewPr>
    <p:cSldViewPr snapToGrid="0" showGuides="1">
      <p:cViewPr>
        <p:scale>
          <a:sx n="122" d="100"/>
          <a:sy n="122" d="100"/>
        </p:scale>
        <p:origin x="-120" y="-378"/>
      </p:cViewPr>
      <p:guideLst>
        <p:guide orient="horz" pos="750"/>
        <p:guide orient="horz" pos="4251"/>
        <p:guide orient="horz" pos="3819"/>
        <p:guide orient="horz" pos="3961"/>
        <p:guide orient="horz" pos="232"/>
        <p:guide orient="horz"/>
        <p:guide orient="horz" pos="340"/>
        <p:guide pos="3688"/>
        <p:guide pos="3987"/>
        <p:guide pos="3839"/>
        <p:guide/>
        <p:guide pos="7407"/>
        <p:guide pos="275"/>
        <p:guide pos="1733"/>
      </p:guideLst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notesViewPr>
    <p:cSldViewPr snapToGrid="0" showGuides="1">
      <p:cViewPr varScale="1">
        <p:scale>
          <a:sx n="100" d="100"/>
          <a:sy n="100" d="100"/>
        </p:scale>
        <p:origin x="-3420" y="-102"/>
      </p:cViewPr>
      <p:guideLst>
        <p:guide orient="horz" pos="2933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5"/>
            <a:ext cx="3043344" cy="465234"/>
          </a:xfrm>
          <a:prstGeom prst="rect">
            <a:avLst/>
          </a:prstGeom>
        </p:spPr>
        <p:txBody>
          <a:bodyPr vert="horz" lIns="89084" tIns="44541" rIns="89084" bIns="44541" rtlCol="0"/>
          <a:lstStyle>
            <a:lvl1pPr algn="l">
              <a:defRPr sz="1100"/>
            </a:lvl1pPr>
          </a:lstStyle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" y="8842385"/>
            <a:ext cx="3043344" cy="465232"/>
          </a:xfrm>
          <a:prstGeom prst="rect">
            <a:avLst/>
          </a:prstGeom>
        </p:spPr>
        <p:txBody>
          <a:bodyPr vert="horz" lIns="89084" tIns="44541" rIns="89084" bIns="44541" rtlCol="0" anchor="b"/>
          <a:lstStyle>
            <a:lvl1pPr algn="l">
              <a:defRPr sz="11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25" y="8842385"/>
            <a:ext cx="3043344" cy="465232"/>
          </a:xfrm>
          <a:prstGeom prst="rect">
            <a:avLst/>
          </a:prstGeom>
        </p:spPr>
        <p:txBody>
          <a:bodyPr vert="horz" lIns="89084" tIns="44541" rIns="89084" bIns="44541" rtlCol="0" anchor="b"/>
          <a:lstStyle>
            <a:lvl1pPr algn="r">
              <a:defRPr sz="1100"/>
            </a:lvl1pPr>
          </a:lstStyle>
          <a:p>
            <a:fld id="{6812BD1F-9895-46CC-84E0-7207F1474CB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078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5"/>
            <a:ext cx="3043344" cy="465234"/>
          </a:xfrm>
          <a:prstGeom prst="rect">
            <a:avLst/>
          </a:prstGeom>
        </p:spPr>
        <p:txBody>
          <a:bodyPr vert="horz" lIns="89084" tIns="44541" rIns="89084" bIns="44541" rtlCol="0"/>
          <a:lstStyle>
            <a:lvl1pPr algn="l">
              <a:defRPr sz="11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25" y="5"/>
            <a:ext cx="3043344" cy="465234"/>
          </a:xfrm>
          <a:prstGeom prst="rect">
            <a:avLst/>
          </a:prstGeom>
        </p:spPr>
        <p:txBody>
          <a:bodyPr vert="horz" lIns="89084" tIns="44541" rIns="89084" bIns="44541" rtlCol="0"/>
          <a:lstStyle>
            <a:lvl1pPr algn="r">
              <a:defRPr sz="1100"/>
            </a:lvl1pPr>
          </a:lstStyle>
          <a:p>
            <a:fld id="{CA7B17E1-9691-4CF0-8878-002E44B3FE99}" type="datetimeFigureOut">
              <a:rPr lang="en-US"/>
              <a:t>9/20/2016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084" tIns="44541" rIns="89084" bIns="44541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942"/>
            <a:ext cx="5618480" cy="4188574"/>
          </a:xfrm>
          <a:prstGeom prst="rect">
            <a:avLst/>
          </a:prstGeom>
        </p:spPr>
        <p:txBody>
          <a:bodyPr vert="horz" lIns="89084" tIns="44541" rIns="89084" bIns="44541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" y="8842385"/>
            <a:ext cx="3043344" cy="465232"/>
          </a:xfrm>
          <a:prstGeom prst="rect">
            <a:avLst/>
          </a:prstGeom>
        </p:spPr>
        <p:txBody>
          <a:bodyPr vert="horz" lIns="89084" tIns="44541" rIns="89084" bIns="44541" rtlCol="0" anchor="b"/>
          <a:lstStyle>
            <a:lvl1pPr algn="l">
              <a:defRPr sz="11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25" y="8842385"/>
            <a:ext cx="3043344" cy="465232"/>
          </a:xfrm>
          <a:prstGeom prst="rect">
            <a:avLst/>
          </a:prstGeom>
        </p:spPr>
        <p:txBody>
          <a:bodyPr vert="horz" lIns="89084" tIns="44541" rIns="89084" bIns="44541" rtlCol="0" anchor="b"/>
          <a:lstStyle>
            <a:lvl1pPr algn="r">
              <a:defRPr sz="1100"/>
            </a:lvl1pPr>
          </a:lstStyle>
          <a:p>
            <a:fld id="{DC7191D3-4E4B-42E3-96E0-819975A3A0A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495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76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88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03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2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78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21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33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0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95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5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6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5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90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76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83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5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74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7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35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9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2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70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35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9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175"/>
            <a:ext cx="1217453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751138" y="2625226"/>
            <a:ext cx="8621712" cy="917583"/>
          </a:xfrm>
        </p:spPr>
        <p:txBody>
          <a:bodyPr lIns="0" tIns="0" rIns="0" bIns="0" anchor="t" anchorCtr="0">
            <a:noAutofit/>
          </a:bodyPr>
          <a:lstStyle>
            <a:lvl1pPr>
              <a:defRPr sz="3500" b="1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/>
              <a:t>Presentation title (35pt Bold)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56560" y="3555953"/>
            <a:ext cx="8631226" cy="42545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dirty="0"/>
              <a:t>Presenter Name / Title</a:t>
            </a:r>
            <a:r>
              <a:rPr lang="en-GB" dirty="0"/>
              <a:t> (24pt Bold)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4258" y="4145728"/>
            <a:ext cx="8641938" cy="321149"/>
          </a:xfrm>
          <a:prstGeom prst="rect">
            <a:avLst/>
          </a:prstGeom>
        </p:spPr>
        <p:txBody>
          <a:bodyPr lIns="0" tIns="0" rIns="0" bIns="0"/>
          <a:lstStyle>
            <a:lvl1pPr>
              <a:defRPr sz="2100" b="0">
                <a:solidFill>
                  <a:schemeClr val="tx1"/>
                </a:solidFill>
              </a:defRPr>
            </a:lvl1pPr>
          </a:lstStyle>
          <a:p>
            <a:pPr lvl="0"/>
            <a:r>
              <a:rPr dirty="0"/>
              <a:t>Date</a:t>
            </a:r>
            <a:r>
              <a:rPr lang="en-GB" dirty="0"/>
              <a:t> (21pt)</a:t>
            </a:r>
            <a:endParaRPr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36563" y="6167911"/>
            <a:ext cx="7040562" cy="242414"/>
          </a:xfrm>
          <a:prstGeom prst="rect">
            <a:avLst/>
          </a:prstGeom>
        </p:spPr>
        <p:txBody>
          <a:bodyPr lIns="0" rIns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  <p:pic>
        <p:nvPicPr>
          <p:cNvPr id="9" name="Picture 8" descr="BlackRock-no-scale-white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8" y="609599"/>
            <a:ext cx="2056384" cy="72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07941" y="1190625"/>
            <a:ext cx="11334385" cy="4943475"/>
          </a:xfrm>
        </p:spPr>
        <p:txBody>
          <a:bodyPr/>
          <a:lstStyle>
            <a:lvl1pPr marL="596796" marR="0" indent="-59679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lvl1pPr>
          </a:lstStyle>
          <a:p>
            <a:pPr marL="596796" marR="0" lvl="0" indent="-59679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Click to add text (24pt Bold) – each line has automatic numbering on this Table of Contents layout.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/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91938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7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ianc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0637" y="1169673"/>
            <a:ext cx="11321688" cy="4964428"/>
          </a:xfrm>
        </p:spPr>
        <p:txBody>
          <a:bodyPr>
            <a:noAutofit/>
          </a:bodyPr>
          <a:lstStyle>
            <a:lvl1pPr>
              <a:defRPr sz="1100" b="0" baseline="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add text – (11 </a:t>
            </a:r>
            <a:r>
              <a:rPr lang="en-GB" dirty="0" err="1"/>
              <a:t>pt</a:t>
            </a:r>
            <a:r>
              <a:rPr lang="en-GB" dirty="0"/>
              <a:t>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/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91938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81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ackRock®_Projected_1000Pix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7" t="-6072" r="-952" b="-4020"/>
          <a:stretch/>
        </p:blipFill>
        <p:spPr bwMode="auto">
          <a:xfrm>
            <a:off x="2322466" y="2827702"/>
            <a:ext cx="7543894" cy="11697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1740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271868" y="6591244"/>
            <a:ext cx="486434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For professional clients / qualified investors only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20108" y="1090297"/>
            <a:ext cx="11341263" cy="4937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0106" y="149371"/>
            <a:ext cx="11322219" cy="60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803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20777"/>
            <a:ext cx="11330992" cy="5013325"/>
          </a:xfrm>
        </p:spPr>
        <p:txBody>
          <a:bodyPr/>
          <a:lstStyle>
            <a:lvl1pPr>
              <a:defRPr/>
            </a:lvl1pPr>
            <a:lvl3pPr marL="542762" indent="-190443">
              <a:defRPr/>
            </a:lvl3pPr>
          </a:lstStyle>
          <a:p>
            <a:pPr lvl="0"/>
            <a:r>
              <a:rPr lang="en-GB" dirty="0"/>
              <a:t>Click to add text – (18pt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6" y="142930"/>
            <a:ext cx="11322219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/>
            </a:lvl1pPr>
          </a:lstStyle>
          <a:p>
            <a:r>
              <a:rPr lang="en-GB" dirty="0"/>
              <a:t>Slide title - use sentence case (22pt Bold)</a:t>
            </a:r>
            <a:endParaRPr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4" y="6593669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Internal Use Only - Confidential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0958759" y="6582854"/>
            <a:ext cx="911367" cy="231134"/>
          </a:xfrm>
          <a:prstGeom prst="rect">
            <a:avLst/>
          </a:prstGeom>
        </p:spPr>
        <p:txBody>
          <a:bodyPr/>
          <a:lstStyle/>
          <a:p>
            <a:fld id="{5F0AC77C-B430-4F09-AFA1-F7170F2412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632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350546"/>
            <a:ext cx="11330992" cy="4783554"/>
          </a:xfrm>
        </p:spPr>
        <p:txBody>
          <a:bodyPr/>
          <a:lstStyle>
            <a:lvl1pPr>
              <a:defRPr/>
            </a:lvl1pPr>
            <a:lvl3pPr marL="542925" indent="-190500">
              <a:defRPr/>
            </a:lvl3pPr>
          </a:lstStyle>
          <a:p>
            <a:pPr lvl="0"/>
            <a:r>
              <a:rPr lang="en-GB" dirty="0"/>
              <a:t>Click to add text – (18pt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9950068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/>
            </a:lvl1pPr>
          </a:lstStyle>
          <a:p>
            <a:r>
              <a:rPr lang="en-GB" dirty="0"/>
              <a:t>Slide title - use sentence case (22pt Bold)</a:t>
            </a:r>
            <a:endParaRPr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93668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dirty="0"/>
              <a:t>For professional clients / qualified investors only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0958759" y="6582854"/>
            <a:ext cx="911367" cy="231134"/>
          </a:xfrm>
          <a:prstGeom prst="rect">
            <a:avLst/>
          </a:prstGeom>
        </p:spPr>
        <p:txBody>
          <a:bodyPr/>
          <a:lstStyle/>
          <a:p>
            <a:fld id="{5F0AC77C-B430-4F09-AFA1-F7170F2412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473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17" y="-297"/>
            <a:ext cx="121930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29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and Ballr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17" y="-297"/>
            <a:ext cx="12193057" cy="685859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845938" y="2329592"/>
            <a:ext cx="7181453" cy="917583"/>
          </a:xfrm>
        </p:spPr>
        <p:txBody>
          <a:bodyPr lIns="0" tIns="0" rIns="0" bIns="0" anchor="b" anchorCtr="0">
            <a:noAutofit/>
          </a:bodyPr>
          <a:lstStyle>
            <a:lvl1pPr>
              <a:defRPr sz="5400" b="1" baseline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/>
              <a:t>Presentation Title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845938" y="3772824"/>
            <a:ext cx="7181453" cy="42545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  <a:endParaRPr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 bwMode="white">
          <a:xfrm>
            <a:off x="3845938" y="6062119"/>
            <a:ext cx="5310431" cy="337903"/>
          </a:xfrm>
          <a:prstGeom prst="rect">
            <a:avLst/>
          </a:prstGeom>
        </p:spPr>
        <p:txBody>
          <a:bodyPr lIns="0" rIns="0" anchor="b" anchorCtr="0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For professional clients / qualified investors only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45938" y="4338678"/>
            <a:ext cx="7181453" cy="30156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8762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reakout R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17" y="-297"/>
            <a:ext cx="12193057" cy="6858594"/>
          </a:xfrm>
          <a:prstGeom prst="rect">
            <a:avLst/>
          </a:prstGeom>
          <a:ln>
            <a:noFill/>
          </a:ln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337734" y="3415201"/>
            <a:ext cx="9516533" cy="692497"/>
          </a:xfrm>
        </p:spPr>
        <p:txBody>
          <a:bodyPr lIns="0" tIns="0" rIns="0" bIns="0" anchor="b" anchorCtr="0">
            <a:spAutoFit/>
          </a:bodyPr>
          <a:lstStyle>
            <a:lvl1pPr algn="ctr">
              <a:defRPr sz="4500" b="1" baseline="0">
                <a:solidFill>
                  <a:srgbClr val="13B5EA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/>
              <a:t>Presentation Title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37734" y="4622215"/>
            <a:ext cx="9516533" cy="42545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ctr">
              <a:defRPr sz="3200" b="0">
                <a:solidFill>
                  <a:srgbClr val="45556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  <a:endParaRPr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 bwMode="white">
          <a:xfrm>
            <a:off x="1346200" y="6079051"/>
            <a:ext cx="9499600" cy="406416"/>
          </a:xfrm>
          <a:prstGeom prst="rect">
            <a:avLst/>
          </a:prstGeom>
        </p:spPr>
        <p:txBody>
          <a:bodyPr lIns="0" rIns="0" anchor="b" anchorCtr="0"/>
          <a:lstStyle>
            <a:lvl1pPr algn="ctr">
              <a:defRPr sz="1000">
                <a:solidFill>
                  <a:srgbClr val="7F7F7F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37734" y="5140507"/>
            <a:ext cx="9516533" cy="51521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800" b="0">
                <a:solidFill>
                  <a:srgbClr val="455560"/>
                </a:solidFill>
              </a:defRPr>
            </a:lvl1pPr>
          </a:lstStyle>
          <a:p>
            <a:pPr lvl="0"/>
            <a:r>
              <a:rPr lang="en-US" dirty="0"/>
              <a:t>Speaker Title</a:t>
            </a:r>
            <a:endParaRPr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337734" y="4284133"/>
            <a:ext cx="9516533" cy="0"/>
          </a:xfrm>
          <a:prstGeom prst="line">
            <a:avLst/>
          </a:prstGeom>
          <a:ln w="3175">
            <a:solidFill>
              <a:srgbClr val="82B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781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11333" y="1091105"/>
            <a:ext cx="11330992" cy="4937543"/>
          </a:xfrm>
          <a:prstGeom prst="rect">
            <a:avLst/>
          </a:prstGeom>
        </p:spPr>
        <p:txBody>
          <a:bodyPr lIns="0"/>
          <a:lstStyle>
            <a:lvl1pPr>
              <a:defRPr baseline="0"/>
            </a:lvl1pPr>
            <a:lvl3pPr marL="723773" indent="-253956">
              <a:defRPr/>
            </a:lvl3pPr>
          </a:lstStyle>
          <a:p>
            <a:pPr lvl="0"/>
            <a:r>
              <a:rPr lang="en-GB" dirty="0"/>
              <a:t>Click to add text – (19pt Bold ). To apply bullets go to the increase / decrease list level button on the home tab.</a:t>
            </a:r>
            <a:endParaRPr dirty="0"/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481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</p:spPr>
        <p:txBody>
          <a:bodyPr/>
          <a:lstStyle>
            <a:lvl1pPr>
              <a:defRPr/>
            </a:lvl1pPr>
            <a:lvl3pPr marL="723773" indent="-253956">
              <a:defRPr/>
            </a:lvl3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/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9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14759" y="1085850"/>
            <a:ext cx="5427837" cy="4935539"/>
          </a:xfrm>
          <a:prstGeom prst="rect">
            <a:avLst/>
          </a:prstGeom>
        </p:spPr>
        <p:txBody>
          <a:bodyPr lIns="0"/>
          <a:lstStyle>
            <a:lvl1pPr>
              <a:defRPr/>
            </a:lvl1pPr>
          </a:lstStyle>
          <a:p>
            <a:pPr lvl="0"/>
            <a:r>
              <a:rPr lang="en-GB" dirty="0"/>
              <a:t>Click to add text – (19pt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6320837" y="1085850"/>
            <a:ext cx="5427837" cy="493553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 – (19pt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/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598523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77646" y="1638804"/>
            <a:ext cx="10214489" cy="41259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on the icon to insert content</a:t>
            </a:r>
            <a:endParaRPr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35920" y="1125539"/>
            <a:ext cx="11306406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baseline="0"/>
            </a:lvl1pPr>
          </a:lstStyle>
          <a:p>
            <a:pPr lvl="0"/>
            <a:r>
              <a:rPr lang="en-GB" dirty="0"/>
              <a:t>Enter your c</a:t>
            </a:r>
            <a:r>
              <a:rPr dirty="0"/>
              <a:t>hart / </a:t>
            </a:r>
            <a:r>
              <a:rPr lang="en-GB" dirty="0"/>
              <a:t>t</a:t>
            </a:r>
            <a:r>
              <a:rPr dirty="0"/>
              <a:t>able </a:t>
            </a:r>
            <a:r>
              <a:rPr lang="en-GB" dirty="0"/>
              <a:t>title here (19pt Bold)</a:t>
            </a:r>
            <a:endParaRPr dirty="0"/>
          </a:p>
        </p:txBody>
      </p:sp>
      <p:sp>
        <p:nvSpPr>
          <p:cNvPr id="7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281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14759" y="1005641"/>
            <a:ext cx="5427837" cy="4924568"/>
          </a:xfrm>
          <a:prstGeom prst="rect">
            <a:avLst/>
          </a:prstGeom>
        </p:spPr>
        <p:txBody>
          <a:bodyPr lIns="0"/>
          <a:lstStyle>
            <a:lvl1pPr>
              <a:defRPr/>
            </a:lvl1pPr>
          </a:lstStyle>
          <a:p>
            <a:pPr lvl="0"/>
            <a:r>
              <a:rPr lang="en-GB" dirty="0"/>
              <a:t>Click to add text – (19pt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6320842" y="1489831"/>
            <a:ext cx="5421488" cy="445135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327190" y="1031127"/>
            <a:ext cx="541514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600" baseline="0"/>
            </a:lvl1pPr>
          </a:lstStyle>
          <a:p>
            <a:pPr lvl="0"/>
            <a:r>
              <a:rPr lang="en-GB" dirty="0"/>
              <a:t>Enter your chart / table title here (16pt Bold)</a:t>
            </a:r>
          </a:p>
        </p:txBody>
      </p:sp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329302" y="6018322"/>
            <a:ext cx="5422588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dirty="0"/>
              <a:t>Insert source </a:t>
            </a:r>
            <a:r>
              <a:rPr lang="en-GB" dirty="0"/>
              <a:t>or footnote </a:t>
            </a:r>
            <a:r>
              <a:rPr dirty="0"/>
              <a:t>text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5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16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04025" y="3468686"/>
            <a:ext cx="5436420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7455" y="1111337"/>
            <a:ext cx="541299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600" baseline="0"/>
            </a:lvl1pPr>
          </a:lstStyle>
          <a:p>
            <a:pPr lvl="0"/>
            <a:r>
              <a:rPr lang="en-GB" dirty="0"/>
              <a:t>Enter your chart / table title here (16pt Bold)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 hasCustomPrompt="1"/>
          </p:nvPr>
        </p:nvSpPr>
        <p:spPr>
          <a:xfrm>
            <a:off x="427455" y="1570037"/>
            <a:ext cx="5427837" cy="1796400"/>
          </a:xfrm>
          <a:prstGeom prst="rect">
            <a:avLst/>
          </a:prstGeom>
        </p:spPr>
        <p:txBody>
          <a:bodyPr/>
          <a:lstStyle>
            <a:lvl1pPr>
              <a:defRPr sz="1600" b="0" baseline="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326145" y="3468686"/>
            <a:ext cx="5436420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327185" y="1111337"/>
            <a:ext cx="541299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600" baseline="0"/>
            </a:lvl1pPr>
          </a:lstStyle>
          <a:p>
            <a:pPr lvl="0"/>
            <a:r>
              <a:rPr lang="en-GB" dirty="0"/>
              <a:t>Enter your chart / table title here (16pt Bold)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quarter" idx="34" hasCustomPrompt="1"/>
          </p:nvPr>
        </p:nvSpPr>
        <p:spPr>
          <a:xfrm>
            <a:off x="6314488" y="1570037"/>
            <a:ext cx="5427837" cy="1796400"/>
          </a:xfrm>
          <a:prstGeom prst="rect">
            <a:avLst/>
          </a:prstGeom>
        </p:spPr>
        <p:txBody>
          <a:bodyPr/>
          <a:lstStyle>
            <a:lvl1pPr>
              <a:defRPr sz="1600" b="0" baseline="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427455" y="3766323"/>
            <a:ext cx="541299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600" baseline="0"/>
            </a:lvl1pPr>
          </a:lstStyle>
          <a:p>
            <a:pPr lvl="0"/>
            <a:r>
              <a:rPr lang="en-GB" dirty="0"/>
              <a:t>Enter your chart / table title here (16pt Bold)</a:t>
            </a:r>
          </a:p>
        </p:txBody>
      </p:sp>
      <p:sp>
        <p:nvSpPr>
          <p:cNvPr id="39" name="Content Placeholder 4"/>
          <p:cNvSpPr>
            <a:spLocks noGrp="1"/>
          </p:cNvSpPr>
          <p:nvPr>
            <p:ph sz="quarter" idx="37" hasCustomPrompt="1"/>
          </p:nvPr>
        </p:nvSpPr>
        <p:spPr>
          <a:xfrm>
            <a:off x="427455" y="4225023"/>
            <a:ext cx="5427837" cy="1796365"/>
          </a:xfrm>
          <a:prstGeom prst="rect">
            <a:avLst/>
          </a:prstGeom>
        </p:spPr>
        <p:txBody>
          <a:bodyPr/>
          <a:lstStyle>
            <a:lvl1pPr>
              <a:defRPr sz="1600" b="0" baseline="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327185" y="3766323"/>
            <a:ext cx="541299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600" baseline="0"/>
            </a:lvl1pPr>
          </a:lstStyle>
          <a:p>
            <a:pPr lvl="0"/>
            <a:r>
              <a:rPr lang="en-GB" dirty="0"/>
              <a:t>Enter your chart / table title here (16pt Bold)</a:t>
            </a:r>
          </a:p>
        </p:txBody>
      </p:sp>
      <p:sp>
        <p:nvSpPr>
          <p:cNvPr id="42" name="Content Placeholder 4"/>
          <p:cNvSpPr>
            <a:spLocks noGrp="1"/>
          </p:cNvSpPr>
          <p:nvPr>
            <p:ph sz="quarter" idx="40" hasCustomPrompt="1"/>
          </p:nvPr>
        </p:nvSpPr>
        <p:spPr>
          <a:xfrm>
            <a:off x="6314488" y="4225023"/>
            <a:ext cx="5427837" cy="1796365"/>
          </a:xfrm>
          <a:prstGeom prst="rect">
            <a:avLst/>
          </a:prstGeom>
        </p:spPr>
        <p:txBody>
          <a:bodyPr/>
          <a:lstStyle>
            <a:lvl1pPr>
              <a:defRPr sz="1600" b="0" baseline="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16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097530"/>
            <a:ext cx="5422588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dirty="0"/>
              <a:t>Insert source </a:t>
            </a:r>
            <a:r>
              <a:rPr lang="en-GB" dirty="0"/>
              <a:t>or footnote </a:t>
            </a:r>
            <a:r>
              <a:rPr dirty="0"/>
              <a:t>text here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329302" y="6108057"/>
            <a:ext cx="5422588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dirty="0"/>
              <a:t>Insert source </a:t>
            </a:r>
            <a:r>
              <a:rPr lang="en-GB" dirty="0"/>
              <a:t>or footnote </a:t>
            </a:r>
            <a:r>
              <a:rPr dirty="0"/>
              <a:t>text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1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84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81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8383" y="2983198"/>
            <a:ext cx="9292009" cy="556929"/>
          </a:xfrm>
          <a:ln>
            <a:noFill/>
          </a:ln>
        </p:spPr>
        <p:txBody>
          <a:bodyPr lIns="0" tIns="0" rIns="0" bIns="0" anchor="b" anchorCtr="0"/>
          <a:lstStyle>
            <a:lvl1pPr algn="l" defTabSz="1218987" rtl="0" eaLnBrk="1" latinLnBrk="0" hangingPunct="1">
              <a:spcBef>
                <a:spcPct val="0"/>
              </a:spcBef>
              <a:buNone/>
              <a:defRPr sz="3200" b="0" kern="1200" baseline="0">
                <a:solidFill>
                  <a:schemeClr val="accent2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/>
              <a:t>Divider title here – sentence case (32pt)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3418" y="3712083"/>
            <a:ext cx="93095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2100" b="0" i="0" u="none" strike="noStrike" kern="1200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SzTx/>
              <a:buFont typeface="Arial" pitchFamily="34" charset="0"/>
              <a:buNone/>
              <a:tabLst/>
            </a:pPr>
            <a:r>
              <a:rPr lang="en-GB" dirty="0"/>
              <a:t>Subtitle here if required (21pt)</a:t>
            </a:r>
            <a:endParaRPr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23222" y="3581400"/>
            <a:ext cx="8735325" cy="0"/>
          </a:xfrm>
          <a:prstGeom prst="line">
            <a:avLst/>
          </a:prstGeom>
          <a:ln>
            <a:solidFill>
              <a:srgbClr val="82B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3804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88" y="6357563"/>
            <a:ext cx="1293531" cy="424594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-12697" y="6224621"/>
            <a:ext cx="12198423" cy="0"/>
          </a:xfrm>
          <a:prstGeom prst="line">
            <a:avLst/>
          </a:prstGeom>
          <a:ln w="9525">
            <a:solidFill>
              <a:srgbClr val="13B5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7846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8" y="5846163"/>
            <a:ext cx="1911688" cy="62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290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07941" y="1090285"/>
            <a:ext cx="11334385" cy="4938360"/>
          </a:xfrm>
          <a:prstGeom prst="rect">
            <a:avLst/>
          </a:prstGeom>
        </p:spPr>
        <p:txBody>
          <a:bodyPr lIns="0"/>
          <a:lstStyle>
            <a:lvl1pPr marL="482516" indent="-482516">
              <a:buFont typeface="+mj-lt"/>
              <a:buAutoNum type="arabicPeriod"/>
              <a:defRPr baseline="0"/>
            </a:lvl1pPr>
          </a:lstStyle>
          <a:p>
            <a:pPr lvl="0"/>
            <a:r>
              <a:rPr dirty="0"/>
              <a:t>Click to </a:t>
            </a:r>
            <a:r>
              <a:rPr lang="en-GB" dirty="0"/>
              <a:t>add text (19pt Bold) – each line has automatic numbering on this Table of Contents layout.</a:t>
            </a:r>
            <a:endParaRPr dirty="0"/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07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ianc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0637" y="1165137"/>
            <a:ext cx="11321688" cy="4846727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sz="1100" b="0" baseline="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add text – (11pt 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 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815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24432" y="1190625"/>
            <a:ext cx="5427837" cy="4943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6320837" y="1190625"/>
            <a:ext cx="5427837" cy="4943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5427386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314939" y="6190606"/>
            <a:ext cx="5427386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/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60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4"/>
            <a:ext cx="11328228" cy="596469"/>
          </a:xfrm>
        </p:spPr>
        <p:txBody>
          <a:bodyPr/>
          <a:lstStyle>
            <a:lvl1pPr>
              <a:lnSpc>
                <a:spcPts val="2000"/>
              </a:lnSpc>
              <a:defRPr sz="1800" b="1" baseline="0">
                <a:solidFill>
                  <a:srgbClr val="0079C1"/>
                </a:solidFill>
              </a:defRPr>
            </a:lvl1pPr>
          </a:lstStyle>
          <a:p>
            <a:r>
              <a:rPr lang="en-GB" dirty="0"/>
              <a:t>Slide title - use sentence case (18pt Bold)</a:t>
            </a:r>
            <a:endParaRPr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11333" y="1091103"/>
            <a:ext cx="11330992" cy="493754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3pPr marL="542925" indent="-190500">
              <a:defRPr/>
            </a:lvl3pPr>
          </a:lstStyle>
          <a:p>
            <a:pPr lvl="0"/>
            <a:r>
              <a:rPr lang="en-GB" dirty="0"/>
              <a:t>Click to add text – (14pt Bold ). To apply bullets go to the increase / decrease list level button on the home tab.</a:t>
            </a:r>
            <a:endParaRPr dirty="0"/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93668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4F4E50"/>
                </a:solidFill>
              </a:rPr>
              <a:t>For professional clients / qualified investors only</a:t>
            </a:r>
            <a:endParaRPr dirty="0">
              <a:solidFill>
                <a:srgbClr val="4F4E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271867" y="6591243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93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350546"/>
            <a:ext cx="11330992" cy="47835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542925" indent="-190500"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add text – (18pt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6" y="142929"/>
            <a:ext cx="11325203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(22pt Bold)</a:t>
            </a:r>
            <a:endParaRPr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93668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dirty="0"/>
              <a:t>For professional clients / qualified investors only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0958759" y="6582854"/>
            <a:ext cx="911367" cy="231134"/>
          </a:xfrm>
          <a:prstGeom prst="rect">
            <a:avLst/>
          </a:prstGeom>
        </p:spPr>
        <p:txBody>
          <a:bodyPr/>
          <a:lstStyle/>
          <a:p>
            <a:fld id="{5F0AC77C-B430-4F09-AFA1-F7170F2412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1156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744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271868" y="6591244"/>
            <a:ext cx="486434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For professional clients / qualified investors only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20108" y="1090297"/>
            <a:ext cx="11341263" cy="4937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0106" y="149371"/>
            <a:ext cx="11322219" cy="603179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628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372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614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20777"/>
            <a:ext cx="11330992" cy="5013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542762" indent="-190443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(18pt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6" y="142930"/>
            <a:ext cx="11322219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(22pt Bold)</a:t>
            </a:r>
            <a:endParaRPr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4" y="6593669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Internal Use Only - Confidential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0958759" y="6582854"/>
            <a:ext cx="911367" cy="231134"/>
          </a:xfrm>
          <a:prstGeom prst="rect">
            <a:avLst/>
          </a:prstGeom>
        </p:spPr>
        <p:txBody>
          <a:bodyPr/>
          <a:lstStyle/>
          <a:p>
            <a:fld id="{5F0AC77C-B430-4F09-AFA1-F7170F2412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5973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273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3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0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/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979764" y="1695450"/>
            <a:ext cx="10212373" cy="4325939"/>
          </a:xfrm>
        </p:spPr>
        <p:txBody>
          <a:bodyPr/>
          <a:lstStyle>
            <a:lvl3pPr marL="723773" indent="-253956">
              <a:defRPr/>
            </a:lvl3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35920" y="1186549"/>
            <a:ext cx="11306406" cy="322263"/>
          </a:xfrm>
          <a:solidFill>
            <a:schemeClr val="tx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Enter your chart / table title here (24pt Bold)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/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554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756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463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76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032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194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0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546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599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171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17" y="-297"/>
            <a:ext cx="121930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6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14759" y="1190625"/>
            <a:ext cx="5427837" cy="4943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329304" y="1192824"/>
            <a:ext cx="5413023" cy="324000"/>
          </a:xfrm>
          <a:solidFill>
            <a:schemeClr val="tx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2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Enter chart / table title here (21pt Bold)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 hasCustomPrompt="1"/>
          </p:nvPr>
        </p:nvSpPr>
        <p:spPr>
          <a:xfrm>
            <a:off x="6329304" y="1676400"/>
            <a:ext cx="5413023" cy="4344989"/>
          </a:xfrm>
        </p:spPr>
        <p:txBody>
          <a:bodyPr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Click on the icon to insert content</a:t>
            </a:r>
          </a:p>
          <a:p>
            <a:pPr lvl="0"/>
            <a:endParaRPr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5427386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314939" y="6190606"/>
            <a:ext cx="5427386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/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171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and Ballr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17" y="-297"/>
            <a:ext cx="12193057" cy="685859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845938" y="2329592"/>
            <a:ext cx="7181453" cy="917583"/>
          </a:xfrm>
        </p:spPr>
        <p:txBody>
          <a:bodyPr lIns="0" tIns="0" rIns="0" bIns="0" anchor="b" anchorCtr="0">
            <a:noAutofit/>
          </a:bodyPr>
          <a:lstStyle>
            <a:lvl1pPr>
              <a:defRPr sz="5400" b="1" baseline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/>
              <a:t>Presentation Title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845938" y="3772824"/>
            <a:ext cx="7181453" cy="42545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  <a:endParaRPr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 bwMode="white">
          <a:xfrm>
            <a:off x="3845938" y="6062119"/>
            <a:ext cx="5310431" cy="337903"/>
          </a:xfrm>
          <a:prstGeom prst="rect">
            <a:avLst/>
          </a:prstGeom>
        </p:spPr>
        <p:txBody>
          <a:bodyPr lIns="0" rIns="0" anchor="b" anchorCtr="0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For professional clients / qualified investors only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45938" y="4338678"/>
            <a:ext cx="7181453" cy="30156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905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reakout R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17" y="-297"/>
            <a:ext cx="12193057" cy="6858594"/>
          </a:xfrm>
          <a:prstGeom prst="rect">
            <a:avLst/>
          </a:prstGeom>
          <a:ln>
            <a:noFill/>
          </a:ln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337734" y="3415201"/>
            <a:ext cx="9516533" cy="692497"/>
          </a:xfrm>
        </p:spPr>
        <p:txBody>
          <a:bodyPr lIns="0" tIns="0" rIns="0" bIns="0" anchor="b" anchorCtr="0">
            <a:spAutoFit/>
          </a:bodyPr>
          <a:lstStyle>
            <a:lvl1pPr algn="ctr">
              <a:defRPr sz="4500" b="1" baseline="0">
                <a:solidFill>
                  <a:srgbClr val="13B5EA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/>
              <a:t>Presentation Title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37734" y="4622215"/>
            <a:ext cx="9516533" cy="42545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ctr">
              <a:defRPr sz="3200" b="0">
                <a:solidFill>
                  <a:srgbClr val="45556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  <a:endParaRPr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 bwMode="white">
          <a:xfrm>
            <a:off x="1346200" y="6079051"/>
            <a:ext cx="9499600" cy="406416"/>
          </a:xfrm>
          <a:prstGeom prst="rect">
            <a:avLst/>
          </a:prstGeom>
        </p:spPr>
        <p:txBody>
          <a:bodyPr lIns="0" rIns="0" anchor="b" anchorCtr="0"/>
          <a:lstStyle>
            <a:lvl1pPr algn="ctr">
              <a:defRPr sz="1000">
                <a:solidFill>
                  <a:srgbClr val="7F7F7F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37734" y="5140507"/>
            <a:ext cx="9516533" cy="51521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800" b="0">
                <a:solidFill>
                  <a:srgbClr val="455560"/>
                </a:solidFill>
              </a:defRPr>
            </a:lvl1pPr>
          </a:lstStyle>
          <a:p>
            <a:pPr lvl="0"/>
            <a:r>
              <a:rPr lang="en-US" dirty="0"/>
              <a:t>Speaker Title</a:t>
            </a:r>
            <a:endParaRPr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337734" y="4284133"/>
            <a:ext cx="9516533" cy="0"/>
          </a:xfrm>
          <a:prstGeom prst="line">
            <a:avLst/>
          </a:prstGeom>
          <a:ln w="3175">
            <a:solidFill>
              <a:srgbClr val="82B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287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11333" y="1091105"/>
            <a:ext cx="11330992" cy="4937543"/>
          </a:xfrm>
          <a:prstGeom prst="rect">
            <a:avLst/>
          </a:prstGeom>
        </p:spPr>
        <p:txBody>
          <a:bodyPr lIns="0"/>
          <a:lstStyle>
            <a:lvl1pPr>
              <a:defRPr baseline="0"/>
            </a:lvl1pPr>
            <a:lvl3pPr marL="723773" indent="-253956">
              <a:defRPr/>
            </a:lvl3pPr>
          </a:lstStyle>
          <a:p>
            <a:pPr lvl="0"/>
            <a:r>
              <a:rPr lang="en-GB" dirty="0"/>
              <a:t>Click to add text – (19pt Bold ). To apply bullets go to the increase / decrease list level button on the home tab.</a:t>
            </a:r>
            <a:endParaRPr dirty="0"/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28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14759" y="1085850"/>
            <a:ext cx="5427837" cy="4935539"/>
          </a:xfrm>
          <a:prstGeom prst="rect">
            <a:avLst/>
          </a:prstGeom>
        </p:spPr>
        <p:txBody>
          <a:bodyPr lIns="0"/>
          <a:lstStyle>
            <a:lvl1pPr>
              <a:defRPr/>
            </a:lvl1pPr>
          </a:lstStyle>
          <a:p>
            <a:pPr lvl="0"/>
            <a:r>
              <a:rPr lang="en-GB" dirty="0"/>
              <a:t>Click to add text – (19pt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6320837" y="1085850"/>
            <a:ext cx="5427837" cy="493553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 – (19pt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996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/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598523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77646" y="1638804"/>
            <a:ext cx="10214489" cy="41259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on the icon to insert content</a:t>
            </a:r>
            <a:endParaRPr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35920" y="1125539"/>
            <a:ext cx="11306406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baseline="0"/>
            </a:lvl1pPr>
          </a:lstStyle>
          <a:p>
            <a:pPr lvl="0"/>
            <a:r>
              <a:rPr lang="en-GB" dirty="0"/>
              <a:t>Enter your c</a:t>
            </a:r>
            <a:r>
              <a:rPr dirty="0"/>
              <a:t>hart / </a:t>
            </a:r>
            <a:r>
              <a:rPr lang="en-GB" dirty="0"/>
              <a:t>t</a:t>
            </a:r>
            <a:r>
              <a:rPr dirty="0"/>
              <a:t>able </a:t>
            </a:r>
            <a:r>
              <a:rPr lang="en-GB" dirty="0"/>
              <a:t>title here (19pt Bold)</a:t>
            </a:r>
            <a:endParaRPr dirty="0"/>
          </a:p>
        </p:txBody>
      </p:sp>
      <p:sp>
        <p:nvSpPr>
          <p:cNvPr id="7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97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14759" y="1005641"/>
            <a:ext cx="5427837" cy="4924568"/>
          </a:xfrm>
          <a:prstGeom prst="rect">
            <a:avLst/>
          </a:prstGeom>
        </p:spPr>
        <p:txBody>
          <a:bodyPr lIns="0"/>
          <a:lstStyle>
            <a:lvl1pPr>
              <a:defRPr/>
            </a:lvl1pPr>
          </a:lstStyle>
          <a:p>
            <a:pPr lvl="0"/>
            <a:r>
              <a:rPr lang="en-GB" dirty="0"/>
              <a:t>Click to add text – (19pt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6320842" y="1489831"/>
            <a:ext cx="5421488" cy="445135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327190" y="1031127"/>
            <a:ext cx="541514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600" baseline="0"/>
            </a:lvl1pPr>
          </a:lstStyle>
          <a:p>
            <a:pPr lvl="0"/>
            <a:r>
              <a:rPr lang="en-GB" dirty="0"/>
              <a:t>Enter your chart / table title here (16pt Bold)</a:t>
            </a:r>
          </a:p>
        </p:txBody>
      </p:sp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329302" y="6018322"/>
            <a:ext cx="5422588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dirty="0"/>
              <a:t>Insert source </a:t>
            </a:r>
            <a:r>
              <a:rPr lang="en-GB" dirty="0"/>
              <a:t>or footnote </a:t>
            </a:r>
            <a:r>
              <a:rPr dirty="0"/>
              <a:t>text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5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974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04025" y="3468686"/>
            <a:ext cx="5436420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7455" y="1111337"/>
            <a:ext cx="541299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600" baseline="0"/>
            </a:lvl1pPr>
          </a:lstStyle>
          <a:p>
            <a:pPr lvl="0"/>
            <a:r>
              <a:rPr lang="en-GB" dirty="0"/>
              <a:t>Enter your chart / table title here (16pt Bold)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 hasCustomPrompt="1"/>
          </p:nvPr>
        </p:nvSpPr>
        <p:spPr>
          <a:xfrm>
            <a:off x="427455" y="1570037"/>
            <a:ext cx="5427837" cy="1796400"/>
          </a:xfrm>
          <a:prstGeom prst="rect">
            <a:avLst/>
          </a:prstGeom>
        </p:spPr>
        <p:txBody>
          <a:bodyPr/>
          <a:lstStyle>
            <a:lvl1pPr>
              <a:defRPr sz="1600" b="0" baseline="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326145" y="3468686"/>
            <a:ext cx="5436420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327185" y="1111337"/>
            <a:ext cx="541299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600" baseline="0"/>
            </a:lvl1pPr>
          </a:lstStyle>
          <a:p>
            <a:pPr lvl="0"/>
            <a:r>
              <a:rPr lang="en-GB" dirty="0"/>
              <a:t>Enter your chart / table title here (16pt Bold)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quarter" idx="34" hasCustomPrompt="1"/>
          </p:nvPr>
        </p:nvSpPr>
        <p:spPr>
          <a:xfrm>
            <a:off x="6314488" y="1570037"/>
            <a:ext cx="5427837" cy="1796400"/>
          </a:xfrm>
          <a:prstGeom prst="rect">
            <a:avLst/>
          </a:prstGeom>
        </p:spPr>
        <p:txBody>
          <a:bodyPr/>
          <a:lstStyle>
            <a:lvl1pPr>
              <a:defRPr sz="1600" b="0" baseline="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427455" y="3766323"/>
            <a:ext cx="541299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600" baseline="0"/>
            </a:lvl1pPr>
          </a:lstStyle>
          <a:p>
            <a:pPr lvl="0"/>
            <a:r>
              <a:rPr lang="en-GB" dirty="0"/>
              <a:t>Enter your chart / table title here (16pt Bold)</a:t>
            </a:r>
          </a:p>
        </p:txBody>
      </p:sp>
      <p:sp>
        <p:nvSpPr>
          <p:cNvPr id="39" name="Content Placeholder 4"/>
          <p:cNvSpPr>
            <a:spLocks noGrp="1"/>
          </p:cNvSpPr>
          <p:nvPr>
            <p:ph sz="quarter" idx="37" hasCustomPrompt="1"/>
          </p:nvPr>
        </p:nvSpPr>
        <p:spPr>
          <a:xfrm>
            <a:off x="427455" y="4225023"/>
            <a:ext cx="5427837" cy="1796365"/>
          </a:xfrm>
          <a:prstGeom prst="rect">
            <a:avLst/>
          </a:prstGeom>
        </p:spPr>
        <p:txBody>
          <a:bodyPr/>
          <a:lstStyle>
            <a:lvl1pPr>
              <a:defRPr sz="1600" b="0" baseline="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327185" y="3766323"/>
            <a:ext cx="541299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600" baseline="0"/>
            </a:lvl1pPr>
          </a:lstStyle>
          <a:p>
            <a:pPr lvl="0"/>
            <a:r>
              <a:rPr lang="en-GB" dirty="0"/>
              <a:t>Enter your chart / table title here (16pt Bold)</a:t>
            </a:r>
          </a:p>
        </p:txBody>
      </p:sp>
      <p:sp>
        <p:nvSpPr>
          <p:cNvPr id="42" name="Content Placeholder 4"/>
          <p:cNvSpPr>
            <a:spLocks noGrp="1"/>
          </p:cNvSpPr>
          <p:nvPr>
            <p:ph sz="quarter" idx="40" hasCustomPrompt="1"/>
          </p:nvPr>
        </p:nvSpPr>
        <p:spPr>
          <a:xfrm>
            <a:off x="6314488" y="4225023"/>
            <a:ext cx="5427837" cy="1796365"/>
          </a:xfrm>
          <a:prstGeom prst="rect">
            <a:avLst/>
          </a:prstGeom>
        </p:spPr>
        <p:txBody>
          <a:bodyPr/>
          <a:lstStyle>
            <a:lvl1pPr>
              <a:defRPr sz="1600" b="0" baseline="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16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097530"/>
            <a:ext cx="5422588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dirty="0"/>
              <a:t>Insert source </a:t>
            </a:r>
            <a:r>
              <a:rPr lang="en-GB" dirty="0"/>
              <a:t>or footnote </a:t>
            </a:r>
            <a:r>
              <a:rPr dirty="0"/>
              <a:t>text here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329302" y="6108057"/>
            <a:ext cx="5422588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dirty="0"/>
              <a:t>Insert source </a:t>
            </a:r>
            <a:r>
              <a:rPr lang="en-GB" dirty="0"/>
              <a:t>or footnote </a:t>
            </a:r>
            <a:r>
              <a:rPr dirty="0"/>
              <a:t>text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1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46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56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8383" y="2983198"/>
            <a:ext cx="9292009" cy="556929"/>
          </a:xfrm>
          <a:ln>
            <a:noFill/>
          </a:ln>
        </p:spPr>
        <p:txBody>
          <a:bodyPr lIns="0" tIns="0" rIns="0" bIns="0" anchor="b" anchorCtr="0"/>
          <a:lstStyle>
            <a:lvl1pPr algn="l" defTabSz="1218987" rtl="0" eaLnBrk="1" latinLnBrk="0" hangingPunct="1">
              <a:spcBef>
                <a:spcPct val="0"/>
              </a:spcBef>
              <a:buNone/>
              <a:defRPr sz="3200" b="0" kern="1200" baseline="0">
                <a:solidFill>
                  <a:schemeClr val="accent2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/>
              <a:t>Divider title here – sentence case (32pt)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3418" y="3712083"/>
            <a:ext cx="93095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2100" b="0" i="0" u="none" strike="noStrike" kern="1200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SzTx/>
              <a:buFont typeface="Arial" pitchFamily="34" charset="0"/>
              <a:buNone/>
              <a:tabLst/>
            </a:pPr>
            <a:r>
              <a:rPr lang="en-GB" dirty="0"/>
              <a:t>Subtitle here if required (21pt)</a:t>
            </a:r>
            <a:endParaRPr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23222" y="3581400"/>
            <a:ext cx="8735325" cy="0"/>
          </a:xfrm>
          <a:prstGeom prst="line">
            <a:avLst/>
          </a:prstGeom>
          <a:ln>
            <a:solidFill>
              <a:srgbClr val="82B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3193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88" y="6357563"/>
            <a:ext cx="1293531" cy="424594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-12697" y="6224621"/>
            <a:ext cx="12198423" cy="0"/>
          </a:xfrm>
          <a:prstGeom prst="line">
            <a:avLst/>
          </a:prstGeom>
          <a:ln w="9525">
            <a:solidFill>
              <a:srgbClr val="13B5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45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18874" y="3532852"/>
            <a:ext cx="5436420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24" hasCustomPrompt="1"/>
          </p:nvPr>
        </p:nvSpPr>
        <p:spPr>
          <a:xfrm>
            <a:off x="427455" y="1570038"/>
            <a:ext cx="5427837" cy="1868487"/>
          </a:xfrm>
        </p:spPr>
        <p:txBody>
          <a:bodyPr/>
          <a:lstStyle>
            <a:lvl1pPr>
              <a:defRPr sz="2000" b="0" baseline="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322378" y="3532852"/>
            <a:ext cx="5436420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28" name="Content Placeholder 4"/>
          <p:cNvSpPr>
            <a:spLocks noGrp="1"/>
          </p:cNvSpPr>
          <p:nvPr>
            <p:ph sz="quarter" idx="36" hasCustomPrompt="1"/>
          </p:nvPr>
        </p:nvSpPr>
        <p:spPr>
          <a:xfrm>
            <a:off x="6314488" y="1570038"/>
            <a:ext cx="5427837" cy="1868487"/>
          </a:xfrm>
        </p:spPr>
        <p:txBody>
          <a:bodyPr/>
          <a:lstStyle>
            <a:lvl1pPr>
              <a:defRPr sz="2000" b="0" baseline="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31" name="Content Placeholder 4"/>
          <p:cNvSpPr>
            <a:spLocks noGrp="1"/>
          </p:cNvSpPr>
          <p:nvPr>
            <p:ph sz="quarter" idx="39" hasCustomPrompt="1"/>
          </p:nvPr>
        </p:nvSpPr>
        <p:spPr>
          <a:xfrm>
            <a:off x="427455" y="4225025"/>
            <a:ext cx="5427837" cy="1868487"/>
          </a:xfrm>
        </p:spPr>
        <p:txBody>
          <a:bodyPr/>
          <a:lstStyle>
            <a:lvl1pPr>
              <a:defRPr sz="2000" b="0" baseline="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40" name="Content Placeholder 4"/>
          <p:cNvSpPr>
            <a:spLocks noGrp="1"/>
          </p:cNvSpPr>
          <p:nvPr>
            <p:ph sz="quarter" idx="42" hasCustomPrompt="1"/>
          </p:nvPr>
        </p:nvSpPr>
        <p:spPr>
          <a:xfrm>
            <a:off x="6314488" y="4225025"/>
            <a:ext cx="5427837" cy="1868487"/>
          </a:xfrm>
        </p:spPr>
        <p:txBody>
          <a:bodyPr/>
          <a:lstStyle>
            <a:lvl1pPr>
              <a:defRPr sz="2000" b="0" baseline="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329304" y="1122288"/>
            <a:ext cx="5413023" cy="324000"/>
          </a:xfrm>
          <a:solidFill>
            <a:schemeClr val="tx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Enter your chart / table title here (19pt Bold)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6329304" y="3760713"/>
            <a:ext cx="5413023" cy="324000"/>
          </a:xfrm>
          <a:solidFill>
            <a:schemeClr val="tx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Enter your chart / table title here (19pt Bold)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435922" y="1122288"/>
            <a:ext cx="5413023" cy="324000"/>
          </a:xfrm>
          <a:solidFill>
            <a:schemeClr val="tx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Enter your chart / table title here (19pt Bold)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435922" y="3760713"/>
            <a:ext cx="5413023" cy="324000"/>
          </a:xfrm>
          <a:solidFill>
            <a:schemeClr val="tx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Enter your chart / table title here (19pt Bold)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5427386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314939" y="6190606"/>
            <a:ext cx="5427386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/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658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8" y="5846163"/>
            <a:ext cx="1911688" cy="62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89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07941" y="1090285"/>
            <a:ext cx="11334385" cy="4938360"/>
          </a:xfrm>
          <a:prstGeom prst="rect">
            <a:avLst/>
          </a:prstGeom>
        </p:spPr>
        <p:txBody>
          <a:bodyPr lIns="0"/>
          <a:lstStyle>
            <a:lvl1pPr marL="482516" indent="-482516">
              <a:buFont typeface="+mj-lt"/>
              <a:buAutoNum type="arabicPeriod"/>
              <a:defRPr baseline="0"/>
            </a:lvl1pPr>
          </a:lstStyle>
          <a:p>
            <a:pPr lvl="0"/>
            <a:r>
              <a:rPr dirty="0"/>
              <a:t>Click to </a:t>
            </a:r>
            <a:r>
              <a:rPr lang="en-GB" dirty="0"/>
              <a:t>add text (19pt Bold) – each line has automatic numbering on this Table of Contents layout.</a:t>
            </a:r>
            <a:endParaRPr dirty="0"/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ianc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0637" y="1165137"/>
            <a:ext cx="11321688" cy="4846727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sz="1100" b="0" baseline="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add text – (11pt 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 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091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350546"/>
            <a:ext cx="11330992" cy="478355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3pPr marL="542925" indent="-190500">
              <a:defRPr/>
            </a:lvl3pPr>
          </a:lstStyle>
          <a:p>
            <a:pPr lvl="0"/>
            <a:r>
              <a:rPr lang="en-GB" dirty="0"/>
              <a:t>Click to add text – (18pt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17464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2400"/>
            </a:lvl1pPr>
          </a:lstStyle>
          <a:p>
            <a:r>
              <a:rPr lang="en-GB" dirty="0"/>
              <a:t>Slide title - use sentence case (24pt Bold)</a:t>
            </a:r>
            <a:endParaRPr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93668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For professional clients / qualified investors only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5F0AC77C-B430-4F09-AFA1-F7170F24129A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-1256973" y="400050"/>
            <a:ext cx="1218883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35821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4"/>
            <a:ext cx="11328228" cy="596469"/>
          </a:xfrm>
        </p:spPr>
        <p:txBody>
          <a:bodyPr/>
          <a:lstStyle>
            <a:lvl1pPr>
              <a:lnSpc>
                <a:spcPts val="2000"/>
              </a:lnSpc>
              <a:defRPr sz="1800" b="1" baseline="0">
                <a:solidFill>
                  <a:srgbClr val="0079C1"/>
                </a:solidFill>
              </a:defRPr>
            </a:lvl1pPr>
          </a:lstStyle>
          <a:p>
            <a:r>
              <a:rPr lang="en-GB" dirty="0"/>
              <a:t>Slide title - use sentence case (18pt Bold)</a:t>
            </a:r>
            <a:endParaRPr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11333" y="1091103"/>
            <a:ext cx="11330992" cy="493754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3pPr marL="542925" indent="-190500">
              <a:defRPr/>
            </a:lvl3pPr>
          </a:lstStyle>
          <a:p>
            <a:pPr lvl="0"/>
            <a:r>
              <a:rPr lang="en-GB" dirty="0"/>
              <a:t>Click to add text – (14pt Bold ). To apply bullets go to the increase / decrease list level button on the home tab.</a:t>
            </a:r>
            <a:endParaRPr dirty="0"/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93668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4F4E50"/>
                </a:solidFill>
              </a:rPr>
              <a:t>For professional clients / qualified investors only</a:t>
            </a:r>
            <a:endParaRPr dirty="0">
              <a:solidFill>
                <a:srgbClr val="4F4E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271867" y="6591243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796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75218"/>
            <a:ext cx="11323453" cy="138499"/>
          </a:xfrm>
        </p:spPr>
        <p:txBody>
          <a:bodyPr anchor="b" anchorCtr="0">
            <a:spAutoFit/>
          </a:bodyPr>
          <a:lstStyle>
            <a:lvl1pPr>
              <a:defRPr sz="9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/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53838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3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1080" y="2983197"/>
            <a:ext cx="9292009" cy="556929"/>
          </a:xfrm>
          <a:ln>
            <a:noFill/>
          </a:ln>
        </p:spPr>
        <p:txBody>
          <a:bodyPr lIns="0" tIns="0" rIns="0" bIns="0" anchor="b" anchorCtr="0"/>
          <a:lstStyle>
            <a:lvl1pPr algn="l" defTabSz="1218987" rtl="0" eaLnBrk="1" latinLnBrk="0" hangingPunct="1">
              <a:spcBef>
                <a:spcPct val="0"/>
              </a:spcBef>
              <a:buNone/>
              <a:defRPr sz="35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/>
              <a:t>Divider title here - sentence case (35pt)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6115" y="3712082"/>
            <a:ext cx="9284159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SzTx/>
              <a:buFont typeface="Arial" pitchFamily="34" charset="0"/>
              <a:buNone/>
              <a:tabLst/>
              <a:defRPr kumimoji="0" sz="27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SzTx/>
              <a:buFont typeface="Arial" pitchFamily="34" charset="0"/>
              <a:buNone/>
              <a:tabLst/>
            </a:pPr>
            <a:r>
              <a:rPr lang="en-GB" dirty="0"/>
              <a:t>Subtitle here if required (27pt)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3222" y="3581400"/>
            <a:ext cx="8735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91938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1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-12697" y="6439633"/>
            <a:ext cx="12198423" cy="0"/>
          </a:xfrm>
          <a:prstGeom prst="line">
            <a:avLst/>
          </a:prstGeom>
          <a:ln w="9525">
            <a:solidFill>
              <a:srgbClr val="E6E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/>
        </p:nvSpPr>
        <p:spPr>
          <a:xfrm>
            <a:off x="11124378" y="6525928"/>
            <a:ext cx="74398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2ABCE7-4F90-4141-BD08-6BF914717718}" type="slidenum">
              <a:rPr/>
              <a:pPr/>
              <a:t>‹#›</a:t>
            </a:fld>
            <a:endParaRPr/>
          </a:p>
        </p:txBody>
      </p:sp>
      <p:pic>
        <p:nvPicPr>
          <p:cNvPr id="14" name="Picture 13" descr="N:\DATA\Global Sales and Marketing\MIG Presentations\Images\Corporate Logos\BlackRock® Logo (2011) DO NOT USE\BR_emf\BlackRock®_Printed_1000Pix.emf"/>
          <p:cNvPicPr>
            <a:picLocks noChangeAspect="1" noChangeArrowheads="1"/>
          </p:cNvPicPr>
          <p:nvPr userDrawn="1"/>
        </p:nvPicPr>
        <p:blipFill>
          <a:blip r:embed="rId2" cstate="print">
            <a:lum bright="10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1" y="6552419"/>
            <a:ext cx="1400335" cy="20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91938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2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2698" y="-7087"/>
            <a:ext cx="12201522" cy="936262"/>
            <a:chOff x="-9526" y="-5315"/>
            <a:chExt cx="9153525" cy="702196"/>
          </a:xfrm>
        </p:grpSpPr>
        <p:sp>
          <p:nvSpPr>
            <p:cNvPr id="10" name="Rectangle 9"/>
            <p:cNvSpPr/>
            <p:nvPr/>
          </p:nvSpPr>
          <p:spPr bwMode="auto">
            <a:xfrm>
              <a:off x="-1" y="-5315"/>
              <a:ext cx="9144000" cy="656654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ectangle 2"/>
            <p:cNvSpPr/>
            <p:nvPr userDrawn="1"/>
          </p:nvSpPr>
          <p:spPr bwMode="auto">
            <a:xfrm>
              <a:off x="-9526" y="651162"/>
              <a:ext cx="9153525" cy="4571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000" tIns="36000" rIns="90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380933" indent="-380933" algn="ctr">
                <a:buFont typeface="Wingdings 3" pitchFamily="18" charset="2"/>
                <a:buChar char="}"/>
              </a:pPr>
              <a:endParaRPr lang="en-GB" sz="1900" dirty="0"/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1" y="869951"/>
            <a:ext cx="12185726" cy="16736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 lIns="121899" tIns="60949" rIns="121899" bIns="60949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32636" y="1190625"/>
            <a:ext cx="11325840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-12697" y="6439633"/>
            <a:ext cx="12198423" cy="0"/>
          </a:xfrm>
          <a:prstGeom prst="line">
            <a:avLst/>
          </a:prstGeom>
          <a:ln w="9525">
            <a:solidFill>
              <a:srgbClr val="E6E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 txBox="1">
            <a:spLocks/>
          </p:cNvSpPr>
          <p:nvPr/>
        </p:nvSpPr>
        <p:spPr>
          <a:xfrm>
            <a:off x="11124378" y="6516404"/>
            <a:ext cx="74398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2ABCE7-4F90-4141-BD08-6BF914717718}" type="slidenum">
              <a:rPr/>
              <a:pPr/>
              <a:t>‹#›</a:t>
            </a:fld>
            <a:endParaRPr dirty="0"/>
          </a:p>
        </p:txBody>
      </p:sp>
      <p:pic>
        <p:nvPicPr>
          <p:cNvPr id="19" name="Picture 18" descr="N:\DATA\Global Sales and Marketing\MIG Presentations\Images\Corporate Logos\BlackRock® Logo (2011) DO NOT USE\BR_emf\BlackRock®_Printed_1000Pix.emf"/>
          <p:cNvPicPr>
            <a:picLocks noChangeAspect="1" noChangeArrowheads="1"/>
          </p:cNvPicPr>
          <p:nvPr/>
        </p:nvPicPr>
        <p:blipFill>
          <a:blip r:embed="rId17" cstate="print">
            <a:lum bright="10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1" y="6546070"/>
            <a:ext cx="1400335" cy="20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022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6" r:id="rId1"/>
    <p:sldLayoutId id="2147484035" r:id="rId2"/>
    <p:sldLayoutId id="2147484038" r:id="rId3"/>
    <p:sldLayoutId id="2147484063" r:id="rId4"/>
    <p:sldLayoutId id="2147484064" r:id="rId5"/>
    <p:sldLayoutId id="2147484039" r:id="rId6"/>
    <p:sldLayoutId id="2147484036" r:id="rId7"/>
    <p:sldLayoutId id="2147484037" r:id="rId8"/>
    <p:sldLayoutId id="2147484040" r:id="rId9"/>
    <p:sldLayoutId id="2147484041" r:id="rId10"/>
    <p:sldLayoutId id="2147484042" r:id="rId11"/>
    <p:sldLayoutId id="2147484043" r:id="rId12"/>
    <p:sldLayoutId id="2147484078" r:id="rId13"/>
    <p:sldLayoutId id="2147484079" r:id="rId14"/>
    <p:sldLayoutId id="2147484083" r:id="rId15"/>
  </p:sldLayoutIdLst>
  <p:hf sldNum="0" hdr="0" dt="0"/>
  <p:txStyles>
    <p:titleStyle>
      <a:lvl1pPr algn="l" defTabSz="1218987" rtl="0" eaLnBrk="1" latinLnBrk="0" hangingPunct="1">
        <a:spcBef>
          <a:spcPct val="0"/>
        </a:spcBef>
        <a:buNone/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SzTx/>
        <a:buFont typeface="Arial" pitchFamily="34" charset="0"/>
        <a:buNone/>
        <a:tabLst/>
        <a:defRPr kumimoji="0" sz="2400" b="1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Arial"/>
          <a:ea typeface="+mn-ea"/>
          <a:cs typeface="+mn-cs"/>
        </a:defRPr>
      </a:lvl1pPr>
      <a:lvl2pPr marL="467702" marR="0" indent="-222212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Clr>
          <a:srgbClr val="13B5EA"/>
        </a:buClr>
        <a:buSzTx/>
        <a:buFont typeface="Wingdings 3" pitchFamily="18" charset="2"/>
        <a:buChar char=""/>
        <a:tabLst/>
        <a:defRPr kumimoji="0" sz="21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Arial"/>
          <a:ea typeface="+mn-ea"/>
          <a:cs typeface="+mn-cs"/>
        </a:defRPr>
      </a:lvl2pPr>
      <a:lvl3pPr marL="685680" marR="0" indent="-203164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Clr>
          <a:srgbClr val="13B5EA"/>
        </a:buClr>
        <a:buSzTx/>
        <a:buFont typeface="Arial" pitchFamily="34" charset="0"/>
        <a:buChar char="•"/>
        <a:tabLst/>
        <a:defRPr kumimoji="0" sz="19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Arial"/>
          <a:ea typeface="+mn-ea"/>
          <a:cs typeface="+mn-cs"/>
        </a:defRPr>
      </a:lvl3pPr>
      <a:lvl4pPr marL="952333" marR="0" indent="-228560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Clr>
          <a:srgbClr val="13B5EA"/>
        </a:buClr>
        <a:buSzTx/>
        <a:buFont typeface="Arial" pitchFamily="34" charset="0"/>
        <a:buChar char="–"/>
        <a:tabLst/>
        <a:defRPr kumimoji="0" sz="1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Arial"/>
          <a:ea typeface="+mn-ea"/>
          <a:cs typeface="+mn-cs"/>
        </a:defRPr>
      </a:lvl4pPr>
      <a:lvl5pPr marL="1206289" marR="0" indent="-253956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Clr>
          <a:srgbClr val="13B5EA"/>
        </a:buClr>
        <a:buSzTx/>
        <a:buFont typeface="Arial" pitchFamily="34" charset="0"/>
        <a:buChar char="•"/>
        <a:tabLst/>
        <a:defRPr kumimoji="0" sz="1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Arial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107" y="176665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Click to Add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831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  <p:sldLayoutId id="2147484190" r:id="rId13"/>
    <p:sldLayoutId id="2147484191" r:id="rId14"/>
    <p:sldLayoutId id="2147484193" r:id="rId15"/>
    <p:sldLayoutId id="2147484211" r:id="rId16"/>
    <p:sldLayoutId id="2147484212" r:id="rId17"/>
    <p:sldLayoutId id="2147484213" r:id="rId18"/>
    <p:sldLayoutId id="2147484214" r:id="rId19"/>
    <p:sldLayoutId id="2147484215" r:id="rId20"/>
    <p:sldLayoutId id="2147484216" r:id="rId21"/>
    <p:sldLayoutId id="2147484217" r:id="rId22"/>
    <p:sldLayoutId id="2147484218" r:id="rId23"/>
    <p:sldLayoutId id="2147484219" r:id="rId24"/>
    <p:sldLayoutId id="2147484220" r:id="rId25"/>
    <p:sldLayoutId id="2147484221" r:id="rId26"/>
    <p:sldLayoutId id="2147484222" r:id="rId27"/>
    <p:sldLayoutId id="2147484223" r:id="rId28"/>
    <p:sldLayoutId id="2147484224" r:id="rId29"/>
    <p:sldLayoutId id="2147484225" r:id="rId30"/>
    <p:sldLayoutId id="2147484226" r:id="rId31"/>
    <p:sldLayoutId id="2147484159" r:id="rId32"/>
    <p:sldLayoutId id="2147484165" r:id="rId33"/>
  </p:sldLayoutIdLst>
  <p:hf hdr="0" dt="0"/>
  <p:txStyles>
    <p:titleStyle>
      <a:lvl1pPr algn="ctr" defTabSz="1218987" rtl="0" eaLnBrk="1" latinLnBrk="0" hangingPunct="1">
        <a:spcBef>
          <a:spcPct val="0"/>
        </a:spcBef>
        <a:buNone/>
        <a:defRPr sz="2800" b="1" kern="1200" baseline="0">
          <a:solidFill>
            <a:srgbClr val="13B5EA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SzTx/>
        <a:buFont typeface="Arial" pitchFamily="34" charset="0"/>
        <a:buNone/>
        <a:tabLst/>
        <a:defRPr kumimoji="0" sz="1900" b="1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1pPr>
      <a:lvl2pPr marL="467702" marR="0" indent="-222212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Clr>
          <a:srgbClr val="13B5EA"/>
        </a:buClr>
        <a:buSzTx/>
        <a:buFont typeface="Wingdings 3" pitchFamily="18" charset="2"/>
        <a:buChar char=""/>
        <a:tabLst/>
        <a:defRPr kumimoji="0" sz="1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2pPr>
      <a:lvl3pPr marL="685680" marR="0" indent="-203164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Clr>
          <a:srgbClr val="13B5EA"/>
        </a:buClr>
        <a:buSzTx/>
        <a:buFont typeface="Arial" pitchFamily="34" charset="0"/>
        <a:buChar char="•"/>
        <a:tabLst/>
        <a:defRPr kumimoji="0" sz="1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3pPr>
      <a:lvl4pPr marL="952333" marR="0" indent="-228560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Clr>
          <a:srgbClr val="13B5EA"/>
        </a:buClr>
        <a:buSzTx/>
        <a:buFont typeface="Arial" pitchFamily="34" charset="0"/>
        <a:buChar char="–"/>
        <a:tabLst/>
        <a:defRPr kumimoji="0" sz="1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4pPr>
      <a:lvl5pPr marL="1206289" marR="0" indent="-253956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Clr>
          <a:srgbClr val="13B5EA"/>
        </a:buClr>
        <a:buSzTx/>
        <a:buFont typeface="Arial" pitchFamily="34" charset="0"/>
        <a:buChar char="•"/>
        <a:tabLst/>
        <a:defRPr kumimoji="0" sz="1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107" y="176665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Click to Add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80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  <p:sldLayoutId id="2147484206" r:id="rId12"/>
    <p:sldLayoutId id="2147484207" r:id="rId13"/>
    <p:sldLayoutId id="2147484208" r:id="rId14"/>
    <p:sldLayoutId id="2147484209" r:id="rId15"/>
    <p:sldLayoutId id="2147484210" r:id="rId16"/>
  </p:sldLayoutIdLst>
  <p:hf hdr="0" dt="0"/>
  <p:txStyles>
    <p:titleStyle>
      <a:lvl1pPr algn="ctr" defTabSz="1218987" rtl="0" eaLnBrk="1" latinLnBrk="0" hangingPunct="1">
        <a:spcBef>
          <a:spcPct val="0"/>
        </a:spcBef>
        <a:buNone/>
        <a:defRPr sz="2800" b="1" kern="1200" baseline="0">
          <a:solidFill>
            <a:srgbClr val="13B5EA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SzTx/>
        <a:buFont typeface="Arial" pitchFamily="34" charset="0"/>
        <a:buNone/>
        <a:tabLst/>
        <a:defRPr kumimoji="0" sz="1900" b="1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1pPr>
      <a:lvl2pPr marL="467702" marR="0" indent="-222212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Clr>
          <a:srgbClr val="13B5EA"/>
        </a:buClr>
        <a:buSzTx/>
        <a:buFont typeface="Wingdings 3" pitchFamily="18" charset="2"/>
        <a:buChar char=""/>
        <a:tabLst/>
        <a:defRPr kumimoji="0" sz="1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2pPr>
      <a:lvl3pPr marL="685680" marR="0" indent="-203164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Clr>
          <a:srgbClr val="13B5EA"/>
        </a:buClr>
        <a:buSzTx/>
        <a:buFont typeface="Arial" pitchFamily="34" charset="0"/>
        <a:buChar char="•"/>
        <a:tabLst/>
        <a:defRPr kumimoji="0" sz="1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3pPr>
      <a:lvl4pPr marL="952333" marR="0" indent="-228560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Clr>
          <a:srgbClr val="13B5EA"/>
        </a:buClr>
        <a:buSzTx/>
        <a:buFont typeface="Arial" pitchFamily="34" charset="0"/>
        <a:buChar char="–"/>
        <a:tabLst/>
        <a:defRPr kumimoji="0" sz="1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4pPr>
      <a:lvl5pPr marL="1206289" marR="0" indent="-253956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Clr>
          <a:srgbClr val="13B5EA"/>
        </a:buClr>
        <a:buSzTx/>
        <a:buFont typeface="Arial" pitchFamily="34" charset="0"/>
        <a:buChar char="•"/>
        <a:tabLst/>
        <a:defRPr kumimoji="0" sz="1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5938" y="1120945"/>
            <a:ext cx="6185135" cy="2496883"/>
          </a:xfrm>
        </p:spPr>
        <p:txBody>
          <a:bodyPr/>
          <a:lstStyle/>
          <a:p>
            <a:pPr algn="l"/>
            <a:r>
              <a:rPr lang="en-US" sz="3999" dirty="0"/>
              <a:t>Maintaining Consistency Across Data Centers</a:t>
            </a:r>
            <a:r>
              <a:rPr lang="en-US" sz="3999" b="0" dirty="0"/>
              <a:t/>
            </a:r>
            <a:br>
              <a:rPr lang="en-US" sz="3999" b="0" dirty="0"/>
            </a:br>
            <a:r>
              <a:rPr lang="en-US" sz="3199" b="0" dirty="0"/>
              <a:t>or: How I Learned to Stop Worrying About WAN Latency</a:t>
            </a:r>
            <a:endParaRPr lang="en-US" sz="3999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45938" y="4143340"/>
            <a:ext cx="7288717" cy="425340"/>
          </a:xfrm>
        </p:spPr>
        <p:txBody>
          <a:bodyPr/>
          <a:lstStyle/>
          <a:p>
            <a:r>
              <a:rPr lang="en-US" dirty="0"/>
              <a:t>Randy Fradin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46523" y="4709044"/>
            <a:ext cx="7288132" cy="385146"/>
          </a:xfrm>
        </p:spPr>
        <p:txBody>
          <a:bodyPr/>
          <a:lstStyle/>
          <a:p>
            <a:r>
              <a:rPr lang="en-US" dirty="0"/>
              <a:t>BlackRock</a:t>
            </a:r>
          </a:p>
        </p:txBody>
      </p:sp>
    </p:spTree>
    <p:extLst>
      <p:ext uri="{BB962C8B-B14F-4D97-AF65-F5344CB8AC3E}">
        <p14:creationId xmlns:p14="http://schemas.microsoft.com/office/powerpoint/2010/main" val="197344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10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Data Centers &amp; Consistency Levels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20218" y="1090297"/>
            <a:ext cx="11170420" cy="2331532"/>
          </a:xfrm>
          <a:prstGeom prst="rect">
            <a:avLst/>
          </a:prstGeom>
        </p:spPr>
        <p:txBody>
          <a:bodyPr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Every write or read is forwarded to corresponding replicas</a:t>
            </a:r>
          </a:p>
          <a:p>
            <a:pPr marL="282575" indent="-2825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“</a:t>
            </a:r>
            <a:r>
              <a:rPr lang="en-US" sz="2000" dirty="0">
                <a:solidFill>
                  <a:schemeClr val="accent2"/>
                </a:solidFill>
              </a:rPr>
              <a:t>consistency</a:t>
            </a:r>
            <a:r>
              <a:rPr lang="en-US" sz="2000" dirty="0"/>
              <a:t>” = # of replies needed to succeed</a:t>
            </a:r>
          </a:p>
          <a:p>
            <a:pPr marL="282575" indent="-2825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Reads reflect the latest writes (“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strong consistency</a:t>
            </a:r>
            <a:r>
              <a:rPr lang="en-US" sz="2000" dirty="0">
                <a:cs typeface="Courier New" panose="02070309020205020404" pitchFamily="49" charset="0"/>
              </a:rPr>
              <a:t>”) when:</a:t>
            </a:r>
          </a:p>
          <a:p>
            <a:pPr marL="282575" indent="-282575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00" dirty="0"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consistency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consistency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 count</a:t>
            </a:r>
          </a:p>
          <a:p>
            <a:pPr marL="282575" indent="-282575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00" dirty="0">
              <a:cs typeface="Courier New" panose="02070309020205020404" pitchFamily="49" charset="0"/>
            </a:endParaRPr>
          </a:p>
          <a:p>
            <a:pPr marL="282575" indent="-2825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Some consistency levels are “aware” of data centers, others not: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090474" y="3336376"/>
            <a:ext cx="3037952" cy="2640695"/>
          </a:xfrm>
          <a:prstGeom prst="rect">
            <a:avLst/>
          </a:prstGeom>
        </p:spPr>
        <p:txBody>
          <a:bodyPr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dirty="0"/>
              <a:t>Data center “oblivious”</a:t>
            </a:r>
          </a:p>
          <a:p>
            <a:pPr marL="636588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</a:p>
          <a:p>
            <a:pPr marL="636588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  <a:p>
            <a:pPr marL="636588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</a:p>
          <a:p>
            <a:pPr marL="636588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</a:p>
          <a:p>
            <a:pPr marL="636588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QUORUM</a:t>
            </a:r>
          </a:p>
          <a:p>
            <a:pPr marL="636588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endParaRPr lang="en-US" sz="18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449511" y="3336376"/>
            <a:ext cx="2639045" cy="2640695"/>
          </a:xfrm>
          <a:prstGeom prst="rect">
            <a:avLst/>
          </a:prstGeom>
        </p:spPr>
        <p:txBody>
          <a:bodyPr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dirty="0"/>
              <a:t>Data center “aware”</a:t>
            </a:r>
          </a:p>
          <a:p>
            <a:pPr marL="636588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LOCAL_ONE</a:t>
            </a:r>
          </a:p>
          <a:p>
            <a:pPr marL="636588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LOCAL_QUORUM</a:t>
            </a:r>
          </a:p>
          <a:p>
            <a:pPr marL="636588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EACH_QUORUM</a:t>
            </a:r>
          </a:p>
          <a:p>
            <a:pPr indent="-347472">
              <a:spcBef>
                <a:spcPts val="600"/>
              </a:spcBef>
            </a:pP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142031" y="3708340"/>
            <a:ext cx="585216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70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Strong Consistency Across Data Centers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7211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12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Why Strong Consistency Across Data Centers?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20218" y="1090297"/>
            <a:ext cx="10223068" cy="2287218"/>
          </a:xfrm>
          <a:prstGeom prst="rect">
            <a:avLst/>
          </a:prstGeom>
        </p:spPr>
        <p:txBody>
          <a:bodyPr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Typical Cassandra use cases prioritize </a:t>
            </a:r>
            <a:r>
              <a:rPr lang="en-US" sz="2000" dirty="0">
                <a:solidFill>
                  <a:schemeClr val="accent2"/>
                </a:solidFill>
              </a:rPr>
              <a:t>low latency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2"/>
                </a:solidFill>
              </a:rPr>
              <a:t>high throughput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But</a:t>
            </a:r>
            <a:r>
              <a:rPr lang="en-US" sz="2000" dirty="0"/>
              <a:t>, sometimes </a:t>
            </a:r>
            <a:r>
              <a:rPr lang="en-US" sz="2000" dirty="0">
                <a:solidFill>
                  <a:schemeClr val="accent2"/>
                </a:solidFill>
              </a:rPr>
              <a:t>high availability </a:t>
            </a:r>
            <a:r>
              <a:rPr lang="en-US" sz="2000" dirty="0"/>
              <a:t>and </a:t>
            </a:r>
            <a:r>
              <a:rPr lang="en-US" sz="2000" dirty="0">
                <a:solidFill>
                  <a:schemeClr val="accent2"/>
                </a:solidFill>
              </a:rPr>
              <a:t>strong consistency </a:t>
            </a:r>
            <a:r>
              <a:rPr lang="en-US" sz="2000" dirty="0"/>
              <a:t>are more important!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Requirements:</a:t>
            </a:r>
          </a:p>
          <a:p>
            <a:pPr marL="693738" lvl="1" indent="-342900">
              <a:buFont typeface="+mj-lt"/>
              <a:buAutoNum type="arabicPeriod"/>
            </a:pPr>
            <a:r>
              <a:rPr lang="en-US" sz="1800" dirty="0"/>
              <a:t>Non-stop availability</a:t>
            </a:r>
          </a:p>
          <a:p>
            <a:pPr marL="693738" lvl="1" indent="-342900">
              <a:buFont typeface="+mj-lt"/>
              <a:buAutoNum type="arabicPeriod"/>
            </a:pPr>
            <a:r>
              <a:rPr lang="en-US" sz="1800" dirty="0"/>
              <a:t>Never lose data</a:t>
            </a:r>
          </a:p>
          <a:p>
            <a:pPr>
              <a:spcBef>
                <a:spcPts val="6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734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13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Implementing Consistency Across Data Centers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20218" y="1090296"/>
            <a:ext cx="11170420" cy="4937125"/>
          </a:xfrm>
          <a:prstGeom prst="rect">
            <a:avLst/>
          </a:prstGeom>
        </p:spPr>
        <p:txBody>
          <a:bodyPr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dirty="0"/>
              <a:t>What </a:t>
            </a:r>
            <a:r>
              <a:rPr lang="en-US" sz="2000" dirty="0">
                <a:solidFill>
                  <a:schemeClr val="accent2"/>
                </a:solidFill>
              </a:rPr>
              <a:t>replication factor </a:t>
            </a:r>
            <a:r>
              <a:rPr lang="en-US" sz="2000" dirty="0"/>
              <a:t>and </a:t>
            </a:r>
            <a:r>
              <a:rPr lang="en-US" sz="2000" dirty="0">
                <a:solidFill>
                  <a:schemeClr val="accent2"/>
                </a:solidFill>
              </a:rPr>
              <a:t>consistency level </a:t>
            </a:r>
            <a:r>
              <a:rPr lang="en-US" sz="2000" dirty="0"/>
              <a:t>should we use?</a:t>
            </a:r>
          </a:p>
        </p:txBody>
      </p:sp>
      <p:sp>
        <p:nvSpPr>
          <p:cNvPr id="5" name="Rectangle 4"/>
          <p:cNvSpPr/>
          <p:nvPr/>
        </p:nvSpPr>
        <p:spPr>
          <a:xfrm>
            <a:off x="563091" y="3736590"/>
            <a:ext cx="5471061" cy="21205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400" b="1" i="1" kern="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0916" y="3736590"/>
            <a:ext cx="4928305" cy="2120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600" b="1" i="1" kern="0" dirty="0">
                <a:solidFill>
                  <a:schemeClr val="tx2"/>
                </a:solidFill>
              </a:rPr>
              <a:t>Globally </a:t>
            </a:r>
            <a:r>
              <a:rPr lang="en-US" sz="1600" b="1" kern="0" dirty="0">
                <a:solidFill>
                  <a:schemeClr val="tx2"/>
                </a:solidFill>
              </a:rPr>
              <a:t>Consistent</a:t>
            </a:r>
            <a:endParaRPr lang="en-US" sz="1600" b="1" i="1" kern="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092" y="3736590"/>
            <a:ext cx="3157321" cy="2120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kern="0" dirty="0">
                <a:solidFill>
                  <a:schemeClr val="tx2"/>
                </a:solidFill>
              </a:rPr>
              <a:t>Locally </a:t>
            </a:r>
            <a:r>
              <a:rPr lang="en-US" sz="1600" b="1" kern="0" dirty="0">
                <a:solidFill>
                  <a:schemeClr val="tx2"/>
                </a:solidFill>
              </a:rPr>
              <a:t>Consistent</a:t>
            </a:r>
            <a:endParaRPr lang="en-US" sz="1600" b="1" i="1" kern="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74447"/>
              </p:ext>
            </p:extLst>
          </p:nvPr>
        </p:nvGraphicFramePr>
        <p:xfrm>
          <a:off x="569053" y="1636582"/>
          <a:ext cx="8871508" cy="1737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6115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99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99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3 replicas per data center + 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LOCAL_QUORUM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 operations?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1 replica per data center +</a:t>
                      </a:r>
                    </a:p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QUORUM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 operations?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</a:rPr>
                        <a:t>Non-stop availability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</a:rPr>
                        <a:t>Never lose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Picture 2" descr="https://upload.wikimedia.org/wikipedia/commons/thumb/b/ba/Red_x.svg/1024px-Red_x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53" y="2919187"/>
            <a:ext cx="393560" cy="39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upload.wikimedia.org/wikipedia/commons/thumb/b/ba/Red_x.svg/1024px-Red_x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53" y="2333449"/>
            <a:ext cx="393560" cy="39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upload.wikimedia.org/wikipedia/commons/thumb/0/03/Green_check.svg/2000px-Green_check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677" y="2269673"/>
            <a:ext cx="488159" cy="48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upload.wikimedia.org/wikipedia/commons/thumb/0/03/Green_check.svg/2000px-Green_check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677" y="2855411"/>
            <a:ext cx="488159" cy="48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698842" y="3826907"/>
            <a:ext cx="3125997" cy="1903722"/>
            <a:chOff x="4158484" y="4325331"/>
            <a:chExt cx="3125997" cy="1903722"/>
          </a:xfrm>
        </p:grpSpPr>
        <p:sp>
          <p:nvSpPr>
            <p:cNvPr id="17" name="Rectangle 16"/>
            <p:cNvSpPr/>
            <p:nvPr/>
          </p:nvSpPr>
          <p:spPr>
            <a:xfrm>
              <a:off x="4158484" y="5403109"/>
              <a:ext cx="1014884" cy="825943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ysDash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18" name="Straight Connector 17"/>
            <p:cNvCxnSpPr>
              <a:stCxn id="21" idx="5"/>
              <a:endCxn id="22" idx="1"/>
            </p:cNvCxnSpPr>
            <p:nvPr/>
          </p:nvCxnSpPr>
          <p:spPr>
            <a:xfrm>
              <a:off x="4770799" y="5766044"/>
              <a:ext cx="60250" cy="11501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1" idx="3"/>
              <a:endCxn id="20" idx="7"/>
            </p:cNvCxnSpPr>
            <p:nvPr/>
          </p:nvCxnSpPr>
          <p:spPr>
            <a:xfrm flipH="1">
              <a:off x="4521706" y="5766044"/>
              <a:ext cx="55119" cy="11149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4287559" y="5837367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536652" y="5531897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790876" y="5840884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23" name="Straight Connector 22"/>
            <p:cNvCxnSpPr>
              <a:stCxn id="22" idx="2"/>
              <a:endCxn id="20" idx="6"/>
            </p:cNvCxnSpPr>
            <p:nvPr/>
          </p:nvCxnSpPr>
          <p:spPr>
            <a:xfrm flipH="1" flipV="1">
              <a:off x="4561879" y="5974527"/>
              <a:ext cx="228997" cy="351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199847" y="4325331"/>
              <a:ext cx="1014884" cy="825943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ysDash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25" name="Straight Connector 24"/>
            <p:cNvCxnSpPr>
              <a:stCxn id="28" idx="5"/>
              <a:endCxn id="29" idx="1"/>
            </p:cNvCxnSpPr>
            <p:nvPr/>
          </p:nvCxnSpPr>
          <p:spPr>
            <a:xfrm>
              <a:off x="5812162" y="4688266"/>
              <a:ext cx="60250" cy="11501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8" idx="3"/>
              <a:endCxn id="27" idx="7"/>
            </p:cNvCxnSpPr>
            <p:nvPr/>
          </p:nvCxnSpPr>
          <p:spPr>
            <a:xfrm flipH="1">
              <a:off x="5563069" y="4688266"/>
              <a:ext cx="55119" cy="11149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5328922" y="4759589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5578015" y="4454119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832239" y="4763106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30" name="Straight Connector 29"/>
            <p:cNvCxnSpPr>
              <a:stCxn id="29" idx="2"/>
              <a:endCxn id="27" idx="6"/>
            </p:cNvCxnSpPr>
            <p:nvPr/>
          </p:nvCxnSpPr>
          <p:spPr>
            <a:xfrm flipH="1" flipV="1">
              <a:off x="5603242" y="4896749"/>
              <a:ext cx="228997" cy="351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6269597" y="5403110"/>
              <a:ext cx="1014884" cy="825943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ysDash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32" name="Straight Connector 31"/>
            <p:cNvCxnSpPr>
              <a:stCxn id="35" idx="5"/>
              <a:endCxn id="36" idx="1"/>
            </p:cNvCxnSpPr>
            <p:nvPr/>
          </p:nvCxnSpPr>
          <p:spPr>
            <a:xfrm>
              <a:off x="6881912" y="5766045"/>
              <a:ext cx="60250" cy="11501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5" idx="3"/>
              <a:endCxn id="34" idx="7"/>
            </p:cNvCxnSpPr>
            <p:nvPr/>
          </p:nvCxnSpPr>
          <p:spPr>
            <a:xfrm flipH="1">
              <a:off x="6632819" y="5766045"/>
              <a:ext cx="55119" cy="11149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6398672" y="5837368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647765" y="5531898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901989" y="5840885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37" name="Straight Connector 36"/>
            <p:cNvCxnSpPr>
              <a:stCxn id="36" idx="2"/>
              <a:endCxn id="34" idx="6"/>
            </p:cNvCxnSpPr>
            <p:nvPr/>
          </p:nvCxnSpPr>
          <p:spPr>
            <a:xfrm flipH="1" flipV="1">
              <a:off x="6672992" y="5974528"/>
              <a:ext cx="228997" cy="351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585542" y="4768448"/>
              <a:ext cx="457200" cy="45720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338904" y="4760458"/>
              <a:ext cx="457200" cy="45720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359066" y="5816082"/>
              <a:ext cx="731520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832550" y="3829182"/>
            <a:ext cx="3125997" cy="1903722"/>
            <a:chOff x="7593244" y="4325331"/>
            <a:chExt cx="3125997" cy="1903722"/>
          </a:xfrm>
        </p:grpSpPr>
        <p:sp>
          <p:nvSpPr>
            <p:cNvPr id="42" name="Rectangle 41"/>
            <p:cNvSpPr/>
            <p:nvPr/>
          </p:nvSpPr>
          <p:spPr>
            <a:xfrm>
              <a:off x="7593244" y="5403109"/>
              <a:ext cx="1014884" cy="825943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ysDash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43" name="Straight Connector 42"/>
            <p:cNvCxnSpPr>
              <a:stCxn id="46" idx="5"/>
              <a:endCxn id="47" idx="1"/>
            </p:cNvCxnSpPr>
            <p:nvPr/>
          </p:nvCxnSpPr>
          <p:spPr>
            <a:xfrm>
              <a:off x="8205559" y="5766044"/>
              <a:ext cx="60250" cy="11501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6" idx="3"/>
              <a:endCxn id="45" idx="7"/>
            </p:cNvCxnSpPr>
            <p:nvPr/>
          </p:nvCxnSpPr>
          <p:spPr>
            <a:xfrm flipH="1">
              <a:off x="7956466" y="5766044"/>
              <a:ext cx="55119" cy="11149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722319" y="5837367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971412" y="5531897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8225636" y="5840884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48" name="Straight Connector 47"/>
            <p:cNvCxnSpPr>
              <a:stCxn id="47" idx="2"/>
              <a:endCxn id="45" idx="6"/>
            </p:cNvCxnSpPr>
            <p:nvPr/>
          </p:nvCxnSpPr>
          <p:spPr>
            <a:xfrm flipH="1" flipV="1">
              <a:off x="7996639" y="5974527"/>
              <a:ext cx="228997" cy="351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8634607" y="4325331"/>
              <a:ext cx="1014884" cy="825943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ysDash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50" name="Straight Connector 49"/>
            <p:cNvCxnSpPr>
              <a:stCxn id="53" idx="5"/>
              <a:endCxn id="54" idx="1"/>
            </p:cNvCxnSpPr>
            <p:nvPr/>
          </p:nvCxnSpPr>
          <p:spPr>
            <a:xfrm>
              <a:off x="9246922" y="4688266"/>
              <a:ext cx="60250" cy="11501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3" idx="3"/>
              <a:endCxn id="52" idx="7"/>
            </p:cNvCxnSpPr>
            <p:nvPr/>
          </p:nvCxnSpPr>
          <p:spPr>
            <a:xfrm flipH="1">
              <a:off x="8997829" y="4688266"/>
              <a:ext cx="55119" cy="11149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8763682" y="4759589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9012775" y="4454119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9266999" y="4763106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55" name="Straight Connector 54"/>
            <p:cNvCxnSpPr>
              <a:stCxn id="54" idx="2"/>
              <a:endCxn id="52" idx="6"/>
            </p:cNvCxnSpPr>
            <p:nvPr/>
          </p:nvCxnSpPr>
          <p:spPr>
            <a:xfrm flipH="1" flipV="1">
              <a:off x="9038002" y="4896749"/>
              <a:ext cx="228997" cy="351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9704357" y="5403110"/>
              <a:ext cx="1014884" cy="825943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ysDash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57" name="Straight Connector 56"/>
            <p:cNvCxnSpPr>
              <a:stCxn id="60" idx="5"/>
              <a:endCxn id="61" idx="1"/>
            </p:cNvCxnSpPr>
            <p:nvPr/>
          </p:nvCxnSpPr>
          <p:spPr>
            <a:xfrm>
              <a:off x="10316672" y="5766045"/>
              <a:ext cx="60250" cy="11501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0" idx="3"/>
              <a:endCxn id="59" idx="7"/>
            </p:cNvCxnSpPr>
            <p:nvPr/>
          </p:nvCxnSpPr>
          <p:spPr>
            <a:xfrm flipH="1">
              <a:off x="10067579" y="5766045"/>
              <a:ext cx="55119" cy="11149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9833432" y="5837368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0082525" y="5531898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0336749" y="5840885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62" name="Straight Connector 61"/>
            <p:cNvCxnSpPr>
              <a:stCxn id="61" idx="2"/>
              <a:endCxn id="59" idx="6"/>
            </p:cNvCxnSpPr>
            <p:nvPr/>
          </p:nvCxnSpPr>
          <p:spPr>
            <a:xfrm flipH="1" flipV="1">
              <a:off x="10107752" y="5974528"/>
              <a:ext cx="228997" cy="351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8020302" y="4768448"/>
              <a:ext cx="457200" cy="45720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9773664" y="4760458"/>
              <a:ext cx="457200" cy="45720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8793826" y="5816082"/>
              <a:ext cx="731520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6043680" y="449063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tx2"/>
              </a:buClr>
            </a:pP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vs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24320" y="5321071"/>
            <a:ext cx="733530" cy="41138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kern="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026663" y="4827780"/>
            <a:ext cx="733530" cy="41138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kern="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0532774" y="4106619"/>
            <a:ext cx="733530" cy="41138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kern="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0532774" y="4947172"/>
            <a:ext cx="733530" cy="41138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kern="0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71" name="Straight Arrow Connector 70"/>
          <p:cNvCxnSpPr>
            <a:stCxn id="67" idx="3"/>
            <a:endCxn id="17" idx="1"/>
          </p:cNvCxnSpPr>
          <p:nvPr/>
        </p:nvCxnSpPr>
        <p:spPr>
          <a:xfrm flipV="1">
            <a:off x="1757850" y="5317657"/>
            <a:ext cx="940992" cy="209107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3"/>
            <a:endCxn id="17" idx="1"/>
          </p:cNvCxnSpPr>
          <p:nvPr/>
        </p:nvCxnSpPr>
        <p:spPr>
          <a:xfrm>
            <a:off x="1760193" y="5033473"/>
            <a:ext cx="938649" cy="284184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1"/>
            <a:endCxn id="56" idx="3"/>
          </p:cNvCxnSpPr>
          <p:nvPr/>
        </p:nvCxnSpPr>
        <p:spPr>
          <a:xfrm flipH="1">
            <a:off x="9958547" y="5152865"/>
            <a:ext cx="574227" cy="167068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9" idx="1"/>
          </p:cNvCxnSpPr>
          <p:nvPr/>
        </p:nvCxnSpPr>
        <p:spPr>
          <a:xfrm flipH="1" flipV="1">
            <a:off x="8941605" y="4106619"/>
            <a:ext cx="1591169" cy="205693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009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14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Challenge 1: Latency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20218" y="1090296"/>
            <a:ext cx="11170420" cy="4937125"/>
          </a:xfrm>
          <a:prstGeom prst="rect">
            <a:avLst/>
          </a:prstGeom>
        </p:spPr>
        <p:txBody>
          <a:bodyPr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</a:pPr>
            <a:r>
              <a:rPr lang="en-US" sz="2000" dirty="0"/>
              <a:t>With all that latency on each operation, </a:t>
            </a:r>
            <a:r>
              <a:rPr lang="en-US" sz="2000" i="1" dirty="0"/>
              <a:t>isn’t performance terrible</a:t>
            </a:r>
            <a:r>
              <a:rPr lang="en-US" sz="2000" dirty="0"/>
              <a:t>?</a:t>
            </a:r>
          </a:p>
          <a:p>
            <a:pPr fontAlgn="base">
              <a:spcBef>
                <a:spcPts val="600"/>
              </a:spcBef>
            </a:pPr>
            <a:endParaRPr lang="en-US" sz="2000" dirty="0"/>
          </a:p>
          <a:p>
            <a:pPr fontAlgn="base">
              <a:spcBef>
                <a:spcPts val="600"/>
              </a:spcBef>
            </a:pPr>
            <a:endParaRPr lang="en-US" sz="2000" dirty="0"/>
          </a:p>
          <a:p>
            <a:pPr fontAlgn="base">
              <a:spcBef>
                <a:spcPts val="600"/>
              </a:spcBef>
            </a:pPr>
            <a:endParaRPr lang="en-US" sz="2000" dirty="0"/>
          </a:p>
          <a:p>
            <a:pPr fontAlgn="base">
              <a:spcBef>
                <a:spcPts val="600"/>
              </a:spcBef>
            </a:pPr>
            <a:endParaRPr lang="en-US" sz="2000" dirty="0"/>
          </a:p>
          <a:p>
            <a:pPr fontAlgn="base">
              <a:spcBef>
                <a:spcPts val="600"/>
              </a:spcBef>
            </a:pPr>
            <a:endParaRPr lang="en-US" sz="2000" dirty="0"/>
          </a:p>
          <a:p>
            <a:pPr fontAlgn="base">
              <a:spcBef>
                <a:spcPts val="600"/>
              </a:spcBef>
            </a:pPr>
            <a:endParaRPr lang="en-US" sz="2000" dirty="0"/>
          </a:p>
          <a:p>
            <a:pPr fontAlgn="base">
              <a:spcBef>
                <a:spcPts val="600"/>
              </a:spcBef>
            </a:pPr>
            <a:endParaRPr lang="en-US" sz="2000" dirty="0"/>
          </a:p>
          <a:p>
            <a:pPr fontAlgn="base">
              <a:spcBef>
                <a:spcPts val="600"/>
              </a:spcBef>
            </a:pPr>
            <a:endParaRPr lang="en-US" sz="2000" dirty="0"/>
          </a:p>
          <a:p>
            <a:pPr fontAlgn="base">
              <a:spcBef>
                <a:spcPts val="600"/>
              </a:spcBef>
            </a:pPr>
            <a:r>
              <a:rPr lang="en-US" sz="2000" dirty="0"/>
              <a:t>Actually, this wasn’t such a problem:</a:t>
            </a:r>
          </a:p>
          <a:p>
            <a:pPr marL="693738" lvl="1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10ms+ latency per operation is acceptable for many apps</a:t>
            </a:r>
          </a:p>
          <a:p>
            <a:pPr marL="693738" lvl="1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Minimize use of sequential operations</a:t>
            </a:r>
          </a:p>
          <a:p>
            <a:pPr marL="693738" lvl="1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High throughput still achievable</a:t>
            </a:r>
          </a:p>
          <a:p>
            <a:pPr>
              <a:spcBef>
                <a:spcPts val="600"/>
              </a:spcBef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176574" y="3264344"/>
            <a:ext cx="1014884" cy="82594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 3" pitchFamily="18" charset="2"/>
              <a:buChar char="}"/>
            </a:pPr>
            <a:endParaRPr lang="en-US" sz="1000" b="1" kern="0" dirty="0" err="1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>
            <a:stCxn id="10" idx="5"/>
            <a:endCxn id="11" idx="1"/>
          </p:cNvCxnSpPr>
          <p:nvPr/>
        </p:nvCxnSpPr>
        <p:spPr>
          <a:xfrm>
            <a:off x="4788889" y="3627279"/>
            <a:ext cx="60250" cy="115013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" idx="3"/>
            <a:endCxn id="9" idx="7"/>
          </p:cNvCxnSpPr>
          <p:nvPr/>
        </p:nvCxnSpPr>
        <p:spPr>
          <a:xfrm flipH="1">
            <a:off x="4539796" y="3627279"/>
            <a:ext cx="55119" cy="111496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05649" y="3698602"/>
            <a:ext cx="274320" cy="27432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 3" pitchFamily="18" charset="2"/>
              <a:buChar char="}"/>
            </a:pPr>
            <a:endParaRPr lang="en-US" sz="1000" b="1" kern="0" dirty="0" err="1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54742" y="3393132"/>
            <a:ext cx="274320" cy="27432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 3" pitchFamily="18" charset="2"/>
              <a:buChar char="}"/>
            </a:pPr>
            <a:endParaRPr lang="en-US" sz="1000" b="1" kern="0" dirty="0" err="1">
              <a:solidFill>
                <a:schemeClr val="tx2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08966" y="3702119"/>
            <a:ext cx="274320" cy="27432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 3" pitchFamily="18" charset="2"/>
              <a:buChar char="}"/>
            </a:pPr>
            <a:endParaRPr lang="en-US" sz="1000" b="1" kern="0" dirty="0" err="1">
              <a:solidFill>
                <a:schemeClr val="tx2"/>
              </a:solidFill>
            </a:endParaRPr>
          </a:p>
        </p:txBody>
      </p:sp>
      <p:cxnSp>
        <p:nvCxnSpPr>
          <p:cNvPr id="12" name="Straight Connector 11"/>
          <p:cNvCxnSpPr>
            <a:stCxn id="11" idx="2"/>
            <a:endCxn id="9" idx="6"/>
          </p:cNvCxnSpPr>
          <p:nvPr/>
        </p:nvCxnSpPr>
        <p:spPr>
          <a:xfrm flipH="1" flipV="1">
            <a:off x="4579969" y="3835762"/>
            <a:ext cx="228997" cy="3517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17937" y="2186566"/>
            <a:ext cx="1014884" cy="82594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 3" pitchFamily="18" charset="2"/>
              <a:buChar char="}"/>
            </a:pPr>
            <a:endParaRPr lang="en-US" sz="1000" b="1" kern="0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>
            <a:stCxn id="17" idx="5"/>
            <a:endCxn id="18" idx="1"/>
          </p:cNvCxnSpPr>
          <p:nvPr/>
        </p:nvCxnSpPr>
        <p:spPr>
          <a:xfrm>
            <a:off x="5830252" y="2549501"/>
            <a:ext cx="60250" cy="115013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7" idx="3"/>
            <a:endCxn id="16" idx="7"/>
          </p:cNvCxnSpPr>
          <p:nvPr/>
        </p:nvCxnSpPr>
        <p:spPr>
          <a:xfrm flipH="1">
            <a:off x="5581159" y="2549501"/>
            <a:ext cx="55119" cy="111496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47012" y="2620824"/>
            <a:ext cx="274320" cy="27432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 3" pitchFamily="18" charset="2"/>
              <a:buChar char="}"/>
            </a:pPr>
            <a:endParaRPr lang="en-US" sz="1000" b="1" kern="0" dirty="0" err="1">
              <a:solidFill>
                <a:schemeClr val="tx2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96105" y="2315354"/>
            <a:ext cx="274320" cy="27432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 3" pitchFamily="18" charset="2"/>
              <a:buChar char="}"/>
            </a:pPr>
            <a:endParaRPr lang="en-US" sz="1000" b="1" kern="0" dirty="0" err="1">
              <a:solidFill>
                <a:schemeClr val="tx2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850329" y="2624341"/>
            <a:ext cx="274320" cy="27432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 3" pitchFamily="18" charset="2"/>
              <a:buChar char="}"/>
            </a:pPr>
            <a:endParaRPr lang="en-US" sz="1000" b="1" kern="0" dirty="0" err="1">
              <a:solidFill>
                <a:schemeClr val="tx2"/>
              </a:solidFill>
            </a:endParaRPr>
          </a:p>
        </p:txBody>
      </p:sp>
      <p:cxnSp>
        <p:nvCxnSpPr>
          <p:cNvPr id="19" name="Straight Connector 18"/>
          <p:cNvCxnSpPr>
            <a:stCxn id="18" idx="2"/>
            <a:endCxn id="16" idx="6"/>
          </p:cNvCxnSpPr>
          <p:nvPr/>
        </p:nvCxnSpPr>
        <p:spPr>
          <a:xfrm flipH="1" flipV="1">
            <a:off x="5621332" y="2757984"/>
            <a:ext cx="228997" cy="3517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87687" y="3264345"/>
            <a:ext cx="1014884" cy="82594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 3" pitchFamily="18" charset="2"/>
              <a:buChar char="}"/>
            </a:pPr>
            <a:endParaRPr lang="en-US" sz="1000" b="1" kern="0" dirty="0" err="1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>
            <a:stCxn id="33" idx="5"/>
            <a:endCxn id="24" idx="1"/>
          </p:cNvCxnSpPr>
          <p:nvPr/>
        </p:nvCxnSpPr>
        <p:spPr>
          <a:xfrm>
            <a:off x="6900002" y="3627280"/>
            <a:ext cx="60250" cy="115013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3" idx="3"/>
            <a:endCxn id="23" idx="7"/>
          </p:cNvCxnSpPr>
          <p:nvPr/>
        </p:nvCxnSpPr>
        <p:spPr>
          <a:xfrm flipH="1">
            <a:off x="6650909" y="3627280"/>
            <a:ext cx="55119" cy="111496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416762" y="3698603"/>
            <a:ext cx="274320" cy="27432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 3" pitchFamily="18" charset="2"/>
              <a:buChar char="}"/>
            </a:pPr>
            <a:endParaRPr lang="en-US" sz="1000" b="1" kern="0" dirty="0" err="1">
              <a:solidFill>
                <a:schemeClr val="tx2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920079" y="3702120"/>
            <a:ext cx="274320" cy="27432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 3" pitchFamily="18" charset="2"/>
              <a:buChar char="}"/>
            </a:pPr>
            <a:endParaRPr lang="en-US" sz="1000" b="1" kern="0" dirty="0" err="1">
              <a:solidFill>
                <a:schemeClr val="tx2"/>
              </a:solidFill>
            </a:endParaRPr>
          </a:p>
        </p:txBody>
      </p:sp>
      <p:cxnSp>
        <p:nvCxnSpPr>
          <p:cNvPr id="25" name="Straight Connector 24"/>
          <p:cNvCxnSpPr>
            <a:stCxn id="24" idx="2"/>
            <a:endCxn id="23" idx="6"/>
          </p:cNvCxnSpPr>
          <p:nvPr/>
        </p:nvCxnSpPr>
        <p:spPr>
          <a:xfrm flipH="1" flipV="1">
            <a:off x="6691082" y="3835763"/>
            <a:ext cx="228997" cy="3517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5"/>
            <a:endCxn id="33" idx="1"/>
          </p:cNvCxnSpPr>
          <p:nvPr/>
        </p:nvCxnSpPr>
        <p:spPr>
          <a:xfrm>
            <a:off x="6084476" y="2858488"/>
            <a:ext cx="621552" cy="574818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8" idx="1"/>
            <a:endCxn id="18" idx="6"/>
          </p:cNvCxnSpPr>
          <p:nvPr/>
        </p:nvCxnSpPr>
        <p:spPr>
          <a:xfrm flipH="1">
            <a:off x="6124649" y="1879325"/>
            <a:ext cx="1603958" cy="882176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728607" y="1673632"/>
            <a:ext cx="733530" cy="41138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kern="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29" name="TextBox 28"/>
          <p:cNvSpPr txBox="1"/>
          <p:nvPr/>
        </p:nvSpPr>
        <p:spPr>
          <a:xfrm rot="19849987">
            <a:off x="6317712" y="1993572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tx2"/>
              </a:buClr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QUORUM</a:t>
            </a:r>
            <a:endParaRPr lang="en-US" sz="1600" dirty="0">
              <a:solidFill>
                <a:schemeClr val="tx2"/>
              </a:solidFill>
            </a:endParaRPr>
          </a:p>
          <a:p>
            <a:pPr algn="ctr">
              <a:buClr>
                <a:schemeClr val="tx2"/>
              </a:buClr>
            </a:pPr>
            <a:r>
              <a:rPr lang="en-US" sz="1600" dirty="0">
                <a:solidFill>
                  <a:schemeClr val="tx2"/>
                </a:solidFill>
              </a:rPr>
              <a:t>read or write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26993" y="2762334"/>
            <a:ext cx="2733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600" dirty="0">
                <a:solidFill>
                  <a:schemeClr val="tx2"/>
                </a:solidFill>
                <a:cs typeface="Courier New" panose="02070309020205020404" pitchFamily="49" charset="0"/>
              </a:rPr>
              <a:t>10ms+ </a:t>
            </a:r>
            <a:r>
              <a:rPr lang="en-US" sz="1600" i="1" dirty="0">
                <a:solidFill>
                  <a:schemeClr val="tx2"/>
                </a:solidFill>
                <a:cs typeface="Courier New" panose="02070309020205020404" pitchFamily="49" charset="0"/>
              </a:rPr>
              <a:t>synchronous </a:t>
            </a:r>
            <a:r>
              <a:rPr lang="en-US" sz="1600" dirty="0">
                <a:solidFill>
                  <a:schemeClr val="tx2"/>
                </a:solidFill>
                <a:cs typeface="Courier New" panose="02070309020205020404" pitchFamily="49" charset="0"/>
              </a:rPr>
              <a:t>latency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31" name="Straight Connector 30"/>
          <p:cNvCxnSpPr>
            <a:stCxn id="18" idx="5"/>
            <a:endCxn id="30" idx="1"/>
          </p:cNvCxnSpPr>
          <p:nvPr/>
        </p:nvCxnSpPr>
        <p:spPr>
          <a:xfrm>
            <a:off x="6084476" y="2858488"/>
            <a:ext cx="1242517" cy="73123"/>
          </a:xfrm>
          <a:prstGeom prst="line">
            <a:avLst/>
          </a:prstGeom>
          <a:ln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1"/>
            <a:endCxn id="30" idx="1"/>
          </p:cNvCxnSpPr>
          <p:nvPr/>
        </p:nvCxnSpPr>
        <p:spPr>
          <a:xfrm flipV="1">
            <a:off x="6706028" y="2931611"/>
            <a:ext cx="620965" cy="501695"/>
          </a:xfrm>
          <a:prstGeom prst="line">
            <a:avLst/>
          </a:prstGeom>
          <a:ln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65855" y="3393133"/>
            <a:ext cx="274320" cy="27432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 3" pitchFamily="18" charset="2"/>
              <a:buChar char="}"/>
            </a:pPr>
            <a:endParaRPr lang="en-US" sz="1000" b="1" kern="0" dirty="0" err="1">
              <a:solidFill>
                <a:schemeClr val="tx2"/>
              </a:solidFill>
            </a:endParaRPr>
          </a:p>
        </p:txBody>
      </p:sp>
      <p:cxnSp>
        <p:nvCxnSpPr>
          <p:cNvPr id="34" name="Straight Arrow Connector 33"/>
          <p:cNvCxnSpPr>
            <a:stCxn id="18" idx="3"/>
            <a:endCxn id="11" idx="7"/>
          </p:cNvCxnSpPr>
          <p:nvPr/>
        </p:nvCxnSpPr>
        <p:spPr>
          <a:xfrm flipH="1">
            <a:off x="5043113" y="2858488"/>
            <a:ext cx="847389" cy="883804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347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15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Challenge 2: Inconsistent Performance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20218" y="1090296"/>
            <a:ext cx="11170420" cy="4937125"/>
          </a:xfrm>
          <a:prstGeom prst="rect">
            <a:avLst/>
          </a:prstGeom>
        </p:spPr>
        <p:txBody>
          <a:bodyPr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</a:pPr>
            <a:r>
              <a:rPr lang="en-US" sz="2000" dirty="0"/>
              <a:t>Actually, the picture is not so simple…</a:t>
            </a:r>
          </a:p>
          <a:p>
            <a:pPr marL="342900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fontAlgn="base">
              <a:spcBef>
                <a:spcPts val="600"/>
              </a:spcBef>
            </a:pPr>
            <a:endParaRPr lang="en-US" sz="2000" dirty="0"/>
          </a:p>
          <a:p>
            <a:pPr marL="342900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~12ms reads + writes from the east coast</a:t>
            </a:r>
          </a:p>
          <a:p>
            <a:pPr marL="342900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~74ms reads + writes from the west coast</a:t>
            </a:r>
          </a:p>
          <a:p>
            <a:pPr marL="342900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i="1" dirty="0"/>
              <a:t>6X performance difference after failover</a:t>
            </a:r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891373" y="1514819"/>
            <a:ext cx="10432257" cy="3396537"/>
            <a:chOff x="957277" y="1523057"/>
            <a:chExt cx="10432257" cy="3396537"/>
          </a:xfrm>
        </p:grpSpPr>
        <p:grpSp>
          <p:nvGrpSpPr>
            <p:cNvPr id="5" name="Group 4"/>
            <p:cNvGrpSpPr/>
            <p:nvPr/>
          </p:nvGrpSpPr>
          <p:grpSpPr>
            <a:xfrm>
              <a:off x="3563118" y="1523057"/>
              <a:ext cx="5320944" cy="3396537"/>
              <a:chOff x="4618385" y="1879042"/>
              <a:chExt cx="7056659" cy="4504502"/>
            </a:xfrm>
          </p:grpSpPr>
          <p:pic>
            <p:nvPicPr>
              <p:cNvPr id="7" name="Picture 6" descr="http://www.clipartbest.com/cliparts/LiK/9dj/LiK9djeia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8385" y="1879042"/>
                <a:ext cx="7056659" cy="45045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8" descr="Server rack by Moini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5402" y="2559794"/>
                <a:ext cx="345796" cy="8073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8" descr="Server rack by Moini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71611" y="3764812"/>
                <a:ext cx="345796" cy="8073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9" descr="Server rack by Moini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0011" y="2148156"/>
                <a:ext cx="345796" cy="8073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Straight Arrow Connector 10"/>
              <p:cNvCxnSpPr/>
              <p:nvPr/>
            </p:nvCxnSpPr>
            <p:spPr>
              <a:xfrm>
                <a:off x="5562569" y="2485903"/>
                <a:ext cx="4575283" cy="630825"/>
              </a:xfrm>
              <a:prstGeom prst="straightConnector1">
                <a:avLst/>
              </a:prstGeom>
              <a:ln w="57150">
                <a:solidFill>
                  <a:schemeClr val="accent2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5562569" y="2798941"/>
                <a:ext cx="5076179" cy="1369524"/>
              </a:xfrm>
              <a:prstGeom prst="straightConnector1">
                <a:avLst/>
              </a:prstGeom>
              <a:ln w="57150">
                <a:solidFill>
                  <a:schemeClr val="accent2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10442869" y="3424509"/>
                <a:ext cx="268351" cy="560677"/>
              </a:xfrm>
              <a:prstGeom prst="straightConnector1">
                <a:avLst/>
              </a:prstGeom>
              <a:ln w="57150">
                <a:solidFill>
                  <a:schemeClr val="accent2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7801618" y="2490908"/>
                <a:ext cx="5565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chemeClr val="tx2"/>
                  </a:buClr>
                </a:pPr>
                <a:r>
                  <a:rPr 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74ms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745863" y="3116728"/>
                <a:ext cx="5565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chemeClr val="tx2"/>
                  </a:buClr>
                </a:pPr>
                <a:r>
                  <a:rPr 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83ms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825110" y="3532734"/>
                <a:ext cx="5565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chemeClr val="tx2"/>
                  </a:buClr>
                </a:pPr>
                <a:r>
                  <a:rPr 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12ms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957277" y="1805304"/>
              <a:ext cx="733530" cy="41138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kern="0" dirty="0">
                  <a:solidFill>
                    <a:schemeClr val="bg1"/>
                  </a:solidFill>
                </a:rPr>
                <a:t>Client</a:t>
              </a:r>
            </a:p>
          </p:txBody>
        </p:sp>
        <p:cxnSp>
          <p:nvCxnSpPr>
            <p:cNvPr id="18" name="Straight Arrow Connector 17"/>
            <p:cNvCxnSpPr>
              <a:stCxn id="17" idx="3"/>
              <a:endCxn id="10" idx="1"/>
            </p:cNvCxnSpPr>
            <p:nvPr/>
          </p:nvCxnSpPr>
          <p:spPr>
            <a:xfrm>
              <a:off x="1690807" y="2010997"/>
              <a:ext cx="2144988" cy="19348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656004" y="2149358"/>
              <a:ext cx="733530" cy="41138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kern="0" dirty="0">
                  <a:solidFill>
                    <a:schemeClr val="bg1"/>
                  </a:solidFill>
                </a:rPr>
                <a:t>Client</a:t>
              </a:r>
            </a:p>
          </p:txBody>
        </p:sp>
        <p:cxnSp>
          <p:nvCxnSpPr>
            <p:cNvPr id="20" name="Straight Arrow Connector 19"/>
            <p:cNvCxnSpPr>
              <a:stCxn id="19" idx="1"/>
              <a:endCxn id="8" idx="3"/>
            </p:cNvCxnSpPr>
            <p:nvPr/>
          </p:nvCxnSpPr>
          <p:spPr>
            <a:xfrm flipH="1" flipV="1">
              <a:off x="8044187" y="2340734"/>
              <a:ext cx="2611817" cy="14317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0656004" y="3043661"/>
              <a:ext cx="733530" cy="41138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kern="0" dirty="0">
                  <a:solidFill>
                    <a:schemeClr val="bg1"/>
                  </a:solidFill>
                </a:rPr>
                <a:t>Client</a:t>
              </a:r>
            </a:p>
          </p:txBody>
        </p:sp>
        <p:cxnSp>
          <p:nvCxnSpPr>
            <p:cNvPr id="22" name="Straight Arrow Connector 21"/>
            <p:cNvCxnSpPr>
              <a:stCxn id="21" idx="1"/>
              <a:endCxn id="9" idx="3"/>
            </p:cNvCxnSpPr>
            <p:nvPr/>
          </p:nvCxnSpPr>
          <p:spPr>
            <a:xfrm flipH="1">
              <a:off x="8463586" y="3249354"/>
              <a:ext cx="2192418" cy="1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60668" y="1728283"/>
              <a:ext cx="13773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chemeClr val="tx2"/>
                </a:buClr>
              </a:pPr>
              <a:r>
                <a:rPr lang="en-US" sz="1600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QUORUM</a:t>
              </a:r>
              <a:endParaRPr lang="en-US" sz="1600" dirty="0">
                <a:solidFill>
                  <a:schemeClr val="tx2"/>
                </a:solidFill>
              </a:endParaRPr>
            </a:p>
            <a:p>
              <a:pPr algn="ctr">
                <a:buClr>
                  <a:schemeClr val="tx2"/>
                </a:buClr>
              </a:pPr>
              <a:r>
                <a:rPr lang="en-US" sz="1600" dirty="0">
                  <a:solidFill>
                    <a:schemeClr val="tx2"/>
                  </a:solidFill>
                </a:rPr>
                <a:t>takes </a:t>
              </a:r>
              <a:r>
                <a:rPr lang="en-US" sz="1600" b="1" dirty="0">
                  <a:solidFill>
                    <a:schemeClr val="accent4"/>
                  </a:solidFill>
                </a:rPr>
                <a:t>74ms+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050978" y="2495705"/>
              <a:ext cx="13773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chemeClr val="tx2"/>
                </a:buClr>
              </a:pPr>
              <a:r>
                <a:rPr lang="en-US" sz="1600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QUORUM</a:t>
              </a:r>
              <a:endParaRPr lang="en-US" sz="1600" dirty="0">
                <a:solidFill>
                  <a:schemeClr val="tx2"/>
                </a:solidFill>
              </a:endParaRPr>
            </a:p>
            <a:p>
              <a:pPr algn="ctr">
                <a:buClr>
                  <a:schemeClr val="tx2"/>
                </a:buClr>
              </a:pPr>
              <a:r>
                <a:rPr lang="en-US" sz="1600" dirty="0">
                  <a:solidFill>
                    <a:schemeClr val="tx2"/>
                  </a:solidFill>
                </a:rPr>
                <a:t>takes </a:t>
              </a:r>
              <a:r>
                <a:rPr lang="en-US" sz="1600" b="1" dirty="0">
                  <a:solidFill>
                    <a:schemeClr val="accent1"/>
                  </a:solidFill>
                </a:rPr>
                <a:t>12ms+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344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16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Challenge 2: Inconsistent Performance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20218" y="1090296"/>
            <a:ext cx="11170420" cy="4937125"/>
          </a:xfrm>
          <a:prstGeom prst="rect">
            <a:avLst/>
          </a:prstGeom>
        </p:spPr>
        <p:txBody>
          <a:bodyPr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We expanded the cluster to a 4</a:t>
            </a:r>
            <a:r>
              <a:rPr lang="en-US" sz="2000" baseline="30000" dirty="0"/>
              <a:t>th</a:t>
            </a:r>
            <a:r>
              <a:rPr lang="en-US" sz="2000" dirty="0"/>
              <a:t> data center, on the west coast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Now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QUORUM</a:t>
            </a:r>
            <a:r>
              <a:rPr lang="en-US" sz="2000" dirty="0"/>
              <a:t> = 3 out of 4 replicas</a:t>
            </a:r>
          </a:p>
          <a:p>
            <a:pPr marL="693738" lvl="1" indent="-342900" fontAlgn="base">
              <a:buFont typeface="Arial" panose="020B0604020202020204" pitchFamily="34" charset="0"/>
              <a:buChar char="•"/>
            </a:pPr>
            <a:r>
              <a:rPr lang="en-US" sz="1800" dirty="0"/>
              <a:t>Now we have the same (slow) performance everywhere! </a:t>
            </a:r>
            <a:r>
              <a:rPr lang="en-US" sz="1800" b="1" dirty="0">
                <a:solidFill>
                  <a:schemeClr val="accent5"/>
                </a:solidFill>
              </a:rPr>
              <a:t>yay?</a:t>
            </a:r>
            <a:endParaRPr lang="en-US" sz="1800" b="1" dirty="0"/>
          </a:p>
        </p:txBody>
      </p:sp>
      <p:pic>
        <p:nvPicPr>
          <p:cNvPr id="5" name="Picture 2" descr="http://i3.kym-cdn.com/entries/icons/facebook/000/000/554/facepal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667" y="987619"/>
            <a:ext cx="2044137" cy="204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357169" y="2757206"/>
            <a:ext cx="5320944" cy="3396537"/>
            <a:chOff x="4618385" y="1879042"/>
            <a:chExt cx="7056659" cy="4504502"/>
          </a:xfrm>
        </p:grpSpPr>
        <p:pic>
          <p:nvPicPr>
            <p:cNvPr id="8" name="Picture 6" descr="http://www.clipartbest.com/cliparts/LiK/9dj/LiK9djeia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8385" y="1879042"/>
              <a:ext cx="7056659" cy="4504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Server rack by Moini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5402" y="2559794"/>
              <a:ext cx="345796" cy="807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Server rack by Moini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1611" y="3764812"/>
              <a:ext cx="345796" cy="807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Server rack by Moini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0011" y="2148156"/>
              <a:ext cx="345796" cy="807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5562569" y="2485903"/>
              <a:ext cx="4575283" cy="630825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562569" y="2798941"/>
              <a:ext cx="5076179" cy="1369524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0421018" y="3424509"/>
              <a:ext cx="268351" cy="560677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801618" y="2490908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en-US" sz="12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74ms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45863" y="3116728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en-US" sz="12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83ms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803259" y="3532734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en-US" sz="12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12ms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751328" y="3039453"/>
            <a:ext cx="733530" cy="41138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kern="0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19" name="Straight Arrow Connector 18"/>
          <p:cNvCxnSpPr>
            <a:stCxn id="18" idx="3"/>
            <a:endCxn id="11" idx="1"/>
          </p:cNvCxnSpPr>
          <p:nvPr/>
        </p:nvCxnSpPr>
        <p:spPr>
          <a:xfrm>
            <a:off x="1484858" y="3245146"/>
            <a:ext cx="2144988" cy="19348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450055" y="3383507"/>
            <a:ext cx="733530" cy="41138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kern="0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21" name="Straight Arrow Connector 20"/>
          <p:cNvCxnSpPr>
            <a:stCxn id="20" idx="1"/>
            <a:endCxn id="9" idx="3"/>
          </p:cNvCxnSpPr>
          <p:nvPr/>
        </p:nvCxnSpPr>
        <p:spPr>
          <a:xfrm flipH="1" flipV="1">
            <a:off x="7838238" y="3574883"/>
            <a:ext cx="2611817" cy="14317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450055" y="4277810"/>
            <a:ext cx="733530" cy="41138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kern="0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23" name="Straight Arrow Connector 22"/>
          <p:cNvCxnSpPr>
            <a:stCxn id="22" idx="1"/>
            <a:endCxn id="10" idx="3"/>
          </p:cNvCxnSpPr>
          <p:nvPr/>
        </p:nvCxnSpPr>
        <p:spPr>
          <a:xfrm flipH="1">
            <a:off x="8257637" y="4483503"/>
            <a:ext cx="2192418" cy="1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54719" y="2962432"/>
            <a:ext cx="1377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tx2"/>
              </a:buClr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QUORUM</a:t>
            </a:r>
            <a:endParaRPr lang="en-US" sz="1600" dirty="0">
              <a:solidFill>
                <a:schemeClr val="tx2"/>
              </a:solidFill>
            </a:endParaRPr>
          </a:p>
          <a:p>
            <a:pPr algn="ctr">
              <a:buClr>
                <a:schemeClr val="tx2"/>
              </a:buClr>
            </a:pPr>
            <a:r>
              <a:rPr lang="en-US" sz="1600" dirty="0">
                <a:solidFill>
                  <a:schemeClr val="tx2"/>
                </a:solidFill>
              </a:rPr>
              <a:t>takes </a:t>
            </a:r>
            <a:r>
              <a:rPr lang="en-US" sz="1600" b="1" dirty="0">
                <a:solidFill>
                  <a:schemeClr val="accent4"/>
                </a:solidFill>
              </a:rPr>
              <a:t>74ms+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45030" y="3729854"/>
            <a:ext cx="1377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tx2"/>
              </a:buClr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QUORUM</a:t>
            </a:r>
            <a:endParaRPr lang="en-US" sz="1600" dirty="0">
              <a:solidFill>
                <a:schemeClr val="tx2"/>
              </a:solidFill>
            </a:endParaRPr>
          </a:p>
          <a:p>
            <a:pPr algn="ctr">
              <a:buClr>
                <a:schemeClr val="tx2"/>
              </a:buClr>
            </a:pPr>
            <a:r>
              <a:rPr lang="en-US" sz="1600" dirty="0">
                <a:solidFill>
                  <a:schemeClr val="tx2"/>
                </a:solidFill>
              </a:rPr>
              <a:t>takes </a:t>
            </a:r>
            <a:r>
              <a:rPr lang="en-US" sz="1600" b="1" dirty="0">
                <a:solidFill>
                  <a:schemeClr val="accent4"/>
                </a:solidFill>
              </a:rPr>
              <a:t>74ms+</a:t>
            </a:r>
          </a:p>
        </p:txBody>
      </p:sp>
      <p:pic>
        <p:nvPicPr>
          <p:cNvPr id="26" name="Picture 25" descr="Server rack by Moin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400" y="4106577"/>
            <a:ext cx="260741" cy="60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/>
          <p:cNvCxnSpPr/>
          <p:nvPr/>
        </p:nvCxnSpPr>
        <p:spPr>
          <a:xfrm flipH="1">
            <a:off x="3616087" y="3618758"/>
            <a:ext cx="110250" cy="44788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08372" y="4414323"/>
            <a:ext cx="4088341" cy="273028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46543" y="4278531"/>
            <a:ext cx="419666" cy="208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74ms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11745" y="3776703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15ms</a:t>
            </a:r>
          </a:p>
        </p:txBody>
      </p:sp>
    </p:spTree>
    <p:extLst>
      <p:ext uri="{BB962C8B-B14F-4D97-AF65-F5344CB8AC3E}">
        <p14:creationId xmlns:p14="http://schemas.microsoft.com/office/powerpoint/2010/main" val="2172047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17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Challenge 2: Inconsistent Performance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20218" y="1090296"/>
            <a:ext cx="11170420" cy="4937125"/>
          </a:xfrm>
          <a:prstGeom prst="rect">
            <a:avLst/>
          </a:prstGeom>
        </p:spPr>
        <p:txBody>
          <a:bodyPr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But wait! For </a:t>
            </a:r>
            <a:r>
              <a:rPr lang="en-US" sz="2000" dirty="0">
                <a:solidFill>
                  <a:schemeClr val="accent2"/>
                </a:solidFill>
              </a:rPr>
              <a:t>strong consistency</a:t>
            </a:r>
            <a:r>
              <a:rPr lang="en-US" sz="2000" dirty="0"/>
              <a:t> we need R + W &gt; N</a:t>
            </a:r>
          </a:p>
          <a:p>
            <a:pPr marL="342900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So we got creative: read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US" sz="2000" dirty="0"/>
              <a:t> + write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&gt; (N=4)</a:t>
            </a:r>
          </a:p>
          <a:p>
            <a:pPr marL="342900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cs typeface="Courier New" panose="02070309020205020404" pitchFamily="49" charset="0"/>
            </a:endParaRPr>
          </a:p>
          <a:p>
            <a:pPr marL="342900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cs typeface="Courier New" panose="02070309020205020404" pitchFamily="49" charset="0"/>
            </a:endParaRPr>
          </a:p>
          <a:p>
            <a:pPr marL="342900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cs typeface="Courier New" panose="02070309020205020404" pitchFamily="49" charset="0"/>
            </a:endParaRPr>
          </a:p>
          <a:p>
            <a:pPr marL="342900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cs typeface="Courier New" panose="02070309020205020404" pitchFamily="49" charset="0"/>
            </a:endParaRPr>
          </a:p>
          <a:p>
            <a:pPr marL="342900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cs typeface="Courier New" panose="02070309020205020404" pitchFamily="49" charset="0"/>
            </a:endParaRPr>
          </a:p>
          <a:p>
            <a:pPr marL="342900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cs typeface="Courier New" panose="02070309020205020404" pitchFamily="49" charset="0"/>
            </a:endParaRPr>
          </a:p>
          <a:p>
            <a:pPr marL="342900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cs typeface="Courier New" panose="02070309020205020404" pitchFamily="49" charset="0"/>
            </a:endParaRPr>
          </a:p>
          <a:p>
            <a:pPr marL="342900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cs typeface="Courier New" panose="02070309020205020404" pitchFamily="49" charset="0"/>
            </a:endParaRPr>
          </a:p>
          <a:p>
            <a:pPr marL="342900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cs typeface="Courier New" panose="02070309020205020404" pitchFamily="49" charset="0"/>
            </a:endParaRPr>
          </a:p>
          <a:p>
            <a:pPr marL="342900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Now reads take ~12-15ms and writes take ~74ms</a:t>
            </a:r>
          </a:p>
          <a:p>
            <a:pPr marL="342900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Swap for write-heavy workloads: read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en-US" sz="2000" dirty="0"/>
              <a:t> + write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endParaRPr lang="en-US" sz="20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57169" y="1916945"/>
            <a:ext cx="5320944" cy="3396537"/>
            <a:chOff x="4618385" y="1879042"/>
            <a:chExt cx="7056659" cy="4504502"/>
          </a:xfrm>
        </p:grpSpPr>
        <p:pic>
          <p:nvPicPr>
            <p:cNvPr id="7" name="Picture 6" descr="http://www.clipartbest.com/cliparts/LiK/9dj/LiK9djeia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8385" y="1879042"/>
              <a:ext cx="7056659" cy="4504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Server rack by Moin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5402" y="2559794"/>
              <a:ext cx="345796" cy="807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Server rack by Moin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1611" y="3764812"/>
              <a:ext cx="345796" cy="807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Server rack by Moin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0011" y="2148156"/>
              <a:ext cx="345796" cy="807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5562569" y="2485903"/>
              <a:ext cx="4575283" cy="630825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562569" y="2798941"/>
              <a:ext cx="5076179" cy="1369524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0421018" y="3424509"/>
              <a:ext cx="268351" cy="560677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801618" y="2490908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en-US" sz="12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74ms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45863" y="3116728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en-US" sz="12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83ms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803259" y="3532734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en-US" sz="12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12ms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06485" y="2182716"/>
            <a:ext cx="733530" cy="41138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kern="0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0015" y="2290117"/>
            <a:ext cx="2589831" cy="0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861945" y="3437549"/>
            <a:ext cx="733530" cy="41138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kern="0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265875" y="3552624"/>
            <a:ext cx="2606040" cy="1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48253" y="2004122"/>
            <a:ext cx="25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400" dirty="0">
                <a:solidFill>
                  <a:schemeClr val="tx2"/>
                </a:solidFill>
                <a:cs typeface="Courier New" panose="02070309020205020404" pitchFamily="49" charset="0"/>
              </a:rPr>
              <a:t>read @ 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US" sz="1400" b="1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</a:rPr>
              <a:t>takes </a:t>
            </a:r>
            <a:r>
              <a:rPr lang="en-US" sz="1400" b="1" dirty="0">
                <a:solidFill>
                  <a:schemeClr val="accent1"/>
                </a:solidFill>
              </a:rPr>
              <a:t>15ms+</a:t>
            </a:r>
          </a:p>
        </p:txBody>
      </p:sp>
      <p:pic>
        <p:nvPicPr>
          <p:cNvPr id="22" name="Picture 21" descr="Server rack by Moin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400" y="3266316"/>
            <a:ext cx="260741" cy="60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H="1">
            <a:off x="3698467" y="2778497"/>
            <a:ext cx="110250" cy="44788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08372" y="3574062"/>
            <a:ext cx="4088341" cy="273028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46543" y="3438270"/>
            <a:ext cx="419666" cy="208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74ms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94125" y="2936442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15ms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561053" y="2778497"/>
            <a:ext cx="129254" cy="379027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40015" y="2495107"/>
            <a:ext cx="2584310" cy="0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458256" y="2741780"/>
            <a:ext cx="129254" cy="379027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163264" y="2528852"/>
            <a:ext cx="3355758" cy="462492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091358" y="2748939"/>
            <a:ext cx="3855433" cy="1030095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3808372" y="3723501"/>
            <a:ext cx="4088342" cy="232347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265875" y="3733860"/>
            <a:ext cx="2606040" cy="1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7918958" y="3038990"/>
            <a:ext cx="106759" cy="224996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47765" y="2474034"/>
            <a:ext cx="2600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400" dirty="0">
                <a:solidFill>
                  <a:schemeClr val="tx2"/>
                </a:solidFill>
                <a:cs typeface="Courier New" panose="02070309020205020404" pitchFamily="49" charset="0"/>
              </a:rPr>
              <a:t>write @ 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en-US" sz="1400" b="1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</a:rPr>
              <a:t>takes </a:t>
            </a:r>
            <a:r>
              <a:rPr lang="en-US" sz="1400" b="1" dirty="0">
                <a:solidFill>
                  <a:schemeClr val="accent4"/>
                </a:solidFill>
              </a:rPr>
              <a:t>74ms+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08589" y="3711232"/>
            <a:ext cx="2642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400" dirty="0">
                <a:solidFill>
                  <a:schemeClr val="tx2"/>
                </a:solidFill>
                <a:cs typeface="Courier New" panose="02070309020205020404" pitchFamily="49" charset="0"/>
              </a:rPr>
              <a:t>write @ 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en-US" sz="1400" b="1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</a:rPr>
              <a:t>takes </a:t>
            </a:r>
            <a:r>
              <a:rPr lang="en-US" sz="1400" b="1" dirty="0">
                <a:solidFill>
                  <a:schemeClr val="accent4"/>
                </a:solidFill>
              </a:rPr>
              <a:t>74ms+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28757" y="3256009"/>
            <a:ext cx="25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400" dirty="0">
                <a:solidFill>
                  <a:schemeClr val="tx2"/>
                </a:solidFill>
                <a:cs typeface="Courier New" panose="02070309020205020404" pitchFamily="49" charset="0"/>
              </a:rPr>
              <a:t>read @ 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US" sz="1400" b="1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</a:rPr>
              <a:t>takes </a:t>
            </a:r>
            <a:r>
              <a:rPr lang="en-US" sz="1400" b="1" dirty="0">
                <a:solidFill>
                  <a:schemeClr val="accent1"/>
                </a:solidFill>
              </a:rPr>
              <a:t>12ms+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7946791" y="2936442"/>
            <a:ext cx="151005" cy="327544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489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18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Challenge 3: Migrating Data Centers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20218" y="1090296"/>
            <a:ext cx="11170420" cy="4937125"/>
          </a:xfrm>
          <a:prstGeom prst="rect">
            <a:avLst/>
          </a:prstGeom>
        </p:spPr>
        <p:txBody>
          <a:bodyPr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Last year we migrated one of the east coast data centers</a:t>
            </a:r>
          </a:p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Temporarily increased replica count from 4 to 5</a:t>
            </a:r>
          </a:p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But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+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is not &gt; 5 ! This violates strong consistency!</a:t>
            </a:r>
          </a:p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What we really wanted was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US" sz="2000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+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ALL_BUT_ONE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But there is no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ALL_BUT_ONE</a:t>
            </a:r>
            <a:r>
              <a:rPr lang="en-US" sz="2000" dirty="0">
                <a:cs typeface="Courier New" panose="02070309020205020404" pitchFamily="49" charset="0"/>
              </a:rPr>
              <a:t>…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9787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19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Challenge 3: Migrating Data Centers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20218" y="1090296"/>
            <a:ext cx="11170420" cy="4937125"/>
          </a:xfrm>
          <a:prstGeom prst="rect">
            <a:avLst/>
          </a:prstGeom>
        </p:spPr>
        <p:txBody>
          <a:bodyPr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So we made THREE == 4 !</a:t>
            </a:r>
            <a:endParaRPr lang="en-US" sz="2000" dirty="0">
              <a:cs typeface="Courier New" panose="02070309020205020404" pitchFamily="49" charset="0"/>
            </a:endParaRPr>
          </a:p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… rather, we patched Cassandra to redefine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replica count minus one</a:t>
            </a:r>
            <a:endParaRPr lang="en-US" sz="11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 descr="http://www.clipartbest.com/cliparts/LiK/9dj/LiK9djeia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96" y="2417613"/>
            <a:ext cx="5320944" cy="339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erver rack by Moin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924" y="2930922"/>
            <a:ext cx="260741" cy="60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Server rack by Moin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323" y="3839543"/>
            <a:ext cx="260741" cy="60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erver rack by Moin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273" y="2620533"/>
            <a:ext cx="260741" cy="60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06484" y="2683384"/>
            <a:ext cx="733530" cy="41138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kern="0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40014" y="2790785"/>
            <a:ext cx="2651760" cy="0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960800" y="3938217"/>
            <a:ext cx="733530" cy="41138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kern="0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315302" y="4053292"/>
            <a:ext cx="2651760" cy="1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48252" y="2504790"/>
            <a:ext cx="25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400" dirty="0">
                <a:solidFill>
                  <a:schemeClr val="tx2"/>
                </a:solidFill>
                <a:cs typeface="Courier New" panose="02070309020205020404" pitchFamily="49" charset="0"/>
              </a:rPr>
              <a:t>read @ 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US" sz="1400" b="1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</a:rPr>
              <a:t>takes </a:t>
            </a:r>
            <a:r>
              <a:rPr lang="en-US" sz="1400" b="1" dirty="0">
                <a:solidFill>
                  <a:schemeClr val="accent1"/>
                </a:solidFill>
              </a:rPr>
              <a:t>15ms+</a:t>
            </a:r>
          </a:p>
        </p:txBody>
      </p:sp>
      <p:pic>
        <p:nvPicPr>
          <p:cNvPr id="15" name="Picture 14" descr="Server rack by Moin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827" y="3766984"/>
            <a:ext cx="260741" cy="60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H="1">
            <a:off x="3684622" y="3303879"/>
            <a:ext cx="129254" cy="379027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40014" y="2995775"/>
            <a:ext cx="2651760" cy="0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581825" y="3267162"/>
            <a:ext cx="129254" cy="379027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12251" y="2986045"/>
            <a:ext cx="3416327" cy="314800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40785" y="3249607"/>
            <a:ext cx="3855433" cy="1030095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857799" y="4224169"/>
            <a:ext cx="4088342" cy="232347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315302" y="4234528"/>
            <a:ext cx="2651760" cy="1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968385" y="3539658"/>
            <a:ext cx="106759" cy="224996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47764" y="2974702"/>
            <a:ext cx="2600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400" dirty="0">
                <a:solidFill>
                  <a:schemeClr val="tx2"/>
                </a:solidFill>
                <a:cs typeface="Courier New" panose="02070309020205020404" pitchFamily="49" charset="0"/>
              </a:rPr>
              <a:t>write @ “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en-US" sz="1400" dirty="0">
                <a:solidFill>
                  <a:schemeClr val="tx2"/>
                </a:solidFill>
                <a:cs typeface="Courier New" panose="02070309020205020404" pitchFamily="49" charset="0"/>
              </a:rPr>
              <a:t>”</a:t>
            </a:r>
            <a:r>
              <a:rPr lang="en-US" sz="1400" b="1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</a:rPr>
              <a:t>takes </a:t>
            </a:r>
            <a:r>
              <a:rPr lang="en-US" sz="1400" b="1" dirty="0">
                <a:solidFill>
                  <a:schemeClr val="accent4"/>
                </a:solidFill>
              </a:rPr>
              <a:t>74ms+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16826" y="4211900"/>
            <a:ext cx="2642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400" dirty="0">
                <a:solidFill>
                  <a:schemeClr val="tx2"/>
                </a:solidFill>
                <a:cs typeface="Courier New" panose="02070309020205020404" pitchFamily="49" charset="0"/>
              </a:rPr>
              <a:t>write @ “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en-US" sz="1400" dirty="0">
                <a:solidFill>
                  <a:schemeClr val="tx2"/>
                </a:solidFill>
                <a:cs typeface="Courier New" panose="02070309020205020404" pitchFamily="49" charset="0"/>
              </a:rPr>
              <a:t>”</a:t>
            </a:r>
            <a:r>
              <a:rPr lang="en-US" sz="1400" b="1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</a:rPr>
              <a:t>takes </a:t>
            </a:r>
            <a:r>
              <a:rPr lang="en-US" sz="1400" b="1" dirty="0">
                <a:solidFill>
                  <a:schemeClr val="accent4"/>
                </a:solidFill>
              </a:rPr>
              <a:t>74ms+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36994" y="3756677"/>
            <a:ext cx="25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400" dirty="0">
                <a:solidFill>
                  <a:schemeClr val="tx2"/>
                </a:solidFill>
                <a:cs typeface="Courier New" panose="02070309020205020404" pitchFamily="49" charset="0"/>
              </a:rPr>
              <a:t>read @ 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US" sz="1400" b="1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</a:rPr>
              <a:t>takes </a:t>
            </a:r>
            <a:r>
              <a:rPr lang="en-US" sz="1400" b="1" dirty="0">
                <a:solidFill>
                  <a:schemeClr val="accent1"/>
                </a:solidFill>
              </a:rPr>
              <a:t>12ms+</a:t>
            </a:r>
          </a:p>
        </p:txBody>
      </p:sp>
      <p:pic>
        <p:nvPicPr>
          <p:cNvPr id="27" name="Picture 26" descr="Server rack by Moin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931" y="2681678"/>
            <a:ext cx="260741" cy="60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>
            <a:off x="4105590" y="2754108"/>
            <a:ext cx="3981435" cy="36677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8027125" y="3433327"/>
            <a:ext cx="151005" cy="327544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180360" y="3362893"/>
            <a:ext cx="50263" cy="401761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95536" y="3249607"/>
            <a:ext cx="24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400" b="1" dirty="0">
                <a:solidFill>
                  <a:schemeClr val="tx2"/>
                </a:solidFill>
              </a:rPr>
              <a:t>(where THREE means 4!)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75603" y="4489468"/>
            <a:ext cx="24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400" b="1" dirty="0">
                <a:solidFill>
                  <a:schemeClr val="tx2"/>
                </a:solidFill>
              </a:rPr>
              <a:t>(where THREE means 4!)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112952" y="3113815"/>
            <a:ext cx="3855433" cy="1030095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97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2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20218" y="1090297"/>
            <a:ext cx="8247044" cy="3434812"/>
          </a:xfrm>
          <a:prstGeom prst="rect">
            <a:avLst/>
          </a:prstGeom>
        </p:spPr>
        <p:txBody>
          <a:bodyPr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Part of BlackRock’s Aladdin Product Group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Core Software Infrastructure - building scalable storage, compute, and messaging systems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Joined BlackRock in 2009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Using Cassandra since 2011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Excited to be speaking at</a:t>
            </a:r>
            <a:r>
              <a:rPr lang="en-US" sz="2400" dirty="0">
                <a:solidFill>
                  <a:schemeClr val="accent2"/>
                </a:solidFill>
              </a:rPr>
              <a:t> #CassandraSummit </a:t>
            </a:r>
            <a:r>
              <a:rPr lang="en-US" sz="2400" dirty="0"/>
              <a:t>2016</a:t>
            </a:r>
          </a:p>
          <a:p>
            <a:pPr marL="288925" indent="-288925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/>
              <a:t>Also check out my talk from Cassandra Summit 2015, “</a:t>
            </a:r>
            <a:r>
              <a:rPr lang="en-US" sz="2400" i="1" dirty="0"/>
              <a:t>Multi-Tenancy in Cassandra at BlackRock</a:t>
            </a:r>
            <a:r>
              <a:rPr lang="en-US" sz="2400" dirty="0"/>
              <a:t>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972" y="1453536"/>
            <a:ext cx="2244709" cy="2532941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About the Speaker</a:t>
            </a:r>
          </a:p>
        </p:txBody>
      </p:sp>
    </p:spTree>
    <p:extLst>
      <p:ext uri="{BB962C8B-B14F-4D97-AF65-F5344CB8AC3E}">
        <p14:creationId xmlns:p14="http://schemas.microsoft.com/office/powerpoint/2010/main" val="475602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20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Challenge 4: Performance Degradation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20218" y="1090296"/>
            <a:ext cx="11170420" cy="4937125"/>
          </a:xfrm>
          <a:prstGeom prst="rect">
            <a:avLst/>
          </a:prstGeom>
        </p:spPr>
        <p:txBody>
          <a:bodyPr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If a single node fails, read latency goes from ~12ms to ~74ms</a:t>
            </a:r>
          </a:p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Theoretical solution: 2 replicas per data center (8 in total), read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en-US" sz="2000" dirty="0"/>
              <a:t> + write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</a:p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</a:pPr>
            <a:endParaRPr lang="en-US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But, once again, there is no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r>
              <a:rPr lang="en-US" sz="2000" dirty="0"/>
              <a:t>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00226" y="2370060"/>
            <a:ext cx="7432304" cy="2291303"/>
            <a:chOff x="2331986" y="2262967"/>
            <a:chExt cx="7432304" cy="2291303"/>
          </a:xfrm>
        </p:grpSpPr>
        <p:sp>
          <p:nvSpPr>
            <p:cNvPr id="7" name="Rectangle 6"/>
            <p:cNvSpPr/>
            <p:nvPr/>
          </p:nvSpPr>
          <p:spPr>
            <a:xfrm>
              <a:off x="4552599" y="3728326"/>
              <a:ext cx="1014884" cy="825943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ysDash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8" name="Straight Connector 7"/>
            <p:cNvCxnSpPr>
              <a:stCxn id="10" idx="3"/>
              <a:endCxn id="9" idx="7"/>
            </p:cNvCxnSpPr>
            <p:nvPr/>
          </p:nvCxnSpPr>
          <p:spPr>
            <a:xfrm flipH="1">
              <a:off x="4915821" y="4091261"/>
              <a:ext cx="55119" cy="111496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681674" y="4162584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930767" y="3857114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184991" y="4166101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12" name="Straight Connector 11"/>
            <p:cNvCxnSpPr>
              <a:stCxn id="11" idx="2"/>
              <a:endCxn id="9" idx="6"/>
            </p:cNvCxnSpPr>
            <p:nvPr/>
          </p:nvCxnSpPr>
          <p:spPr>
            <a:xfrm flipH="1" flipV="1">
              <a:off x="4955994" y="4299744"/>
              <a:ext cx="228997" cy="3517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663712" y="2262967"/>
              <a:ext cx="1014884" cy="825943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ysDash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14" name="Straight Connector 13"/>
            <p:cNvCxnSpPr>
              <a:stCxn id="17" idx="5"/>
              <a:endCxn id="18" idx="1"/>
            </p:cNvCxnSpPr>
            <p:nvPr/>
          </p:nvCxnSpPr>
          <p:spPr>
            <a:xfrm>
              <a:off x="7276027" y="2625902"/>
              <a:ext cx="60250" cy="115013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7" idx="3"/>
              <a:endCxn id="16" idx="7"/>
            </p:cNvCxnSpPr>
            <p:nvPr/>
          </p:nvCxnSpPr>
          <p:spPr>
            <a:xfrm flipH="1">
              <a:off x="7026934" y="2625902"/>
              <a:ext cx="55119" cy="111496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792787" y="2697225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041880" y="2391755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296104" y="2700742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63712" y="3728327"/>
              <a:ext cx="1014884" cy="825943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ysDash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20" name="Straight Connector 19"/>
            <p:cNvCxnSpPr>
              <a:stCxn id="28" idx="5"/>
              <a:endCxn id="23" idx="1"/>
            </p:cNvCxnSpPr>
            <p:nvPr/>
          </p:nvCxnSpPr>
          <p:spPr>
            <a:xfrm>
              <a:off x="7276027" y="4091262"/>
              <a:ext cx="60250" cy="115013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3"/>
              <a:endCxn id="22" idx="7"/>
            </p:cNvCxnSpPr>
            <p:nvPr/>
          </p:nvCxnSpPr>
          <p:spPr>
            <a:xfrm flipH="1">
              <a:off x="7026934" y="4091262"/>
              <a:ext cx="55119" cy="111496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92787" y="4162585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296104" y="4166102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24" name="Straight Connector 23"/>
            <p:cNvCxnSpPr>
              <a:stCxn id="23" idx="2"/>
              <a:endCxn id="22" idx="6"/>
            </p:cNvCxnSpPr>
            <p:nvPr/>
          </p:nvCxnSpPr>
          <p:spPr>
            <a:xfrm flipH="1" flipV="1">
              <a:off x="7067107" y="4299745"/>
              <a:ext cx="228997" cy="3517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4"/>
              <a:endCxn id="28" idx="0"/>
            </p:cNvCxnSpPr>
            <p:nvPr/>
          </p:nvCxnSpPr>
          <p:spPr>
            <a:xfrm>
              <a:off x="6929947" y="2971545"/>
              <a:ext cx="249093" cy="885570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7" idx="1"/>
              <a:endCxn id="16" idx="5"/>
            </p:cNvCxnSpPr>
            <p:nvPr/>
          </p:nvCxnSpPr>
          <p:spPr>
            <a:xfrm flipH="1" flipV="1">
              <a:off x="7026934" y="2931372"/>
              <a:ext cx="2003826" cy="482958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9030760" y="3208637"/>
              <a:ext cx="733530" cy="41138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kern="0" dirty="0">
                  <a:solidFill>
                    <a:schemeClr val="bg1"/>
                  </a:solidFill>
                </a:rPr>
                <a:t>Client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041880" y="3857115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16" idx="3"/>
              <a:endCxn id="11" idx="7"/>
            </p:cNvCxnSpPr>
            <p:nvPr/>
          </p:nvCxnSpPr>
          <p:spPr>
            <a:xfrm flipH="1">
              <a:off x="5419138" y="2931372"/>
              <a:ext cx="1413822" cy="1274902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553425" y="2262967"/>
              <a:ext cx="1014884" cy="825943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ysDash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31" name="Straight Connector 30"/>
            <p:cNvCxnSpPr>
              <a:stCxn id="34" idx="5"/>
              <a:endCxn id="35" idx="1"/>
            </p:cNvCxnSpPr>
            <p:nvPr/>
          </p:nvCxnSpPr>
          <p:spPr>
            <a:xfrm>
              <a:off x="5165740" y="2625902"/>
              <a:ext cx="60250" cy="115013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4" idx="3"/>
              <a:endCxn id="33" idx="7"/>
            </p:cNvCxnSpPr>
            <p:nvPr/>
          </p:nvCxnSpPr>
          <p:spPr>
            <a:xfrm flipH="1">
              <a:off x="4916647" y="2625902"/>
              <a:ext cx="55119" cy="111496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682500" y="2697225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4931593" y="2391755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185817" y="2700742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36" name="Straight Connector 35"/>
            <p:cNvCxnSpPr>
              <a:stCxn id="35" idx="2"/>
              <a:endCxn id="33" idx="6"/>
            </p:cNvCxnSpPr>
            <p:nvPr/>
          </p:nvCxnSpPr>
          <p:spPr>
            <a:xfrm flipH="1" flipV="1">
              <a:off x="4956820" y="2834385"/>
              <a:ext cx="228997" cy="3517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6" idx="6"/>
              <a:endCxn id="18" idx="2"/>
            </p:cNvCxnSpPr>
            <p:nvPr/>
          </p:nvCxnSpPr>
          <p:spPr>
            <a:xfrm>
              <a:off x="7067107" y="2834385"/>
              <a:ext cx="228997" cy="3517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6" idx="4"/>
              <a:endCxn id="22" idx="0"/>
            </p:cNvCxnSpPr>
            <p:nvPr/>
          </p:nvCxnSpPr>
          <p:spPr>
            <a:xfrm>
              <a:off x="6929947" y="2971545"/>
              <a:ext cx="0" cy="1191040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6" idx="2"/>
              <a:endCxn id="35" idx="6"/>
            </p:cNvCxnSpPr>
            <p:nvPr/>
          </p:nvCxnSpPr>
          <p:spPr>
            <a:xfrm flipH="1">
              <a:off x="5460137" y="2834385"/>
              <a:ext cx="1332650" cy="3517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6" idx="2"/>
              <a:endCxn id="34" idx="6"/>
            </p:cNvCxnSpPr>
            <p:nvPr/>
          </p:nvCxnSpPr>
          <p:spPr>
            <a:xfrm flipH="1" flipV="1">
              <a:off x="5205913" y="2528915"/>
              <a:ext cx="1586874" cy="30547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6" idx="3"/>
              <a:endCxn id="10" idx="7"/>
            </p:cNvCxnSpPr>
            <p:nvPr/>
          </p:nvCxnSpPr>
          <p:spPr>
            <a:xfrm flipH="1">
              <a:off x="5164914" y="2931372"/>
              <a:ext cx="1668046" cy="965915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331986" y="3208637"/>
              <a:ext cx="733530" cy="41138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kern="0" dirty="0">
                  <a:solidFill>
                    <a:schemeClr val="bg1"/>
                  </a:solidFill>
                </a:rPr>
                <a:t>Client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rot="793998">
              <a:off x="7733188" y="2963580"/>
              <a:ext cx="12564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tx2"/>
                </a:buClr>
              </a:pPr>
              <a:r>
                <a:rPr lang="en-US" sz="1400" dirty="0">
                  <a:solidFill>
                    <a:schemeClr val="tx2"/>
                  </a:solidFill>
                  <a:cs typeface="Courier New" panose="02070309020205020404" pitchFamily="49" charset="0"/>
                </a:rPr>
                <a:t>write @ </a:t>
              </a:r>
              <a:r>
                <a:rPr lang="en-US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SIX</a:t>
              </a:r>
            </a:p>
            <a:p>
              <a:pPr algn="ctr">
                <a:spcBef>
                  <a:spcPts val="600"/>
                </a:spcBef>
                <a:buClr>
                  <a:schemeClr val="tx2"/>
                </a:buClr>
              </a:pPr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813293">
              <a:off x="3129172" y="3294651"/>
              <a:ext cx="135518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tx2"/>
                </a:buClr>
              </a:pPr>
              <a:r>
                <a:rPr lang="en-US" sz="1400" dirty="0">
                  <a:solidFill>
                    <a:schemeClr val="tx2"/>
                  </a:solidFill>
                  <a:cs typeface="Courier New" panose="02070309020205020404" pitchFamily="49" charset="0"/>
                </a:rPr>
                <a:t>read @ </a:t>
              </a:r>
              <a:r>
                <a:rPr lang="en-US" sz="14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THREE</a:t>
              </a:r>
            </a:p>
            <a:p>
              <a:pPr algn="ctr">
                <a:spcBef>
                  <a:spcPts val="600"/>
                </a:spcBef>
                <a:buClr>
                  <a:schemeClr val="tx2"/>
                </a:buClr>
              </a:pPr>
              <a:endParaRPr lang="en-US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42" idx="3"/>
              <a:endCxn id="10" idx="1"/>
            </p:cNvCxnSpPr>
            <p:nvPr/>
          </p:nvCxnSpPr>
          <p:spPr>
            <a:xfrm>
              <a:off x="3065516" y="3414330"/>
              <a:ext cx="1905424" cy="482957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0" idx="5"/>
              <a:endCxn id="11" idx="1"/>
            </p:cNvCxnSpPr>
            <p:nvPr/>
          </p:nvCxnSpPr>
          <p:spPr>
            <a:xfrm>
              <a:off x="5164914" y="4091261"/>
              <a:ext cx="60250" cy="115013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0" idx="0"/>
              <a:endCxn id="35" idx="4"/>
            </p:cNvCxnSpPr>
            <p:nvPr/>
          </p:nvCxnSpPr>
          <p:spPr>
            <a:xfrm flipV="1">
              <a:off x="5067927" y="2975062"/>
              <a:ext cx="255050" cy="882052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6953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21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Challenge 5: Isolating Different Workloads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572618" y="1242697"/>
            <a:ext cx="11170420" cy="1063326"/>
          </a:xfrm>
          <a:prstGeom prst="rect">
            <a:avLst/>
          </a:prstGeom>
        </p:spPr>
        <p:txBody>
          <a:bodyPr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</a:pPr>
            <a:r>
              <a:rPr lang="en-US" sz="2000" dirty="0"/>
              <a:t>It’s useful to isolate </a:t>
            </a:r>
            <a:r>
              <a:rPr lang="en-US" sz="2000" dirty="0">
                <a:solidFill>
                  <a:schemeClr val="accent2"/>
                </a:solidFill>
              </a:rPr>
              <a:t>analytic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workloads</a:t>
            </a:r>
            <a:r>
              <a:rPr lang="en-US" sz="2000" dirty="0"/>
              <a:t> from </a:t>
            </a:r>
            <a:r>
              <a:rPr lang="en-US" sz="2000" dirty="0">
                <a:solidFill>
                  <a:schemeClr val="accent2"/>
                </a:solidFill>
              </a:rPr>
              <a:t>production workloads</a:t>
            </a:r>
            <a:r>
              <a:rPr lang="en-US" sz="2000" dirty="0"/>
              <a:t> …</a:t>
            </a:r>
          </a:p>
          <a:p>
            <a:pPr fontAlgn="base">
              <a:spcBef>
                <a:spcPts val="600"/>
              </a:spcBef>
            </a:pPr>
            <a:r>
              <a:rPr lang="en-US" sz="2000" dirty="0"/>
              <a:t>… but this isn’t possible if “production” is doing quorum across </a:t>
            </a:r>
            <a:r>
              <a:rPr lang="en-US" sz="2000" i="1" dirty="0"/>
              <a:t>all</a:t>
            </a:r>
            <a:r>
              <a:rPr lang="en-US" sz="2000" dirty="0"/>
              <a:t> replicas.</a:t>
            </a:r>
          </a:p>
        </p:txBody>
      </p:sp>
    </p:spTree>
    <p:extLst>
      <p:ext uri="{BB962C8B-B14F-4D97-AF65-F5344CB8AC3E}">
        <p14:creationId xmlns:p14="http://schemas.microsoft.com/office/powerpoint/2010/main" val="2695088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22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Challenge 5: Isolating Different Workloads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572251" y="1243585"/>
            <a:ext cx="5751173" cy="3950985"/>
          </a:xfrm>
          <a:prstGeom prst="rect">
            <a:avLst/>
          </a:prstGeom>
        </p:spPr>
        <p:txBody>
          <a:bodyPr numCol="1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i="1" dirty="0"/>
              <a:t>Potential</a:t>
            </a:r>
            <a:r>
              <a:rPr lang="en-US" sz="2000" dirty="0"/>
              <a:t> solution:</a:t>
            </a:r>
          </a:p>
          <a:p>
            <a:pPr marL="636588" lvl="1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Configure production nodes as one data center</a:t>
            </a:r>
          </a:p>
          <a:p>
            <a:pPr marL="636588" lvl="1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Use Cassandra’s </a:t>
            </a:r>
            <a:r>
              <a:rPr lang="en-US" sz="1800" b="1" dirty="0">
                <a:solidFill>
                  <a:schemeClr val="accent2"/>
                </a:solidFill>
              </a:rPr>
              <a:t>rack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/>
              <a:t>feature to distribute data evenly</a:t>
            </a:r>
          </a:p>
          <a:p>
            <a:pPr marL="636588" lvl="1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Use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LOCAL_QUORUM</a:t>
            </a:r>
            <a:r>
              <a:rPr lang="en-US" sz="1800" dirty="0"/>
              <a:t> on production nodes</a:t>
            </a:r>
          </a:p>
          <a:p>
            <a:pPr marL="636588" lvl="1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Configure analytic nodes into separate “data centers”</a:t>
            </a:r>
          </a:p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Issues:</a:t>
            </a:r>
            <a:endParaRPr lang="en-US" sz="1800" dirty="0"/>
          </a:p>
          <a:p>
            <a:pPr marL="636588" lvl="1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Does not permit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TWO </a:t>
            </a:r>
            <a:r>
              <a:rPr lang="en-US" sz="1800" dirty="0"/>
              <a:t>+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THREE </a:t>
            </a:r>
            <a:r>
              <a:rPr lang="en-US" sz="1800" dirty="0"/>
              <a:t>“quorum”</a:t>
            </a:r>
          </a:p>
          <a:p>
            <a:pPr marL="636588" lvl="1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Can’t reuse the same cluster for other apps which want truly “local”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LOCAL_QUORUM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1596" y="3865816"/>
            <a:ext cx="2490117" cy="822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kern="0" dirty="0">
                <a:solidFill>
                  <a:schemeClr val="tx2"/>
                </a:solidFill>
              </a:rPr>
              <a:t>analytic</a:t>
            </a:r>
          </a:p>
          <a:p>
            <a:r>
              <a:rPr lang="en-US" sz="1600" b="1" i="1" kern="0" dirty="0">
                <a:solidFill>
                  <a:schemeClr val="tx2"/>
                </a:solidFill>
              </a:rPr>
              <a:t>workload</a:t>
            </a:r>
          </a:p>
        </p:txBody>
      </p:sp>
      <p:sp>
        <p:nvSpPr>
          <p:cNvPr id="8" name="Rectangle 7"/>
          <p:cNvSpPr/>
          <p:nvPr/>
        </p:nvSpPr>
        <p:spPr>
          <a:xfrm>
            <a:off x="9366421" y="3865816"/>
            <a:ext cx="2391881" cy="822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600" b="1" i="1" kern="0" dirty="0">
                <a:solidFill>
                  <a:schemeClr val="tx2"/>
                </a:solidFill>
              </a:rPr>
              <a:t>analytic</a:t>
            </a:r>
          </a:p>
          <a:p>
            <a:pPr algn="r"/>
            <a:r>
              <a:rPr lang="en-US" sz="1600" b="1" i="1" kern="0" dirty="0">
                <a:solidFill>
                  <a:schemeClr val="tx2"/>
                </a:solidFill>
              </a:rPr>
              <a:t>workload</a:t>
            </a:r>
          </a:p>
        </p:txBody>
      </p:sp>
      <p:sp>
        <p:nvSpPr>
          <p:cNvPr id="9" name="Rectangle 8"/>
          <p:cNvSpPr/>
          <p:nvPr/>
        </p:nvSpPr>
        <p:spPr>
          <a:xfrm>
            <a:off x="6431596" y="1852765"/>
            <a:ext cx="5326707" cy="822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kern="0" dirty="0">
                <a:solidFill>
                  <a:schemeClr val="tx2"/>
                </a:solidFill>
              </a:rPr>
              <a:t>analytic</a:t>
            </a:r>
          </a:p>
          <a:p>
            <a:r>
              <a:rPr lang="en-US" sz="1600" b="1" i="1" kern="0" dirty="0">
                <a:solidFill>
                  <a:schemeClr val="tx2"/>
                </a:solidFill>
              </a:rPr>
              <a:t>workload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31596" y="2720824"/>
            <a:ext cx="5326707" cy="1097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kern="0" dirty="0">
                <a:solidFill>
                  <a:schemeClr val="tx2"/>
                </a:solidFill>
              </a:rPr>
              <a:t>production</a:t>
            </a:r>
          </a:p>
          <a:p>
            <a:r>
              <a:rPr lang="en-US" sz="1600" b="1" i="1" kern="0" dirty="0">
                <a:solidFill>
                  <a:schemeClr val="tx2"/>
                </a:solidFill>
              </a:rPr>
              <a:t>workload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57350" y="3425574"/>
            <a:ext cx="1014884" cy="82296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 3" pitchFamily="18" charset="2"/>
              <a:buChar char="}"/>
            </a:pPr>
            <a:endParaRPr lang="en-US" sz="1000" b="1" kern="0" dirty="0" err="1">
              <a:solidFill>
                <a:schemeClr val="tx2"/>
              </a:solidFill>
            </a:endParaRPr>
          </a:p>
        </p:txBody>
      </p:sp>
      <p:cxnSp>
        <p:nvCxnSpPr>
          <p:cNvPr id="12" name="Straight Connector 11"/>
          <p:cNvCxnSpPr>
            <a:stCxn id="15" idx="5"/>
            <a:endCxn id="16" idx="1"/>
          </p:cNvCxnSpPr>
          <p:nvPr/>
        </p:nvCxnSpPr>
        <p:spPr>
          <a:xfrm>
            <a:off x="8169665" y="3761214"/>
            <a:ext cx="60250" cy="1696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5" idx="3"/>
            <a:endCxn id="14" idx="7"/>
          </p:cNvCxnSpPr>
          <p:nvPr/>
        </p:nvCxnSpPr>
        <p:spPr>
          <a:xfrm flipH="1">
            <a:off x="7920572" y="3761214"/>
            <a:ext cx="55119" cy="16608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686425" y="3887129"/>
            <a:ext cx="274320" cy="27432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 3" pitchFamily="18" charset="2"/>
              <a:buChar char="}"/>
            </a:pPr>
            <a:endParaRPr lang="en-US" sz="1000" b="1" kern="0" dirty="0" err="1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935518" y="3527067"/>
            <a:ext cx="274320" cy="27432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 3" pitchFamily="18" charset="2"/>
              <a:buChar char="}"/>
            </a:pPr>
            <a:endParaRPr lang="en-US" sz="1000" b="1" kern="0" dirty="0" err="1">
              <a:solidFill>
                <a:schemeClr val="tx2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189742" y="3890646"/>
            <a:ext cx="274320" cy="27432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 3" pitchFamily="18" charset="2"/>
              <a:buChar char="}"/>
            </a:pPr>
            <a:endParaRPr lang="en-US" sz="1000" b="1" kern="0" dirty="0" err="1">
              <a:solidFill>
                <a:schemeClr val="tx2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984408" y="2826138"/>
            <a:ext cx="457200" cy="45720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737770" y="2818148"/>
            <a:ext cx="457200" cy="45720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774408" y="3703824"/>
            <a:ext cx="73152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6"/>
            <a:endCxn id="16" idx="2"/>
          </p:cNvCxnSpPr>
          <p:nvPr/>
        </p:nvCxnSpPr>
        <p:spPr>
          <a:xfrm>
            <a:off x="7960745" y="4024289"/>
            <a:ext cx="228997" cy="351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595516" y="2289503"/>
            <a:ext cx="1014884" cy="82296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 3" pitchFamily="18" charset="2"/>
              <a:buChar char="}"/>
            </a:pPr>
            <a:endParaRPr lang="en-US" sz="1000" b="1" kern="0" dirty="0" err="1">
              <a:solidFill>
                <a:schemeClr val="tx2"/>
              </a:solidFill>
            </a:endParaRPr>
          </a:p>
        </p:txBody>
      </p:sp>
      <p:cxnSp>
        <p:nvCxnSpPr>
          <p:cNvPr id="22" name="Straight Connector 21"/>
          <p:cNvCxnSpPr>
            <a:stCxn id="23" idx="6"/>
            <a:endCxn id="24" idx="2"/>
          </p:cNvCxnSpPr>
          <p:nvPr/>
        </p:nvCxnSpPr>
        <p:spPr>
          <a:xfrm>
            <a:off x="8998911" y="2519722"/>
            <a:ext cx="228997" cy="351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724591" y="2382562"/>
            <a:ext cx="274320" cy="27432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 3" pitchFamily="18" charset="2"/>
              <a:buChar char="}"/>
            </a:pPr>
            <a:endParaRPr lang="en-US" sz="1000" b="1" kern="0" dirty="0" err="1">
              <a:solidFill>
                <a:schemeClr val="tx2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9227908" y="2386079"/>
            <a:ext cx="274320" cy="27432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 3" pitchFamily="18" charset="2"/>
              <a:buChar char="}"/>
            </a:pPr>
            <a:endParaRPr lang="en-US" sz="1000" b="1" kern="0" dirty="0" err="1">
              <a:solidFill>
                <a:schemeClr val="tx2"/>
              </a:solidFill>
            </a:endParaRPr>
          </a:p>
        </p:txBody>
      </p:sp>
      <p:cxnSp>
        <p:nvCxnSpPr>
          <p:cNvPr id="25" name="Straight Connector 24"/>
          <p:cNvCxnSpPr>
            <a:stCxn id="24" idx="3"/>
            <a:endCxn id="26" idx="7"/>
          </p:cNvCxnSpPr>
          <p:nvPr/>
        </p:nvCxnSpPr>
        <p:spPr>
          <a:xfrm flipH="1">
            <a:off x="9210396" y="2620226"/>
            <a:ext cx="57685" cy="16383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976249" y="2743887"/>
            <a:ext cx="274320" cy="27432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 3" pitchFamily="18" charset="2"/>
              <a:buChar char="}"/>
            </a:pPr>
            <a:endParaRPr lang="en-US" sz="1000" b="1" kern="0" dirty="0" err="1">
              <a:solidFill>
                <a:schemeClr val="tx2"/>
              </a:solidFill>
            </a:endParaRPr>
          </a:p>
        </p:txBody>
      </p:sp>
      <p:cxnSp>
        <p:nvCxnSpPr>
          <p:cNvPr id="27" name="Straight Connector 26"/>
          <p:cNvCxnSpPr>
            <a:stCxn id="23" idx="5"/>
            <a:endCxn id="26" idx="1"/>
          </p:cNvCxnSpPr>
          <p:nvPr/>
        </p:nvCxnSpPr>
        <p:spPr>
          <a:xfrm>
            <a:off x="8958738" y="2616709"/>
            <a:ext cx="57684" cy="16735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676349" y="3417883"/>
            <a:ext cx="1014884" cy="82296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 3" pitchFamily="18" charset="2"/>
              <a:buChar char="}"/>
            </a:pPr>
            <a:endParaRPr lang="en-US" sz="1000" b="1" kern="0" dirty="0" err="1">
              <a:solidFill>
                <a:schemeClr val="tx2"/>
              </a:solidFill>
            </a:endParaRPr>
          </a:p>
        </p:txBody>
      </p:sp>
      <p:cxnSp>
        <p:nvCxnSpPr>
          <p:cNvPr id="29" name="Straight Connector 28"/>
          <p:cNvCxnSpPr>
            <a:stCxn id="32" idx="5"/>
            <a:endCxn id="33" idx="1"/>
          </p:cNvCxnSpPr>
          <p:nvPr/>
        </p:nvCxnSpPr>
        <p:spPr>
          <a:xfrm>
            <a:off x="10288664" y="3753523"/>
            <a:ext cx="60250" cy="1696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2" idx="3"/>
            <a:endCxn id="31" idx="7"/>
          </p:cNvCxnSpPr>
          <p:nvPr/>
        </p:nvCxnSpPr>
        <p:spPr>
          <a:xfrm flipH="1">
            <a:off x="10039571" y="3753523"/>
            <a:ext cx="55119" cy="16608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9805424" y="3879438"/>
            <a:ext cx="274320" cy="27432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 3" pitchFamily="18" charset="2"/>
              <a:buChar char="}"/>
            </a:pPr>
            <a:endParaRPr lang="en-US" sz="1000" b="1" kern="0" dirty="0" err="1">
              <a:solidFill>
                <a:schemeClr val="tx2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054517" y="3519376"/>
            <a:ext cx="274320" cy="27432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 3" pitchFamily="18" charset="2"/>
              <a:buChar char="}"/>
            </a:pPr>
            <a:endParaRPr lang="en-US" sz="1000" b="1" kern="0" dirty="0" err="1">
              <a:solidFill>
                <a:schemeClr val="tx2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08741" y="3882955"/>
            <a:ext cx="274320" cy="27432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 3" pitchFamily="18" charset="2"/>
              <a:buChar char="}"/>
            </a:pPr>
            <a:endParaRPr lang="en-US" sz="1000" b="1" kern="0" dirty="0" err="1">
              <a:solidFill>
                <a:schemeClr val="tx2"/>
              </a:solidFill>
            </a:endParaRPr>
          </a:p>
        </p:txBody>
      </p:sp>
      <p:cxnSp>
        <p:nvCxnSpPr>
          <p:cNvPr id="34" name="Straight Connector 33"/>
          <p:cNvCxnSpPr>
            <a:stCxn id="31" idx="6"/>
            <a:endCxn id="33" idx="2"/>
          </p:cNvCxnSpPr>
          <p:nvPr/>
        </p:nvCxnSpPr>
        <p:spPr>
          <a:xfrm>
            <a:off x="10079744" y="4016598"/>
            <a:ext cx="228997" cy="351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63408" y="1536885"/>
            <a:ext cx="446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400" dirty="0">
                <a:solidFill>
                  <a:schemeClr val="tx2"/>
                </a:solidFill>
                <a:cs typeface="Courier New" panose="02070309020205020404" pitchFamily="49" charset="0"/>
              </a:rPr>
              <a:t>Example: 3 physical sites, 4 Cassandra “data centers”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543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23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Making Consistency Pluggable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20218" y="1090296"/>
            <a:ext cx="11170420" cy="4937125"/>
          </a:xfrm>
          <a:prstGeom prst="rect">
            <a:avLst/>
          </a:prstGeom>
        </p:spPr>
        <p:txBody>
          <a:bodyPr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</a:pPr>
            <a:r>
              <a:rPr lang="en-US" sz="2000" dirty="0"/>
              <a:t>Many challenges could be solved if consistency were </a:t>
            </a:r>
            <a:r>
              <a:rPr lang="en-US" sz="2000" i="1" dirty="0"/>
              <a:t>pluggable</a:t>
            </a:r>
            <a:r>
              <a:rPr lang="en-US" sz="2000" dirty="0"/>
              <a:t>:</a:t>
            </a:r>
          </a:p>
          <a:p>
            <a:pPr marL="693738" lvl="1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Quorum across a subset of data centers</a:t>
            </a:r>
          </a:p>
          <a:p>
            <a:pPr marL="693738" lvl="1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“Uneven” quorums:</a:t>
            </a:r>
          </a:p>
          <a:p>
            <a:pPr marL="1057275" lvl="3" indent="-342900" fontAlgn="base">
              <a:spcBef>
                <a:spcPts val="600"/>
              </a:spcBef>
            </a:pPr>
            <a:r>
              <a:rPr lang="en-US" sz="1800" dirty="0"/>
              <a:t>read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/>
              <a:t> + write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</a:p>
          <a:p>
            <a:pPr marL="1057275" lvl="3" indent="-342900" fontAlgn="base">
              <a:spcBef>
                <a:spcPts val="600"/>
              </a:spcBef>
            </a:pPr>
            <a:r>
              <a:rPr lang="en-US" sz="1800" dirty="0"/>
              <a:t>read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(N+1)/2 </a:t>
            </a:r>
            <a:r>
              <a:rPr lang="en-US" sz="1800" dirty="0"/>
              <a:t>+ write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(N/2)+1</a:t>
            </a:r>
          </a:p>
          <a:p>
            <a:pPr marL="1057275" lvl="3" indent="-342900" fontAlgn="base"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and so on…</a:t>
            </a:r>
            <a:endParaRPr lang="en-US" sz="2000" dirty="0">
              <a:cs typeface="Courier New" panose="02070309020205020404" pitchFamily="49" charset="0"/>
            </a:endParaRPr>
          </a:p>
          <a:p>
            <a:pPr marL="693738" lvl="1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Local consistency with extra resiliency:</a:t>
            </a:r>
          </a:p>
          <a:p>
            <a:pPr marL="1057275" lvl="3" indent="-342900" fontAlgn="base"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LOCAL_QUORUM</a:t>
            </a:r>
            <a:r>
              <a:rPr lang="en-US" sz="1800" dirty="0"/>
              <a:t> + X remote replicas</a:t>
            </a:r>
          </a:p>
          <a:p>
            <a:pPr marL="1057275" lvl="3" indent="-342900" fontAlgn="base"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LOCAL_QUORUM</a:t>
            </a:r>
            <a:r>
              <a:rPr lang="en-US" sz="1800" dirty="0"/>
              <a:t> in 2 data centers</a:t>
            </a:r>
          </a:p>
          <a:p>
            <a:pPr fontAlgn="base">
              <a:spcBef>
                <a:spcPts val="600"/>
              </a:spcBef>
            </a:pPr>
            <a:r>
              <a:rPr lang="en-US" sz="2000" dirty="0"/>
              <a:t>Consistency levels should be:</a:t>
            </a:r>
          </a:p>
          <a:p>
            <a:pPr marL="693738" lvl="1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User-definable</a:t>
            </a:r>
          </a:p>
          <a:p>
            <a:pPr marL="693738" lvl="1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Fully configurable</a:t>
            </a:r>
          </a:p>
          <a:p>
            <a:pPr marL="693738" lvl="1" indent="-3429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Simple for operators to deploy</a:t>
            </a:r>
          </a:p>
          <a:p>
            <a:pPr fontAlgn="base">
              <a:spcBef>
                <a:spcPts val="600"/>
              </a:spcBef>
            </a:pPr>
            <a:r>
              <a:rPr lang="en-US" sz="2000" dirty="0"/>
              <a:t>Discussion is ongoing: CASSANDRA-8119</a:t>
            </a:r>
          </a:p>
        </p:txBody>
      </p:sp>
    </p:spTree>
    <p:extLst>
      <p:ext uri="{BB962C8B-B14F-4D97-AF65-F5344CB8AC3E}">
        <p14:creationId xmlns:p14="http://schemas.microsoft.com/office/powerpoint/2010/main" val="541286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24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Other Tips for Success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20218" y="1090297"/>
            <a:ext cx="11170420" cy="2682634"/>
          </a:xfrm>
          <a:prstGeom prst="rect">
            <a:avLst/>
          </a:prstGeom>
        </p:spPr>
        <p:txBody>
          <a:bodyPr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Consider implications for fault-tolerance</a:t>
            </a:r>
          </a:p>
          <a:p>
            <a:pPr marL="636588" lvl="1" indent="-285750" fontAlgn="base">
              <a:buFont typeface="Arial" panose="020B0604020202020204" pitchFamily="34" charset="0"/>
              <a:buChar char="•"/>
            </a:pPr>
            <a:r>
              <a:rPr lang="en-US" sz="1800" dirty="0"/>
              <a:t>Two nodes offline in different data centers can cause failures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Build a custom snitch to explicitly favor nearby data centers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Increase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native_transport_max_threads</a:t>
            </a:r>
            <a:endParaRPr lang="en-US" sz="20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Enable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inter_dc_tcp_nodelay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Check your TCP window size settings</a:t>
            </a:r>
          </a:p>
        </p:txBody>
      </p:sp>
    </p:spTree>
    <p:extLst>
      <p:ext uri="{BB962C8B-B14F-4D97-AF65-F5344CB8AC3E}">
        <p14:creationId xmlns:p14="http://schemas.microsoft.com/office/powerpoint/2010/main" val="98974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40158" y="5008705"/>
            <a:ext cx="3522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http://rockthecode.io/</a:t>
            </a:r>
          </a:p>
        </p:txBody>
      </p:sp>
      <p:sp>
        <p:nvSpPr>
          <p:cNvPr id="4" name="Rectangle 3"/>
          <p:cNvSpPr/>
          <p:nvPr/>
        </p:nvSpPr>
        <p:spPr>
          <a:xfrm>
            <a:off x="4657552" y="5569162"/>
            <a:ext cx="2887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@rockthecodeIO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468" y="5684894"/>
            <a:ext cx="428084" cy="3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0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iShares by BlackR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5" r="17335"/>
          <a:stretch/>
        </p:blipFill>
        <p:spPr bwMode="auto">
          <a:xfrm>
            <a:off x="799226" y="1882509"/>
            <a:ext cx="1805561" cy="68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l="4032" t="9914" r="1962" b="7163"/>
          <a:stretch/>
        </p:blipFill>
        <p:spPr>
          <a:xfrm>
            <a:off x="2880505" y="3296482"/>
            <a:ext cx="6417509" cy="289837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3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Who We Are</a:t>
            </a: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420217" y="1090296"/>
            <a:ext cx="11219847" cy="3448753"/>
          </a:xfrm>
          <a:prstGeom prst="rect">
            <a:avLst/>
          </a:prstGeom>
        </p:spPr>
        <p:txBody>
          <a:bodyPr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                               is the world’s largest investment manager</a:t>
            </a:r>
          </a:p>
          <a:p>
            <a:pPr marL="636588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Over $4.5 trillion in assets under management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                   is the world’s largest provider of exchange-traded funds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#26 on                   list of the World’s Most Admired Companies 2016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Advisor and technology provider</a:t>
            </a:r>
            <a:endParaRPr lang="en-US" sz="2400" dirty="0"/>
          </a:p>
        </p:txBody>
      </p:sp>
      <p:pic>
        <p:nvPicPr>
          <p:cNvPr id="21" name="Picture 6" descr="http://logonoid.com/images/blackrock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32" y="1066606"/>
            <a:ext cx="2472285" cy="38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http://www.manpowergroup.com/wps/wcm/connect/263427c4-2bf4-4563-8294-1c0f6d6b0e08/logo-fortune.png?MOD=AJPERES&amp;CACHEID=263427c4-2bf4-4563-8294-1c0f6d6b0e0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846" y="2725922"/>
            <a:ext cx="1383025" cy="22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86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158" t="6547" r="19154" b="39609"/>
          <a:stretch/>
        </p:blipFill>
        <p:spPr>
          <a:xfrm>
            <a:off x="783339" y="1742334"/>
            <a:ext cx="1785819" cy="49897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4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BlackRock as a Technology Provider</a:t>
            </a:r>
          </a:p>
        </p:txBody>
      </p:sp>
      <p:pic>
        <p:nvPicPr>
          <p:cNvPr id="4" name="Picture 2" descr="Aladdin Enterpris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2" t="24136" r="9180" b="8652"/>
          <a:stretch/>
        </p:blipFill>
        <p:spPr bwMode="auto">
          <a:xfrm>
            <a:off x="5955507" y="1765798"/>
            <a:ext cx="5802796" cy="29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420218" y="1839940"/>
            <a:ext cx="5376672" cy="3657600"/>
          </a:xfrm>
          <a:prstGeom prst="rect">
            <a:avLst/>
          </a:prstGeom>
        </p:spPr>
        <p:txBody>
          <a:bodyPr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i="1" dirty="0"/>
              <a:t>                      </a:t>
            </a:r>
            <a:r>
              <a:rPr lang="en-GB" sz="2400" dirty="0"/>
              <a:t>is BlackRock’s enterprise investment system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Used by BlackRock and more than 160 other institutions around the world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Generated over $500 million in revenue last year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445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5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Cassandra at BlackRock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275" t="951" r="1033" b="7293"/>
          <a:stretch/>
        </p:blipFill>
        <p:spPr>
          <a:xfrm>
            <a:off x="3243381" y="2805723"/>
            <a:ext cx="5728676" cy="2897261"/>
          </a:xfrm>
          <a:prstGeom prst="rect">
            <a:avLst/>
          </a:prstGeom>
        </p:spPr>
      </p:pic>
      <p:sp>
        <p:nvSpPr>
          <p:cNvPr id="11" name="Text Placeholder 1"/>
          <p:cNvSpPr txBox="1">
            <a:spLocks/>
          </p:cNvSpPr>
          <p:nvPr/>
        </p:nvSpPr>
        <p:spPr>
          <a:xfrm>
            <a:off x="420218" y="1090296"/>
            <a:ext cx="8130658" cy="4937125"/>
          </a:xfrm>
          <a:prstGeom prst="rect">
            <a:avLst/>
          </a:prstGeom>
        </p:spPr>
        <p:txBody>
          <a:bodyPr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Started using Cassandra 0.6 in development in 2010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First production usage in 2011 on version 0.8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Currently on version 2.1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2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Using Cassandra in Multiple Data Centers</a:t>
            </a:r>
          </a:p>
        </p:txBody>
      </p:sp>
    </p:spTree>
    <p:extLst>
      <p:ext uri="{BB962C8B-B14F-4D97-AF65-F5344CB8AC3E}">
        <p14:creationId xmlns:p14="http://schemas.microsoft.com/office/powerpoint/2010/main" val="134681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7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Support for Data Centers in Cassandra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20218" y="1090297"/>
            <a:ext cx="11170420" cy="2986178"/>
          </a:xfrm>
          <a:prstGeom prst="rect">
            <a:avLst/>
          </a:prstGeom>
        </p:spPr>
        <p:txBody>
          <a:bodyPr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A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cluster</a:t>
            </a:r>
            <a:r>
              <a:rPr lang="en-US" sz="2000" dirty="0">
                <a:cs typeface="Courier New" panose="02070309020205020404" pitchFamily="49" charset="0"/>
              </a:rPr>
              <a:t> can span wide distances</a:t>
            </a:r>
          </a:p>
          <a:p>
            <a:pPr marL="636588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cs typeface="Courier New" panose="02070309020205020404" pitchFamily="49" charset="0"/>
              </a:rPr>
              <a:t>Disaster recovery</a:t>
            </a:r>
          </a:p>
          <a:p>
            <a:pPr marL="636588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cs typeface="Courier New" panose="02070309020205020404" pitchFamily="49" charset="0"/>
              </a:rPr>
              <a:t>Proximity to other systems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In Cassandra, “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data center</a:t>
            </a:r>
            <a:r>
              <a:rPr lang="en-US" sz="2000" dirty="0">
                <a:cs typeface="Courier New" panose="02070309020205020404" pitchFamily="49" charset="0"/>
              </a:rPr>
              <a:t>” == replication group</a:t>
            </a:r>
            <a:endParaRPr lang="en-US" sz="2000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pPr marL="636588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cs typeface="Courier New" panose="02070309020205020404" pitchFamily="49" charset="0"/>
              </a:rPr>
              <a:t>Usually you group by proximity</a:t>
            </a:r>
          </a:p>
          <a:p>
            <a:pPr marL="636588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cs typeface="Courier New" panose="02070309020205020404" pitchFamily="49" charset="0"/>
              </a:rPr>
              <a:t>Can also group by </a:t>
            </a:r>
            <a:r>
              <a:rPr lang="en-US" sz="1800" i="1" dirty="0">
                <a:cs typeface="Courier New" panose="02070309020205020404" pitchFamily="49" charset="0"/>
              </a:rPr>
              <a:t>type of workload</a:t>
            </a:r>
            <a:endParaRPr lang="en-US" sz="1800" dirty="0"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960966" y="3835934"/>
            <a:ext cx="8088923" cy="1880202"/>
            <a:chOff x="1426866" y="4316321"/>
            <a:chExt cx="8088923" cy="1880202"/>
          </a:xfrm>
        </p:grpSpPr>
        <p:sp>
          <p:nvSpPr>
            <p:cNvPr id="7" name="Rectangle 6"/>
            <p:cNvSpPr/>
            <p:nvPr/>
          </p:nvSpPr>
          <p:spPr>
            <a:xfrm>
              <a:off x="6474892" y="5310110"/>
              <a:ext cx="2943006" cy="7746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600" b="1" kern="0" dirty="0">
                  <a:solidFill>
                    <a:schemeClr val="tx2"/>
                  </a:solidFill>
                </a:rPr>
                <a:t>SITE 2</a:t>
              </a:r>
            </a:p>
            <a:p>
              <a:pPr algn="r"/>
              <a:r>
                <a:rPr lang="en-US" sz="1600" b="1" i="1" kern="0" dirty="0">
                  <a:solidFill>
                    <a:schemeClr val="tx2"/>
                  </a:solidFill>
                </a:rPr>
                <a:t>analytic</a:t>
              </a:r>
            </a:p>
            <a:p>
              <a:pPr algn="r"/>
              <a:r>
                <a:rPr lang="en-US" sz="1600" b="1" i="1" kern="0" dirty="0">
                  <a:solidFill>
                    <a:schemeClr val="tx2"/>
                  </a:solidFill>
                </a:rPr>
                <a:t>workload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74892" y="4454811"/>
              <a:ext cx="2943006" cy="7746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600" b="1" kern="0" dirty="0">
                  <a:solidFill>
                    <a:schemeClr val="tx2"/>
                  </a:solidFill>
                </a:rPr>
                <a:t>SITE 2</a:t>
              </a:r>
            </a:p>
            <a:p>
              <a:pPr algn="r"/>
              <a:r>
                <a:rPr lang="en-US" sz="1600" b="1" i="1" kern="0" dirty="0">
                  <a:solidFill>
                    <a:schemeClr val="tx2"/>
                  </a:solidFill>
                </a:rPr>
                <a:t>production</a:t>
              </a:r>
            </a:p>
            <a:p>
              <a:pPr algn="r"/>
              <a:r>
                <a:rPr lang="en-US" sz="1600" b="1" i="1" kern="0" dirty="0">
                  <a:solidFill>
                    <a:schemeClr val="tx2"/>
                  </a:solidFill>
                </a:rPr>
                <a:t>workload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27350" y="5293824"/>
              <a:ext cx="2943006" cy="7746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kern="0" dirty="0">
                  <a:solidFill>
                    <a:schemeClr val="tx2"/>
                  </a:solidFill>
                </a:rPr>
                <a:t>SITE 1</a:t>
              </a:r>
            </a:p>
            <a:p>
              <a:r>
                <a:rPr lang="en-US" sz="1600" b="1" i="1" kern="0" dirty="0">
                  <a:solidFill>
                    <a:schemeClr val="tx2"/>
                  </a:solidFill>
                </a:rPr>
                <a:t>analytic</a:t>
              </a:r>
            </a:p>
            <a:p>
              <a:r>
                <a:rPr lang="en-US" sz="1600" b="1" i="1" kern="0" dirty="0">
                  <a:solidFill>
                    <a:schemeClr val="tx2"/>
                  </a:solidFill>
                </a:rPr>
                <a:t>workload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27350" y="4438525"/>
              <a:ext cx="2943006" cy="7746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kern="0" dirty="0">
                  <a:solidFill>
                    <a:schemeClr val="tx2"/>
                  </a:solidFill>
                </a:rPr>
                <a:t>SITE 1</a:t>
              </a:r>
            </a:p>
            <a:p>
              <a:r>
                <a:rPr lang="en-US" sz="1600" b="1" i="1" kern="0" dirty="0">
                  <a:solidFill>
                    <a:schemeClr val="tx2"/>
                  </a:solidFill>
                </a:rPr>
                <a:t>production</a:t>
              </a:r>
            </a:p>
            <a:p>
              <a:r>
                <a:rPr lang="en-US" sz="1600" b="1" i="1" kern="0" dirty="0">
                  <a:solidFill>
                    <a:schemeClr val="tx2"/>
                  </a:solidFill>
                </a:rPr>
                <a:t>workload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26866" y="4316321"/>
              <a:ext cx="3506876" cy="1868280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ysDash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024061" y="4601139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779885" y="4923858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056531" y="4923858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418793" y="4468669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811857" y="4601139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024061" y="5630905"/>
              <a:ext cx="274320" cy="2743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779885" y="5310552"/>
              <a:ext cx="274320" cy="2743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056531" y="5310552"/>
              <a:ext cx="274320" cy="2743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428841" y="5769731"/>
              <a:ext cx="274320" cy="2743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811857" y="5630905"/>
              <a:ext cx="274320" cy="2743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22" name="Straight Connector 21"/>
            <p:cNvCxnSpPr>
              <a:stCxn id="15" idx="6"/>
              <a:endCxn id="16" idx="1"/>
            </p:cNvCxnSpPr>
            <p:nvPr/>
          </p:nvCxnSpPr>
          <p:spPr>
            <a:xfrm>
              <a:off x="3693113" y="4605829"/>
              <a:ext cx="158917" cy="3548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6" idx="6"/>
              <a:endCxn id="14" idx="0"/>
            </p:cNvCxnSpPr>
            <p:nvPr/>
          </p:nvCxnSpPr>
          <p:spPr>
            <a:xfrm>
              <a:off x="4086177" y="4738299"/>
              <a:ext cx="107514" cy="18555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4" idx="4"/>
              <a:endCxn id="19" idx="0"/>
            </p:cNvCxnSpPr>
            <p:nvPr/>
          </p:nvCxnSpPr>
          <p:spPr>
            <a:xfrm>
              <a:off x="4193691" y="5198178"/>
              <a:ext cx="0" cy="112374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5" idx="2"/>
              <a:endCxn id="12" idx="7"/>
            </p:cNvCxnSpPr>
            <p:nvPr/>
          </p:nvCxnSpPr>
          <p:spPr>
            <a:xfrm flipH="1">
              <a:off x="3258208" y="4605829"/>
              <a:ext cx="160585" cy="3548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2"/>
              <a:endCxn id="13" idx="0"/>
            </p:cNvCxnSpPr>
            <p:nvPr/>
          </p:nvCxnSpPr>
          <p:spPr>
            <a:xfrm flipH="1">
              <a:off x="2917045" y="4738299"/>
              <a:ext cx="107016" cy="18555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3" idx="4"/>
              <a:endCxn id="18" idx="0"/>
            </p:cNvCxnSpPr>
            <p:nvPr/>
          </p:nvCxnSpPr>
          <p:spPr>
            <a:xfrm>
              <a:off x="2917045" y="5198178"/>
              <a:ext cx="0" cy="112374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7" idx="2"/>
              <a:endCxn id="18" idx="4"/>
            </p:cNvCxnSpPr>
            <p:nvPr/>
          </p:nvCxnSpPr>
          <p:spPr>
            <a:xfrm flipH="1" flipV="1">
              <a:off x="2917045" y="5584872"/>
              <a:ext cx="107016" cy="18319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7" idx="5"/>
              <a:endCxn id="20" idx="2"/>
            </p:cNvCxnSpPr>
            <p:nvPr/>
          </p:nvCxnSpPr>
          <p:spPr>
            <a:xfrm>
              <a:off x="3258208" y="5865052"/>
              <a:ext cx="170633" cy="4183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1" idx="3"/>
              <a:endCxn id="20" idx="6"/>
            </p:cNvCxnSpPr>
            <p:nvPr/>
          </p:nvCxnSpPr>
          <p:spPr>
            <a:xfrm flipH="1">
              <a:off x="3703161" y="5865052"/>
              <a:ext cx="148869" cy="4183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1" idx="6"/>
              <a:endCxn id="19" idx="4"/>
            </p:cNvCxnSpPr>
            <p:nvPr/>
          </p:nvCxnSpPr>
          <p:spPr>
            <a:xfrm flipV="1">
              <a:off x="4086177" y="5584872"/>
              <a:ext cx="107514" cy="18319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978635" y="4316321"/>
              <a:ext cx="3537154" cy="1880202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ysDash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833541" y="4612193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589365" y="4934912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866011" y="4934912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228273" y="4479723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621337" y="4612193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833541" y="5641959"/>
              <a:ext cx="274320" cy="2743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589365" y="5321606"/>
              <a:ext cx="274320" cy="2743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7866011" y="5321606"/>
              <a:ext cx="274320" cy="2743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238321" y="5780785"/>
              <a:ext cx="274320" cy="2743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7621337" y="5641959"/>
              <a:ext cx="274320" cy="2743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43" name="Straight Connector 42"/>
            <p:cNvCxnSpPr>
              <a:stCxn id="36" idx="6"/>
              <a:endCxn id="37" idx="1"/>
            </p:cNvCxnSpPr>
            <p:nvPr/>
          </p:nvCxnSpPr>
          <p:spPr>
            <a:xfrm>
              <a:off x="7502593" y="4616883"/>
              <a:ext cx="158917" cy="3548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7" idx="6"/>
              <a:endCxn id="35" idx="0"/>
            </p:cNvCxnSpPr>
            <p:nvPr/>
          </p:nvCxnSpPr>
          <p:spPr>
            <a:xfrm>
              <a:off x="7895657" y="4749353"/>
              <a:ext cx="107514" cy="18555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5" idx="4"/>
              <a:endCxn id="40" idx="0"/>
            </p:cNvCxnSpPr>
            <p:nvPr/>
          </p:nvCxnSpPr>
          <p:spPr>
            <a:xfrm>
              <a:off x="8003171" y="5209232"/>
              <a:ext cx="0" cy="112374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6" idx="2"/>
              <a:endCxn id="33" idx="7"/>
            </p:cNvCxnSpPr>
            <p:nvPr/>
          </p:nvCxnSpPr>
          <p:spPr>
            <a:xfrm flipH="1">
              <a:off x="7067688" y="4616883"/>
              <a:ext cx="160585" cy="3548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3" idx="2"/>
              <a:endCxn id="34" idx="0"/>
            </p:cNvCxnSpPr>
            <p:nvPr/>
          </p:nvCxnSpPr>
          <p:spPr>
            <a:xfrm flipH="1">
              <a:off x="6726525" y="4749353"/>
              <a:ext cx="107016" cy="18555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4" idx="4"/>
              <a:endCxn id="39" idx="0"/>
            </p:cNvCxnSpPr>
            <p:nvPr/>
          </p:nvCxnSpPr>
          <p:spPr>
            <a:xfrm>
              <a:off x="6726525" y="5209232"/>
              <a:ext cx="0" cy="112374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2"/>
              <a:endCxn id="39" idx="4"/>
            </p:cNvCxnSpPr>
            <p:nvPr/>
          </p:nvCxnSpPr>
          <p:spPr>
            <a:xfrm flipH="1" flipV="1">
              <a:off x="6726525" y="5595926"/>
              <a:ext cx="107016" cy="18319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8" idx="5"/>
              <a:endCxn id="41" idx="2"/>
            </p:cNvCxnSpPr>
            <p:nvPr/>
          </p:nvCxnSpPr>
          <p:spPr>
            <a:xfrm>
              <a:off x="7067688" y="5876106"/>
              <a:ext cx="170633" cy="4183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2" idx="3"/>
              <a:endCxn id="41" idx="6"/>
            </p:cNvCxnSpPr>
            <p:nvPr/>
          </p:nvCxnSpPr>
          <p:spPr>
            <a:xfrm flipH="1">
              <a:off x="7512641" y="5876106"/>
              <a:ext cx="148869" cy="4183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2" idx="6"/>
              <a:endCxn id="40" idx="4"/>
            </p:cNvCxnSpPr>
            <p:nvPr/>
          </p:nvCxnSpPr>
          <p:spPr>
            <a:xfrm flipV="1">
              <a:off x="7895657" y="5595926"/>
              <a:ext cx="107514" cy="18319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593909" y="5265337"/>
              <a:ext cx="1718265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11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8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Using Data Centers in Cassandra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20218" y="1090296"/>
            <a:ext cx="11170420" cy="4937125"/>
          </a:xfrm>
          <a:prstGeom prst="rect">
            <a:avLst/>
          </a:prstGeom>
        </p:spPr>
        <p:txBody>
          <a:bodyPr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Tell the cluster where your nodes are:</a:t>
            </a:r>
          </a:p>
          <a:p>
            <a:pPr marL="693738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Use a </a:t>
            </a:r>
            <a:r>
              <a:rPr lang="en-US" sz="1800" b="1" dirty="0">
                <a:solidFill>
                  <a:schemeClr val="accent2"/>
                </a:solidFill>
              </a:rPr>
              <a:t>snitch</a:t>
            </a:r>
            <a:r>
              <a:rPr lang="en-US" sz="1800" dirty="0"/>
              <a:t>!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Tell the cluster where you want your data to go:</a:t>
            </a:r>
          </a:p>
          <a:p>
            <a:pPr marL="693738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KEYSPACE example WITH REPLICATION =</a:t>
            </a:r>
          </a:p>
          <a:p>
            <a:pPr lvl="1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 ‘class’ :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NetworkTopologyStrategy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‘DC1’ : ‘3’, ‘DC2’ : ‘3’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Write your data and watch it replicate to all your data centers!</a:t>
            </a:r>
          </a:p>
          <a:p>
            <a:pPr marL="693738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cs typeface="Courier New" panose="02070309020205020404" pitchFamily="49" charset="0"/>
              </a:rPr>
              <a:t>(…if they’re all available)</a:t>
            </a:r>
          </a:p>
          <a:p>
            <a:pPr marL="693738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cs typeface="Courier New" panose="02070309020205020404" pitchFamily="49" charset="0"/>
              </a:rPr>
              <a:t>Otherwise, hinted handoff, read repair, and anti-entropy repair have your back.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93240" y="4195420"/>
            <a:ext cx="6358856" cy="1762898"/>
            <a:chOff x="2785144" y="4374745"/>
            <a:chExt cx="6358856" cy="1762898"/>
          </a:xfrm>
        </p:grpSpPr>
        <p:sp>
          <p:nvSpPr>
            <p:cNvPr id="7" name="Rectangle 6"/>
            <p:cNvSpPr/>
            <p:nvPr/>
          </p:nvSpPr>
          <p:spPr>
            <a:xfrm>
              <a:off x="2785144" y="4374745"/>
              <a:ext cx="2982609" cy="1751844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ysDash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540553" y="4601139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296377" y="4923858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573023" y="4923858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935285" y="4468669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28349" y="4601139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40553" y="5630905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296377" y="5310552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573023" y="5310552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945333" y="5769731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328349" y="5630905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6"/>
              <a:endCxn id="12" idx="1"/>
            </p:cNvCxnSpPr>
            <p:nvPr/>
          </p:nvCxnSpPr>
          <p:spPr>
            <a:xfrm>
              <a:off x="4209605" y="4605829"/>
              <a:ext cx="158917" cy="3548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2" idx="6"/>
              <a:endCxn id="10" idx="0"/>
            </p:cNvCxnSpPr>
            <p:nvPr/>
          </p:nvCxnSpPr>
          <p:spPr>
            <a:xfrm>
              <a:off x="4602669" y="4738299"/>
              <a:ext cx="107514" cy="18555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4"/>
              <a:endCxn id="15" idx="0"/>
            </p:cNvCxnSpPr>
            <p:nvPr/>
          </p:nvCxnSpPr>
          <p:spPr>
            <a:xfrm>
              <a:off x="4710183" y="5198178"/>
              <a:ext cx="0" cy="112374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2"/>
              <a:endCxn id="8" idx="7"/>
            </p:cNvCxnSpPr>
            <p:nvPr/>
          </p:nvCxnSpPr>
          <p:spPr>
            <a:xfrm flipH="1">
              <a:off x="3774700" y="4605829"/>
              <a:ext cx="160585" cy="3548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2"/>
              <a:endCxn id="9" idx="0"/>
            </p:cNvCxnSpPr>
            <p:nvPr/>
          </p:nvCxnSpPr>
          <p:spPr>
            <a:xfrm flipH="1">
              <a:off x="3433537" y="4738299"/>
              <a:ext cx="107016" cy="18555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4"/>
              <a:endCxn id="14" idx="0"/>
            </p:cNvCxnSpPr>
            <p:nvPr/>
          </p:nvCxnSpPr>
          <p:spPr>
            <a:xfrm>
              <a:off x="3433537" y="5198178"/>
              <a:ext cx="0" cy="112374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3" idx="2"/>
              <a:endCxn id="14" idx="4"/>
            </p:cNvCxnSpPr>
            <p:nvPr/>
          </p:nvCxnSpPr>
          <p:spPr>
            <a:xfrm flipH="1" flipV="1">
              <a:off x="3433537" y="5584872"/>
              <a:ext cx="107016" cy="18319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3" idx="5"/>
              <a:endCxn id="16" idx="2"/>
            </p:cNvCxnSpPr>
            <p:nvPr/>
          </p:nvCxnSpPr>
          <p:spPr>
            <a:xfrm>
              <a:off x="3774700" y="5865052"/>
              <a:ext cx="170633" cy="4183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3"/>
              <a:endCxn id="16" idx="6"/>
            </p:cNvCxnSpPr>
            <p:nvPr/>
          </p:nvCxnSpPr>
          <p:spPr>
            <a:xfrm flipH="1">
              <a:off x="4219653" y="5865052"/>
              <a:ext cx="148869" cy="4183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7" idx="6"/>
              <a:endCxn id="15" idx="4"/>
            </p:cNvCxnSpPr>
            <p:nvPr/>
          </p:nvCxnSpPr>
          <p:spPr>
            <a:xfrm flipV="1">
              <a:off x="4602669" y="5584872"/>
              <a:ext cx="107514" cy="18319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495127" y="4385799"/>
              <a:ext cx="2648873" cy="1751844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ysDash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350033" y="4612193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105857" y="4934912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382503" y="4934912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7744765" y="4479723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8137829" y="4612193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350033" y="5641959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105857" y="5321606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382503" y="5321606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754813" y="5780785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137829" y="5641959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39" name="Straight Connector 38"/>
            <p:cNvCxnSpPr>
              <a:stCxn id="32" idx="6"/>
              <a:endCxn id="33" idx="1"/>
            </p:cNvCxnSpPr>
            <p:nvPr/>
          </p:nvCxnSpPr>
          <p:spPr>
            <a:xfrm>
              <a:off x="8019085" y="4616883"/>
              <a:ext cx="158917" cy="3548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3" idx="6"/>
              <a:endCxn id="31" idx="0"/>
            </p:cNvCxnSpPr>
            <p:nvPr/>
          </p:nvCxnSpPr>
          <p:spPr>
            <a:xfrm>
              <a:off x="8412149" y="4749353"/>
              <a:ext cx="107514" cy="18555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1" idx="4"/>
              <a:endCxn id="36" idx="0"/>
            </p:cNvCxnSpPr>
            <p:nvPr/>
          </p:nvCxnSpPr>
          <p:spPr>
            <a:xfrm>
              <a:off x="8519663" y="5209232"/>
              <a:ext cx="0" cy="112374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2" idx="2"/>
              <a:endCxn id="29" idx="7"/>
            </p:cNvCxnSpPr>
            <p:nvPr/>
          </p:nvCxnSpPr>
          <p:spPr>
            <a:xfrm flipH="1">
              <a:off x="7584180" y="4616883"/>
              <a:ext cx="160585" cy="3548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30" idx="0"/>
            </p:cNvCxnSpPr>
            <p:nvPr/>
          </p:nvCxnSpPr>
          <p:spPr>
            <a:xfrm flipH="1">
              <a:off x="7243017" y="4749353"/>
              <a:ext cx="107016" cy="18555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0" idx="4"/>
              <a:endCxn id="35" idx="0"/>
            </p:cNvCxnSpPr>
            <p:nvPr/>
          </p:nvCxnSpPr>
          <p:spPr>
            <a:xfrm>
              <a:off x="7243017" y="5209232"/>
              <a:ext cx="0" cy="112374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4" idx="2"/>
              <a:endCxn id="35" idx="4"/>
            </p:cNvCxnSpPr>
            <p:nvPr/>
          </p:nvCxnSpPr>
          <p:spPr>
            <a:xfrm flipH="1" flipV="1">
              <a:off x="7243017" y="5595926"/>
              <a:ext cx="107016" cy="18319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4" idx="5"/>
              <a:endCxn id="37" idx="2"/>
            </p:cNvCxnSpPr>
            <p:nvPr/>
          </p:nvCxnSpPr>
          <p:spPr>
            <a:xfrm>
              <a:off x="7584180" y="5876106"/>
              <a:ext cx="170633" cy="4183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8" idx="3"/>
              <a:endCxn id="37" idx="6"/>
            </p:cNvCxnSpPr>
            <p:nvPr/>
          </p:nvCxnSpPr>
          <p:spPr>
            <a:xfrm flipH="1">
              <a:off x="8029133" y="5876106"/>
              <a:ext cx="148869" cy="4183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8" idx="6"/>
              <a:endCxn id="36" idx="4"/>
            </p:cNvCxnSpPr>
            <p:nvPr/>
          </p:nvCxnSpPr>
          <p:spPr>
            <a:xfrm flipV="1">
              <a:off x="8412149" y="5595926"/>
              <a:ext cx="107514" cy="18319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0" idx="3"/>
              <a:endCxn id="13" idx="7"/>
            </p:cNvCxnSpPr>
            <p:nvPr/>
          </p:nvCxnSpPr>
          <p:spPr>
            <a:xfrm flipH="1">
              <a:off x="3774700" y="5158005"/>
              <a:ext cx="838496" cy="513073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0" idx="2"/>
              <a:endCxn id="9" idx="6"/>
            </p:cNvCxnSpPr>
            <p:nvPr/>
          </p:nvCxnSpPr>
          <p:spPr>
            <a:xfrm flipH="1">
              <a:off x="3570697" y="5061018"/>
              <a:ext cx="1002326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0" idx="6"/>
              <a:endCxn id="34" idx="2"/>
            </p:cNvCxnSpPr>
            <p:nvPr/>
          </p:nvCxnSpPr>
          <p:spPr>
            <a:xfrm>
              <a:off x="4847343" y="5061018"/>
              <a:ext cx="2502690" cy="718101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0" idx="6"/>
              <a:endCxn id="29" idx="2"/>
            </p:cNvCxnSpPr>
            <p:nvPr/>
          </p:nvCxnSpPr>
          <p:spPr>
            <a:xfrm flipV="1">
              <a:off x="4847343" y="4749353"/>
              <a:ext cx="2502690" cy="311665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4" idx="0"/>
              <a:endCxn id="10" idx="5"/>
            </p:cNvCxnSpPr>
            <p:nvPr/>
          </p:nvCxnSpPr>
          <p:spPr>
            <a:xfrm flipH="1" flipV="1">
              <a:off x="4807170" y="5158005"/>
              <a:ext cx="427035" cy="478439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867440" y="5636444"/>
              <a:ext cx="733530" cy="41138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kern="0" dirty="0">
                  <a:solidFill>
                    <a:schemeClr val="bg1"/>
                  </a:solidFill>
                </a:rPr>
                <a:t>Client</a:t>
              </a:r>
            </a:p>
          </p:txBody>
        </p:sp>
      </p:grpSp>
      <p:cxnSp>
        <p:nvCxnSpPr>
          <p:cNvPr id="55" name="Straight Arrow Connector 54"/>
          <p:cNvCxnSpPr>
            <a:stCxn id="10" idx="6"/>
            <a:endCxn id="35" idx="2"/>
          </p:cNvCxnSpPr>
          <p:nvPr/>
        </p:nvCxnSpPr>
        <p:spPr>
          <a:xfrm>
            <a:off x="3555439" y="4881693"/>
            <a:ext cx="2258514" cy="397748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393331" y="4715517"/>
            <a:ext cx="274320" cy="27432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 3" pitchFamily="18" charset="2"/>
              <a:buChar char="}"/>
            </a:pPr>
            <a:endParaRPr lang="en-US" sz="1000" b="1" kern="0" dirty="0" err="1">
              <a:solidFill>
                <a:schemeClr val="tx2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393331" y="5096650"/>
            <a:ext cx="274320" cy="27432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 3" pitchFamily="18" charset="2"/>
              <a:buChar char="}"/>
            </a:pPr>
            <a:endParaRPr lang="en-US" sz="1000" b="1" kern="0" dirty="0" err="1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667651" y="4683400"/>
            <a:ext cx="147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600" dirty="0">
                <a:solidFill>
                  <a:schemeClr val="tx2"/>
                </a:solidFill>
                <a:cs typeface="Courier New" panose="02070309020205020404" pitchFamily="49" charset="0"/>
              </a:rPr>
              <a:t>= replica node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62101" y="5075770"/>
            <a:ext cx="188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600" dirty="0">
                <a:solidFill>
                  <a:schemeClr val="tx2"/>
                </a:solidFill>
                <a:cs typeface="Courier New" panose="02070309020205020404" pitchFamily="49" charset="0"/>
              </a:rPr>
              <a:t>= non-replica node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05163" y="5923524"/>
            <a:ext cx="2586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100" dirty="0">
                <a:solidFill>
                  <a:schemeClr val="tx2"/>
                </a:solidFill>
                <a:cs typeface="Courier New" panose="02070309020205020404" pitchFamily="49" charset="0"/>
              </a:rPr>
              <a:t>* not discussed: racks, tokens, vnodes</a:t>
            </a:r>
          </a:p>
        </p:txBody>
      </p:sp>
    </p:spTree>
    <p:extLst>
      <p:ext uri="{BB962C8B-B14F-4D97-AF65-F5344CB8AC3E}">
        <p14:creationId xmlns:p14="http://schemas.microsoft.com/office/powerpoint/2010/main" val="423971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9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Cross-Data Center Optimizations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20218" y="1090296"/>
            <a:ext cx="11170420" cy="4937125"/>
          </a:xfrm>
          <a:prstGeom prst="rect">
            <a:avLst/>
          </a:prstGeom>
        </p:spPr>
        <p:txBody>
          <a:bodyPr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dirty="0">
                <a:cs typeface="Courier New" panose="02070309020205020404" pitchFamily="49" charset="0"/>
              </a:rPr>
              <a:t>Data moving between data centers is optimized:</a:t>
            </a:r>
          </a:p>
          <a:p>
            <a:pPr marL="636588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cs typeface="Courier New" panose="02070309020205020404" pitchFamily="49" charset="0"/>
              </a:rPr>
              <a:t>Cross-data center forwarding</a:t>
            </a:r>
          </a:p>
          <a:p>
            <a:pPr marL="636588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inter_dc_tcp_nodelay</a:t>
            </a:r>
          </a:p>
          <a:p>
            <a:pPr marL="636588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inter_dc_stream_throughput_outbound_megabits_per_sec</a:t>
            </a:r>
          </a:p>
          <a:p>
            <a:pPr>
              <a:spcBef>
                <a:spcPts val="600"/>
              </a:spcBef>
            </a:pP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417740" y="3337561"/>
            <a:ext cx="6333688" cy="1960434"/>
            <a:chOff x="2810312" y="4309737"/>
            <a:chExt cx="6333688" cy="1960434"/>
          </a:xfrm>
        </p:grpSpPr>
        <p:sp>
          <p:nvSpPr>
            <p:cNvPr id="7" name="Rectangle 6"/>
            <p:cNvSpPr/>
            <p:nvPr/>
          </p:nvSpPr>
          <p:spPr>
            <a:xfrm>
              <a:off x="2810312" y="4309737"/>
              <a:ext cx="2957442" cy="1949380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ysDash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540553" y="4601139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296377" y="4923858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573023" y="4923858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935285" y="4468669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28349" y="4601139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40553" y="5630905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296377" y="5310552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573023" y="5310552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945333" y="5769731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328349" y="5630905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6"/>
              <a:endCxn id="12" idx="1"/>
            </p:cNvCxnSpPr>
            <p:nvPr/>
          </p:nvCxnSpPr>
          <p:spPr>
            <a:xfrm>
              <a:off x="4209605" y="4605829"/>
              <a:ext cx="158917" cy="3548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2" idx="6"/>
              <a:endCxn id="10" idx="0"/>
            </p:cNvCxnSpPr>
            <p:nvPr/>
          </p:nvCxnSpPr>
          <p:spPr>
            <a:xfrm>
              <a:off x="4602669" y="4738299"/>
              <a:ext cx="107514" cy="18555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4"/>
              <a:endCxn id="15" idx="0"/>
            </p:cNvCxnSpPr>
            <p:nvPr/>
          </p:nvCxnSpPr>
          <p:spPr>
            <a:xfrm>
              <a:off x="4710183" y="5198178"/>
              <a:ext cx="0" cy="112374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2"/>
              <a:endCxn id="8" idx="7"/>
            </p:cNvCxnSpPr>
            <p:nvPr/>
          </p:nvCxnSpPr>
          <p:spPr>
            <a:xfrm flipH="1">
              <a:off x="3774700" y="4605829"/>
              <a:ext cx="160585" cy="3548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2"/>
              <a:endCxn id="9" idx="0"/>
            </p:cNvCxnSpPr>
            <p:nvPr/>
          </p:nvCxnSpPr>
          <p:spPr>
            <a:xfrm flipH="1">
              <a:off x="3433537" y="4738299"/>
              <a:ext cx="107016" cy="18555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4"/>
              <a:endCxn id="14" idx="0"/>
            </p:cNvCxnSpPr>
            <p:nvPr/>
          </p:nvCxnSpPr>
          <p:spPr>
            <a:xfrm>
              <a:off x="3433537" y="5198178"/>
              <a:ext cx="0" cy="112374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3" idx="2"/>
              <a:endCxn id="14" idx="4"/>
            </p:cNvCxnSpPr>
            <p:nvPr/>
          </p:nvCxnSpPr>
          <p:spPr>
            <a:xfrm flipH="1" flipV="1">
              <a:off x="3433537" y="5584872"/>
              <a:ext cx="107016" cy="18319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3" idx="5"/>
              <a:endCxn id="16" idx="2"/>
            </p:cNvCxnSpPr>
            <p:nvPr/>
          </p:nvCxnSpPr>
          <p:spPr>
            <a:xfrm>
              <a:off x="3774700" y="5865052"/>
              <a:ext cx="170633" cy="4183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3"/>
              <a:endCxn id="16" idx="6"/>
            </p:cNvCxnSpPr>
            <p:nvPr/>
          </p:nvCxnSpPr>
          <p:spPr>
            <a:xfrm flipH="1">
              <a:off x="4219653" y="5865052"/>
              <a:ext cx="148869" cy="4183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7" idx="6"/>
              <a:endCxn id="15" idx="4"/>
            </p:cNvCxnSpPr>
            <p:nvPr/>
          </p:nvCxnSpPr>
          <p:spPr>
            <a:xfrm flipV="1">
              <a:off x="4602669" y="5584872"/>
              <a:ext cx="107514" cy="18319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495127" y="4320791"/>
              <a:ext cx="2648873" cy="1949380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ysDash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350033" y="4612193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105857" y="4934912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382503" y="4934912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7744765" y="4479723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8137829" y="4612193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350033" y="5641959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105857" y="5321606"/>
              <a:ext cx="274320" cy="27432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382503" y="5321606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754813" y="5780785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137829" y="5641959"/>
              <a:ext cx="274320" cy="2743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 3" pitchFamily="18" charset="2"/>
                <a:buChar char="}"/>
              </a:pPr>
              <a:endParaRPr lang="en-US" sz="1000" b="1" kern="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39" name="Straight Connector 38"/>
            <p:cNvCxnSpPr>
              <a:stCxn id="32" idx="6"/>
              <a:endCxn id="33" idx="1"/>
            </p:cNvCxnSpPr>
            <p:nvPr/>
          </p:nvCxnSpPr>
          <p:spPr>
            <a:xfrm>
              <a:off x="8019085" y="4616883"/>
              <a:ext cx="158917" cy="3548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3" idx="6"/>
              <a:endCxn id="31" idx="0"/>
            </p:cNvCxnSpPr>
            <p:nvPr/>
          </p:nvCxnSpPr>
          <p:spPr>
            <a:xfrm>
              <a:off x="8412149" y="4749353"/>
              <a:ext cx="107514" cy="18555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1" idx="4"/>
              <a:endCxn id="36" idx="0"/>
            </p:cNvCxnSpPr>
            <p:nvPr/>
          </p:nvCxnSpPr>
          <p:spPr>
            <a:xfrm>
              <a:off x="8519663" y="5209232"/>
              <a:ext cx="0" cy="112374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2" idx="2"/>
              <a:endCxn id="29" idx="7"/>
            </p:cNvCxnSpPr>
            <p:nvPr/>
          </p:nvCxnSpPr>
          <p:spPr>
            <a:xfrm flipH="1">
              <a:off x="7584180" y="4616883"/>
              <a:ext cx="160585" cy="3548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30" idx="0"/>
            </p:cNvCxnSpPr>
            <p:nvPr/>
          </p:nvCxnSpPr>
          <p:spPr>
            <a:xfrm flipH="1">
              <a:off x="7243017" y="4749353"/>
              <a:ext cx="107016" cy="18555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0" idx="4"/>
              <a:endCxn id="35" idx="0"/>
            </p:cNvCxnSpPr>
            <p:nvPr/>
          </p:nvCxnSpPr>
          <p:spPr>
            <a:xfrm>
              <a:off x="7243017" y="5209232"/>
              <a:ext cx="0" cy="112374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4" idx="2"/>
              <a:endCxn id="35" idx="4"/>
            </p:cNvCxnSpPr>
            <p:nvPr/>
          </p:nvCxnSpPr>
          <p:spPr>
            <a:xfrm flipH="1" flipV="1">
              <a:off x="7243017" y="5595926"/>
              <a:ext cx="107016" cy="18319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4" idx="5"/>
              <a:endCxn id="37" idx="2"/>
            </p:cNvCxnSpPr>
            <p:nvPr/>
          </p:nvCxnSpPr>
          <p:spPr>
            <a:xfrm>
              <a:off x="7584180" y="5876106"/>
              <a:ext cx="170633" cy="4183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8" idx="3"/>
              <a:endCxn id="37" idx="6"/>
            </p:cNvCxnSpPr>
            <p:nvPr/>
          </p:nvCxnSpPr>
          <p:spPr>
            <a:xfrm flipH="1">
              <a:off x="8029133" y="5876106"/>
              <a:ext cx="148869" cy="4183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8" idx="6"/>
              <a:endCxn id="36" idx="4"/>
            </p:cNvCxnSpPr>
            <p:nvPr/>
          </p:nvCxnSpPr>
          <p:spPr>
            <a:xfrm flipV="1">
              <a:off x="8412149" y="5595926"/>
              <a:ext cx="107514" cy="18319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0" idx="3"/>
              <a:endCxn id="13" idx="7"/>
            </p:cNvCxnSpPr>
            <p:nvPr/>
          </p:nvCxnSpPr>
          <p:spPr>
            <a:xfrm flipH="1">
              <a:off x="3774700" y="5158005"/>
              <a:ext cx="838496" cy="513073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0" idx="2"/>
              <a:endCxn id="9" idx="6"/>
            </p:cNvCxnSpPr>
            <p:nvPr/>
          </p:nvCxnSpPr>
          <p:spPr>
            <a:xfrm flipH="1">
              <a:off x="3570697" y="5061018"/>
              <a:ext cx="1002326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0" idx="6"/>
              <a:endCxn id="29" idx="2"/>
            </p:cNvCxnSpPr>
            <p:nvPr/>
          </p:nvCxnSpPr>
          <p:spPr>
            <a:xfrm flipV="1">
              <a:off x="4847343" y="4749353"/>
              <a:ext cx="2502690" cy="311665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53" idx="0"/>
              <a:endCxn id="10" idx="5"/>
            </p:cNvCxnSpPr>
            <p:nvPr/>
          </p:nvCxnSpPr>
          <p:spPr>
            <a:xfrm flipH="1" flipV="1">
              <a:off x="4807170" y="5158005"/>
              <a:ext cx="427035" cy="552581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4867440" y="5710586"/>
              <a:ext cx="733530" cy="41138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kern="0" dirty="0">
                  <a:solidFill>
                    <a:schemeClr val="bg1"/>
                  </a:solidFill>
                </a:rPr>
                <a:t>Client</a:t>
              </a:r>
            </a:p>
          </p:txBody>
        </p:sp>
      </p:grpSp>
      <p:cxnSp>
        <p:nvCxnSpPr>
          <p:cNvPr id="54" name="Straight Arrow Connector 53"/>
          <p:cNvCxnSpPr>
            <a:stCxn id="29" idx="4"/>
            <a:endCxn id="34" idx="0"/>
          </p:cNvCxnSpPr>
          <p:nvPr/>
        </p:nvCxnSpPr>
        <p:spPr>
          <a:xfrm>
            <a:off x="6094621" y="3914337"/>
            <a:ext cx="0" cy="755446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9" idx="4"/>
            <a:endCxn id="35" idx="7"/>
          </p:cNvCxnSpPr>
          <p:nvPr/>
        </p:nvCxnSpPr>
        <p:spPr>
          <a:xfrm flipH="1">
            <a:off x="5947432" y="3914337"/>
            <a:ext cx="147189" cy="475266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098824" y="4102602"/>
            <a:ext cx="457200" cy="0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098824" y="4472385"/>
            <a:ext cx="4572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553171" y="3938945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600" dirty="0">
                <a:solidFill>
                  <a:schemeClr val="tx2"/>
                </a:solidFill>
                <a:cs typeface="Courier New" panose="02070309020205020404" pitchFamily="49" charset="0"/>
              </a:rPr>
              <a:t>= data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47621" y="4331315"/>
            <a:ext cx="2957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600" dirty="0">
                <a:solidFill>
                  <a:schemeClr val="tx2"/>
                </a:solidFill>
                <a:cs typeface="Courier New" panose="02070309020205020404" pitchFamily="49" charset="0"/>
              </a:rPr>
              <a:t>= data + forwarding addresses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523865"/>
      </p:ext>
    </p:extLst>
  </p:cSld>
  <p:clrMapOvr>
    <a:masterClrMapping/>
  </p:clrMapOvr>
</p:sld>
</file>

<file path=ppt/theme/theme1.xml><?xml version="1.0" encoding="utf-8"?>
<a:theme xmlns:a="http://schemas.openxmlformats.org/drawingml/2006/main" name="widescreen  LAYOUT BLACK 13.33 x 7.5 ">
  <a:themeElements>
    <a:clrScheme name="BlackRock Colour Wheel">
      <a:dk1>
        <a:srgbClr val="000000"/>
      </a:dk1>
      <a:lt1>
        <a:srgbClr val="FFFFFF"/>
      </a:lt1>
      <a:dk2>
        <a:srgbClr val="4F4E50"/>
      </a:dk2>
      <a:lt2>
        <a:srgbClr val="FFFFFF"/>
      </a:lt2>
      <a:accent1>
        <a:srgbClr val="009A3D"/>
      </a:accent1>
      <a:accent2>
        <a:srgbClr val="0079C1"/>
      </a:accent2>
      <a:accent3>
        <a:srgbClr val="6C207E"/>
      </a:accent3>
      <a:accent4>
        <a:srgbClr val="E31B23"/>
      </a:accent4>
      <a:accent5>
        <a:srgbClr val="F8971D"/>
      </a:accent5>
      <a:accent6>
        <a:srgbClr val="FFD200"/>
      </a:accent6>
      <a:hlink>
        <a:srgbClr val="0079C1"/>
      </a:hlink>
      <a:folHlink>
        <a:srgbClr val="009A3D"/>
      </a:folHlink>
    </a:clrScheme>
    <a:fontScheme name="BlackRo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>
          <a:noFill/>
        </a:ln>
      </a:spPr>
      <a:bodyPr rot="0" spcFirstLastPara="0" vertOverflow="overflow" horzOverflow="overflow" vert="horz" wrap="square" lIns="90000" tIns="36000" rIns="90000" bIns="36000" numCol="1" spcCol="0" rtlCol="0" fromWordArt="0" anchor="ctr" anchorCtr="1" forceAA="0" compatLnSpc="1">
        <a:prstTxWarp prst="textNoShape">
          <a:avLst/>
        </a:prstTxWarp>
        <a:noAutofit/>
      </a:bodyPr>
      <a:lstStyle>
        <a:defPPr marL="285750" indent="-285750" algn="ctr">
          <a:buFont typeface="Wingdings 3" pitchFamily="18" charset="2"/>
          <a:buChar char="}"/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noFill/>
        </a:ln>
      </a:spPr>
      <a:bodyPr wrap="square" rtlCol="0">
        <a:spAutoFit/>
      </a:bodyPr>
      <a:lstStyle>
        <a:defPPr marL="171450" indent="-171450">
          <a:buFont typeface="Wingdings 3" pitchFamily="18" charset="2"/>
          <a:buChar char="}"/>
          <a:defRPr sz="1400" dirty="0">
            <a:solidFill>
              <a:schemeClr val="tx2"/>
            </a:solidFill>
          </a:defRPr>
        </a:defPPr>
      </a:lstStyle>
    </a:txDef>
  </a:objectDefaults>
  <a:extraClrSchemeLst/>
  <a:custClrLst>
    <a:custClr name="BLK 7">
      <a:srgbClr val="59BD81"/>
    </a:custClr>
    <a:custClr name="BLK 8">
      <a:srgbClr val="59A7D7"/>
    </a:custClr>
    <a:custClr name="BLK 9">
      <a:srgbClr val="9F6FAA"/>
    </a:custClr>
    <a:custClr name="BLK 10">
      <a:srgbClr val="ED6B70"/>
    </a:custClr>
    <a:custClr name="BLK 11">
      <a:srgbClr val="FABB6B"/>
    </a:custClr>
    <a:custClr name="BLK 12">
      <a:srgbClr val="FFE159"/>
    </a:custClr>
    <a:custClr name="BLK 13">
      <a:srgbClr val="B3E0C5"/>
    </a:custClr>
    <a:custClr name="BLK 14">
      <a:srgbClr val="B3D6ED"/>
    </a:custClr>
    <a:custClr name="BLK 15">
      <a:srgbClr val="D3BCD8"/>
    </a:custClr>
    <a:custClr name="BLK 16">
      <a:srgbClr val="F39B9D"/>
    </a:custClr>
    <a:custClr name="BLK 17">
      <a:srgbClr val="FDE0BB"/>
    </a:custClr>
    <a:custClr name="BLK 18">
      <a:srgbClr val="FFF1B3"/>
    </a:custClr>
    <a:custClr name="G1">
      <a:srgbClr val="7F7F7F"/>
    </a:custClr>
    <a:custClr name="G2">
      <a:srgbClr val="D9D9D9"/>
    </a:custClr>
    <a:custClr name="G3">
      <a:srgbClr val="F2F2F2"/>
    </a:custClr>
  </a:custClrLst>
</a:theme>
</file>

<file path=ppt/theme/theme2.xml><?xml version="1.0" encoding="utf-8"?>
<a:theme xmlns:a="http://schemas.openxmlformats.org/drawingml/2006/main" name="BlackRock WIDESCREEN_white">
  <a:themeElements>
    <a:clrScheme name="BlackRock Colour Wheel">
      <a:dk1>
        <a:srgbClr val="000000"/>
      </a:dk1>
      <a:lt1>
        <a:srgbClr val="FFFFFF"/>
      </a:lt1>
      <a:dk2>
        <a:srgbClr val="4F4E50"/>
      </a:dk2>
      <a:lt2>
        <a:srgbClr val="FFFFFF"/>
      </a:lt2>
      <a:accent1>
        <a:srgbClr val="009A3D"/>
      </a:accent1>
      <a:accent2>
        <a:srgbClr val="0079C1"/>
      </a:accent2>
      <a:accent3>
        <a:srgbClr val="6C207E"/>
      </a:accent3>
      <a:accent4>
        <a:srgbClr val="E31B23"/>
      </a:accent4>
      <a:accent5>
        <a:srgbClr val="F8971D"/>
      </a:accent5>
      <a:accent6>
        <a:srgbClr val="FFD200"/>
      </a:accent6>
      <a:hlink>
        <a:srgbClr val="0079C1"/>
      </a:hlink>
      <a:folHlink>
        <a:srgbClr val="009A3D"/>
      </a:folHlink>
    </a:clrScheme>
    <a:fontScheme name="BlackRo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ap="flat" cmpd="sng" algn="ctr">
          <a:noFill/>
          <a:prstDash val="solid"/>
        </a:ln>
        <a:effectLst/>
      </a:spPr>
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<a:prstTxWarp prst="textNoShape">
          <a:avLst/>
        </a:prstTxWarp>
        <a:noAutofit/>
      </a:bodyPr>
      <a:lstStyle>
        <a:defPPr marL="171450" indent="-171450" algn="ctr">
          <a:buFont typeface="Wingdings 3" pitchFamily="18" charset="2"/>
          <a:buChar char="}"/>
          <a:defRPr sz="1000" b="1" kern="0" dirty="0" err="1" smtClean="0">
            <a:solidFill>
              <a:schemeClr val="tx2"/>
            </a:solidFill>
          </a:defRPr>
        </a:defPPr>
      </a:lstStyle>
    </a:spDef>
    <a:lnDef>
      <a:spPr>
        <a:ln>
          <a:solidFill>
            <a:srgbClr val="D9D9D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1450" indent="-171450">
          <a:buClr>
            <a:schemeClr val="tx2"/>
          </a:buClr>
          <a:buFont typeface="Wingdings 3" pitchFamily="18" charset="2"/>
          <a:buChar char="}"/>
          <a:defRPr sz="12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BLK 7">
      <a:srgbClr val="59BD81"/>
    </a:custClr>
    <a:custClr name="BLK 8">
      <a:srgbClr val="59A7D7"/>
    </a:custClr>
    <a:custClr name="BLK 9">
      <a:srgbClr val="9F6FAA"/>
    </a:custClr>
    <a:custClr name="BLK 10">
      <a:srgbClr val="ED6B70"/>
    </a:custClr>
    <a:custClr name="BLK 11">
      <a:srgbClr val="FABB6B"/>
    </a:custClr>
    <a:custClr name="BLK 12">
      <a:srgbClr val="FFE159"/>
    </a:custClr>
    <a:custClr name="BLK 13">
      <a:srgbClr val="B3E0C5"/>
    </a:custClr>
    <a:custClr name="BLK 14">
      <a:srgbClr val="B3D6ED"/>
    </a:custClr>
    <a:custClr name="BLK 15">
      <a:srgbClr val="D3BCD8"/>
    </a:custClr>
    <a:custClr name="BLK 16">
      <a:srgbClr val="F39B9D"/>
    </a:custClr>
    <a:custClr name="BLK 17">
      <a:srgbClr val="FDE0BB"/>
    </a:custClr>
    <a:custClr name="BLK 18">
      <a:srgbClr val="FFF1B3"/>
    </a:custClr>
    <a:custClr name="G1">
      <a:srgbClr val="7F7F7F"/>
    </a:custClr>
    <a:custClr name="G2">
      <a:srgbClr val="D9D9D9"/>
    </a:custClr>
    <a:custClr name="G3">
      <a:srgbClr val="F2F2F2"/>
    </a:custClr>
  </a:custClrLst>
</a:theme>
</file>

<file path=ppt/theme/theme3.xml><?xml version="1.0" encoding="utf-8"?>
<a:theme xmlns:a="http://schemas.openxmlformats.org/drawingml/2006/main" name="1_BlackRock WIDESCREEN_white">
  <a:themeElements>
    <a:clrScheme name="BlackRock Colour Wheel">
      <a:dk1>
        <a:srgbClr val="000000"/>
      </a:dk1>
      <a:lt1>
        <a:srgbClr val="FFFFFF"/>
      </a:lt1>
      <a:dk2>
        <a:srgbClr val="4F4E50"/>
      </a:dk2>
      <a:lt2>
        <a:srgbClr val="FFFFFF"/>
      </a:lt2>
      <a:accent1>
        <a:srgbClr val="009A3D"/>
      </a:accent1>
      <a:accent2>
        <a:srgbClr val="0079C1"/>
      </a:accent2>
      <a:accent3>
        <a:srgbClr val="6C207E"/>
      </a:accent3>
      <a:accent4>
        <a:srgbClr val="E31B23"/>
      </a:accent4>
      <a:accent5>
        <a:srgbClr val="F8971D"/>
      </a:accent5>
      <a:accent6>
        <a:srgbClr val="FFD200"/>
      </a:accent6>
      <a:hlink>
        <a:srgbClr val="0079C1"/>
      </a:hlink>
      <a:folHlink>
        <a:srgbClr val="009A3D"/>
      </a:folHlink>
    </a:clrScheme>
    <a:fontScheme name="BlackRo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ap="flat" cmpd="sng" algn="ctr">
          <a:noFill/>
          <a:prstDash val="solid"/>
        </a:ln>
        <a:effectLst/>
      </a:spPr>
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<a:prstTxWarp prst="textNoShape">
          <a:avLst/>
        </a:prstTxWarp>
        <a:noAutofit/>
      </a:bodyPr>
      <a:lstStyle>
        <a:defPPr marL="171450" indent="-171450" algn="ctr">
          <a:buFont typeface="Wingdings 3" pitchFamily="18" charset="2"/>
          <a:buChar char="}"/>
          <a:defRPr sz="1000" b="1" kern="0" dirty="0" err="1" smtClean="0">
            <a:solidFill>
              <a:schemeClr val="tx2"/>
            </a:solidFill>
          </a:defRPr>
        </a:defPPr>
      </a:lstStyle>
    </a:spDef>
    <a:lnDef>
      <a:spPr>
        <a:ln>
          <a:solidFill>
            <a:srgbClr val="D9D9D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1450" indent="-171450">
          <a:buClr>
            <a:schemeClr val="tx2"/>
          </a:buClr>
          <a:buFont typeface="Wingdings 3" pitchFamily="18" charset="2"/>
          <a:buChar char="}"/>
          <a:defRPr sz="12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BLK 7">
      <a:srgbClr val="59BD81"/>
    </a:custClr>
    <a:custClr name="BLK 8">
      <a:srgbClr val="59A7D7"/>
    </a:custClr>
    <a:custClr name="BLK 9">
      <a:srgbClr val="9F6FAA"/>
    </a:custClr>
    <a:custClr name="BLK 10">
      <a:srgbClr val="ED6B70"/>
    </a:custClr>
    <a:custClr name="BLK 11">
      <a:srgbClr val="FABB6B"/>
    </a:custClr>
    <a:custClr name="BLK 12">
      <a:srgbClr val="FFE159"/>
    </a:custClr>
    <a:custClr name="BLK 13">
      <a:srgbClr val="B3E0C5"/>
    </a:custClr>
    <a:custClr name="BLK 14">
      <a:srgbClr val="B3D6ED"/>
    </a:custClr>
    <a:custClr name="BLK 15">
      <a:srgbClr val="D3BCD8"/>
    </a:custClr>
    <a:custClr name="BLK 16">
      <a:srgbClr val="F39B9D"/>
    </a:custClr>
    <a:custClr name="BLK 17">
      <a:srgbClr val="FDE0BB"/>
    </a:custClr>
    <a:custClr name="BLK 18">
      <a:srgbClr val="FFF1B3"/>
    </a:custClr>
    <a:custClr name="G1">
      <a:srgbClr val="7F7F7F"/>
    </a:custClr>
    <a:custClr name="G2">
      <a:srgbClr val="D9D9D9"/>
    </a:custClr>
    <a:custClr name="G3">
      <a:srgbClr val="F2F2F2"/>
    </a:custClr>
  </a:custClr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K 7">
      <a:srgbClr val="59BD81"/>
    </a:custClr>
    <a:custClr name="BLK 8">
      <a:srgbClr val="59A7D7"/>
    </a:custClr>
    <a:custClr name="BLK 9">
      <a:srgbClr val="9F6FAA"/>
    </a:custClr>
    <a:custClr name="BLK 10">
      <a:srgbClr val="ED6B70"/>
    </a:custClr>
    <a:custClr name="BLK 11">
      <a:srgbClr val="FABB6B"/>
    </a:custClr>
    <a:custClr name="BLK 12">
      <a:srgbClr val="FFE159"/>
    </a:custClr>
    <a:custClr name="BLK 13">
      <a:srgbClr val="B3E0C5"/>
    </a:custClr>
    <a:custClr name="BLK 14">
      <a:srgbClr val="B3D6ED"/>
    </a:custClr>
    <a:custClr name="BLK 15">
      <a:srgbClr val="D3BCD8"/>
    </a:custClr>
    <a:custClr name="BLK 16">
      <a:srgbClr val="F39B9D"/>
    </a:custClr>
    <a:custClr name="BLK 17">
      <a:srgbClr val="FDE0BB"/>
    </a:custClr>
    <a:custClr name="BLK 18">
      <a:srgbClr val="FFF1B3"/>
    </a:custClr>
    <a:custClr name="G1">
      <a:srgbClr val="7F7F7F"/>
    </a:custClr>
    <a:custClr name="G2">
      <a:srgbClr val="D9D9D9"/>
    </a:custClr>
    <a:custClr name="G3">
      <a:srgbClr val="F2F2F2"/>
    </a:custClr>
  </a:custClr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K 7">
      <a:srgbClr val="59BD81"/>
    </a:custClr>
    <a:custClr name="BLK 8">
      <a:srgbClr val="59A7D7"/>
    </a:custClr>
    <a:custClr name="BLK 9">
      <a:srgbClr val="9F6FAA"/>
    </a:custClr>
    <a:custClr name="BLK 10">
      <a:srgbClr val="ED6B70"/>
    </a:custClr>
    <a:custClr name="BLK 11">
      <a:srgbClr val="FABB6B"/>
    </a:custClr>
    <a:custClr name="BLK 12">
      <a:srgbClr val="FFE159"/>
    </a:custClr>
    <a:custClr name="BLK 13">
      <a:srgbClr val="B3E0C5"/>
    </a:custClr>
    <a:custClr name="BLK 14">
      <a:srgbClr val="B3D6ED"/>
    </a:custClr>
    <a:custClr name="BLK 15">
      <a:srgbClr val="D3BCD8"/>
    </a:custClr>
    <a:custClr name="BLK 16">
      <a:srgbClr val="F39B9D"/>
    </a:custClr>
    <a:custClr name="BLK 17">
      <a:srgbClr val="FDE0BB"/>
    </a:custClr>
    <a:custClr name="BLK 18">
      <a:srgbClr val="FFF1B3"/>
    </a:custClr>
    <a:custClr name="G1">
      <a:srgbClr val="7F7F7F"/>
    </a:custClr>
    <a:custClr name="G2">
      <a:srgbClr val="D9D9D9"/>
    </a:custClr>
    <a:custClr name="G3">
      <a:srgbClr val="F2F2F2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chnology and Aladdin Document" ma:contentTypeID="0x01010045FE8319D80C8241923F3083C169E17324000A10E2110D5B62489E63C25ABB71ABBA" ma:contentTypeVersion="" ma:contentTypeDescription="" ma:contentTypeScope="" ma:versionID="fe3cdcc614c770838f2eed47bccc27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3e687d5f98ee29b9cfcc2ff24550d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SharedContentType xmlns="Microsoft.SharePoint.Taxonomy.ContentTypeSync" SourceId="302d3e0c-5765-4b45-ad27-25d899b09dbd" ContentTypeId="0x01010045FE8319D80C8241923F3083C169E173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3B54B7-ECC7-4A51-95F7-2606D7FA16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F6A650-8A92-48BD-92F5-867AA8349C0C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1262A26-A78A-4F60-9B48-DF9E45734C21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BAB21561-D1DC-4638-B0DF-20560D127C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2170</TotalTime>
  <Words>1145</Words>
  <Application>Microsoft Office PowerPoint</Application>
  <PresentationFormat>Custom</PresentationFormat>
  <Paragraphs>315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widescreen  LAYOUT BLACK 13.33 x 7.5 </vt:lpstr>
      <vt:lpstr>BlackRock WIDESCREEN_white</vt:lpstr>
      <vt:lpstr>1_BlackRock WIDESCREEN_white</vt:lpstr>
      <vt:lpstr>Maintaining Consistency Across Data Centers or: How I Learned to Stop Worrying About WAN Latency</vt:lpstr>
      <vt:lpstr>PowerPoint Presentation</vt:lpstr>
      <vt:lpstr>PowerPoint Presentation</vt:lpstr>
      <vt:lpstr>PowerPoint Presentation</vt:lpstr>
      <vt:lpstr>PowerPoint Presentation</vt:lpstr>
      <vt:lpstr>Using Cassandra in Multiple Data Centers</vt:lpstr>
      <vt:lpstr>PowerPoint Presentation</vt:lpstr>
      <vt:lpstr>PowerPoint Presentation</vt:lpstr>
      <vt:lpstr>PowerPoint Presentation</vt:lpstr>
      <vt:lpstr>PowerPoint Presentation</vt:lpstr>
      <vt:lpstr>Strong Consistency Across Data Centers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Maintaining Consistency Across Data Centers or: How I Learned to Stop Worrying About WAN Latency</dc:title>
  <dc:creator/>
  <cp:lastModifiedBy>Randy</cp:lastModifiedBy>
  <cp:revision>176</cp:revision>
  <cp:lastPrinted>2016-09-02T13:38:24Z</cp:lastPrinted>
  <dcterms:created xsi:type="dcterms:W3CDTF">2015-10-09T20:25:23Z</dcterms:created>
  <dcterms:modified xsi:type="dcterms:W3CDTF">2016-09-21T00:51:36Z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0x01010045FE8319D80C8241923F3083C169E17324000A10E2110D5B62489E63C25ABB71ABBA</vt:lpwstr>
  </property>
</Properties>
</file>