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B0604020202020204" charset="0"/>
      <p:regular r:id="rId10"/>
      <p:bold r:id="rId11"/>
      <p:italic r:id="rId12"/>
      <p:boldItalic r:id="rId13"/>
    </p:embeddedFont>
    <p:embeddedFont>
      <p:font typeface="Roboto Slab"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cef4a79e580db" providerId="LiveId" clId="{D3F18113-3CE6-4552-AB7F-2C742E46E39C}"/>
    <pc:docChg chg="modSld">
      <pc:chgData name="" userId="0dfcef4a79e580db" providerId="LiveId" clId="{D3F18113-3CE6-4552-AB7F-2C742E46E39C}" dt="2021-03-09T13:46:19.899" v="0" actId="20577"/>
      <pc:docMkLst>
        <pc:docMk/>
      </pc:docMkLst>
      <pc:sldChg chg="modSp">
        <pc:chgData name="" userId="0dfcef4a79e580db" providerId="LiveId" clId="{D3F18113-3CE6-4552-AB7F-2C742E46E39C}" dt="2021-03-09T13:46:19.899" v="0" actId="20577"/>
        <pc:sldMkLst>
          <pc:docMk/>
          <pc:sldMk cId="0" sldId="256"/>
        </pc:sldMkLst>
        <pc:spChg chg="mod">
          <ac:chgData name="" userId="0dfcef4a79e580db" providerId="LiveId" clId="{D3F18113-3CE6-4552-AB7F-2C742E46E39C}" dt="2021-03-09T13:46:19.899" v="0" actId="20577"/>
          <ac:spMkLst>
            <pc:docMk/>
            <pc:sldMk cId="0" sldId="256"/>
            <ac:spMk id="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a3c1a0499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a3c1a0499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a3c1a0499_0_9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a3c1a0499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a3c1a0499_0_10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a3c1a0499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3c1a0499_0_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a3c1a0499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a3c1a0499_0_9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a3c1a0499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a3c1a0499_0_10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a3c1a0499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MUH447 Nesnelerin İnterneti Dönem Projesi</a:t>
            </a:r>
            <a:endParaRPr/>
          </a:p>
        </p:txBody>
      </p:sp>
      <p:sp>
        <p:nvSpPr>
          <p:cNvPr id="64" name="Google Shape;64;p13"/>
          <p:cNvSpPr txBox="1">
            <a:spLocks noGrp="1"/>
          </p:cNvSpPr>
          <p:nvPr>
            <p:ph type="subTitle" idx="1"/>
          </p:nvPr>
        </p:nvSpPr>
        <p:spPr>
          <a:xfrm>
            <a:off x="1680302" y="2817875"/>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233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Bulut Tabanlı Çevresel Koşul Takip Sistemi</a:t>
            </a:r>
            <a:endParaRPr/>
          </a:p>
        </p:txBody>
      </p:sp>
      <p:sp>
        <p:nvSpPr>
          <p:cNvPr id="70" name="Google Shape;70;p14"/>
          <p:cNvSpPr txBox="1">
            <a:spLocks noGrp="1"/>
          </p:cNvSpPr>
          <p:nvPr>
            <p:ph type="body" idx="1"/>
          </p:nvPr>
        </p:nvSpPr>
        <p:spPr>
          <a:xfrm>
            <a:off x="387900" y="1489825"/>
            <a:ext cx="3833100" cy="323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a:latin typeface="Roboto Slab"/>
                <a:ea typeface="Roboto Slab"/>
                <a:cs typeface="Roboto Slab"/>
                <a:sym typeface="Roboto Slab"/>
              </a:rPr>
              <a:t>Projemizin amacı çevresel şartların kritik olduğu ortamlar için merkezi bir panelden takip edilebilen ortamdaki nem ve sıcaklık seviyesini takip eden bulut tabanlı bir ortam koşulları takip sisteminin geliştirilmesidir.</a:t>
            </a:r>
            <a:endParaRPr/>
          </a:p>
        </p:txBody>
      </p:sp>
      <p:pic>
        <p:nvPicPr>
          <p:cNvPr id="71" name="Google Shape;71;p14"/>
          <p:cNvPicPr preferRelativeResize="0"/>
          <p:nvPr/>
        </p:nvPicPr>
        <p:blipFill>
          <a:blip r:embed="rId3">
            <a:alphaModFix/>
          </a:blip>
          <a:stretch>
            <a:fillRect/>
          </a:stretch>
        </p:blipFill>
        <p:spPr>
          <a:xfrm>
            <a:off x="5168621" y="4208525"/>
            <a:ext cx="641354" cy="686100"/>
          </a:xfrm>
          <a:prstGeom prst="rect">
            <a:avLst/>
          </a:prstGeom>
          <a:noFill/>
          <a:ln>
            <a:noFill/>
          </a:ln>
        </p:spPr>
      </p:pic>
      <p:pic>
        <p:nvPicPr>
          <p:cNvPr id="72" name="Google Shape;72;p14"/>
          <p:cNvPicPr preferRelativeResize="0"/>
          <p:nvPr/>
        </p:nvPicPr>
        <p:blipFill>
          <a:blip r:embed="rId3">
            <a:alphaModFix/>
          </a:blip>
          <a:stretch>
            <a:fillRect/>
          </a:stretch>
        </p:blipFill>
        <p:spPr>
          <a:xfrm>
            <a:off x="6363196" y="4182875"/>
            <a:ext cx="641354" cy="686100"/>
          </a:xfrm>
          <a:prstGeom prst="rect">
            <a:avLst/>
          </a:prstGeom>
          <a:noFill/>
          <a:ln>
            <a:noFill/>
          </a:ln>
        </p:spPr>
      </p:pic>
      <p:pic>
        <p:nvPicPr>
          <p:cNvPr id="73" name="Google Shape;73;p14"/>
          <p:cNvPicPr preferRelativeResize="0"/>
          <p:nvPr/>
        </p:nvPicPr>
        <p:blipFill>
          <a:blip r:embed="rId3">
            <a:alphaModFix/>
          </a:blip>
          <a:stretch>
            <a:fillRect/>
          </a:stretch>
        </p:blipFill>
        <p:spPr>
          <a:xfrm>
            <a:off x="7512921" y="4208525"/>
            <a:ext cx="641354" cy="686100"/>
          </a:xfrm>
          <a:prstGeom prst="rect">
            <a:avLst/>
          </a:prstGeom>
          <a:noFill/>
          <a:ln>
            <a:noFill/>
          </a:ln>
        </p:spPr>
      </p:pic>
      <p:pic>
        <p:nvPicPr>
          <p:cNvPr id="74" name="Google Shape;74;p14"/>
          <p:cNvPicPr preferRelativeResize="0"/>
          <p:nvPr/>
        </p:nvPicPr>
        <p:blipFill>
          <a:blip r:embed="rId4">
            <a:alphaModFix/>
          </a:blip>
          <a:stretch>
            <a:fillRect/>
          </a:stretch>
        </p:blipFill>
        <p:spPr>
          <a:xfrm>
            <a:off x="6176199" y="2518625"/>
            <a:ext cx="883175" cy="822900"/>
          </a:xfrm>
          <a:prstGeom prst="rect">
            <a:avLst/>
          </a:prstGeom>
          <a:noFill/>
          <a:ln>
            <a:noFill/>
          </a:ln>
        </p:spPr>
      </p:pic>
      <p:sp>
        <p:nvSpPr>
          <p:cNvPr id="75" name="Google Shape;75;p14"/>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t>￼</a:t>
            </a:r>
            <a:endParaRPr/>
          </a:p>
        </p:txBody>
      </p:sp>
      <p:sp>
        <p:nvSpPr>
          <p:cNvPr id="76" name="Google Shape;76;p14"/>
          <p:cNvSpPr/>
          <p:nvPr/>
        </p:nvSpPr>
        <p:spPr>
          <a:xfrm>
            <a:off x="6469523" y="3385625"/>
            <a:ext cx="357600" cy="8229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
              <a:t> </a:t>
            </a:r>
            <a:endParaRPr/>
          </a:p>
        </p:txBody>
      </p:sp>
      <p:sp>
        <p:nvSpPr>
          <p:cNvPr id="77" name="Google Shape;77;p14"/>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t> </a:t>
            </a:r>
            <a:endParaRPr/>
          </a:p>
        </p:txBody>
      </p:sp>
      <p:sp>
        <p:nvSpPr>
          <p:cNvPr id="78" name="Google Shape;78;p14"/>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t>￼</a:t>
            </a:r>
            <a:endParaRPr/>
          </a:p>
        </p:txBody>
      </p:sp>
      <p:sp>
        <p:nvSpPr>
          <p:cNvPr id="79" name="Google Shape;79;p14"/>
          <p:cNvSpPr/>
          <p:nvPr/>
        </p:nvSpPr>
        <p:spPr>
          <a:xfrm flipH="1">
            <a:off x="7059363" y="2796725"/>
            <a:ext cx="819600" cy="1411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
              <a:t> </a:t>
            </a:r>
            <a:endParaRPr/>
          </a:p>
        </p:txBody>
      </p:sp>
      <p:sp>
        <p:nvSpPr>
          <p:cNvPr id="80" name="Google Shape;80;p14"/>
          <p:cNvSpPr/>
          <p:nvPr/>
        </p:nvSpPr>
        <p:spPr>
          <a:xfrm>
            <a:off x="5275725" y="2796725"/>
            <a:ext cx="819600" cy="1411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
              <a:t> </a:t>
            </a:r>
            <a:endParaRPr/>
          </a:p>
        </p:txBody>
      </p:sp>
      <p:sp>
        <p:nvSpPr>
          <p:cNvPr id="81" name="Google Shape;81;p14"/>
          <p:cNvSpPr/>
          <p:nvPr/>
        </p:nvSpPr>
        <p:spPr>
          <a:xfrm>
            <a:off x="6469528" y="2059925"/>
            <a:ext cx="252300" cy="458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
              <a:t> </a:t>
            </a:r>
            <a:endParaRPr/>
          </a:p>
        </p:txBody>
      </p:sp>
      <p:sp>
        <p:nvSpPr>
          <p:cNvPr id="82" name="Google Shape;82;p14"/>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3" name="Google Shape;83;p14"/>
          <p:cNvPicPr preferRelativeResize="0"/>
          <p:nvPr/>
        </p:nvPicPr>
        <p:blipFill>
          <a:blip r:embed="rId5">
            <a:alphaModFix/>
          </a:blip>
          <a:stretch>
            <a:fillRect/>
          </a:stretch>
        </p:blipFill>
        <p:spPr>
          <a:xfrm>
            <a:off x="6124050" y="1144125"/>
            <a:ext cx="987475" cy="91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Geliştirilen Komponentler</a:t>
            </a:r>
            <a:endParaRPr/>
          </a:p>
        </p:txBody>
      </p:sp>
      <p:sp>
        <p:nvSpPr>
          <p:cNvPr id="89" name="Google Shape;89;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Proje kapsamında 4 farklı temel komponent geliştirilmiştir.</a:t>
            </a:r>
            <a:endParaRPr/>
          </a:p>
          <a:p>
            <a:pPr marL="457200" lvl="0" indent="-342900" algn="l" rtl="0">
              <a:spcBef>
                <a:spcPts val="1600"/>
              </a:spcBef>
              <a:spcAft>
                <a:spcPts val="0"/>
              </a:spcAft>
              <a:buSzPts val="1800"/>
              <a:buAutoNum type="arabicPeriod"/>
            </a:pPr>
            <a:r>
              <a:rPr lang="tr"/>
              <a:t>Firebase Backend</a:t>
            </a:r>
            <a:endParaRPr/>
          </a:p>
          <a:p>
            <a:pPr marL="457200" lvl="0" indent="-342900" algn="l" rtl="0">
              <a:spcBef>
                <a:spcPts val="0"/>
              </a:spcBef>
              <a:spcAft>
                <a:spcPts val="0"/>
              </a:spcAft>
              <a:buSzPts val="1800"/>
              <a:buAutoNum type="arabicPeriod"/>
            </a:pPr>
            <a:r>
              <a:rPr lang="tr"/>
              <a:t>Gerçek Sensör </a:t>
            </a:r>
            <a:endParaRPr/>
          </a:p>
          <a:p>
            <a:pPr marL="457200" lvl="0" indent="-342900" algn="l" rtl="0">
              <a:spcBef>
                <a:spcPts val="0"/>
              </a:spcBef>
              <a:spcAft>
                <a:spcPts val="0"/>
              </a:spcAft>
              <a:buSzPts val="1800"/>
              <a:buAutoNum type="arabicPeriod"/>
            </a:pPr>
            <a:r>
              <a:rPr lang="tr"/>
              <a:t>Sanal Sensör</a:t>
            </a:r>
            <a:endParaRPr/>
          </a:p>
          <a:p>
            <a:pPr marL="457200" lvl="0" indent="-342900" algn="l" rtl="0">
              <a:spcBef>
                <a:spcPts val="0"/>
              </a:spcBef>
              <a:spcAft>
                <a:spcPts val="0"/>
              </a:spcAft>
              <a:buSzPts val="1800"/>
              <a:buAutoNum type="arabicPeriod"/>
            </a:pPr>
            <a:r>
              <a:rPr lang="tr"/>
              <a:t>Admin Paneli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Firebase Backend</a:t>
            </a:r>
            <a:endParaRPr/>
          </a:p>
        </p:txBody>
      </p:sp>
      <p:sp>
        <p:nvSpPr>
          <p:cNvPr id="95" name="Google Shape;95;p16"/>
          <p:cNvSpPr txBox="1">
            <a:spLocks noGrp="1"/>
          </p:cNvSpPr>
          <p:nvPr>
            <p:ph type="body" idx="1"/>
          </p:nvPr>
        </p:nvSpPr>
        <p:spPr>
          <a:xfrm>
            <a:off x="387900" y="1489825"/>
            <a:ext cx="40047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sz="1500"/>
              <a:t>Projemizin temelini oluşturan sunucu kısmının implementasyonu için Firebase Real Time Database kullanılmıştır. Oluşturduğumuz database end pointlerine sensörler tarafından HTTP PUT request atılarak sunucu üzerindeki sensör verileri güncellenmekte, admin paneli tarafından ise sunucumuza HTTP GET request atılarak sunucudaki son verilere ulaşılmaktadır. </a:t>
            </a:r>
            <a:endParaRPr sz="1500"/>
          </a:p>
        </p:txBody>
      </p:sp>
      <p:pic>
        <p:nvPicPr>
          <p:cNvPr id="96" name="Google Shape;96;p16"/>
          <p:cNvPicPr preferRelativeResize="0"/>
          <p:nvPr/>
        </p:nvPicPr>
        <p:blipFill>
          <a:blip r:embed="rId3">
            <a:alphaModFix/>
          </a:blip>
          <a:stretch>
            <a:fillRect/>
          </a:stretch>
        </p:blipFill>
        <p:spPr>
          <a:xfrm>
            <a:off x="4537525" y="803475"/>
            <a:ext cx="4337446" cy="369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Gerçek Sensör</a:t>
            </a:r>
            <a:endParaRPr/>
          </a:p>
        </p:txBody>
      </p:sp>
      <p:sp>
        <p:nvSpPr>
          <p:cNvPr id="102" name="Google Shape;102;p17"/>
          <p:cNvSpPr txBox="1">
            <a:spLocks noGrp="1"/>
          </p:cNvSpPr>
          <p:nvPr>
            <p:ph type="body" idx="1"/>
          </p:nvPr>
        </p:nvSpPr>
        <p:spPr>
          <a:xfrm>
            <a:off x="387900" y="1489825"/>
            <a:ext cx="35790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400"/>
              <a:t>Projemizde gerçek sensörleri fiziki geliştirme kartları ile oluşturduğumuz sensör sistemleri temsil etmektedir. Bu sensörlerin implementasyonunda ekseriyet ile Arduino geliştirme kartları ve muhtelif ısı/sıcaklık sensörlerinden faydalanılmıştır. </a:t>
            </a:r>
            <a:endParaRPr sz="1400"/>
          </a:p>
          <a:p>
            <a:pPr marL="0" lvl="0" indent="0" algn="l" rtl="0">
              <a:spcBef>
                <a:spcPts val="1600"/>
              </a:spcBef>
              <a:spcAft>
                <a:spcPts val="1600"/>
              </a:spcAft>
              <a:buNone/>
            </a:pPr>
            <a:r>
              <a:rPr lang="tr" sz="1400"/>
              <a:t>Bu sensörler Esp8266 gibi wifi modülleri veya bağlı oldukları bilgisayar yardımı ile ölçümlerini düzenli olarak firebase ile oluşturduğumuz sunucuya iletmektedir.</a:t>
            </a:r>
            <a:endParaRPr sz="1400"/>
          </a:p>
        </p:txBody>
      </p:sp>
      <p:pic>
        <p:nvPicPr>
          <p:cNvPr id="103" name="Google Shape;103;p17"/>
          <p:cNvPicPr preferRelativeResize="0"/>
          <p:nvPr/>
        </p:nvPicPr>
        <p:blipFill>
          <a:blip r:embed="rId3">
            <a:alphaModFix/>
          </a:blip>
          <a:stretch>
            <a:fillRect/>
          </a:stretch>
        </p:blipFill>
        <p:spPr>
          <a:xfrm>
            <a:off x="4571998" y="1196788"/>
            <a:ext cx="2094075" cy="2749925"/>
          </a:xfrm>
          <a:prstGeom prst="rect">
            <a:avLst/>
          </a:prstGeom>
          <a:noFill/>
          <a:ln>
            <a:noFill/>
          </a:ln>
        </p:spPr>
      </p:pic>
      <p:sp>
        <p:nvSpPr>
          <p:cNvPr id="104" name="Google Shape;104;p17"/>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t> </a:t>
            </a:r>
            <a:endParaRPr/>
          </a:p>
        </p:txBody>
      </p:sp>
      <p:pic>
        <p:nvPicPr>
          <p:cNvPr id="105" name="Google Shape;105;p17"/>
          <p:cNvPicPr preferRelativeResize="0"/>
          <p:nvPr/>
        </p:nvPicPr>
        <p:blipFill>
          <a:blip r:embed="rId4">
            <a:alphaModFix/>
          </a:blip>
          <a:stretch>
            <a:fillRect/>
          </a:stretch>
        </p:blipFill>
        <p:spPr>
          <a:xfrm>
            <a:off x="6925219" y="1941269"/>
            <a:ext cx="2127925" cy="1505575"/>
          </a:xfrm>
          <a:prstGeom prst="rect">
            <a:avLst/>
          </a:prstGeom>
          <a:noFill/>
          <a:ln>
            <a:noFill/>
          </a:ln>
        </p:spPr>
      </p:pic>
      <p:sp>
        <p:nvSpPr>
          <p:cNvPr id="106" name="Google Shape;106;p17"/>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Sanal Sensör</a:t>
            </a:r>
            <a:endParaRPr/>
          </a:p>
        </p:txBody>
      </p:sp>
      <p:sp>
        <p:nvSpPr>
          <p:cNvPr id="112" name="Google Shape;112;p18"/>
          <p:cNvSpPr txBox="1">
            <a:spLocks noGrp="1"/>
          </p:cNvSpPr>
          <p:nvPr>
            <p:ph type="body" idx="1"/>
          </p:nvPr>
        </p:nvSpPr>
        <p:spPr>
          <a:xfrm>
            <a:off x="387900" y="1489825"/>
            <a:ext cx="38703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a:t>Geliştirdiğimiz fiziki sensörlere ek olarak gerçek sensör için gerekli olan donanımın sağlanamadığı durumları temsil etmesi amacı ile gösterim amaçlı olarak bir adet sanal sensör yazılımı geliştirilmiştir. Basit bir arayüzden ibaret olan sanal sensör uygulaması üzerinden kullanıcının seçmiş olduğu değerler sunucuya iletilmektedir.</a:t>
            </a:r>
            <a:endParaRPr/>
          </a:p>
        </p:txBody>
      </p:sp>
      <p:pic>
        <p:nvPicPr>
          <p:cNvPr id="113" name="Google Shape;113;p18"/>
          <p:cNvPicPr preferRelativeResize="0"/>
          <p:nvPr/>
        </p:nvPicPr>
        <p:blipFill>
          <a:blip r:embed="rId3">
            <a:alphaModFix/>
          </a:blip>
          <a:stretch>
            <a:fillRect/>
          </a:stretch>
        </p:blipFill>
        <p:spPr>
          <a:xfrm>
            <a:off x="5419125" y="1946475"/>
            <a:ext cx="2847975" cy="176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a:t>Admin Paneli </a:t>
            </a:r>
            <a:endParaRPr/>
          </a:p>
        </p:txBody>
      </p:sp>
      <p:sp>
        <p:nvSpPr>
          <p:cNvPr id="119" name="Google Shape;119;p19"/>
          <p:cNvSpPr txBox="1">
            <a:spLocks noGrp="1"/>
          </p:cNvSpPr>
          <p:nvPr>
            <p:ph type="body" idx="1"/>
          </p:nvPr>
        </p:nvSpPr>
        <p:spPr>
          <a:xfrm>
            <a:off x="387900" y="1489825"/>
            <a:ext cx="3310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sz="1400"/>
              <a:t>Sensörlerden sunucuya aktarılan verilerin merkezi bir sistem tarafından izlenebilmesi amacı ile bir adet admin paneli geliştirilmiştir. Panel düzenli aralıklarda sunucudaki son verileri çekerek kullanıcıya göstermektedir. Sensörlerden gelen sıcaklık ve nem değerlerinin belirlenen eşik değerini geçmesi durumunda admin paneli görsel olarak uyarı vererek sistem yöneticisini uyarmaktadır. </a:t>
            </a:r>
            <a:endParaRPr sz="1400"/>
          </a:p>
        </p:txBody>
      </p:sp>
      <p:pic>
        <p:nvPicPr>
          <p:cNvPr id="120" name="Google Shape;120;p19"/>
          <p:cNvPicPr preferRelativeResize="0"/>
          <p:nvPr/>
        </p:nvPicPr>
        <p:blipFill>
          <a:blip r:embed="rId3">
            <a:alphaModFix/>
          </a:blip>
          <a:stretch>
            <a:fillRect/>
          </a:stretch>
        </p:blipFill>
        <p:spPr>
          <a:xfrm>
            <a:off x="3738450" y="1128000"/>
            <a:ext cx="5141099" cy="3440713"/>
          </a:xfrm>
          <a:prstGeom prst="rect">
            <a:avLst/>
          </a:prstGeom>
          <a:noFill/>
          <a:ln>
            <a:noFill/>
          </a:ln>
        </p:spPr>
      </p:pic>
      <p:sp>
        <p:nvSpPr>
          <p:cNvPr id="121" name="Google Shape;121;p19"/>
          <p:cNvSpPr txBox="1"/>
          <p:nvPr/>
        </p:nvSpPr>
        <p:spPr>
          <a:xfrm>
            <a:off x="304800" y="3048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a:t>￼</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 Slab</vt:lpstr>
      <vt:lpstr>Roboto</vt:lpstr>
      <vt:lpstr>Marina</vt:lpstr>
      <vt:lpstr>MUH447 Nesnelerin İnterneti Dönem Projesi</vt:lpstr>
      <vt:lpstr>Bulut Tabanlı Çevresel Koşul Takip Sistemi</vt:lpstr>
      <vt:lpstr>Geliştirilen Komponentler</vt:lpstr>
      <vt:lpstr>Firebase Backend</vt:lpstr>
      <vt:lpstr>Gerçek Sensör</vt:lpstr>
      <vt:lpstr>Sanal Sensör</vt:lpstr>
      <vt:lpstr>Admin Paneli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MUH447 Nesnelerin İnterneti Dönem Projesi</dc:title>
  <cp:lastModifiedBy>Münir Can</cp:lastModifiedBy>
  <cp:revision>1</cp:revision>
  <dcterms:modified xsi:type="dcterms:W3CDTF">2021-03-09T13:46:21Z</dcterms:modified>
</cp:coreProperties>
</file>