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9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604E-95D5-24A3-3E1E-376A8D270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DB17B-0013-E47A-9AEB-A85610DB7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0019-4CDE-68E1-2039-901D0951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BA68-D5A5-4FB7-A4E5-691153AFC8EC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98222-BA01-CE04-EA0F-8A201681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BD963-F9E9-B54D-F46A-5B5B61D1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97D3-9635-4A92-A15C-96635D0F0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1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417A0-2583-DACF-34C2-6E653643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D850F-08D6-0BB1-F8B8-CEF962076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21B17-FF2B-D4A0-5991-298C12F5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BA68-D5A5-4FB7-A4E5-691153AFC8EC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EF864-EA7B-D56A-856B-23C9EF61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8C20C-6E30-7A68-8D30-D5F17174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97D3-9635-4A92-A15C-96635D0F0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8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24471-3C2F-4B10-F988-4275485D8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D64AC-B773-C1E2-108D-C45979908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C5FDA-514B-9755-ECC9-8FCAA0EC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BA68-D5A5-4FB7-A4E5-691153AFC8EC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47846-9F88-C651-CB3A-D44756CC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7EBB1-3EA6-AFD1-2097-64220818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97D3-9635-4A92-A15C-96635D0F0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1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65853-DF63-F559-E7AE-5C58AAC2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7E791-A29B-0DAA-0A30-3FE581ADE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11768-5076-B391-CC74-5B03B3DA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BA68-D5A5-4FB7-A4E5-691153AFC8EC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67967-8B90-13C6-A1DD-2E3DE3E9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B6293-DBB4-2730-A50A-041FB5C2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97D3-9635-4A92-A15C-96635D0F0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5172D-590B-A34D-BB34-20EDCB2CC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B1F6D-2567-A4F2-8B61-813F9152B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179EB-2257-C1D1-E4F4-C95E1984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BA68-D5A5-4FB7-A4E5-691153AFC8EC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5978D-F52C-7007-4851-EC05890D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61704-B6E1-0076-748A-11765DEB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97D3-9635-4A92-A15C-96635D0F0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9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EC27-B003-C538-1A12-3B2776AD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80879-0597-EB7D-7627-E43A16640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D01B5-F6CB-86C0-9287-6D2A5FF55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ED203-9C4D-BE07-5D3E-6F16E8FD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BA68-D5A5-4FB7-A4E5-691153AFC8EC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AAD51-8B67-6029-5A23-E42C0D7A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267F1-A17A-428E-9268-7A6B5F31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97D3-9635-4A92-A15C-96635D0F0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9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15A4-7BA0-22A9-CCDD-B1BBE724B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C6C9B-2AE5-AD7F-7081-C272B13EC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3A4A8-6C8A-CF3F-1018-5373CF28D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1096F-5796-EAE8-D5DD-CF91E6C57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CE6DE-0511-AA84-101B-3C51BFBBD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4C89E-ADF5-2D10-A986-979B09A1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BA68-D5A5-4FB7-A4E5-691153AFC8EC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09721-01DA-CDA8-4F45-BF71DF85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4184E-11E2-F248-F58D-D5E14E8B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97D3-9635-4A92-A15C-96635D0F0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9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B80A2-AA80-6FCE-AC77-375155B01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D6C5D-075D-7617-7AE6-0C6FB5AE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BA68-D5A5-4FB7-A4E5-691153AFC8EC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0A0D-7502-1B21-7008-72D40B58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D9A46-254E-AE79-7196-39AE19E8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97D3-9635-4A92-A15C-96635D0F0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5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9E057-342B-0FC4-689B-24AC271C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BA68-D5A5-4FB7-A4E5-691153AFC8EC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D13E7-967D-A3F2-7D3B-32FF13D2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E8918-182D-1E9D-F3EE-C068B2CC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97D3-9635-4A92-A15C-96635D0F0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8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0F96-3334-5BF2-D1B2-FE986B83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6DB38-C31D-6003-589C-B7BABEBA8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407A7-DE61-9A74-9A3C-F52208F21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C5C80-EC97-CBA0-5D3B-6B2EB64C8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BA68-D5A5-4FB7-A4E5-691153AFC8EC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183E0-6967-20A9-AACF-7FF11772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8ADC5-09E5-8A4B-4A77-95E99BEF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97D3-9635-4A92-A15C-96635D0F0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C187-5D64-28FC-9A86-D51B5BB5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67DE0F-C677-0E48-1D4E-081E3BCDF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A23B1-A288-DA7C-25E6-804404B65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273A3-BEE5-F304-85D9-72FFA324E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BA68-D5A5-4FB7-A4E5-691153AFC8EC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8A8E1-3469-D592-4DDC-C6FD3955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FCB56-2D51-C8E2-A317-4B6467C9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97D3-9635-4A92-A15C-96635D0F0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4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81F91E-7B3A-8C05-0131-4C8717B92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BDC74-E9D7-A4E4-8F3A-921798FA2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B6492-F039-1443-8B26-B21610BB8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DBA68-D5A5-4FB7-A4E5-691153AFC8EC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DFAA4-0117-4677-980C-4FD4243A2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4D97C-6E5F-57EE-C51E-11A1AE9CE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B97D3-9635-4A92-A15C-96635D0F0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4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79D39CD8-75D5-D149-6BD5-2D3D2B41F7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55" y="877395"/>
            <a:ext cx="10418490" cy="5103210"/>
          </a:xfrm>
          <a:prstGeom prst="rect">
            <a:avLst/>
          </a:prstGeom>
        </p:spPr>
      </p:pic>
      <p:sp>
        <p:nvSpPr>
          <p:cNvPr id="20" name="Rectangle 19" hidden="1">
            <a:extLst>
              <a:ext uri="{FF2B5EF4-FFF2-40B4-BE49-F238E27FC236}">
                <a16:creationId xmlns:a16="http://schemas.microsoft.com/office/drawing/2014/main" id="{0AB225BA-7412-4605-8E8D-5AED2BF56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 hidden="1">
            <a:extLst>
              <a:ext uri="{FF2B5EF4-FFF2-40B4-BE49-F238E27FC236}">
                <a16:creationId xmlns:a16="http://schemas.microsoft.com/office/drawing/2014/main" id="{604BB9CD-970D-4FE5-B4E3-D651735BF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27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254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5E027-C835-4329-4C49-A156A94F3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1192835"/>
            <a:ext cx="9966960" cy="2552091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ln w="9525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EEM463 – Introduction to Image Processing</a:t>
            </a:r>
            <a:br>
              <a:rPr lang="en-US" sz="4400" b="1" dirty="0">
                <a:ln w="9525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br>
              <a:rPr lang="en-US" sz="4400" b="1" dirty="0">
                <a:ln w="9525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en-US" sz="4400" b="1" dirty="0">
                <a:ln w="9525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OpenCV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C11E9-26A3-13C9-C1E9-D502DE275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6786" y="4028604"/>
            <a:ext cx="8758428" cy="1128612"/>
          </a:xfrm>
          <a:ln>
            <a:noFill/>
          </a:ln>
        </p:spPr>
        <p:txBody>
          <a:bodyPr>
            <a:noAutofit/>
          </a:bodyPr>
          <a:lstStyle/>
          <a:p>
            <a:pPr marL="457200" indent="-457200">
              <a:spcBef>
                <a:spcPct val="0"/>
              </a:spcBef>
              <a:buAutoNum type="arabicPeriod"/>
            </a:pPr>
            <a:r>
              <a:rPr lang="en-US" b="1" dirty="0">
                <a:ln w="9525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Installation and Virtual Env. Settings</a:t>
            </a:r>
          </a:p>
          <a:p>
            <a:pPr marL="457200" indent="-457200">
              <a:spcBef>
                <a:spcPct val="0"/>
              </a:spcBef>
              <a:buAutoNum type="arabicPeriod"/>
            </a:pPr>
            <a:endParaRPr lang="en-US" b="1" dirty="0">
              <a:ln w="9525">
                <a:solidFill>
                  <a:schemeClr val="bg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accent3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b="1" dirty="0">
                <a:ln w="9525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2022 –2023 Fall Semester</a:t>
            </a:r>
          </a:p>
        </p:txBody>
      </p:sp>
      <p:sp>
        <p:nvSpPr>
          <p:cNvPr id="46" name="Rectangle 23" hidden="1">
            <a:extLst>
              <a:ext uri="{FF2B5EF4-FFF2-40B4-BE49-F238E27FC236}">
                <a16:creationId xmlns:a16="http://schemas.microsoft.com/office/drawing/2014/main" id="{5E0D6276-8D53-4DDA-A15A-90E0831F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195574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5" hidden="1">
            <a:extLst>
              <a:ext uri="{FF2B5EF4-FFF2-40B4-BE49-F238E27FC236}">
                <a16:creationId xmlns:a16="http://schemas.microsoft.com/office/drawing/2014/main" id="{00C150C7-96FB-4EB9-BDF9-212535A60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808342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33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8648-A6C8-D61D-2911-39C3AB698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latin typeface="source-serif-pro"/>
              </a:rPr>
              <a:t>Apps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AE65-A9B6-FAD2-866C-087C6B8D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</a:t>
            </a:r>
          </a:p>
          <a:p>
            <a:pPr lvl="1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8399AC"/>
                </a:solidFill>
                <a:latin typeface="Consolas" panose="020B0609020204030204" pitchFamily="49" charset="0"/>
              </a:rPr>
              <a:t>Visual Studio Code</a:t>
            </a:r>
            <a:endParaRPr lang="en-US" dirty="0">
              <a:solidFill>
                <a:srgbClr val="8399AC"/>
              </a:solidFill>
            </a:endParaRPr>
          </a:p>
          <a:p>
            <a:pPr lvl="1"/>
            <a:r>
              <a:rPr lang="en-US" dirty="0">
                <a:hlinkClick r:id="rId2"/>
              </a:rPr>
              <a:t>https://code.visualstudio.com</a:t>
            </a:r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8399AC"/>
                </a:solidFill>
                <a:latin typeface="Consolas" panose="020B0609020204030204" pitchFamily="49" charset="0"/>
              </a:rPr>
              <a:t>Anaconda </a:t>
            </a:r>
          </a:p>
          <a:p>
            <a:pPr lvl="1"/>
            <a:r>
              <a:rPr lang="en-US" dirty="0">
                <a:hlinkClick r:id="rId3"/>
              </a:rPr>
              <a:t>https://www.anaconda.com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E59A3E-57D1-DABE-DD66-1ED5B23D5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677" y="2566186"/>
            <a:ext cx="1093852" cy="109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Setup Your Python Environment for Machine Learning with Anaconda">
            <a:extLst>
              <a:ext uri="{FF2B5EF4-FFF2-40B4-BE49-F238E27FC236}">
                <a16:creationId xmlns:a16="http://schemas.microsoft.com/office/drawing/2014/main" id="{2206DBC3-7530-70D3-155D-AB1EF798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978" y="4196188"/>
            <a:ext cx="2889250" cy="14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39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8648-A6C8-D61D-2911-39C3AB69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879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>
                <a:latin typeface="source-serif-pro"/>
              </a:rPr>
              <a:t>Virtual </a:t>
            </a:r>
            <a:r>
              <a:rPr lang="en-US" sz="4000" b="1" i="1" dirty="0">
                <a:solidFill>
                  <a:srgbClr val="292929"/>
                </a:solidFill>
                <a:latin typeface="source-serif-pro"/>
                <a:ea typeface="+mn-ea"/>
                <a:cs typeface="+mn-cs"/>
              </a:rPr>
              <a:t>Environment</a:t>
            </a:r>
            <a:r>
              <a:rPr lang="en-US" sz="4000" b="1" i="1" dirty="0">
                <a:latin typeface="source-serif-pro"/>
              </a:rPr>
              <a:t> Setup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AE65-A9B6-FAD2-866C-087C6B8D5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2"/>
            <a:ext cx="10515600" cy="5047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399AC"/>
                </a:solidFill>
                <a:latin typeface="Consolas" panose="020B0609020204030204" pitchFamily="49" charset="0"/>
              </a:rPr>
              <a:t>Anaconda Prompt (Anaconda3)</a:t>
            </a:r>
            <a:r>
              <a:rPr lang="en-US" sz="2000" dirty="0">
                <a:solidFill>
                  <a:srgbClr val="8399A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exe and insert :</a:t>
            </a:r>
          </a:p>
          <a:p>
            <a:pPr marL="0" indent="0">
              <a:buNone/>
            </a:pPr>
            <a:r>
              <a:rPr lang="en-US" i="1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sz="2000" i="1" dirty="0">
                <a:solidFill>
                  <a:srgbClr val="292929"/>
                </a:solidFill>
                <a:latin typeface="Consolas" panose="020B0609020204030204" pitchFamily="49" charset="0"/>
              </a:rPr>
              <a:t>&gt;&gt; </a:t>
            </a:r>
            <a:r>
              <a:rPr lang="en-US" sz="2000" i="1" dirty="0" err="1">
                <a:solidFill>
                  <a:srgbClr val="292929"/>
                </a:solidFill>
                <a:latin typeface="Consolas" panose="020B0609020204030204" pitchFamily="49" charset="0"/>
              </a:rPr>
              <a:t>conda</a:t>
            </a:r>
            <a:r>
              <a:rPr lang="en-US" sz="2000" i="1" dirty="0">
                <a:solidFill>
                  <a:srgbClr val="292929"/>
                </a:solidFill>
                <a:latin typeface="Consolas" panose="020B0609020204030204" pitchFamily="49" charset="0"/>
              </a:rPr>
              <a:t> create -n </a:t>
            </a:r>
            <a:r>
              <a:rPr lang="en-US" sz="2000" i="1" dirty="0" err="1">
                <a:solidFill>
                  <a:srgbClr val="292929"/>
                </a:solidFill>
                <a:latin typeface="Consolas" panose="020B0609020204030204" pitchFamily="49" charset="0"/>
              </a:rPr>
              <a:t>yourenvname</a:t>
            </a:r>
            <a:r>
              <a:rPr lang="en-US" sz="2000" i="1" dirty="0">
                <a:solidFill>
                  <a:srgbClr val="292929"/>
                </a:solidFill>
                <a:latin typeface="Consolas" panose="020B0609020204030204" pitchFamily="49" charset="0"/>
              </a:rPr>
              <a:t> python=3.9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292929"/>
                </a:solidFill>
                <a:latin typeface="Consolas" panose="020B0609020204030204" pitchFamily="49" charset="0"/>
              </a:rPr>
              <a:t>	&gt;&gt; </a:t>
            </a:r>
            <a:r>
              <a:rPr lang="en-US" sz="2000" i="1" dirty="0" err="1">
                <a:solidFill>
                  <a:srgbClr val="292929"/>
                </a:solidFill>
                <a:latin typeface="Consolas" panose="020B0609020204030204" pitchFamily="49" charset="0"/>
              </a:rPr>
              <a:t>conda</a:t>
            </a:r>
            <a:r>
              <a:rPr lang="en-US" sz="2000" i="1" dirty="0">
                <a:solidFill>
                  <a:srgbClr val="292929"/>
                </a:solidFill>
                <a:latin typeface="Consolas" panose="020B0609020204030204" pitchFamily="49" charset="0"/>
              </a:rPr>
              <a:t> activate </a:t>
            </a:r>
            <a:r>
              <a:rPr lang="en-US" sz="2000" i="1" dirty="0" err="1">
                <a:solidFill>
                  <a:srgbClr val="292929"/>
                </a:solidFill>
                <a:latin typeface="Consolas" panose="020B0609020204030204" pitchFamily="49" charset="0"/>
              </a:rPr>
              <a:t>yourenvname</a:t>
            </a:r>
            <a:endParaRPr lang="en-US" sz="2000" i="1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399AC"/>
                </a:solidFill>
                <a:latin typeface="Consolas" panose="020B0609020204030204" pitchFamily="49" charset="0"/>
              </a:rPr>
              <a:t>Visual Studio Code </a:t>
            </a:r>
            <a:r>
              <a:rPr lang="en-US" dirty="0">
                <a:latin typeface="Consolas" panose="020B0609020204030204" pitchFamily="49" charset="0"/>
              </a:rPr>
              <a:t>App and i</a:t>
            </a:r>
            <a:r>
              <a:rPr lang="en-US" sz="2800" dirty="0">
                <a:solidFill>
                  <a:srgbClr val="292929"/>
                </a:solidFill>
                <a:latin typeface="Consolas" panose="020B0609020204030204" pitchFamily="49" charset="0"/>
              </a:rPr>
              <a:t>nstall 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p</a:t>
            </a:r>
            <a:r>
              <a:rPr lang="en-US" sz="2800" dirty="0">
                <a:solidFill>
                  <a:srgbClr val="292929"/>
                </a:solidFill>
                <a:latin typeface="Consolas" panose="020B0609020204030204" pitchFamily="49" charset="0"/>
              </a:rPr>
              <a:t>ython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endParaRPr lang="en-US" i="1" dirty="0">
              <a:solidFill>
                <a:srgbClr val="292929"/>
              </a:solidFill>
              <a:latin typeface="source-serif-pro"/>
            </a:endParaRPr>
          </a:p>
          <a:p>
            <a:pPr lvl="2"/>
            <a:endParaRPr lang="en-US" i="1" dirty="0">
              <a:solidFill>
                <a:srgbClr val="292929"/>
              </a:solidFill>
              <a:latin typeface="source-serif-pro"/>
            </a:endParaRPr>
          </a:p>
          <a:p>
            <a:endParaRPr lang="en-US" i="1" dirty="0">
              <a:solidFill>
                <a:srgbClr val="292929"/>
              </a:solidFill>
              <a:latin typeface="source-serif-pr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2DACD2-7052-9864-5612-2A0019301F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" r="-354" b="35796"/>
          <a:stretch/>
        </p:blipFill>
        <p:spPr>
          <a:xfrm>
            <a:off x="4508291" y="3933842"/>
            <a:ext cx="3175418" cy="242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2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8648-A6C8-D61D-2911-39C3AB69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879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>
                <a:latin typeface="source-serif-pro"/>
              </a:rPr>
              <a:t>Virtual </a:t>
            </a:r>
            <a:r>
              <a:rPr lang="en-US" sz="4000" b="1" i="1" dirty="0">
                <a:solidFill>
                  <a:srgbClr val="292929"/>
                </a:solidFill>
                <a:latin typeface="source-serif-pro"/>
                <a:ea typeface="+mn-ea"/>
                <a:cs typeface="+mn-cs"/>
              </a:rPr>
              <a:t>Environment</a:t>
            </a:r>
            <a:r>
              <a:rPr lang="en-US" sz="4000" b="1" i="1" dirty="0">
                <a:latin typeface="source-serif-pro"/>
              </a:rPr>
              <a:t> Setup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AE65-A9B6-FAD2-866C-087C6B8D5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475871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8399AC"/>
                </a:solidFill>
                <a:latin typeface="Consolas" panose="020B0609020204030204" pitchFamily="49" charset="0"/>
              </a:rPr>
              <a:t>Ctrl+Shift+P</a:t>
            </a:r>
            <a:r>
              <a:rPr lang="en-US" dirty="0">
                <a:solidFill>
                  <a:srgbClr val="8399AC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292929"/>
                </a:solidFill>
                <a:latin typeface="source-serif-pro"/>
                <a:sym typeface="Wingdings" panose="05000000000000000000" pitchFamily="2" charset="2"/>
              </a:rPr>
              <a:t> Preference: Open User Settings</a:t>
            </a:r>
          </a:p>
          <a:p>
            <a:r>
              <a:rPr lang="en-US" i="1" dirty="0">
                <a:solidFill>
                  <a:srgbClr val="292929"/>
                </a:solidFill>
                <a:latin typeface="source-serif-pro"/>
                <a:sym typeface="Wingdings" panose="05000000000000000000" pitchFamily="2" charset="2"/>
              </a:rPr>
              <a:t>Search for </a:t>
            </a:r>
            <a:r>
              <a:rPr lang="en-US" dirty="0">
                <a:solidFill>
                  <a:srgbClr val="8399AC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r>
              <a:rPr lang="en-US" dirty="0" err="1">
                <a:solidFill>
                  <a:srgbClr val="8399AC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json</a:t>
            </a:r>
            <a:r>
              <a:rPr lang="en-US" dirty="0">
                <a:solidFill>
                  <a:srgbClr val="8399AC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i="1" dirty="0">
                <a:solidFill>
                  <a:srgbClr val="292929"/>
                </a:solidFill>
                <a:latin typeface="source-serif-pro"/>
                <a:sym typeface="Wingdings" panose="05000000000000000000" pitchFamily="2" charset="2"/>
              </a:rPr>
              <a:t>and click </a:t>
            </a:r>
            <a:r>
              <a:rPr lang="en-US" dirty="0">
                <a:solidFill>
                  <a:srgbClr val="8399AC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Edit in </a:t>
            </a:r>
            <a:r>
              <a:rPr lang="en-US" dirty="0" err="1">
                <a:solidFill>
                  <a:srgbClr val="8399AC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settings.json</a:t>
            </a:r>
            <a:endParaRPr lang="en-US" dirty="0">
              <a:solidFill>
                <a:srgbClr val="8399AC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i="1" dirty="0">
              <a:solidFill>
                <a:srgbClr val="292929"/>
              </a:solidFill>
              <a:latin typeface="source-serif-pro"/>
            </a:endParaRPr>
          </a:p>
          <a:p>
            <a:endParaRPr lang="en-US" i="1" dirty="0">
              <a:solidFill>
                <a:srgbClr val="292929"/>
              </a:solidFill>
              <a:latin typeface="source-serif-pro"/>
            </a:endParaRPr>
          </a:p>
          <a:p>
            <a:endParaRPr lang="en-US" i="1" dirty="0">
              <a:solidFill>
                <a:srgbClr val="292929"/>
              </a:solidFill>
              <a:latin typeface="source-serif-pro"/>
            </a:endParaRPr>
          </a:p>
          <a:p>
            <a:endParaRPr lang="en-US" i="1" dirty="0">
              <a:solidFill>
                <a:srgbClr val="292929"/>
              </a:solidFill>
              <a:latin typeface="source-serif-pr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BC2F2-729C-728B-00F9-01505B5BF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365" y="2499601"/>
            <a:ext cx="7839269" cy="37529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9D96B6-03C9-828C-4722-022C63914A13}"/>
              </a:ext>
            </a:extLst>
          </p:cNvPr>
          <p:cNvSpPr/>
          <p:nvPr/>
        </p:nvSpPr>
        <p:spPr>
          <a:xfrm>
            <a:off x="3603500" y="4451558"/>
            <a:ext cx="4842587" cy="5878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3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8648-A6C8-D61D-2911-39C3AB69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879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>
                <a:latin typeface="source-serif-pro"/>
              </a:rPr>
              <a:t>Virtual </a:t>
            </a:r>
            <a:r>
              <a:rPr lang="en-US" sz="4000" b="1" i="1" dirty="0">
                <a:solidFill>
                  <a:srgbClr val="292929"/>
                </a:solidFill>
                <a:latin typeface="source-serif-pro"/>
                <a:ea typeface="+mn-ea"/>
                <a:cs typeface="+mn-cs"/>
              </a:rPr>
              <a:t>Environment</a:t>
            </a:r>
            <a:r>
              <a:rPr lang="en-US" sz="4000" b="1" i="1" dirty="0">
                <a:latin typeface="source-serif-pro"/>
              </a:rPr>
              <a:t> Setup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AE65-A9B6-FAD2-866C-087C6B8D5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475871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Modify </a:t>
            </a:r>
            <a:r>
              <a:rPr lang="en-US" dirty="0" err="1">
                <a:latin typeface="Consolas" panose="020B0609020204030204" pitchFamily="49" charset="0"/>
              </a:rPr>
              <a:t>settings.json</a:t>
            </a:r>
            <a:r>
              <a:rPr lang="en-US" dirty="0">
                <a:latin typeface="Consolas" panose="020B0609020204030204" pitchFamily="49" charset="0"/>
              </a:rPr>
              <a:t> as :</a:t>
            </a: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399AC"/>
                </a:solidFill>
                <a:effectLst/>
                <a:latin typeface="Consolas" panose="020B0609020204030204" pitchFamily="49" charset="0"/>
              </a:rPr>
              <a:t>"launch"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399AC"/>
                </a:solidFill>
                <a:effectLst/>
                <a:latin typeface="Consolas" panose="020B0609020204030204" pitchFamily="49" charset="0"/>
              </a:rPr>
              <a:t>"configurations"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[],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399AC"/>
                </a:solidFill>
                <a:effectLst/>
                <a:latin typeface="Consolas" panose="020B0609020204030204" pitchFamily="49" charset="0"/>
              </a:rPr>
              <a:t>"compounds"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[],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399AC"/>
                </a:solidFill>
                <a:effectLst/>
                <a:latin typeface="Consolas" panose="020B0609020204030204" pitchFamily="49" charset="0"/>
              </a:rPr>
              <a:t>"python.</a:t>
            </a:r>
            <a:r>
              <a:rPr lang="en-US" b="0" dirty="0" err="1">
                <a:solidFill>
                  <a:srgbClr val="8399AC"/>
                </a:solidFill>
                <a:effectLst/>
                <a:latin typeface="Consolas" panose="020B0609020204030204" pitchFamily="49" charset="0"/>
              </a:rPr>
              <a:t>pythonPath</a:t>
            </a:r>
            <a:r>
              <a:rPr lang="en-US" b="0" dirty="0">
                <a:solidFill>
                  <a:srgbClr val="8399A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"C: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Ali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Anaconda3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envs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eem463_env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python.exe"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399A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8399AC"/>
                </a:solidFill>
                <a:effectLst/>
                <a:latin typeface="Consolas" panose="020B0609020204030204" pitchFamily="49" charset="0"/>
              </a:rPr>
              <a:t>python.terminal.activateEnvironment</a:t>
            </a:r>
            <a:r>
              <a:rPr lang="en-US" b="0" dirty="0">
                <a:solidFill>
                  <a:srgbClr val="8399A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8399A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399A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8399AC"/>
                </a:solidFill>
                <a:effectLst/>
                <a:latin typeface="Consolas" panose="020B0609020204030204" pitchFamily="49" charset="0"/>
              </a:rPr>
              <a:t>terminal.integrated.shell.windows</a:t>
            </a:r>
            <a:r>
              <a:rPr lang="en-US" b="0" dirty="0">
                <a:solidFill>
                  <a:srgbClr val="8399A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"C: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Windows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System32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cmd.exe"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399A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8399AC"/>
                </a:solidFill>
                <a:effectLst/>
                <a:latin typeface="Consolas" panose="020B0609020204030204" pitchFamily="49" charset="0"/>
              </a:rPr>
              <a:t>terminal.integrated.shell.windows</a:t>
            </a:r>
            <a:r>
              <a:rPr lang="en-US" b="0" dirty="0">
                <a:solidFill>
                  <a:srgbClr val="8399A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"C: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Windows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System32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cmd.exe"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399A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8399AC"/>
                </a:solidFill>
                <a:effectLst/>
                <a:latin typeface="Consolas" panose="020B0609020204030204" pitchFamily="49" charset="0"/>
              </a:rPr>
              <a:t>terminal.integrated.defaultProfile.windows</a:t>
            </a:r>
            <a:r>
              <a:rPr lang="en-US" b="0" dirty="0">
                <a:solidFill>
                  <a:srgbClr val="8399A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"Command Prompt"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399A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8399AC"/>
                </a:solidFill>
                <a:effectLst/>
                <a:latin typeface="Consolas" panose="020B0609020204030204" pitchFamily="49" charset="0"/>
              </a:rPr>
              <a:t>python.defaultInterpreterPath</a:t>
            </a:r>
            <a:r>
              <a:rPr lang="en-US" b="0" dirty="0">
                <a:solidFill>
                  <a:srgbClr val="8399A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"C: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Ali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.conda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envs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eem463_env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python.exe"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399A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8399AC"/>
                </a:solidFill>
                <a:effectLst/>
                <a:latin typeface="Consolas" panose="020B0609020204030204" pitchFamily="49" charset="0"/>
              </a:rPr>
              <a:t>editor.minimap.enabled</a:t>
            </a:r>
            <a:r>
              <a:rPr lang="en-US" b="0" dirty="0">
                <a:solidFill>
                  <a:srgbClr val="8399A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8399AC"/>
                </a:solidFill>
                <a:effectLst/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i="1" dirty="0">
              <a:solidFill>
                <a:srgbClr val="292929"/>
              </a:solidFill>
              <a:latin typeface="source-serif-pro"/>
            </a:endParaRPr>
          </a:p>
          <a:p>
            <a:pPr marL="0" indent="0">
              <a:buNone/>
            </a:pPr>
            <a:endParaRPr lang="en-US" i="1" dirty="0">
              <a:solidFill>
                <a:srgbClr val="292929"/>
              </a:solidFill>
              <a:latin typeface="source-serif-pro"/>
            </a:endParaRPr>
          </a:p>
          <a:p>
            <a:endParaRPr lang="en-US" i="1" dirty="0">
              <a:solidFill>
                <a:srgbClr val="292929"/>
              </a:solidFill>
              <a:latin typeface="source-serif-pro"/>
            </a:endParaRPr>
          </a:p>
          <a:p>
            <a:endParaRPr lang="en-US" i="1" dirty="0">
              <a:solidFill>
                <a:srgbClr val="292929"/>
              </a:solidFill>
              <a:latin typeface="source-serif-pro"/>
            </a:endParaRPr>
          </a:p>
          <a:p>
            <a:endParaRPr lang="en-US" i="1" dirty="0">
              <a:solidFill>
                <a:srgbClr val="292929"/>
              </a:solidFill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270899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8648-A6C8-D61D-2911-39C3AB69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879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>
                <a:latin typeface="source-serif-pro"/>
              </a:rPr>
              <a:t>Virtual </a:t>
            </a:r>
            <a:r>
              <a:rPr lang="en-US" sz="4000" b="1" i="1" dirty="0">
                <a:solidFill>
                  <a:srgbClr val="292929"/>
                </a:solidFill>
                <a:latin typeface="source-serif-pro"/>
                <a:ea typeface="+mn-ea"/>
                <a:cs typeface="+mn-cs"/>
              </a:rPr>
              <a:t>Environment</a:t>
            </a:r>
            <a:r>
              <a:rPr lang="en-US" sz="4000" b="1" i="1" dirty="0">
                <a:latin typeface="source-serif-pro"/>
              </a:rPr>
              <a:t> Setup </a:t>
            </a:r>
          </a:p>
        </p:txBody>
      </p:sp>
      <p:pic>
        <p:nvPicPr>
          <p:cNvPr id="7" name="Picture 6" descr="Graphical user interface, application&#10;&#10;Description automatically generated&#10;">
            <a:extLst>
              <a:ext uri="{FF2B5EF4-FFF2-40B4-BE49-F238E27FC236}">
                <a16:creationId xmlns:a16="http://schemas.microsoft.com/office/drawing/2014/main" id="{FCACC7F3-6D3C-E6AC-D843-FB50ADF79C5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90" y="1994553"/>
            <a:ext cx="3079937" cy="3074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26920D-4D63-F220-C0DC-788C3BE7D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055" y="2926628"/>
            <a:ext cx="892212" cy="10047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9E413F-9092-AA1E-3487-F00012E57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261" y="1313234"/>
            <a:ext cx="2180084" cy="42315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68EF9E-DCC6-C3D2-7056-54A0983DF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4573" y="1687184"/>
            <a:ext cx="3860437" cy="34696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17D348-A3ED-D597-6D7E-D28F7B9E1215}"/>
              </a:ext>
            </a:extLst>
          </p:cNvPr>
          <p:cNvSpPr txBox="1"/>
          <p:nvPr/>
        </p:nvSpPr>
        <p:spPr>
          <a:xfrm>
            <a:off x="190890" y="5068711"/>
            <a:ext cx="413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a new folder in your computer and name it whatever you want.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840A22-6B42-B92F-EC96-B59026B5026C}"/>
              </a:ext>
            </a:extLst>
          </p:cNvPr>
          <p:cNvSpPr txBox="1"/>
          <p:nvPr/>
        </p:nvSpPr>
        <p:spPr>
          <a:xfrm>
            <a:off x="5277261" y="5546901"/>
            <a:ext cx="6207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Open Visual Studio Code app and from File-&gt;Open Folder</a:t>
            </a:r>
          </a:p>
          <a:p>
            <a:pPr algn="ctr"/>
            <a:r>
              <a:rPr lang="en-US" dirty="0"/>
              <a:t>Then as shown above use right click and create new file</a:t>
            </a:r>
          </a:p>
          <a:p>
            <a:pPr algn="ctr"/>
            <a:r>
              <a:rPr lang="en-US" dirty="0"/>
              <a:t>as </a:t>
            </a:r>
            <a:r>
              <a:rPr lang="en-US" dirty="0">
                <a:solidFill>
                  <a:srgbClr val="8399AC"/>
                </a:solidFill>
              </a:rPr>
              <a:t>opencv_tutorial.py</a:t>
            </a:r>
          </a:p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F14309-9BBD-C50B-7E19-8708D4E2A30E}"/>
              </a:ext>
            </a:extLst>
          </p:cNvPr>
          <p:cNvCxnSpPr/>
          <p:nvPr/>
        </p:nvCxnSpPr>
        <p:spPr>
          <a:xfrm>
            <a:off x="4412609" y="3422022"/>
            <a:ext cx="704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361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8648-A6C8-D61D-2911-39C3AB69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879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>
                <a:latin typeface="source-serif-pro"/>
              </a:rPr>
              <a:t>Virtual </a:t>
            </a:r>
            <a:r>
              <a:rPr lang="en-US" sz="4000" b="1" i="1" dirty="0">
                <a:solidFill>
                  <a:srgbClr val="292929"/>
                </a:solidFill>
                <a:latin typeface="source-serif-pro"/>
                <a:ea typeface="+mn-ea"/>
                <a:cs typeface="+mn-cs"/>
              </a:rPr>
              <a:t>Environment</a:t>
            </a:r>
            <a:r>
              <a:rPr lang="en-US" sz="4000" b="1" i="1" dirty="0">
                <a:latin typeface="source-serif-pro"/>
              </a:rPr>
              <a:t> Setup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AE65-A9B6-FAD2-866C-087C6B8D5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47587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i="1" dirty="0">
              <a:solidFill>
                <a:srgbClr val="292929"/>
              </a:solidFill>
              <a:latin typeface="source-serif-pro"/>
            </a:endParaRPr>
          </a:p>
          <a:p>
            <a:pPr marL="0" indent="0">
              <a:buNone/>
            </a:pPr>
            <a:endParaRPr lang="en-US" i="1" dirty="0">
              <a:solidFill>
                <a:srgbClr val="292929"/>
              </a:solidFill>
              <a:latin typeface="source-serif-pro"/>
            </a:endParaRPr>
          </a:p>
          <a:p>
            <a:endParaRPr lang="en-US" i="1" dirty="0">
              <a:solidFill>
                <a:srgbClr val="292929"/>
              </a:solidFill>
              <a:latin typeface="source-serif-pro"/>
            </a:endParaRPr>
          </a:p>
          <a:p>
            <a:endParaRPr lang="en-US" i="1" dirty="0">
              <a:solidFill>
                <a:srgbClr val="292929"/>
              </a:solidFill>
              <a:latin typeface="source-serif-pro"/>
            </a:endParaRPr>
          </a:p>
          <a:p>
            <a:endParaRPr lang="en-US" i="1" dirty="0">
              <a:solidFill>
                <a:srgbClr val="292929"/>
              </a:solidFill>
              <a:latin typeface="source-serif-pro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1E015F-4BC5-B441-0F76-8C5073F53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35" y="2509476"/>
            <a:ext cx="3065566" cy="1624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11E71F-7D77-4508-E158-7E35A0473135}"/>
              </a:ext>
            </a:extLst>
          </p:cNvPr>
          <p:cNvSpPr txBox="1"/>
          <p:nvPr/>
        </p:nvSpPr>
        <p:spPr>
          <a:xfrm>
            <a:off x="758535" y="4134010"/>
            <a:ext cx="3065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new folder as </a:t>
            </a:r>
            <a:r>
              <a:rPr lang="en-US" dirty="0">
                <a:solidFill>
                  <a:srgbClr val="8399AC"/>
                </a:solidFill>
              </a:rPr>
              <a:t>opencv_tutorial.py</a:t>
            </a:r>
          </a:p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7BF5C5-7F4A-5E52-CBDA-8388A8887C33}"/>
              </a:ext>
            </a:extLst>
          </p:cNvPr>
          <p:cNvSpPr txBox="1"/>
          <p:nvPr/>
        </p:nvSpPr>
        <p:spPr>
          <a:xfrm>
            <a:off x="4984338" y="4919388"/>
            <a:ext cx="6597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 running your first command in that </a:t>
            </a:r>
            <a:r>
              <a:rPr lang="en-US" dirty="0">
                <a:solidFill>
                  <a:srgbClr val="8399AC"/>
                </a:solidFill>
              </a:rPr>
              <a:t>opencv_tutorial.py </a:t>
            </a:r>
            <a:r>
              <a:rPr lang="en-US" dirty="0"/>
              <a:t>file, you must select interpreter as shown above with highlighted arrow.</a:t>
            </a:r>
            <a:endParaRPr lang="en-US" dirty="0">
              <a:solidFill>
                <a:srgbClr val="8399AC"/>
              </a:solidFill>
            </a:endParaRPr>
          </a:p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D68A5E-BA50-187D-DF12-93C93E374507}"/>
              </a:ext>
            </a:extLst>
          </p:cNvPr>
          <p:cNvCxnSpPr/>
          <p:nvPr/>
        </p:nvCxnSpPr>
        <p:spPr>
          <a:xfrm>
            <a:off x="4051882" y="3254242"/>
            <a:ext cx="704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6030524-D4DE-41DE-BF3C-5568D41BD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795" y="1418252"/>
            <a:ext cx="6715785" cy="34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7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8648-A6C8-D61D-2911-39C3AB69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879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>
                <a:latin typeface="source-serif-pro"/>
              </a:rPr>
              <a:t>Virtual </a:t>
            </a:r>
            <a:r>
              <a:rPr lang="en-US" sz="4000" b="1" i="1" dirty="0">
                <a:solidFill>
                  <a:srgbClr val="292929"/>
                </a:solidFill>
                <a:latin typeface="source-serif-pro"/>
                <a:ea typeface="+mn-ea"/>
                <a:cs typeface="+mn-cs"/>
              </a:rPr>
              <a:t>Environment</a:t>
            </a:r>
            <a:r>
              <a:rPr lang="en-US" sz="4000" b="1" i="1" dirty="0">
                <a:latin typeface="source-serif-pro"/>
              </a:rPr>
              <a:t> Setup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AE65-A9B6-FAD2-866C-087C6B8D5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47587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i="1" dirty="0">
              <a:solidFill>
                <a:srgbClr val="292929"/>
              </a:solidFill>
              <a:latin typeface="source-serif-pro"/>
            </a:endParaRPr>
          </a:p>
          <a:p>
            <a:pPr marL="0" indent="0">
              <a:buNone/>
            </a:pPr>
            <a:endParaRPr lang="en-US" i="1" dirty="0">
              <a:solidFill>
                <a:srgbClr val="292929"/>
              </a:solidFill>
              <a:latin typeface="source-serif-pro"/>
            </a:endParaRPr>
          </a:p>
          <a:p>
            <a:endParaRPr lang="en-US" i="1" dirty="0">
              <a:solidFill>
                <a:srgbClr val="292929"/>
              </a:solidFill>
              <a:latin typeface="source-serif-pro"/>
            </a:endParaRPr>
          </a:p>
          <a:p>
            <a:endParaRPr lang="en-US" i="1" dirty="0">
              <a:solidFill>
                <a:srgbClr val="292929"/>
              </a:solidFill>
              <a:latin typeface="source-serif-pro"/>
            </a:endParaRPr>
          </a:p>
          <a:p>
            <a:endParaRPr lang="en-US" i="1" dirty="0">
              <a:solidFill>
                <a:srgbClr val="292929"/>
              </a:solidFill>
              <a:latin typeface="source-serif-pr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71F-7D77-4508-E158-7E35A0473135}"/>
              </a:ext>
            </a:extLst>
          </p:cNvPr>
          <p:cNvSpPr txBox="1"/>
          <p:nvPr/>
        </p:nvSpPr>
        <p:spPr>
          <a:xfrm>
            <a:off x="3882045" y="2454561"/>
            <a:ext cx="442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your new virtual environment</a:t>
            </a:r>
          </a:p>
          <a:p>
            <a:pPr algn="ctr"/>
            <a:r>
              <a:rPr lang="en-US" dirty="0"/>
              <a:t>(in here my virtual env “eem463_env”) </a:t>
            </a:r>
            <a:endParaRPr lang="en-US" dirty="0">
              <a:solidFill>
                <a:srgbClr val="8399AC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FA2979-4D2D-41CC-CCEE-F3B9C9F36FFF}"/>
              </a:ext>
            </a:extLst>
          </p:cNvPr>
          <p:cNvSpPr txBox="1"/>
          <p:nvPr/>
        </p:nvSpPr>
        <p:spPr>
          <a:xfrm>
            <a:off x="838198" y="603594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 run your first command and observe that your code is running on your new created virtual environment.</a:t>
            </a:r>
            <a:endParaRPr lang="en-US" dirty="0">
              <a:solidFill>
                <a:srgbClr val="8399AC"/>
              </a:solidFill>
            </a:endParaRPr>
          </a:p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011A0F-E756-1881-BA53-FC427BC7B36D}"/>
              </a:ext>
            </a:extLst>
          </p:cNvPr>
          <p:cNvCxnSpPr/>
          <p:nvPr/>
        </p:nvCxnSpPr>
        <p:spPr>
          <a:xfrm>
            <a:off x="6096000" y="3053593"/>
            <a:ext cx="0" cy="30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3A643AA-FB7C-9E1E-ACAD-ACA086C13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257" y="1130176"/>
            <a:ext cx="5241481" cy="13243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960D63-3A72-2886-85BA-B01FFC6CA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429000"/>
            <a:ext cx="10515600" cy="26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55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379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source-serif-pro</vt:lpstr>
      <vt:lpstr>Office Theme</vt:lpstr>
      <vt:lpstr>EEM463 – Introduction to Image Processing  OpenCV Tutorial</vt:lpstr>
      <vt:lpstr>Apps</vt:lpstr>
      <vt:lpstr>Virtual Environment Setup </vt:lpstr>
      <vt:lpstr>Virtual Environment Setup </vt:lpstr>
      <vt:lpstr>Virtual Environment Setup </vt:lpstr>
      <vt:lpstr>Virtual Environment Setup </vt:lpstr>
      <vt:lpstr>Virtual Environment Setup </vt:lpstr>
      <vt:lpstr>Virtual Environment Setup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EEM463 – Introduction to Image Processing  OpenCV Tutorial</dc:title>
  <dc:creator>Ali SOLAK</dc:creator>
  <cp:lastModifiedBy>Ali SOLAK</cp:lastModifiedBy>
  <cp:revision>6</cp:revision>
  <dcterms:created xsi:type="dcterms:W3CDTF">2022-10-11T11:25:22Z</dcterms:created>
  <dcterms:modified xsi:type="dcterms:W3CDTF">2022-10-12T08:41:44Z</dcterms:modified>
</cp:coreProperties>
</file>