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9EFA-FB51-8545-B639-43CD50C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EB93D-0478-23E3-9E6C-9E16473F3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15DA-E320-B101-8C80-D7506FA1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8121-1408-241D-9504-EDD52243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A77B-E749-AA92-6E98-CA09E2C7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9C5-08A1-71B9-CCB3-8C713C8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1478B-5CD5-5296-335D-60C692AE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0E68-2098-63D9-99C8-22F5F351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5120-2052-99CC-3BC1-F43DC5A6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2ED3-DC1F-16DC-531E-6AB64599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76880-8CA4-C92A-C6DD-D61D9CD68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7A01-91BE-2309-EDA4-03FDBE47A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E12D-570D-B067-8392-A2FF71DE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8604-E877-014A-6DCE-9FE70F0C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C670-3AAC-C22C-E4AB-62114428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5C61-209D-0E28-F5B0-2C7335F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3F82-ECC2-7C30-CF4C-326DBE7F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DF99-6AA5-FB84-E7D2-5FC60D45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A953-6A23-8434-DE3A-D452600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5BCD-AB89-F1E2-1AD5-973F02E0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7E46-391A-CC65-88AF-907EE686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B79B-D49C-FDFD-CED5-E663DC029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F9B5-0DF3-5F55-D7F7-36117226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2A0A-1A60-1896-4365-8CFCA429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6F3B-2E98-81C2-3E42-F634669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EF98-BC66-958F-5C19-B283249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ABD2-0C43-F71A-884D-770632DA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427AA-9FF0-6532-3A35-1A1C63F2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47AC-3863-08A7-A718-52513339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7B7F-C347-EE44-B8B7-6CF53C84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0B57-7AA9-C84B-8799-E07CA668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8F57-9576-0B15-8347-0AAE2F5E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AAB9-280C-E993-6720-A031C368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7074-61D3-29D0-7355-DBF39079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3E5DF-294F-B476-8C49-70F721B6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08922-2EFF-4D00-5DA9-1C6056217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9A68-5FF1-B1C2-A00A-12C7813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58DF2-6901-0A36-697B-FEFF31A9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2C36C-C32C-4AE3-3B2D-C5EF6D9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5F28-E1C2-278F-D564-8CA21FC4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CD94F-930A-EFEC-D318-DD8574A9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6BD63-19D2-5294-08F3-8FF5D23A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9226-670E-9D61-AD49-EA42F87D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0BE0B-9410-7746-56A8-8AD0044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B5CE5-4F57-24F6-27B5-8E090FC5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53D8F-5B16-C3E3-0BA3-E57ED06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AB69-544C-AF1A-6F5C-F0F40E28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F989-8E57-E9AF-C473-729529E9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2FACB-F1A6-8FEB-B4D1-F868988D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BFC5-D32C-2FA7-F71E-2538B52F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4CC0-D120-F161-FC84-1C01FC6F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30733-4D45-182C-2371-786EF23D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B91E-565B-544F-3B68-FA4F0B19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850BE-3B5D-C890-93D0-B3A5A4D27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D1FA8-E310-59C4-86F1-C05947A9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326C-840F-C729-B257-B709AF3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994B-BA6F-4B79-753D-DA44113F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66F6-6F4E-F57A-EA04-32620A2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69D19-023F-0999-780E-A79A897A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08D92-DC33-D09A-4935-E72E75D7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EF2F-7AE6-DED9-2414-22BF72193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00B-BA41-4EA0-86F4-B45CCC7072A2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826F-8D5C-216A-9A83-0D7731A4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69FA-DDDA-9A97-E1BB-7E2CD72D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46BC-E12E-4A1F-987F-68A8D379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9D39CD8-75D5-D149-6BD5-2D3D2B41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5" y="877395"/>
            <a:ext cx="10418490" cy="5103210"/>
          </a:xfrm>
          <a:prstGeom prst="rect">
            <a:avLst/>
          </a:prstGeom>
        </p:spPr>
      </p:pic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5E027-C835-4329-4C49-A156A94F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19283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EEM463 – Introduction to Image Processing</a:t>
            </a:r>
            <a:b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OpenCV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11E9-26A3-13C9-C1E9-D502DE27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786" y="4028604"/>
            <a:ext cx="8758428" cy="1128612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2. Loading, Displaying, Saving and Dimensions</a:t>
            </a:r>
          </a:p>
          <a:p>
            <a:pPr>
              <a:spcBef>
                <a:spcPct val="0"/>
              </a:spcBef>
            </a:pPr>
            <a:endParaRPr lang="en-US" b="1" dirty="0">
              <a:ln w="9525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2022 –2023 Fall Semester</a:t>
            </a:r>
          </a:p>
        </p:txBody>
      </p:sp>
      <p:sp>
        <p:nvSpPr>
          <p:cNvPr id="46" name="Rectangle 23" hidden="1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25" hidden="1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3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2"/>
            <a:ext cx="10515600" cy="50479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Installation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	 To import OpenCV, we first need to install it.</a:t>
            </a:r>
          </a:p>
          <a:p>
            <a:pPr marL="0" indent="0">
              <a:buNone/>
            </a:pPr>
            <a:r>
              <a:rPr lang="en-US" sz="8000" b="1" dirty="0">
                <a:latin typeface="Consolas" panose="020B0609020204030204" pitchFamily="49" charset="0"/>
              </a:rPr>
              <a:t>	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&gt;&gt; pip install </a:t>
            </a:r>
            <a:r>
              <a:rPr lang="en-US" sz="8000" b="1" dirty="0" err="1">
                <a:solidFill>
                  <a:srgbClr val="8399AC"/>
                </a:solidFill>
                <a:latin typeface="Consolas" panose="020B0609020204030204" pitchFamily="49" charset="0"/>
              </a:rPr>
              <a:t>opencv</a:t>
            </a: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-python</a:t>
            </a: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Import OpenCV</a:t>
            </a:r>
            <a:r>
              <a:rPr lang="en-US" sz="8000" i="1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can't use OpenCV's functions without first doing this</a:t>
            </a:r>
            <a:endParaRPr lang="en-US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v2</a:t>
            </a:r>
          </a:p>
          <a:p>
            <a:pPr marL="0" indent="0">
              <a:buNone/>
            </a:pP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46D72-DDCD-0FA9-3CEC-6048B588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97" y="3139126"/>
            <a:ext cx="5811406" cy="15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62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8399AC"/>
                </a:solidFill>
                <a:latin typeface="Consolas" panose="020B0609020204030204" pitchFamily="49" charset="0"/>
              </a:rPr>
              <a:t>Loading Images</a:t>
            </a:r>
          </a:p>
          <a:p>
            <a:pPr marL="0" indent="0">
              <a:buNone/>
            </a:pPr>
            <a:r>
              <a:rPr lang="en-US" sz="6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6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an image using '</a:t>
            </a:r>
            <a:r>
              <a:rPr lang="en-US" sz="6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6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specifying the path to image</a:t>
            </a:r>
            <a:endParaRPr lang="en-US" sz="6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'./lenna_image.png'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62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8399AC"/>
                </a:solidFill>
                <a:latin typeface="Consolas" panose="020B0609020204030204" pitchFamily="49" charset="0"/>
              </a:rPr>
              <a:t>Displaying Images</a:t>
            </a:r>
          </a:p>
          <a:p>
            <a:pPr marL="0" indent="0">
              <a:buNone/>
            </a:pPr>
            <a:r>
              <a:rPr lang="en-US" sz="6200" i="1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6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'Lena </a:t>
            </a:r>
            <a:r>
              <a:rPr lang="en-US" sz="6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Image'</a:t>
            </a:r>
            <a:r>
              <a:rPr lang="en-US" sz="6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6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2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2983-BB72-D15D-7328-87120DF6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94" y="2886436"/>
            <a:ext cx="2723447" cy="28889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9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959"/>
            <a:ext cx="10515600" cy="50479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Displaying Images</a:t>
            </a:r>
          </a:p>
          <a:p>
            <a:pPr marL="0" indent="0">
              <a:buNone/>
            </a:pPr>
            <a:endParaRPr lang="en-US" sz="8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#Show the image with matplotlib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0" b="1" dirty="0">
                <a:solidFill>
                  <a:srgbClr val="6A9955"/>
                </a:solidFill>
                <a:latin typeface="Consolas" panose="020B0609020204030204" pitchFamily="49" charset="0"/>
              </a:rPr>
              <a:t># BGR Image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image_rgb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COLOR_BGR2RGB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image_rgb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0" b="1" dirty="0">
                <a:solidFill>
                  <a:srgbClr val="6A9955"/>
                </a:solidFill>
                <a:latin typeface="Consolas" panose="020B0609020204030204" pitchFamily="49" charset="0"/>
              </a:rPr>
              <a:t># RGB Image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0CEF3-1EBF-FB82-A581-2398B2BC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16" y="570795"/>
            <a:ext cx="3037425" cy="26238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E2487-5AAB-ADFC-9800-B899A8F1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16" y="3663327"/>
            <a:ext cx="3037425" cy="26279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88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399AC"/>
                </a:solidFill>
                <a:latin typeface="Consolas" panose="020B0609020204030204" pitchFamily="49" charset="0"/>
              </a:rPr>
              <a:t>Saving Images</a:t>
            </a: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it as a PNG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imwrite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'output_rgb.png'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imwrite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'output_bgr.png'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image_rgb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2000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sz="2000" i="1" dirty="0">
              <a:solidFill>
                <a:srgbClr val="292929"/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421033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399AC"/>
                </a:solidFill>
                <a:latin typeface="Consolas" panose="020B0609020204030204" pitchFamily="49" charset="0"/>
              </a:rPr>
              <a:t>Displaying Image Dimensions</a:t>
            </a: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We need to use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to perform this operation.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2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&gt;&gt; (512, 512, 3)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access a dimension, simply index it by using 0, 1 or 2.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	</a:t>
            </a:r>
            <a:r>
              <a:rPr lang="en-US" sz="2000" b="1" dirty="0">
                <a:latin typeface="Consolas" panose="020B0609020204030204" pitchFamily="49" charset="0"/>
              </a:rPr>
              <a:t>&gt;&gt; 512 (Height)</a:t>
            </a:r>
            <a:endParaRPr lang="en-US" sz="20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	</a:t>
            </a:r>
            <a:r>
              <a:rPr lang="en-US" sz="2000" b="1" dirty="0">
                <a:latin typeface="Consolas" panose="020B0609020204030204" pitchFamily="49" charset="0"/>
              </a:rPr>
              <a:t>&gt;&gt; 512 (Width)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	</a:t>
            </a:r>
            <a:r>
              <a:rPr lang="en-US" sz="2000" b="1" dirty="0">
                <a:latin typeface="Consolas" panose="020B0609020204030204" pitchFamily="49" charset="0"/>
              </a:rPr>
              <a:t>&gt;&gt; 3	(Channel or Depth)</a:t>
            </a:r>
            <a:endParaRPr lang="en-US" sz="20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2000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sz="2000" i="1" dirty="0">
              <a:solidFill>
                <a:srgbClr val="292929"/>
              </a:solidFill>
              <a:latin typeface="source-serif-pro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15C9530-FDF4-A5B0-87BD-1BEC33CA6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0CDC175-82AD-9592-2743-8FD3A6A44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E352E-CA23-619A-033F-8DF77797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03" y="1523720"/>
            <a:ext cx="3609513" cy="41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2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Loading Image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an image using '</a:t>
            </a:r>
            <a:r>
              <a:rPr lang="en-US" sz="8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8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specifying the path to image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8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bmpfiles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/lena.bmp’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Display it and print shape</a:t>
            </a:r>
            <a:r>
              <a:rPr lang="en-US" sz="80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0" b="1" dirty="0">
                <a:solidFill>
                  <a:srgbClr val="CE9178"/>
                </a:solidFill>
                <a:latin typeface="Consolas" panose="020B0609020204030204" pitchFamily="49" charset="0"/>
              </a:rPr>
              <a:t>Sample </a:t>
            </a:r>
            <a:r>
              <a:rPr lang="en-US" sz="8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Image'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destroyAllWindows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8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8399AC"/>
                </a:solidFill>
                <a:latin typeface="Consolas" panose="020B0609020204030204" pitchFamily="49" charset="0"/>
              </a:rPr>
              <a:t>Add Constant Number to Image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0" b="1" dirty="0">
                <a:solidFill>
                  <a:srgbClr val="CE9178"/>
                </a:solidFill>
                <a:latin typeface="Consolas" panose="020B0609020204030204" pitchFamily="49" charset="0"/>
              </a:rPr>
              <a:t>Sample 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Image'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c_image</a:t>
            </a:r>
            <a:r>
              <a:rPr lang="en-US" sz="8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8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4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6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F1BC7-B7D3-15E5-B40F-99A5647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71" y="902322"/>
            <a:ext cx="2387082" cy="2526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F27CD3-7F7B-C64F-A737-419CA87D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45" y="3851149"/>
            <a:ext cx="2575526" cy="27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399AC"/>
                </a:solidFill>
                <a:latin typeface="Consolas" panose="020B0609020204030204" pitchFamily="49" charset="0"/>
              </a:rPr>
              <a:t>Crop Images</a:t>
            </a:r>
          </a:p>
          <a:p>
            <a:pPr marL="0" indent="0">
              <a:buNone/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cropped_image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,:,:]</a:t>
            </a: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cropped_image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,:]</a:t>
            </a: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2000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sz="2000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C0826-02D5-1D33-6440-B90F7BB3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05020"/>
            <a:ext cx="4953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EF642-8FDE-402C-801C-DC3C2DD1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28" y="3906933"/>
            <a:ext cx="3122344" cy="25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20"/>
            <a:ext cx="10515600" cy="50479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8399A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8399AC"/>
                </a:solidFill>
                <a:latin typeface="Consolas" panose="020B0609020204030204" pitchFamily="49" charset="0"/>
              </a:rPr>
              <a:t>Subtracting Images</a:t>
            </a: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image = cv2.imread("./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bmpfiles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/lena.bmp")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color_image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cv2.imread("lenna_image.png") 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sub_images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color_image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</a:p>
          <a:p>
            <a:pPr marL="0" indent="0">
              <a:buNone/>
            </a:pPr>
            <a:endParaRPr lang="en-US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sz="2000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sz="2000" i="1" dirty="0">
              <a:solidFill>
                <a:srgbClr val="292929"/>
              </a:solidFill>
              <a:latin typeface="source-serif-pro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15C9530-FDF4-A5B0-87BD-1BEC33CA6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0CDC175-82AD-9592-2743-8FD3A6A44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F3A3D-6C31-3CEA-2A5A-7A6C648A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679" y="1917587"/>
            <a:ext cx="3143100" cy="33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447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source-serif-pro</vt:lpstr>
      <vt:lpstr>Office Theme</vt:lpstr>
      <vt:lpstr>EEM463 – Introduction to Image Processing  OpenCV Tutorial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EEM463 – Introduction to Image Processing  OpenCV Tutorial</dc:title>
  <dc:creator>Ali SOLAK</dc:creator>
  <cp:lastModifiedBy>Ali Solak</cp:lastModifiedBy>
  <cp:revision>8</cp:revision>
  <dcterms:created xsi:type="dcterms:W3CDTF">2022-10-11T14:34:59Z</dcterms:created>
  <dcterms:modified xsi:type="dcterms:W3CDTF">2022-10-20T10:52:31Z</dcterms:modified>
</cp:coreProperties>
</file>