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314" r:id="rId4"/>
    <p:sldId id="264" r:id="rId5"/>
    <p:sldId id="259" r:id="rId6"/>
    <p:sldId id="298" r:id="rId7"/>
    <p:sldId id="261" r:id="rId8"/>
    <p:sldId id="262" r:id="rId9"/>
    <p:sldId id="299" r:id="rId10"/>
    <p:sldId id="300" r:id="rId11"/>
    <p:sldId id="301" r:id="rId12"/>
    <p:sldId id="304" r:id="rId13"/>
    <p:sldId id="303" r:id="rId14"/>
    <p:sldId id="305" r:id="rId15"/>
    <p:sldId id="307" r:id="rId16"/>
    <p:sldId id="308" r:id="rId17"/>
    <p:sldId id="306" r:id="rId18"/>
    <p:sldId id="309" r:id="rId19"/>
    <p:sldId id="310" r:id="rId20"/>
    <p:sldId id="311" r:id="rId21"/>
    <p:sldId id="312" r:id="rId22"/>
    <p:sldId id="272" r:id="rId23"/>
    <p:sldId id="266" r:id="rId24"/>
    <p:sldId id="313" r:id="rId25"/>
    <p:sldId id="315" r:id="rId26"/>
  </p:sldIdLst>
  <p:sldSz cx="9144000" cy="5143500" type="screen16x9"/>
  <p:notesSz cx="6858000" cy="9144000"/>
  <p:embeddedFontLst>
    <p:embeddedFont>
      <p:font typeface="Barlow" panose="020B0604020202020204" charset="0"/>
      <p:regular r:id="rId28"/>
      <p:bold r:id="rId29"/>
      <p:italic r:id="rId30"/>
      <p:boldItalic r:id="rId31"/>
    </p:embeddedFont>
    <p:embeddedFont>
      <p:font typeface="Barlow Light"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411" autoAdjust="0"/>
  </p:normalViewPr>
  <p:slideViewPr>
    <p:cSldViewPr snapToGrid="0" snapToObjects="1">
      <p:cViewPr varScale="1">
        <p:scale>
          <a:sx n="93" d="100"/>
          <a:sy n="93" d="100"/>
        </p:scale>
        <p:origin x="620"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236C11-E59E-4C53-97B5-20B4C38BE5F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85FC787F-F295-45CD-AFE2-21C1FEBB538C}">
      <dgm:prSet phldrT="[Text]"/>
      <dgm:spPr/>
      <dgm:t>
        <a:bodyPr/>
        <a:lstStyle/>
        <a:p>
          <a:r>
            <a:rPr lang="en-US" dirty="0" smtClean="0"/>
            <a:t>Car Dealer</a:t>
          </a:r>
          <a:endParaRPr lang="en-US" dirty="0"/>
        </a:p>
      </dgm:t>
    </dgm:pt>
    <dgm:pt modelId="{E3029289-1938-40F3-89C1-F88FAD85EA29}" type="parTrans" cxnId="{003CC815-F681-464E-B024-526DB054B951}">
      <dgm:prSet/>
      <dgm:spPr/>
      <dgm:t>
        <a:bodyPr/>
        <a:lstStyle/>
        <a:p>
          <a:endParaRPr lang="en-US"/>
        </a:p>
      </dgm:t>
    </dgm:pt>
    <dgm:pt modelId="{845226D2-639C-43D9-9B70-2F6D66B65BDE}" type="sibTrans" cxnId="{003CC815-F681-464E-B024-526DB054B951}">
      <dgm:prSet/>
      <dgm:spPr/>
      <dgm:t>
        <a:bodyPr/>
        <a:lstStyle/>
        <a:p>
          <a:endParaRPr lang="en-US"/>
        </a:p>
      </dgm:t>
    </dgm:pt>
    <dgm:pt modelId="{D0B1EE60-9672-4804-8717-5D1FC4E7077D}">
      <dgm:prSet phldrT="[Text]"/>
      <dgm:spPr/>
      <dgm:t>
        <a:bodyPr/>
        <a:lstStyle/>
        <a:p>
          <a:r>
            <a:rPr lang="en-US" dirty="0" smtClean="0"/>
            <a:t>Car Buyer</a:t>
          </a:r>
          <a:endParaRPr lang="en-US" dirty="0"/>
        </a:p>
      </dgm:t>
    </dgm:pt>
    <dgm:pt modelId="{2EBB2380-8328-4118-BF96-8D0AA2370E95}" type="parTrans" cxnId="{5CFAFF0D-BAD5-44AE-BA46-E30B2E8D7EA3}">
      <dgm:prSet/>
      <dgm:spPr/>
      <dgm:t>
        <a:bodyPr/>
        <a:lstStyle/>
        <a:p>
          <a:endParaRPr lang="en-US" dirty="0"/>
        </a:p>
      </dgm:t>
    </dgm:pt>
    <dgm:pt modelId="{7CE6E373-DC4A-4927-8825-183AA863EBF0}" type="sibTrans" cxnId="{5CFAFF0D-BAD5-44AE-BA46-E30B2E8D7EA3}">
      <dgm:prSet/>
      <dgm:spPr/>
      <dgm:t>
        <a:bodyPr/>
        <a:lstStyle/>
        <a:p>
          <a:endParaRPr lang="en-US"/>
        </a:p>
      </dgm:t>
    </dgm:pt>
    <dgm:pt modelId="{20E190DE-E7DB-4D31-B444-264B4D60CB49}">
      <dgm:prSet phldrT="[Text]"/>
      <dgm:spPr/>
      <dgm:t>
        <a:bodyPr/>
        <a:lstStyle/>
        <a:p>
          <a:r>
            <a:rPr lang="en-US" dirty="0" smtClean="0"/>
            <a:t>Car Financer(Banks)</a:t>
          </a:r>
          <a:endParaRPr lang="en-US" dirty="0"/>
        </a:p>
      </dgm:t>
    </dgm:pt>
    <dgm:pt modelId="{AA24C881-45A8-4449-937B-BA8801B8DBC5}" type="sibTrans" cxnId="{D6363EFA-B619-4E24-8111-32EF4982BE21}">
      <dgm:prSet/>
      <dgm:spPr/>
      <dgm:t>
        <a:bodyPr/>
        <a:lstStyle/>
        <a:p>
          <a:endParaRPr lang="en-US"/>
        </a:p>
      </dgm:t>
    </dgm:pt>
    <dgm:pt modelId="{F484646E-70C6-487E-8496-43716D5206E8}" type="parTrans" cxnId="{D6363EFA-B619-4E24-8111-32EF4982BE21}">
      <dgm:prSet/>
      <dgm:spPr/>
      <dgm:t>
        <a:bodyPr/>
        <a:lstStyle/>
        <a:p>
          <a:endParaRPr lang="en-US" dirty="0"/>
        </a:p>
      </dgm:t>
    </dgm:pt>
    <dgm:pt modelId="{AEF7394F-191E-49D0-9B4D-8A2B649D65E4}" type="pres">
      <dgm:prSet presAssocID="{41236C11-E59E-4C53-97B5-20B4C38BE5F2}" presName="Name0" presStyleCnt="0">
        <dgm:presLayoutVars>
          <dgm:chMax val="1"/>
          <dgm:dir/>
          <dgm:animLvl val="ctr"/>
          <dgm:resizeHandles val="exact"/>
        </dgm:presLayoutVars>
      </dgm:prSet>
      <dgm:spPr/>
      <dgm:t>
        <a:bodyPr/>
        <a:lstStyle/>
        <a:p>
          <a:endParaRPr lang="en-US"/>
        </a:p>
      </dgm:t>
    </dgm:pt>
    <dgm:pt modelId="{62EBC4BD-6BCA-42C4-81B7-208DD5FB0DC5}" type="pres">
      <dgm:prSet presAssocID="{85FC787F-F295-45CD-AFE2-21C1FEBB538C}" presName="centerShape" presStyleLbl="node0" presStyleIdx="0" presStyleCnt="1" custScaleX="124699"/>
      <dgm:spPr/>
      <dgm:t>
        <a:bodyPr/>
        <a:lstStyle/>
        <a:p>
          <a:endParaRPr lang="en-US"/>
        </a:p>
      </dgm:t>
    </dgm:pt>
    <dgm:pt modelId="{E5D68AA5-A594-4812-9615-7DC70C23487A}" type="pres">
      <dgm:prSet presAssocID="{2EBB2380-8328-4118-BF96-8D0AA2370E95}" presName="parTrans" presStyleLbl="sibTrans2D1" presStyleIdx="0" presStyleCnt="2"/>
      <dgm:spPr/>
      <dgm:t>
        <a:bodyPr/>
        <a:lstStyle/>
        <a:p>
          <a:endParaRPr lang="en-US"/>
        </a:p>
      </dgm:t>
    </dgm:pt>
    <dgm:pt modelId="{E23CE016-E243-429C-AF1D-F803A660CBF8}" type="pres">
      <dgm:prSet presAssocID="{2EBB2380-8328-4118-BF96-8D0AA2370E95}" presName="connectorText" presStyleLbl="sibTrans2D1" presStyleIdx="0" presStyleCnt="2"/>
      <dgm:spPr/>
      <dgm:t>
        <a:bodyPr/>
        <a:lstStyle/>
        <a:p>
          <a:endParaRPr lang="en-US"/>
        </a:p>
      </dgm:t>
    </dgm:pt>
    <dgm:pt modelId="{E1FF94CD-EF4A-410E-9C7B-E0B415743AED}" type="pres">
      <dgm:prSet presAssocID="{D0B1EE60-9672-4804-8717-5D1FC4E7077D}" presName="node" presStyleLbl="node1" presStyleIdx="0" presStyleCnt="2" custAng="0" custScaleX="137894">
        <dgm:presLayoutVars>
          <dgm:bulletEnabled val="1"/>
        </dgm:presLayoutVars>
      </dgm:prSet>
      <dgm:spPr/>
      <dgm:t>
        <a:bodyPr/>
        <a:lstStyle/>
        <a:p>
          <a:endParaRPr lang="en-US"/>
        </a:p>
      </dgm:t>
    </dgm:pt>
    <dgm:pt modelId="{19AC3BEF-E2B1-4D28-ADF4-0058E89B6DF9}" type="pres">
      <dgm:prSet presAssocID="{F484646E-70C6-487E-8496-43716D5206E8}" presName="parTrans" presStyleLbl="sibTrans2D1" presStyleIdx="1" presStyleCnt="2"/>
      <dgm:spPr/>
      <dgm:t>
        <a:bodyPr/>
        <a:lstStyle/>
        <a:p>
          <a:endParaRPr lang="en-US"/>
        </a:p>
      </dgm:t>
    </dgm:pt>
    <dgm:pt modelId="{3DE52F02-907B-449F-A285-D5796C645167}" type="pres">
      <dgm:prSet presAssocID="{F484646E-70C6-487E-8496-43716D5206E8}" presName="connectorText" presStyleLbl="sibTrans2D1" presStyleIdx="1" presStyleCnt="2"/>
      <dgm:spPr/>
      <dgm:t>
        <a:bodyPr/>
        <a:lstStyle/>
        <a:p>
          <a:endParaRPr lang="en-US"/>
        </a:p>
      </dgm:t>
    </dgm:pt>
    <dgm:pt modelId="{3A67B699-91DA-4F4D-913D-787FD5E3F275}" type="pres">
      <dgm:prSet presAssocID="{20E190DE-E7DB-4D31-B444-264B4D60CB49}" presName="node" presStyleLbl="node1" presStyleIdx="1" presStyleCnt="2" custAng="0" custScaleX="149265">
        <dgm:presLayoutVars>
          <dgm:bulletEnabled val="1"/>
        </dgm:presLayoutVars>
      </dgm:prSet>
      <dgm:spPr/>
      <dgm:t>
        <a:bodyPr/>
        <a:lstStyle/>
        <a:p>
          <a:endParaRPr lang="en-US"/>
        </a:p>
      </dgm:t>
    </dgm:pt>
  </dgm:ptLst>
  <dgm:cxnLst>
    <dgm:cxn modelId="{D6363EFA-B619-4E24-8111-32EF4982BE21}" srcId="{85FC787F-F295-45CD-AFE2-21C1FEBB538C}" destId="{20E190DE-E7DB-4D31-B444-264B4D60CB49}" srcOrd="1" destOrd="0" parTransId="{F484646E-70C6-487E-8496-43716D5206E8}" sibTransId="{AA24C881-45A8-4449-937B-BA8801B8DBC5}"/>
    <dgm:cxn modelId="{EE7CF868-17DB-4EDF-B693-CB352E4E1449}" type="presOf" srcId="{2EBB2380-8328-4118-BF96-8D0AA2370E95}" destId="{E5D68AA5-A594-4812-9615-7DC70C23487A}" srcOrd="0" destOrd="0" presId="urn:microsoft.com/office/officeart/2005/8/layout/radial5"/>
    <dgm:cxn modelId="{1EE0E8CF-B76B-427F-87AF-C4E7D8DF847E}" type="presOf" srcId="{F484646E-70C6-487E-8496-43716D5206E8}" destId="{3DE52F02-907B-449F-A285-D5796C645167}" srcOrd="1" destOrd="0" presId="urn:microsoft.com/office/officeart/2005/8/layout/radial5"/>
    <dgm:cxn modelId="{0F1B09AB-D20A-4044-9287-ACB28BDB7DEB}" type="presOf" srcId="{85FC787F-F295-45CD-AFE2-21C1FEBB538C}" destId="{62EBC4BD-6BCA-42C4-81B7-208DD5FB0DC5}" srcOrd="0" destOrd="0" presId="urn:microsoft.com/office/officeart/2005/8/layout/radial5"/>
    <dgm:cxn modelId="{30A2A1FC-3F38-466A-A7EE-AAF4162B3A4B}" type="presOf" srcId="{D0B1EE60-9672-4804-8717-5D1FC4E7077D}" destId="{E1FF94CD-EF4A-410E-9C7B-E0B415743AED}" srcOrd="0" destOrd="0" presId="urn:microsoft.com/office/officeart/2005/8/layout/radial5"/>
    <dgm:cxn modelId="{96B0198B-6EA0-47F4-9F59-B77A0C626D32}" type="presOf" srcId="{2EBB2380-8328-4118-BF96-8D0AA2370E95}" destId="{E23CE016-E243-429C-AF1D-F803A660CBF8}" srcOrd="1" destOrd="0" presId="urn:microsoft.com/office/officeart/2005/8/layout/radial5"/>
    <dgm:cxn modelId="{5CFAFF0D-BAD5-44AE-BA46-E30B2E8D7EA3}" srcId="{85FC787F-F295-45CD-AFE2-21C1FEBB538C}" destId="{D0B1EE60-9672-4804-8717-5D1FC4E7077D}" srcOrd="0" destOrd="0" parTransId="{2EBB2380-8328-4118-BF96-8D0AA2370E95}" sibTransId="{7CE6E373-DC4A-4927-8825-183AA863EBF0}"/>
    <dgm:cxn modelId="{F91BB322-DED6-4A4C-A44D-EFB539504A32}" type="presOf" srcId="{F484646E-70C6-487E-8496-43716D5206E8}" destId="{19AC3BEF-E2B1-4D28-ADF4-0058E89B6DF9}" srcOrd="0" destOrd="0" presId="urn:microsoft.com/office/officeart/2005/8/layout/radial5"/>
    <dgm:cxn modelId="{AAB79B41-A30A-4EF3-95B8-109F1395243B}" type="presOf" srcId="{20E190DE-E7DB-4D31-B444-264B4D60CB49}" destId="{3A67B699-91DA-4F4D-913D-787FD5E3F275}" srcOrd="0" destOrd="0" presId="urn:microsoft.com/office/officeart/2005/8/layout/radial5"/>
    <dgm:cxn modelId="{003CC815-F681-464E-B024-526DB054B951}" srcId="{41236C11-E59E-4C53-97B5-20B4C38BE5F2}" destId="{85FC787F-F295-45CD-AFE2-21C1FEBB538C}" srcOrd="0" destOrd="0" parTransId="{E3029289-1938-40F3-89C1-F88FAD85EA29}" sibTransId="{845226D2-639C-43D9-9B70-2F6D66B65BDE}"/>
    <dgm:cxn modelId="{D37DD7C6-A3D0-4650-906C-772B3F663766}" type="presOf" srcId="{41236C11-E59E-4C53-97B5-20B4C38BE5F2}" destId="{AEF7394F-191E-49D0-9B4D-8A2B649D65E4}" srcOrd="0" destOrd="0" presId="urn:microsoft.com/office/officeart/2005/8/layout/radial5"/>
    <dgm:cxn modelId="{6725E0AD-1398-4623-A1BB-4F68F39AC440}" type="presParOf" srcId="{AEF7394F-191E-49D0-9B4D-8A2B649D65E4}" destId="{62EBC4BD-6BCA-42C4-81B7-208DD5FB0DC5}" srcOrd="0" destOrd="0" presId="urn:microsoft.com/office/officeart/2005/8/layout/radial5"/>
    <dgm:cxn modelId="{656A8BB3-3072-4881-81B5-80931D687D34}" type="presParOf" srcId="{AEF7394F-191E-49D0-9B4D-8A2B649D65E4}" destId="{E5D68AA5-A594-4812-9615-7DC70C23487A}" srcOrd="1" destOrd="0" presId="urn:microsoft.com/office/officeart/2005/8/layout/radial5"/>
    <dgm:cxn modelId="{7D3326B0-226E-42DA-9D1B-28F183773EDA}" type="presParOf" srcId="{E5D68AA5-A594-4812-9615-7DC70C23487A}" destId="{E23CE016-E243-429C-AF1D-F803A660CBF8}" srcOrd="0" destOrd="0" presId="urn:microsoft.com/office/officeart/2005/8/layout/radial5"/>
    <dgm:cxn modelId="{F2420BDB-F6D2-4FA1-8E41-521F780186FD}" type="presParOf" srcId="{AEF7394F-191E-49D0-9B4D-8A2B649D65E4}" destId="{E1FF94CD-EF4A-410E-9C7B-E0B415743AED}" srcOrd="2" destOrd="0" presId="urn:microsoft.com/office/officeart/2005/8/layout/radial5"/>
    <dgm:cxn modelId="{3E91D08E-AB30-4F01-86E4-4C6FE0993F2D}" type="presParOf" srcId="{AEF7394F-191E-49D0-9B4D-8A2B649D65E4}" destId="{19AC3BEF-E2B1-4D28-ADF4-0058E89B6DF9}" srcOrd="3" destOrd="0" presId="urn:microsoft.com/office/officeart/2005/8/layout/radial5"/>
    <dgm:cxn modelId="{EA407581-A200-4F9C-B2E8-434682932CC6}" type="presParOf" srcId="{19AC3BEF-E2B1-4D28-ADF4-0058E89B6DF9}" destId="{3DE52F02-907B-449F-A285-D5796C645167}" srcOrd="0" destOrd="0" presId="urn:microsoft.com/office/officeart/2005/8/layout/radial5"/>
    <dgm:cxn modelId="{C32B94E9-D6C7-49C6-8FB3-5E3FA03E6FF3}" type="presParOf" srcId="{AEF7394F-191E-49D0-9B4D-8A2B649D65E4}" destId="{3A67B699-91DA-4F4D-913D-787FD5E3F275}"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236C11-E59E-4C53-97B5-20B4C38BE5F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85FC787F-F295-45CD-AFE2-21C1FEBB538C}">
      <dgm:prSet phldrT="[Text]"/>
      <dgm:spPr/>
      <dgm:t>
        <a:bodyPr/>
        <a:lstStyle/>
        <a:p>
          <a:r>
            <a:rPr lang="en-US" dirty="0" smtClean="0"/>
            <a:t>Car Dealer</a:t>
          </a:r>
          <a:endParaRPr lang="en-US" dirty="0"/>
        </a:p>
      </dgm:t>
    </dgm:pt>
    <dgm:pt modelId="{E3029289-1938-40F3-89C1-F88FAD85EA29}" type="parTrans" cxnId="{003CC815-F681-464E-B024-526DB054B951}">
      <dgm:prSet/>
      <dgm:spPr/>
      <dgm:t>
        <a:bodyPr/>
        <a:lstStyle/>
        <a:p>
          <a:endParaRPr lang="en-US"/>
        </a:p>
      </dgm:t>
    </dgm:pt>
    <dgm:pt modelId="{845226D2-639C-43D9-9B70-2F6D66B65BDE}" type="sibTrans" cxnId="{003CC815-F681-464E-B024-526DB054B951}">
      <dgm:prSet/>
      <dgm:spPr/>
      <dgm:t>
        <a:bodyPr/>
        <a:lstStyle/>
        <a:p>
          <a:endParaRPr lang="en-US"/>
        </a:p>
      </dgm:t>
    </dgm:pt>
    <dgm:pt modelId="{D0B1EE60-9672-4804-8717-5D1FC4E7077D}">
      <dgm:prSet phldrT="[Text]"/>
      <dgm:spPr/>
      <dgm:t>
        <a:bodyPr/>
        <a:lstStyle/>
        <a:p>
          <a:r>
            <a:rPr lang="en-US" dirty="0" smtClean="0"/>
            <a:t>Car Buyer</a:t>
          </a:r>
          <a:endParaRPr lang="en-US" dirty="0"/>
        </a:p>
      </dgm:t>
    </dgm:pt>
    <dgm:pt modelId="{2EBB2380-8328-4118-BF96-8D0AA2370E95}" type="parTrans" cxnId="{5CFAFF0D-BAD5-44AE-BA46-E30B2E8D7EA3}">
      <dgm:prSet/>
      <dgm:spPr/>
      <dgm:t>
        <a:bodyPr/>
        <a:lstStyle/>
        <a:p>
          <a:endParaRPr lang="en-US" dirty="0"/>
        </a:p>
      </dgm:t>
    </dgm:pt>
    <dgm:pt modelId="{7CE6E373-DC4A-4927-8825-183AA863EBF0}" type="sibTrans" cxnId="{5CFAFF0D-BAD5-44AE-BA46-E30B2E8D7EA3}">
      <dgm:prSet/>
      <dgm:spPr/>
      <dgm:t>
        <a:bodyPr/>
        <a:lstStyle/>
        <a:p>
          <a:endParaRPr lang="en-US"/>
        </a:p>
      </dgm:t>
    </dgm:pt>
    <dgm:pt modelId="{20E190DE-E7DB-4D31-B444-264B4D60CB49}">
      <dgm:prSet phldrT="[Text]"/>
      <dgm:spPr/>
      <dgm:t>
        <a:bodyPr/>
        <a:lstStyle/>
        <a:p>
          <a:r>
            <a:rPr lang="en-US" dirty="0" smtClean="0"/>
            <a:t>Car Financer(Banks)</a:t>
          </a:r>
          <a:endParaRPr lang="en-US" dirty="0"/>
        </a:p>
      </dgm:t>
    </dgm:pt>
    <dgm:pt modelId="{AA24C881-45A8-4449-937B-BA8801B8DBC5}" type="sibTrans" cxnId="{D6363EFA-B619-4E24-8111-32EF4982BE21}">
      <dgm:prSet/>
      <dgm:spPr/>
      <dgm:t>
        <a:bodyPr/>
        <a:lstStyle/>
        <a:p>
          <a:endParaRPr lang="en-US"/>
        </a:p>
      </dgm:t>
    </dgm:pt>
    <dgm:pt modelId="{F484646E-70C6-487E-8496-43716D5206E8}" type="parTrans" cxnId="{D6363EFA-B619-4E24-8111-32EF4982BE21}">
      <dgm:prSet/>
      <dgm:spPr/>
      <dgm:t>
        <a:bodyPr/>
        <a:lstStyle/>
        <a:p>
          <a:endParaRPr lang="en-US" dirty="0"/>
        </a:p>
      </dgm:t>
    </dgm:pt>
    <dgm:pt modelId="{AEF7394F-191E-49D0-9B4D-8A2B649D65E4}" type="pres">
      <dgm:prSet presAssocID="{41236C11-E59E-4C53-97B5-20B4C38BE5F2}" presName="Name0" presStyleCnt="0">
        <dgm:presLayoutVars>
          <dgm:chMax val="1"/>
          <dgm:dir/>
          <dgm:animLvl val="ctr"/>
          <dgm:resizeHandles val="exact"/>
        </dgm:presLayoutVars>
      </dgm:prSet>
      <dgm:spPr/>
      <dgm:t>
        <a:bodyPr/>
        <a:lstStyle/>
        <a:p>
          <a:endParaRPr lang="en-US"/>
        </a:p>
      </dgm:t>
    </dgm:pt>
    <dgm:pt modelId="{62EBC4BD-6BCA-42C4-81B7-208DD5FB0DC5}" type="pres">
      <dgm:prSet presAssocID="{85FC787F-F295-45CD-AFE2-21C1FEBB538C}" presName="centerShape" presStyleLbl="node0" presStyleIdx="0" presStyleCnt="1" custScaleX="124699"/>
      <dgm:spPr/>
      <dgm:t>
        <a:bodyPr/>
        <a:lstStyle/>
        <a:p>
          <a:endParaRPr lang="en-US"/>
        </a:p>
      </dgm:t>
    </dgm:pt>
    <dgm:pt modelId="{E5D68AA5-A594-4812-9615-7DC70C23487A}" type="pres">
      <dgm:prSet presAssocID="{2EBB2380-8328-4118-BF96-8D0AA2370E95}" presName="parTrans" presStyleLbl="sibTrans2D1" presStyleIdx="0" presStyleCnt="2"/>
      <dgm:spPr/>
      <dgm:t>
        <a:bodyPr/>
        <a:lstStyle/>
        <a:p>
          <a:endParaRPr lang="en-US"/>
        </a:p>
      </dgm:t>
    </dgm:pt>
    <dgm:pt modelId="{E23CE016-E243-429C-AF1D-F803A660CBF8}" type="pres">
      <dgm:prSet presAssocID="{2EBB2380-8328-4118-BF96-8D0AA2370E95}" presName="connectorText" presStyleLbl="sibTrans2D1" presStyleIdx="0" presStyleCnt="2"/>
      <dgm:spPr/>
      <dgm:t>
        <a:bodyPr/>
        <a:lstStyle/>
        <a:p>
          <a:endParaRPr lang="en-US"/>
        </a:p>
      </dgm:t>
    </dgm:pt>
    <dgm:pt modelId="{E1FF94CD-EF4A-410E-9C7B-E0B415743AED}" type="pres">
      <dgm:prSet presAssocID="{D0B1EE60-9672-4804-8717-5D1FC4E7077D}" presName="node" presStyleLbl="node1" presStyleIdx="0" presStyleCnt="2" custScaleX="137894">
        <dgm:presLayoutVars>
          <dgm:bulletEnabled val="1"/>
        </dgm:presLayoutVars>
      </dgm:prSet>
      <dgm:spPr/>
      <dgm:t>
        <a:bodyPr/>
        <a:lstStyle/>
        <a:p>
          <a:endParaRPr lang="en-US"/>
        </a:p>
      </dgm:t>
    </dgm:pt>
    <dgm:pt modelId="{19AC3BEF-E2B1-4D28-ADF4-0058E89B6DF9}" type="pres">
      <dgm:prSet presAssocID="{F484646E-70C6-487E-8496-43716D5206E8}" presName="parTrans" presStyleLbl="sibTrans2D1" presStyleIdx="1" presStyleCnt="2"/>
      <dgm:spPr/>
      <dgm:t>
        <a:bodyPr/>
        <a:lstStyle/>
        <a:p>
          <a:endParaRPr lang="en-US"/>
        </a:p>
      </dgm:t>
    </dgm:pt>
    <dgm:pt modelId="{3DE52F02-907B-449F-A285-D5796C645167}" type="pres">
      <dgm:prSet presAssocID="{F484646E-70C6-487E-8496-43716D5206E8}" presName="connectorText" presStyleLbl="sibTrans2D1" presStyleIdx="1" presStyleCnt="2"/>
      <dgm:spPr/>
      <dgm:t>
        <a:bodyPr/>
        <a:lstStyle/>
        <a:p>
          <a:endParaRPr lang="en-US"/>
        </a:p>
      </dgm:t>
    </dgm:pt>
    <dgm:pt modelId="{3A67B699-91DA-4F4D-913D-787FD5E3F275}" type="pres">
      <dgm:prSet presAssocID="{20E190DE-E7DB-4D31-B444-264B4D60CB49}" presName="node" presStyleLbl="node1" presStyleIdx="1" presStyleCnt="2" custAng="0" custScaleX="149265">
        <dgm:presLayoutVars>
          <dgm:bulletEnabled val="1"/>
        </dgm:presLayoutVars>
      </dgm:prSet>
      <dgm:spPr/>
      <dgm:t>
        <a:bodyPr/>
        <a:lstStyle/>
        <a:p>
          <a:endParaRPr lang="en-US"/>
        </a:p>
      </dgm:t>
    </dgm:pt>
  </dgm:ptLst>
  <dgm:cxnLst>
    <dgm:cxn modelId="{D6363EFA-B619-4E24-8111-32EF4982BE21}" srcId="{85FC787F-F295-45CD-AFE2-21C1FEBB538C}" destId="{20E190DE-E7DB-4D31-B444-264B4D60CB49}" srcOrd="1" destOrd="0" parTransId="{F484646E-70C6-487E-8496-43716D5206E8}" sibTransId="{AA24C881-45A8-4449-937B-BA8801B8DBC5}"/>
    <dgm:cxn modelId="{EE7CF868-17DB-4EDF-B693-CB352E4E1449}" type="presOf" srcId="{2EBB2380-8328-4118-BF96-8D0AA2370E95}" destId="{E5D68AA5-A594-4812-9615-7DC70C23487A}" srcOrd="0" destOrd="0" presId="urn:microsoft.com/office/officeart/2005/8/layout/radial5"/>
    <dgm:cxn modelId="{1EE0E8CF-B76B-427F-87AF-C4E7D8DF847E}" type="presOf" srcId="{F484646E-70C6-487E-8496-43716D5206E8}" destId="{3DE52F02-907B-449F-A285-D5796C645167}" srcOrd="1" destOrd="0" presId="urn:microsoft.com/office/officeart/2005/8/layout/radial5"/>
    <dgm:cxn modelId="{0F1B09AB-D20A-4044-9287-ACB28BDB7DEB}" type="presOf" srcId="{85FC787F-F295-45CD-AFE2-21C1FEBB538C}" destId="{62EBC4BD-6BCA-42C4-81B7-208DD5FB0DC5}" srcOrd="0" destOrd="0" presId="urn:microsoft.com/office/officeart/2005/8/layout/radial5"/>
    <dgm:cxn modelId="{30A2A1FC-3F38-466A-A7EE-AAF4162B3A4B}" type="presOf" srcId="{D0B1EE60-9672-4804-8717-5D1FC4E7077D}" destId="{E1FF94CD-EF4A-410E-9C7B-E0B415743AED}" srcOrd="0" destOrd="0" presId="urn:microsoft.com/office/officeart/2005/8/layout/radial5"/>
    <dgm:cxn modelId="{96B0198B-6EA0-47F4-9F59-B77A0C626D32}" type="presOf" srcId="{2EBB2380-8328-4118-BF96-8D0AA2370E95}" destId="{E23CE016-E243-429C-AF1D-F803A660CBF8}" srcOrd="1" destOrd="0" presId="urn:microsoft.com/office/officeart/2005/8/layout/radial5"/>
    <dgm:cxn modelId="{5CFAFF0D-BAD5-44AE-BA46-E30B2E8D7EA3}" srcId="{85FC787F-F295-45CD-AFE2-21C1FEBB538C}" destId="{D0B1EE60-9672-4804-8717-5D1FC4E7077D}" srcOrd="0" destOrd="0" parTransId="{2EBB2380-8328-4118-BF96-8D0AA2370E95}" sibTransId="{7CE6E373-DC4A-4927-8825-183AA863EBF0}"/>
    <dgm:cxn modelId="{F91BB322-DED6-4A4C-A44D-EFB539504A32}" type="presOf" srcId="{F484646E-70C6-487E-8496-43716D5206E8}" destId="{19AC3BEF-E2B1-4D28-ADF4-0058E89B6DF9}" srcOrd="0" destOrd="0" presId="urn:microsoft.com/office/officeart/2005/8/layout/radial5"/>
    <dgm:cxn modelId="{AAB79B41-A30A-4EF3-95B8-109F1395243B}" type="presOf" srcId="{20E190DE-E7DB-4D31-B444-264B4D60CB49}" destId="{3A67B699-91DA-4F4D-913D-787FD5E3F275}" srcOrd="0" destOrd="0" presId="urn:microsoft.com/office/officeart/2005/8/layout/radial5"/>
    <dgm:cxn modelId="{003CC815-F681-464E-B024-526DB054B951}" srcId="{41236C11-E59E-4C53-97B5-20B4C38BE5F2}" destId="{85FC787F-F295-45CD-AFE2-21C1FEBB538C}" srcOrd="0" destOrd="0" parTransId="{E3029289-1938-40F3-89C1-F88FAD85EA29}" sibTransId="{845226D2-639C-43D9-9B70-2F6D66B65BDE}"/>
    <dgm:cxn modelId="{D37DD7C6-A3D0-4650-906C-772B3F663766}" type="presOf" srcId="{41236C11-E59E-4C53-97B5-20B4C38BE5F2}" destId="{AEF7394F-191E-49D0-9B4D-8A2B649D65E4}" srcOrd="0" destOrd="0" presId="urn:microsoft.com/office/officeart/2005/8/layout/radial5"/>
    <dgm:cxn modelId="{6725E0AD-1398-4623-A1BB-4F68F39AC440}" type="presParOf" srcId="{AEF7394F-191E-49D0-9B4D-8A2B649D65E4}" destId="{62EBC4BD-6BCA-42C4-81B7-208DD5FB0DC5}" srcOrd="0" destOrd="0" presId="urn:microsoft.com/office/officeart/2005/8/layout/radial5"/>
    <dgm:cxn modelId="{656A8BB3-3072-4881-81B5-80931D687D34}" type="presParOf" srcId="{AEF7394F-191E-49D0-9B4D-8A2B649D65E4}" destId="{E5D68AA5-A594-4812-9615-7DC70C23487A}" srcOrd="1" destOrd="0" presId="urn:microsoft.com/office/officeart/2005/8/layout/radial5"/>
    <dgm:cxn modelId="{7D3326B0-226E-42DA-9D1B-28F183773EDA}" type="presParOf" srcId="{E5D68AA5-A594-4812-9615-7DC70C23487A}" destId="{E23CE016-E243-429C-AF1D-F803A660CBF8}" srcOrd="0" destOrd="0" presId="urn:microsoft.com/office/officeart/2005/8/layout/radial5"/>
    <dgm:cxn modelId="{F2420BDB-F6D2-4FA1-8E41-521F780186FD}" type="presParOf" srcId="{AEF7394F-191E-49D0-9B4D-8A2B649D65E4}" destId="{E1FF94CD-EF4A-410E-9C7B-E0B415743AED}" srcOrd="2" destOrd="0" presId="urn:microsoft.com/office/officeart/2005/8/layout/radial5"/>
    <dgm:cxn modelId="{3E91D08E-AB30-4F01-86E4-4C6FE0993F2D}" type="presParOf" srcId="{AEF7394F-191E-49D0-9B4D-8A2B649D65E4}" destId="{19AC3BEF-E2B1-4D28-ADF4-0058E89B6DF9}" srcOrd="3" destOrd="0" presId="urn:microsoft.com/office/officeart/2005/8/layout/radial5"/>
    <dgm:cxn modelId="{EA407581-A200-4F9C-B2E8-434682932CC6}" type="presParOf" srcId="{19AC3BEF-E2B1-4D28-ADF4-0058E89B6DF9}" destId="{3DE52F02-907B-449F-A285-D5796C645167}" srcOrd="0" destOrd="0" presId="urn:microsoft.com/office/officeart/2005/8/layout/radial5"/>
    <dgm:cxn modelId="{C32B94E9-D6C7-49C6-8FB3-5E3FA03E6FF3}" type="presParOf" srcId="{AEF7394F-191E-49D0-9B4D-8A2B649D65E4}" destId="{3A67B699-91DA-4F4D-913D-787FD5E3F275}"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BC4BD-6BCA-42C4-81B7-208DD5FB0DC5}">
      <dsp:nvSpPr>
        <dsp:cNvPr id="0" name=""/>
        <dsp:cNvSpPr/>
      </dsp:nvSpPr>
      <dsp:spPr>
        <a:xfrm>
          <a:off x="2406313" y="1107312"/>
          <a:ext cx="827318" cy="6634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Car Dealer</a:t>
          </a:r>
          <a:endParaRPr lang="en-US" sz="1300" kern="1200" dirty="0"/>
        </a:p>
      </dsp:txBody>
      <dsp:txXfrm>
        <a:off x="2527471" y="1204472"/>
        <a:ext cx="585002" cy="469132"/>
      </dsp:txXfrm>
    </dsp:sp>
    <dsp:sp modelId="{E5D68AA5-A594-4812-9615-7DC70C23487A}">
      <dsp:nvSpPr>
        <dsp:cNvPr id="0" name=""/>
        <dsp:cNvSpPr/>
      </dsp:nvSpPr>
      <dsp:spPr>
        <a:xfrm rot="16200000">
          <a:off x="2749159" y="887482"/>
          <a:ext cx="141625" cy="1804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2770403" y="944818"/>
        <a:ext cx="99138" cy="108275"/>
      </dsp:txXfrm>
    </dsp:sp>
    <dsp:sp modelId="{E1FF94CD-EF4A-410E-9C7B-E0B415743AED}">
      <dsp:nvSpPr>
        <dsp:cNvPr id="0" name=""/>
        <dsp:cNvSpPr/>
      </dsp:nvSpPr>
      <dsp:spPr>
        <a:xfrm>
          <a:off x="2248184" y="10779"/>
          <a:ext cx="1143576" cy="8293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Car Buyer</a:t>
          </a:r>
          <a:endParaRPr lang="en-US" sz="900" kern="1200" dirty="0"/>
        </a:p>
      </dsp:txBody>
      <dsp:txXfrm>
        <a:off x="2415657" y="132229"/>
        <a:ext cx="808630" cy="586415"/>
      </dsp:txXfrm>
    </dsp:sp>
    <dsp:sp modelId="{19AC3BEF-E2B1-4D28-ADF4-0058E89B6DF9}">
      <dsp:nvSpPr>
        <dsp:cNvPr id="0" name=""/>
        <dsp:cNvSpPr/>
      </dsp:nvSpPr>
      <dsp:spPr>
        <a:xfrm rot="5400000">
          <a:off x="2749159" y="1810136"/>
          <a:ext cx="141625" cy="1804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2770403" y="1824985"/>
        <a:ext cx="99138" cy="108275"/>
      </dsp:txXfrm>
    </dsp:sp>
    <dsp:sp modelId="{3A67B699-91DA-4F4D-913D-787FD5E3F275}">
      <dsp:nvSpPr>
        <dsp:cNvPr id="0" name=""/>
        <dsp:cNvSpPr/>
      </dsp:nvSpPr>
      <dsp:spPr>
        <a:xfrm>
          <a:off x="2201033" y="2037982"/>
          <a:ext cx="1237877" cy="8293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Car Financer(Banks)</a:t>
          </a:r>
          <a:endParaRPr lang="en-US" sz="900" kern="1200" dirty="0"/>
        </a:p>
      </dsp:txBody>
      <dsp:txXfrm>
        <a:off x="2382316" y="2159432"/>
        <a:ext cx="875311" cy="586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BC4BD-6BCA-42C4-81B7-208DD5FB0DC5}">
      <dsp:nvSpPr>
        <dsp:cNvPr id="0" name=""/>
        <dsp:cNvSpPr/>
      </dsp:nvSpPr>
      <dsp:spPr>
        <a:xfrm>
          <a:off x="1203182" y="553677"/>
          <a:ext cx="413607" cy="3316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Car Dealer</a:t>
          </a:r>
          <a:endParaRPr lang="en-US" sz="600" kern="1200" dirty="0"/>
        </a:p>
      </dsp:txBody>
      <dsp:txXfrm>
        <a:off x="1263753" y="602251"/>
        <a:ext cx="292465" cy="234536"/>
      </dsp:txXfrm>
    </dsp:sp>
    <dsp:sp modelId="{E5D68AA5-A594-4812-9615-7DC70C23487A}">
      <dsp:nvSpPr>
        <dsp:cNvPr id="0" name=""/>
        <dsp:cNvSpPr/>
      </dsp:nvSpPr>
      <dsp:spPr>
        <a:xfrm rot="16200000">
          <a:off x="1374589" y="465581"/>
          <a:ext cx="70794" cy="4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381583" y="481900"/>
        <a:ext cx="56807" cy="27974"/>
      </dsp:txXfrm>
    </dsp:sp>
    <dsp:sp modelId="{E1FF94CD-EF4A-410E-9C7B-E0B415743AED}">
      <dsp:nvSpPr>
        <dsp:cNvPr id="0" name=""/>
        <dsp:cNvSpPr/>
      </dsp:nvSpPr>
      <dsp:spPr>
        <a:xfrm>
          <a:off x="1124128" y="5496"/>
          <a:ext cx="571716" cy="4146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Car Buyer</a:t>
          </a:r>
          <a:endParaRPr lang="en-US" sz="500" kern="1200" dirty="0"/>
        </a:p>
      </dsp:txBody>
      <dsp:txXfrm>
        <a:off x="1207854" y="66213"/>
        <a:ext cx="404264" cy="293171"/>
      </dsp:txXfrm>
    </dsp:sp>
    <dsp:sp modelId="{19AC3BEF-E2B1-4D28-ADF4-0058E89B6DF9}">
      <dsp:nvSpPr>
        <dsp:cNvPr id="0" name=""/>
        <dsp:cNvSpPr/>
      </dsp:nvSpPr>
      <dsp:spPr>
        <a:xfrm rot="5400000">
          <a:off x="1374589" y="926833"/>
          <a:ext cx="70794" cy="4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381583" y="929165"/>
        <a:ext cx="56807" cy="27974"/>
      </dsp:txXfrm>
    </dsp:sp>
    <dsp:sp modelId="{3A67B699-91DA-4F4D-913D-787FD5E3F275}">
      <dsp:nvSpPr>
        <dsp:cNvPr id="0" name=""/>
        <dsp:cNvSpPr/>
      </dsp:nvSpPr>
      <dsp:spPr>
        <a:xfrm>
          <a:off x="1100555" y="1018936"/>
          <a:ext cx="618861" cy="4146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Car Financer(Banks)</a:t>
          </a:r>
          <a:endParaRPr lang="en-US" sz="500" kern="1200" dirty="0"/>
        </a:p>
      </dsp:txBody>
      <dsp:txXfrm>
        <a:off x="1191185" y="1079653"/>
        <a:ext cx="437601" cy="29317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Leave</a:t>
            </a:r>
            <a:r>
              <a:rPr lang="en-US" baseline="0" dirty="0" smtClean="0"/>
              <a:t> or take offers on interest rates.</a:t>
            </a:r>
            <a:endParaRPr dirty="0"/>
          </a:p>
        </p:txBody>
      </p:sp>
    </p:spTree>
    <p:extLst>
      <p:ext uri="{BB962C8B-B14F-4D97-AF65-F5344CB8AC3E}">
        <p14:creationId xmlns:p14="http://schemas.microsoft.com/office/powerpoint/2010/main" val="150578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Leave</a:t>
            </a:r>
            <a:r>
              <a:rPr lang="en-US" baseline="0" dirty="0" smtClean="0"/>
              <a:t> or take offers on interest rates.</a:t>
            </a:r>
            <a:endParaRPr dirty="0"/>
          </a:p>
        </p:txBody>
      </p:sp>
    </p:spTree>
    <p:extLst>
      <p:ext uri="{BB962C8B-B14F-4D97-AF65-F5344CB8AC3E}">
        <p14:creationId xmlns:p14="http://schemas.microsoft.com/office/powerpoint/2010/main" val="193860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061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500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617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537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b="1" baseline="0" dirty="0" smtClean="0">
              <a:solidFill>
                <a:schemeClr val="bg2">
                  <a:lumMod val="25000"/>
                </a:schemeClr>
              </a:solidFill>
            </a:endParaRPr>
          </a:p>
        </p:txBody>
      </p:sp>
    </p:spTree>
    <p:extLst>
      <p:ext uri="{BB962C8B-B14F-4D97-AF65-F5344CB8AC3E}">
        <p14:creationId xmlns:p14="http://schemas.microsoft.com/office/powerpoint/2010/main" val="408051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5705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685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30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32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chemeClr val="bg2">
                    <a:lumMod val="25000"/>
                  </a:schemeClr>
                </a:solidFill>
              </a:rPr>
              <a:t>Ignoring the Government</a:t>
            </a:r>
            <a:r>
              <a:rPr lang="en-US" b="1" baseline="0" dirty="0" smtClean="0">
                <a:solidFill>
                  <a:schemeClr val="bg2">
                    <a:lumMod val="25000"/>
                  </a:schemeClr>
                </a:solidFill>
              </a:rPr>
              <a:t> Registration Process for simplicity</a:t>
            </a:r>
            <a:r>
              <a:rPr lang="en-US" b="1" baseline="0" dirty="0">
                <a:solidFill>
                  <a:schemeClr val="bg2">
                    <a:lumMod val="25000"/>
                  </a:schemeClr>
                </a:solidFill>
              </a:rPr>
              <a:t>.</a:t>
            </a:r>
            <a:endParaRPr lang="en-US" b="1" baseline="0" dirty="0" smtClean="0">
              <a:solidFill>
                <a:schemeClr val="bg2">
                  <a:lumMod val="25000"/>
                </a:schemeClr>
              </a:solidFill>
            </a:endParaRPr>
          </a:p>
        </p:txBody>
      </p:sp>
    </p:spTree>
    <p:extLst>
      <p:ext uri="{BB962C8B-B14F-4D97-AF65-F5344CB8AC3E}">
        <p14:creationId xmlns:p14="http://schemas.microsoft.com/office/powerpoint/2010/main" val="262665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Leave</a:t>
            </a:r>
            <a:r>
              <a:rPr lang="en-US" baseline="0" dirty="0" smtClean="0"/>
              <a:t> or take offers on interest rates.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chemeClr val="bg2">
                    <a:lumMod val="25000"/>
                  </a:schemeClr>
                </a:solidFill>
              </a:rPr>
              <a:t>Ignoring the Government</a:t>
            </a:r>
            <a:r>
              <a:rPr lang="en-US" b="1" baseline="0" dirty="0" smtClean="0">
                <a:solidFill>
                  <a:schemeClr val="bg2">
                    <a:lumMod val="25000"/>
                  </a:schemeClr>
                </a:solidFill>
              </a:rPr>
              <a:t> Registration Process for simplicity</a:t>
            </a:r>
            <a:r>
              <a:rPr lang="en-US" b="1" baseline="0" dirty="0">
                <a:solidFill>
                  <a:schemeClr val="bg2">
                    <a:lumMod val="25000"/>
                  </a:schemeClr>
                </a:solidFill>
              </a:rPr>
              <a:t>.</a:t>
            </a:r>
            <a:endParaRPr lang="en-US" b="1" baseline="0" dirty="0" smtClean="0">
              <a:solidFill>
                <a:schemeClr val="bg2">
                  <a:lumMod val="25000"/>
                </a:schemeClr>
              </a:solidFill>
            </a:endParaRPr>
          </a:p>
        </p:txBody>
      </p:sp>
    </p:spTree>
    <p:extLst>
      <p:ext uri="{BB962C8B-B14F-4D97-AF65-F5344CB8AC3E}">
        <p14:creationId xmlns:p14="http://schemas.microsoft.com/office/powerpoint/2010/main" val="29915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dirty="0"/>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dirty="0"/>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66591" y="2250292"/>
            <a:ext cx="5110800" cy="62281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CarFi.</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2" name="TextBox 1"/>
          <p:cNvSpPr txBox="1"/>
          <p:nvPr/>
        </p:nvSpPr>
        <p:spPr>
          <a:xfrm>
            <a:off x="889487" y="2928677"/>
            <a:ext cx="4249389" cy="590931"/>
          </a:xfrm>
          <a:prstGeom prst="rect">
            <a:avLst/>
          </a:prstGeom>
          <a:noFill/>
        </p:spPr>
        <p:txBody>
          <a:bodyPr wrap="square" rtlCol="0">
            <a:spAutoFit/>
          </a:bodyPr>
          <a:lstStyle/>
          <a:p>
            <a:pPr>
              <a:lnSpc>
                <a:spcPct val="90000"/>
              </a:lnSpc>
              <a:buClr>
                <a:schemeClr val="lt2"/>
              </a:buClr>
              <a:buSzPts val="4800"/>
            </a:pPr>
            <a:r>
              <a:rPr lang="en-US" sz="1800" b="1" dirty="0" smtClean="0">
                <a:solidFill>
                  <a:schemeClr val="lt2"/>
                </a:solidFill>
                <a:latin typeface="Barlow"/>
                <a:ea typeface="Barlow"/>
                <a:cs typeface="Barlow"/>
                <a:sym typeface="Barlow"/>
              </a:rPr>
              <a:t>Freedom </a:t>
            </a:r>
            <a:r>
              <a:rPr lang="en-US" sz="1800" b="1" dirty="0">
                <a:solidFill>
                  <a:schemeClr val="lt2"/>
                </a:solidFill>
                <a:latin typeface="Barlow"/>
                <a:ea typeface="Barlow"/>
                <a:cs typeface="Barlow"/>
                <a:sym typeface="Barlow"/>
              </a:rPr>
              <a:t>from Loan Sharks and Mortgage Frauds</a:t>
            </a:r>
            <a:endParaRPr lang="en-IN" sz="1800" b="1" dirty="0">
              <a:solidFill>
                <a:schemeClr val="lt2"/>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Operational Requirements</a:t>
            </a:r>
            <a:endParaRPr dirty="0"/>
          </a:p>
        </p:txBody>
      </p:sp>
      <p:sp>
        <p:nvSpPr>
          <p:cNvPr id="163" name="Google Shape;163;p16"/>
          <p:cNvSpPr txBox="1">
            <a:spLocks noGrp="1"/>
          </p:cNvSpPr>
          <p:nvPr>
            <p:ph type="body" idx="1"/>
          </p:nvPr>
        </p:nvSpPr>
        <p:spPr>
          <a:xfrm>
            <a:off x="855299" y="1353948"/>
            <a:ext cx="7087895"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smtClean="0"/>
              <a:t>RTOs have to be on boarded for the success of this project.</a:t>
            </a:r>
          </a:p>
          <a:p>
            <a:pPr marL="457200" lvl="0" indent="-381000" algn="l" rtl="0">
              <a:spcBef>
                <a:spcPts val="0"/>
              </a:spcBef>
              <a:spcAft>
                <a:spcPts val="0"/>
              </a:spcAft>
              <a:buSzPts val="2400"/>
              <a:buChar char="╸"/>
            </a:pPr>
            <a:r>
              <a:rPr lang="en-US" dirty="0" smtClean="0"/>
              <a:t>At the time of vehicle registration, a corresponding entry has to be made on blockchain</a:t>
            </a:r>
          </a:p>
          <a:p>
            <a:pPr marL="457200" lvl="0" indent="-381000" algn="l" rtl="0">
              <a:spcBef>
                <a:spcPts val="0"/>
              </a:spcBef>
              <a:spcAft>
                <a:spcPts val="0"/>
              </a:spcAft>
              <a:buSzPts val="2400"/>
              <a:buChar char="╸"/>
            </a:pPr>
            <a:r>
              <a:rPr lang="en-US" dirty="0" smtClean="0"/>
              <a:t>In the proposed system, Verification of vehicle condition requires independent auditors.</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9424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Use of NFTs</a:t>
            </a:r>
            <a:endParaRPr dirty="0"/>
          </a:p>
        </p:txBody>
      </p:sp>
      <p:sp>
        <p:nvSpPr>
          <p:cNvPr id="163" name="Google Shape;163;p16"/>
          <p:cNvSpPr txBox="1">
            <a:spLocks noGrp="1"/>
          </p:cNvSpPr>
          <p:nvPr>
            <p:ph type="body" idx="1"/>
          </p:nvPr>
        </p:nvSpPr>
        <p:spPr>
          <a:xfrm>
            <a:off x="855299" y="1353948"/>
            <a:ext cx="7087895" cy="3395902"/>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smtClean="0"/>
              <a:t>Each car is represented as an NFT on blockchain</a:t>
            </a:r>
          </a:p>
          <a:p>
            <a:pPr marL="457200" lvl="0" indent="-381000" algn="l" rtl="0">
              <a:spcBef>
                <a:spcPts val="0"/>
              </a:spcBef>
              <a:spcAft>
                <a:spcPts val="0"/>
              </a:spcAft>
              <a:buSzPts val="2400"/>
              <a:buChar char="╸"/>
            </a:pPr>
            <a:r>
              <a:rPr lang="en-US" dirty="0" smtClean="0"/>
              <a:t>These NFTs are tradable.</a:t>
            </a:r>
          </a:p>
          <a:p>
            <a:pPr marL="457200" lvl="0" indent="-381000" algn="l" rtl="0">
              <a:spcBef>
                <a:spcPts val="0"/>
              </a:spcBef>
              <a:spcAft>
                <a:spcPts val="0"/>
              </a:spcAft>
              <a:buSzPts val="2400"/>
              <a:buChar char="╸"/>
            </a:pPr>
            <a:r>
              <a:rPr lang="en-US" dirty="0" smtClean="0"/>
              <a:t>NFTs are locked into a collateral smart contract which activates only after certain conditions are met.</a:t>
            </a:r>
          </a:p>
          <a:p>
            <a:pPr marL="457200" lvl="0" indent="-381000" algn="l" rtl="0">
              <a:spcBef>
                <a:spcPts val="0"/>
              </a:spcBef>
              <a:spcAft>
                <a:spcPts val="0"/>
              </a:spcAft>
              <a:buSzPts val="2400"/>
              <a:buChar char="╸"/>
            </a:pPr>
            <a:r>
              <a:rPr lang="en-US" dirty="0" smtClean="0"/>
              <a:t>Transfer of NFTs/Cars to some other person is possible with mutual consent of both buyer and car financiers.</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031202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Incentives for Lender</a:t>
            </a:r>
            <a:endParaRPr lang="en-IN" dirty="0"/>
          </a:p>
        </p:txBody>
      </p:sp>
      <p:sp>
        <p:nvSpPr>
          <p:cNvPr id="3" name="Text Placeholder 2"/>
          <p:cNvSpPr>
            <a:spLocks noGrp="1"/>
          </p:cNvSpPr>
          <p:nvPr>
            <p:ph type="body" idx="1"/>
          </p:nvPr>
        </p:nvSpPr>
        <p:spPr>
          <a:xfrm>
            <a:off x="855300" y="1353947"/>
            <a:ext cx="7697434" cy="3465559"/>
          </a:xfrm>
        </p:spPr>
        <p:txBody>
          <a:bodyPr/>
          <a:lstStyle/>
          <a:p>
            <a:r>
              <a:rPr lang="en-US" dirty="0" smtClean="0"/>
              <a:t>Reducing mortgage frauds and loan defaults.</a:t>
            </a:r>
          </a:p>
          <a:p>
            <a:r>
              <a:rPr lang="en-US" dirty="0" smtClean="0"/>
              <a:t>Doesn’t need to spend resources on recollecting loans.</a:t>
            </a:r>
          </a:p>
          <a:p>
            <a:r>
              <a:rPr lang="en-US" dirty="0" smtClean="0"/>
              <a:t>Smart contract initiates irreversible action immediately if borrower defaults.</a:t>
            </a:r>
          </a:p>
          <a:p>
            <a:r>
              <a:rPr lang="en-US" dirty="0" smtClean="0"/>
              <a:t>Car tracking</a:t>
            </a:r>
            <a:r>
              <a:rPr lang="en-IN" dirty="0" smtClean="0"/>
              <a:t> in case of default.</a:t>
            </a:r>
          </a:p>
          <a:p>
            <a:r>
              <a:rPr lang="en-US" dirty="0" smtClean="0"/>
              <a:t>With P2P lending marketplace, it is now possible to retail financiers to lend with minimum risk of default.</a:t>
            </a:r>
          </a:p>
          <a:p>
            <a:r>
              <a:rPr lang="en-US" dirty="0" smtClean="0"/>
              <a:t>P2P lenders can pool money to lend without hassle.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2255953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Incentives for Borrower</a:t>
            </a:r>
            <a:endParaRPr lang="en-IN" dirty="0"/>
          </a:p>
        </p:txBody>
      </p:sp>
      <p:sp>
        <p:nvSpPr>
          <p:cNvPr id="3" name="Text Placeholder 2"/>
          <p:cNvSpPr>
            <a:spLocks noGrp="1"/>
          </p:cNvSpPr>
          <p:nvPr>
            <p:ph type="body" idx="1"/>
          </p:nvPr>
        </p:nvSpPr>
        <p:spPr>
          <a:xfrm>
            <a:off x="855300" y="1353947"/>
            <a:ext cx="6308646" cy="3465559"/>
          </a:xfrm>
        </p:spPr>
        <p:txBody>
          <a:bodyPr/>
          <a:lstStyle/>
          <a:p>
            <a:r>
              <a:rPr lang="en-US" dirty="0" smtClean="0"/>
              <a:t>Option to choose from multiple finance providers to select best option.</a:t>
            </a:r>
          </a:p>
          <a:p>
            <a:r>
              <a:rPr lang="en-US" dirty="0" smtClean="0"/>
              <a:t>Can sell the vehicle without much hassle.</a:t>
            </a:r>
          </a:p>
          <a:p>
            <a:r>
              <a:rPr lang="en-US" dirty="0" smtClean="0"/>
              <a:t>Smart contract restores full ownership of the car immediately after full repayment of loan.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1953096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WHICH BLOCKCHAIN TO CHOOSE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8" name="Google Shape;163;p16"/>
          <p:cNvSpPr txBox="1">
            <a:spLocks noGrp="1"/>
          </p:cNvSpPr>
          <p:nvPr>
            <p:ph type="body" idx="1"/>
          </p:nvPr>
        </p:nvSpPr>
        <p:spPr>
          <a:xfrm>
            <a:off x="855300" y="1353948"/>
            <a:ext cx="5307000" cy="2261664"/>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 dirty="0" smtClean="0"/>
              <a:t>The key considerations here are </a:t>
            </a:r>
          </a:p>
          <a:p>
            <a:pPr marL="457200" lvl="0" indent="-381000" algn="l" rtl="0">
              <a:spcBef>
                <a:spcPts val="0"/>
              </a:spcBef>
              <a:spcAft>
                <a:spcPts val="0"/>
              </a:spcAft>
              <a:buSzPts val="2400"/>
              <a:buChar char="╸"/>
            </a:pPr>
            <a:r>
              <a:rPr lang="en" dirty="0" smtClean="0"/>
              <a:t>Public access to the application</a:t>
            </a:r>
            <a:endParaRPr lang="en" dirty="0"/>
          </a:p>
          <a:p>
            <a:pPr lvl="0" indent="-381000">
              <a:buSzPts val="2400"/>
            </a:pPr>
            <a:r>
              <a:rPr lang="en" dirty="0"/>
              <a:t>Stakeholders with no technical expertise</a:t>
            </a:r>
          </a:p>
          <a:p>
            <a:pPr lvl="1" indent="-381000">
              <a:spcBef>
                <a:spcPts val="0"/>
              </a:spcBef>
              <a:buSzPts val="2400"/>
              <a:buChar char="╸"/>
            </a:pPr>
            <a:r>
              <a:rPr lang="en" dirty="0"/>
              <a:t>E.g: In case of private networks, RTOs cannot maintain their own nodes</a:t>
            </a:r>
          </a:p>
          <a:p>
            <a:pPr marL="457200" lvl="0" indent="-381000" algn="l" rtl="0">
              <a:spcBef>
                <a:spcPts val="0"/>
              </a:spcBef>
              <a:spcAft>
                <a:spcPts val="0"/>
              </a:spcAft>
              <a:buSzPts val="2400"/>
              <a:buChar char="╸"/>
            </a:pPr>
            <a:r>
              <a:rPr lang="en" dirty="0" smtClean="0"/>
              <a:t>Immutablity of the chain</a:t>
            </a:r>
          </a:p>
          <a:p>
            <a:pPr marL="457200" lvl="0" indent="-381000" algn="l" rtl="0">
              <a:spcBef>
                <a:spcPts val="0"/>
              </a:spcBef>
              <a:spcAft>
                <a:spcPts val="0"/>
              </a:spcAft>
              <a:buSzPts val="2400"/>
              <a:buChar char="╸"/>
            </a:pPr>
            <a:endParaRPr lang="en" dirty="0" smtClean="0"/>
          </a:p>
        </p:txBody>
      </p:sp>
    </p:spTree>
    <p:extLst>
      <p:ext uri="{BB962C8B-B14F-4D97-AF65-F5344CB8AC3E}">
        <p14:creationId xmlns:p14="http://schemas.microsoft.com/office/powerpoint/2010/main" val="2540456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WHICH BLOCKCHAIN TO CHOOSE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8" name="Google Shape;163;p16"/>
          <p:cNvSpPr txBox="1">
            <a:spLocks noGrp="1"/>
          </p:cNvSpPr>
          <p:nvPr>
            <p:ph type="body" idx="1"/>
          </p:nvPr>
        </p:nvSpPr>
        <p:spPr>
          <a:xfrm>
            <a:off x="855300" y="1353948"/>
            <a:ext cx="5307000" cy="2261664"/>
          </a:xfrm>
          <a:prstGeom prst="rect">
            <a:avLst/>
          </a:prstGeom>
        </p:spPr>
        <p:txBody>
          <a:bodyPr spcFirstLastPara="1" wrap="square" lIns="0" tIns="0" rIns="0" bIns="0" anchor="t" anchorCtr="0">
            <a:noAutofit/>
          </a:bodyPr>
          <a:lstStyle/>
          <a:p>
            <a:pPr marL="533400" lvl="0" indent="-457200" algn="l" rtl="0">
              <a:spcBef>
                <a:spcPts val="0"/>
              </a:spcBef>
              <a:spcAft>
                <a:spcPts val="0"/>
              </a:spcAft>
              <a:buSzPts val="2400"/>
              <a:buAutoNum type="arabicPeriod"/>
            </a:pPr>
            <a:r>
              <a:rPr lang="en" dirty="0" smtClean="0"/>
              <a:t>Hyperledger Fabric</a:t>
            </a:r>
          </a:p>
          <a:p>
            <a:pPr marL="419100" indent="-342900">
              <a:buSzPts val="2400"/>
            </a:pPr>
            <a:r>
              <a:rPr lang="en" dirty="0" smtClean="0"/>
              <a:t>Particpants are Preselected </a:t>
            </a:r>
          </a:p>
          <a:p>
            <a:pPr marL="419100" indent="-342900">
              <a:buSzPts val="2400"/>
            </a:pPr>
            <a:r>
              <a:rPr lang="en" dirty="0" smtClean="0"/>
              <a:t>No CryptoCurrency is required  √</a:t>
            </a:r>
          </a:p>
          <a:p>
            <a:pPr marL="419100" indent="-342900">
              <a:buSzPts val="2400"/>
            </a:pPr>
            <a:r>
              <a:rPr lang="en" dirty="0" smtClean="0"/>
              <a:t>Low Decentralisation but High throughput √</a:t>
            </a:r>
          </a:p>
          <a:p>
            <a:pPr marL="419100" indent="-342900">
              <a:buSzPts val="2400"/>
            </a:pPr>
            <a:r>
              <a:rPr lang="en" dirty="0" smtClean="0"/>
              <a:t>Low Energy Consumption √</a:t>
            </a:r>
            <a:endParaRPr lang="en" dirty="0"/>
          </a:p>
        </p:txBody>
      </p:sp>
      <p:sp>
        <p:nvSpPr>
          <p:cNvPr id="2" name="Multiply 1"/>
          <p:cNvSpPr/>
          <p:nvPr/>
        </p:nvSpPr>
        <p:spPr>
          <a:xfrm flipH="1" flipV="1">
            <a:off x="4410498" y="1799462"/>
            <a:ext cx="254382" cy="19160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073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WHICH BLOCKCHAIN TO CHOOSE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8" name="Google Shape;163;p16"/>
          <p:cNvSpPr txBox="1">
            <a:spLocks noGrp="1"/>
          </p:cNvSpPr>
          <p:nvPr>
            <p:ph type="body" idx="1"/>
          </p:nvPr>
        </p:nvSpPr>
        <p:spPr>
          <a:xfrm>
            <a:off x="855300" y="1353948"/>
            <a:ext cx="5307000" cy="2261664"/>
          </a:xfrm>
          <a:prstGeom prst="rect">
            <a:avLst/>
          </a:prstGeom>
        </p:spPr>
        <p:txBody>
          <a:bodyPr spcFirstLastPara="1" wrap="square" lIns="0" tIns="0" rIns="0" bIns="0" anchor="t" anchorCtr="0">
            <a:noAutofit/>
          </a:bodyPr>
          <a:lstStyle/>
          <a:p>
            <a:pPr marL="533400" lvl="0" indent="-457200" algn="l" rtl="0">
              <a:spcBef>
                <a:spcPts val="0"/>
              </a:spcBef>
              <a:spcAft>
                <a:spcPts val="0"/>
              </a:spcAft>
              <a:buSzPts val="2400"/>
              <a:buAutoNum type="arabicPeriod" startAt="2"/>
            </a:pPr>
            <a:r>
              <a:rPr lang="en" dirty="0" smtClean="0"/>
              <a:t>Layer 2 Public Blockchain Solution</a:t>
            </a:r>
          </a:p>
          <a:p>
            <a:pPr marL="419100" indent="-342900">
              <a:buSzPts val="2400"/>
            </a:pPr>
            <a:r>
              <a:rPr lang="en" dirty="0" smtClean="0"/>
              <a:t>Open for all  √</a:t>
            </a:r>
          </a:p>
          <a:p>
            <a:pPr marL="419100" indent="-342900">
              <a:buSzPts val="2400"/>
            </a:pPr>
            <a:r>
              <a:rPr lang="en" dirty="0" smtClean="0"/>
              <a:t>CryptoCurrency is required </a:t>
            </a:r>
          </a:p>
          <a:p>
            <a:pPr marL="419100" indent="-342900">
              <a:buSzPts val="2400"/>
            </a:pPr>
            <a:r>
              <a:rPr lang="en" dirty="0" smtClean="0"/>
              <a:t>High Decentralisation but Moderate throughput  √</a:t>
            </a:r>
          </a:p>
          <a:p>
            <a:pPr marL="419100" indent="-342900">
              <a:buSzPts val="2400"/>
            </a:pPr>
            <a:r>
              <a:rPr lang="en" dirty="0" smtClean="0"/>
              <a:t>Moderate Energy Consumption √</a:t>
            </a:r>
            <a:endParaRPr lang="en" dirty="0"/>
          </a:p>
        </p:txBody>
      </p:sp>
      <p:sp>
        <p:nvSpPr>
          <p:cNvPr id="2" name="Multiply 1"/>
          <p:cNvSpPr/>
          <p:nvPr/>
        </p:nvSpPr>
        <p:spPr>
          <a:xfrm flipH="1" flipV="1">
            <a:off x="4615387" y="2151237"/>
            <a:ext cx="254382" cy="19160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2236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WHICH BLOCKCHAIN TO CHOOSE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58" name="Google Shape;163;p16"/>
          <p:cNvSpPr txBox="1">
            <a:spLocks noGrp="1"/>
          </p:cNvSpPr>
          <p:nvPr>
            <p:ph type="body" idx="1"/>
          </p:nvPr>
        </p:nvSpPr>
        <p:spPr>
          <a:xfrm>
            <a:off x="855299" y="2312429"/>
            <a:ext cx="6838035" cy="2595689"/>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 dirty="0" smtClean="0"/>
              <a:t>Choosing a public blockchain allows us to</a:t>
            </a:r>
          </a:p>
          <a:p>
            <a:pPr marL="419100" indent="-342900">
              <a:buSzPts val="2400"/>
            </a:pPr>
            <a:r>
              <a:rPr lang="en" dirty="0" smtClean="0"/>
              <a:t>Onboard RTO, Dealers and Financiers quicker and easily</a:t>
            </a:r>
          </a:p>
          <a:p>
            <a:pPr marL="876300" lvl="2" indent="-342900">
              <a:spcBef>
                <a:spcPts val="0"/>
              </a:spcBef>
              <a:buSzPts val="2400"/>
            </a:pPr>
            <a:r>
              <a:rPr lang="en" dirty="0"/>
              <a:t>They </a:t>
            </a:r>
            <a:r>
              <a:rPr lang="en" dirty="0" smtClean="0"/>
              <a:t>have </a:t>
            </a:r>
            <a:r>
              <a:rPr lang="en" dirty="0"/>
              <a:t>to register on an app without setting up required tech at their end</a:t>
            </a:r>
            <a:r>
              <a:rPr lang="en" dirty="0" smtClean="0"/>
              <a:t>.</a:t>
            </a:r>
          </a:p>
          <a:p>
            <a:pPr marL="419100" indent="-342900">
              <a:buSzPts val="2400"/>
            </a:pPr>
            <a:r>
              <a:rPr lang="en" dirty="0" smtClean="0"/>
              <a:t>Consistent updates and easier developer activity</a:t>
            </a:r>
          </a:p>
          <a:p>
            <a:pPr marL="419100" indent="-342900">
              <a:buSzPts val="2400"/>
            </a:pPr>
            <a:r>
              <a:rPr lang="en" dirty="0" smtClean="0"/>
              <a:t>Transaction fees are paid from Developer’s end allowing a seemless experience for users.</a:t>
            </a:r>
          </a:p>
        </p:txBody>
      </p:sp>
      <p:sp>
        <p:nvSpPr>
          <p:cNvPr id="59" name="TextBox 58"/>
          <p:cNvSpPr txBox="1"/>
          <p:nvPr/>
        </p:nvSpPr>
        <p:spPr>
          <a:xfrm>
            <a:off x="831478" y="1341672"/>
            <a:ext cx="7054363" cy="830997"/>
          </a:xfrm>
          <a:prstGeom prst="rect">
            <a:avLst/>
          </a:prstGeom>
          <a:noFill/>
          <a:ln>
            <a:solidFill>
              <a:schemeClr val="tx1"/>
            </a:solidFill>
          </a:ln>
        </p:spPr>
        <p:txBody>
          <a:bodyPr wrap="square" rtlCol="0">
            <a:spAutoFit/>
          </a:bodyPr>
          <a:lstStyle/>
          <a:p>
            <a:r>
              <a:rPr lang="en-US" sz="1600" dirty="0" smtClean="0">
                <a:solidFill>
                  <a:schemeClr val="tx1"/>
                </a:solidFill>
                <a:latin typeface="Barlow Light" panose="020B0604020202020204" charset="0"/>
              </a:rPr>
              <a:t>In our case, Hyperledger fabric seems like a better option. But it requires setting up of Nodes in stakeholders premises and Stakeholders may not be forthcoming to do that when the proposed idea is from a private entity.</a:t>
            </a:r>
            <a:endParaRPr lang="en-IN" sz="1600" dirty="0">
              <a:solidFill>
                <a:schemeClr val="tx1"/>
              </a:solidFill>
              <a:latin typeface="Barlow Light" panose="020B0604020202020204" charset="0"/>
            </a:endParaRPr>
          </a:p>
        </p:txBody>
      </p:sp>
    </p:spTree>
    <p:extLst>
      <p:ext uri="{BB962C8B-B14F-4D97-AF65-F5344CB8AC3E}">
        <p14:creationId xmlns:p14="http://schemas.microsoft.com/office/powerpoint/2010/main" val="2852318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922605"/>
            <a:ext cx="612301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High Level Technical Architecture</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sp>
        <p:nvSpPr>
          <p:cNvPr id="6" name="Rounded Rectangle 5"/>
          <p:cNvSpPr/>
          <p:nvPr/>
        </p:nvSpPr>
        <p:spPr>
          <a:xfrm>
            <a:off x="1581293" y="1573232"/>
            <a:ext cx="1498791" cy="46063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Dapp Web Browser</a:t>
            </a:r>
            <a:endParaRPr lang="en-IN" sz="1100" dirty="0"/>
          </a:p>
        </p:txBody>
      </p:sp>
      <p:cxnSp>
        <p:nvCxnSpPr>
          <p:cNvPr id="8" name="Straight Arrow Connector 7"/>
          <p:cNvCxnSpPr>
            <a:stCxn id="6" idx="2"/>
          </p:cNvCxnSpPr>
          <p:nvPr/>
        </p:nvCxnSpPr>
        <p:spPr>
          <a:xfrm flipH="1">
            <a:off x="2330687" y="2033870"/>
            <a:ext cx="2" cy="4193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ounded Rectangle 23"/>
          <p:cNvSpPr/>
          <p:nvPr/>
        </p:nvSpPr>
        <p:spPr>
          <a:xfrm>
            <a:off x="1423163" y="2461317"/>
            <a:ext cx="1918177" cy="86627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lgn="ctr">
              <a:buFont typeface="Wingdings" panose="05000000000000000000" pitchFamily="2" charset="2"/>
              <a:buChar char="v"/>
            </a:pPr>
            <a:r>
              <a:rPr lang="en-US" sz="1100" dirty="0" smtClean="0"/>
              <a:t>HTML/CSS/JavaScript or Any JS framework</a:t>
            </a:r>
          </a:p>
          <a:p>
            <a:pPr marL="171450" indent="-171450" algn="ctr">
              <a:buFont typeface="Wingdings" panose="05000000000000000000" pitchFamily="2" charset="2"/>
              <a:buChar char="v"/>
            </a:pPr>
            <a:r>
              <a:rPr lang="en-US" sz="1100" dirty="0" smtClean="0"/>
              <a:t>Database</a:t>
            </a:r>
          </a:p>
          <a:p>
            <a:pPr marL="171450" indent="-171450" algn="ctr">
              <a:buFont typeface="Wingdings" panose="05000000000000000000" pitchFamily="2" charset="2"/>
              <a:buChar char="v"/>
            </a:pPr>
            <a:r>
              <a:rPr lang="en-US" sz="1100" dirty="0" smtClean="0"/>
              <a:t>Web3.js</a:t>
            </a:r>
          </a:p>
          <a:p>
            <a:pPr marL="171450" indent="-171450" algn="ctr">
              <a:buFont typeface="Wingdings" panose="05000000000000000000" pitchFamily="2" charset="2"/>
              <a:buChar char="v"/>
            </a:pPr>
            <a:r>
              <a:rPr lang="en-US" sz="1100" dirty="0" smtClean="0"/>
              <a:t>Node webserver</a:t>
            </a:r>
            <a:endParaRPr lang="en-IN" sz="1100" dirty="0"/>
          </a:p>
        </p:txBody>
      </p:sp>
      <p:cxnSp>
        <p:nvCxnSpPr>
          <p:cNvPr id="25" name="Straight Arrow Connector 24"/>
          <p:cNvCxnSpPr/>
          <p:nvPr/>
        </p:nvCxnSpPr>
        <p:spPr>
          <a:xfrm flipH="1">
            <a:off x="2382249" y="3335651"/>
            <a:ext cx="2" cy="4193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009621" y="1649662"/>
            <a:ext cx="1113780" cy="307777"/>
          </a:xfrm>
          <a:prstGeom prst="rect">
            <a:avLst/>
          </a:prstGeom>
          <a:noFill/>
        </p:spPr>
        <p:txBody>
          <a:bodyPr wrap="square" rtlCol="0">
            <a:spAutoFit/>
          </a:bodyPr>
          <a:lstStyle/>
          <a:p>
            <a:r>
              <a:rPr lang="en-US" i="1" dirty="0" smtClean="0">
                <a:solidFill>
                  <a:schemeClr val="tx1"/>
                </a:solidFill>
              </a:rPr>
              <a:t>Metamask</a:t>
            </a:r>
            <a:endParaRPr lang="en-IN" i="1" dirty="0">
              <a:solidFill>
                <a:schemeClr val="tx1"/>
              </a:solidFill>
            </a:endParaRPr>
          </a:p>
        </p:txBody>
      </p:sp>
      <p:sp>
        <p:nvSpPr>
          <p:cNvPr id="27" name="Rounded Rectangle 26"/>
          <p:cNvSpPr/>
          <p:nvPr/>
        </p:nvSpPr>
        <p:spPr>
          <a:xfrm>
            <a:off x="1166732" y="3771842"/>
            <a:ext cx="2502568" cy="46751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Wingdings" panose="05000000000000000000" pitchFamily="2" charset="2"/>
              <a:buChar char="v"/>
            </a:pPr>
            <a:r>
              <a:rPr lang="en-US" sz="1100" dirty="0" smtClean="0"/>
              <a:t>Ethereum Virtual Machine</a:t>
            </a:r>
          </a:p>
          <a:p>
            <a:pPr marL="285750" indent="-285750" algn="ctr">
              <a:buFont typeface="Wingdings" panose="05000000000000000000" pitchFamily="2" charset="2"/>
              <a:buChar char="v"/>
            </a:pPr>
            <a:r>
              <a:rPr lang="en-US" sz="1100" dirty="0" smtClean="0"/>
              <a:t>Smart Contract Code</a:t>
            </a:r>
          </a:p>
        </p:txBody>
      </p:sp>
      <p:sp>
        <p:nvSpPr>
          <p:cNvPr id="28" name="TextBox 27"/>
          <p:cNvSpPr txBox="1"/>
          <p:nvPr/>
        </p:nvSpPr>
        <p:spPr>
          <a:xfrm>
            <a:off x="4009621" y="2640545"/>
            <a:ext cx="1595044" cy="307777"/>
          </a:xfrm>
          <a:prstGeom prst="rect">
            <a:avLst/>
          </a:prstGeom>
          <a:noFill/>
        </p:spPr>
        <p:txBody>
          <a:bodyPr wrap="square" rtlCol="0">
            <a:spAutoFit/>
          </a:bodyPr>
          <a:lstStyle/>
          <a:p>
            <a:r>
              <a:rPr lang="en-US" i="1" dirty="0" smtClean="0">
                <a:solidFill>
                  <a:schemeClr val="tx1"/>
                </a:solidFill>
              </a:rPr>
              <a:t>Web Framework</a:t>
            </a:r>
            <a:endParaRPr lang="en-IN" i="1" dirty="0">
              <a:solidFill>
                <a:schemeClr val="tx1"/>
              </a:solidFill>
            </a:endParaRPr>
          </a:p>
        </p:txBody>
      </p:sp>
      <p:sp>
        <p:nvSpPr>
          <p:cNvPr id="29" name="TextBox 28"/>
          <p:cNvSpPr txBox="1"/>
          <p:nvPr/>
        </p:nvSpPr>
        <p:spPr>
          <a:xfrm>
            <a:off x="4009621" y="3748580"/>
            <a:ext cx="1113780" cy="307777"/>
          </a:xfrm>
          <a:prstGeom prst="rect">
            <a:avLst/>
          </a:prstGeom>
          <a:noFill/>
        </p:spPr>
        <p:txBody>
          <a:bodyPr wrap="square" rtlCol="0">
            <a:spAutoFit/>
          </a:bodyPr>
          <a:lstStyle/>
          <a:p>
            <a:r>
              <a:rPr lang="en-US" i="1" dirty="0" smtClean="0">
                <a:solidFill>
                  <a:schemeClr val="tx1"/>
                </a:solidFill>
              </a:rPr>
              <a:t>Blockchain</a:t>
            </a:r>
            <a:endParaRPr lang="en-IN" i="1" dirty="0">
              <a:solidFill>
                <a:schemeClr val="tx1"/>
              </a:solidFill>
            </a:endParaRPr>
          </a:p>
        </p:txBody>
      </p:sp>
      <p:sp>
        <p:nvSpPr>
          <p:cNvPr id="11" name="Rectangle 10"/>
          <p:cNvSpPr/>
          <p:nvPr/>
        </p:nvSpPr>
        <p:spPr>
          <a:xfrm>
            <a:off x="831897" y="2296313"/>
            <a:ext cx="4730130" cy="2193185"/>
          </a:xfrm>
          <a:prstGeom prst="rect">
            <a:avLst/>
          </a:prstGeom>
          <a:noFill/>
          <a:ln>
            <a:solidFill>
              <a:schemeClr val="tx1"/>
            </a:solidFill>
            <a:prstDash val="lgDash"/>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a:solidFill>
                  <a:schemeClr val="bg2">
                    <a:lumMod val="10000"/>
                  </a:schemeClr>
                </a:solidFill>
              </a:ln>
            </a:endParaRPr>
          </a:p>
        </p:txBody>
      </p:sp>
      <p:sp>
        <p:nvSpPr>
          <p:cNvPr id="31" name="TextBox 30"/>
          <p:cNvSpPr txBox="1"/>
          <p:nvPr/>
        </p:nvSpPr>
        <p:spPr>
          <a:xfrm>
            <a:off x="1581293" y="4625973"/>
            <a:ext cx="1591605" cy="307777"/>
          </a:xfrm>
          <a:prstGeom prst="rect">
            <a:avLst/>
          </a:prstGeom>
          <a:noFill/>
        </p:spPr>
        <p:txBody>
          <a:bodyPr wrap="square" rtlCol="0">
            <a:spAutoFit/>
          </a:bodyPr>
          <a:lstStyle/>
          <a:p>
            <a:r>
              <a:rPr lang="en-US" i="1" dirty="0" smtClean="0">
                <a:solidFill>
                  <a:schemeClr val="tx1"/>
                </a:solidFill>
              </a:rPr>
              <a:t>Ethereum Dapp</a:t>
            </a:r>
            <a:endParaRPr lang="en-IN" i="1" dirty="0">
              <a:solidFill>
                <a:schemeClr val="tx1"/>
              </a:solidFill>
            </a:endParaRPr>
          </a:p>
        </p:txBody>
      </p:sp>
      <p:sp>
        <p:nvSpPr>
          <p:cNvPr id="32" name="TextBox 31"/>
          <p:cNvSpPr txBox="1"/>
          <p:nvPr/>
        </p:nvSpPr>
        <p:spPr>
          <a:xfrm>
            <a:off x="2430048" y="3436507"/>
            <a:ext cx="1113780" cy="246221"/>
          </a:xfrm>
          <a:prstGeom prst="rect">
            <a:avLst/>
          </a:prstGeom>
          <a:noFill/>
        </p:spPr>
        <p:txBody>
          <a:bodyPr wrap="square" rtlCol="0">
            <a:spAutoFit/>
          </a:bodyPr>
          <a:lstStyle/>
          <a:p>
            <a:r>
              <a:rPr lang="en-US" sz="1000" i="1" dirty="0" smtClean="0">
                <a:solidFill>
                  <a:schemeClr val="tx1"/>
                </a:solidFill>
              </a:rPr>
              <a:t>RPC</a:t>
            </a:r>
            <a:endParaRPr lang="en-IN" i="1" dirty="0">
              <a:solidFill>
                <a:schemeClr val="tx1"/>
              </a:solidFill>
            </a:endParaRPr>
          </a:p>
        </p:txBody>
      </p:sp>
      <p:sp>
        <p:nvSpPr>
          <p:cNvPr id="2" name="TextBox 1"/>
          <p:cNvSpPr txBox="1"/>
          <p:nvPr/>
        </p:nvSpPr>
        <p:spPr>
          <a:xfrm>
            <a:off x="5816410" y="2550821"/>
            <a:ext cx="2543819" cy="1569660"/>
          </a:xfrm>
          <a:prstGeom prst="rect">
            <a:avLst/>
          </a:prstGeom>
          <a:noFill/>
        </p:spPr>
        <p:txBody>
          <a:bodyPr wrap="square" rtlCol="0">
            <a:spAutoFit/>
          </a:bodyPr>
          <a:lstStyle/>
          <a:p>
            <a:pPr marL="171450" indent="-171450">
              <a:buClr>
                <a:schemeClr val="tx1"/>
              </a:buClr>
              <a:buFont typeface="Wingdings" panose="05000000000000000000" pitchFamily="2" charset="2"/>
              <a:buChar char="v"/>
            </a:pPr>
            <a:r>
              <a:rPr lang="en-US" sz="1200" i="1" dirty="0" smtClean="0">
                <a:solidFill>
                  <a:schemeClr val="tx1"/>
                </a:solidFill>
              </a:rPr>
              <a:t>Frontend: </a:t>
            </a:r>
            <a:r>
              <a:rPr lang="en-US" sz="1200" i="1" dirty="0" err="1" smtClean="0">
                <a:solidFill>
                  <a:schemeClr val="tx1"/>
                </a:solidFill>
              </a:rPr>
              <a:t>Reactjs</a:t>
            </a:r>
            <a:endParaRPr lang="en-US" sz="1200" i="1" dirty="0" smtClean="0">
              <a:solidFill>
                <a:schemeClr val="tx1"/>
              </a:solidFill>
            </a:endParaRPr>
          </a:p>
          <a:p>
            <a:pPr marL="171450" indent="-171450">
              <a:buClr>
                <a:schemeClr val="tx1"/>
              </a:buClr>
              <a:buFont typeface="Wingdings" panose="05000000000000000000" pitchFamily="2" charset="2"/>
              <a:buChar char="v"/>
            </a:pPr>
            <a:r>
              <a:rPr lang="en-US" sz="1200" i="1" dirty="0" smtClean="0">
                <a:solidFill>
                  <a:schemeClr val="tx1"/>
                </a:solidFill>
              </a:rPr>
              <a:t>Database: </a:t>
            </a:r>
            <a:r>
              <a:rPr lang="en-US" sz="1200" i="1" dirty="0" err="1" smtClean="0">
                <a:solidFill>
                  <a:schemeClr val="tx1"/>
                </a:solidFill>
              </a:rPr>
              <a:t>Mongodb</a:t>
            </a:r>
            <a:endParaRPr lang="en-US" sz="1200" i="1" dirty="0" smtClean="0">
              <a:solidFill>
                <a:schemeClr val="tx1"/>
              </a:solidFill>
            </a:endParaRPr>
          </a:p>
          <a:p>
            <a:pPr marL="171450" indent="-171450">
              <a:buClr>
                <a:schemeClr val="tx1"/>
              </a:buClr>
              <a:buFont typeface="Wingdings" panose="05000000000000000000" pitchFamily="2" charset="2"/>
              <a:buChar char="v"/>
            </a:pPr>
            <a:r>
              <a:rPr lang="en-US" sz="1200" i="1" dirty="0" smtClean="0">
                <a:solidFill>
                  <a:schemeClr val="tx1"/>
                </a:solidFill>
              </a:rPr>
              <a:t>Backend:</a:t>
            </a:r>
          </a:p>
          <a:p>
            <a:pPr>
              <a:buClr>
                <a:schemeClr val="tx1"/>
              </a:buClr>
            </a:pPr>
            <a:r>
              <a:rPr lang="en-US" sz="1200" i="1" dirty="0" smtClean="0">
                <a:solidFill>
                  <a:schemeClr val="tx1"/>
                </a:solidFill>
              </a:rPr>
              <a:t>    </a:t>
            </a:r>
            <a:r>
              <a:rPr lang="en-US" sz="1200" i="1" dirty="0" err="1" smtClean="0">
                <a:solidFill>
                  <a:schemeClr val="tx1"/>
                </a:solidFill>
              </a:rPr>
              <a:t>Expressjs</a:t>
            </a:r>
            <a:r>
              <a:rPr lang="en-US" sz="1200" i="1" dirty="0" smtClean="0">
                <a:solidFill>
                  <a:schemeClr val="tx1"/>
                </a:solidFill>
              </a:rPr>
              <a:t>, Node, Web3js</a:t>
            </a:r>
          </a:p>
          <a:p>
            <a:pPr marL="171450" indent="-171450">
              <a:buClr>
                <a:schemeClr val="tx1"/>
              </a:buClr>
              <a:buFont typeface="Wingdings" panose="05000000000000000000" pitchFamily="2" charset="2"/>
              <a:buChar char="v"/>
            </a:pPr>
            <a:r>
              <a:rPr lang="en-US" sz="1200" i="1" dirty="0" smtClean="0">
                <a:solidFill>
                  <a:schemeClr val="tx1"/>
                </a:solidFill>
              </a:rPr>
              <a:t>Blockchain Solution: Polygon(</a:t>
            </a:r>
            <a:r>
              <a:rPr lang="en-US" sz="1200" i="1" dirty="0" err="1" smtClean="0">
                <a:solidFill>
                  <a:schemeClr val="tx1"/>
                </a:solidFill>
              </a:rPr>
              <a:t>matic</a:t>
            </a:r>
            <a:r>
              <a:rPr lang="en-US" sz="1200" i="1" dirty="0" smtClean="0">
                <a:solidFill>
                  <a:schemeClr val="tx1"/>
                </a:solidFill>
              </a:rPr>
              <a:t> Network) SDK</a:t>
            </a:r>
          </a:p>
          <a:p>
            <a:pPr marL="171450" indent="-171450">
              <a:buClr>
                <a:schemeClr val="tx1"/>
              </a:buClr>
              <a:buFont typeface="Wingdings" panose="05000000000000000000" pitchFamily="2" charset="2"/>
              <a:buChar char="v"/>
            </a:pPr>
            <a:r>
              <a:rPr lang="en-US" sz="1200" i="1" dirty="0" smtClean="0">
                <a:solidFill>
                  <a:schemeClr val="tx1"/>
                </a:solidFill>
              </a:rPr>
              <a:t>Blockchain Oracle: Band Protocol</a:t>
            </a:r>
            <a:endParaRPr lang="en-IN" sz="1200" i="1" dirty="0">
              <a:solidFill>
                <a:schemeClr val="tx1"/>
              </a:solidFill>
            </a:endParaRPr>
          </a:p>
        </p:txBody>
      </p:sp>
    </p:spTree>
    <p:extLst>
      <p:ext uri="{BB962C8B-B14F-4D97-AF65-F5344CB8AC3E}">
        <p14:creationId xmlns:p14="http://schemas.microsoft.com/office/powerpoint/2010/main" val="626477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Action Button: Custom 234">
            <a:hlinkClick r:id="" action="ppaction://noaction" highlightClick="1"/>
          </p:cNvPr>
          <p:cNvSpPr/>
          <p:nvPr/>
        </p:nvSpPr>
        <p:spPr>
          <a:xfrm>
            <a:off x="2614531" y="1152572"/>
            <a:ext cx="6316337" cy="3825064"/>
          </a:xfrm>
          <a:prstGeom prst="actionButtonBlank">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solidFill>
                <a:schemeClr val="tx1"/>
              </a:solidFill>
            </a:endParaRPr>
          </a:p>
        </p:txBody>
      </p:sp>
      <p:sp>
        <p:nvSpPr>
          <p:cNvPr id="162" name="Action Button: Custom 161">
            <a:hlinkClick r:id="" action="ppaction://noaction" highlightClick="1"/>
          </p:cNvPr>
          <p:cNvSpPr/>
          <p:nvPr/>
        </p:nvSpPr>
        <p:spPr>
          <a:xfrm>
            <a:off x="119254" y="1243838"/>
            <a:ext cx="2264408" cy="3667503"/>
          </a:xfrm>
          <a:prstGeom prst="actionButtonBlank">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solidFill>
                <a:schemeClr val="tx1"/>
              </a:solidFill>
            </a:endParaRPr>
          </a:p>
        </p:txBody>
      </p:sp>
      <p:sp>
        <p:nvSpPr>
          <p:cNvPr id="2" name="Title 1"/>
          <p:cNvSpPr>
            <a:spLocks noGrp="1"/>
          </p:cNvSpPr>
          <p:nvPr>
            <p:ph type="title"/>
          </p:nvPr>
        </p:nvSpPr>
        <p:spPr>
          <a:xfrm>
            <a:off x="670112" y="738330"/>
            <a:ext cx="5307000" cy="316571"/>
          </a:xfrm>
        </p:spPr>
        <p:txBody>
          <a:bodyPr/>
          <a:lstStyle/>
          <a:p>
            <a:r>
              <a:rPr lang="en-US" dirty="0" smtClean="0"/>
              <a:t>USER WORKFLOW DIAGRAM</a:t>
            </a:r>
            <a:endParaRPr lang="en-IN" dirty="0"/>
          </a:p>
        </p:txBody>
      </p:sp>
      <p:sp>
        <p:nvSpPr>
          <p:cNvPr id="5" name="Slide Number Placeholder 4"/>
          <p:cNvSpPr>
            <a:spLocks noGrp="1"/>
          </p:cNvSpPr>
          <p:nvPr>
            <p:ph type="sldNum" idx="12"/>
          </p:nvPr>
        </p:nvSpPr>
        <p:spPr>
          <a:xfrm>
            <a:off x="8693400" y="4749850"/>
            <a:ext cx="450600" cy="277269"/>
          </a:xfrm>
        </p:spPr>
        <p:txBody>
          <a:bodyPr/>
          <a:lstStyle/>
          <a:p>
            <a:pPr marL="0" lvl="0" indent="0" algn="ctr" rtl="0">
              <a:spcBef>
                <a:spcPts val="0"/>
              </a:spcBef>
              <a:spcAft>
                <a:spcPts val="0"/>
              </a:spcAft>
              <a:buNone/>
            </a:pPr>
            <a:fld id="{00000000-1234-1234-1234-123412341234}" type="slidenum">
              <a:rPr lang="en" smtClean="0"/>
              <a:t>19</a:t>
            </a:fld>
            <a:endParaRPr lang="en" dirty="0"/>
          </a:p>
        </p:txBody>
      </p:sp>
      <p:sp>
        <p:nvSpPr>
          <p:cNvPr id="13" name="Diamond 12"/>
          <p:cNvSpPr/>
          <p:nvPr/>
        </p:nvSpPr>
        <p:spPr>
          <a:xfrm rot="10800000" flipH="1" flipV="1">
            <a:off x="2721942" y="2730918"/>
            <a:ext cx="977359" cy="56897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Checks user privilege</a:t>
            </a:r>
            <a:endParaRPr lang="en-IN" sz="600" dirty="0"/>
          </a:p>
        </p:txBody>
      </p:sp>
      <p:sp>
        <p:nvSpPr>
          <p:cNvPr id="33" name="TextBox 32"/>
          <p:cNvSpPr txBox="1"/>
          <p:nvPr/>
        </p:nvSpPr>
        <p:spPr>
          <a:xfrm>
            <a:off x="3505026" y="2711117"/>
            <a:ext cx="45719" cy="307777"/>
          </a:xfrm>
          <a:prstGeom prst="rect">
            <a:avLst/>
          </a:prstGeom>
          <a:noFill/>
        </p:spPr>
        <p:txBody>
          <a:bodyPr wrap="square" rtlCol="0">
            <a:spAutoFit/>
          </a:bodyPr>
          <a:lstStyle/>
          <a:p>
            <a:endParaRPr lang="en-IN" dirty="0"/>
          </a:p>
        </p:txBody>
      </p:sp>
      <p:cxnSp>
        <p:nvCxnSpPr>
          <p:cNvPr id="44" name="Straight Connector 43"/>
          <p:cNvCxnSpPr/>
          <p:nvPr/>
        </p:nvCxnSpPr>
        <p:spPr>
          <a:xfrm flipV="1">
            <a:off x="3210621" y="1388786"/>
            <a:ext cx="0" cy="132233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215345" y="1388788"/>
            <a:ext cx="1913545"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3215345" y="2289712"/>
            <a:ext cx="1012896" cy="3592"/>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569549" y="1204257"/>
            <a:ext cx="873149" cy="200055"/>
          </a:xfrm>
          <a:prstGeom prst="rect">
            <a:avLst/>
          </a:prstGeom>
          <a:noFill/>
        </p:spPr>
        <p:txBody>
          <a:bodyPr wrap="square" rtlCol="0">
            <a:spAutoFit/>
          </a:bodyPr>
          <a:lstStyle/>
          <a:p>
            <a:r>
              <a:rPr lang="en-US" sz="700" dirty="0" smtClean="0">
                <a:solidFill>
                  <a:schemeClr val="tx1"/>
                </a:solidFill>
              </a:rPr>
              <a:t>Buyer</a:t>
            </a:r>
            <a:endParaRPr lang="en-IN" sz="1100" dirty="0">
              <a:solidFill>
                <a:schemeClr val="tx1"/>
              </a:solidFill>
            </a:endParaRPr>
          </a:p>
        </p:txBody>
      </p:sp>
      <p:sp>
        <p:nvSpPr>
          <p:cNvPr id="55" name="TextBox 54"/>
          <p:cNvSpPr txBox="1"/>
          <p:nvPr/>
        </p:nvSpPr>
        <p:spPr>
          <a:xfrm>
            <a:off x="3212279" y="2049953"/>
            <a:ext cx="873149" cy="200055"/>
          </a:xfrm>
          <a:prstGeom prst="rect">
            <a:avLst/>
          </a:prstGeom>
          <a:noFill/>
        </p:spPr>
        <p:txBody>
          <a:bodyPr wrap="square" rtlCol="0">
            <a:spAutoFit/>
          </a:bodyPr>
          <a:lstStyle/>
          <a:p>
            <a:r>
              <a:rPr lang="en-US" sz="700" dirty="0" smtClean="0">
                <a:solidFill>
                  <a:schemeClr val="tx1"/>
                </a:solidFill>
              </a:rPr>
              <a:t>Seller</a:t>
            </a:r>
            <a:endParaRPr lang="en-IN" sz="700" dirty="0">
              <a:solidFill>
                <a:schemeClr val="tx1"/>
              </a:solidFill>
            </a:endParaRPr>
          </a:p>
        </p:txBody>
      </p:sp>
      <p:sp>
        <p:nvSpPr>
          <p:cNvPr id="57" name="Rounded Rectangle 56"/>
          <p:cNvSpPr/>
          <p:nvPr/>
        </p:nvSpPr>
        <p:spPr>
          <a:xfrm>
            <a:off x="5128890" y="1220981"/>
            <a:ext cx="1031278"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Registers with UID, PAN</a:t>
            </a:r>
            <a:endParaRPr lang="en-IN" sz="600" dirty="0"/>
          </a:p>
        </p:txBody>
      </p:sp>
      <p:sp>
        <p:nvSpPr>
          <p:cNvPr id="58" name="Rounded Rectangle 57"/>
          <p:cNvSpPr/>
          <p:nvPr/>
        </p:nvSpPr>
        <p:spPr>
          <a:xfrm>
            <a:off x="4262375" y="2104133"/>
            <a:ext cx="1031278"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Attests the Vehicle Details in LRF</a:t>
            </a:r>
            <a:endParaRPr lang="en-IN" sz="600" dirty="0"/>
          </a:p>
        </p:txBody>
      </p:sp>
      <p:cxnSp>
        <p:nvCxnSpPr>
          <p:cNvPr id="60" name="Straight Arrow Connector 59"/>
          <p:cNvCxnSpPr>
            <a:stCxn id="57" idx="3"/>
          </p:cNvCxnSpPr>
          <p:nvPr/>
        </p:nvCxnSpPr>
        <p:spPr>
          <a:xfrm>
            <a:off x="6160168" y="1406559"/>
            <a:ext cx="488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6648307" y="1220981"/>
            <a:ext cx="1031278"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Fills the Loan Request Form(LRF)</a:t>
            </a:r>
            <a:endParaRPr lang="en-IN" sz="600" dirty="0"/>
          </a:p>
        </p:txBody>
      </p:sp>
      <p:cxnSp>
        <p:nvCxnSpPr>
          <p:cNvPr id="64" name="Straight Arrow Connector 63"/>
          <p:cNvCxnSpPr>
            <a:stCxn id="58" idx="3"/>
          </p:cNvCxnSpPr>
          <p:nvPr/>
        </p:nvCxnSpPr>
        <p:spPr>
          <a:xfrm flipV="1">
            <a:off x="5293653" y="2289710"/>
            <a:ext cx="515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Decision 64"/>
          <p:cNvSpPr/>
          <p:nvPr/>
        </p:nvSpPr>
        <p:spPr>
          <a:xfrm>
            <a:off x="5809292" y="1919924"/>
            <a:ext cx="914642" cy="740939"/>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Checks LRF Status in status screen</a:t>
            </a:r>
            <a:endParaRPr lang="en-IN" sz="600" dirty="0"/>
          </a:p>
        </p:txBody>
      </p:sp>
      <p:cxnSp>
        <p:nvCxnSpPr>
          <p:cNvPr id="68" name="Straight Connector 67"/>
          <p:cNvCxnSpPr>
            <a:stCxn id="13" idx="2"/>
          </p:cNvCxnSpPr>
          <p:nvPr/>
        </p:nvCxnSpPr>
        <p:spPr>
          <a:xfrm>
            <a:off x="3210622" y="3299896"/>
            <a:ext cx="0" cy="12446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3215345" y="3599291"/>
            <a:ext cx="1007345" cy="12748"/>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4239299" y="3426460"/>
            <a:ext cx="683336"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Gets the LRF</a:t>
            </a:r>
            <a:endParaRPr lang="en-IN" sz="600" dirty="0"/>
          </a:p>
        </p:txBody>
      </p:sp>
      <p:sp>
        <p:nvSpPr>
          <p:cNvPr id="72" name="TextBox 71"/>
          <p:cNvSpPr txBox="1"/>
          <p:nvPr/>
        </p:nvSpPr>
        <p:spPr>
          <a:xfrm>
            <a:off x="3180867" y="3355940"/>
            <a:ext cx="1059069" cy="200055"/>
          </a:xfrm>
          <a:prstGeom prst="rect">
            <a:avLst/>
          </a:prstGeom>
          <a:noFill/>
        </p:spPr>
        <p:txBody>
          <a:bodyPr wrap="square" rtlCol="0">
            <a:spAutoFit/>
          </a:bodyPr>
          <a:lstStyle/>
          <a:p>
            <a:r>
              <a:rPr lang="en-US" sz="700" dirty="0" smtClean="0">
                <a:solidFill>
                  <a:schemeClr val="tx1"/>
                </a:solidFill>
              </a:rPr>
              <a:t>Financier</a:t>
            </a:r>
            <a:endParaRPr lang="en-IN" sz="1100" dirty="0">
              <a:solidFill>
                <a:schemeClr val="tx1"/>
              </a:solidFill>
            </a:endParaRPr>
          </a:p>
        </p:txBody>
      </p:sp>
      <p:cxnSp>
        <p:nvCxnSpPr>
          <p:cNvPr id="73" name="Straight Arrow Connector 72"/>
          <p:cNvCxnSpPr>
            <a:stCxn id="71" idx="3"/>
            <a:endCxn id="74" idx="1"/>
          </p:cNvCxnSpPr>
          <p:nvPr/>
        </p:nvCxnSpPr>
        <p:spPr>
          <a:xfrm>
            <a:off x="4922635" y="3612038"/>
            <a:ext cx="378507" cy="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Rounded Rectangle 73"/>
          <p:cNvSpPr/>
          <p:nvPr/>
        </p:nvSpPr>
        <p:spPr>
          <a:xfrm>
            <a:off x="5301142" y="3426730"/>
            <a:ext cx="873149"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a:t>Makes call to Oracles for User Credit Score</a:t>
            </a:r>
            <a:endParaRPr lang="en-IN" sz="600" dirty="0"/>
          </a:p>
        </p:txBody>
      </p:sp>
      <p:sp>
        <p:nvSpPr>
          <p:cNvPr id="81" name="Diamond 80"/>
          <p:cNvSpPr/>
          <p:nvPr/>
        </p:nvSpPr>
        <p:spPr>
          <a:xfrm rot="10800000" flipH="1" flipV="1">
            <a:off x="6552798" y="3327548"/>
            <a:ext cx="977359" cy="61881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LRF approval status</a:t>
            </a:r>
            <a:endParaRPr lang="en-IN" sz="600" dirty="0"/>
          </a:p>
        </p:txBody>
      </p:sp>
      <p:cxnSp>
        <p:nvCxnSpPr>
          <p:cNvPr id="82" name="Straight Arrow Connector 81"/>
          <p:cNvCxnSpPr/>
          <p:nvPr/>
        </p:nvCxnSpPr>
        <p:spPr>
          <a:xfrm>
            <a:off x="6174291" y="3621694"/>
            <a:ext cx="378507" cy="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81" idx="0"/>
          </p:cNvCxnSpPr>
          <p:nvPr/>
        </p:nvCxnSpPr>
        <p:spPr>
          <a:xfrm flipV="1">
            <a:off x="7041478" y="3139588"/>
            <a:ext cx="0" cy="187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81" idx="2"/>
          </p:cNvCxnSpPr>
          <p:nvPr/>
        </p:nvCxnSpPr>
        <p:spPr>
          <a:xfrm>
            <a:off x="7041478" y="3946358"/>
            <a:ext cx="0" cy="220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ounded Rectangle 87"/>
          <p:cNvSpPr/>
          <p:nvPr/>
        </p:nvSpPr>
        <p:spPr>
          <a:xfrm>
            <a:off x="6776783" y="2910392"/>
            <a:ext cx="529389" cy="2170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Rejected</a:t>
            </a:r>
            <a:endParaRPr lang="en-IN" sz="600" dirty="0"/>
          </a:p>
        </p:txBody>
      </p:sp>
      <p:sp>
        <p:nvSpPr>
          <p:cNvPr id="89" name="Rounded Rectangle 88"/>
          <p:cNvSpPr/>
          <p:nvPr/>
        </p:nvSpPr>
        <p:spPr>
          <a:xfrm>
            <a:off x="6776783" y="4166364"/>
            <a:ext cx="529389" cy="2268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Accepted</a:t>
            </a:r>
            <a:endParaRPr lang="en-IN" sz="600" dirty="0"/>
          </a:p>
        </p:txBody>
      </p:sp>
      <p:cxnSp>
        <p:nvCxnSpPr>
          <p:cNvPr id="91" name="Elbow Connector 90"/>
          <p:cNvCxnSpPr>
            <a:stCxn id="88" idx="0"/>
          </p:cNvCxnSpPr>
          <p:nvPr/>
        </p:nvCxnSpPr>
        <p:spPr>
          <a:xfrm rot="16200000" flipV="1">
            <a:off x="6572365" y="2441279"/>
            <a:ext cx="620682" cy="3175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6648307" y="2563315"/>
            <a:ext cx="912287" cy="184666"/>
          </a:xfrm>
          <a:prstGeom prst="rect">
            <a:avLst/>
          </a:prstGeom>
          <a:noFill/>
        </p:spPr>
        <p:txBody>
          <a:bodyPr wrap="square" rtlCol="0">
            <a:spAutoFit/>
          </a:bodyPr>
          <a:lstStyle/>
          <a:p>
            <a:r>
              <a:rPr lang="en-US" sz="600" dirty="0" smtClean="0">
                <a:solidFill>
                  <a:schemeClr val="tx1"/>
                </a:solidFill>
              </a:rPr>
              <a:t>Updates the screen</a:t>
            </a:r>
            <a:endParaRPr lang="en-IN" sz="600" dirty="0">
              <a:solidFill>
                <a:schemeClr val="tx1"/>
              </a:solidFill>
            </a:endParaRPr>
          </a:p>
        </p:txBody>
      </p:sp>
      <p:sp>
        <p:nvSpPr>
          <p:cNvPr id="102" name="Rounded Rectangle 101"/>
          <p:cNvSpPr/>
          <p:nvPr/>
        </p:nvSpPr>
        <p:spPr>
          <a:xfrm>
            <a:off x="5404083" y="2706435"/>
            <a:ext cx="667265"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Get Latest Credit Score</a:t>
            </a:r>
            <a:endParaRPr lang="en-IN" sz="600" dirty="0"/>
          </a:p>
        </p:txBody>
      </p:sp>
      <p:cxnSp>
        <p:nvCxnSpPr>
          <p:cNvPr id="106" name="Straight Arrow Connector 105"/>
          <p:cNvCxnSpPr>
            <a:stCxn id="74" idx="0"/>
            <a:endCxn id="102" idx="2"/>
          </p:cNvCxnSpPr>
          <p:nvPr/>
        </p:nvCxnSpPr>
        <p:spPr>
          <a:xfrm flipH="1" flipV="1">
            <a:off x="5737716" y="3077590"/>
            <a:ext cx="1" cy="34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ounded Rectangle 110"/>
          <p:cNvSpPr/>
          <p:nvPr/>
        </p:nvSpPr>
        <p:spPr>
          <a:xfrm>
            <a:off x="7452703" y="1678796"/>
            <a:ext cx="1086279"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LRF request tracking in status screen</a:t>
            </a:r>
            <a:endParaRPr lang="en-IN" sz="600" dirty="0"/>
          </a:p>
        </p:txBody>
      </p:sp>
      <p:cxnSp>
        <p:nvCxnSpPr>
          <p:cNvPr id="115" name="Elbow Connector 114"/>
          <p:cNvCxnSpPr>
            <a:stCxn id="62" idx="3"/>
          </p:cNvCxnSpPr>
          <p:nvPr/>
        </p:nvCxnSpPr>
        <p:spPr>
          <a:xfrm>
            <a:off x="7679585" y="1406559"/>
            <a:ext cx="55002" cy="2928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7" name="Elbow Connector 116"/>
          <p:cNvCxnSpPr>
            <a:stCxn id="89" idx="3"/>
          </p:cNvCxnSpPr>
          <p:nvPr/>
        </p:nvCxnSpPr>
        <p:spPr>
          <a:xfrm flipH="1" flipV="1">
            <a:off x="6723934" y="2289710"/>
            <a:ext cx="582238" cy="1990095"/>
          </a:xfrm>
          <a:prstGeom prst="bentConnector3">
            <a:avLst>
              <a:gd name="adj1" fmla="val -48709"/>
            </a:avLst>
          </a:prstGeom>
          <a:ln>
            <a:tailEnd type="triangle"/>
          </a:ln>
        </p:spPr>
        <p:style>
          <a:lnRef idx="1">
            <a:schemeClr val="dk1"/>
          </a:lnRef>
          <a:fillRef idx="0">
            <a:schemeClr val="dk1"/>
          </a:fillRef>
          <a:effectRef idx="0">
            <a:schemeClr val="dk1"/>
          </a:effectRef>
          <a:fontRef idx="minor">
            <a:schemeClr val="tx1"/>
          </a:fontRef>
        </p:style>
      </p:cxnSp>
      <p:cxnSp>
        <p:nvCxnSpPr>
          <p:cNvPr id="123" name="Elbow Connector 122"/>
          <p:cNvCxnSpPr>
            <a:stCxn id="89" idx="3"/>
            <a:endCxn id="111" idx="2"/>
          </p:cNvCxnSpPr>
          <p:nvPr/>
        </p:nvCxnSpPr>
        <p:spPr>
          <a:xfrm flipV="1">
            <a:off x="7306172" y="2049951"/>
            <a:ext cx="689671" cy="2229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5" name="Elbow Connector 124"/>
          <p:cNvCxnSpPr>
            <a:endCxn id="111" idx="1"/>
          </p:cNvCxnSpPr>
          <p:nvPr/>
        </p:nvCxnSpPr>
        <p:spPr>
          <a:xfrm rot="5400000" flipH="1" flipV="1">
            <a:off x="6794505" y="2233815"/>
            <a:ext cx="1027638" cy="28875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p:cNvCxnSpPr/>
          <p:nvPr/>
        </p:nvCxnSpPr>
        <p:spPr>
          <a:xfrm>
            <a:off x="7560594" y="4279803"/>
            <a:ext cx="623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Rounded Rectangle 127"/>
          <p:cNvSpPr/>
          <p:nvPr/>
        </p:nvSpPr>
        <p:spPr>
          <a:xfrm>
            <a:off x="8165570" y="4094226"/>
            <a:ext cx="649163"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Release funds</a:t>
            </a:r>
            <a:endParaRPr lang="en-IN" sz="600" dirty="0"/>
          </a:p>
        </p:txBody>
      </p:sp>
      <p:cxnSp>
        <p:nvCxnSpPr>
          <p:cNvPr id="130" name="Straight Arrow Connector 129"/>
          <p:cNvCxnSpPr/>
          <p:nvPr/>
        </p:nvCxnSpPr>
        <p:spPr>
          <a:xfrm>
            <a:off x="3210622" y="4544498"/>
            <a:ext cx="102867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Rounded Rectangle 131"/>
          <p:cNvSpPr/>
          <p:nvPr/>
        </p:nvSpPr>
        <p:spPr>
          <a:xfrm>
            <a:off x="4239299" y="4358921"/>
            <a:ext cx="745212"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RTO receives the Request to register</a:t>
            </a:r>
            <a:endParaRPr lang="en-IN" sz="600" dirty="0"/>
          </a:p>
        </p:txBody>
      </p:sp>
      <p:cxnSp>
        <p:nvCxnSpPr>
          <p:cNvPr id="134" name="Straight Arrow Connector 133"/>
          <p:cNvCxnSpPr>
            <a:stCxn id="132" idx="3"/>
          </p:cNvCxnSpPr>
          <p:nvPr/>
        </p:nvCxnSpPr>
        <p:spPr>
          <a:xfrm>
            <a:off x="4984511" y="4544499"/>
            <a:ext cx="4195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Rounded Rectangle 135"/>
          <p:cNvSpPr/>
          <p:nvPr/>
        </p:nvSpPr>
        <p:spPr>
          <a:xfrm>
            <a:off x="5404083" y="4378171"/>
            <a:ext cx="1058594"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Registers the car on blockchain by minting NFT of car along with it</a:t>
            </a:r>
            <a:endParaRPr lang="en-IN" sz="600" dirty="0"/>
          </a:p>
        </p:txBody>
      </p:sp>
      <p:cxnSp>
        <p:nvCxnSpPr>
          <p:cNvPr id="138" name="Elbow Connector 137"/>
          <p:cNvCxnSpPr>
            <a:stCxn id="65" idx="2"/>
          </p:cNvCxnSpPr>
          <p:nvPr/>
        </p:nvCxnSpPr>
        <p:spPr>
          <a:xfrm rot="5400000">
            <a:off x="4590231" y="2682539"/>
            <a:ext cx="1698058" cy="1654707"/>
          </a:xfrm>
          <a:prstGeom prst="bentConnector3">
            <a:avLst>
              <a:gd name="adj1" fmla="val 34614"/>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6034263" y="2714230"/>
            <a:ext cx="689671" cy="200055"/>
          </a:xfrm>
          <a:prstGeom prst="rect">
            <a:avLst/>
          </a:prstGeom>
          <a:noFill/>
        </p:spPr>
        <p:txBody>
          <a:bodyPr wrap="square" rtlCol="0">
            <a:spAutoFit/>
          </a:bodyPr>
          <a:lstStyle/>
          <a:p>
            <a:r>
              <a:rPr lang="en-US" sz="700" dirty="0" smtClean="0">
                <a:solidFill>
                  <a:schemeClr val="tx1"/>
                </a:solidFill>
              </a:rPr>
              <a:t>If Accepted</a:t>
            </a:r>
            <a:endParaRPr lang="en-IN" sz="700" dirty="0">
              <a:solidFill>
                <a:schemeClr val="tx1"/>
              </a:solidFill>
            </a:endParaRPr>
          </a:p>
        </p:txBody>
      </p:sp>
      <p:sp>
        <p:nvSpPr>
          <p:cNvPr id="143" name="TextBox 142"/>
          <p:cNvSpPr txBox="1"/>
          <p:nvPr/>
        </p:nvSpPr>
        <p:spPr>
          <a:xfrm>
            <a:off x="6507574" y="1677861"/>
            <a:ext cx="689671" cy="200055"/>
          </a:xfrm>
          <a:prstGeom prst="rect">
            <a:avLst/>
          </a:prstGeom>
          <a:noFill/>
        </p:spPr>
        <p:txBody>
          <a:bodyPr wrap="square" rtlCol="0">
            <a:spAutoFit/>
          </a:bodyPr>
          <a:lstStyle/>
          <a:p>
            <a:r>
              <a:rPr lang="en-US" sz="700" dirty="0" smtClean="0">
                <a:solidFill>
                  <a:schemeClr val="tx1"/>
                </a:solidFill>
              </a:rPr>
              <a:t>If Rejected</a:t>
            </a:r>
            <a:endParaRPr lang="en-IN" sz="700" dirty="0">
              <a:solidFill>
                <a:schemeClr val="tx1"/>
              </a:solidFill>
            </a:endParaRPr>
          </a:p>
        </p:txBody>
      </p:sp>
      <p:cxnSp>
        <p:nvCxnSpPr>
          <p:cNvPr id="145" name="Elbow Connector 144"/>
          <p:cNvCxnSpPr>
            <a:stCxn id="65" idx="0"/>
            <a:endCxn id="111" idx="1"/>
          </p:cNvCxnSpPr>
          <p:nvPr/>
        </p:nvCxnSpPr>
        <p:spPr>
          <a:xfrm rot="5400000" flipH="1" flipV="1">
            <a:off x="6831883" y="1299104"/>
            <a:ext cx="55550" cy="11860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50" name="TextBox 149"/>
          <p:cNvSpPr txBox="1"/>
          <p:nvPr/>
        </p:nvSpPr>
        <p:spPr>
          <a:xfrm>
            <a:off x="6071348" y="275008"/>
            <a:ext cx="2622052" cy="338554"/>
          </a:xfrm>
          <a:prstGeom prst="rect">
            <a:avLst/>
          </a:prstGeom>
          <a:noFill/>
        </p:spPr>
        <p:txBody>
          <a:bodyPr wrap="square" rtlCol="0">
            <a:spAutoFit/>
          </a:bodyPr>
          <a:lstStyle/>
          <a:p>
            <a:pPr marL="171450" indent="-171450">
              <a:buClr>
                <a:schemeClr val="tx1"/>
              </a:buClr>
              <a:buFont typeface="Wingdings" panose="05000000000000000000" pitchFamily="2" charset="2"/>
              <a:buChar char="v"/>
            </a:pPr>
            <a:r>
              <a:rPr lang="en-US" sz="800" dirty="0" smtClean="0">
                <a:solidFill>
                  <a:schemeClr val="tx1"/>
                </a:solidFill>
              </a:rPr>
              <a:t>Financiers include P2P Lenders</a:t>
            </a:r>
          </a:p>
          <a:p>
            <a:pPr marL="171450" indent="-171450">
              <a:buClr>
                <a:schemeClr val="tx1"/>
              </a:buClr>
              <a:buFont typeface="Wingdings" panose="05000000000000000000" pitchFamily="2" charset="2"/>
              <a:buChar char="v"/>
            </a:pPr>
            <a:r>
              <a:rPr lang="en-US" sz="800" dirty="0" smtClean="0">
                <a:solidFill>
                  <a:schemeClr val="tx1"/>
                </a:solidFill>
              </a:rPr>
              <a:t>For Simplicity reselling cars is not represented. </a:t>
            </a:r>
          </a:p>
        </p:txBody>
      </p:sp>
      <p:sp>
        <p:nvSpPr>
          <p:cNvPr id="153" name="Diamond 152"/>
          <p:cNvSpPr/>
          <p:nvPr/>
        </p:nvSpPr>
        <p:spPr>
          <a:xfrm rot="10800000" flipH="1" flipV="1">
            <a:off x="488451" y="1914162"/>
            <a:ext cx="1089165" cy="4640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Already Signed up</a:t>
            </a:r>
            <a:endParaRPr lang="en-IN" sz="600" dirty="0"/>
          </a:p>
        </p:txBody>
      </p:sp>
      <p:sp>
        <p:nvSpPr>
          <p:cNvPr id="157" name="Flowchart: Preparation 156"/>
          <p:cNvSpPr/>
          <p:nvPr/>
        </p:nvSpPr>
        <p:spPr>
          <a:xfrm>
            <a:off x="718077" y="1344278"/>
            <a:ext cx="654761" cy="287494"/>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9259"/>
              <a:gd name="connsiteY0" fmla="*/ 5000 h 10000"/>
              <a:gd name="connsiteX1" fmla="*/ 1259 w 9259"/>
              <a:gd name="connsiteY1" fmla="*/ 0 h 10000"/>
              <a:gd name="connsiteX2" fmla="*/ 7259 w 9259"/>
              <a:gd name="connsiteY2" fmla="*/ 0 h 10000"/>
              <a:gd name="connsiteX3" fmla="*/ 9259 w 9259"/>
              <a:gd name="connsiteY3" fmla="*/ 5000 h 10000"/>
              <a:gd name="connsiteX4" fmla="*/ 7259 w 9259"/>
              <a:gd name="connsiteY4" fmla="*/ 10000 h 10000"/>
              <a:gd name="connsiteX5" fmla="*/ 1259 w 9259"/>
              <a:gd name="connsiteY5" fmla="*/ 10000 h 10000"/>
              <a:gd name="connsiteX6" fmla="*/ 0 w 9259"/>
              <a:gd name="connsiteY6" fmla="*/ 5000 h 10000"/>
              <a:gd name="connsiteX0" fmla="*/ 0 w 9085"/>
              <a:gd name="connsiteY0" fmla="*/ 5000 h 10000"/>
              <a:gd name="connsiteX1" fmla="*/ 1360 w 9085"/>
              <a:gd name="connsiteY1" fmla="*/ 0 h 10000"/>
              <a:gd name="connsiteX2" fmla="*/ 7840 w 9085"/>
              <a:gd name="connsiteY2" fmla="*/ 0 h 10000"/>
              <a:gd name="connsiteX3" fmla="*/ 9085 w 9085"/>
              <a:gd name="connsiteY3" fmla="*/ 5000 h 10000"/>
              <a:gd name="connsiteX4" fmla="*/ 7840 w 9085"/>
              <a:gd name="connsiteY4" fmla="*/ 10000 h 10000"/>
              <a:gd name="connsiteX5" fmla="*/ 1360 w 9085"/>
              <a:gd name="connsiteY5" fmla="*/ 10000 h 10000"/>
              <a:gd name="connsiteX6" fmla="*/ 0 w 9085"/>
              <a:gd name="connsiteY6" fmla="*/ 5000 h 10000"/>
              <a:gd name="connsiteX0" fmla="*/ 0 w 10378"/>
              <a:gd name="connsiteY0" fmla="*/ 5000 h 10000"/>
              <a:gd name="connsiteX1" fmla="*/ 1497 w 10378"/>
              <a:gd name="connsiteY1" fmla="*/ 0 h 10000"/>
              <a:gd name="connsiteX2" fmla="*/ 8630 w 10378"/>
              <a:gd name="connsiteY2" fmla="*/ 0 h 10000"/>
              <a:gd name="connsiteX3" fmla="*/ 10378 w 10378"/>
              <a:gd name="connsiteY3" fmla="*/ 5000 h 10000"/>
              <a:gd name="connsiteX4" fmla="*/ 8630 w 10378"/>
              <a:gd name="connsiteY4" fmla="*/ 10000 h 10000"/>
              <a:gd name="connsiteX5" fmla="*/ 1497 w 10378"/>
              <a:gd name="connsiteY5" fmla="*/ 10000 h 10000"/>
              <a:gd name="connsiteX6" fmla="*/ 0 w 10378"/>
              <a:gd name="connsiteY6" fmla="*/ 5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8" h="10000">
                <a:moveTo>
                  <a:pt x="0" y="5000"/>
                </a:moveTo>
                <a:lnTo>
                  <a:pt x="1497" y="0"/>
                </a:lnTo>
                <a:lnTo>
                  <a:pt x="8630" y="0"/>
                </a:lnTo>
                <a:lnTo>
                  <a:pt x="10378" y="5000"/>
                </a:lnTo>
                <a:lnTo>
                  <a:pt x="8630" y="10000"/>
                </a:lnTo>
                <a:lnTo>
                  <a:pt x="1497" y="10000"/>
                </a:lnTo>
                <a:lnTo>
                  <a:pt x="0" y="50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b="1" dirty="0" smtClean="0">
                <a:solidFill>
                  <a:schemeClr val="bg1"/>
                </a:solidFill>
              </a:rPr>
              <a:t>Login or signup</a:t>
            </a:r>
            <a:endParaRPr lang="en-IN" sz="600" b="1" dirty="0">
              <a:solidFill>
                <a:schemeClr val="bg1"/>
              </a:solidFill>
            </a:endParaRPr>
          </a:p>
        </p:txBody>
      </p:sp>
      <p:sp>
        <p:nvSpPr>
          <p:cNvPr id="158" name="Rounded Rectangle 157"/>
          <p:cNvSpPr/>
          <p:nvPr/>
        </p:nvSpPr>
        <p:spPr>
          <a:xfrm>
            <a:off x="1372838" y="2493850"/>
            <a:ext cx="773746"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Set up free account</a:t>
            </a:r>
            <a:endParaRPr lang="en-IN" sz="600" dirty="0"/>
          </a:p>
        </p:txBody>
      </p:sp>
      <p:sp>
        <p:nvSpPr>
          <p:cNvPr id="159" name="Rounded Rectangle 158"/>
          <p:cNvSpPr/>
          <p:nvPr/>
        </p:nvSpPr>
        <p:spPr>
          <a:xfrm>
            <a:off x="1377300" y="3047990"/>
            <a:ext cx="773746" cy="3711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Enter Name</a:t>
            </a:r>
          </a:p>
        </p:txBody>
      </p:sp>
      <p:sp>
        <p:nvSpPr>
          <p:cNvPr id="160" name="Rounded Rectangle 159"/>
          <p:cNvSpPr/>
          <p:nvPr/>
        </p:nvSpPr>
        <p:spPr>
          <a:xfrm>
            <a:off x="633826" y="3599291"/>
            <a:ext cx="773746" cy="1855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Enter Email Id</a:t>
            </a:r>
            <a:endParaRPr lang="en-IN" sz="600" dirty="0"/>
          </a:p>
        </p:txBody>
      </p:sp>
      <p:sp>
        <p:nvSpPr>
          <p:cNvPr id="161" name="Rounded Rectangle 160"/>
          <p:cNvSpPr/>
          <p:nvPr/>
        </p:nvSpPr>
        <p:spPr>
          <a:xfrm>
            <a:off x="625972" y="4018228"/>
            <a:ext cx="773746" cy="18474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Enter Password</a:t>
            </a:r>
            <a:endParaRPr lang="en-IN" sz="600" dirty="0"/>
          </a:p>
        </p:txBody>
      </p:sp>
      <p:cxnSp>
        <p:nvCxnSpPr>
          <p:cNvPr id="166" name="Straight Arrow Connector 165"/>
          <p:cNvCxnSpPr>
            <a:endCxn id="153" idx="0"/>
          </p:cNvCxnSpPr>
          <p:nvPr/>
        </p:nvCxnSpPr>
        <p:spPr>
          <a:xfrm>
            <a:off x="1033034" y="1631772"/>
            <a:ext cx="0" cy="282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Elbow Connector 168"/>
          <p:cNvCxnSpPr>
            <a:stCxn id="153" idx="3"/>
            <a:endCxn id="158" idx="0"/>
          </p:cNvCxnSpPr>
          <p:nvPr/>
        </p:nvCxnSpPr>
        <p:spPr>
          <a:xfrm>
            <a:off x="1577616" y="2146178"/>
            <a:ext cx="182095" cy="3476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1" name="Elbow Connector 170"/>
          <p:cNvCxnSpPr>
            <a:stCxn id="153" idx="1"/>
            <a:endCxn id="160" idx="1"/>
          </p:cNvCxnSpPr>
          <p:nvPr/>
        </p:nvCxnSpPr>
        <p:spPr>
          <a:xfrm rot="10800000" flipH="1" flipV="1">
            <a:off x="488450" y="2146178"/>
            <a:ext cx="145375" cy="1545902"/>
          </a:xfrm>
          <a:prstGeom prst="bentConnector3">
            <a:avLst>
              <a:gd name="adj1" fmla="val -157248"/>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158" idx="2"/>
            <a:endCxn id="159" idx="0"/>
          </p:cNvCxnSpPr>
          <p:nvPr/>
        </p:nvCxnSpPr>
        <p:spPr>
          <a:xfrm>
            <a:off x="1759711" y="2865005"/>
            <a:ext cx="4462" cy="182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Elbow Connector 177"/>
          <p:cNvCxnSpPr>
            <a:stCxn id="159" idx="2"/>
            <a:endCxn id="160" idx="3"/>
          </p:cNvCxnSpPr>
          <p:nvPr/>
        </p:nvCxnSpPr>
        <p:spPr>
          <a:xfrm rot="5400000">
            <a:off x="1449406" y="3377312"/>
            <a:ext cx="272935" cy="3566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0" name="Elbow Connector 179"/>
          <p:cNvCxnSpPr>
            <a:stCxn id="205" idx="3"/>
            <a:endCxn id="13" idx="1"/>
          </p:cNvCxnSpPr>
          <p:nvPr/>
        </p:nvCxnSpPr>
        <p:spPr>
          <a:xfrm flipV="1">
            <a:off x="1579611" y="3015407"/>
            <a:ext cx="1142331" cy="16611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p:cNvCxnSpPr>
            <a:stCxn id="160" idx="2"/>
            <a:endCxn id="161" idx="0"/>
          </p:cNvCxnSpPr>
          <p:nvPr/>
        </p:nvCxnSpPr>
        <p:spPr>
          <a:xfrm flipH="1">
            <a:off x="1012845" y="3784868"/>
            <a:ext cx="7854" cy="23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Rounded Rectangle 204"/>
          <p:cNvSpPr/>
          <p:nvPr/>
        </p:nvSpPr>
        <p:spPr>
          <a:xfrm>
            <a:off x="431766" y="4576989"/>
            <a:ext cx="1147845" cy="1991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Connect </a:t>
            </a:r>
            <a:r>
              <a:rPr lang="en-US" sz="600" dirty="0" err="1" smtClean="0"/>
              <a:t>MetaMask</a:t>
            </a:r>
            <a:endParaRPr lang="en-IN" sz="600" dirty="0"/>
          </a:p>
        </p:txBody>
      </p:sp>
      <p:cxnSp>
        <p:nvCxnSpPr>
          <p:cNvPr id="212" name="Straight Arrow Connector 211"/>
          <p:cNvCxnSpPr>
            <a:stCxn id="161" idx="2"/>
            <a:endCxn id="205" idx="0"/>
          </p:cNvCxnSpPr>
          <p:nvPr/>
        </p:nvCxnSpPr>
        <p:spPr>
          <a:xfrm flipH="1">
            <a:off x="1005689" y="4202971"/>
            <a:ext cx="7156" cy="374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3189482" y="4336625"/>
            <a:ext cx="1059069" cy="200055"/>
          </a:xfrm>
          <a:prstGeom prst="rect">
            <a:avLst/>
          </a:prstGeom>
          <a:noFill/>
        </p:spPr>
        <p:txBody>
          <a:bodyPr wrap="square" rtlCol="0">
            <a:spAutoFit/>
          </a:bodyPr>
          <a:lstStyle/>
          <a:p>
            <a:r>
              <a:rPr lang="en-US" sz="700" dirty="0" smtClean="0">
                <a:solidFill>
                  <a:schemeClr val="tx1"/>
                </a:solidFill>
                <a:latin typeface="+mn-lt"/>
              </a:rPr>
              <a:t>Registration</a:t>
            </a:r>
            <a:endParaRPr lang="en-IN" sz="700" dirty="0">
              <a:solidFill>
                <a:schemeClr val="tx1"/>
              </a:solidFill>
              <a:latin typeface="+mn-lt"/>
            </a:endParaRPr>
          </a:p>
        </p:txBody>
      </p:sp>
    </p:spTree>
    <p:extLst>
      <p:ext uri="{BB962C8B-B14F-4D97-AF65-F5344CB8AC3E}">
        <p14:creationId xmlns:p14="http://schemas.microsoft.com/office/powerpoint/2010/main" val="2969046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12"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7"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0"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2"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3"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1"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2"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3"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grpSp>
      <p:sp>
        <p:nvSpPr>
          <p:cNvPr id="106" name="Google Shape;106;p12"/>
          <p:cNvSpPr txBox="1">
            <a:spLocks noGrp="1"/>
          </p:cNvSpPr>
          <p:nvPr>
            <p:ph type="title"/>
          </p:nvPr>
        </p:nvSpPr>
        <p:spPr>
          <a:xfrm>
            <a:off x="855300" y="92260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OBJECTIVES</a:t>
            </a:r>
            <a:endParaRPr dirty="0"/>
          </a:p>
        </p:txBody>
      </p:sp>
      <p:sp>
        <p:nvSpPr>
          <p:cNvPr id="108" name="Google Shape;108;p12"/>
          <p:cNvSpPr txBox="1">
            <a:spLocks noGrp="1"/>
          </p:cNvSpPr>
          <p:nvPr>
            <p:ph type="body" idx="1"/>
          </p:nvPr>
        </p:nvSpPr>
        <p:spPr>
          <a:xfrm>
            <a:off x="855274" y="1725210"/>
            <a:ext cx="7305574" cy="3024640"/>
          </a:xfrm>
          <a:prstGeom prst="rect">
            <a:avLst/>
          </a:prstGeom>
        </p:spPr>
        <p:txBody>
          <a:bodyPr spcFirstLastPara="1" wrap="square" lIns="0" tIns="0" rIns="0" bIns="0" anchor="t" anchorCtr="0">
            <a:noAutofit/>
          </a:bodyPr>
          <a:lstStyle/>
          <a:p>
            <a:pPr marL="342900" indent="-342900">
              <a:buClr>
                <a:schemeClr val="dk1"/>
              </a:buClr>
              <a:buSzPts val="1100"/>
            </a:pPr>
            <a:r>
              <a:rPr lang="en-US" sz="2400" dirty="0" smtClean="0">
                <a:solidFill>
                  <a:schemeClr val="tx1"/>
                </a:solidFill>
              </a:rPr>
              <a:t>On Chain Car Financing Solution with Variable Interest rates</a:t>
            </a:r>
          </a:p>
          <a:p>
            <a:pPr marL="342900" indent="-342900">
              <a:buClr>
                <a:schemeClr val="dk1"/>
              </a:buClr>
              <a:buSzPts val="1100"/>
            </a:pPr>
            <a:r>
              <a:rPr lang="en-US" sz="2400" dirty="0" smtClean="0">
                <a:solidFill>
                  <a:schemeClr val="tx1"/>
                </a:solidFill>
              </a:rPr>
              <a:t>Safeguards against Mortgage Frauds</a:t>
            </a:r>
          </a:p>
          <a:p>
            <a:pPr marL="342900" indent="-342900">
              <a:buClr>
                <a:schemeClr val="dk1"/>
              </a:buClr>
              <a:buSzPts val="1100"/>
            </a:pPr>
            <a:r>
              <a:rPr lang="en-US" sz="2400" dirty="0" smtClean="0">
                <a:solidFill>
                  <a:schemeClr val="tx1"/>
                </a:solidFill>
              </a:rPr>
              <a:t>Safe P2P Lending and Lending Pools</a:t>
            </a:r>
            <a:r>
              <a:rPr lang="en-US" sz="2400" dirty="0">
                <a:solidFill>
                  <a:schemeClr val="tx1"/>
                </a:solidFill>
              </a:rPr>
              <a:t> </a:t>
            </a:r>
            <a:r>
              <a:rPr lang="en-US" sz="2400" dirty="0" smtClean="0">
                <a:solidFill>
                  <a:schemeClr val="tx1"/>
                </a:solidFill>
              </a:rPr>
              <a:t>to counteract the </a:t>
            </a:r>
            <a:r>
              <a:rPr lang="en-US" sz="2400" dirty="0">
                <a:solidFill>
                  <a:schemeClr val="tx1"/>
                </a:solidFill>
              </a:rPr>
              <a:t>i</a:t>
            </a:r>
            <a:r>
              <a:rPr lang="en-US" sz="2400" dirty="0" smtClean="0">
                <a:solidFill>
                  <a:schemeClr val="tx1"/>
                </a:solidFill>
              </a:rPr>
              <a:t>nfluence of Loan Sharks </a:t>
            </a:r>
            <a:endParaRPr sz="2400" dirty="0">
              <a:solidFill>
                <a:schemeClr val="tx1"/>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BARRIER OF ENTRY ANALYSIS</a:t>
            </a:r>
            <a:endParaRPr dirty="0"/>
          </a:p>
        </p:txBody>
      </p:sp>
      <p:sp>
        <p:nvSpPr>
          <p:cNvPr id="233" name="Google Shape;233;p18"/>
          <p:cNvSpPr txBox="1">
            <a:spLocks noGrp="1"/>
          </p:cNvSpPr>
          <p:nvPr>
            <p:ph type="sldNum" idx="12"/>
          </p:nvPr>
        </p:nvSpPr>
        <p:spPr>
          <a:xfrm>
            <a:off x="8693400" y="4730129"/>
            <a:ext cx="450600" cy="36682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8" name="Google Shape;163;p16"/>
          <p:cNvSpPr txBox="1">
            <a:spLocks noGrp="1"/>
          </p:cNvSpPr>
          <p:nvPr>
            <p:ph type="body" idx="1"/>
          </p:nvPr>
        </p:nvSpPr>
        <p:spPr>
          <a:xfrm>
            <a:off x="855299" y="1646650"/>
            <a:ext cx="7195545" cy="3039297"/>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 dirty="0" smtClean="0"/>
              <a:t>There are some factors that impede the smooth transition of current system to the proposed system.</a:t>
            </a:r>
          </a:p>
          <a:p>
            <a:pPr marL="457200" lvl="0" indent="-381000" algn="l" rtl="0">
              <a:spcBef>
                <a:spcPts val="0"/>
              </a:spcBef>
              <a:spcAft>
                <a:spcPts val="0"/>
              </a:spcAft>
              <a:buSzPts val="2400"/>
              <a:buChar char="╸"/>
            </a:pPr>
            <a:r>
              <a:rPr lang="en" smtClean="0"/>
              <a:t>Regulatory concern</a:t>
            </a:r>
            <a:endParaRPr lang="en" dirty="0" smtClean="0"/>
          </a:p>
          <a:p>
            <a:pPr lvl="1" indent="-381000">
              <a:spcBef>
                <a:spcPts val="0"/>
              </a:spcBef>
              <a:buSzPts val="2400"/>
              <a:buFont typeface="Courier New" panose="02070309020205020404" pitchFamily="49" charset="0"/>
              <a:buChar char="o"/>
            </a:pPr>
            <a:r>
              <a:rPr lang="en" dirty="0" smtClean="0"/>
              <a:t>RTO might prefer to build it’s own application to retain it’s monopoly rather than using a private application.</a:t>
            </a:r>
          </a:p>
          <a:p>
            <a:pPr lvl="1" indent="-381000">
              <a:spcBef>
                <a:spcPts val="0"/>
              </a:spcBef>
              <a:buSzPts val="2400"/>
              <a:buFont typeface="Courier New" panose="02070309020205020404" pitchFamily="49" charset="0"/>
              <a:buChar char="o"/>
            </a:pPr>
            <a:r>
              <a:rPr lang="en" dirty="0" smtClean="0"/>
              <a:t>Regulatory norms applicable for FinTech companies, which are quite stringent.</a:t>
            </a:r>
          </a:p>
          <a:p>
            <a:pPr lvl="0" indent="-381000">
              <a:buSzPts val="2400"/>
            </a:pPr>
            <a:endParaRPr lang="en" dirty="0" smtClean="0"/>
          </a:p>
          <a:p>
            <a:pPr marL="457200" lvl="0" indent="-381000" algn="l" rtl="0">
              <a:spcBef>
                <a:spcPts val="0"/>
              </a:spcBef>
              <a:spcAft>
                <a:spcPts val="0"/>
              </a:spcAft>
              <a:buSzPts val="2400"/>
              <a:buChar char="╸"/>
            </a:pPr>
            <a:endParaRPr lang="en" dirty="0" smtClean="0"/>
          </a:p>
        </p:txBody>
      </p:sp>
      <p:sp>
        <p:nvSpPr>
          <p:cNvPr id="31" name="Google Shape;233;p18"/>
          <p:cNvSpPr txBox="1">
            <a:spLocks/>
          </p:cNvSpPr>
          <p:nvPr/>
        </p:nvSpPr>
        <p:spPr>
          <a:xfrm>
            <a:off x="8153937" y="4699118"/>
            <a:ext cx="450600" cy="36682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9pPr>
          </a:lstStyle>
          <a:p>
            <a:r>
              <a:rPr lang="en" dirty="0" smtClean="0"/>
              <a:t>Ctd..</a:t>
            </a:r>
            <a:endParaRPr lang="en" dirty="0"/>
          </a:p>
        </p:txBody>
      </p:sp>
    </p:spTree>
    <p:extLst>
      <p:ext uri="{BB962C8B-B14F-4D97-AF65-F5344CB8AC3E}">
        <p14:creationId xmlns:p14="http://schemas.microsoft.com/office/powerpoint/2010/main" val="1048867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59"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60"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3"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4"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231" name="Google Shape;231;p18"/>
          <p:cNvSpPr txBox="1">
            <a:spLocks noGrp="1"/>
          </p:cNvSpPr>
          <p:nvPr>
            <p:ph type="title"/>
          </p:nvPr>
        </p:nvSpPr>
        <p:spPr>
          <a:xfrm>
            <a:off x="855299" y="836000"/>
            <a:ext cx="585629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BARRIER OF ENTRY ANALYSIS</a:t>
            </a:r>
            <a:endParaRPr dirty="0"/>
          </a:p>
        </p:txBody>
      </p:sp>
      <p:sp>
        <p:nvSpPr>
          <p:cNvPr id="233" name="Google Shape;233;p18"/>
          <p:cNvSpPr txBox="1">
            <a:spLocks noGrp="1"/>
          </p:cNvSpPr>
          <p:nvPr>
            <p:ph type="sldNum" idx="12"/>
          </p:nvPr>
        </p:nvSpPr>
        <p:spPr>
          <a:xfrm>
            <a:off x="8693400" y="4730129"/>
            <a:ext cx="450600" cy="36682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sp>
        <p:nvSpPr>
          <p:cNvPr id="58" name="Google Shape;163;p16"/>
          <p:cNvSpPr txBox="1">
            <a:spLocks noGrp="1"/>
          </p:cNvSpPr>
          <p:nvPr>
            <p:ph type="body" idx="1"/>
          </p:nvPr>
        </p:nvSpPr>
        <p:spPr>
          <a:xfrm>
            <a:off x="855299" y="1436575"/>
            <a:ext cx="6716993" cy="3039297"/>
          </a:xfrm>
          <a:prstGeom prst="rect">
            <a:avLst/>
          </a:prstGeom>
        </p:spPr>
        <p:txBody>
          <a:bodyPr spcFirstLastPara="1" wrap="square" lIns="0" tIns="0" rIns="0" bIns="0" anchor="t" anchorCtr="0">
            <a:noAutofit/>
          </a:bodyPr>
          <a:lstStyle/>
          <a:p>
            <a:pPr lvl="0" indent="-381000">
              <a:buSzPts val="2400"/>
            </a:pPr>
            <a:r>
              <a:rPr lang="en" dirty="0" smtClean="0"/>
              <a:t>Product Differentiation</a:t>
            </a:r>
          </a:p>
          <a:p>
            <a:pPr lvl="1" indent="-381000">
              <a:buSzPts val="2400"/>
              <a:buFont typeface="Courier New" panose="02070309020205020404" pitchFamily="49" charset="0"/>
              <a:buChar char="o"/>
            </a:pPr>
            <a:r>
              <a:rPr lang="en" dirty="0" smtClean="0"/>
              <a:t>Product we are offering must differentiate itself for better than the current process.</a:t>
            </a:r>
          </a:p>
          <a:p>
            <a:pPr marL="457200" lvl="0" indent="-381000" algn="l" rtl="0">
              <a:spcBef>
                <a:spcPts val="0"/>
              </a:spcBef>
              <a:spcAft>
                <a:spcPts val="0"/>
              </a:spcAft>
              <a:buSzPts val="2400"/>
              <a:buChar char="╸"/>
            </a:pPr>
            <a:r>
              <a:rPr lang="en" dirty="0" smtClean="0"/>
              <a:t>Slow Industry Growth</a:t>
            </a:r>
            <a:endParaRPr lang="en" dirty="0"/>
          </a:p>
          <a:p>
            <a:pPr marL="876300" lvl="1" indent="-342900">
              <a:spcBef>
                <a:spcPts val="0"/>
              </a:spcBef>
              <a:buSzPts val="2400"/>
              <a:buFont typeface="Courier New" panose="02070309020205020404" pitchFamily="49" charset="0"/>
              <a:buChar char="o"/>
            </a:pPr>
            <a:r>
              <a:rPr lang="en" dirty="0" smtClean="0"/>
              <a:t>Continuous captial infusion until the proposed system generetes profit.</a:t>
            </a:r>
          </a:p>
        </p:txBody>
      </p:sp>
      <p:sp>
        <p:nvSpPr>
          <p:cNvPr id="31" name="Google Shape;233;p18"/>
          <p:cNvSpPr txBox="1">
            <a:spLocks/>
          </p:cNvSpPr>
          <p:nvPr/>
        </p:nvSpPr>
        <p:spPr>
          <a:xfrm>
            <a:off x="8153937" y="4699118"/>
            <a:ext cx="450600" cy="36682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9pPr>
          </a:lstStyle>
          <a:p>
            <a:r>
              <a:rPr lang="en" dirty="0" smtClean="0"/>
              <a:t>Ctd..</a:t>
            </a:r>
            <a:endParaRPr lang="en" dirty="0"/>
          </a:p>
        </p:txBody>
      </p:sp>
    </p:spTree>
    <p:extLst>
      <p:ext uri="{BB962C8B-B14F-4D97-AF65-F5344CB8AC3E}">
        <p14:creationId xmlns:p14="http://schemas.microsoft.com/office/powerpoint/2010/main" val="3195246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ROADMAP</a:t>
            </a:r>
            <a:endParaRPr dirty="0"/>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dirty="0"/>
          </a:p>
        </p:txBody>
      </p:sp>
      <p:sp>
        <p:nvSpPr>
          <p:cNvPr id="383" name="Google Shape;383;p27"/>
          <p:cNvSpPr/>
          <p:nvPr/>
        </p:nvSpPr>
        <p:spPr>
          <a:xfrm>
            <a:off x="5632317"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latin typeface="Barlow Light"/>
                <a:ea typeface="Barlow Light"/>
                <a:cs typeface="Barlow Light"/>
                <a:sym typeface="Barlow Light"/>
              </a:rPr>
              <a:t>EXPANDING SCOPE</a:t>
            </a:r>
            <a:endParaRPr dirty="0">
              <a:solidFill>
                <a:schemeClr val="accent2"/>
              </a:solidFill>
              <a:latin typeface="Barlow Light"/>
              <a:ea typeface="Barlow Light"/>
              <a:cs typeface="Barlow Light"/>
              <a:sym typeface="Barlow Light"/>
            </a:endParaRPr>
          </a:p>
        </p:txBody>
      </p:sp>
      <p:sp>
        <p:nvSpPr>
          <p:cNvPr id="384" name="Google Shape;384;p27"/>
          <p:cNvSpPr txBox="1"/>
          <p:nvPr/>
        </p:nvSpPr>
        <p:spPr>
          <a:xfrm>
            <a:off x="6167068"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smtClean="0">
                <a:solidFill>
                  <a:schemeClr val="dk1"/>
                </a:solidFill>
                <a:latin typeface="Barlow Light"/>
                <a:ea typeface="Barlow Light"/>
                <a:cs typeface="Barlow Light"/>
                <a:sym typeface="Barlow Light"/>
              </a:rPr>
              <a:t>As the execution of first two phases completed, next phase begins where we expand the number of assets supported. The same system can be used to Medical Device Registration or Agricultural device </a:t>
            </a:r>
            <a:endParaRPr sz="1200" dirty="0">
              <a:solidFill>
                <a:schemeClr val="dk1"/>
              </a:solidFill>
              <a:latin typeface="Barlow Light"/>
              <a:ea typeface="Barlow Light"/>
              <a:cs typeface="Barlow Light"/>
              <a:sym typeface="Barlow Light"/>
            </a:endParaRPr>
          </a:p>
        </p:txBody>
      </p:sp>
      <p:sp>
        <p:nvSpPr>
          <p:cNvPr id="385" name="Google Shape;385;p27"/>
          <p:cNvSpPr/>
          <p:nvPr/>
        </p:nvSpPr>
        <p:spPr>
          <a:xfrm>
            <a:off x="0" y="1723389"/>
            <a:ext cx="3546900"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latin typeface="Barlow Light"/>
                <a:ea typeface="Barlow Light"/>
                <a:cs typeface="Barlow Light"/>
                <a:sym typeface="Barlow Light"/>
              </a:rPr>
              <a:t>APP BETA</a:t>
            </a:r>
            <a:endParaRPr dirty="0">
              <a:solidFill>
                <a:schemeClr val="accent2"/>
              </a:solidFill>
              <a:latin typeface="Barlow Light"/>
              <a:ea typeface="Barlow Light"/>
              <a:cs typeface="Barlow Light"/>
              <a:sym typeface="Barlow Light"/>
            </a:endParaRPr>
          </a:p>
        </p:txBody>
      </p:sp>
      <p:sp>
        <p:nvSpPr>
          <p:cNvPr id="386" name="Google Shape;386;p27"/>
          <p:cNvSpPr txBox="1"/>
          <p:nvPr/>
        </p:nvSpPr>
        <p:spPr>
          <a:xfrm>
            <a:off x="655350"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smtClean="0">
                <a:solidFill>
                  <a:schemeClr val="dk1"/>
                </a:solidFill>
                <a:latin typeface="Barlow Light"/>
                <a:ea typeface="Barlow Light"/>
                <a:cs typeface="Barlow Light"/>
                <a:sym typeface="Barlow Light"/>
              </a:rPr>
              <a:t>Bringing out the application</a:t>
            </a:r>
            <a:r>
              <a:rPr lang="en-US" sz="1200" dirty="0">
                <a:solidFill>
                  <a:schemeClr val="dk1"/>
                </a:solidFill>
                <a:latin typeface="Barlow Light"/>
                <a:ea typeface="Barlow Light"/>
                <a:cs typeface="Barlow Light"/>
                <a:sym typeface="Barlow Light"/>
              </a:rPr>
              <a:t> </a:t>
            </a:r>
            <a:r>
              <a:rPr lang="en-US" sz="1200" dirty="0" smtClean="0">
                <a:solidFill>
                  <a:schemeClr val="dk1"/>
                </a:solidFill>
                <a:latin typeface="Barlow Light"/>
                <a:ea typeface="Barlow Light"/>
                <a:cs typeface="Barlow Light"/>
                <a:sym typeface="Barlow Light"/>
              </a:rPr>
              <a:t>after deliberations with RTO, Financiers and other users would be first significant milestone for this project.</a:t>
            </a:r>
          </a:p>
        </p:txBody>
      </p:sp>
      <p:sp>
        <p:nvSpPr>
          <p:cNvPr id="387" name="Google Shape;387;p27"/>
          <p:cNvSpPr/>
          <p:nvPr/>
        </p:nvSpPr>
        <p:spPr>
          <a:xfrm>
            <a:off x="2944204"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latin typeface="Barlow Light"/>
                <a:ea typeface="Barlow Light"/>
                <a:cs typeface="Barlow Light"/>
                <a:sym typeface="Barlow Light"/>
              </a:rPr>
              <a:t>ONBOARDING USERS</a:t>
            </a:r>
            <a:endParaRPr dirty="0">
              <a:solidFill>
                <a:schemeClr val="accent2"/>
              </a:solidFill>
              <a:latin typeface="Barlow Light"/>
              <a:ea typeface="Barlow Light"/>
              <a:cs typeface="Barlow Light"/>
              <a:sym typeface="Barlow Light"/>
            </a:endParaRPr>
          </a:p>
        </p:txBody>
      </p:sp>
      <p:sp>
        <p:nvSpPr>
          <p:cNvPr id="388" name="Google Shape;388;p27"/>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smtClean="0">
                <a:solidFill>
                  <a:schemeClr val="dk1"/>
                </a:solidFill>
                <a:latin typeface="Barlow Light"/>
                <a:ea typeface="Barlow Light"/>
                <a:cs typeface="Barlow Light"/>
                <a:sym typeface="Barlow Light"/>
              </a:rPr>
              <a:t>Government agencies like RTOs, CIBIL should be on-boarded along with car dealers, financial institutions. Achieving scale would be an important part of this product’s success.</a:t>
            </a:r>
            <a:endParaRPr sz="1200" dirty="0">
              <a:solidFill>
                <a:schemeClr val="dk1"/>
              </a:solidFill>
              <a:latin typeface="Barlow Ligh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9"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10"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2"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7"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0"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2"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3"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1"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2"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3"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 name="Title 4"/>
          <p:cNvSpPr>
            <a:spLocks noGrp="1"/>
          </p:cNvSpPr>
          <p:nvPr>
            <p:ph type="title"/>
          </p:nvPr>
        </p:nvSpPr>
        <p:spPr/>
        <p:txBody>
          <a:bodyPr/>
          <a:lstStyle/>
          <a:p>
            <a:r>
              <a:rPr lang="en-US" dirty="0" smtClean="0"/>
              <a:t>Recommendations</a:t>
            </a:r>
            <a:endParaRPr lang="en-IN" dirty="0"/>
          </a:p>
        </p:txBody>
      </p:sp>
      <p:sp>
        <p:nvSpPr>
          <p:cNvPr id="6" name="Text Placeholder 5"/>
          <p:cNvSpPr>
            <a:spLocks noGrp="1"/>
          </p:cNvSpPr>
          <p:nvPr>
            <p:ph type="body" idx="1"/>
          </p:nvPr>
        </p:nvSpPr>
        <p:spPr>
          <a:xfrm>
            <a:off x="855299" y="1539057"/>
            <a:ext cx="6858661" cy="3033900"/>
          </a:xfrm>
        </p:spPr>
        <p:txBody>
          <a:bodyPr/>
          <a:lstStyle/>
          <a:p>
            <a:r>
              <a:rPr lang="en-US" sz="2000" dirty="0" smtClean="0"/>
              <a:t>Onboarding the users is going to be the key.</a:t>
            </a:r>
          </a:p>
          <a:p>
            <a:r>
              <a:rPr lang="en-US" sz="2000" dirty="0" err="1" smtClean="0"/>
              <a:t>Seemless</a:t>
            </a:r>
            <a:r>
              <a:rPr lang="en-US" sz="2000" dirty="0" smtClean="0"/>
              <a:t> </a:t>
            </a:r>
            <a:r>
              <a:rPr lang="en-US" sz="2000" dirty="0" err="1" smtClean="0"/>
              <a:t>intergration</a:t>
            </a:r>
            <a:r>
              <a:rPr lang="en-US" sz="2000" dirty="0" smtClean="0"/>
              <a:t> existing </a:t>
            </a:r>
            <a:r>
              <a:rPr lang="en-US" sz="2000" dirty="0" err="1" smtClean="0"/>
              <a:t>defi</a:t>
            </a:r>
            <a:r>
              <a:rPr lang="en-US" sz="2000" dirty="0" smtClean="0"/>
              <a:t> lending products like </a:t>
            </a:r>
            <a:r>
              <a:rPr lang="en-US" sz="2000" dirty="0" err="1" smtClean="0"/>
              <a:t>aave</a:t>
            </a:r>
            <a:r>
              <a:rPr lang="en-US" sz="2000" dirty="0" smtClean="0"/>
              <a:t> would open when possibilities for retail financiers and buyers.</a:t>
            </a:r>
          </a:p>
          <a:p>
            <a:r>
              <a:rPr lang="en-US" sz="2000" dirty="0" smtClean="0"/>
              <a:t>Transaction charges are to be paid by </a:t>
            </a:r>
            <a:r>
              <a:rPr lang="en-US" sz="2000" dirty="0" err="1" smtClean="0"/>
              <a:t>Carfi</a:t>
            </a:r>
            <a:r>
              <a:rPr lang="en-US" sz="2000" dirty="0" smtClean="0"/>
              <a:t> to enhance user experience with a plan to levy transaction charges after product registers </a:t>
            </a:r>
            <a:r>
              <a:rPr lang="en-US" sz="2000" dirty="0" err="1" smtClean="0"/>
              <a:t>crititcal</a:t>
            </a:r>
            <a:r>
              <a:rPr lang="en-US" sz="2000" dirty="0" smtClean="0"/>
              <a:t> mass of users.</a:t>
            </a:r>
            <a:endParaRPr lang="en-IN" sz="2000" dirty="0"/>
          </a:p>
        </p:txBody>
      </p:sp>
      <p:sp>
        <p:nvSpPr>
          <p:cNvPr id="282" name="Google Shape;282;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9"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10"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2"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7"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0"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2"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3"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1"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2"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3"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5" name="Title 4"/>
          <p:cNvSpPr>
            <a:spLocks noGrp="1"/>
          </p:cNvSpPr>
          <p:nvPr>
            <p:ph type="title"/>
          </p:nvPr>
        </p:nvSpPr>
        <p:spPr/>
        <p:txBody>
          <a:bodyPr/>
          <a:lstStyle/>
          <a:p>
            <a:r>
              <a:rPr lang="en-US" dirty="0" smtClean="0"/>
              <a:t>Conclusions</a:t>
            </a:r>
            <a:endParaRPr lang="en-IN" dirty="0"/>
          </a:p>
        </p:txBody>
      </p:sp>
      <p:sp>
        <p:nvSpPr>
          <p:cNvPr id="6" name="Text Placeholder 5"/>
          <p:cNvSpPr>
            <a:spLocks noGrp="1"/>
          </p:cNvSpPr>
          <p:nvPr>
            <p:ph type="body" idx="1"/>
          </p:nvPr>
        </p:nvSpPr>
        <p:spPr>
          <a:xfrm>
            <a:off x="859205" y="1649349"/>
            <a:ext cx="6858661" cy="3033900"/>
          </a:xfrm>
        </p:spPr>
        <p:txBody>
          <a:bodyPr/>
          <a:lstStyle/>
          <a:p>
            <a:r>
              <a:rPr lang="en-US" sz="2000" dirty="0" smtClean="0"/>
              <a:t>Blockchain offers a better solution for automotive lending.</a:t>
            </a:r>
          </a:p>
          <a:p>
            <a:r>
              <a:rPr lang="en-US" sz="2000" dirty="0" smtClean="0"/>
              <a:t>Mortgage frauds and interest rates can come down by increasing access to wider public and tagging vehicles.</a:t>
            </a:r>
          </a:p>
          <a:p>
            <a:r>
              <a:rPr lang="en-US" sz="2000" dirty="0" smtClean="0"/>
              <a:t>Onboarding the users is going to be the key.</a:t>
            </a:r>
          </a:p>
        </p:txBody>
      </p:sp>
      <p:sp>
        <p:nvSpPr>
          <p:cNvPr id="282" name="Google Shape;282;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835480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dirty="0"/>
          </a:p>
        </p:txBody>
      </p:sp>
      <p:sp>
        <p:nvSpPr>
          <p:cNvPr id="7" name="Google Shape;469;p33"/>
          <p:cNvSpPr txBox="1">
            <a:spLocks/>
          </p:cNvSpPr>
          <p:nvPr/>
        </p:nvSpPr>
        <p:spPr>
          <a:xfrm>
            <a:off x="1094650" y="2144250"/>
            <a:ext cx="2606700"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sz="4800" dirty="0" smtClean="0"/>
              <a:t>THANKS!</a:t>
            </a:r>
            <a:endParaRPr lang="en-IN" sz="4800" dirty="0"/>
          </a:p>
        </p:txBody>
      </p:sp>
      <p:sp>
        <p:nvSpPr>
          <p:cNvPr id="8" name="Google Shape;470;p33"/>
          <p:cNvSpPr txBox="1">
            <a:spLocks/>
          </p:cNvSpPr>
          <p:nvPr/>
        </p:nvSpPr>
        <p:spPr>
          <a:xfrm>
            <a:off x="3701350" y="1893000"/>
            <a:ext cx="2781952" cy="1662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spcAft>
                <a:spcPts val="800"/>
              </a:spcAft>
              <a:buFont typeface="Barlow Light"/>
              <a:buNone/>
            </a:pPr>
            <a:r>
              <a:rPr lang="en-US" sz="1800" dirty="0" smtClean="0">
                <a:solidFill>
                  <a:schemeClr val="accent2"/>
                </a:solidFill>
              </a:rPr>
              <a:t>Any questions? You can find me at linkedin.com/anildharni1 &amp; anildharni370z@gmail.com</a:t>
            </a:r>
            <a:endParaRPr lang="en-US" sz="1800" dirty="0">
              <a:solidFill>
                <a:schemeClr val="accent2"/>
              </a:solidFill>
            </a:endParaRPr>
          </a:p>
        </p:txBody>
      </p:sp>
      <p:sp>
        <p:nvSpPr>
          <p:cNvPr id="2" name="TextBox 1"/>
          <p:cNvSpPr txBox="1"/>
          <p:nvPr/>
        </p:nvSpPr>
        <p:spPr>
          <a:xfrm>
            <a:off x="818148" y="4214490"/>
            <a:ext cx="7789588" cy="307777"/>
          </a:xfrm>
          <a:prstGeom prst="rect">
            <a:avLst/>
          </a:prstGeom>
          <a:noFill/>
        </p:spPr>
        <p:txBody>
          <a:bodyPr wrap="square" rtlCol="0">
            <a:spAutoFit/>
          </a:bodyPr>
          <a:lstStyle/>
          <a:p>
            <a:r>
              <a:rPr lang="en-IN" dirty="0">
                <a:solidFill>
                  <a:schemeClr val="accent4">
                    <a:lumMod val="60000"/>
                    <a:lumOff val="40000"/>
                  </a:schemeClr>
                </a:solidFill>
              </a:rPr>
              <a:t>https</a:t>
            </a:r>
            <a:r>
              <a:rPr lang="en-IN" dirty="0" smtClean="0">
                <a:solidFill>
                  <a:schemeClr val="accent4">
                    <a:lumMod val="60000"/>
                    <a:lumOff val="40000"/>
                  </a:schemeClr>
                </a:solidFill>
              </a:rPr>
              <a:t>://drive.google.com/file/d/120rFLmBRvslytTI6TLShGoIiHiZEU_Pn/view?usp=sharing</a:t>
            </a:r>
            <a:endParaRPr lang="en-IN" dirty="0">
              <a:solidFill>
                <a:schemeClr val="accent4">
                  <a:lumMod val="60000"/>
                  <a:lumOff val="40000"/>
                </a:schemeClr>
              </a:solidFill>
            </a:endParaRPr>
          </a:p>
        </p:txBody>
      </p:sp>
      <p:sp>
        <p:nvSpPr>
          <p:cNvPr id="3" name="TextBox 2"/>
          <p:cNvSpPr txBox="1"/>
          <p:nvPr/>
        </p:nvSpPr>
        <p:spPr>
          <a:xfrm>
            <a:off x="771517" y="3856980"/>
            <a:ext cx="2853203" cy="307777"/>
          </a:xfrm>
          <a:prstGeom prst="rect">
            <a:avLst/>
          </a:prstGeom>
          <a:noFill/>
        </p:spPr>
        <p:txBody>
          <a:bodyPr wrap="square" rtlCol="0">
            <a:spAutoFit/>
          </a:bodyPr>
          <a:lstStyle/>
          <a:p>
            <a:r>
              <a:rPr lang="en-US" dirty="0" smtClean="0">
                <a:solidFill>
                  <a:schemeClr val="tx1"/>
                </a:solidFill>
              </a:rPr>
              <a:t>Drive link for the video is here</a:t>
            </a:r>
            <a:endParaRPr lang="en-IN" dirty="0">
              <a:solidFill>
                <a:schemeClr val="tx1"/>
              </a:solidFill>
            </a:endParaRPr>
          </a:p>
        </p:txBody>
      </p:sp>
    </p:spTree>
    <p:extLst>
      <p:ext uri="{BB962C8B-B14F-4D97-AF65-F5344CB8AC3E}">
        <p14:creationId xmlns:p14="http://schemas.microsoft.com/office/powerpoint/2010/main" val="2012757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12"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7"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0"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2"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3"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1"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2"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3"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7"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grpSp>
      <p:sp>
        <p:nvSpPr>
          <p:cNvPr id="106" name="Google Shape;106;p12"/>
          <p:cNvSpPr txBox="1">
            <a:spLocks noGrp="1"/>
          </p:cNvSpPr>
          <p:nvPr>
            <p:ph type="title"/>
          </p:nvPr>
        </p:nvSpPr>
        <p:spPr>
          <a:xfrm>
            <a:off x="855300" y="93635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What is Defi?</a:t>
            </a:r>
            <a:endParaRPr dirty="0"/>
          </a:p>
        </p:txBody>
      </p:sp>
      <p:sp>
        <p:nvSpPr>
          <p:cNvPr id="108" name="Google Shape;108;p12"/>
          <p:cNvSpPr txBox="1">
            <a:spLocks noGrp="1"/>
          </p:cNvSpPr>
          <p:nvPr>
            <p:ph type="body" idx="1"/>
          </p:nvPr>
        </p:nvSpPr>
        <p:spPr>
          <a:xfrm>
            <a:off x="855274" y="1725210"/>
            <a:ext cx="7305574" cy="3024640"/>
          </a:xfrm>
          <a:prstGeom prst="rect">
            <a:avLst/>
          </a:prstGeom>
        </p:spPr>
        <p:txBody>
          <a:bodyPr spcFirstLastPara="1" wrap="square" lIns="0" tIns="0" rIns="0" bIns="0" anchor="t" anchorCtr="0">
            <a:noAutofit/>
          </a:bodyPr>
          <a:lstStyle/>
          <a:p>
            <a:pPr marL="101600" indent="0">
              <a:buNone/>
            </a:pPr>
            <a:r>
              <a:rPr lang="en-US" b="1" dirty="0" smtClean="0"/>
              <a:t>Decentralized </a:t>
            </a:r>
            <a:r>
              <a:rPr lang="en-US" b="1" dirty="0"/>
              <a:t>finance (</a:t>
            </a:r>
            <a:r>
              <a:rPr lang="en-US" b="1" dirty="0" err="1"/>
              <a:t>DeFi</a:t>
            </a:r>
            <a:r>
              <a:rPr lang="en-US" b="1" dirty="0"/>
              <a:t>)</a:t>
            </a:r>
          </a:p>
          <a:p>
            <a:r>
              <a:rPr lang="en-US" dirty="0"/>
              <a:t>A global, open alternative to the current financial system.</a:t>
            </a:r>
          </a:p>
          <a:p>
            <a:r>
              <a:rPr lang="en-US" dirty="0"/>
              <a:t>Products that let you borrow, save, invest, trade, and more.</a:t>
            </a:r>
          </a:p>
          <a:p>
            <a:r>
              <a:rPr lang="en-US" dirty="0"/>
              <a:t>Based on open-source technology that anyone can program with</a:t>
            </a:r>
            <a:r>
              <a:rPr lang="en-US" dirty="0" smtClean="0"/>
              <a:t>.</a:t>
            </a:r>
          </a:p>
          <a:p>
            <a:pPr marL="101600" indent="0">
              <a:buNone/>
            </a:pPr>
            <a:r>
              <a:rPr lang="en-US" dirty="0" smtClean="0"/>
              <a:t>Examples: </a:t>
            </a:r>
            <a:r>
              <a:rPr lang="en-US" dirty="0" err="1" smtClean="0"/>
              <a:t>Aave</a:t>
            </a:r>
            <a:r>
              <a:rPr lang="en-US" dirty="0" smtClean="0"/>
              <a:t>, </a:t>
            </a:r>
            <a:r>
              <a:rPr lang="en-US" dirty="0" err="1" smtClean="0"/>
              <a:t>instadapp</a:t>
            </a:r>
            <a:r>
              <a:rPr lang="en-US" dirty="0" smtClean="0"/>
              <a:t>, </a:t>
            </a:r>
            <a:r>
              <a:rPr lang="en-US" dirty="0" err="1" smtClean="0"/>
              <a:t>Compund</a:t>
            </a:r>
            <a:r>
              <a:rPr lang="en-US" dirty="0" smtClean="0"/>
              <a:t>, Maker, </a:t>
            </a:r>
            <a:r>
              <a:rPr lang="en-US" dirty="0" err="1" smtClean="0"/>
              <a:t>Uniswap</a:t>
            </a:r>
            <a:r>
              <a:rPr lang="en-US" dirty="0" smtClean="0"/>
              <a:t>, </a:t>
            </a:r>
            <a:r>
              <a:rPr lang="en-US" dirty="0" err="1" smtClean="0"/>
              <a:t>Quickswap</a:t>
            </a:r>
            <a:endParaRPr lang="en-US" dirty="0"/>
          </a:p>
          <a:p>
            <a:pPr marL="342900" indent="-342900">
              <a:buClr>
                <a:schemeClr val="dk1"/>
              </a:buClr>
              <a:buSzPts val="1100"/>
            </a:pPr>
            <a:endParaRPr sz="2400" dirty="0">
              <a:solidFill>
                <a:schemeClr val="tx1"/>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3102697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ACTORS INVOLVED</a:t>
            </a:r>
            <a:endParaRPr dirty="0"/>
          </a:p>
        </p:txBody>
      </p:sp>
      <p:sp>
        <p:nvSpPr>
          <p:cNvPr id="265" name="Google Shape;265;p19"/>
          <p:cNvSpPr txBox="1">
            <a:spLocks noGrp="1"/>
          </p:cNvSpPr>
          <p:nvPr>
            <p:ph type="body" idx="1"/>
          </p:nvPr>
        </p:nvSpPr>
        <p:spPr>
          <a:xfrm>
            <a:off x="855300" y="1353950"/>
            <a:ext cx="1729771" cy="3418200"/>
          </a:xfrm>
          <a:prstGeom prst="rect">
            <a:avLst/>
          </a:prstGeom>
          <a:ln>
            <a:solidFill>
              <a:schemeClr val="accent6">
                <a:lumMod val="75000"/>
                <a:lumOff val="25000"/>
              </a:schemeClr>
            </a:solidFill>
          </a:ln>
        </p:spPr>
        <p:txBody>
          <a:bodyPr spcFirstLastPara="1" wrap="square" lIns="0" tIns="0" rIns="0" bIns="0" anchor="t" anchorCtr="0">
            <a:noAutofit/>
          </a:bodyPr>
          <a:lstStyle/>
          <a:p>
            <a:pPr marL="0" lvl="0" indent="0" algn="l" rtl="0">
              <a:spcBef>
                <a:spcPts val="0"/>
              </a:spcBef>
              <a:spcAft>
                <a:spcPts val="0"/>
              </a:spcAft>
              <a:buNone/>
            </a:pPr>
            <a:r>
              <a:rPr lang="en" dirty="0" smtClean="0"/>
              <a:t>Car Buyers</a:t>
            </a:r>
          </a:p>
          <a:p>
            <a:pPr marL="0" lvl="0" indent="0" algn="l" rtl="0">
              <a:spcBef>
                <a:spcPts val="0"/>
              </a:spcBef>
              <a:spcAft>
                <a:spcPts val="0"/>
              </a:spcAft>
              <a:buNone/>
            </a:pPr>
            <a:endParaRPr lang="en" dirty="0"/>
          </a:p>
          <a:p>
            <a:pPr marL="0" lvl="0" indent="0" algn="l" rtl="0">
              <a:spcBef>
                <a:spcPts val="0"/>
              </a:spcBef>
              <a:spcAft>
                <a:spcPts val="0"/>
              </a:spcAft>
              <a:buNone/>
            </a:pPr>
            <a:r>
              <a:rPr lang="en" dirty="0" smtClean="0"/>
              <a:t>A Buyer would want his car loan to be at a fair/lowest interest rate possible.</a:t>
            </a:r>
            <a:endParaRPr lang="en" dirty="0"/>
          </a:p>
        </p:txBody>
      </p:sp>
      <p:sp>
        <p:nvSpPr>
          <p:cNvPr id="266" name="Google Shape;266;p19"/>
          <p:cNvSpPr txBox="1">
            <a:spLocks noGrp="1"/>
          </p:cNvSpPr>
          <p:nvPr>
            <p:ph type="body" idx="2"/>
          </p:nvPr>
        </p:nvSpPr>
        <p:spPr>
          <a:xfrm>
            <a:off x="2743199" y="1361287"/>
            <a:ext cx="1766923" cy="3410863"/>
          </a:xfrm>
          <a:prstGeom prst="rect">
            <a:avLst/>
          </a:prstGeom>
          <a:ln>
            <a:solidFill>
              <a:schemeClr val="accent6">
                <a:lumMod val="50000"/>
                <a:lumOff val="50000"/>
              </a:schemeClr>
            </a:solidFill>
          </a:ln>
        </p:spPr>
        <p:txBody>
          <a:bodyPr spcFirstLastPara="1" wrap="square" lIns="0" tIns="0" rIns="0" bIns="0" anchor="t" anchorCtr="0">
            <a:noAutofit/>
          </a:bodyPr>
          <a:lstStyle/>
          <a:p>
            <a:pPr marL="0" lvl="0" indent="0" algn="l" rtl="0">
              <a:spcBef>
                <a:spcPts val="0"/>
              </a:spcBef>
              <a:spcAft>
                <a:spcPts val="0"/>
              </a:spcAft>
              <a:buNone/>
            </a:pPr>
            <a:r>
              <a:rPr lang="en" dirty="0" smtClean="0"/>
              <a:t>Car Financers</a:t>
            </a:r>
          </a:p>
          <a:p>
            <a:pPr marL="0" lvl="0" indent="0" algn="l" rtl="0">
              <a:spcBef>
                <a:spcPts val="0"/>
              </a:spcBef>
              <a:spcAft>
                <a:spcPts val="0"/>
              </a:spcAft>
              <a:buNone/>
            </a:pPr>
            <a:endParaRPr lang="en" dirty="0"/>
          </a:p>
          <a:p>
            <a:pPr marL="0" lvl="0" indent="0" algn="l" rtl="0">
              <a:spcBef>
                <a:spcPts val="0"/>
              </a:spcBef>
              <a:spcAft>
                <a:spcPts val="0"/>
              </a:spcAft>
              <a:buNone/>
            </a:pPr>
            <a:r>
              <a:rPr lang="en" dirty="0" smtClean="0"/>
              <a:t>A financer would want to put his money where there is less credit risk and high returns.</a:t>
            </a:r>
          </a:p>
          <a:p>
            <a:pPr marL="0" lvl="0" indent="0" algn="l" rtl="0">
              <a:spcBef>
                <a:spcPts val="0"/>
              </a:spcBef>
              <a:spcAft>
                <a:spcPts val="0"/>
              </a:spcAft>
              <a:buNone/>
            </a:pPr>
            <a:endParaRPr b="1" dirty="0"/>
          </a:p>
        </p:txBody>
      </p:sp>
      <p:sp>
        <p:nvSpPr>
          <p:cNvPr id="267" name="Google Shape;267;p19"/>
          <p:cNvSpPr txBox="1">
            <a:spLocks noGrp="1"/>
          </p:cNvSpPr>
          <p:nvPr>
            <p:ph type="body" idx="3"/>
          </p:nvPr>
        </p:nvSpPr>
        <p:spPr>
          <a:xfrm>
            <a:off x="4572000" y="1364263"/>
            <a:ext cx="1828800" cy="3418200"/>
          </a:xfrm>
          <a:prstGeom prst="rect">
            <a:avLst/>
          </a:prstGeom>
          <a:ln>
            <a:solidFill>
              <a:schemeClr val="accent6">
                <a:lumMod val="50000"/>
                <a:lumOff val="50000"/>
              </a:schemeClr>
            </a:solidFill>
          </a:ln>
        </p:spPr>
        <p:txBody>
          <a:bodyPr spcFirstLastPara="1" wrap="square" lIns="0" tIns="0" rIns="0" bIns="0" anchor="t" anchorCtr="0">
            <a:noAutofit/>
          </a:bodyPr>
          <a:lstStyle/>
          <a:p>
            <a:pPr marL="0" lvl="0" indent="0" algn="l" rtl="0">
              <a:spcBef>
                <a:spcPts val="0"/>
              </a:spcBef>
              <a:spcAft>
                <a:spcPts val="0"/>
              </a:spcAft>
              <a:buNone/>
            </a:pPr>
            <a:r>
              <a:rPr lang="en" dirty="0" smtClean="0"/>
              <a:t>Car Dealers</a:t>
            </a:r>
            <a:endParaRPr lang="en-US"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 Dealer would want to maximize his profits. In this case, He would like to sell as many cars as possible.</a:t>
            </a:r>
            <a:endParaRPr dirty="0"/>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7" name="Google Shape;267;p19"/>
          <p:cNvSpPr txBox="1">
            <a:spLocks/>
          </p:cNvSpPr>
          <p:nvPr/>
        </p:nvSpPr>
        <p:spPr>
          <a:xfrm>
            <a:off x="6489799" y="1351064"/>
            <a:ext cx="1828800" cy="3418200"/>
          </a:xfrm>
          <a:prstGeom prst="rect">
            <a:avLst/>
          </a:prstGeom>
          <a:noFill/>
          <a:ln>
            <a:solidFill>
              <a:schemeClr val="accent6">
                <a:lumMod val="50000"/>
                <a:lumOff val="50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5000"/>
              </a:lnSpc>
              <a:spcBef>
                <a:spcPts val="800"/>
              </a:spcBef>
              <a:spcAft>
                <a:spcPts val="0"/>
              </a:spcAft>
              <a:buClr>
                <a:schemeClr val="lt2"/>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5000"/>
              </a:lnSpc>
              <a:spcBef>
                <a:spcPts val="800"/>
              </a:spcBef>
              <a:spcAft>
                <a:spcPts val="0"/>
              </a:spcAft>
              <a:buClr>
                <a:schemeClr val="lt2"/>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5000"/>
              </a:lnSpc>
              <a:spcBef>
                <a:spcPts val="8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5000"/>
              </a:lnSpc>
              <a:spcBef>
                <a:spcPts val="8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5000"/>
              </a:lnSpc>
              <a:spcBef>
                <a:spcPts val="8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5000"/>
              </a:lnSpc>
              <a:spcBef>
                <a:spcPts val="8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5000"/>
              </a:lnSpc>
              <a:spcBef>
                <a:spcPts val="8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5000"/>
              </a:lnSpc>
              <a:spcBef>
                <a:spcPts val="800"/>
              </a:spcBef>
              <a:spcAft>
                <a:spcPts val="80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t>RTO</a:t>
            </a:r>
          </a:p>
          <a:p>
            <a:pPr marL="0" indent="0">
              <a:buFont typeface="Barlow Light"/>
              <a:buNone/>
            </a:pPr>
            <a:endParaRPr lang="en-US" dirty="0"/>
          </a:p>
          <a:p>
            <a:pPr marL="0" indent="0">
              <a:buFont typeface="Barlow Light"/>
              <a:buNone/>
            </a:pPr>
            <a:r>
              <a:rPr lang="en-US" dirty="0" smtClean="0"/>
              <a:t>RTOs are the government officials who register the vehicle.</a:t>
            </a:r>
          </a:p>
        </p:txBody>
      </p:sp>
      <p:sp>
        <p:nvSpPr>
          <p:cNvPr id="2" name="Rectangle 1"/>
          <p:cNvSpPr/>
          <p:nvPr/>
        </p:nvSpPr>
        <p:spPr>
          <a:xfrm>
            <a:off x="855300" y="1361287"/>
            <a:ext cx="1729771" cy="335229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2585071" y="1362433"/>
            <a:ext cx="1729771" cy="335229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Rectangle 12"/>
          <p:cNvSpPr/>
          <p:nvPr/>
        </p:nvSpPr>
        <p:spPr>
          <a:xfrm>
            <a:off x="1007700" y="1513687"/>
            <a:ext cx="1729771" cy="335229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Rectangle 15"/>
          <p:cNvSpPr/>
          <p:nvPr/>
        </p:nvSpPr>
        <p:spPr>
          <a:xfrm>
            <a:off x="6427921" y="1348220"/>
            <a:ext cx="1821548" cy="3418200"/>
          </a:xfrm>
          <a:prstGeom prst="rect">
            <a:avLst/>
          </a:prstGeom>
          <a:noFill/>
          <a:ln>
            <a:solidFill>
              <a:schemeClr val="accent6">
                <a:lumMod val="75000"/>
                <a:lumOff val="2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4"/>
          <p:cNvSpPr txBox="1">
            <a:spLocks noGrp="1"/>
          </p:cNvSpPr>
          <p:nvPr>
            <p:ph type="subTitle" idx="1"/>
          </p:nvPr>
        </p:nvSpPr>
        <p:spPr>
          <a:xfrm>
            <a:off x="855300" y="2714552"/>
            <a:ext cx="323543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smtClean="0"/>
              <a:t>Regulatory Process and Pain Points involved</a:t>
            </a:r>
          </a:p>
          <a:p>
            <a:pPr marL="0" lvl="0" indent="0" algn="l" rtl="0">
              <a:spcBef>
                <a:spcPts val="0"/>
              </a:spcBef>
              <a:spcAft>
                <a:spcPts val="800"/>
              </a:spcAft>
              <a:buNone/>
            </a:pPr>
            <a:endParaRPr dirty="0"/>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grpSp>
      <p:sp>
        <p:nvSpPr>
          <p:cNvPr id="2" name="Title 1"/>
          <p:cNvSpPr>
            <a:spLocks noGrp="1"/>
          </p:cNvSpPr>
          <p:nvPr>
            <p:ph type="ctrTitle"/>
          </p:nvPr>
        </p:nvSpPr>
        <p:spPr/>
        <p:txBody>
          <a:bodyPr/>
          <a:lstStyle/>
          <a:p>
            <a:r>
              <a:rPr lang="en-US" dirty="0" smtClean="0"/>
              <a:t>Current System</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92260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Current Procedure</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graphicFrame>
        <p:nvGraphicFramePr>
          <p:cNvPr id="2" name="Diagram 1"/>
          <p:cNvGraphicFramePr/>
          <p:nvPr>
            <p:extLst>
              <p:ext uri="{D42A27DB-BD31-4B8C-83A1-F6EECF244321}">
                <p14:modId xmlns:p14="http://schemas.microsoft.com/office/powerpoint/2010/main" val="3913497081"/>
              </p:ext>
            </p:extLst>
          </p:nvPr>
        </p:nvGraphicFramePr>
        <p:xfrm>
          <a:off x="1524000" y="1725672"/>
          <a:ext cx="5639945" cy="2878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Right Arrow 3"/>
          <p:cNvSpPr/>
          <p:nvPr/>
        </p:nvSpPr>
        <p:spPr>
          <a:xfrm>
            <a:off x="2110683" y="3075333"/>
            <a:ext cx="1540042" cy="1439039"/>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p:cNvSpPr/>
          <p:nvPr/>
        </p:nvSpPr>
        <p:spPr>
          <a:xfrm>
            <a:off x="1583261" y="1892372"/>
            <a:ext cx="1301954" cy="954107"/>
          </a:xfrm>
          <a:prstGeom prst="rect">
            <a:avLst/>
          </a:prstGeom>
          <a:noFill/>
        </p:spPr>
        <p:txBody>
          <a:bodyPr wrap="square" lIns="91440" tIns="45720" rIns="91440" bIns="45720">
            <a:spAutoFit/>
          </a:bodyPr>
          <a:lstStyle/>
          <a:p>
            <a:pPr algn="ctr"/>
            <a:r>
              <a:rPr lang="en-US" i="1" dirty="0" smtClean="0">
                <a:ln w="0"/>
                <a:solidFill>
                  <a:schemeClr val="bg1">
                    <a:lumMod val="10000"/>
                    <a:lumOff val="90000"/>
                  </a:schemeClr>
                </a:solidFill>
                <a:effectLst>
                  <a:outerShdw blurRad="38100" dist="25400" dir="5400000" algn="ctr" rotWithShape="0">
                    <a:srgbClr val="6E747A">
                      <a:alpha val="43000"/>
                    </a:srgbClr>
                  </a:outerShdw>
                </a:effectLst>
              </a:rPr>
              <a:t>5. Buys the car with the payment from Financer</a:t>
            </a:r>
          </a:p>
        </p:txBody>
      </p:sp>
      <p:sp>
        <p:nvSpPr>
          <p:cNvPr id="40" name="Curved Right Arrow 39"/>
          <p:cNvSpPr/>
          <p:nvPr/>
        </p:nvSpPr>
        <p:spPr>
          <a:xfrm rot="10800000">
            <a:off x="5060138" y="1794421"/>
            <a:ext cx="1595044" cy="26400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4" name="Rectangle 43"/>
          <p:cNvSpPr/>
          <p:nvPr/>
        </p:nvSpPr>
        <p:spPr>
          <a:xfrm>
            <a:off x="2377453" y="3224660"/>
            <a:ext cx="1301954" cy="738664"/>
          </a:xfrm>
          <a:prstGeom prst="rect">
            <a:avLst/>
          </a:prstGeom>
          <a:noFill/>
        </p:spPr>
        <p:txBody>
          <a:bodyPr wrap="square" lIns="91440" tIns="45720" rIns="91440" bIns="45720">
            <a:spAutoFit/>
          </a:bodyPr>
          <a:lstStyle/>
          <a:p>
            <a:pPr algn="ctr"/>
            <a:r>
              <a:rPr lang="en-US" i="1" dirty="0" smtClean="0">
                <a:ln w="0"/>
                <a:solidFill>
                  <a:schemeClr val="bg1">
                    <a:lumMod val="10000"/>
                    <a:lumOff val="90000"/>
                  </a:schemeClr>
                </a:solidFill>
                <a:effectLst>
                  <a:outerShdw blurRad="38100" dist="25400" dir="5400000" algn="ctr" rotWithShape="0">
                    <a:srgbClr val="6E747A">
                      <a:alpha val="43000"/>
                    </a:srgbClr>
                  </a:outerShdw>
                </a:effectLst>
              </a:rPr>
              <a:t>1. Raises a request with Bank</a:t>
            </a:r>
            <a:endParaRPr lang="en-US"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41" name="Oval 40"/>
          <p:cNvSpPr/>
          <p:nvPr/>
        </p:nvSpPr>
        <p:spPr>
          <a:xfrm>
            <a:off x="7317455" y="3303526"/>
            <a:ext cx="1436914" cy="873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Credit Rating Agencies</a:t>
            </a:r>
            <a:endParaRPr lang="en-IN" dirty="0"/>
          </a:p>
        </p:txBody>
      </p:sp>
      <p:sp>
        <p:nvSpPr>
          <p:cNvPr id="42" name="Curved Up Arrow 41"/>
          <p:cNvSpPr/>
          <p:nvPr/>
        </p:nvSpPr>
        <p:spPr>
          <a:xfrm rot="21082443">
            <a:off x="4424891" y="4396652"/>
            <a:ext cx="3634806" cy="5777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8" name="Rectangle 47"/>
          <p:cNvSpPr/>
          <p:nvPr/>
        </p:nvSpPr>
        <p:spPr>
          <a:xfrm>
            <a:off x="5733634" y="4342140"/>
            <a:ext cx="1806009" cy="523220"/>
          </a:xfrm>
          <a:prstGeom prst="rect">
            <a:avLst/>
          </a:prstGeom>
          <a:noFill/>
        </p:spPr>
        <p:txBody>
          <a:bodyPr wrap="square" lIns="91440" tIns="45720" rIns="91440" bIns="45720">
            <a:spAutoFit/>
          </a:bodyPr>
          <a:lstStyle/>
          <a:p>
            <a:pPr algn="ctr"/>
            <a:r>
              <a:rPr lang="en-US" i="1" dirty="0" smtClean="0">
                <a:ln w="0"/>
                <a:solidFill>
                  <a:schemeClr val="bg1">
                    <a:lumMod val="10000"/>
                    <a:lumOff val="90000"/>
                  </a:schemeClr>
                </a:solidFill>
                <a:effectLst>
                  <a:outerShdw blurRad="38100" dist="25400" dir="5400000" algn="ctr" rotWithShape="0">
                    <a:srgbClr val="6E747A">
                      <a:alpha val="43000"/>
                    </a:srgbClr>
                  </a:outerShdw>
                </a:effectLst>
              </a:rPr>
              <a:t>2. Makes a Request for Credit Score</a:t>
            </a:r>
          </a:p>
        </p:txBody>
      </p:sp>
      <p:sp>
        <p:nvSpPr>
          <p:cNvPr id="49" name="Curved Right Arrow 48"/>
          <p:cNvSpPr/>
          <p:nvPr/>
        </p:nvSpPr>
        <p:spPr>
          <a:xfrm rot="10086702">
            <a:off x="4962285" y="2949289"/>
            <a:ext cx="598496" cy="12668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0" name="Rectangle 49"/>
          <p:cNvSpPr/>
          <p:nvPr/>
        </p:nvSpPr>
        <p:spPr>
          <a:xfrm>
            <a:off x="4618358" y="3374944"/>
            <a:ext cx="730537" cy="577081"/>
          </a:xfrm>
          <a:prstGeom prst="rect">
            <a:avLst/>
          </a:prstGeom>
          <a:noFill/>
        </p:spPr>
        <p:txBody>
          <a:bodyPr wrap="square" lIns="91440" tIns="45720" rIns="91440" bIns="45720">
            <a:spAutoFit/>
          </a:bodyPr>
          <a:lstStyle/>
          <a:p>
            <a:pPr algn="ctr"/>
            <a:r>
              <a:rPr lang="en-US" sz="1050" i="1" dirty="0" smtClean="0">
                <a:ln w="0"/>
                <a:solidFill>
                  <a:schemeClr val="bg1">
                    <a:lumMod val="10000"/>
                    <a:lumOff val="90000"/>
                  </a:schemeClr>
                </a:solidFill>
                <a:effectLst>
                  <a:outerShdw blurRad="38100" dist="25400" dir="5400000" algn="ctr" rotWithShape="0">
                    <a:srgbClr val="6E747A">
                      <a:alpha val="43000"/>
                    </a:srgbClr>
                  </a:outerShdw>
                </a:effectLst>
              </a:rPr>
              <a:t>3. Gets Car value</a:t>
            </a:r>
            <a:endParaRPr lang="en-US" sz="1050"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51" name="Curved Right Arrow 50"/>
          <p:cNvSpPr/>
          <p:nvPr/>
        </p:nvSpPr>
        <p:spPr>
          <a:xfrm rot="20941651">
            <a:off x="2782580" y="2271908"/>
            <a:ext cx="1042298" cy="1166839"/>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2" name="Rectangle 51"/>
          <p:cNvSpPr/>
          <p:nvPr/>
        </p:nvSpPr>
        <p:spPr>
          <a:xfrm>
            <a:off x="5447115" y="3007728"/>
            <a:ext cx="1301954" cy="738664"/>
          </a:xfrm>
          <a:prstGeom prst="rect">
            <a:avLst/>
          </a:prstGeom>
          <a:noFill/>
        </p:spPr>
        <p:txBody>
          <a:bodyPr wrap="square" lIns="91440" tIns="45720" rIns="91440" bIns="45720">
            <a:spAutoFit/>
          </a:bodyPr>
          <a:lstStyle/>
          <a:p>
            <a:pPr algn="ctr"/>
            <a:r>
              <a:rPr lang="en-US" i="1" dirty="0" smtClean="0">
                <a:ln w="0"/>
                <a:solidFill>
                  <a:schemeClr val="bg1">
                    <a:lumMod val="10000"/>
                    <a:lumOff val="90000"/>
                  </a:schemeClr>
                </a:solidFill>
                <a:effectLst>
                  <a:outerShdw blurRad="38100" dist="25400" dir="5400000" algn="ctr" rotWithShape="0">
                    <a:srgbClr val="6E747A">
                      <a:alpha val="43000"/>
                    </a:srgbClr>
                  </a:outerShdw>
                </a:effectLst>
              </a:rPr>
              <a:t>4. Assess credit worthiness</a:t>
            </a:r>
            <a:endParaRPr lang="en-US"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53" name="Oval 52"/>
          <p:cNvSpPr/>
          <p:nvPr/>
        </p:nvSpPr>
        <p:spPr>
          <a:xfrm>
            <a:off x="130629" y="3075332"/>
            <a:ext cx="1651047" cy="664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RTO/Govt. Authority</a:t>
            </a:r>
          </a:p>
        </p:txBody>
      </p:sp>
      <p:sp>
        <p:nvSpPr>
          <p:cNvPr id="54" name="Rectangle 53"/>
          <p:cNvSpPr/>
          <p:nvPr/>
        </p:nvSpPr>
        <p:spPr>
          <a:xfrm>
            <a:off x="164483" y="3795743"/>
            <a:ext cx="1792690" cy="738664"/>
          </a:xfrm>
          <a:prstGeom prst="rect">
            <a:avLst/>
          </a:prstGeom>
          <a:noFill/>
        </p:spPr>
        <p:txBody>
          <a:bodyPr wrap="square" lIns="91440" tIns="45720" rIns="91440" bIns="45720">
            <a:spAutoFit/>
          </a:bodyPr>
          <a:lstStyle/>
          <a:p>
            <a:pPr algn="ctr"/>
            <a:r>
              <a:rPr lang="en-US" i="1" dirty="0">
                <a:ln w="0"/>
                <a:solidFill>
                  <a:schemeClr val="bg1">
                    <a:lumMod val="10000"/>
                    <a:lumOff val="90000"/>
                  </a:schemeClr>
                </a:solidFill>
                <a:effectLst>
                  <a:outerShdw blurRad="38100" dist="25400" dir="5400000" algn="ctr" rotWithShape="0">
                    <a:srgbClr val="6E747A">
                      <a:alpha val="43000"/>
                    </a:srgbClr>
                  </a:outerShdw>
                </a:effectLst>
              </a:rPr>
              <a:t>6</a:t>
            </a:r>
            <a:r>
              <a:rPr lang="en-US" i="1" dirty="0" smtClean="0">
                <a:ln w="0"/>
                <a:solidFill>
                  <a:schemeClr val="bg1">
                    <a:lumMod val="10000"/>
                    <a:lumOff val="90000"/>
                  </a:schemeClr>
                </a:solidFill>
                <a:effectLst>
                  <a:outerShdw blurRad="38100" dist="25400" dir="5400000" algn="ctr" rotWithShape="0">
                    <a:srgbClr val="6E747A">
                      <a:alpha val="43000"/>
                    </a:srgbClr>
                  </a:outerShdw>
                </a:effectLst>
              </a:rPr>
              <a:t>. Car is registered on Buyer’s name in registration Office.</a:t>
            </a:r>
          </a:p>
        </p:txBody>
      </p:sp>
      <p:sp>
        <p:nvSpPr>
          <p:cNvPr id="55" name="Curved Right Arrow 54"/>
          <p:cNvSpPr/>
          <p:nvPr/>
        </p:nvSpPr>
        <p:spPr>
          <a:xfrm rot="2727788">
            <a:off x="755069" y="1916561"/>
            <a:ext cx="640598" cy="1152382"/>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046038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Risks Involved</a:t>
            </a:r>
            <a:endParaRPr dirty="0"/>
          </a:p>
        </p:txBody>
      </p:sp>
      <p:sp>
        <p:nvSpPr>
          <p:cNvPr id="163" name="Google Shape;163;p16"/>
          <p:cNvSpPr txBox="1">
            <a:spLocks noGrp="1"/>
          </p:cNvSpPr>
          <p:nvPr>
            <p:ph type="body" idx="1"/>
          </p:nvPr>
        </p:nvSpPr>
        <p:spPr>
          <a:xfrm>
            <a:off x="855299" y="1353948"/>
            <a:ext cx="7087895"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t>R</a:t>
            </a:r>
            <a:r>
              <a:rPr lang="en-US" dirty="0" smtClean="0"/>
              <a:t>isk of default by buyer(Mortgage Fraud) is omnipresent.</a:t>
            </a:r>
            <a:endParaRPr dirty="0"/>
          </a:p>
          <a:p>
            <a:pPr marL="457200" lvl="0" indent="-381000" algn="l" rtl="0">
              <a:spcBef>
                <a:spcPts val="0"/>
              </a:spcBef>
              <a:spcAft>
                <a:spcPts val="0"/>
              </a:spcAft>
              <a:buSzPts val="2400"/>
              <a:buChar char="╸"/>
            </a:pPr>
            <a:r>
              <a:rPr lang="en" dirty="0" smtClean="0"/>
              <a:t>Exorbitant, non flexible Interest rates.</a:t>
            </a:r>
          </a:p>
          <a:p>
            <a:pPr marL="457200" lvl="0" indent="-381000" algn="l" rtl="0">
              <a:spcBef>
                <a:spcPts val="0"/>
              </a:spcBef>
              <a:spcAft>
                <a:spcPts val="0"/>
              </a:spcAft>
              <a:buSzPts val="2400"/>
              <a:buChar char="╸"/>
            </a:pPr>
            <a:r>
              <a:rPr lang="en" dirty="0" smtClean="0"/>
              <a:t>Transfer of ownership is a hassle with Hypothetication.</a:t>
            </a:r>
            <a:endParaRPr dirty="0"/>
          </a:p>
          <a:p>
            <a:pPr marL="457200" lvl="0" indent="-381000" algn="l" rtl="0">
              <a:spcBef>
                <a:spcPts val="0"/>
              </a:spcBef>
              <a:spcAft>
                <a:spcPts val="0"/>
              </a:spcAft>
              <a:buSzPts val="2400"/>
              <a:buChar char="╸"/>
            </a:pPr>
            <a:r>
              <a:rPr lang="en-US" dirty="0" smtClean="0"/>
              <a:t>Variable diminishing rates in value of collateral(car).</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24" name="Google Shape;224;p17"/>
          <p:cNvSpPr txBox="1">
            <a:spLocks noGrp="1"/>
          </p:cNvSpPr>
          <p:nvPr>
            <p:ph type="ctrTitle" idx="4294967295"/>
          </p:nvPr>
        </p:nvSpPr>
        <p:spPr>
          <a:xfrm>
            <a:off x="855299" y="1813925"/>
            <a:ext cx="363675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smtClean="0"/>
              <a:t>BLOCKCHAIN</a:t>
            </a:r>
            <a:endParaRPr sz="4800" dirty="0"/>
          </a:p>
        </p:txBody>
      </p:sp>
      <p:sp>
        <p:nvSpPr>
          <p:cNvPr id="225" name="Google Shape;225;p17"/>
          <p:cNvSpPr txBox="1">
            <a:spLocks noGrp="1"/>
          </p:cNvSpPr>
          <p:nvPr>
            <p:ph type="subTitle" idx="4294967295"/>
          </p:nvPr>
        </p:nvSpPr>
        <p:spPr>
          <a:xfrm>
            <a:off x="4549467" y="1806660"/>
            <a:ext cx="2386200" cy="15156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2000" dirty="0" smtClean="0"/>
              <a:t>ASSET TOKENSIATION</a:t>
            </a:r>
            <a:endParaRP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92260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 Proposed Solution</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graphicFrame>
        <p:nvGraphicFramePr>
          <p:cNvPr id="2" name="Diagram 1"/>
          <p:cNvGraphicFramePr/>
          <p:nvPr>
            <p:extLst>
              <p:ext uri="{D42A27DB-BD31-4B8C-83A1-F6EECF244321}">
                <p14:modId xmlns:p14="http://schemas.microsoft.com/office/powerpoint/2010/main" val="345845904"/>
              </p:ext>
            </p:extLst>
          </p:nvPr>
        </p:nvGraphicFramePr>
        <p:xfrm>
          <a:off x="498763" y="2655424"/>
          <a:ext cx="2819973" cy="1439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Right Arrow 3"/>
          <p:cNvSpPr/>
          <p:nvPr/>
        </p:nvSpPr>
        <p:spPr>
          <a:xfrm>
            <a:off x="806674" y="3323265"/>
            <a:ext cx="770021" cy="719520"/>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p:cNvSpPr/>
          <p:nvPr/>
        </p:nvSpPr>
        <p:spPr>
          <a:xfrm>
            <a:off x="485573" y="2523314"/>
            <a:ext cx="650977" cy="630942"/>
          </a:xfrm>
          <a:prstGeom prst="rect">
            <a:avLst/>
          </a:prstGeom>
          <a:noFill/>
        </p:spPr>
        <p:txBody>
          <a:bodyPr wrap="square" lIns="91440" tIns="45720" rIns="91440" bIns="45720">
            <a:spAutoFit/>
          </a:bodyPr>
          <a:lstStyle/>
          <a:p>
            <a:pPr algn="ctr"/>
            <a:r>
              <a:rPr lang="en-US" sz="700" i="1" dirty="0" smtClean="0">
                <a:ln w="0"/>
                <a:solidFill>
                  <a:schemeClr val="bg1">
                    <a:lumMod val="10000"/>
                    <a:lumOff val="90000"/>
                  </a:schemeClr>
                </a:solidFill>
                <a:effectLst>
                  <a:outerShdw blurRad="38100" dist="25400" dir="5400000" algn="ctr" rotWithShape="0">
                    <a:srgbClr val="6E747A">
                      <a:alpha val="43000"/>
                    </a:srgbClr>
                  </a:outerShdw>
                </a:effectLst>
              </a:rPr>
              <a:t>5. Buys the car with the payment from Financer</a:t>
            </a:r>
          </a:p>
        </p:txBody>
      </p:sp>
      <p:sp>
        <p:nvSpPr>
          <p:cNvPr id="40" name="Curved Right Arrow 39"/>
          <p:cNvSpPr/>
          <p:nvPr/>
        </p:nvSpPr>
        <p:spPr>
          <a:xfrm rot="10800000">
            <a:off x="2253116" y="2703722"/>
            <a:ext cx="797522" cy="1320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4" name="Rectangle 43"/>
          <p:cNvSpPr/>
          <p:nvPr/>
        </p:nvSpPr>
        <p:spPr>
          <a:xfrm>
            <a:off x="925718" y="3363741"/>
            <a:ext cx="650977" cy="415498"/>
          </a:xfrm>
          <a:prstGeom prst="rect">
            <a:avLst/>
          </a:prstGeom>
          <a:noFill/>
        </p:spPr>
        <p:txBody>
          <a:bodyPr wrap="square" lIns="91440" tIns="45720" rIns="91440" bIns="45720">
            <a:spAutoFit/>
          </a:bodyPr>
          <a:lstStyle/>
          <a:p>
            <a:pPr algn="ctr"/>
            <a:r>
              <a:rPr lang="en-US" sz="700" i="1" dirty="0" smtClean="0">
                <a:ln w="0"/>
                <a:solidFill>
                  <a:schemeClr val="bg1">
                    <a:lumMod val="10000"/>
                    <a:lumOff val="90000"/>
                  </a:schemeClr>
                </a:solidFill>
                <a:effectLst>
                  <a:outerShdw blurRad="38100" dist="25400" dir="5400000" algn="ctr" rotWithShape="0">
                    <a:srgbClr val="6E747A">
                      <a:alpha val="43000"/>
                    </a:srgbClr>
                  </a:outerShdw>
                </a:effectLst>
              </a:rPr>
              <a:t>1. Raises a request with Bank</a:t>
            </a:r>
            <a:endParaRPr lang="en-US" sz="700"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41" name="Oval 40"/>
          <p:cNvSpPr/>
          <p:nvPr/>
        </p:nvSpPr>
        <p:spPr>
          <a:xfrm>
            <a:off x="3437781" y="3673311"/>
            <a:ext cx="810138" cy="4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Credit Rating Agencies</a:t>
            </a:r>
            <a:endParaRPr lang="en-IN" sz="700" dirty="0"/>
          </a:p>
        </p:txBody>
      </p:sp>
      <p:sp>
        <p:nvSpPr>
          <p:cNvPr id="42" name="Curved Up Arrow 41"/>
          <p:cNvSpPr/>
          <p:nvPr/>
        </p:nvSpPr>
        <p:spPr>
          <a:xfrm>
            <a:off x="1817304" y="4142761"/>
            <a:ext cx="2142804" cy="5270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8" name="Rectangle 47"/>
          <p:cNvSpPr/>
          <p:nvPr/>
        </p:nvSpPr>
        <p:spPr>
          <a:xfrm>
            <a:off x="2412851" y="4134391"/>
            <a:ext cx="903005" cy="415498"/>
          </a:xfrm>
          <a:prstGeom prst="rect">
            <a:avLst/>
          </a:prstGeom>
          <a:noFill/>
        </p:spPr>
        <p:txBody>
          <a:bodyPr wrap="square" lIns="91440" tIns="45720" rIns="91440" bIns="45720">
            <a:spAutoFit/>
          </a:bodyPr>
          <a:lstStyle/>
          <a:p>
            <a:pPr algn="ctr"/>
            <a:r>
              <a:rPr lang="en-US" sz="700" i="1" dirty="0" smtClean="0">
                <a:ln w="0"/>
                <a:solidFill>
                  <a:schemeClr val="bg1">
                    <a:lumMod val="10000"/>
                    <a:lumOff val="90000"/>
                  </a:schemeClr>
                </a:solidFill>
                <a:effectLst>
                  <a:outerShdw blurRad="38100" dist="25400" dir="5400000" algn="ctr" rotWithShape="0">
                    <a:srgbClr val="6E747A">
                      <a:alpha val="43000"/>
                    </a:srgbClr>
                  </a:outerShdw>
                </a:effectLst>
              </a:rPr>
              <a:t>2. Makes a Request for Credit Score</a:t>
            </a:r>
          </a:p>
        </p:txBody>
      </p:sp>
      <p:sp>
        <p:nvSpPr>
          <p:cNvPr id="49" name="Curved Right Arrow 48"/>
          <p:cNvSpPr/>
          <p:nvPr/>
        </p:nvSpPr>
        <p:spPr>
          <a:xfrm rot="10086702">
            <a:off x="2208683" y="3254788"/>
            <a:ext cx="299248" cy="6334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0" name="Rectangle 49"/>
          <p:cNvSpPr/>
          <p:nvPr/>
        </p:nvSpPr>
        <p:spPr>
          <a:xfrm>
            <a:off x="2107702" y="3498583"/>
            <a:ext cx="365269" cy="276999"/>
          </a:xfrm>
          <a:prstGeom prst="rect">
            <a:avLst/>
          </a:prstGeom>
          <a:noFill/>
        </p:spPr>
        <p:txBody>
          <a:bodyPr wrap="square" lIns="91440" tIns="45720" rIns="91440" bIns="45720">
            <a:spAutoFit/>
          </a:bodyPr>
          <a:lstStyle/>
          <a:p>
            <a:pPr algn="ctr"/>
            <a:r>
              <a:rPr lang="en-US" sz="400" i="1" dirty="0" smtClean="0">
                <a:ln w="0"/>
                <a:solidFill>
                  <a:schemeClr val="bg1">
                    <a:lumMod val="10000"/>
                    <a:lumOff val="90000"/>
                  </a:schemeClr>
                </a:solidFill>
                <a:effectLst>
                  <a:outerShdw blurRad="38100" dist="25400" dir="5400000" algn="ctr" rotWithShape="0">
                    <a:srgbClr val="6E747A">
                      <a:alpha val="43000"/>
                    </a:srgbClr>
                  </a:outerShdw>
                </a:effectLst>
              </a:rPr>
              <a:t>3. Gets Car value</a:t>
            </a:r>
            <a:endParaRPr lang="en-US" sz="400"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51" name="Curved Right Arrow 50"/>
          <p:cNvSpPr/>
          <p:nvPr/>
        </p:nvSpPr>
        <p:spPr>
          <a:xfrm rot="20941651">
            <a:off x="1111252" y="2870899"/>
            <a:ext cx="521149" cy="583419"/>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2" name="Rectangle 51"/>
          <p:cNvSpPr/>
          <p:nvPr/>
        </p:nvSpPr>
        <p:spPr>
          <a:xfrm>
            <a:off x="2412851" y="3106316"/>
            <a:ext cx="650977" cy="415498"/>
          </a:xfrm>
          <a:prstGeom prst="rect">
            <a:avLst/>
          </a:prstGeom>
          <a:noFill/>
        </p:spPr>
        <p:txBody>
          <a:bodyPr wrap="square" lIns="91440" tIns="45720" rIns="91440" bIns="45720">
            <a:spAutoFit/>
          </a:bodyPr>
          <a:lstStyle/>
          <a:p>
            <a:pPr algn="ctr"/>
            <a:r>
              <a:rPr lang="en-US" sz="700" i="1" dirty="0" smtClean="0">
                <a:ln w="0"/>
                <a:solidFill>
                  <a:schemeClr val="bg1">
                    <a:lumMod val="10000"/>
                    <a:lumOff val="90000"/>
                  </a:schemeClr>
                </a:solidFill>
                <a:effectLst>
                  <a:outerShdw blurRad="38100" dist="25400" dir="5400000" algn="ctr" rotWithShape="0">
                    <a:srgbClr val="6E747A">
                      <a:alpha val="43000"/>
                    </a:srgbClr>
                  </a:outerShdw>
                </a:effectLst>
              </a:rPr>
              <a:t>4. Assess credit worthiness</a:t>
            </a:r>
            <a:endParaRPr lang="en-US" sz="700" b="0" i="1" cap="none" spc="0" dirty="0">
              <a:ln w="0"/>
              <a:solidFill>
                <a:schemeClr val="bg1">
                  <a:lumMod val="10000"/>
                  <a:lumOff val="90000"/>
                </a:schemeClr>
              </a:solidFill>
              <a:effectLst>
                <a:outerShdw blurRad="38100" dist="25400" dir="5400000" algn="ctr" rotWithShape="0">
                  <a:srgbClr val="6E747A">
                    <a:alpha val="43000"/>
                  </a:srgbClr>
                </a:outerShdw>
              </a:effectLst>
            </a:endParaRPr>
          </a:p>
        </p:txBody>
      </p:sp>
      <p:sp>
        <p:nvSpPr>
          <p:cNvPr id="3" name="Left Arrow 2"/>
          <p:cNvSpPr/>
          <p:nvPr/>
        </p:nvSpPr>
        <p:spPr>
          <a:xfrm>
            <a:off x="4366964" y="3775582"/>
            <a:ext cx="431323" cy="182360"/>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Rounded Rectangle 6"/>
          <p:cNvSpPr/>
          <p:nvPr/>
        </p:nvSpPr>
        <p:spPr>
          <a:xfrm>
            <a:off x="4798287" y="3953233"/>
            <a:ext cx="2455036" cy="59665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lumOff val="50000"/>
                  </a:schemeClr>
                </a:solidFill>
              </a:rPr>
              <a:t>Fetches Real Time Data from Oracles</a:t>
            </a:r>
            <a:endParaRPr lang="en-IN" sz="1200" dirty="0">
              <a:solidFill>
                <a:schemeClr val="bg1">
                  <a:lumMod val="50000"/>
                  <a:lumOff val="50000"/>
                </a:schemeClr>
              </a:solidFill>
            </a:endParaRPr>
          </a:p>
        </p:txBody>
      </p:sp>
      <p:cxnSp>
        <p:nvCxnSpPr>
          <p:cNvPr id="9" name="Curved Connector 8"/>
          <p:cNvCxnSpPr/>
          <p:nvPr/>
        </p:nvCxnSpPr>
        <p:spPr>
          <a:xfrm flipV="1">
            <a:off x="2014430" y="1769797"/>
            <a:ext cx="2695955" cy="946111"/>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flipV="1">
            <a:off x="2014430" y="1781350"/>
            <a:ext cx="2695955" cy="1500685"/>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2009569" y="1757598"/>
            <a:ext cx="2684909" cy="1990620"/>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798287" y="1405375"/>
            <a:ext cx="2455036" cy="7519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lumOff val="50000"/>
                  </a:schemeClr>
                </a:solidFill>
              </a:rPr>
              <a:t>All the stakeholders are registered on chain with their UIDs</a:t>
            </a:r>
            <a:endParaRPr lang="en-IN" sz="1100" dirty="0">
              <a:solidFill>
                <a:schemeClr val="bg1">
                  <a:lumMod val="50000"/>
                  <a:lumOff val="50000"/>
                </a:schemeClr>
              </a:solidFill>
            </a:endParaRPr>
          </a:p>
        </p:txBody>
      </p:sp>
      <p:sp>
        <p:nvSpPr>
          <p:cNvPr id="32" name="Rounded Rectangle 31"/>
          <p:cNvSpPr/>
          <p:nvPr/>
        </p:nvSpPr>
        <p:spPr>
          <a:xfrm>
            <a:off x="6222597" y="2605696"/>
            <a:ext cx="2247635" cy="6099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lumOff val="50000"/>
                  </a:schemeClr>
                </a:solidFill>
              </a:rPr>
              <a:t>Car/Asset is registered as a Non Fungible Token(NFT) on chain</a:t>
            </a:r>
            <a:endParaRPr lang="en-IN" sz="1100" dirty="0">
              <a:solidFill>
                <a:schemeClr val="bg1">
                  <a:lumMod val="50000"/>
                  <a:lumOff val="50000"/>
                </a:schemeClr>
              </a:solidFill>
            </a:endParaRPr>
          </a:p>
        </p:txBody>
      </p:sp>
      <p:cxnSp>
        <p:nvCxnSpPr>
          <p:cNvPr id="18" name="Straight Arrow Connector 17"/>
          <p:cNvCxnSpPr/>
          <p:nvPr/>
        </p:nvCxnSpPr>
        <p:spPr>
          <a:xfrm>
            <a:off x="5486400" y="2305073"/>
            <a:ext cx="13750" cy="156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329023" y="2305073"/>
            <a:ext cx="0" cy="1561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630447" y="2715603"/>
            <a:ext cx="1488341" cy="737921"/>
          </a:xfrm>
          <a:prstGeom prst="ellipse">
            <a:avLst/>
          </a:prstGeom>
          <a:solidFill>
            <a:schemeClr val="bg1">
              <a:lumMod val="10000"/>
              <a:lumOff val="9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Details like on time payments, due date extensions fetched from oracles</a:t>
            </a:r>
            <a:endParaRPr lang="en-IN" sz="700" b="1" dirty="0"/>
          </a:p>
        </p:txBody>
      </p:sp>
      <p:sp>
        <p:nvSpPr>
          <p:cNvPr id="45" name="Google Shape;110;p12"/>
          <p:cNvSpPr txBox="1">
            <a:spLocks/>
          </p:cNvSpPr>
          <p:nvPr/>
        </p:nvSpPr>
        <p:spPr>
          <a:xfrm>
            <a:off x="8244932" y="4749850"/>
            <a:ext cx="450600" cy="34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2"/>
                </a:solidFill>
                <a:latin typeface="Barlow Light"/>
                <a:ea typeface="Barlow Light"/>
                <a:cs typeface="Barlow Light"/>
                <a:sym typeface="Barlow Light"/>
              </a:defRPr>
            </a:lvl9pPr>
          </a:lstStyle>
          <a:p>
            <a:r>
              <a:rPr lang="en" dirty="0" smtClean="0"/>
              <a:t>Ctd..</a:t>
            </a:r>
          </a:p>
        </p:txBody>
      </p:sp>
      <p:sp>
        <p:nvSpPr>
          <p:cNvPr id="46" name="Oval 45"/>
          <p:cNvSpPr/>
          <p:nvPr/>
        </p:nvSpPr>
        <p:spPr>
          <a:xfrm>
            <a:off x="61393" y="3205608"/>
            <a:ext cx="760921" cy="292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RTO/Govt. Authority</a:t>
            </a:r>
          </a:p>
        </p:txBody>
      </p:sp>
      <p:sp>
        <p:nvSpPr>
          <p:cNvPr id="47" name="Curved Right Arrow 46"/>
          <p:cNvSpPr/>
          <p:nvPr/>
        </p:nvSpPr>
        <p:spPr>
          <a:xfrm rot="2212603">
            <a:off x="293729" y="2729720"/>
            <a:ext cx="190281" cy="417567"/>
          </a:xfrm>
          <a:prstGeom prst="curvedRightArrow">
            <a:avLst>
              <a:gd name="adj1" fmla="val 1802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3" name="Rectangle 52"/>
          <p:cNvSpPr/>
          <p:nvPr/>
        </p:nvSpPr>
        <p:spPr>
          <a:xfrm>
            <a:off x="121524" y="3583901"/>
            <a:ext cx="690817" cy="738664"/>
          </a:xfrm>
          <a:prstGeom prst="rect">
            <a:avLst/>
          </a:prstGeom>
          <a:noFill/>
        </p:spPr>
        <p:txBody>
          <a:bodyPr wrap="square" lIns="91440" tIns="45720" rIns="91440" bIns="45720">
            <a:spAutoFit/>
          </a:bodyPr>
          <a:lstStyle/>
          <a:p>
            <a:pPr algn="ctr"/>
            <a:r>
              <a:rPr lang="en-US" sz="700" i="1" dirty="0">
                <a:ln w="0"/>
                <a:solidFill>
                  <a:schemeClr val="bg1">
                    <a:lumMod val="10000"/>
                    <a:lumOff val="90000"/>
                  </a:schemeClr>
                </a:solidFill>
                <a:effectLst>
                  <a:outerShdw blurRad="38100" dist="25400" dir="5400000" algn="ctr" rotWithShape="0">
                    <a:srgbClr val="6E747A">
                      <a:alpha val="43000"/>
                    </a:srgbClr>
                  </a:outerShdw>
                </a:effectLst>
              </a:rPr>
              <a:t>6</a:t>
            </a:r>
            <a:r>
              <a:rPr lang="en-US" sz="700" i="1" dirty="0" smtClean="0">
                <a:ln w="0"/>
                <a:solidFill>
                  <a:schemeClr val="bg1">
                    <a:lumMod val="10000"/>
                    <a:lumOff val="90000"/>
                  </a:schemeClr>
                </a:solidFill>
                <a:effectLst>
                  <a:outerShdw blurRad="38100" dist="25400" dir="5400000" algn="ctr" rotWithShape="0">
                    <a:srgbClr val="6E747A">
                      <a:alpha val="43000"/>
                    </a:srgbClr>
                  </a:outerShdw>
                </a:effectLst>
              </a:rPr>
              <a:t>. Car is registered on Buyer’s name in registration Office.</a:t>
            </a:r>
          </a:p>
        </p:txBody>
      </p:sp>
      <p:cxnSp>
        <p:nvCxnSpPr>
          <p:cNvPr id="54" name="Curved Connector 53"/>
          <p:cNvCxnSpPr>
            <a:stCxn id="46" idx="6"/>
          </p:cNvCxnSpPr>
          <p:nvPr/>
        </p:nvCxnSpPr>
        <p:spPr>
          <a:xfrm flipV="1">
            <a:off x="822314" y="1791502"/>
            <a:ext cx="3872164" cy="1560594"/>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214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6133</TotalTime>
  <Words>1309</Words>
  <Application>Microsoft Office PowerPoint</Application>
  <PresentationFormat>On-screen Show (16:9)</PresentationFormat>
  <Paragraphs>218</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Barlow</vt:lpstr>
      <vt:lpstr>Arial</vt:lpstr>
      <vt:lpstr>Courier New</vt:lpstr>
      <vt:lpstr>Barlow Light</vt:lpstr>
      <vt:lpstr>Calibri</vt:lpstr>
      <vt:lpstr>Wingdings</vt:lpstr>
      <vt:lpstr>Minola template</vt:lpstr>
      <vt:lpstr>CarFi.</vt:lpstr>
      <vt:lpstr>OBJECTIVES</vt:lpstr>
      <vt:lpstr>What is Defi?</vt:lpstr>
      <vt:lpstr>ACTORS INVOLVED</vt:lpstr>
      <vt:lpstr>Current System</vt:lpstr>
      <vt:lpstr>Current Procedure</vt:lpstr>
      <vt:lpstr>Risks Involved</vt:lpstr>
      <vt:lpstr>BLOCKCHAIN</vt:lpstr>
      <vt:lpstr> Proposed Solution</vt:lpstr>
      <vt:lpstr>Operational Requirements</vt:lpstr>
      <vt:lpstr>Use of NFTs</vt:lpstr>
      <vt:lpstr>Incentives for Lender</vt:lpstr>
      <vt:lpstr>Incentives for Borrower</vt:lpstr>
      <vt:lpstr>WHICH BLOCKCHAIN TO CHOOSE ?</vt:lpstr>
      <vt:lpstr>WHICH BLOCKCHAIN TO CHOOSE ?</vt:lpstr>
      <vt:lpstr>WHICH BLOCKCHAIN TO CHOOSE ?</vt:lpstr>
      <vt:lpstr>WHICH BLOCKCHAIN TO CHOOSE ?</vt:lpstr>
      <vt:lpstr>High Level Technical Architecture</vt:lpstr>
      <vt:lpstr>USER WORKFLOW DIAGRAM</vt:lpstr>
      <vt:lpstr>BARRIER OF ENTRY ANALYSIS</vt:lpstr>
      <vt:lpstr>BARRIER OF ENTRY ANALYSIS</vt:lpstr>
      <vt:lpstr>ROADMAP</vt:lpstr>
      <vt:lpstr>Recommendations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81</cp:revision>
  <dcterms:modified xsi:type="dcterms:W3CDTF">2021-08-04T18:23:03Z</dcterms:modified>
</cp:coreProperties>
</file>