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  <p:sldMasterId id="2147483716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2" r:id="rId10"/>
    <p:sldId id="273" r:id="rId11"/>
    <p:sldId id="274" r:id="rId12"/>
    <p:sldId id="264" r:id="rId13"/>
    <p:sldId id="275" r:id="rId14"/>
    <p:sldId id="276" r:id="rId15"/>
    <p:sldId id="277" r:id="rId16"/>
    <p:sldId id="278" r:id="rId17"/>
    <p:sldId id="279" r:id="rId18"/>
    <p:sldId id="280" r:id="rId19"/>
    <p:sldId id="268" r:id="rId20"/>
    <p:sldId id="281" r:id="rId21"/>
    <p:sldId id="269" r:id="rId22"/>
    <p:sldId id="270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Dodhia" initials="AD" lastIdx="1" clrIdx="0">
    <p:extLst>
      <p:ext uri="{19B8F6BF-5375-455C-9EA6-DF929625EA0E}">
        <p15:presenceInfo xmlns:p15="http://schemas.microsoft.com/office/powerpoint/2012/main" userId="S::anil.dodhia@GodrejKoerber.com::2cbdc79d-3792-45b0-a281-b7d24d6440a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B48729-6A7C-4F39-A36A-02E7ADC577D6}" v="5" dt="2021-02-28T11:40:58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2" autoAdjust="0"/>
    <p:restoredTop sz="94660"/>
  </p:normalViewPr>
  <p:slideViewPr>
    <p:cSldViewPr snapToGrid="0">
      <p:cViewPr varScale="1">
        <p:scale>
          <a:sx n="63" d="100"/>
          <a:sy n="63" d="100"/>
        </p:scale>
        <p:origin x="128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l Dodhia" userId="2cbdc79d-3792-45b0-a281-b7d24d6440a9" providerId="ADAL" clId="{E7B48729-6A7C-4F39-A36A-02E7ADC577D6}"/>
    <pc:docChg chg="addSld modSld">
      <pc:chgData name="Anil Dodhia" userId="2cbdc79d-3792-45b0-a281-b7d24d6440a9" providerId="ADAL" clId="{E7B48729-6A7C-4F39-A36A-02E7ADC577D6}" dt="2021-02-28T11:40:58.919" v="5"/>
      <pc:docMkLst>
        <pc:docMk/>
      </pc:docMkLst>
      <pc:sldChg chg="addSp modSp">
        <pc:chgData name="Anil Dodhia" userId="2cbdc79d-3792-45b0-a281-b7d24d6440a9" providerId="ADAL" clId="{E7B48729-6A7C-4F39-A36A-02E7ADC577D6}" dt="2021-02-25T19:22:44.018" v="1"/>
        <pc:sldMkLst>
          <pc:docMk/>
          <pc:sldMk cId="0" sldId="268"/>
        </pc:sldMkLst>
        <pc:picChg chg="add mod">
          <ac:chgData name="Anil Dodhia" userId="2cbdc79d-3792-45b0-a281-b7d24d6440a9" providerId="ADAL" clId="{E7B48729-6A7C-4F39-A36A-02E7ADC577D6}" dt="2021-02-25T19:16:26.357" v="0"/>
          <ac:picMkLst>
            <pc:docMk/>
            <pc:sldMk cId="0" sldId="268"/>
            <ac:picMk id="3" creationId="{672B62FB-4C25-4CBC-812A-2310DCAD787D}"/>
          </ac:picMkLst>
        </pc:picChg>
        <pc:picChg chg="add mod">
          <ac:chgData name="Anil Dodhia" userId="2cbdc79d-3792-45b0-a281-b7d24d6440a9" providerId="ADAL" clId="{E7B48729-6A7C-4F39-A36A-02E7ADC577D6}" dt="2021-02-25T19:22:44.018" v="1"/>
          <ac:picMkLst>
            <pc:docMk/>
            <pc:sldMk cId="0" sldId="268"/>
            <ac:picMk id="5" creationId="{4D7B5792-AFB0-42BB-A90E-174B782BB115}"/>
          </ac:picMkLst>
        </pc:picChg>
      </pc:sldChg>
      <pc:sldChg chg="addSp modSp">
        <pc:chgData name="Anil Dodhia" userId="2cbdc79d-3792-45b0-a281-b7d24d6440a9" providerId="ADAL" clId="{E7B48729-6A7C-4F39-A36A-02E7ADC577D6}" dt="2021-02-28T11:40:58.919" v="5"/>
        <pc:sldMkLst>
          <pc:docMk/>
          <pc:sldMk cId="0" sldId="269"/>
        </pc:sldMkLst>
        <pc:spChg chg="add mod">
          <ac:chgData name="Anil Dodhia" userId="2cbdc79d-3792-45b0-a281-b7d24d6440a9" providerId="ADAL" clId="{E7B48729-6A7C-4F39-A36A-02E7ADC577D6}" dt="2021-02-28T11:40:58.919" v="5"/>
          <ac:spMkLst>
            <pc:docMk/>
            <pc:sldMk cId="0" sldId="269"/>
            <ac:spMk id="2" creationId="{85582CBA-0BF0-4BC8-A308-49C2D0DEA7AB}"/>
          </ac:spMkLst>
        </pc:spChg>
      </pc:sldChg>
      <pc:sldChg chg="addSp modSp add">
        <pc:chgData name="Anil Dodhia" userId="2cbdc79d-3792-45b0-a281-b7d24d6440a9" providerId="ADAL" clId="{E7B48729-6A7C-4F39-A36A-02E7ADC577D6}" dt="2021-02-25T19:25:00.474" v="3"/>
        <pc:sldMkLst>
          <pc:docMk/>
          <pc:sldMk cId="2309183799" sldId="281"/>
        </pc:sldMkLst>
        <pc:picChg chg="add mod">
          <ac:chgData name="Anil Dodhia" userId="2cbdc79d-3792-45b0-a281-b7d24d6440a9" providerId="ADAL" clId="{E7B48729-6A7C-4F39-A36A-02E7ADC577D6}" dt="2021-02-25T19:25:00.474" v="3"/>
          <ac:picMkLst>
            <pc:docMk/>
            <pc:sldMk cId="2309183799" sldId="281"/>
            <ac:picMk id="3" creationId="{51B75790-F3D4-4BA8-A00C-80E8A5E495A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8964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9" name="Google Shape;3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4883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 rot="5400000">
            <a:off x="2396330" y="57944"/>
            <a:ext cx="4351339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 rot="5400000">
            <a:off x="4623594" y="2285208"/>
            <a:ext cx="581183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3"/>
            <a:ext cx="581183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6508-3233-4327-9DC3-0887BE33063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A9FD-D237-4F37-B24B-0F4D6D5B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0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6508-3233-4327-9DC3-0887BE33063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A9FD-D237-4F37-B24B-0F4D6D5B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39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6508-3233-4327-9DC3-0887BE33063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A9FD-D237-4F37-B24B-0F4D6D5B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45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6508-3233-4327-9DC3-0887BE33063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A9FD-D237-4F37-B24B-0F4D6D5B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95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6508-3233-4327-9DC3-0887BE33063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A9FD-D237-4F37-B24B-0F4D6D5B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52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6508-3233-4327-9DC3-0887BE33063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A9FD-D237-4F37-B24B-0F4D6D5B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31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6508-3233-4327-9DC3-0887BE33063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A9FD-D237-4F37-B24B-0F4D6D5B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54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6508-3233-4327-9DC3-0887BE33063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A9FD-D237-4F37-B24B-0F4D6D5B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7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6508-3233-4327-9DC3-0887BE33063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A9FD-D237-4F37-B24B-0F4D6D5B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68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6508-3233-4327-9DC3-0887BE33063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A9FD-D237-4F37-B24B-0F4D6D5B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175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6508-3233-4327-9DC3-0887BE33063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A9FD-D237-4F37-B24B-0F4D6D5B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650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504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2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7"/>
          <p:cNvSpPr>
            <a:spLocks noGrp="1"/>
          </p:cNvSpPr>
          <p:nvPr>
            <p:ph type="pic" idx="2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1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7"/>
          <p:cNvSpPr txBox="1"/>
          <p:nvPr/>
        </p:nvSpPr>
        <p:spPr>
          <a:xfrm>
            <a:off x="701040" y="751840"/>
            <a:ext cx="7965440" cy="562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400" b="1" dirty="0">
                <a:solidFill>
                  <a:srgbClr val="0027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        Project name : </a:t>
            </a:r>
            <a:r>
              <a:rPr lang="en-US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Delhi air quality forecasting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36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Team name</a:t>
            </a:r>
          </a:p>
          <a:p>
            <a:pPr marL="457200" lvl="0" indent="-457200">
              <a:buClr>
                <a:srgbClr val="002776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Mr. Anil Dodhia</a:t>
            </a:r>
          </a:p>
          <a:p>
            <a:pPr marL="457200" lvl="0" indent="-457200">
              <a:buClr>
                <a:srgbClr val="002776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Mr. Shubham Patil</a:t>
            </a:r>
          </a:p>
          <a:p>
            <a:pPr marL="457200" lvl="0" indent="-457200">
              <a:buClr>
                <a:srgbClr val="002776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Ms. Prajakta</a:t>
            </a:r>
          </a:p>
          <a:p>
            <a:pPr marL="457200" lvl="0" indent="-457200">
              <a:buClr>
                <a:srgbClr val="002776"/>
              </a:buClr>
              <a:buSzPts val="3600"/>
              <a:buAutoNum type="arabicPeriod"/>
            </a:pPr>
            <a:endParaRPr lang="en-US" sz="2400" b="1" i="0" u="none" strike="noStrike" cap="none" dirty="0">
              <a:solidFill>
                <a:srgbClr val="00277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Clr>
                <a:srgbClr val="002776"/>
              </a:buClr>
              <a:buSzPts val="3600"/>
            </a:pPr>
            <a:r>
              <a:rPr lang="en-US" sz="2400" b="1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Mentor Name</a:t>
            </a:r>
            <a:endParaRPr sz="24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i="0" u="none" strike="noStrike" cap="none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Ms. </a:t>
            </a:r>
            <a:r>
              <a:rPr lang="en-US" sz="2400" b="1" i="0" u="none" strike="noStrike" cap="none" dirty="0" err="1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Munmun</a:t>
            </a:r>
            <a:endParaRPr lang="en-US" sz="2400" b="1" i="0" u="none" strike="noStrike" cap="none" dirty="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</a:pPr>
            <a:endParaRPr lang="en-US" sz="2400" b="1" i="0" u="none" strike="noStrike" cap="none" dirty="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Date : </a:t>
            </a:r>
            <a:r>
              <a:rPr lang="en-US" sz="24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28/02/2021</a:t>
            </a:r>
            <a:endParaRPr sz="2400" b="1" dirty="0">
              <a:solidFill>
                <a:srgbClr val="0070C0"/>
              </a:solidFill>
              <a:latin typeface="Verdana"/>
              <a:ea typeface="Verdana"/>
            </a:endParaRPr>
          </a:p>
        </p:txBody>
      </p:sp>
      <p:pic>
        <p:nvPicPr>
          <p:cNvPr id="333" name="Google Shape;333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0064" y="102559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83;p63">
            <a:extLst>
              <a:ext uri="{FF2B5EF4-FFF2-40B4-BE49-F238E27FC236}">
                <a16:creationId xmlns:a16="http://schemas.microsoft.com/office/drawing/2014/main" id="{83FC5293-7F3C-4216-B57F-E9BBB25B801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18205" y="111861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78;p63">
            <a:extLst>
              <a:ext uri="{FF2B5EF4-FFF2-40B4-BE49-F238E27FC236}">
                <a16:creationId xmlns:a16="http://schemas.microsoft.com/office/drawing/2014/main" id="{A744EBF2-3E81-438B-9625-BED9A5A36CF4}"/>
              </a:ext>
            </a:extLst>
          </p:cNvPr>
          <p:cNvSpPr txBox="1"/>
          <p:nvPr/>
        </p:nvSpPr>
        <p:spPr>
          <a:xfrm>
            <a:off x="0" y="0"/>
            <a:ext cx="15047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95ED43-2D17-4553-BB58-96030E1DF857}"/>
              </a:ext>
            </a:extLst>
          </p:cNvPr>
          <p:cNvSpPr/>
          <p:nvPr/>
        </p:nvSpPr>
        <p:spPr>
          <a:xfrm>
            <a:off x="1081955" y="589132"/>
            <a:ext cx="6572491" cy="782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Box and Whisker plot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477C92-4306-481A-B7EC-0C7726D10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955" y="1437512"/>
            <a:ext cx="6913965" cy="50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5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5"/>
          <p:cNvSpPr txBox="1"/>
          <p:nvPr/>
        </p:nvSpPr>
        <p:spPr>
          <a:xfrm>
            <a:off x="3171008" y="2943398"/>
            <a:ext cx="327608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/>
          </a:p>
        </p:txBody>
      </p:sp>
      <p:pic>
        <p:nvPicPr>
          <p:cNvPr id="395" name="Google Shape;395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713D-1FB9-4FA3-B205-DE0A2667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725" y="243207"/>
            <a:ext cx="4908550" cy="3460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results presentation</a:t>
            </a:r>
            <a:endParaRPr lang="en-US" sz="3200" dirty="0"/>
          </a:p>
        </p:txBody>
      </p:sp>
      <p:sp>
        <p:nvSpPr>
          <p:cNvPr id="4" name="Google Shape;365;p61">
            <a:extLst>
              <a:ext uri="{FF2B5EF4-FFF2-40B4-BE49-F238E27FC236}">
                <a16:creationId xmlns:a16="http://schemas.microsoft.com/office/drawing/2014/main" id="{71105BB9-2D9F-49BD-8F03-286D06272BE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94640" y="873760"/>
            <a:ext cx="8757920" cy="5862319"/>
          </a:xfrm>
          <a:prstGeom prst="rect">
            <a:avLst/>
          </a:prstGeom>
          <a:noFill/>
          <a:ln>
            <a:noFill/>
          </a:ln>
          <a:effectLst>
            <a:glow rad="127000">
              <a:srgbClr val="92D050"/>
            </a:glow>
            <a:reflection endPos="0" dist="50800" dir="5400000" sy="-100000" algn="bl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based Validation Method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set 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Rows=2374, columns=29, unique values = 436</a:t>
            </a:r>
            <a:endParaRPr sz="2000" b="1" dirty="0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 ranges : 0 to 2373</a:t>
            </a:r>
            <a:endParaRPr sz="2000" b="1" dirty="0">
              <a:solidFill>
                <a:srgbClr val="00B0F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Missing values : 80 (Replaced with Mean value)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00B0F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92D050"/>
                </a:solidFill>
                <a:latin typeface="Century Gothic"/>
              </a:rPr>
              <a:t>Data Partition :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solidFill>
                <a:srgbClr val="00B0F0"/>
              </a:solidFill>
              <a:latin typeface="Century Gothic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B0F0"/>
                </a:solidFill>
                <a:latin typeface="Century Gothic"/>
              </a:rPr>
              <a:t>Train data : 1900 (80%)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B0F0"/>
                </a:solidFill>
                <a:latin typeface="Century Gothic"/>
              </a:rPr>
              <a:t>Test data   :  474 (20%)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solidFill>
                <a:srgbClr val="00B0F0"/>
              </a:solidFill>
              <a:latin typeface="Century Gothic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rgbClr val="00B0F0"/>
              </a:solidFill>
              <a:latin typeface="Century Gothic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92D050"/>
                </a:solidFill>
                <a:latin typeface="Century Gothic"/>
              </a:rPr>
              <a:t>Model Name : </a:t>
            </a:r>
            <a:r>
              <a:rPr lang="en-US" sz="2000" b="1" dirty="0">
                <a:solidFill>
                  <a:srgbClr val="00B0F0"/>
                </a:solidFill>
                <a:latin typeface="Century Gothic"/>
              </a:rPr>
              <a:t>Additive Seasonality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B0F0"/>
                </a:solidFill>
                <a:latin typeface="Century Gothic"/>
              </a:rPr>
              <a:t>	           	Quadratic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92D050"/>
                </a:solidFill>
                <a:latin typeface="Century Gothic"/>
              </a:rPr>
              <a:t>RMSE value    : </a:t>
            </a:r>
            <a:r>
              <a:rPr lang="en-US" sz="2000" b="1" dirty="0">
                <a:solidFill>
                  <a:srgbClr val="00B0F0"/>
                </a:solidFill>
                <a:latin typeface="Century Gothic"/>
              </a:rPr>
              <a:t>100.54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rgbClr val="00B0F0"/>
              </a:solidFill>
              <a:latin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B0F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6B226-84CE-4BDF-8059-82AAD7676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898" y="3197805"/>
            <a:ext cx="3835462" cy="3356028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5640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713D-1FB9-4FA3-B205-DE0A2667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725" y="243207"/>
            <a:ext cx="4908550" cy="3460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results presentation</a:t>
            </a:r>
            <a:endParaRPr lang="en-US" sz="3200" dirty="0"/>
          </a:p>
        </p:txBody>
      </p:sp>
      <p:sp>
        <p:nvSpPr>
          <p:cNvPr id="4" name="Google Shape;365;p61">
            <a:extLst>
              <a:ext uri="{FF2B5EF4-FFF2-40B4-BE49-F238E27FC236}">
                <a16:creationId xmlns:a16="http://schemas.microsoft.com/office/drawing/2014/main" id="{71105BB9-2D9F-49BD-8F03-286D06272BE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853439"/>
            <a:ext cx="8261350" cy="5761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based Validation Method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set 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Rows=2374, columns=2, unique values = 436</a:t>
            </a:r>
            <a:endParaRPr sz="2000" b="1" dirty="0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 ranges : 0 to 2373</a:t>
            </a:r>
            <a:endParaRPr sz="2000" b="1" dirty="0">
              <a:solidFill>
                <a:srgbClr val="00B0F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Missing values : 80 (Replaced with Mean value)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00B0F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92D050"/>
                </a:solidFill>
                <a:latin typeface="Century Gothic"/>
              </a:rPr>
              <a:t>Data Partition :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solidFill>
                <a:srgbClr val="00B0F0"/>
              </a:solidFill>
              <a:latin typeface="Century Gothic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B0F0"/>
                </a:solidFill>
                <a:latin typeface="Century Gothic"/>
              </a:rPr>
              <a:t>Train data : 2137 (90%)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B0F0"/>
                </a:solidFill>
                <a:latin typeface="Century Gothic"/>
              </a:rPr>
              <a:t>Test data   :  237 (10%)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B0F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92D050"/>
                </a:solidFill>
                <a:latin typeface="Century Gothic"/>
              </a:rPr>
              <a:t>Model Name : </a:t>
            </a:r>
            <a:r>
              <a:rPr lang="en-US" sz="2400" b="1" dirty="0">
                <a:solidFill>
                  <a:srgbClr val="00B0F0"/>
                </a:solidFill>
                <a:latin typeface="Century Gothic"/>
              </a:rPr>
              <a:t>Holts winter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F0"/>
                </a:solidFill>
                <a:latin typeface="Century Gothic"/>
              </a:rPr>
              <a:t>exponential smoothing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F0"/>
                </a:solidFill>
                <a:latin typeface="Century Gothic"/>
              </a:rPr>
              <a:t>Multiplicative seasonality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92D050"/>
                </a:solidFill>
                <a:latin typeface="Century Gothic"/>
              </a:rPr>
              <a:t>RMSE value    : </a:t>
            </a:r>
            <a:r>
              <a:rPr lang="en-US" sz="2400" b="1" dirty="0">
                <a:solidFill>
                  <a:srgbClr val="00B0F0"/>
                </a:solidFill>
                <a:latin typeface="Century Gothic"/>
              </a:rPr>
              <a:t>163.00 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92D050"/>
              </a:solidFill>
              <a:latin typeface="Century Gothic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92D050"/>
              </a:solidFill>
              <a:latin typeface="Century Gothic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E2154A-02EC-4ECC-93CA-C13BD9905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022" y="3251201"/>
            <a:ext cx="3590617" cy="275336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821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713D-1FB9-4FA3-B205-DE0A2667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725" y="243207"/>
            <a:ext cx="4908550" cy="3460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results presentation</a:t>
            </a:r>
            <a:endParaRPr lang="en-US" sz="3200" dirty="0"/>
          </a:p>
        </p:txBody>
      </p:sp>
      <p:sp>
        <p:nvSpPr>
          <p:cNvPr id="4" name="Google Shape;365;p61">
            <a:extLst>
              <a:ext uri="{FF2B5EF4-FFF2-40B4-BE49-F238E27FC236}">
                <a16:creationId xmlns:a16="http://schemas.microsoft.com/office/drawing/2014/main" id="{71105BB9-2D9F-49BD-8F03-286D06272BE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921384"/>
            <a:ext cx="8047990" cy="523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Arima model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set 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Rows=2374, columns=2, unique values = 436</a:t>
            </a:r>
            <a:endParaRPr sz="2000" b="1" dirty="0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 ranges : 0 to 2373</a:t>
            </a:r>
            <a:endParaRPr sz="2000" b="1" dirty="0">
              <a:solidFill>
                <a:srgbClr val="00B0F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Missing values : 80 (Replaced with Mean value)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B0F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92D050"/>
                </a:solidFill>
                <a:latin typeface="Century Gothic"/>
              </a:rPr>
              <a:t>Data Partition :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rgbClr val="00B0F0"/>
              </a:solidFill>
              <a:latin typeface="Century Gothic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B0F0"/>
                </a:solidFill>
                <a:latin typeface="Century Gothic"/>
              </a:rPr>
              <a:t>Train data : 1900 (80%)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B0F0"/>
                </a:solidFill>
                <a:latin typeface="Century Gothic"/>
              </a:rPr>
              <a:t>Test data   :  474 (20%)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B0F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92D050"/>
                </a:solidFill>
                <a:latin typeface="Century Gothic"/>
              </a:rPr>
              <a:t>Model Name : </a:t>
            </a:r>
            <a:r>
              <a:rPr lang="en-US" sz="2400" b="1" dirty="0">
                <a:solidFill>
                  <a:srgbClr val="00B0F0"/>
                </a:solidFill>
                <a:latin typeface="Century Gothic"/>
              </a:rPr>
              <a:t>Arima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92D050"/>
                </a:solidFill>
                <a:latin typeface="Century Gothic"/>
              </a:rPr>
              <a:t>           (</a:t>
            </a:r>
            <a:r>
              <a:rPr lang="en-US" sz="2400" b="1" dirty="0" err="1">
                <a:solidFill>
                  <a:srgbClr val="92D050"/>
                </a:solidFill>
                <a:latin typeface="Century Gothic"/>
              </a:rPr>
              <a:t>p,d,q</a:t>
            </a:r>
            <a:r>
              <a:rPr lang="en-US" sz="2400" b="1" dirty="0">
                <a:solidFill>
                  <a:srgbClr val="92D050"/>
                </a:solidFill>
                <a:latin typeface="Century Gothic"/>
              </a:rPr>
              <a:t>) : </a:t>
            </a:r>
            <a:r>
              <a:rPr lang="en-US" sz="2400" b="1" dirty="0">
                <a:solidFill>
                  <a:srgbClr val="00B0F0"/>
                </a:solidFill>
                <a:latin typeface="Century Gothic"/>
              </a:rPr>
              <a:t>(2,1,0)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92D050"/>
                </a:solidFill>
                <a:latin typeface="Century Gothic"/>
              </a:rPr>
              <a:t>RMSE value    :  </a:t>
            </a:r>
            <a:r>
              <a:rPr lang="en-US" sz="2400" b="1" dirty="0">
                <a:solidFill>
                  <a:srgbClr val="00B0F0"/>
                </a:solidFill>
                <a:latin typeface="Century Gothic"/>
              </a:rPr>
              <a:t>86.36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92D050"/>
              </a:solidFill>
              <a:latin typeface="Century Gothic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92D05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4640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713D-1FB9-4FA3-B205-DE0A2667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605" y="568327"/>
            <a:ext cx="4908550" cy="3460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Final Model Selection</a:t>
            </a:r>
            <a:endParaRPr lang="en-US" sz="3200" dirty="0"/>
          </a:p>
        </p:txBody>
      </p:sp>
      <p:sp>
        <p:nvSpPr>
          <p:cNvPr id="4" name="Google Shape;365;p61">
            <a:extLst>
              <a:ext uri="{FF2B5EF4-FFF2-40B4-BE49-F238E27FC236}">
                <a16:creationId xmlns:a16="http://schemas.microsoft.com/office/drawing/2014/main" id="{71105BB9-2D9F-49BD-8F03-286D06272BE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8005" y="1449704"/>
            <a:ext cx="8047990" cy="1689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 comparing RMSE value related to all the models we decided to go with </a:t>
            </a:r>
            <a:r>
              <a:rPr lang="en-US" sz="2400" b="1" dirty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Arima model </a:t>
            </a:r>
            <a:r>
              <a:rPr lang="en-US" sz="2400" b="1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final model for forecasting Delhi air quality for next 24 hours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92D050"/>
              </a:solidFill>
              <a:latin typeface="Century Gothic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92D05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5987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713D-1FB9-4FA3-B205-DE0A2667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25" y="232971"/>
            <a:ext cx="4908550" cy="346073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Arima model plot</a:t>
            </a:r>
          </a:p>
        </p:txBody>
      </p:sp>
      <p:sp>
        <p:nvSpPr>
          <p:cNvPr id="4" name="Google Shape;365;p61">
            <a:extLst>
              <a:ext uri="{FF2B5EF4-FFF2-40B4-BE49-F238E27FC236}">
                <a16:creationId xmlns:a16="http://schemas.microsoft.com/office/drawing/2014/main" id="{71105BB9-2D9F-49BD-8F03-286D06272BE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8005" y="788194"/>
            <a:ext cx="8047990" cy="5663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92D050"/>
              </a:solidFill>
              <a:latin typeface="Century Gothic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92D050"/>
              </a:solidFill>
              <a:latin typeface="Century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274C9-4D3D-485E-B3D7-95282B8F4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80" y="788194"/>
            <a:ext cx="6849312" cy="582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98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7"/>
          <p:cNvSpPr txBox="1"/>
          <p:nvPr/>
        </p:nvSpPr>
        <p:spPr>
          <a:xfrm>
            <a:off x="1463040" y="111861"/>
            <a:ext cx="5628640" cy="411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16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Prediction for next 24 hours using Arima model</a:t>
            </a:r>
            <a:endParaRPr sz="1600" dirty="0"/>
          </a:p>
        </p:txBody>
      </p:sp>
      <p:pic>
        <p:nvPicPr>
          <p:cNvPr id="420" name="Google Shape;420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F625EA-CE68-4436-A2B7-D8EF13592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399" y="523220"/>
            <a:ext cx="3931921" cy="623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58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9"/>
          <p:cNvSpPr txBox="1"/>
          <p:nvPr/>
        </p:nvSpPr>
        <p:spPr>
          <a:xfrm>
            <a:off x="72077" y="195432"/>
            <a:ext cx="7496166" cy="63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using </a:t>
            </a:r>
            <a:r>
              <a:rPr lang="en-US" sz="2800" b="1" dirty="0" err="1">
                <a:solidFill>
                  <a:srgbClr val="002776"/>
                </a:solidFill>
              </a:rPr>
              <a:t>Streamlit</a:t>
            </a:r>
            <a:r>
              <a:rPr lang="en-US" sz="2800" b="1" dirty="0">
                <a:solidFill>
                  <a:srgbClr val="002776"/>
                </a:solidFill>
              </a:rPr>
              <a:t> </a:t>
            </a: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 dirty="0"/>
          </a:p>
        </p:txBody>
      </p:sp>
      <p:pic>
        <p:nvPicPr>
          <p:cNvPr id="436" name="Google Shape;436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7B5792-AFB0-42BB-A90E-174B782BB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63" y="1091936"/>
            <a:ext cx="8436674" cy="5471424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9"/>
          <p:cNvSpPr txBox="1"/>
          <p:nvPr/>
        </p:nvSpPr>
        <p:spPr>
          <a:xfrm>
            <a:off x="72077" y="195432"/>
            <a:ext cx="7496166" cy="63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using </a:t>
            </a:r>
            <a:r>
              <a:rPr lang="en-US" sz="2800" b="1" dirty="0" err="1">
                <a:solidFill>
                  <a:srgbClr val="002776"/>
                </a:solidFill>
              </a:rPr>
              <a:t>Streamlit</a:t>
            </a:r>
            <a:r>
              <a:rPr lang="en-US" sz="2800" b="1" dirty="0">
                <a:solidFill>
                  <a:srgbClr val="002776"/>
                </a:solidFill>
              </a:rPr>
              <a:t> </a:t>
            </a: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 dirty="0"/>
          </a:p>
        </p:txBody>
      </p:sp>
      <p:pic>
        <p:nvPicPr>
          <p:cNvPr id="436" name="Google Shape;436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B75790-F3D4-4BA8-A00C-80E8A5E49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40" y="914401"/>
            <a:ext cx="7609840" cy="5617306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0918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8"/>
          <p:cNvSpPr txBox="1"/>
          <p:nvPr/>
        </p:nvSpPr>
        <p:spPr>
          <a:xfrm>
            <a:off x="0" y="112649"/>
            <a:ext cx="35071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 dirty="0"/>
          </a:p>
        </p:txBody>
      </p:sp>
      <p:sp>
        <p:nvSpPr>
          <p:cNvPr id="340" name="Google Shape;340;p58"/>
          <p:cNvSpPr txBox="1"/>
          <p:nvPr/>
        </p:nvSpPr>
        <p:spPr>
          <a:xfrm>
            <a:off x="-20236" y="3632940"/>
            <a:ext cx="8979041" cy="1477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n-US" sz="2400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The objective of the analysis is to forecast the Delhi air quality for next 24 hours depending on particular matter present in air</a:t>
            </a:r>
            <a:endParaRPr sz="2400" dirty="0">
              <a:solidFill>
                <a:srgbClr val="0070C0"/>
              </a:solidFill>
            </a:endParaRPr>
          </a:p>
        </p:txBody>
      </p:sp>
      <p:sp>
        <p:nvSpPr>
          <p:cNvPr id="341" name="Google Shape;341;p58"/>
          <p:cNvSpPr txBox="1"/>
          <p:nvPr/>
        </p:nvSpPr>
        <p:spPr>
          <a:xfrm>
            <a:off x="28291" y="836394"/>
            <a:ext cx="7743463" cy="701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Verdana"/>
                <a:ea typeface="Verdana"/>
                <a:sym typeface="Century Gothic"/>
              </a:rPr>
              <a:t>To forecast the Delhi air quality</a:t>
            </a:r>
            <a:endParaRPr sz="2400" dirty="0">
              <a:solidFill>
                <a:srgbClr val="0070C0"/>
              </a:solidFill>
              <a:latin typeface="Verdana"/>
              <a:ea typeface="Verdana"/>
            </a:endParaRPr>
          </a:p>
        </p:txBody>
      </p:sp>
      <p:sp>
        <p:nvSpPr>
          <p:cNvPr id="342" name="Google Shape;342;p58"/>
          <p:cNvSpPr txBox="1"/>
          <p:nvPr/>
        </p:nvSpPr>
        <p:spPr>
          <a:xfrm>
            <a:off x="0" y="2903091"/>
            <a:ext cx="25695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Objective:</a:t>
            </a:r>
            <a:endParaRPr/>
          </a:p>
        </p:txBody>
      </p:sp>
      <p:pic>
        <p:nvPicPr>
          <p:cNvPr id="343" name="Google Shape;343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0"/>
          <p:cNvSpPr txBox="1"/>
          <p:nvPr/>
        </p:nvSpPr>
        <p:spPr>
          <a:xfrm>
            <a:off x="90782" y="305924"/>
            <a:ext cx="352617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Challenges faced?</a:t>
            </a:r>
            <a:endParaRPr dirty="0"/>
          </a:p>
        </p:txBody>
      </p:sp>
      <p:pic>
        <p:nvPicPr>
          <p:cNvPr id="442" name="Google Shape;442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70"/>
          <p:cNvSpPr txBox="1"/>
          <p:nvPr/>
        </p:nvSpPr>
        <p:spPr>
          <a:xfrm>
            <a:off x="3464559" y="305924"/>
            <a:ext cx="430719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How did </a:t>
            </a:r>
            <a:r>
              <a:rPr lang="en-US" sz="2800" b="1" dirty="0">
                <a:solidFill>
                  <a:srgbClr val="002776"/>
                </a:solidFill>
              </a:rPr>
              <a:t>we </a:t>
            </a: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overcome?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582CBA-0BF0-4BC8-A308-49C2D0DEA7AB}"/>
              </a:ext>
            </a:extLst>
          </p:cNvPr>
          <p:cNvSpPr txBox="1"/>
          <p:nvPr/>
        </p:nvSpPr>
        <p:spPr>
          <a:xfrm>
            <a:off x="239916" y="1216885"/>
            <a:ext cx="87923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During EDA part we have faced issue related to plotting the series &amp; </a:t>
            </a:r>
            <a:r>
              <a:rPr lang="en-US" sz="2400" dirty="0" err="1">
                <a:solidFill>
                  <a:srgbClr val="00B0F0"/>
                </a:solidFill>
              </a:rPr>
              <a:t>pyplot</a:t>
            </a:r>
            <a:r>
              <a:rPr lang="en-US" sz="2400" dirty="0">
                <a:solidFill>
                  <a:srgbClr val="00B0F0"/>
                </a:solidFill>
              </a:rPr>
              <a:t> due to pm25 variable data type issue.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We have overcome this issue by converting pm25 variable from object to numeric data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During Modelling part we have faced challenge related to selecting the Final model due to high RMSE value issue.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We have overcome this issue by selecting final model as Arima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During Deployment part we have face issue related to Date type format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We have overcome this issue by changing the date format in both final prediction(csv) file &amp; related source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1"/>
          <p:cNvSpPr txBox="1"/>
          <p:nvPr/>
        </p:nvSpPr>
        <p:spPr>
          <a:xfrm>
            <a:off x="3599331" y="3137647"/>
            <a:ext cx="20259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pic>
        <p:nvPicPr>
          <p:cNvPr id="449" name="Google Shape;449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9"/>
          <p:cNvSpPr txBox="1"/>
          <p:nvPr/>
        </p:nvSpPr>
        <p:spPr>
          <a:xfrm>
            <a:off x="1330392" y="249994"/>
            <a:ext cx="60623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Project Architecture / Project Flow</a:t>
            </a:r>
            <a:endParaRPr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2BEF4D-1BD4-4E6E-B44C-6E247C726026}"/>
              </a:ext>
            </a:extLst>
          </p:cNvPr>
          <p:cNvSpPr/>
          <p:nvPr/>
        </p:nvSpPr>
        <p:spPr>
          <a:xfrm>
            <a:off x="7019473" y="1005840"/>
            <a:ext cx="1910079" cy="189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Exploratory Data Analysis</a:t>
            </a:r>
          </a:p>
          <a:p>
            <a:pPr algn="ctr"/>
            <a:r>
              <a:rPr lang="en-US" sz="1800" dirty="0"/>
              <a:t>(</a:t>
            </a:r>
            <a:r>
              <a:rPr lang="en-US" dirty="0"/>
              <a:t>Variable Identification,</a:t>
            </a:r>
          </a:p>
          <a:p>
            <a:pPr algn="ctr"/>
            <a:r>
              <a:rPr lang="en-US" dirty="0"/>
              <a:t>Missing values treatment, Variable transformation)</a:t>
            </a:r>
            <a:endParaRPr lang="en-US" sz="1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800DD3-C589-4062-8085-83288B5C1381}"/>
              </a:ext>
            </a:extLst>
          </p:cNvPr>
          <p:cNvSpPr/>
          <p:nvPr/>
        </p:nvSpPr>
        <p:spPr>
          <a:xfrm>
            <a:off x="4694315" y="1005840"/>
            <a:ext cx="1910079" cy="189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Data acquisition/</a:t>
            </a:r>
          </a:p>
          <a:p>
            <a:pPr algn="ctr"/>
            <a:r>
              <a:rPr lang="en-US" sz="1800" dirty="0"/>
              <a:t>gathering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7FC602-A776-4453-804A-563F8407DA14}"/>
              </a:ext>
            </a:extLst>
          </p:cNvPr>
          <p:cNvSpPr/>
          <p:nvPr/>
        </p:nvSpPr>
        <p:spPr>
          <a:xfrm>
            <a:off x="149020" y="1005840"/>
            <a:ext cx="1808194" cy="189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Data preparation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56C0E6-5216-43EF-8355-4C5656072CBD}"/>
              </a:ext>
            </a:extLst>
          </p:cNvPr>
          <p:cNvSpPr/>
          <p:nvPr/>
        </p:nvSpPr>
        <p:spPr>
          <a:xfrm>
            <a:off x="2409823" y="1005840"/>
            <a:ext cx="1869413" cy="1948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Decode the business problem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811958-C118-4E5A-B337-8E31BD6FE6F6}"/>
              </a:ext>
            </a:extLst>
          </p:cNvPr>
          <p:cNvSpPr/>
          <p:nvPr/>
        </p:nvSpPr>
        <p:spPr>
          <a:xfrm>
            <a:off x="7059562" y="3839820"/>
            <a:ext cx="1910079" cy="199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Data modelling</a:t>
            </a:r>
          </a:p>
          <a:p>
            <a:pPr algn="ctr"/>
            <a:r>
              <a:rPr lang="en-US" sz="1800" dirty="0"/>
              <a:t>(Arima Model)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A57DD5-3776-4811-96AB-E9A023F1AE91}"/>
              </a:ext>
            </a:extLst>
          </p:cNvPr>
          <p:cNvSpPr/>
          <p:nvPr/>
        </p:nvSpPr>
        <p:spPr>
          <a:xfrm>
            <a:off x="4714634" y="3839821"/>
            <a:ext cx="1910079" cy="2012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Deployment and  maintenance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5BE4D5-D4A6-4D5E-B2CB-C714418DE1AD}"/>
              </a:ext>
            </a:extLst>
          </p:cNvPr>
          <p:cNvSpPr/>
          <p:nvPr/>
        </p:nvSpPr>
        <p:spPr>
          <a:xfrm>
            <a:off x="2346962" y="3820805"/>
            <a:ext cx="1910079" cy="2012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Visualization and communication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CDCCDFA-E9B1-45C0-BD05-AA71816EF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447" y="1896152"/>
            <a:ext cx="409575" cy="34920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AAE4EF5-0D7F-41CE-9720-889FBE1E6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396" y="1896152"/>
            <a:ext cx="409575" cy="34920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DE840A3-7750-42E8-908D-917C51ABF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210" y="1909447"/>
            <a:ext cx="409575" cy="3492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0E015D5-2C4A-4D5A-96BB-25C0F9006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875" y="4611059"/>
            <a:ext cx="409575" cy="34920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69C7305-FEA4-4580-B09D-4C93DE9AB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450" y="4590739"/>
            <a:ext cx="409575" cy="3492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E0593AA-E212-4C9F-88A2-3F48AE79B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1754" y="2954397"/>
            <a:ext cx="561975" cy="8657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0"/>
          <p:cNvSpPr txBox="1"/>
          <p:nvPr/>
        </p:nvSpPr>
        <p:spPr>
          <a:xfrm>
            <a:off x="1354237" y="2842266"/>
            <a:ext cx="643552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 and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/>
          </a:p>
        </p:txBody>
      </p:sp>
      <p:pic>
        <p:nvPicPr>
          <p:cNvPr id="356" name="Google Shape;356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1"/>
          <p:cNvSpPr txBox="1"/>
          <p:nvPr/>
        </p:nvSpPr>
        <p:spPr>
          <a:xfrm>
            <a:off x="0" y="0"/>
            <a:ext cx="30209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set details</a:t>
            </a:r>
            <a:endParaRPr dirty="0"/>
          </a:p>
        </p:txBody>
      </p:sp>
      <p:pic>
        <p:nvPicPr>
          <p:cNvPr id="362" name="Google Shape;362;p6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4159" y="2555840"/>
            <a:ext cx="8875681" cy="24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61"/>
          <p:cNvSpPr txBox="1"/>
          <p:nvPr/>
        </p:nvSpPr>
        <p:spPr>
          <a:xfrm>
            <a:off x="134159" y="693710"/>
            <a:ext cx="8053800" cy="145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800" b="1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set :</a:t>
            </a:r>
          </a:p>
          <a:p>
            <a:pPr lvl="0"/>
            <a:endParaRPr lang="en-US" sz="1800" b="1" dirty="0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r>
              <a:rPr lang="en-US" sz="1800" b="1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Rows=2374, columns=29, unique values = 436</a:t>
            </a:r>
          </a:p>
          <a:p>
            <a:pPr lvl="0"/>
            <a:r>
              <a:rPr lang="en-US" sz="1800" b="1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 ranges : 0 to 2373</a:t>
            </a:r>
            <a:endParaRPr lang="en-US" sz="1800" b="1" dirty="0">
              <a:solidFill>
                <a:srgbClr val="00B0F0"/>
              </a:solidFill>
            </a:endParaRPr>
          </a:p>
          <a:p>
            <a:pPr lvl="0"/>
            <a:r>
              <a:rPr lang="en-US" sz="1800" b="1" dirty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Missing values : 80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2"/>
          <p:cNvSpPr txBox="1"/>
          <p:nvPr/>
        </p:nvSpPr>
        <p:spPr>
          <a:xfrm>
            <a:off x="185195" y="27032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dirty="0"/>
          </a:p>
        </p:txBody>
      </p:sp>
      <p:pic>
        <p:nvPicPr>
          <p:cNvPr id="372" name="Google Shape;372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62"/>
          <p:cNvSpPr txBox="1"/>
          <p:nvPr/>
        </p:nvSpPr>
        <p:spPr>
          <a:xfrm>
            <a:off x="925198" y="644261"/>
            <a:ext cx="5607608" cy="411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Air quality plot with null values present in pm25 variable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BCA19-12C1-4F80-BA80-F76906E6A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21" y="1203394"/>
            <a:ext cx="7048180" cy="22954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17A4CF-E349-4C10-98B1-5F1A2BA64B6D}"/>
              </a:ext>
            </a:extLst>
          </p:cNvPr>
          <p:cNvSpPr/>
          <p:nvPr/>
        </p:nvSpPr>
        <p:spPr>
          <a:xfrm rot="10800000" flipV="1">
            <a:off x="925198" y="3587392"/>
            <a:ext cx="5923280" cy="7010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Air quality plot without null values present in pm25 variable</a:t>
            </a:r>
            <a:endParaRPr lang="en-US" sz="1800" dirty="0">
              <a:solidFill>
                <a:srgbClr val="0070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053A06-860A-403E-89B5-43D5A79DB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21" y="4288433"/>
            <a:ext cx="7126335" cy="2457808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3"/>
          <p:cNvSpPr txBox="1"/>
          <p:nvPr/>
        </p:nvSpPr>
        <p:spPr>
          <a:xfrm>
            <a:off x="0" y="0"/>
            <a:ext cx="15047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 dirty="0"/>
          </a:p>
        </p:txBody>
      </p:sp>
      <p:sp>
        <p:nvSpPr>
          <p:cNvPr id="382" name="Google Shape;382;p63"/>
          <p:cNvSpPr txBox="1"/>
          <p:nvPr/>
        </p:nvSpPr>
        <p:spPr>
          <a:xfrm>
            <a:off x="298900" y="787271"/>
            <a:ext cx="8103420" cy="523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400" dirty="0">
                <a:solidFill>
                  <a:srgbClr val="0070C0"/>
                </a:solidFill>
              </a:rPr>
              <a:t>Time  series decomposition plot</a:t>
            </a:r>
            <a:endParaRPr sz="2400" dirty="0">
              <a:solidFill>
                <a:srgbClr val="0070C0"/>
              </a:solidFill>
            </a:endParaRPr>
          </a:p>
        </p:txBody>
      </p:sp>
      <p:pic>
        <p:nvPicPr>
          <p:cNvPr id="383" name="Google Shape;383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BA8B29-C92A-4AFD-956B-ACBCB27AE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20" y="1586160"/>
            <a:ext cx="7555924" cy="3869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83;p63">
            <a:extLst>
              <a:ext uri="{FF2B5EF4-FFF2-40B4-BE49-F238E27FC236}">
                <a16:creationId xmlns:a16="http://schemas.microsoft.com/office/drawing/2014/main" id="{90F2687E-B74F-4C4B-AD48-8E954F92EE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26765" y="20175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7A8E8D-0A1C-4DFC-8D7F-EC363D75A6B5}"/>
              </a:ext>
            </a:extLst>
          </p:cNvPr>
          <p:cNvSpPr/>
          <p:nvPr/>
        </p:nvSpPr>
        <p:spPr>
          <a:xfrm>
            <a:off x="1671320" y="606468"/>
            <a:ext cx="5801360" cy="7823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ACF plots and PACF plots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8CD9D-EB51-47AF-A0EA-49F0A1BB0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1" y="1574981"/>
            <a:ext cx="7056204" cy="5081263"/>
          </a:xfrm>
          <a:prstGeom prst="rect">
            <a:avLst/>
          </a:prstGeom>
        </p:spPr>
      </p:pic>
      <p:sp>
        <p:nvSpPr>
          <p:cNvPr id="8" name="Google Shape;378;p63">
            <a:extLst>
              <a:ext uri="{FF2B5EF4-FFF2-40B4-BE49-F238E27FC236}">
                <a16:creationId xmlns:a16="http://schemas.microsoft.com/office/drawing/2014/main" id="{F0D21A30-2CB8-4E56-9927-1F6D35E6F44F}"/>
              </a:ext>
            </a:extLst>
          </p:cNvPr>
          <p:cNvSpPr txBox="1"/>
          <p:nvPr/>
        </p:nvSpPr>
        <p:spPr>
          <a:xfrm>
            <a:off x="0" y="0"/>
            <a:ext cx="15047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859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83;p63">
            <a:extLst>
              <a:ext uri="{FF2B5EF4-FFF2-40B4-BE49-F238E27FC236}">
                <a16:creationId xmlns:a16="http://schemas.microsoft.com/office/drawing/2014/main" id="{EB2AD6F5-DB73-42F0-9767-21963E0B039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18205" y="111861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78;p63">
            <a:extLst>
              <a:ext uri="{FF2B5EF4-FFF2-40B4-BE49-F238E27FC236}">
                <a16:creationId xmlns:a16="http://schemas.microsoft.com/office/drawing/2014/main" id="{A02B21EA-7C20-41A0-9578-E84072F3B125}"/>
              </a:ext>
            </a:extLst>
          </p:cNvPr>
          <p:cNvSpPr txBox="1"/>
          <p:nvPr/>
        </p:nvSpPr>
        <p:spPr>
          <a:xfrm>
            <a:off x="0" y="0"/>
            <a:ext cx="15047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4CED9E-D9B7-4A08-B160-85A9BD409976}"/>
              </a:ext>
            </a:extLst>
          </p:cNvPr>
          <p:cNvSpPr/>
          <p:nvPr/>
        </p:nvSpPr>
        <p:spPr>
          <a:xfrm>
            <a:off x="1081955" y="578972"/>
            <a:ext cx="6572491" cy="782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     Correlation matrix or Heatmap plot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ABF045-21A4-470E-BE70-2E1399C13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513840"/>
            <a:ext cx="6507565" cy="516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3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</TotalTime>
  <Words>565</Words>
  <Application>Microsoft Office PowerPoint</Application>
  <PresentationFormat>On-screen Show (4:3)</PresentationFormat>
  <Paragraphs>121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Verdana</vt:lpstr>
      <vt:lpstr>Calibri Light</vt:lpstr>
      <vt:lpstr>Arial</vt:lpstr>
      <vt:lpstr>Century Gothic</vt:lpstr>
      <vt:lpstr>Calibri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results presentation</vt:lpstr>
      <vt:lpstr>Model results presentation</vt:lpstr>
      <vt:lpstr>Model results presentation</vt:lpstr>
      <vt:lpstr>Final Model Selection</vt:lpstr>
      <vt:lpstr>Arima model plot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Anil Dodhia</cp:lastModifiedBy>
  <cp:revision>71</cp:revision>
  <dcterms:modified xsi:type="dcterms:W3CDTF">2021-03-05T16:47:13Z</dcterms:modified>
</cp:coreProperties>
</file>