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33"/>
  </p:notesMasterIdLst>
  <p:handoutMasterIdLst>
    <p:handoutMasterId r:id="rId34"/>
  </p:handoutMasterIdLst>
  <p:sldIdLst>
    <p:sldId id="258" r:id="rId3"/>
    <p:sldId id="277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A105B-03FD-4E31-B60F-5B91D49A4F27}">
          <p14:sldIdLst>
            <p14:sldId id="258"/>
            <p14:sldId id="277"/>
            <p14:sldId id="288"/>
          </p14:sldIdLst>
        </p14:section>
        <p14:section name="Overview" id="{BBAB2E84-1748-4907-B990-1CF14875FE3A}">
          <p14:sldIdLst>
            <p14:sldId id="259"/>
            <p14:sldId id="260"/>
            <p14:sldId id="261"/>
            <p14:sldId id="262"/>
            <p14:sldId id="263"/>
            <p14:sldId id="264"/>
            <p14:sldId id="271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Introduction" id="{2E9AF74E-9B1D-41D9-9AE6-694C12E6BBB5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Numbers and Strings" id="{B2754E9F-9903-4B7D-9281-96C5DD33279C}">
          <p14:sldIdLst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5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28DB2-5A52-470D-BE42-3752AB7585C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09F2-6C92-4145-8A17-3A1E054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D0D6D-1249-4BCD-ADF1-418F81446D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235F3-625D-4C55-9AAF-FCF668A3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8BAAB-21E0-0B46-B02F-0D23D2293A6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1"/>
          <a:stretch/>
        </p:blipFill>
        <p:spPr>
          <a:xfrm>
            <a:off x="0" y="-102058"/>
            <a:ext cx="12192000" cy="5434889"/>
          </a:xfrm>
          <a:prstGeom prst="rect">
            <a:avLst/>
          </a:prstGeom>
        </p:spPr>
      </p:pic>
      <p:pic>
        <p:nvPicPr>
          <p:cNvPr id="7" name="Picture 6" descr="orange_over 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780" b="10197"/>
          <a:stretch/>
        </p:blipFill>
        <p:spPr>
          <a:xfrm>
            <a:off x="0" y="2382250"/>
            <a:ext cx="12192000" cy="2950579"/>
          </a:xfrm>
          <a:prstGeom prst="rect">
            <a:avLst/>
          </a:prstGeom>
        </p:spPr>
      </p:pic>
      <p:pic>
        <p:nvPicPr>
          <p:cNvPr id="8" name="Picture 7" descr="ADP-Red-Logo-w-Tag-RGB-Righ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304" y="5966176"/>
            <a:ext cx="1883779" cy="56513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188759" y="6523039"/>
            <a:ext cx="5814483" cy="201612"/>
          </a:xfrm>
        </p:spPr>
        <p:txBody>
          <a:bodyPr/>
          <a:lstStyle>
            <a:lvl1pPr marL="0" indent="0" algn="ctr">
              <a:buNone/>
              <a:defRPr sz="1067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084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867">
                <a:solidFill>
                  <a:schemeClr val="bg2"/>
                </a:solidFill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769520"/>
            <a:ext cx="9410700" cy="620587"/>
          </a:xfrm>
        </p:spPr>
        <p:txBody>
          <a:bodyPr>
            <a:noAutofit/>
          </a:bodyPr>
          <a:lstStyle>
            <a:lvl1pPr marL="0" indent="0">
              <a:buNone/>
              <a:defRPr sz="2133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059"/>
            <a:ext cx="12192000" cy="5434891"/>
          </a:xfrm>
          <a:prstGeom prst="rect">
            <a:avLst/>
          </a:prstGeom>
        </p:spPr>
      </p:pic>
      <p:pic>
        <p:nvPicPr>
          <p:cNvPr id="7" name="Picture 6" descr="purple_over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187"/>
          <a:stretch/>
        </p:blipFill>
        <p:spPr>
          <a:xfrm>
            <a:off x="0" y="2581687"/>
            <a:ext cx="12192000" cy="2751144"/>
          </a:xfrm>
          <a:prstGeom prst="rect">
            <a:avLst/>
          </a:prstGeom>
        </p:spPr>
      </p:pic>
      <p:pic>
        <p:nvPicPr>
          <p:cNvPr id="8" name="Picture 7" descr="ADP-Red-Logo-w-Tag-RGB-Righ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304" y="5966176"/>
            <a:ext cx="1883779" cy="56513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188759" y="6523039"/>
            <a:ext cx="5814483" cy="201612"/>
          </a:xfrm>
        </p:spPr>
        <p:txBody>
          <a:bodyPr/>
          <a:lstStyle>
            <a:lvl1pPr marL="0" indent="0" algn="ctr">
              <a:buNone/>
              <a:defRPr sz="1067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084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867">
                <a:solidFill>
                  <a:schemeClr val="bg2"/>
                </a:solidFill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769520"/>
            <a:ext cx="9410700" cy="620587"/>
          </a:xfrm>
        </p:spPr>
        <p:txBody>
          <a:bodyPr>
            <a:noAutofit/>
          </a:bodyPr>
          <a:lstStyle>
            <a:lvl1pPr marL="0" indent="0">
              <a:buNone/>
              <a:defRPr sz="2133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s16-9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90"/>
          <a:stretch/>
        </p:blipFill>
        <p:spPr>
          <a:xfrm>
            <a:off x="1807" y="-36544"/>
            <a:ext cx="12188388" cy="5199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327401"/>
            <a:ext cx="10363200" cy="1470025"/>
          </a:xfrm>
        </p:spPr>
        <p:txBody>
          <a:bodyPr>
            <a:no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00" y="5359400"/>
            <a:ext cx="8534400" cy="914400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51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6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42861" y="332145"/>
            <a:ext cx="1828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3733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3"/>
            <a:ext cx="11360149" cy="4437063"/>
          </a:xfrm>
        </p:spPr>
        <p:txBody>
          <a:bodyPr/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188759" y="6523039"/>
            <a:ext cx="5814483" cy="201612"/>
          </a:xfr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21" name="Picture 2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304" y="5966176"/>
            <a:ext cx="1883779" cy="565133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5712" y="5460152"/>
            <a:ext cx="7719483" cy="420123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pPr lvl="0"/>
            <a:r>
              <a:rPr lang="en-US" sz="1333" dirty="0" smtClean="0"/>
              <a:t>*Footnotes.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166371" y="629220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fld id="{60168079-C11C-9048-AA4B-B68B32CF28D5}" type="slidenum">
              <a:rPr lang="en-US" sz="1200" b="1">
                <a:solidFill>
                  <a:srgbClr val="6F6F73"/>
                </a:solidFill>
                <a:latin typeface="Arial"/>
                <a:cs typeface="Arial"/>
              </a:rPr>
              <a:pPr algn="ctr" defTabSz="609585"/>
              <a:t>‹#›</a:t>
            </a:fld>
            <a:endParaRPr lang="en-US" sz="12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4" name="Picture 3" descr="PATTERNS_PPT-0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515" t="62338" b="410"/>
          <a:stretch/>
        </p:blipFill>
        <p:spPr>
          <a:xfrm flipH="1">
            <a:off x="-35648" y="4436707"/>
            <a:ext cx="3351016" cy="24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42861" y="332145"/>
            <a:ext cx="1828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3733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3"/>
            <a:ext cx="11360149" cy="4437063"/>
          </a:xfrm>
        </p:spPr>
        <p:txBody>
          <a:bodyPr/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5485293"/>
            <a:ext cx="2007620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188759" y="6523039"/>
            <a:ext cx="5814483" cy="201612"/>
          </a:xfr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304" y="5966176"/>
            <a:ext cx="1883779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42861" y="5460152"/>
            <a:ext cx="7719483" cy="420123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pPr lvl="0"/>
            <a:r>
              <a:rPr lang="en-US" sz="1333" dirty="0" smtClean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166371" y="629220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fld id="{60168079-C11C-9048-AA4B-B68B32CF28D5}" type="slidenum">
              <a:rPr lang="en-US" sz="1200" b="1">
                <a:solidFill>
                  <a:srgbClr val="6F6F73"/>
                </a:solidFill>
                <a:latin typeface="Arial"/>
                <a:cs typeface="Arial"/>
              </a:rPr>
              <a:pPr algn="ctr" defTabSz="609585"/>
              <a:t>‹#›</a:t>
            </a:fld>
            <a:endParaRPr lang="en-US" sz="12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89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42861" y="332145"/>
            <a:ext cx="1828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3733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42861" y="5460152"/>
            <a:ext cx="7719483" cy="420123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pPr lvl="0"/>
            <a:r>
              <a:rPr lang="en-US" sz="1333" dirty="0" smtClean="0"/>
              <a:t>*Footnotes.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025051"/>
          </a:xfr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188759" y="6523039"/>
            <a:ext cx="5814483" cy="201612"/>
          </a:xfr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1" name="Picture 1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304" y="5966176"/>
            <a:ext cx="1883779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166371" y="629220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fld id="{60168079-C11C-9048-AA4B-B68B32CF28D5}" type="slidenum">
              <a:rPr lang="en-US" sz="1200" b="1">
                <a:solidFill>
                  <a:srgbClr val="6F6F73"/>
                </a:solidFill>
                <a:latin typeface="Arial"/>
                <a:cs typeface="Arial"/>
              </a:rPr>
              <a:pPr algn="ctr" defTabSz="609585"/>
              <a:t>‹#›</a:t>
            </a:fld>
            <a:endParaRPr lang="en-US" sz="12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86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3733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2481"/>
            <a:ext cx="2220499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025051"/>
          </a:xfr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611124" y="6630343"/>
            <a:ext cx="5814483" cy="201612"/>
          </a:xfrm>
        </p:spPr>
        <p:txBody>
          <a:bodyPr/>
          <a:lstStyle>
            <a:lvl1pPr marL="0" indent="0" algn="ctr">
              <a:buNone/>
              <a:defRPr sz="10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221" y="6292208"/>
            <a:ext cx="1883779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42861" y="5460152"/>
            <a:ext cx="7719483" cy="420123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pPr lvl="0"/>
            <a:r>
              <a:rPr lang="en-US" sz="1333" dirty="0" smtClean="0"/>
              <a:t>*Footnotes.</a:t>
            </a:r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1912489" y="6574774"/>
            <a:ext cx="4278651" cy="257183"/>
          </a:xfrm>
          <a:prstGeom prst="parallelogram">
            <a:avLst/>
          </a:prstGeom>
          <a:solidFill>
            <a:srgbClr val="F9A11A"/>
          </a:solidFill>
          <a:ln>
            <a:solidFill>
              <a:srgbClr val="F9A1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133" dirty="0">
                <a:solidFill>
                  <a:srgbClr val="D9D9D9"/>
                </a:solidFill>
                <a:latin typeface="Avenir Next Demi Bold"/>
                <a:cs typeface="Avenir Next Demi Bold"/>
              </a:rPr>
              <a:t>WAGE GARNISHMENTS</a:t>
            </a:r>
          </a:p>
        </p:txBody>
      </p:sp>
    </p:spTree>
    <p:extLst>
      <p:ext uri="{BB962C8B-B14F-4D97-AF65-F5344CB8AC3E}">
        <p14:creationId xmlns:p14="http://schemas.microsoft.com/office/powerpoint/2010/main" val="19523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641600" y="6496054"/>
            <a:ext cx="6417733" cy="365125"/>
          </a:xfrm>
        </p:spPr>
        <p:txBody>
          <a:bodyPr/>
          <a:lstStyle>
            <a:lvl1pPr>
              <a:defRPr sz="1067"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2011 ADP, Inc. Proprietary and Confidential Information</a:t>
            </a:r>
            <a:r>
              <a:rPr lang="en-US" dirty="0" smtClean="0">
                <a:solidFill>
                  <a:srgbClr val="ADAFAF"/>
                </a:solidFill>
              </a:rPr>
              <a:t>.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67333" y="6496054"/>
            <a:ext cx="2015067" cy="365125"/>
          </a:xfrm>
        </p:spPr>
        <p:txBody>
          <a:bodyPr/>
          <a:lstStyle>
            <a:lvl1pPr>
              <a:defRPr sz="1067"/>
            </a:lvl1pPr>
          </a:lstStyle>
          <a:p>
            <a:pPr>
              <a:defRPr/>
            </a:pPr>
            <a:fld id="{847A9BD9-916A-4269-B396-CBCF2DBA1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48215991-F7FF-4216-96F5-655212457027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609585"/>
              <a:t>1/28/2019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048151D-3B41-4FE6-B086-2EE289E4704D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609585"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9C0E1008-E7AD-446A-A447-80C4AA7286F2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609585"/>
              <a:t>1/28/2019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42FAF971-F5CC-428B-96CB-3646D0AB3B36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609585"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3687847"/>
            <a:ext cx="12192000" cy="1390373"/>
          </a:xfrm>
        </p:spPr>
        <p:txBody>
          <a:bodyPr/>
          <a:lstStyle/>
          <a:p>
            <a:pPr algn="l"/>
            <a:r>
              <a:rPr lang="en-US" sz="4267" dirty="0" smtClean="0">
                <a:solidFill>
                  <a:schemeClr val="bg2"/>
                </a:solidFill>
                <a:latin typeface="Avenir Next Demi Bold"/>
              </a:rPr>
              <a:t>Python Foundation Course</a:t>
            </a:r>
            <a:endParaRPr lang="en-US" sz="4267" dirty="0">
              <a:solidFill>
                <a:schemeClr val="bg2"/>
              </a:solidFill>
              <a:latin typeface="Avenir Next Demi Bold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203200" y="5281420"/>
            <a:ext cx="12192000" cy="13903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endParaRPr lang="en-US" sz="3200" dirty="0">
              <a:solidFill>
                <a:srgbClr val="6F6F73"/>
              </a:solidFill>
              <a:latin typeface="Avenir Next Demi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11" y="1254662"/>
            <a:ext cx="1994975" cy="19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4" y="-21676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5116" y="851617"/>
            <a:ext cx="39164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Built-in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8619" y="1996697"/>
            <a:ext cx="4768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enumerate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and 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0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3355" y="2415088"/>
            <a:ext cx="4882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play with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7764" y="3503650"/>
            <a:ext cx="476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Milestone Project</a:t>
            </a:r>
          </a:p>
        </p:txBody>
      </p:sp>
    </p:spTree>
    <p:extLst>
      <p:ext uri="{BB962C8B-B14F-4D97-AF65-F5344CB8AC3E}">
        <p14:creationId xmlns:p14="http://schemas.microsoft.com/office/powerpoint/2010/main" val="9035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420" y="1385264"/>
            <a:ext cx="5297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 Oriented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8274" y="2860427"/>
            <a:ext cx="476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24834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7361" y="1385264"/>
            <a:ext cx="23920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File Handling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8274" y="2860427"/>
            <a:ext cx="4768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9457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5936" y="1385264"/>
            <a:ext cx="52948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Errors and exception Handling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8274" y="2860427"/>
            <a:ext cx="476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346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3355" y="2415088"/>
            <a:ext cx="4882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Let’s play with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7764" y="3503650"/>
            <a:ext cx="476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F6F73"/>
                </a:solidFill>
              </a:rPr>
              <a:t>Milestone </a:t>
            </a:r>
            <a:r>
              <a:rPr lang="en-US" sz="2400" dirty="0" smtClean="0">
                <a:solidFill>
                  <a:srgbClr val="6F6F73"/>
                </a:solidFill>
              </a:rPr>
              <a:t>Project - II</a:t>
            </a:r>
            <a:endParaRPr lang="en-US" sz="2400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769" y="1385264"/>
            <a:ext cx="5025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Modules and packages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6979" y="3129486"/>
            <a:ext cx="4768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F6F73"/>
                </a:solidFill>
              </a:rPr>
              <a:t>. Creating Modules</a:t>
            </a:r>
          </a:p>
          <a:p>
            <a:r>
              <a:rPr lang="en-US" sz="2400" dirty="0" smtClean="0">
                <a:solidFill>
                  <a:srgbClr val="6F6F73"/>
                </a:solidFill>
              </a:rPr>
              <a:t>. Installing modules</a:t>
            </a:r>
          </a:p>
          <a:p>
            <a:endParaRPr lang="en-US" sz="2400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899" y="2421600"/>
            <a:ext cx="46718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Decorators In python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8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8353" y="1211778"/>
            <a:ext cx="41967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Python Generators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8271" y="3221502"/>
            <a:ext cx="385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Iterators vs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Creating Generators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02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7017" y="1211778"/>
            <a:ext cx="3939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Real-time Demo’s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3698" y="2996418"/>
            <a:ext cx="5050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Demo –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Demo - II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1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2347" y="219083"/>
            <a:ext cx="3028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About me</a:t>
            </a:r>
            <a:endParaRPr lang="en-US" sz="5400" b="1" dirty="0">
              <a:ln/>
              <a:solidFill>
                <a:schemeClr val="accent2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046" y="2067950"/>
            <a:ext cx="104804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-    Anil Mandapati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10+ experience in IT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 I am data engineer 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Design Data models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Worked on different databases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Love to play with data</a:t>
            </a:r>
            <a:r>
              <a:rPr lang="en-US" sz="2800" dirty="0" smtClean="0"/>
              <a:t>.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Passionate </a:t>
            </a:r>
            <a:r>
              <a:rPr lang="en-US" sz="2800" dirty="0" smtClean="0"/>
              <a:t>on R&amp;D’s.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1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3347" y="1507200"/>
            <a:ext cx="5599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Advance Python modules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6399" y="2808351"/>
            <a:ext cx="5022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Time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Python Debugger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6F6F73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3494" y="2775543"/>
            <a:ext cx="30166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srgbClr val="6F6F7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Stay Tuned….</a:t>
            </a:r>
            <a:endParaRPr lang="en-US" sz="40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srgbClr val="6F6F7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2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9072" y="337585"/>
            <a:ext cx="5895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Programming Paradigms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1" y="1364069"/>
            <a:ext cx="1048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F6F73"/>
                </a:solidFill>
              </a:rPr>
              <a:t> </a:t>
            </a:r>
            <a:r>
              <a:rPr lang="en-US" sz="2800" dirty="0" smtClean="0">
                <a:solidFill>
                  <a:srgbClr val="6F6F73"/>
                </a:solidFill>
              </a:rPr>
              <a:t>- It is an approach to solve problem using some programming lang. </a:t>
            </a:r>
            <a:endParaRPr lang="en-US" sz="2800" dirty="0">
              <a:solidFill>
                <a:srgbClr val="6F6F7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27" y="2883877"/>
            <a:ext cx="4487593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Imperative </a:t>
            </a:r>
            <a:r>
              <a:rPr lang="en-US" dirty="0" smtClean="0"/>
              <a:t>PL ( How we do 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5545" y="2853244"/>
            <a:ext cx="4768947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</a:t>
            </a:r>
            <a:r>
              <a:rPr lang="en-US" dirty="0" smtClean="0"/>
              <a:t>PL ( What we do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4061" y="5101146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4061" y="4207846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4061" y="5928424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96715" y="4020646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Programming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851" y="5009704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24851" y="5976552"/>
            <a:ext cx="402336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9183" y="476198"/>
            <a:ext cx="3324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Why Python?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858" y="1687626"/>
            <a:ext cx="10480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6F6F73"/>
                </a:solidFill>
              </a:rPr>
              <a:t>Simple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6F6F73"/>
                </a:solidFill>
              </a:rPr>
              <a:t>Elegant Syntax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6F6F73"/>
                </a:solidFill>
              </a:rPr>
              <a:t>Large standard library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6F6F73"/>
                </a:solidFill>
              </a:rPr>
              <a:t>Interactive </a:t>
            </a:r>
            <a:r>
              <a:rPr lang="en-US" sz="2800" dirty="0" smtClean="0">
                <a:solidFill>
                  <a:srgbClr val="6F6F73"/>
                </a:solidFill>
              </a:rPr>
              <a:t>mode</a:t>
            </a:r>
            <a:endParaRPr lang="en-US" sz="2800" dirty="0" smtClean="0">
              <a:solidFill>
                <a:srgbClr val="6F6F7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6F6F73"/>
                </a:solidFill>
              </a:rPr>
              <a:t>Open </a:t>
            </a:r>
            <a:r>
              <a:rPr lang="en-US" sz="2800" dirty="0" smtClean="0">
                <a:solidFill>
                  <a:srgbClr val="6F6F73"/>
                </a:solidFill>
              </a:rPr>
              <a:t>Source</a:t>
            </a:r>
            <a:endParaRPr lang="en-US" sz="2800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9183" y="476198"/>
            <a:ext cx="3324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Why Python?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0" y="1582619"/>
            <a:ext cx="10394986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9183" y="476198"/>
            <a:ext cx="3324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Why Python?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78" y="1592143"/>
            <a:ext cx="6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9183" y="476198"/>
            <a:ext cx="3324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Why Python?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63" y="1065786"/>
            <a:ext cx="10238165" cy="5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083" y="349588"/>
            <a:ext cx="85005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How to become good programmer?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3" y="1674055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More time on analysis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Divide and conquer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Write Pseudo code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Implement same requirement in different styles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Help others ( Forums)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4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778" y="478376"/>
            <a:ext cx="23226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Numbers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972" y="1429356"/>
            <a:ext cx="11355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various "types" of numbers (numeric literals). We'll mainly focus on integers and floating point numbers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Integers are just whole numbers, positive or negative. For example: 2 and -2 are examples of integers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Floating point numbers in Python are notable because they have a decimal point in them, or use an exponential (e) to define the number. For example 2.0 and -2.1 are examples of floating point numbers. 4E2 (4 times 10 to the power of 2) is also an example of a floating point number in Python.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29251"/>
              </p:ext>
            </p:extLst>
          </p:nvPr>
        </p:nvGraphicFramePr>
        <p:xfrm>
          <a:off x="513074" y="4780994"/>
          <a:ext cx="10972800" cy="1325880"/>
        </p:xfrm>
        <a:graphic>
          <a:graphicData uri="http://schemas.openxmlformats.org/drawingml/2006/table">
            <a:tbl>
              <a:tblPr/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smtClean="0">
                          <a:effectLst/>
                        </a:rPr>
                        <a:t>Examples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Number "Type"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1,2,-5,1000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Integers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1.2,-0.5,2e2,3E2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Floating-point numbers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1098" y="478376"/>
            <a:ext cx="23319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Variables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250" y="2353567"/>
            <a:ext cx="978607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names you use when creating these labels need to follow a few rules: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Names can not start with a number.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There can be no spaces in the name, use _ instead.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Can't use any of these symbols :'",&lt;&gt;/?|\()!@#$%^&amp;*~-+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It's considered best practice (PEP8) that names are lowercase.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Avoid using words that have special meaning in Python like "list" and 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"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2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1096" y="219083"/>
            <a:ext cx="3416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Pre-requisites</a:t>
            </a:r>
            <a:endParaRPr lang="en-US" sz="4400" b="1" dirty="0">
              <a:ln/>
              <a:solidFill>
                <a:schemeClr val="accent2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096" y="1467875"/>
            <a:ext cx="104804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/>
              <a:t>Python 3.x ( Preferable 3.6)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Any </a:t>
            </a:r>
            <a:r>
              <a:rPr lang="en-US" sz="2400" dirty="0" smtClean="0"/>
              <a:t>IDE 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smtClean="0"/>
              <a:t>Jupyter</a:t>
            </a:r>
            <a:r>
              <a:rPr lang="en-US" sz="2400" dirty="0"/>
              <a:t> Notebook (Optional)</a:t>
            </a:r>
            <a:endParaRPr lang="en-US" sz="2400" dirty="0" smtClean="0"/>
          </a:p>
          <a:p>
            <a:r>
              <a:rPr lang="en-US" sz="2400" dirty="0" smtClean="0"/>
              <a:t>           </a:t>
            </a:r>
            <a:r>
              <a:rPr lang="en-US" sz="2400" dirty="0"/>
              <a:t>Spyder (Optional)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   Pycharm (Optional)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000" dirty="0" smtClean="0"/>
              <a:t>Software to install from SOND: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Pycharm community version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Python Anaconda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5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1250" y="478376"/>
            <a:ext cx="19656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/>
                <a:solidFill>
                  <a:srgbClr val="0069A6"/>
                </a:solidFill>
                <a:effectLst>
                  <a:outerShdw blurRad="38100" dist="19050" dir="2700000" algn="tl" rotWithShape="0">
                    <a:srgbClr val="6F6F73">
                      <a:lumMod val="50000"/>
                      <a:alpha val="40000"/>
                    </a:srgbClr>
                  </a:outerShdw>
                </a:effectLst>
              </a:rPr>
              <a:t>Strings</a:t>
            </a:r>
            <a:endParaRPr lang="en-US" sz="4400" b="1" dirty="0">
              <a:ln/>
              <a:solidFill>
                <a:srgbClr val="0069A6"/>
              </a:solidFill>
              <a:effectLst>
                <a:outerShdw blurRad="38100" dist="19050" dir="2700000" algn="tl" rotWithShape="0">
                  <a:srgbClr val="6F6F73">
                    <a:lumMod val="50000"/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608" y="1455313"/>
            <a:ext cx="11140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are used in Python to record text information, such as names. Strings in Python are actually a sequence, which basically means Python keeps track of every element in the string as a sequence. </a:t>
            </a:r>
          </a:p>
          <a:p>
            <a:endParaRPr lang="en-US" dirty="0"/>
          </a:p>
          <a:p>
            <a:r>
              <a:rPr lang="en-US" dirty="0" smtClean="0"/>
              <a:t>In this lecture we'll learn about the following:</a:t>
            </a:r>
          </a:p>
          <a:p>
            <a:endParaRPr lang="en-US" dirty="0" smtClean="0"/>
          </a:p>
          <a:p>
            <a:r>
              <a:rPr lang="en-US" dirty="0" smtClean="0"/>
              <a:t>1.) Creating Strings</a:t>
            </a:r>
          </a:p>
          <a:p>
            <a:r>
              <a:rPr lang="en-US" dirty="0" smtClean="0"/>
              <a:t>2.) Printing Strings</a:t>
            </a:r>
          </a:p>
          <a:p>
            <a:r>
              <a:rPr lang="en-US" dirty="0" smtClean="0"/>
              <a:t>3.) String Indexing and Slicing</a:t>
            </a:r>
          </a:p>
          <a:p>
            <a:r>
              <a:rPr lang="en-US" dirty="0" smtClean="0"/>
              <a:t>4.) String Properties</a:t>
            </a:r>
          </a:p>
          <a:p>
            <a:r>
              <a:rPr lang="en-US" dirty="0" smtClean="0"/>
              <a:t>5.) String Methods</a:t>
            </a:r>
          </a:p>
          <a:p>
            <a:r>
              <a:rPr lang="en-US" dirty="0" smtClean="0"/>
              <a:t>6.) Print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2560319" y="295422"/>
            <a:ext cx="6386733" cy="5908430"/>
          </a:xfrm>
          <a:prstGeom prst="flowChartConnector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6367" y="2610590"/>
            <a:ext cx="506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Course Overview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5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2560319" y="295422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014" y="919538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2518" y="2461846"/>
            <a:ext cx="47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Programming Paradigms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Why Python?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Tips to become good programmer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Walkthrough on IDE’s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Python Version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7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2841673" y="126610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3451" y="553779"/>
            <a:ext cx="468801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Objects and </a:t>
            </a:r>
          </a:p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Structure Basics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3017" y="2517041"/>
            <a:ext cx="4768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Booleans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7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024552" y="612466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6222" y="1710283"/>
            <a:ext cx="27430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Comparison</a:t>
            </a:r>
          </a:p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Operations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8865" y="4030951"/>
            <a:ext cx="4768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Basic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Chained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36826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319974" y="-21676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88433" y="612466"/>
            <a:ext cx="4249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Python Statements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47844" y="1954494"/>
            <a:ext cx="476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Conditional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8865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291839" y="175271"/>
            <a:ext cx="6386733" cy="5908430"/>
          </a:xfrm>
          <a:prstGeom prst="flowChartConnector">
            <a:avLst/>
          </a:prstGeom>
          <a:ln w="57150">
            <a:solidFill>
              <a:srgbClr val="0D10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737" y="1104835"/>
            <a:ext cx="51969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Methods and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3536" y="2347475"/>
            <a:ext cx="476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Lambda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Nested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150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mary  Color Palett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Color Palette">
  <a:themeElements>
    <a:clrScheme name="Blu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64BEEB"/>
      </a:accent1>
      <a:accent2>
        <a:srgbClr val="0069A6"/>
      </a:accent2>
      <a:accent3>
        <a:srgbClr val="0083C1"/>
      </a:accent3>
      <a:accent4>
        <a:srgbClr val="00A1DF"/>
      </a:accent4>
      <a:accent5>
        <a:srgbClr val="4EC1E0"/>
      </a:accent5>
      <a:accent6>
        <a:srgbClr val="6EC4E9"/>
      </a:accent6>
      <a:hlink>
        <a:srgbClr val="64BEEB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582</Words>
  <Application>Microsoft Office PowerPoint</Application>
  <PresentationFormat>Widescreen</PresentationFormat>
  <Paragraphs>153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Avenir Next Demi Bold</vt:lpstr>
      <vt:lpstr>Calibri</vt:lpstr>
      <vt:lpstr>Courier New</vt:lpstr>
      <vt:lpstr>Wingdings</vt:lpstr>
      <vt:lpstr>Primary  Color Palette</vt:lpstr>
      <vt:lpstr>Blue Color Palette</vt:lpstr>
      <vt:lpstr>Python Foundation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Automatic Data Processing, LLP.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 Course</dc:title>
  <dc:creator>Mandapati, Anil (ES)</dc:creator>
  <cp:lastModifiedBy>Anil Mandapati</cp:lastModifiedBy>
  <cp:revision>58</cp:revision>
  <dcterms:created xsi:type="dcterms:W3CDTF">2019-01-27T02:12:16Z</dcterms:created>
  <dcterms:modified xsi:type="dcterms:W3CDTF">2019-01-28T08:42:36Z</dcterms:modified>
</cp:coreProperties>
</file>