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charts/style2.xml" ContentType="application/vnd.ms-office.chartstyle+xml"/>
  <Override PartName="/ppt/charts/style15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style13.xml" ContentType="application/vnd.ms-office.chartstyle+xml"/>
  <Override PartName="/ppt/charts/colors18.xml" ContentType="application/vnd.ms-office.chartcolorstyle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olors4.xml" ContentType="application/vnd.ms-office.chartcolorstyle+xml"/>
  <Override PartName="/ppt/charts/style11.xml" ContentType="application/vnd.ms-office.chartstyle+xml"/>
  <Override PartName="/ppt/charts/colors16.xml" ContentType="application/vnd.ms-office.chartcolor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olors14.xml" ContentType="application/vnd.ms-office.chartcolorstyl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2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style7.xml" ContentType="application/vnd.ms-office.chartstyle+xml"/>
  <Override PartName="/ppt/charts/colors10.xml" ContentType="application/vnd.ms-office.chartcolor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18.xml" ContentType="application/vnd.ms-office.chart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3.xml" ContentType="application/vnd.ms-office.chartstyle+xml"/>
  <Override PartName="/ppt/charts/style16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colors9.xml" ContentType="application/vnd.ms-office.chartcolorstyle+xml"/>
  <Override PartName="/ppt/charts/style1.xml" ContentType="application/vnd.ms-office.chartstyle+xml"/>
  <Override PartName="/ppt/charts/style14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charts/colors17.xml" ContentType="application/vnd.ms-office.chartcolorstyle+xml"/>
  <Override PartName="/ppt/charts/colors7.xml" ContentType="application/vnd.ms-office.chartcolorstyle+xml"/>
  <Override PartName="/ppt/charts/style12.xml" ContentType="application/vnd.ms-office.chart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chart16.xml" ContentType="application/vnd.openxmlformats-officedocument.drawingml.chart+xml"/>
  <Override PartName="/ppt/charts/colors5.xml" ContentType="application/vnd.ms-office.chartcolorstyle+xml"/>
  <Override PartName="/ppt/charts/style10.xml" ContentType="application/vnd.ms-office.chartstyle+xml"/>
  <Override PartName="/ppt/charts/colors1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charts/colors13.xml" ContentType="application/vnd.ms-office.chartcolorstyle+xml"/>
  <Override PartName="/ppt/charts/colors3.xml" ContentType="application/vnd.ms-office.chartcolorstyle+xml"/>
  <Override PartName="/ppt/slides/slide11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olors11.xml" ContentType="application/vnd.ms-office.chartcolorstyl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hart4.xml" ContentType="application/vnd.openxmlformats-officedocument.drawingml.chart+xml"/>
  <Override PartName="/ppt/charts/style6.xml" ContentType="application/vnd.ms-office.chartstyl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1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A9936E"/>
    <a:srgbClr val="0020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6357" autoAdjust="0"/>
  </p:normalViewPr>
  <p:slideViewPr>
    <p:cSldViewPr snapToGrid="0">
      <p:cViewPr varScale="1">
        <p:scale>
          <a:sx n="80" d="100"/>
          <a:sy n="80" d="100"/>
        </p:scale>
        <p:origin x="-108" y="-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al__ma_Sayfas_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package" Target="../embeddings/Microsoft_Office_Excel__al__ma_Sayfas_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package" Target="../embeddings/Microsoft_Office_Excel__al__ma_Sayfas_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microsoft.com/office/2011/relationships/chartColorStyle" Target="colors12.xml"/><Relationship Id="rId1" Type="http://schemas.openxmlformats.org/officeDocument/2006/relationships/package" Target="../embeddings/Microsoft_Office_Excel__al__ma_Sayfas_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package" Target="../embeddings/Microsoft_Office_Excel__al__ma_Sayfas_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Style" Target="style14.xml"/><Relationship Id="rId2" Type="http://schemas.microsoft.com/office/2011/relationships/chartColorStyle" Target="colors14.xml"/><Relationship Id="rId1" Type="http://schemas.openxmlformats.org/officeDocument/2006/relationships/package" Target="../embeddings/Microsoft_Office_Excel__al__ma_Sayfas_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Style" Target="style15.xml"/><Relationship Id="rId2" Type="http://schemas.microsoft.com/office/2011/relationships/chartColorStyle" Target="colors15.xml"/><Relationship Id="rId1" Type="http://schemas.openxmlformats.org/officeDocument/2006/relationships/package" Target="../embeddings/Microsoft_Office_Excel__al__ma_Sayfas_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Style" Target="style16.xml"/><Relationship Id="rId2" Type="http://schemas.microsoft.com/office/2011/relationships/chartColorStyle" Target="colors16.xml"/><Relationship Id="rId1" Type="http://schemas.openxmlformats.org/officeDocument/2006/relationships/package" Target="../embeddings/Microsoft_Office_Excel__al__ma_Sayfas_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_al__ma_Sayfas_17.xlsx"/><Relationship Id="rId4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Style" Target="style18.xml"/><Relationship Id="rId2" Type="http://schemas.microsoft.com/office/2011/relationships/chartColorStyle" Target="colors18.xml"/><Relationship Id="rId1" Type="http://schemas.openxmlformats.org/officeDocument/2006/relationships/package" Target="../embeddings/Microsoft_Office_Excel__al__ma_Sayfas_18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al__ma_Sayfas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_al__ma_Sayfas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Office_Excel__al__ma_Sayfas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Office_Excel__al__ma_Sayfas_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Office_Excel__al__ma_Sayfas_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Office_Excel__al__ma_Sayfas_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package" Target="../embeddings/Microsoft_Office_Excel__al__ma_Sayfas_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package" Target="../embeddings/Microsoft_Office_Excel__al__ma_Sayfas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Ders Sayısı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E04-47A5-BD7C-4B5D58233CC7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E04-47A5-BD7C-4B5D58233CC7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E04-47A5-BD7C-4B5D58233CC7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E04-47A5-BD7C-4B5D58233CC7}"/>
              </c:ext>
            </c:extLst>
          </c:dPt>
          <c:dLbls>
            <c:dLbl>
              <c:idx val="0"/>
              <c:layout>
                <c:manualLayout>
                  <c:x val="-0.23596164631473776"/>
                  <c:y val="4.72555107329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5412497702454956"/>
                      <c:h val="0.188540040578171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E04-47A5-BD7C-4B5D58233CC7}"/>
                </c:ext>
              </c:extLst>
            </c:dLbl>
            <c:dLbl>
              <c:idx val="1"/>
              <c:layout>
                <c:manualLayout>
                  <c:x val="0.19775123360495422"/>
                  <c:y val="1.365127065460414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C6B16DC5-79DF-4F0C-B03F-099A02F1C768}" type="CATEGORYNAME">
                      <a:rPr lang="en-US" sz="1800"/>
                      <a:pPr algn="ctr">
                        <a:defRPr sz="18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[KATEGORİ ADI]</a:t>
                    </a:fld>
                    <a:r>
                      <a:rPr lang="en-US" sz="1800" baseline="0" dirty="0"/>
                      <a:t>;</a:t>
                    </a:r>
                  </a:p>
                  <a:p>
                    <a:pPr algn="ctr">
                      <a:defRPr sz="18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981B3106-4989-46CC-A144-1DCEBE6758C1}" type="VALUE">
                      <a:rPr lang="en-US" sz="1800" baseline="0" smtClean="0"/>
                      <a:pPr algn="ctr">
                        <a:defRPr sz="18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[DEĞER]</a:t>
                    </a:fld>
                    <a:endParaRPr lang="tr-TR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5702907395974232"/>
                      <c:h val="0.306071494445083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E04-47A5-BD7C-4B5D58233C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400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Zorunlu</c:v>
                </c:pt>
                <c:pt idx="1">
                  <c:v>Seçmeli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38</c:v>
                </c:pt>
                <c:pt idx="1">
                  <c:v>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E04-47A5-BD7C-4B5D58233CC7}"/>
            </c:ext>
          </c:extLst>
        </c:ser>
        <c:dLbls>
          <c:showVal val="1"/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3.5482735376007782E-2"/>
          <c:y val="0.13223730745048731"/>
          <c:w val="0.92903452924798446"/>
          <c:h val="0.77879008173530362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Öğretim Üyesine Düşen Öğrenci Sayısı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46</c:v>
                </c:pt>
                <c:pt idx="1">
                  <c:v>47</c:v>
                </c:pt>
                <c:pt idx="2">
                  <c:v>47</c:v>
                </c:pt>
                <c:pt idx="3">
                  <c:v>48</c:v>
                </c:pt>
                <c:pt idx="4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9B-4997-AE1B-AD4137599FA6}"/>
            </c:ext>
          </c:extLst>
        </c:ser>
        <c:ser>
          <c:idx val="1"/>
          <c:order val="1"/>
          <c:tx>
            <c:strRef>
              <c:f>Sayfa1!$B$1:$C$1</c:f>
              <c:strCache>
                <c:ptCount val="1"/>
                <c:pt idx="0">
                  <c:v>Öğretim Üyesine Düşen Öğrenci Sayısı Öğretim Elemanına Düşen Öğrenci Sayısı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A9936E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Sayfa1!$C$2:$C$6</c:f>
              <c:numCache>
                <c:formatCode>General</c:formatCode>
                <c:ptCount val="5"/>
                <c:pt idx="0">
                  <c:v>37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9B-4997-AE1B-AD4137599FA6}"/>
            </c:ext>
          </c:extLst>
        </c:ser>
        <c:dLbls>
          <c:showVal val="1"/>
        </c:dLbls>
        <c:gapWidth val="75"/>
        <c:overlap val="-25"/>
        <c:axId val="168178432"/>
        <c:axId val="168179968"/>
      </c:barChart>
      <c:catAx>
        <c:axId val="1681784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68179968"/>
        <c:crosses val="autoZero"/>
        <c:auto val="1"/>
        <c:lblAlgn val="ctr"/>
        <c:lblOffset val="100"/>
      </c:catAx>
      <c:valAx>
        <c:axId val="16817996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6817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0"/>
          <c:y val="0.22046323306786411"/>
          <c:w val="1"/>
          <c:h val="0.69056392307197989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Mezuniyet Oranı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Bold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0%</c:formatCode>
                <c:ptCount val="5"/>
                <c:pt idx="0">
                  <c:v>0.67000000000000026</c:v>
                </c:pt>
                <c:pt idx="1">
                  <c:v>0.45</c:v>
                </c:pt>
                <c:pt idx="2">
                  <c:v>0.58000000000000007</c:v>
                </c:pt>
                <c:pt idx="3">
                  <c:v>0.59</c:v>
                </c:pt>
                <c:pt idx="4">
                  <c:v>0.38000000000000012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53B-4518-A914-FA00E793D2AD}"/>
            </c:ext>
          </c:extLst>
        </c:ser>
        <c:dLbls>
          <c:showVal val="1"/>
        </c:dLbls>
        <c:gapWidth val="164"/>
        <c:overlap val="-22"/>
        <c:axId val="168361344"/>
        <c:axId val="179147904"/>
      </c:barChart>
      <c:catAx>
        <c:axId val="1683613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Bold" pitchFamily="50" charset="0"/>
                <a:ea typeface="+mn-ea"/>
                <a:cs typeface="+mn-cs"/>
              </a:defRPr>
            </a:pPr>
            <a:endParaRPr lang="tr-TR"/>
          </a:p>
        </c:txPr>
        <c:crossAx val="179147904"/>
        <c:crosses val="autoZero"/>
        <c:auto val="1"/>
        <c:lblAlgn val="ctr"/>
        <c:lblOffset val="100"/>
      </c:catAx>
      <c:valAx>
        <c:axId val="179147904"/>
        <c:scaling>
          <c:orientation val="minMax"/>
        </c:scaling>
        <c:delete val="1"/>
        <c:axPos val="l"/>
        <c:numFmt formatCode="0%" sourceLinked="1"/>
        <c:majorTickMark val="none"/>
        <c:tickLblPos val="nextTo"/>
        <c:crossAx val="16836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r-TR"/>
  <c:chart>
    <c:autoTitleDeleted val="1"/>
    <c:plotArea>
      <c:layout>
        <c:manualLayout>
          <c:layoutTarget val="inner"/>
          <c:xMode val="edge"/>
          <c:yMode val="edge"/>
          <c:x val="0"/>
          <c:y val="0.22046323306786411"/>
          <c:w val="1"/>
          <c:h val="0.69056392307197989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Mezuniyet Oranı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Bold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0%</c:formatCode>
                <c:ptCount val="5"/>
                <c:pt idx="0">
                  <c:v>0.67000000000000026</c:v>
                </c:pt>
                <c:pt idx="1">
                  <c:v>0.45</c:v>
                </c:pt>
                <c:pt idx="2">
                  <c:v>0.58000000000000007</c:v>
                </c:pt>
                <c:pt idx="3">
                  <c:v>0.59</c:v>
                </c:pt>
                <c:pt idx="4">
                  <c:v>0.38000000000000012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D6-4E81-9131-8E9C59EE9E4B}"/>
            </c:ext>
          </c:extLst>
        </c:ser>
        <c:dLbls>
          <c:showVal val="1"/>
        </c:dLbls>
        <c:gapWidth val="164"/>
        <c:overlap val="-22"/>
        <c:axId val="168386944"/>
        <c:axId val="168388480"/>
      </c:barChart>
      <c:catAx>
        <c:axId val="1683869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Bold" pitchFamily="50" charset="0"/>
                <a:ea typeface="+mn-ea"/>
                <a:cs typeface="+mn-cs"/>
              </a:defRPr>
            </a:pPr>
            <a:endParaRPr lang="tr-TR"/>
          </a:p>
        </c:txPr>
        <c:crossAx val="168388480"/>
        <c:crosses val="autoZero"/>
        <c:auto val="1"/>
        <c:lblAlgn val="ctr"/>
        <c:lblOffset val="100"/>
      </c:catAx>
      <c:valAx>
        <c:axId val="168388480"/>
        <c:scaling>
          <c:orientation val="minMax"/>
        </c:scaling>
        <c:delete val="1"/>
        <c:axPos val="l"/>
        <c:numFmt formatCode="0%" sourceLinked="1"/>
        <c:majorTickMark val="none"/>
        <c:tickLblPos val="nextTo"/>
        <c:crossAx val="16838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0"/>
          <c:y val="0.22046323306786411"/>
          <c:w val="1"/>
          <c:h val="0.69056392307197989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Mezuniyet Oranı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Bold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2019' güncellenecek</c:v>
                </c:pt>
              </c:strCache>
            </c:strRef>
          </c:cat>
          <c:val>
            <c:numRef>
              <c:f>Sayfa1!$B$2:$B$6</c:f>
              <c:numCache>
                <c:formatCode>0%</c:formatCode>
                <c:ptCount val="5"/>
                <c:pt idx="0">
                  <c:v>0.83000000000000018</c:v>
                </c:pt>
                <c:pt idx="1">
                  <c:v>0.84000000000000019</c:v>
                </c:pt>
                <c:pt idx="2">
                  <c:v>0.86000000000000021</c:v>
                </c:pt>
                <c:pt idx="3">
                  <c:v>0.84000000000000019</c:v>
                </c:pt>
                <c:pt idx="4">
                  <c:v>0.82000000000000017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48-4919-9A31-CC495F2D865E}"/>
            </c:ext>
          </c:extLst>
        </c:ser>
        <c:dLbls>
          <c:showVal val="1"/>
        </c:dLbls>
        <c:gapWidth val="164"/>
        <c:overlap val="-22"/>
        <c:axId val="179508352"/>
        <c:axId val="179509888"/>
      </c:barChart>
      <c:catAx>
        <c:axId val="17950835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Bold" pitchFamily="50" charset="0"/>
                <a:ea typeface="+mn-ea"/>
                <a:cs typeface="+mn-cs"/>
              </a:defRPr>
            </a:pPr>
            <a:endParaRPr lang="tr-TR"/>
          </a:p>
        </c:txPr>
        <c:crossAx val="179509888"/>
        <c:crosses val="autoZero"/>
        <c:auto val="1"/>
        <c:lblAlgn val="ctr"/>
        <c:lblOffset val="100"/>
      </c:catAx>
      <c:valAx>
        <c:axId val="179509888"/>
        <c:scaling>
          <c:orientation val="minMax"/>
        </c:scaling>
        <c:delete val="1"/>
        <c:axPos val="l"/>
        <c:numFmt formatCode="0%" sourceLinked="1"/>
        <c:majorTickMark val="none"/>
        <c:tickLblPos val="nextTo"/>
        <c:crossAx val="17950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0"/>
          <c:y val="0.22046323306786411"/>
          <c:w val="1"/>
          <c:h val="0.69056392307197989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Mezuniyet Oranı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Bold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2019' güncellenecek</c:v>
                </c:pt>
              </c:strCache>
            </c:strRef>
          </c:cat>
          <c:val>
            <c:numRef>
              <c:f>Sayfa1!$B$2:$B$6</c:f>
              <c:numCache>
                <c:formatCode>0%</c:formatCode>
                <c:ptCount val="5"/>
                <c:pt idx="0">
                  <c:v>0.68</c:v>
                </c:pt>
                <c:pt idx="1">
                  <c:v>0.76000000000000023</c:v>
                </c:pt>
                <c:pt idx="2">
                  <c:v>0.77000000000000024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B-48B4-8416-1EE73F4C3E76}"/>
            </c:ext>
          </c:extLst>
        </c:ser>
        <c:dLbls>
          <c:showVal val="1"/>
        </c:dLbls>
        <c:gapWidth val="164"/>
        <c:overlap val="-22"/>
        <c:axId val="179541888"/>
        <c:axId val="179543424"/>
      </c:barChart>
      <c:catAx>
        <c:axId val="1795418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Bold" pitchFamily="50" charset="0"/>
                <a:ea typeface="+mn-ea"/>
                <a:cs typeface="+mn-cs"/>
              </a:defRPr>
            </a:pPr>
            <a:endParaRPr lang="tr-TR"/>
          </a:p>
        </c:txPr>
        <c:crossAx val="179543424"/>
        <c:crosses val="autoZero"/>
        <c:auto val="1"/>
        <c:lblAlgn val="ctr"/>
        <c:lblOffset val="100"/>
      </c:catAx>
      <c:valAx>
        <c:axId val="179543424"/>
        <c:scaling>
          <c:orientation val="minMax"/>
        </c:scaling>
        <c:delete val="1"/>
        <c:axPos val="l"/>
        <c:numFmt formatCode="0%" sourceLinked="1"/>
        <c:majorTickMark val="none"/>
        <c:tickLblPos val="nextTo"/>
        <c:crossAx val="17954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view3D>
      <c:rotX val="50"/>
      <c:depthPercent val="100"/>
      <c:perspective val="6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6251267164645153"/>
          <c:y val="2.806465516497264E-3"/>
          <c:w val="0.73748732835354869"/>
          <c:h val="0.99719353448350301"/>
        </c:manualLayout>
      </c:layout>
      <c:pie3D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Öğretim Elemanları Dağılımı: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3BB-4748-B203-E798AFBB684D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3BB-4748-B203-E798AFBB684D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D06-4D01-A8EF-D3919C61093E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D06-4D01-A8EF-D3919C61093E}"/>
              </c:ext>
            </c:extLst>
          </c:dPt>
          <c:dLbls>
            <c:dLbl>
              <c:idx val="2"/>
              <c:layout>
                <c:manualLayout>
                  <c:x val="-2.372869865555334E-2"/>
                  <c:y val="-0.20659744733965241"/>
                </c:manualLayout>
              </c:layout>
              <c:dLblPos val="bestFit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06-4D01-A8EF-D3919C61093E}"/>
                </c:ext>
              </c:extLst>
            </c:dLbl>
            <c:dLbl>
              <c:idx val="3"/>
              <c:layout>
                <c:manualLayout>
                  <c:x val="0.11822478092084611"/>
                  <c:y val="5.3710339360243053E-2"/>
                </c:manualLayout>
              </c:layout>
              <c:dLblPos val="bestFit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6-4D01-A8EF-D3919C6109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4"/>
                <c:pt idx="0">
                  <c:v>Profesör: 10</c:v>
                </c:pt>
                <c:pt idx="1">
                  <c:v>Doçent: 10</c:v>
                </c:pt>
                <c:pt idx="2">
                  <c:v>Dr. Öğr. Ü. : 7</c:v>
                </c:pt>
                <c:pt idx="3">
                  <c:v>Arş. Gör. : 6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D06-4D01-A8EF-D3919C61093E}"/>
            </c:ext>
          </c:extLst>
        </c:ser>
        <c:dLbls>
          <c:showPercent val="1"/>
        </c:dLbls>
      </c:pie3D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943235093703715E-2"/>
          <c:y val="0.17286962496366387"/>
          <c:w val="0.39810766644497142"/>
          <c:h val="0.65426075007267215"/>
        </c:manualLayout>
      </c:layout>
      <c:spPr>
        <a:solidFill>
          <a:schemeClr val="lt1">
            <a:alpha val="78000"/>
          </a:schemeClr>
        </a:solidFill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spcBef>
              <a:spcPts val="200"/>
            </a:spcBef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3.5482735376007782E-2"/>
          <c:y val="0.13223730745048731"/>
          <c:w val="0.92903452924798446"/>
          <c:h val="0.77879008173530362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Öğretim Üyesi Başına SCI, SSCI ve A&amp;HCI Endeksli Dergilerde Makale Sayısı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0.56000000000000005</c:v>
                </c:pt>
                <c:pt idx="1">
                  <c:v>0.56000000000000005</c:v>
                </c:pt>
                <c:pt idx="2">
                  <c:v>0.52</c:v>
                </c:pt>
                <c:pt idx="3">
                  <c:v>0.52</c:v>
                </c:pt>
                <c:pt idx="4">
                  <c:v>0.81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16A-4F5B-8883-7FB7508FC8FA}"/>
            </c:ext>
          </c:extLst>
        </c:ser>
        <c:dLbls>
          <c:showVal val="1"/>
        </c:dLbls>
        <c:gapWidth val="75"/>
        <c:overlap val="-25"/>
        <c:axId val="183406592"/>
        <c:axId val="183408128"/>
      </c:barChart>
      <c:catAx>
        <c:axId val="1834065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83408128"/>
        <c:crosses val="autoZero"/>
        <c:auto val="1"/>
        <c:lblAlgn val="ctr"/>
        <c:lblOffset val="100"/>
      </c:catAx>
      <c:valAx>
        <c:axId val="183408128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834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00205C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ayout>
        <c:manualLayout>
          <c:xMode val="edge"/>
          <c:yMode val="edge"/>
          <c:x val="1.0934117932725546E-2"/>
          <c:y val="1.8714633762967628E-2"/>
          <c:w val="0.93446574949842354"/>
          <c:h val="0.1938395702855104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3.5482799603239613E-2"/>
          <c:y val="4.2903768067960653E-2"/>
          <c:w val="0.92903452924798446"/>
          <c:h val="0.88479099175757825"/>
        </c:manualLayout>
      </c:layout>
      <c:barChart>
        <c:barDir val="col"/>
        <c:grouping val="stacked"/>
        <c:ser>
          <c:idx val="0"/>
          <c:order val="0"/>
          <c:tx>
            <c:strRef>
              <c:f>Sayfa1!$B$1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Gotham Book" panose="0200060404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0%</c:formatCode>
                <c:ptCount val="5"/>
                <c:pt idx="0">
                  <c:v>0.13</c:v>
                </c:pt>
                <c:pt idx="1">
                  <c:v>0.47000000000000008</c:v>
                </c:pt>
                <c:pt idx="2">
                  <c:v>0.29000000000000009</c:v>
                </c:pt>
                <c:pt idx="3">
                  <c:v>0.29000000000000009</c:v>
                </c:pt>
                <c:pt idx="4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831-4D34-BDC8-BCB49BA04026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otham Book" panose="0200060404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Sayfa1!$C$2:$C$6</c:f>
              <c:numCache>
                <c:formatCode>0%</c:formatCode>
                <c:ptCount val="5"/>
                <c:pt idx="0">
                  <c:v>0.26</c:v>
                </c:pt>
                <c:pt idx="1">
                  <c:v>0.2</c:v>
                </c:pt>
                <c:pt idx="2">
                  <c:v>0.29000000000000009</c:v>
                </c:pt>
                <c:pt idx="3">
                  <c:v>0.29000000000000009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831-4D34-BDC8-BCB49BA04026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otham Book" panose="0200060404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Sayfa1!$D$2:$D$6</c:f>
              <c:numCache>
                <c:formatCode>0%</c:formatCode>
                <c:ptCount val="5"/>
                <c:pt idx="0">
                  <c:v>0.47000000000000008</c:v>
                </c:pt>
                <c:pt idx="1">
                  <c:v>0.33000000000000013</c:v>
                </c:pt>
                <c:pt idx="2">
                  <c:v>0.4300000000000001</c:v>
                </c:pt>
                <c:pt idx="3">
                  <c:v>0.4200000000000001</c:v>
                </c:pt>
                <c:pt idx="4">
                  <c:v>0.37000000000000011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831-4D34-BDC8-BCB49BA04026}"/>
            </c:ext>
          </c:extLst>
        </c:ser>
        <c:ser>
          <c:idx val="3"/>
          <c:order val="3"/>
          <c:tx>
            <c:strRef>
              <c:f>Sayfa1!$E$1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Gotham Book" panose="0200060404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Sayfa1!$E$2:$E$6</c:f>
              <c:numCache>
                <c:formatCode>0%</c:formatCode>
                <c:ptCount val="5"/>
                <c:pt idx="0">
                  <c:v>0.13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831-4D34-BDC8-BCB49BA04026}"/>
            </c:ext>
          </c:extLst>
        </c:ser>
        <c:dLbls>
          <c:showVal val="1"/>
        </c:dLbls>
        <c:gapWidth val="75"/>
        <c:overlap val="100"/>
        <c:axId val="186658176"/>
        <c:axId val="186684544"/>
      </c:barChart>
      <c:catAx>
        <c:axId val="186658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86684544"/>
        <c:crosses val="autoZero"/>
        <c:auto val="1"/>
        <c:lblAlgn val="ctr"/>
        <c:lblOffset val="100"/>
      </c:catAx>
      <c:valAx>
        <c:axId val="186684544"/>
        <c:scaling>
          <c:orientation val="minMax"/>
        </c:scaling>
        <c:delete val="1"/>
        <c:axPos val="l"/>
        <c:numFmt formatCode="0%" sourceLinked="1"/>
        <c:majorTickMark val="none"/>
        <c:tickLblPos val="nextTo"/>
        <c:crossAx val="18665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00205C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ayout>
        <c:manualLayout>
          <c:xMode val="edge"/>
          <c:yMode val="edge"/>
          <c:x val="0.19971935855085163"/>
          <c:y val="0.12117507147804553"/>
          <c:w val="0.53108502447979833"/>
          <c:h val="8.4216935390298786E-2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3.5482735376007782E-2"/>
          <c:y val="0.13223730745048731"/>
          <c:w val="0.92903452924798446"/>
          <c:h val="0.77879008173530362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SCI, SSCI ve A&amp;HCI Endeksli Dergilerdeki Atıf Sayısı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190</c:v>
                </c:pt>
                <c:pt idx="1">
                  <c:v>212</c:v>
                </c:pt>
                <c:pt idx="2">
                  <c:v>241</c:v>
                </c:pt>
                <c:pt idx="3">
                  <c:v>235</c:v>
                </c:pt>
                <c:pt idx="4">
                  <c:v>320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DB-424B-9675-2B0D7F5A74FB}"/>
            </c:ext>
          </c:extLst>
        </c:ser>
        <c:dLbls>
          <c:showVal val="1"/>
        </c:dLbls>
        <c:gapWidth val="75"/>
        <c:overlap val="-25"/>
        <c:axId val="186648064"/>
        <c:axId val="186649600"/>
      </c:barChart>
      <c:catAx>
        <c:axId val="1866480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86649600"/>
        <c:crosses val="autoZero"/>
        <c:auto val="1"/>
        <c:lblAlgn val="ctr"/>
        <c:lblOffset val="100"/>
      </c:catAx>
      <c:valAx>
        <c:axId val="186649600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8664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00205C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ayout>
        <c:manualLayout>
          <c:xMode val="edge"/>
          <c:yMode val="edge"/>
          <c:x val="1.0934117932725546E-2"/>
          <c:y val="1.8714633762967628E-2"/>
          <c:w val="0.93446574949842354"/>
          <c:h val="0.19383957028551044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Kredi Sayısı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EE-4A73-B5F3-2A5AA1BDC72F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EE-4A73-B5F3-2A5AA1BDC72F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6EE-4A73-B5F3-2A5AA1BDC72F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6EE-4A73-B5F3-2A5AA1BDC72F}"/>
              </c:ext>
            </c:extLst>
          </c:dPt>
          <c:dLbls>
            <c:dLbl>
              <c:idx val="0"/>
              <c:layout>
                <c:manualLayout>
                  <c:x val="-0.24493998105409023"/>
                  <c:y val="7.5822183547781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EE-4A73-B5F3-2A5AA1BDC72F}"/>
                </c:ext>
              </c:extLst>
            </c:dLbl>
            <c:dLbl>
              <c:idx val="1"/>
              <c:layout>
                <c:manualLayout>
                  <c:x val="0.26359062695880442"/>
                  <c:y val="-2.71582619380736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8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showVal val="1"/>
              <c:showCatNam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EE-4A73-B5F3-2A5AA1BDC7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400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Yerel</c:v>
                </c:pt>
                <c:pt idx="1">
                  <c:v>AKTS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151</c:v>
                </c:pt>
                <c:pt idx="1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6EE-4A73-B5F3-2A5AA1BDC72F}"/>
            </c:ext>
          </c:extLst>
        </c:ser>
        <c:dLbls>
          <c:showVal val="1"/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Kredi Dağılımı Sayısı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C51-4995-99D7-8AD5052D9217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C51-4995-99D7-8AD5052D9217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C51-4995-99D7-8AD5052D9217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C51-4995-99D7-8AD5052D9217}"/>
              </c:ext>
            </c:extLst>
          </c:dPt>
          <c:dLbls>
            <c:dLbl>
              <c:idx val="0"/>
              <c:layout>
                <c:manualLayout>
                  <c:x val="-0.180853555657145"/>
                  <c:y val="-7.3498289534315073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51-4995-99D7-8AD5052D9217}"/>
                </c:ext>
              </c:extLst>
            </c:dLbl>
            <c:dLbl>
              <c:idx val="1"/>
              <c:layout>
                <c:manualLayout>
                  <c:x val="0.17003294326124146"/>
                  <c:y val="-7.7245054495186163E-2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51-4995-99D7-8AD5052D9217}"/>
                </c:ext>
              </c:extLst>
            </c:dLbl>
            <c:dLbl>
              <c:idx val="2"/>
              <c:layout>
                <c:manualLayout>
                  <c:x val="0.13137221172289956"/>
                  <c:y val="0.1715391749019447"/>
                </c:manualLayout>
              </c:layout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51-4995-99D7-8AD5052D9217}"/>
                </c:ext>
              </c:extLst>
            </c:dLbl>
            <c:dLbl>
              <c:idx val="3"/>
              <c:layout>
                <c:manualLayout>
                  <c:x val="2.1260657074317877E-2"/>
                  <c:y val="7.8121656108672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1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C51-4995-99D7-8AD5052D92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800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showPercent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4"/>
                <c:pt idx="0">
                  <c:v>Zorunlu Mesleki Dersler</c:v>
                </c:pt>
                <c:pt idx="1">
                  <c:v>Seçmeli Mesleki Dersler</c:v>
                </c:pt>
                <c:pt idx="2">
                  <c:v>Temel Bilim Dersleri</c:v>
                </c:pt>
                <c:pt idx="3">
                  <c:v>Sosyal Dersler</c:v>
                </c:pt>
              </c:strCache>
            </c:strRef>
          </c:cat>
          <c:val>
            <c:numRef>
              <c:f>Sayfa1!$B$2:$B$5</c:f>
              <c:numCache>
                <c:formatCode>0%</c:formatCode>
                <c:ptCount val="4"/>
                <c:pt idx="0">
                  <c:v>0.66000000000000025</c:v>
                </c:pt>
                <c:pt idx="1">
                  <c:v>0.26</c:v>
                </c:pt>
                <c:pt idx="2">
                  <c:v>8.0000000000000029E-2</c:v>
                </c:pt>
                <c:pt idx="3">
                  <c:v>2.0000000000000007E-2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C51-4995-99D7-8AD5052D9217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47550934806276"/>
          <c:y val="1.474413065734196E-2"/>
          <c:w val="0.73063581908069963"/>
          <c:h val="0.2384414228966542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Lisans Programına Kayıt Yaptıran Öğrenci İstatistikleri</c:v>
                </c:pt>
              </c:strCache>
            </c:strRef>
          </c:tx>
          <c:spPr>
            <a:ln w="3175">
              <a:solidFill>
                <a:schemeClr val="bg1"/>
              </a:solidFill>
            </a:ln>
          </c:spPr>
          <c:dPt>
            <c:idx val="0"/>
            <c:spPr>
              <a:solidFill>
                <a:schemeClr val="accent1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2A-4C0B-B9A4-7597D80F5F3D}"/>
              </c:ext>
            </c:extLst>
          </c:dPt>
          <c:dPt>
            <c:idx val="1"/>
            <c:spPr>
              <a:solidFill>
                <a:schemeClr val="accent2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2A-4C0B-B9A4-7597D80F5F3D}"/>
              </c:ext>
            </c:extLst>
          </c:dPt>
          <c:dPt>
            <c:idx val="2"/>
            <c:spPr>
              <a:solidFill>
                <a:schemeClr val="accent3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2A-4C0B-B9A4-7597D80F5F3D}"/>
              </c:ext>
            </c:extLst>
          </c:dPt>
          <c:dPt>
            <c:idx val="3"/>
            <c:spPr>
              <a:solidFill>
                <a:schemeClr val="accent4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2A-4C0B-B9A4-7597D80F5F3D}"/>
              </c:ext>
            </c:extLst>
          </c:dPt>
          <c:dPt>
            <c:idx val="4"/>
            <c:spPr>
              <a:solidFill>
                <a:schemeClr val="accent5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22A-4C0B-B9A4-7597D80F5F3D}"/>
              </c:ext>
            </c:extLst>
          </c:dPt>
          <c:dPt>
            <c:idx val="5"/>
            <c:spPr>
              <a:solidFill>
                <a:schemeClr val="accent6"/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22A-4C0B-B9A4-7597D80F5F3D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3175"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22A-4C0B-B9A4-7597D80F5F3D}"/>
              </c:ext>
            </c:extLst>
          </c:dPt>
          <c:dLbls>
            <c:dLbl>
              <c:idx val="0"/>
              <c:layout>
                <c:manualLayout>
                  <c:x val="-0.13598029798180916"/>
                  <c:y val="-0.249196643756136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2A-4C0B-B9A4-7597D80F5F3D}"/>
                </c:ext>
              </c:extLst>
            </c:dLbl>
            <c:dLbl>
              <c:idx val="1"/>
              <c:layout>
                <c:manualLayout>
                  <c:x val="7.5641425191696504E-2"/>
                  <c:y val="-8.3857584730798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bg1"/>
                      </a:solidFill>
                      <a:latin typeface="Gotham Medium" panose="02000604030000020004" pitchFamily="50" charset="0"/>
                      <a:ea typeface="+mn-ea"/>
                      <a:cs typeface="+mn-cs"/>
                    </a:defRPr>
                  </a:pPr>
                  <a:endParaRPr lang="tr-TR"/>
                </a:p>
              </c:txPr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2A-4C0B-B9A4-7597D80F5F3D}"/>
                </c:ext>
              </c:extLst>
            </c:dLbl>
            <c:dLbl>
              <c:idx val="2"/>
              <c:layout>
                <c:manualLayout>
                  <c:x val="8.0610057982090366E-2"/>
                  <c:y val="1.3645212491714912E-2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2A-4C0B-B9A4-7597D80F5F3D}"/>
                </c:ext>
              </c:extLst>
            </c:dLbl>
            <c:dLbl>
              <c:idx val="3"/>
              <c:layout>
                <c:manualLayout>
                  <c:x val="6.662073102378481E-2"/>
                  <c:y val="5.8248371741878815E-2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22A-4C0B-B9A4-7597D80F5F3D}"/>
                </c:ext>
              </c:extLst>
            </c:dLbl>
            <c:dLbl>
              <c:idx val="4"/>
              <c:layout>
                <c:manualLayout>
                  <c:x val="5.0593155647504565E-2"/>
                  <c:y val="8.8335232147508866E-2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22A-4C0B-B9A4-7597D80F5F3D}"/>
                </c:ext>
              </c:extLst>
            </c:dLbl>
            <c:dLbl>
              <c:idx val="5"/>
              <c:layout>
                <c:manualLayout>
                  <c:x val="3.9775311748827646E-2"/>
                  <c:y val="0.10895370060479585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22A-4C0B-B9A4-7597D80F5F3D}"/>
                </c:ext>
              </c:extLst>
            </c:dLbl>
            <c:dLbl>
              <c:idx val="6"/>
              <c:layout>
                <c:manualLayout>
                  <c:x val="1.3292552016948008E-2"/>
                  <c:y val="9.7929486843246483E-2"/>
                </c:manualLayout>
              </c:layout>
              <c:dLblPos val="bestFit"/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22A-4C0B-B9A4-7597D80F5F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bestFit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Sayfa1!$A$2:$A$8</c:f>
              <c:strCache>
                <c:ptCount val="7"/>
                <c:pt idx="0">
                  <c:v>YKS ile Yerleştirilen</c:v>
                </c:pt>
                <c:pt idx="1">
                  <c:v>Merkezi Yerleştirme ile Yatay Geçiş</c:v>
                </c:pt>
                <c:pt idx="2">
                  <c:v>Kurum İçi Yatay Geçiş</c:v>
                </c:pt>
                <c:pt idx="3">
                  <c:v>Kurumlararası Yatay Geçiş</c:v>
                </c:pt>
                <c:pt idx="4">
                  <c:v>Dikey Geçiş</c:v>
                </c:pt>
                <c:pt idx="5">
                  <c:v>Çift Anadal</c:v>
                </c:pt>
                <c:pt idx="6">
                  <c:v>Yabancı Uyruklu</c:v>
                </c:pt>
              </c:strCache>
            </c:strRef>
          </c:cat>
          <c:val>
            <c:numRef>
              <c:f>Sayfa1!$B$2:$B$8</c:f>
              <c:numCache>
                <c:formatCode>General</c:formatCode>
                <c:ptCount val="7"/>
                <c:pt idx="0">
                  <c:v>104</c:v>
                </c:pt>
                <c:pt idx="1">
                  <c:v>3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A22A-4C0B-B9A4-7597D80F5F3D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3314999881954722E-2"/>
          <c:y val="0.4888814264173808"/>
          <c:w val="0.43337437920456501"/>
          <c:h val="0.35847346789873841"/>
        </c:manualLayout>
      </c:layout>
      <c:spPr>
        <a:noFill/>
        <a:ln>
          <a:noFill/>
        </a:ln>
        <a:effectLst>
          <a:glow>
            <a:schemeClr val="accent1"/>
          </a:glow>
          <a:softEdge rad="1257300"/>
        </a:effectLst>
      </c:spPr>
      <c:txPr>
        <a:bodyPr rot="0" spcFirstLastPara="1" vertOverflow="ellipsis" vert="horz" wrap="square" anchor="t" anchorCtr="0"/>
        <a:lstStyle/>
        <a:p>
          <a:pPr>
            <a:defRPr sz="1000" b="0" i="0" u="none" strike="noStrike" kern="1200" baseline="0">
              <a:ln>
                <a:noFill/>
              </a:ln>
              <a:solidFill>
                <a:schemeClr val="bg1"/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Doluluk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51-435C-A0F4-3E51114FA0CB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FD3-4C90-85FF-D5E959DE373C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FD3-4C90-85FF-D5E959DE373C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FD3-4C90-85FF-D5E959DE373C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51-435C-A0F4-3E51114FA0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otham Bold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ctr"/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Boş</c:v>
                </c:pt>
                <c:pt idx="1">
                  <c:v>Dolu</c:v>
                </c:pt>
              </c:strCache>
            </c:strRef>
          </c:cat>
          <c:val>
            <c:numRef>
              <c:f>Sayfa1!$B$2:$B$5</c:f>
              <c:numCache>
                <c:formatCode>0%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51-435C-A0F4-3E51114FA0CB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Toplam Öğrenci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35-4193-9A5B-5F264B76757A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35-4193-9A5B-5F264B76757A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35-4193-9A5B-5F264B76757A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35-4193-9A5B-5F264B76757A}"/>
              </c:ext>
            </c:extLst>
          </c:dPt>
          <c:dLbls>
            <c:dLbl>
              <c:idx val="0"/>
              <c:layout>
                <c:manualLayout>
                  <c:x val="-0.26345511103289732"/>
                  <c:y val="-0.176190238662293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E4C9507A-7722-4AD5-9554-8A13694B830F}" type="CATEGORYNAME">
                      <a:rPr lang="en-US" sz="1600"/>
                      <a:pPr>
                        <a:defRPr sz="16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[KATEGORİ ADI]</a:t>
                    </a:fld>
                    <a:r>
                      <a:rPr lang="en-US" sz="1600" baseline="0" dirty="0"/>
                      <a:t>; </a:t>
                    </a:r>
                  </a:p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9C60D8D6-88CF-4E1C-BE5F-A95B31ADD5E3}" type="VALUE">
                      <a:rPr lang="en-US" sz="1600" baseline="0" smtClean="0"/>
                      <a:pPr>
                        <a:defRPr sz="16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[DEĞER]</a:t>
                    </a:fld>
                    <a:r>
                      <a:rPr lang="en-US" sz="1600" baseline="0" dirty="0"/>
                      <a:t> </a:t>
                    </a:r>
                    <a:r>
                      <a:rPr lang="en-US" sz="1600" baseline="0" dirty="0" err="1"/>
                      <a:t>Öğrenci</a:t>
                    </a:r>
                    <a:endParaRPr lang="en-US" sz="1600" baseline="0" dirty="0"/>
                  </a:p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endParaRPr lang="tr-TR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4711266140615108"/>
                      <c:h val="0.257905195830260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C35-4193-9A5B-5F264B76757A}"/>
                </c:ext>
              </c:extLst>
            </c:dLbl>
            <c:dLbl>
              <c:idx val="1"/>
              <c:layout>
                <c:manualLayout>
                  <c:x val="0.20118441421346939"/>
                  <c:y val="0.172920031787252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C6B16DC5-79DF-4F0C-B03F-099A02F1C768}" type="CATEGORYNAME">
                      <a:rPr lang="en-US" sz="1400"/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[KATEGORİ ADI]</a:t>
                    </a:fld>
                    <a:r>
                      <a:rPr lang="en-US" sz="1400" dirty="0"/>
                      <a:t>;</a:t>
                    </a:r>
                  </a:p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981B3106-4989-46CC-A144-1DCEBE6758C1}" type="VALUE">
                      <a:rPr lang="en-US" sz="1400" smtClean="0"/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[DEĞER]</a:t>
                    </a:fld>
                    <a:r>
                      <a:rPr lang="en-US" sz="1400" dirty="0"/>
                      <a:t> </a:t>
                    </a:r>
                    <a:r>
                      <a:rPr lang="en-US" sz="1400" dirty="0" err="1"/>
                      <a:t>Öğrenci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0700621633212838"/>
                      <c:h val="0.27424005902279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C35-4193-9A5B-5F264B7675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Val val="1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Lisans</c:v>
                </c:pt>
                <c:pt idx="1">
                  <c:v>Lisansüstü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C35-4193-9A5B-5F264B76757A}"/>
            </c:ext>
          </c:extLst>
        </c:ser>
        <c:dLbls>
          <c:showVal val="1"/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3.5482735376007782E-2"/>
          <c:y val="0.13223730745048731"/>
          <c:w val="0.92903452924798446"/>
          <c:h val="0.77879008173530362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Öğretim Üyesine Düşen Öğrenci Sayısı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DA-47B5-93CF-B33E76CFA912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Öğretim Elemanına Düşen Öğrenci Sayısı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A9936E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DA-47B5-93CF-B33E76CFA912}"/>
            </c:ext>
          </c:extLst>
        </c:ser>
        <c:dLbls>
          <c:showVal val="1"/>
        </c:dLbls>
        <c:gapWidth val="75"/>
        <c:overlap val="-25"/>
        <c:axId val="179099520"/>
        <c:axId val="179101056"/>
      </c:barChart>
      <c:catAx>
        <c:axId val="17909952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79101056"/>
        <c:crosses val="autoZero"/>
        <c:auto val="1"/>
        <c:lblAlgn val="ctr"/>
        <c:lblOffset val="100"/>
      </c:catAx>
      <c:valAx>
        <c:axId val="17910105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79099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00205C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A9936E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ayout>
        <c:manualLayout>
          <c:xMode val="edge"/>
          <c:yMode val="edge"/>
          <c:x val="1.0934117932725546E-2"/>
          <c:y val="1.8714633762967628E-2"/>
          <c:w val="0.98906588206727442"/>
          <c:h val="0.11664177931468096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>
        <c:manualLayout>
          <c:layoutTarget val="inner"/>
          <c:xMode val="edge"/>
          <c:yMode val="edge"/>
          <c:x val="0"/>
          <c:y val="0.22046323306786411"/>
          <c:w val="1"/>
          <c:h val="0.69056392307197989"/>
        </c:manualLayout>
      </c:layout>
      <c:barChart>
        <c:barDir val="col"/>
        <c:grouping val="clustered"/>
        <c:ser>
          <c:idx val="0"/>
          <c:order val="0"/>
          <c:tx>
            <c:strRef>
              <c:f>Sayfa1!$B$1</c:f>
              <c:strCache>
                <c:ptCount val="1"/>
                <c:pt idx="0">
                  <c:v>Öğretim Üyesi Ortalama Ders Yükü (Saat/Hafta)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205C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Sayfa1!$A$2:$A$6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Sayfa1!$B$2:$B$6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7E6-4189-B007-4FEAAF58FAC3}"/>
            </c:ext>
          </c:extLst>
        </c:ser>
        <c:dLbls>
          <c:showVal val="1"/>
        </c:dLbls>
        <c:gapWidth val="75"/>
        <c:overlap val="-25"/>
        <c:axId val="179241728"/>
        <c:axId val="179243264"/>
      </c:barChart>
      <c:catAx>
        <c:axId val="1792417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  <c:crossAx val="179243264"/>
        <c:crosses val="autoZero"/>
        <c:auto val="1"/>
        <c:lblAlgn val="ctr"/>
        <c:lblOffset val="100"/>
      </c:catAx>
      <c:valAx>
        <c:axId val="17924326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792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baseline="0">
                <a:solidFill>
                  <a:srgbClr val="00205C"/>
                </a:solidFill>
                <a:latin typeface="Gotham Medium" panose="02000604030000020004" pitchFamily="50" charset="0"/>
                <a:ea typeface="+mn-ea"/>
                <a:cs typeface="+mn-cs"/>
              </a:defRPr>
            </a:pPr>
            <a:endParaRPr lang="tr-TR"/>
          </a:p>
        </c:txPr>
      </c:legendEntry>
      <c:layout>
        <c:manualLayout>
          <c:xMode val="edge"/>
          <c:yMode val="edge"/>
          <c:x val="1.0934117932725546E-2"/>
          <c:y val="1.8714633762967628E-2"/>
          <c:w val="0.98906588206727442"/>
          <c:h val="0.17545902596445889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tham Medium" panose="02000604030000020004" pitchFamily="50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chart>
    <c:autoTitleDeleted val="1"/>
    <c:plotArea>
      <c:layout/>
      <c:pieChart>
        <c:varyColors val="1"/>
        <c:ser>
          <c:idx val="0"/>
          <c:order val="0"/>
          <c:tx>
            <c:strRef>
              <c:f>Sayfa1!$B$1</c:f>
              <c:strCache>
                <c:ptCount val="1"/>
                <c:pt idx="0">
                  <c:v>Toplam Öğrenci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041-4827-83C1-A2D3F4EAF6B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041-4827-83C1-A2D3F4EAF6B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041-4827-83C1-A2D3F4EAF6B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041-4827-83C1-A2D3F4EAF6B9}"/>
              </c:ext>
            </c:extLst>
          </c:dPt>
          <c:dLbls>
            <c:dLbl>
              <c:idx val="0"/>
              <c:layout>
                <c:manualLayout>
                  <c:x val="-0.26345511103289732"/>
                  <c:y val="-0.176190238662293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E4C9507A-7722-4AD5-9554-8A13694B830F}" type="CATEGORYNAME">
                      <a:rPr lang="en-US" sz="1600"/>
                      <a:pPr>
                        <a:defRPr sz="16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[KATEGORİ ADI]</a:t>
                    </a:fld>
                    <a:r>
                      <a:rPr lang="en-US" sz="1600" baseline="0" dirty="0"/>
                      <a:t>; </a:t>
                    </a:r>
                  </a:p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9C60D8D6-88CF-4E1C-BE5F-A95B31ADD5E3}" type="VALUE">
                      <a:rPr lang="en-US" sz="1600" baseline="0" smtClean="0"/>
                      <a:pPr>
                        <a:defRPr sz="16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[DEĞER]</a:t>
                    </a:fld>
                    <a:r>
                      <a:rPr lang="en-US" sz="1600" baseline="0" dirty="0"/>
                      <a:t> </a:t>
                    </a:r>
                    <a:r>
                      <a:rPr lang="en-US" sz="1600" baseline="0" dirty="0" err="1"/>
                      <a:t>Öğrenci</a:t>
                    </a:r>
                    <a:endParaRPr lang="en-US" sz="1600" baseline="0" dirty="0"/>
                  </a:p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endParaRPr lang="tr-TR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4711266140615108"/>
                      <c:h val="0.2579051958302603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041-4827-83C1-A2D3F4EAF6B9}"/>
                </c:ext>
              </c:extLst>
            </c:dLbl>
            <c:dLbl>
              <c:idx val="1"/>
              <c:layout>
                <c:manualLayout>
                  <c:x val="0.20118441421346939"/>
                  <c:y val="0.172920031787252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C6B16DC5-79DF-4F0C-B03F-099A02F1C768}" type="CATEGORYNAME">
                      <a:rPr lang="en-US" sz="1400"/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[KATEGORİ ADI]</a:t>
                    </a:fld>
                    <a:r>
                      <a:rPr lang="en-US" sz="1400" dirty="0"/>
                      <a:t>;</a:t>
                    </a:r>
                  </a:p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Gotham Medium" panose="02000604030000020004" pitchFamily="50" charset="0"/>
                        <a:ea typeface="+mn-ea"/>
                        <a:cs typeface="+mn-cs"/>
                      </a:defRPr>
                    </a:pPr>
                    <a:fld id="{981B3106-4989-46CC-A144-1DCEBE6758C1}" type="VALUE">
                      <a:rPr lang="en-US" sz="1400" smtClean="0"/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Gotham Medium" panose="02000604030000020004" pitchFamily="50" charset="0"/>
                          <a:ea typeface="+mn-ea"/>
                          <a:cs typeface="+mn-cs"/>
                        </a:defRPr>
                      </a:pPr>
                      <a:t>[DEĞER]</a:t>
                    </a:fld>
                    <a:r>
                      <a:rPr lang="en-US" sz="1400" dirty="0"/>
                      <a:t> </a:t>
                    </a:r>
                    <a:r>
                      <a:rPr lang="en-US" sz="1400" dirty="0" err="1"/>
                      <a:t>Öğrenci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Val val="1"/>
              <c:showCatName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30700621633212838"/>
                      <c:h val="0.27424005902279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041-4827-83C1-A2D3F4EAF6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Gotham Medium" panose="02000604030000020004" pitchFamily="50" charset="0"/>
                    <a:ea typeface="+mn-ea"/>
                    <a:cs typeface="+mn-cs"/>
                  </a:defRPr>
                </a:pPr>
                <a:endParaRPr lang="tr-TR"/>
              </a:p>
            </c:txPr>
            <c:dLblPos val="inEnd"/>
            <c:showVal val="1"/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Sayfa1!$A$2:$A$5</c:f>
              <c:strCache>
                <c:ptCount val="2"/>
                <c:pt idx="0">
                  <c:v>Lisans</c:v>
                </c:pt>
                <c:pt idx="1">
                  <c:v>Lisansüstü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657</c:v>
                </c:pt>
                <c:pt idx="1">
                  <c:v>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041-4827-83C1-A2D3F4EAF6B9}"/>
            </c:ext>
          </c:extLst>
        </c:ser>
        <c:dLbls>
          <c:showVal val="1"/>
          <c:showCatName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0.12573</cdr:y>
    </cdr:to>
    <cdr:sp macro="" textlink="">
      <cdr:nvSpPr>
        <cdr:cNvPr id="2" name="Metin kutusu 1">
          <a:extLst xmlns:a="http://schemas.openxmlformats.org/drawingml/2006/main">
            <a:ext uri="{FF2B5EF4-FFF2-40B4-BE49-F238E27FC236}">
              <a16:creationId xmlns="" xmlns:a16="http://schemas.microsoft.com/office/drawing/2014/main" id="{7538EC6D-6633-448B-856F-FDF88C6E30EF}"/>
            </a:ext>
          </a:extLst>
        </cdr:cNvPr>
        <cdr:cNvSpPr txBox="1"/>
      </cdr:nvSpPr>
      <cdr:spPr>
        <a:xfrm xmlns:a="http://schemas.openxmlformats.org/drawingml/2006/main">
          <a:off x="0" y="0"/>
          <a:ext cx="4028628" cy="5195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 rtl="0"/>
          <a:r>
            <a:rPr lang="tr-TR" sz="1200" dirty="0">
              <a:solidFill>
                <a:srgbClr val="00205C"/>
              </a:solidFill>
              <a:latin typeface="Gotham Medium" panose="02000604030000020004" pitchFamily="50" charset="0"/>
            </a:rPr>
            <a:t>SCI, SSCI ve A&amp;HCI Endeksli Dergilerde</a:t>
          </a:r>
        </a:p>
        <a:p xmlns:a="http://schemas.openxmlformats.org/drawingml/2006/main">
          <a:pPr algn="ctr" rtl="0"/>
          <a:r>
            <a:rPr lang="tr-TR" sz="1200" dirty="0">
              <a:solidFill>
                <a:srgbClr val="00205C"/>
              </a:solidFill>
              <a:latin typeface="Gotham Medium" panose="02000604030000020004" pitchFamily="50" charset="0"/>
            </a:rPr>
            <a:t>Yayınlanan Makalelerin Q Dağılımı</a:t>
          </a:r>
        </a:p>
        <a:p xmlns:a="http://schemas.openxmlformats.org/drawingml/2006/main">
          <a:r>
            <a:rPr lang="tr-TR" sz="1400" dirty="0"/>
            <a:t>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4063A45B-AA25-4F43-A43F-3DA4790F6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F38FD181-51C0-468A-A979-633E5B37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9096E7A0-AC46-4AE8-B1F7-AF620981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4A1329B0-F812-4E92-BDD0-72C92ED8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FABDEDDE-E2B8-4589-9E1F-43874CAF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71220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6646EB5-B004-4BD6-ACEA-8AC7F2A6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AC53F943-0745-49F4-A2F3-42FFC1BD3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6F704912-B4D2-4149-806D-7641F72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D6FF7BE-BDC2-4D43-B4CB-13432738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20FF163-E35D-4CA7-8FC8-895244E9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38718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672DCBD8-2821-4803-8F2C-8862D03A8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B06C728F-0F2D-4788-889E-453680725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5D4B9924-6B42-4E10-8418-8463D2EA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7B25CAA-09FD-470E-A773-71BC950E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5F67259B-2D69-4F12-B8B9-95CE50D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922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88050A1-6DDF-4680-B982-24E5460D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53DD8FB-9339-4F45-BAA0-28AC41CB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16FCFDD-E1E9-467D-9590-762FCAE8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1E6B5A05-311F-483E-A5F6-42B003D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A5A432D8-030C-453E-9CF3-717C36B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02588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FAAAF458-B23C-41DD-8C1F-A7A32C0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C1327E95-29C5-490F-8B3D-55153DCF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66AF6D6-E5C2-48DC-84CE-E11C7F0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32BFF6CB-3304-4F91-BACB-B112D501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97EC7AA5-D04F-4C88-B59B-1AB55A4D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78908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10093B5A-99FA-4FBA-9D1E-715D10F8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3D824D3F-F75C-4C4F-8FBA-8DB44303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5EF819FC-4677-433C-92DF-18EF949B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7B0CF2EF-43CD-46D0-A332-BB097F2B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55C2F5E9-0031-4B9E-B7A5-4D7E7B29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68D3C2C1-891B-497C-8F5A-E46FC6C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4605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6C235ADF-CFE5-49C9-AFED-170F2613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39131A73-0EE9-4D5B-8EC2-4793B2DE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AEB0F6E4-D3B6-4DE7-8F7C-7BB24BD5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10A9D2D7-FE1E-4700-8AF5-5912DA3A1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E393E6E6-FB1B-4DE6-A726-93D579116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ADA3F975-71E6-4FD5-BCA2-061AC52A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9C8493F7-1D2C-4776-BD2E-431BCD53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23758BC2-E15D-4163-8A9D-421F091C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23688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53950092-15F4-4FC2-8DD4-0CBD3334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EDA87E95-D971-4A7F-86BE-915611A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9D347C28-C551-4D3E-8CEA-3B16BE00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D98E1D37-EDFC-42B0-A228-8E421D4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236677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FCE2D71E-52BA-40CE-B801-F27E9EC0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26737C3E-E534-42A5-86E9-CBEDA6B1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C9D59E19-DD1E-4337-AACF-10DFD8A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17168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B232ABA4-09F3-48AA-A242-866B8DA6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685D6BA1-A7F4-48ED-9310-EEBD08FB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771F42D-01CD-42D9-B08D-3AC6E7E1F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5887E55-630C-4539-A8EB-EF1ECE9E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A6599F85-C113-48FF-B775-860C20BB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2AE0EF4A-30A8-4658-A2D5-5A9A9380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12913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="" xmlns:a16="http://schemas.microsoft.com/office/drawing/2014/main" id="{61F5D5B6-98B5-4084-B263-84167C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86014F2C-AC3B-4CE5-ABEB-FD485F5F3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78F9B293-BD2C-43DE-9B5A-765874A6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A32A1427-948C-4F2E-BF1E-F6D3C07F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2FB47569-F913-4904-B29A-8AF38F3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A11507DF-EA58-436C-AB7E-E35B317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40975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08709A5A-A964-45FE-A4A6-E72EE0D4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5D504995-F403-4611-A27C-75214F5A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087DCFDD-0912-4874-A02D-E73CF3213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CC38-3708-4330-8555-583D7737F8EF}" type="datetimeFigureOut">
              <a:rPr lang="tr-TR" smtClean="0"/>
              <a:pPr/>
              <a:t>7.02.2020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C22ED890-B7FB-4213-9248-86D50923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590B3ED5-9415-4B75-9308-192D025C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C65F-008E-4094-8674-BC632BA4E7E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="" xmlns:p14="http://schemas.microsoft.com/office/powerpoint/2010/main" val="79767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hrm.yildiz.edu.tr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8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7.png"/><Relationship Id="rId2" Type="http://schemas.openxmlformats.org/officeDocument/2006/relationships/image" Target="../media/image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5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16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0.png"/><Relationship Id="rId7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chart" Target="../charts/chart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11" Type="http://schemas.openxmlformats.org/officeDocument/2006/relationships/chart" Target="../charts/chart10.xml"/><Relationship Id="rId5" Type="http://schemas.openxmlformats.org/officeDocument/2006/relationships/chart" Target="../charts/chart7.xml"/><Relationship Id="rId10" Type="http://schemas.openxmlformats.org/officeDocument/2006/relationships/chart" Target="../charts/chart9.xml"/><Relationship Id="rId4" Type="http://schemas.openxmlformats.org/officeDocument/2006/relationships/chart" Target="../charts/chart6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chart" Target="../charts/chart11.xml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chart" Target="../charts/chart14.xml"/><Relationship Id="rId4" Type="http://schemas.openxmlformats.org/officeDocument/2006/relationships/image" Target="../media/image19.png"/><Relationship Id="rId9" Type="http://schemas.openxmlformats.org/officeDocument/2006/relationships/chart" Target="../charts/char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BB3EFE69-7794-4078-8D46-99DFD062F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068"/>
            <a:ext cx="12192000" cy="685799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="" xmlns:a16="http://schemas.microsoft.com/office/drawing/2014/main" id="{DF1F6DBE-E8F2-4825-A5FC-70EF15600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843728" y="1956954"/>
            <a:ext cx="4348108" cy="326108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="" xmlns:a16="http://schemas.microsoft.com/office/drawing/2014/main" id="{7E5D1185-489F-44D6-9DAF-6E0CE50C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7"/>
            <a:ext cx="4348274" cy="6234545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7E2ABF82-E9A0-4361-854E-86A61DA13D01}"/>
              </a:ext>
            </a:extLst>
          </p:cNvPr>
          <p:cNvSpPr/>
          <p:nvPr/>
        </p:nvSpPr>
        <p:spPr>
          <a:xfrm>
            <a:off x="2865404" y="879736"/>
            <a:ext cx="64611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dirty="0">
                <a:solidFill>
                  <a:srgbClr val="00205C"/>
                </a:solidFill>
                <a:latin typeface="Gotham Book" panose="02000604040000020004" pitchFamily="50" charset="0"/>
              </a:rPr>
              <a:t>KİMYA METALURJİ FAKÜLTESİ</a:t>
            </a:r>
          </a:p>
          <a:p>
            <a:pPr algn="ctr"/>
            <a:r>
              <a:rPr lang="tr-TR" sz="3200" dirty="0">
                <a:solidFill>
                  <a:srgbClr val="00205C"/>
                </a:solidFill>
                <a:latin typeface="Gotham Bold" pitchFamily="50" charset="0"/>
              </a:rPr>
              <a:t>MATEMATİK MÜHENDİSLİĞİ BÖLÜMÜ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="" xmlns:a16="http://schemas.microsoft.com/office/drawing/2014/main" id="{98E6B821-CBFC-4E7A-8195-CC78B50C2468}"/>
              </a:ext>
            </a:extLst>
          </p:cNvPr>
          <p:cNvSpPr/>
          <p:nvPr/>
        </p:nvSpPr>
        <p:spPr>
          <a:xfrm>
            <a:off x="4726213" y="5599029"/>
            <a:ext cx="2557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>
                <a:solidFill>
                  <a:srgbClr val="A9936E"/>
                </a:solidFill>
                <a:latin typeface="Gotham Medium" panose="02000604030000020004" pitchFamily="50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www.mtm.yildiz.edu.tr</a:t>
            </a:r>
            <a:endParaRPr lang="tr-TR" sz="2000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5A03322C-F8B3-4CC5-A3F5-5F6719937F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353" y="5674308"/>
            <a:ext cx="349384" cy="3493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55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="" xmlns:a16="http://schemas.microsoft.com/office/drawing/2014/main" id="{756D838B-91D0-4244-B94F-54181A131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6" y="1866475"/>
            <a:ext cx="3122352" cy="490655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="" xmlns:a16="http://schemas.microsoft.com/office/drawing/2014/main" id="{783861B0-D63A-49FD-ACD5-7DB18734D728}"/>
              </a:ext>
            </a:extLst>
          </p:cNvPr>
          <p:cNvSpPr txBox="1"/>
          <p:nvPr/>
        </p:nvSpPr>
        <p:spPr>
          <a:xfrm>
            <a:off x="3284858" y="1789475"/>
            <a:ext cx="7344126" cy="140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A9936E"/>
                </a:solidFill>
                <a:latin typeface="Gotham Bold" pitchFamily="50" charset="0"/>
              </a:rPr>
              <a:t>Yayın Faaliyetlerinin Nitelik ve Nicelik Olarak Artırılması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Öğretim Üyesi başına SCI, SSCI, A&amp;HCI makale sayısı                           :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Uluslararası makalelerin Q1 ve Q2 oranı                                                  :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Öğretim Üyesi başına SCI, SSCI, A&amp;HCI dergilerde yapılan atıf sayısı  :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806CAD1D-B802-4AE1-915A-596B608302A7}"/>
              </a:ext>
            </a:extLst>
          </p:cNvPr>
          <p:cNvSpPr txBox="1"/>
          <p:nvPr/>
        </p:nvSpPr>
        <p:spPr>
          <a:xfrm>
            <a:off x="3337829" y="3393453"/>
            <a:ext cx="4706288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A9936E"/>
                </a:solidFill>
                <a:latin typeface="Gotham Bold" pitchFamily="50" charset="0"/>
              </a:rPr>
              <a:t>Proje Başvuru Sayısının Artırılması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Öğretim Üyesi başına proje başvuru sayısı  :</a:t>
            </a:r>
          </a:p>
          <a:p>
            <a:pPr>
              <a:lnSpc>
                <a:spcPct val="150000"/>
              </a:lnSpc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Disiplinlerarası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proje başvuru sayısı              :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B094920D-11D2-4DA7-BF56-494BC5C286D3}"/>
              </a:ext>
            </a:extLst>
          </p:cNvPr>
          <p:cNvSpPr txBox="1"/>
          <p:nvPr/>
        </p:nvSpPr>
        <p:spPr>
          <a:xfrm>
            <a:off x="3390800" y="4629070"/>
            <a:ext cx="4336252" cy="14083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A9936E"/>
                </a:solidFill>
                <a:latin typeface="Gotham Bold" pitchFamily="50" charset="0"/>
              </a:rPr>
              <a:t>Girişimcilik ve Yenilikçilik Faaliyetlerinin Artırılması</a:t>
            </a:r>
          </a:p>
          <a:p>
            <a:pPr>
              <a:lnSpc>
                <a:spcPct val="150000"/>
              </a:lnSpc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TEKNOPARK’larda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yürütülen proje sayısı      :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Patent Model başvurusu sayısı                      :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Faydalı Model ve Tasarım başvurusu sayısı  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="" xmlns:a16="http://schemas.microsoft.com/office/drawing/2014/main" id="{CFE0BEB7-16FF-4652-B23A-0E6BC710BE1B}"/>
              </a:ext>
            </a:extLst>
          </p:cNvPr>
          <p:cNvSpPr txBox="1"/>
          <p:nvPr/>
        </p:nvSpPr>
        <p:spPr>
          <a:xfrm>
            <a:off x="10503149" y="2085539"/>
            <a:ext cx="548548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0.81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3F16BABC-1F15-49F2-8424-9B9A7E55A984}"/>
              </a:ext>
            </a:extLst>
          </p:cNvPr>
          <p:cNvSpPr txBox="1"/>
          <p:nvPr/>
        </p:nvSpPr>
        <p:spPr>
          <a:xfrm>
            <a:off x="10503149" y="2488838"/>
            <a:ext cx="540533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%60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="" xmlns:a16="http://schemas.microsoft.com/office/drawing/2014/main" id="{B27D1281-B9AD-4E06-B7FE-40751A7FC080}"/>
              </a:ext>
            </a:extLst>
          </p:cNvPr>
          <p:cNvSpPr txBox="1"/>
          <p:nvPr/>
        </p:nvSpPr>
        <p:spPr>
          <a:xfrm>
            <a:off x="10543224" y="2935634"/>
            <a:ext cx="393056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12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5A8D8746-3D83-4030-841E-D3DDC4742898}"/>
              </a:ext>
            </a:extLst>
          </p:cNvPr>
          <p:cNvSpPr txBox="1"/>
          <p:nvPr/>
        </p:nvSpPr>
        <p:spPr>
          <a:xfrm>
            <a:off x="8044117" y="3724257"/>
            <a:ext cx="548548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>
                <a:latin typeface="Gotham Medium" panose="02000604030000020004" pitchFamily="50" charset="0"/>
              </a:rPr>
              <a:t>0.28</a:t>
            </a:r>
            <a:endParaRPr lang="tr-TR" sz="1600" dirty="0">
              <a:latin typeface="Gotham Medium" panose="02000604030000020004" pitchFamily="50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71C269D0-04C3-4D23-ADB1-91DCA4746B1D}"/>
              </a:ext>
            </a:extLst>
          </p:cNvPr>
          <p:cNvSpPr txBox="1"/>
          <p:nvPr/>
        </p:nvSpPr>
        <p:spPr>
          <a:xfrm>
            <a:off x="8044117" y="4127556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1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23FFE710-A56C-42F8-A58A-AA2EF2542E8A}"/>
              </a:ext>
            </a:extLst>
          </p:cNvPr>
          <p:cNvSpPr txBox="1"/>
          <p:nvPr/>
        </p:nvSpPr>
        <p:spPr>
          <a:xfrm>
            <a:off x="8044117" y="4933736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2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D29F5734-73FC-4713-8B53-9ECCFE831C76}"/>
              </a:ext>
            </a:extLst>
          </p:cNvPr>
          <p:cNvSpPr txBox="1"/>
          <p:nvPr/>
        </p:nvSpPr>
        <p:spPr>
          <a:xfrm>
            <a:off x="8044117" y="5337035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1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6E08676B-6211-4FA1-9C74-74FAEAAE00EF}"/>
              </a:ext>
            </a:extLst>
          </p:cNvPr>
          <p:cNvSpPr txBox="1"/>
          <p:nvPr/>
        </p:nvSpPr>
        <p:spPr>
          <a:xfrm>
            <a:off x="8044117" y="5730750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>
                <a:latin typeface="Gotham Medium" panose="02000604030000020004" pitchFamily="50" charset="0"/>
              </a:rPr>
              <a:t>1</a:t>
            </a:r>
            <a:endParaRPr lang="tr-TR" sz="1600" dirty="0">
              <a:latin typeface="Gotham Medium" panose="02000604030000020004" pitchFamily="50" charset="0"/>
            </a:endParaRPr>
          </a:p>
        </p:txBody>
      </p:sp>
      <p:grpSp>
        <p:nvGrpSpPr>
          <p:cNvPr id="27" name="Grup 26">
            <a:extLst>
              <a:ext uri="{FF2B5EF4-FFF2-40B4-BE49-F238E27FC236}">
                <a16:creationId xmlns="" xmlns:a16="http://schemas.microsoft.com/office/drawing/2014/main" id="{CEBB0C62-342B-4B06-A7F1-FA44FA412CC5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28" name="Resim 27">
              <a:extLst>
                <a:ext uri="{FF2B5EF4-FFF2-40B4-BE49-F238E27FC236}">
                  <a16:creationId xmlns="" xmlns:a16="http://schemas.microsoft.com/office/drawing/2014/main" id="{50107A97-2E50-45C0-A86A-AC6F0DA1A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29" name="Resim 28">
              <a:extLst>
                <a:ext uri="{FF2B5EF4-FFF2-40B4-BE49-F238E27FC236}">
                  <a16:creationId xmlns="" xmlns:a16="http://schemas.microsoft.com/office/drawing/2014/main" id="{EC574D78-63EC-49B7-AAAD-E1E645E95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30" name="Resim 29">
            <a:extLst>
              <a:ext uri="{FF2B5EF4-FFF2-40B4-BE49-F238E27FC236}">
                <a16:creationId xmlns="" xmlns:a16="http://schemas.microsoft.com/office/drawing/2014/main" id="{25D0B49E-00BA-427D-A309-E3CE5A1580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cxnSp>
        <p:nvCxnSpPr>
          <p:cNvPr id="33" name="Düz Bağlayıcı 32">
            <a:extLst>
              <a:ext uri="{FF2B5EF4-FFF2-40B4-BE49-F238E27FC236}">
                <a16:creationId xmlns="" xmlns:a16="http://schemas.microsoft.com/office/drawing/2014/main" id="{C0CEF5A5-AF92-4A17-A5D1-4322E194D707}"/>
              </a:ext>
            </a:extLst>
          </p:cNvPr>
          <p:cNvCxnSpPr/>
          <p:nvPr/>
        </p:nvCxnSpPr>
        <p:spPr>
          <a:xfrm>
            <a:off x="0" y="6610525"/>
            <a:ext cx="12192000" cy="0"/>
          </a:xfrm>
          <a:prstGeom prst="line">
            <a:avLst/>
          </a:prstGeom>
          <a:ln w="28575">
            <a:solidFill>
              <a:srgbClr val="A9936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Dikdörtgen 34">
            <a:extLst>
              <a:ext uri="{FF2B5EF4-FFF2-40B4-BE49-F238E27FC236}">
                <a16:creationId xmlns="" xmlns:a16="http://schemas.microsoft.com/office/drawing/2014/main" id="{3BC2FDDE-8989-4702-87F5-D64C336B67A6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="" xmlns:a16="http://schemas.microsoft.com/office/drawing/2014/main" id="{510A232C-59EC-4A79-8502-822ACE96B480}"/>
              </a:ext>
            </a:extLst>
          </p:cNvPr>
          <p:cNvSpPr/>
          <p:nvPr/>
        </p:nvSpPr>
        <p:spPr>
          <a:xfrm>
            <a:off x="1637022" y="825914"/>
            <a:ext cx="33758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2020 HEDEFLERİ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="" xmlns:a16="http://schemas.microsoft.com/office/drawing/2014/main" id="{A9B68A1A-4E36-4D32-88F5-5E3B018DBB3D}"/>
              </a:ext>
            </a:extLst>
          </p:cNvPr>
          <p:cNvSpPr/>
          <p:nvPr/>
        </p:nvSpPr>
        <p:spPr>
          <a:xfrm>
            <a:off x="4816776" y="6381355"/>
            <a:ext cx="2539285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00205C"/>
                </a:solidFill>
                <a:latin typeface="Gotham Book" panose="02000604040000020004" pitchFamily="50" charset="0"/>
              </a:rPr>
              <a:t>Y.T.Ü. KİMYA METALURJİ FAKÜLTESİ</a:t>
            </a:r>
          </a:p>
          <a:p>
            <a:pPr algn="ctr"/>
            <a:r>
              <a:rPr lang="tr-TR" sz="1200" dirty="0">
                <a:solidFill>
                  <a:srgbClr val="00205C"/>
                </a:solidFill>
                <a:latin typeface="Gotham Bold" pitchFamily="50" charset="0"/>
              </a:rPr>
              <a:t>MATEMATİK MÜHENDİSLİĞİ BÖLÜMÜ</a:t>
            </a:r>
          </a:p>
        </p:txBody>
      </p:sp>
    </p:spTree>
    <p:extLst>
      <p:ext uri="{BB962C8B-B14F-4D97-AF65-F5344CB8AC3E}">
        <p14:creationId xmlns="" xmlns:p14="http://schemas.microsoft.com/office/powerpoint/2010/main" val="22660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  <p:bldP spid="4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52" name="Grup 51">
            <a:extLst>
              <a:ext uri="{FF2B5EF4-FFF2-40B4-BE49-F238E27FC236}">
                <a16:creationId xmlns="" xmlns:a16="http://schemas.microsoft.com/office/drawing/2014/main" id="{0F199FB0-A32D-4C60-A15C-E37181A764B1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53" name="Resim 52">
              <a:extLst>
                <a:ext uri="{FF2B5EF4-FFF2-40B4-BE49-F238E27FC236}">
                  <a16:creationId xmlns="" xmlns:a16="http://schemas.microsoft.com/office/drawing/2014/main" id="{2D33F16A-7216-4E0A-81BD-3F525B265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54" name="Resim 53">
              <a:extLst>
                <a:ext uri="{FF2B5EF4-FFF2-40B4-BE49-F238E27FC236}">
                  <a16:creationId xmlns="" xmlns:a16="http://schemas.microsoft.com/office/drawing/2014/main" id="{58EE3989-26EB-4BC0-973F-7972FB546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55" name="Resim 54">
            <a:extLst>
              <a:ext uri="{FF2B5EF4-FFF2-40B4-BE49-F238E27FC236}">
                <a16:creationId xmlns="" xmlns:a16="http://schemas.microsoft.com/office/drawing/2014/main" id="{A7A9588F-5077-4BE7-B588-7D043AF397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57" name="Grup 56">
            <a:extLst>
              <a:ext uri="{FF2B5EF4-FFF2-40B4-BE49-F238E27FC236}">
                <a16:creationId xmlns="" xmlns:a16="http://schemas.microsoft.com/office/drawing/2014/main" id="{92359954-DA51-4140-9894-D921FA65A5C4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58" name="Düz Bağlayıcı 57">
              <a:extLst>
                <a:ext uri="{FF2B5EF4-FFF2-40B4-BE49-F238E27FC236}">
                  <a16:creationId xmlns="" xmlns:a16="http://schemas.microsoft.com/office/drawing/2014/main" id="{A3FE7544-C50F-46D1-A48D-BBF125DE2DB8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Dikdörtgen 58">
              <a:extLst>
                <a:ext uri="{FF2B5EF4-FFF2-40B4-BE49-F238E27FC236}">
                  <a16:creationId xmlns="" xmlns:a16="http://schemas.microsoft.com/office/drawing/2014/main" id="{46D1D25E-4E11-4F0A-B04E-990679A8C020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grpSp>
        <p:nvGrpSpPr>
          <p:cNvPr id="51" name="Grup 50">
            <a:extLst>
              <a:ext uri="{FF2B5EF4-FFF2-40B4-BE49-F238E27FC236}">
                <a16:creationId xmlns="" xmlns:a16="http://schemas.microsoft.com/office/drawing/2014/main" id="{F16600CE-5B35-4557-8A1C-318FB9E9012E}"/>
              </a:ext>
            </a:extLst>
          </p:cNvPr>
          <p:cNvGrpSpPr/>
          <p:nvPr/>
        </p:nvGrpSpPr>
        <p:grpSpPr>
          <a:xfrm>
            <a:off x="733987" y="1155204"/>
            <a:ext cx="9880605" cy="4549780"/>
            <a:chOff x="932440" y="1634350"/>
            <a:chExt cx="9880605" cy="4549780"/>
          </a:xfrm>
        </p:grpSpPr>
        <p:grpSp>
          <p:nvGrpSpPr>
            <p:cNvPr id="40" name="Grup 39">
              <a:extLst>
                <a:ext uri="{FF2B5EF4-FFF2-40B4-BE49-F238E27FC236}">
                  <a16:creationId xmlns="" xmlns:a16="http://schemas.microsoft.com/office/drawing/2014/main" id="{AB7532F5-2780-4CFA-A996-5F1AD3127600}"/>
                </a:ext>
              </a:extLst>
            </p:cNvPr>
            <p:cNvGrpSpPr/>
            <p:nvPr/>
          </p:nvGrpSpPr>
          <p:grpSpPr>
            <a:xfrm>
              <a:off x="932440" y="1634350"/>
              <a:ext cx="9880605" cy="4187541"/>
              <a:chOff x="536206" y="1668946"/>
              <a:chExt cx="9880605" cy="4187541"/>
            </a:xfrm>
          </p:grpSpPr>
          <p:pic>
            <p:nvPicPr>
              <p:cNvPr id="4" name="Resim 3">
                <a:extLst>
                  <a:ext uri="{FF2B5EF4-FFF2-40B4-BE49-F238E27FC236}">
                    <a16:creationId xmlns="" xmlns:a16="http://schemas.microsoft.com/office/drawing/2014/main" id="{96711319-BF70-4C59-83B5-EC242EEBE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770" y="3091883"/>
                <a:ext cx="2957812" cy="2563437"/>
              </a:xfrm>
              <a:prstGeom prst="rect">
                <a:avLst/>
              </a:prstGeom>
            </p:spPr>
          </p:pic>
          <p:pic>
            <p:nvPicPr>
              <p:cNvPr id="15" name="Resim 14">
                <a:extLst>
                  <a:ext uri="{FF2B5EF4-FFF2-40B4-BE49-F238E27FC236}">
                    <a16:creationId xmlns="" xmlns:a16="http://schemas.microsoft.com/office/drawing/2014/main" id="{2814B037-F577-45A3-8A78-FB6ABFF51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891" y="1724158"/>
                <a:ext cx="4188261" cy="1482850"/>
              </a:xfrm>
              <a:prstGeom prst="rect">
                <a:avLst/>
              </a:prstGeom>
            </p:spPr>
          </p:pic>
          <p:pic>
            <p:nvPicPr>
              <p:cNvPr id="18" name="Resim 17">
                <a:extLst>
                  <a:ext uri="{FF2B5EF4-FFF2-40B4-BE49-F238E27FC236}">
                    <a16:creationId xmlns="" xmlns:a16="http://schemas.microsoft.com/office/drawing/2014/main" id="{DB9C6F74-5D2D-44C3-AE82-DE1AE7FC37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206" y="2695244"/>
                <a:ext cx="3738674" cy="1112137"/>
              </a:xfrm>
              <a:prstGeom prst="rect">
                <a:avLst/>
              </a:prstGeom>
            </p:spPr>
          </p:pic>
          <p:pic>
            <p:nvPicPr>
              <p:cNvPr id="20" name="Resim 19">
                <a:extLst>
                  <a:ext uri="{FF2B5EF4-FFF2-40B4-BE49-F238E27FC236}">
                    <a16:creationId xmlns="" xmlns:a16="http://schemas.microsoft.com/office/drawing/2014/main" id="{2644C6B4-8D49-4419-92CB-DBFF56C38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983" y="3697751"/>
                <a:ext cx="3502049" cy="1104250"/>
              </a:xfrm>
              <a:prstGeom prst="rect">
                <a:avLst/>
              </a:prstGeom>
            </p:spPr>
          </p:pic>
          <p:pic>
            <p:nvPicPr>
              <p:cNvPr id="22" name="Resim 21">
                <a:extLst>
                  <a:ext uri="{FF2B5EF4-FFF2-40B4-BE49-F238E27FC236}">
                    <a16:creationId xmlns="" xmlns:a16="http://schemas.microsoft.com/office/drawing/2014/main" id="{305621AB-6F16-4ED6-BDC2-CBEBE7B5D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66" y="4752170"/>
                <a:ext cx="3699236" cy="1104250"/>
              </a:xfrm>
              <a:prstGeom prst="rect">
                <a:avLst/>
              </a:prstGeom>
            </p:spPr>
          </p:pic>
          <p:pic>
            <p:nvPicPr>
              <p:cNvPr id="31" name="Resim 30">
                <a:extLst>
                  <a:ext uri="{FF2B5EF4-FFF2-40B4-BE49-F238E27FC236}">
                    <a16:creationId xmlns="" xmlns:a16="http://schemas.microsoft.com/office/drawing/2014/main" id="{46298D3D-50A8-4AC9-B257-29D676C28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999" y="1668946"/>
                <a:ext cx="4314461" cy="1538062"/>
              </a:xfrm>
              <a:prstGeom prst="rect">
                <a:avLst/>
              </a:prstGeom>
            </p:spPr>
          </p:pic>
          <p:pic>
            <p:nvPicPr>
              <p:cNvPr id="33" name="Resim 32">
                <a:extLst>
                  <a:ext uri="{FF2B5EF4-FFF2-40B4-BE49-F238E27FC236}">
                    <a16:creationId xmlns="" xmlns:a16="http://schemas.microsoft.com/office/drawing/2014/main" id="{56215DEE-E492-4879-8A35-13C7789DD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0391" y="2696728"/>
                <a:ext cx="3817550" cy="1112137"/>
              </a:xfrm>
              <a:prstGeom prst="rect">
                <a:avLst/>
              </a:prstGeom>
            </p:spPr>
          </p:pic>
          <p:pic>
            <p:nvPicPr>
              <p:cNvPr id="35" name="Resim 34">
                <a:extLst>
                  <a:ext uri="{FF2B5EF4-FFF2-40B4-BE49-F238E27FC236}">
                    <a16:creationId xmlns="" xmlns:a16="http://schemas.microsoft.com/office/drawing/2014/main" id="{71CEB789-660D-43CB-A226-416C17127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4904" y="3694086"/>
                <a:ext cx="3573037" cy="1104250"/>
              </a:xfrm>
              <a:prstGeom prst="rect">
                <a:avLst/>
              </a:prstGeom>
            </p:spPr>
          </p:pic>
          <p:pic>
            <p:nvPicPr>
              <p:cNvPr id="37" name="Resim 36">
                <a:extLst>
                  <a:ext uri="{FF2B5EF4-FFF2-40B4-BE49-F238E27FC236}">
                    <a16:creationId xmlns="" xmlns:a16="http://schemas.microsoft.com/office/drawing/2014/main" id="{27854F89-C7C2-418A-9FA4-CFC401675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6587" y="4752237"/>
                <a:ext cx="3770224" cy="1104250"/>
              </a:xfrm>
              <a:prstGeom prst="rect">
                <a:avLst/>
              </a:prstGeom>
            </p:spPr>
          </p:pic>
        </p:grpSp>
        <p:sp>
          <p:nvSpPr>
            <p:cNvPr id="41" name="Metin kutusu 40">
              <a:extLst>
                <a:ext uri="{FF2B5EF4-FFF2-40B4-BE49-F238E27FC236}">
                  <a16:creationId xmlns="" xmlns:a16="http://schemas.microsoft.com/office/drawing/2014/main" id="{DA94BDAD-0314-47EB-B21C-B521799F529E}"/>
                </a:ext>
              </a:extLst>
            </p:cNvPr>
            <p:cNvSpPr txBox="1"/>
            <p:nvPr/>
          </p:nvSpPr>
          <p:spPr>
            <a:xfrm>
              <a:off x="2738569" y="1938037"/>
              <a:ext cx="184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2" name="Metin kutusu 41">
              <a:extLst>
                <a:ext uri="{FF2B5EF4-FFF2-40B4-BE49-F238E27FC236}">
                  <a16:creationId xmlns="" xmlns:a16="http://schemas.microsoft.com/office/drawing/2014/main" id="{429FC73C-42C1-449E-BA10-F4B5539AEF48}"/>
                </a:ext>
              </a:extLst>
            </p:cNvPr>
            <p:cNvSpPr txBox="1"/>
            <p:nvPr/>
          </p:nvSpPr>
          <p:spPr>
            <a:xfrm>
              <a:off x="2824801" y="2843618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3" name="Metin kutusu 42">
              <a:extLst>
                <a:ext uri="{FF2B5EF4-FFF2-40B4-BE49-F238E27FC236}">
                  <a16:creationId xmlns="" xmlns:a16="http://schemas.microsoft.com/office/drawing/2014/main" id="{64626147-D2EF-41D9-BD08-2F7DC8F66B9D}"/>
                </a:ext>
              </a:extLst>
            </p:cNvPr>
            <p:cNvSpPr txBox="1"/>
            <p:nvPr/>
          </p:nvSpPr>
          <p:spPr>
            <a:xfrm>
              <a:off x="2814011" y="3851753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4" name="Metin kutusu 43">
              <a:extLst>
                <a:ext uri="{FF2B5EF4-FFF2-40B4-BE49-F238E27FC236}">
                  <a16:creationId xmlns="" xmlns:a16="http://schemas.microsoft.com/office/drawing/2014/main" id="{FF620FDD-39FC-4CA4-AB0B-F24FF21D5636}"/>
                </a:ext>
              </a:extLst>
            </p:cNvPr>
            <p:cNvSpPr txBox="1"/>
            <p:nvPr/>
          </p:nvSpPr>
          <p:spPr>
            <a:xfrm>
              <a:off x="2824801" y="4954292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="" xmlns:a16="http://schemas.microsoft.com/office/drawing/2014/main" id="{777DE57E-EAC2-403E-AE96-A18980D90AA3}"/>
                </a:ext>
              </a:extLst>
            </p:cNvPr>
            <p:cNvSpPr txBox="1"/>
            <p:nvPr/>
          </p:nvSpPr>
          <p:spPr>
            <a:xfrm>
              <a:off x="2862275" y="5968686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tr-TR" sz="8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="" xmlns:a16="http://schemas.microsoft.com/office/drawing/2014/main" id="{B9163F31-7010-4478-BCDF-A964886CC291}"/>
                </a:ext>
              </a:extLst>
            </p:cNvPr>
            <p:cNvSpPr txBox="1"/>
            <p:nvPr/>
          </p:nvSpPr>
          <p:spPr>
            <a:xfrm>
              <a:off x="8716326" y="1879141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="" xmlns:a16="http://schemas.microsoft.com/office/drawing/2014/main" id="{4C1F909F-7797-41B2-9B46-83F86F6C914A}"/>
                </a:ext>
              </a:extLst>
            </p:cNvPr>
            <p:cNvSpPr txBox="1"/>
            <p:nvPr/>
          </p:nvSpPr>
          <p:spPr>
            <a:xfrm>
              <a:off x="8688268" y="296736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8" name="Metin kutusu 47">
              <a:extLst>
                <a:ext uri="{FF2B5EF4-FFF2-40B4-BE49-F238E27FC236}">
                  <a16:creationId xmlns="" xmlns:a16="http://schemas.microsoft.com/office/drawing/2014/main" id="{A3AFA9D4-26F2-4C0B-AD08-EDB15F563482}"/>
                </a:ext>
              </a:extLst>
            </p:cNvPr>
            <p:cNvSpPr txBox="1"/>
            <p:nvPr/>
          </p:nvSpPr>
          <p:spPr>
            <a:xfrm>
              <a:off x="8711562" y="3955205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sz="9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="" xmlns:a16="http://schemas.microsoft.com/office/drawing/2014/main" id="{8A51756B-B052-4447-BB74-75B3C13082B2}"/>
                </a:ext>
              </a:extLst>
            </p:cNvPr>
            <p:cNvSpPr txBox="1"/>
            <p:nvPr/>
          </p:nvSpPr>
          <p:spPr>
            <a:xfrm>
              <a:off x="9025886" y="5071323"/>
              <a:ext cx="1476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9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BÜYÜK VERİ VE MAKİNE ÖĞRENMESİ </a:t>
              </a: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="" xmlns:a16="http://schemas.microsoft.com/office/drawing/2014/main" id="{D2E3D832-4DB4-48F1-9460-FCB37A8E4CF7}"/>
                </a:ext>
              </a:extLst>
            </p:cNvPr>
            <p:cNvSpPr txBox="1"/>
            <p:nvPr/>
          </p:nvSpPr>
          <p:spPr>
            <a:xfrm>
              <a:off x="8729005" y="5964799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tr-TR" sz="7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</p:grpSp>
      <p:sp>
        <p:nvSpPr>
          <p:cNvPr id="36" name="Dikdörtgen 35">
            <a:extLst>
              <a:ext uri="{FF2B5EF4-FFF2-40B4-BE49-F238E27FC236}">
                <a16:creationId xmlns="" xmlns:a16="http://schemas.microsoft.com/office/drawing/2014/main" id="{5F01D9DA-BFB7-4BF5-9D49-AA8EF70C95FA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38" name="Dikdörtgen 37">
            <a:extLst>
              <a:ext uri="{FF2B5EF4-FFF2-40B4-BE49-F238E27FC236}">
                <a16:creationId xmlns="" xmlns:a16="http://schemas.microsoft.com/office/drawing/2014/main" id="{94863A79-4C8E-4FA0-8EF0-DF66DF2DD31B}"/>
              </a:ext>
            </a:extLst>
          </p:cNvPr>
          <p:cNvSpPr/>
          <p:nvPr/>
        </p:nvSpPr>
        <p:spPr>
          <a:xfrm>
            <a:off x="1637022" y="825914"/>
            <a:ext cx="62742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TEMATİK ARAŞTIRMA ALANLARI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="" xmlns:a16="http://schemas.microsoft.com/office/drawing/2014/main" id="{ABB17860-2568-44D0-B1CE-67952935C30D}"/>
              </a:ext>
            </a:extLst>
          </p:cNvPr>
          <p:cNvSpPr txBox="1"/>
          <p:nvPr/>
        </p:nvSpPr>
        <p:spPr>
          <a:xfrm>
            <a:off x="1167967" y="1410926"/>
            <a:ext cx="1476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MÜHENDİSLİK  POBLEMLERİNE MATEMATİKSEL ÇÖÜMLER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="" xmlns:a16="http://schemas.microsoft.com/office/drawing/2014/main" id="{36285409-FE77-4D4C-9DBE-CD277953786E}"/>
              </a:ext>
            </a:extLst>
          </p:cNvPr>
          <p:cNvSpPr txBox="1"/>
          <p:nvPr/>
        </p:nvSpPr>
        <p:spPr>
          <a:xfrm>
            <a:off x="1097368" y="2420356"/>
            <a:ext cx="1476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Gotham Medium" panose="02000604030000020004" pitchFamily="50" charset="0"/>
              </a:rPr>
              <a:t>FINITE ELEMENT METHOD ENGINEERING APPLICATIONS</a:t>
            </a:r>
            <a:endParaRPr lang="tr-TR" sz="900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1" name="Metin kutusu 60">
            <a:extLst>
              <a:ext uri="{FF2B5EF4-FFF2-40B4-BE49-F238E27FC236}">
                <a16:creationId xmlns="" xmlns:a16="http://schemas.microsoft.com/office/drawing/2014/main" id="{AD27B300-9C7E-424C-A26D-F6EAC8CF69BE}"/>
              </a:ext>
            </a:extLst>
          </p:cNvPr>
          <p:cNvSpPr txBox="1"/>
          <p:nvPr/>
        </p:nvSpPr>
        <p:spPr>
          <a:xfrm>
            <a:off x="1063678" y="3403405"/>
            <a:ext cx="1476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900" dirty="0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2" name="Metin kutusu 61">
            <a:extLst>
              <a:ext uri="{FF2B5EF4-FFF2-40B4-BE49-F238E27FC236}">
                <a16:creationId xmlns="" xmlns:a16="http://schemas.microsoft.com/office/drawing/2014/main" id="{9402124A-4D6E-4C9E-94A0-19AB8E45DC06}"/>
              </a:ext>
            </a:extLst>
          </p:cNvPr>
          <p:cNvSpPr txBox="1"/>
          <p:nvPr/>
        </p:nvSpPr>
        <p:spPr>
          <a:xfrm>
            <a:off x="1097368" y="4415417"/>
            <a:ext cx="14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MÜHENDİSLİK ALANINDA DİFERANSİYEL ÇÖZÜMLER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="" xmlns:a16="http://schemas.microsoft.com/office/drawing/2014/main" id="{908C40AF-ADF1-4783-86CB-D20F04ACC74C}"/>
              </a:ext>
            </a:extLst>
          </p:cNvPr>
          <p:cNvSpPr txBox="1"/>
          <p:nvPr/>
        </p:nvSpPr>
        <p:spPr>
          <a:xfrm>
            <a:off x="1139120" y="5482381"/>
            <a:ext cx="1476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MÜHENDİSLİK RPOBLEMLERİNE MATEMATİKSEL ÇÖÜMLER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="" xmlns:a16="http://schemas.microsoft.com/office/drawing/2014/main" id="{B85FB1B0-1497-4B7F-9D52-FAD54EF905E6}"/>
              </a:ext>
            </a:extLst>
          </p:cNvPr>
          <p:cNvSpPr txBox="1"/>
          <p:nvPr/>
        </p:nvSpPr>
        <p:spPr>
          <a:xfrm>
            <a:off x="8558013" y="1361064"/>
            <a:ext cx="14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ALGORİTMA GELİŞTİRME VE UYGULAMA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="" xmlns:a16="http://schemas.microsoft.com/office/drawing/2014/main" id="{FE83422C-7D4D-433C-AB89-97AD6C7B1CC7}"/>
              </a:ext>
            </a:extLst>
          </p:cNvPr>
          <p:cNvSpPr txBox="1"/>
          <p:nvPr/>
        </p:nvSpPr>
        <p:spPr>
          <a:xfrm>
            <a:off x="8530552" y="2400499"/>
            <a:ext cx="1476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DİSİPLİNLER ARASI MEKANİK ALANI UYGULAMALARI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="" xmlns:a16="http://schemas.microsoft.com/office/drawing/2014/main" id="{831FA970-F20C-4D54-AA97-131B00FDD0A4}"/>
              </a:ext>
            </a:extLst>
          </p:cNvPr>
          <p:cNvSpPr txBox="1"/>
          <p:nvPr/>
        </p:nvSpPr>
        <p:spPr>
          <a:xfrm>
            <a:off x="8451010" y="3391743"/>
            <a:ext cx="14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SİBER GÜVENLİĞİ VE KRİPTOLOJİ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="" xmlns:a16="http://schemas.microsoft.com/office/drawing/2014/main" id="{9AFFDB2E-4A4A-4AE2-8C5C-1E40827C6D68}"/>
              </a:ext>
            </a:extLst>
          </p:cNvPr>
          <p:cNvSpPr txBox="1"/>
          <p:nvPr/>
        </p:nvSpPr>
        <p:spPr>
          <a:xfrm>
            <a:off x="8605474" y="5525359"/>
            <a:ext cx="1476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MÜHENDİSLİK RPOBLEMLERİNE MATEMATİKSEL ÇÖÜMLER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="" xmlns:a16="http://schemas.microsoft.com/office/drawing/2014/main" id="{134D6641-5A64-47FF-93DE-56895A29558C}"/>
              </a:ext>
            </a:extLst>
          </p:cNvPr>
          <p:cNvSpPr txBox="1"/>
          <p:nvPr/>
        </p:nvSpPr>
        <p:spPr>
          <a:xfrm>
            <a:off x="1054962" y="3385109"/>
            <a:ext cx="14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>
                <a:solidFill>
                  <a:schemeClr val="bg1"/>
                </a:solidFill>
                <a:latin typeface="Gotham Medium" panose="02000604030000020004" pitchFamily="50" charset="0"/>
              </a:rPr>
              <a:t>MATEMATİKSEL FİNANS UYGULAMALARI</a:t>
            </a:r>
          </a:p>
        </p:txBody>
      </p:sp>
    </p:spTree>
    <p:extLst>
      <p:ext uri="{BB962C8B-B14F-4D97-AF65-F5344CB8AC3E}">
        <p14:creationId xmlns="" xmlns:p14="http://schemas.microsoft.com/office/powerpoint/2010/main" val="23164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="" xmlns:a16="http://schemas.microsoft.com/office/drawing/2014/main" id="{F833EF31-924E-405C-8E56-8F4CFB279918}"/>
              </a:ext>
            </a:extLst>
          </p:cNvPr>
          <p:cNvSpPr txBox="1"/>
          <p:nvPr/>
        </p:nvSpPr>
        <p:spPr>
          <a:xfrm>
            <a:off x="193906" y="1832789"/>
            <a:ext cx="3102644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A9936E"/>
                </a:solidFill>
                <a:latin typeface="Gotham Bold" pitchFamily="50" charset="0"/>
              </a:rPr>
              <a:t>Laboratuvarlar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Beş adet bilgisayar laboratuvarı </a:t>
            </a:r>
            <a:endParaRPr lang="tr-TR" sz="1600" dirty="0">
              <a:solidFill>
                <a:srgbClr val="A9936E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tr-TR" sz="1600" dirty="0">
              <a:solidFill>
                <a:srgbClr val="A9936E"/>
              </a:solidFill>
              <a:latin typeface="Gotham Bold" pitchFamily="50" charset="0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D8DFA04C-B0C3-4894-B43A-5A0827BCF43D}"/>
              </a:ext>
            </a:extLst>
          </p:cNvPr>
          <p:cNvSpPr txBox="1"/>
          <p:nvPr/>
        </p:nvSpPr>
        <p:spPr>
          <a:xfrm>
            <a:off x="179838" y="3173412"/>
            <a:ext cx="5458962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solidFill>
                  <a:srgbClr val="A9936E"/>
                </a:solidFill>
                <a:latin typeface="Gotham Bold" pitchFamily="50" charset="0"/>
              </a:rPr>
              <a:t>Laboratuvarlarda Yapılan Deney ve Testler:</a:t>
            </a:r>
            <a:endParaRPr lang="tr-TR" sz="1600" dirty="0">
              <a:solidFill>
                <a:srgbClr val="A9936E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Bilgisayar derslerinde yapılan uygulamalar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Öğretim elemanı ve öğrenciler için yazılım uygulamaları ve test işlemleri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Makine öğrenmesi uygulamaları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Büyük veri uygulamaları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Finansal matematik uygulamaları</a:t>
            </a:r>
            <a:endParaRPr lang="tr-TR" sz="1600" dirty="0">
              <a:solidFill>
                <a:srgbClr val="A9936E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tr-TR" sz="1600" dirty="0">
              <a:solidFill>
                <a:srgbClr val="A9936E"/>
              </a:solidFill>
              <a:latin typeface="Gotham Bold" pitchFamily="50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="" xmlns:a16="http://schemas.microsoft.com/office/drawing/2014/main" id="{3855EBDB-C60D-4306-B693-9DF627AD01FF}"/>
              </a:ext>
            </a:extLst>
          </p:cNvPr>
          <p:cNvSpPr txBox="1"/>
          <p:nvPr/>
        </p:nvSpPr>
        <p:spPr>
          <a:xfrm>
            <a:off x="5820077" y="1836264"/>
            <a:ext cx="5196166" cy="1526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dirty="0">
                <a:solidFill>
                  <a:srgbClr val="A9936E"/>
                </a:solidFill>
                <a:latin typeface="Gotham Bold" pitchFamily="50" charset="0"/>
              </a:rPr>
              <a:t>Sayılar ve İstatistikler</a:t>
            </a:r>
          </a:p>
          <a:p>
            <a:pPr marL="285750" indent="-285750">
              <a:lnSpc>
                <a:spcPct val="150000"/>
              </a:lnSpc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Öğretim Elemanına Düşen Laboratuvar Alanı :</a:t>
            </a:r>
          </a:p>
          <a:p>
            <a:pPr marL="285750" indent="-285750">
              <a:lnSpc>
                <a:spcPct val="150000"/>
              </a:lnSpc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Lisansüstü Programlarındaki Öğrenci Sayıları :</a:t>
            </a:r>
          </a:p>
          <a:p>
            <a:pPr marL="285750" indent="-285750">
              <a:lnSpc>
                <a:spcPct val="150000"/>
              </a:lnSpc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Öğretim Elemanları Dağılımı: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="" xmlns:a16="http://schemas.microsoft.com/office/drawing/2014/main" id="{06C1F3DA-C5CF-4439-A84C-5F8F8DCD2BA9}"/>
              </a:ext>
            </a:extLst>
          </p:cNvPr>
          <p:cNvSpPr txBox="1"/>
          <p:nvPr/>
        </p:nvSpPr>
        <p:spPr>
          <a:xfrm>
            <a:off x="10965512" y="2257801"/>
            <a:ext cx="567784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8 m²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2E768B44-57E3-4003-A436-30B013578A3B}"/>
              </a:ext>
            </a:extLst>
          </p:cNvPr>
          <p:cNvSpPr txBox="1"/>
          <p:nvPr/>
        </p:nvSpPr>
        <p:spPr>
          <a:xfrm>
            <a:off x="10965512" y="2661100"/>
            <a:ext cx="393056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53</a:t>
            </a:r>
          </a:p>
        </p:txBody>
      </p:sp>
      <p:graphicFrame>
        <p:nvGraphicFramePr>
          <p:cNvPr id="6" name="Grafik 5">
            <a:extLst>
              <a:ext uri="{FF2B5EF4-FFF2-40B4-BE49-F238E27FC236}">
                <a16:creationId xmlns="" xmlns:a16="http://schemas.microsoft.com/office/drawing/2014/main" id="{5F8189D3-D296-43E8-9C2A-732D2C0B130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729620999"/>
              </p:ext>
            </p:extLst>
          </p:nvPr>
        </p:nvGraphicFramePr>
        <p:xfrm>
          <a:off x="6238586" y="3338930"/>
          <a:ext cx="5605280" cy="1897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A3E750B0-BC61-48B5-BD6B-C5CE063734FB}"/>
              </a:ext>
            </a:extLst>
          </p:cNvPr>
          <p:cNvSpPr txBox="1"/>
          <p:nvPr/>
        </p:nvSpPr>
        <p:spPr>
          <a:xfrm>
            <a:off x="10690188" y="5809950"/>
            <a:ext cx="311304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1600" dirty="0">
                <a:latin typeface="Gotham Medium" panose="02000604030000020004" pitchFamily="50" charset="0"/>
              </a:rPr>
              <a:t>3</a:t>
            </a:r>
          </a:p>
        </p:txBody>
      </p:sp>
      <p:grpSp>
        <p:nvGrpSpPr>
          <p:cNvPr id="22" name="Grup 21">
            <a:extLst>
              <a:ext uri="{FF2B5EF4-FFF2-40B4-BE49-F238E27FC236}">
                <a16:creationId xmlns="" xmlns:a16="http://schemas.microsoft.com/office/drawing/2014/main" id="{B7E9A8C5-857D-46D9-B67E-16A8B4B2B1BE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23" name="Resim 22">
              <a:extLst>
                <a:ext uri="{FF2B5EF4-FFF2-40B4-BE49-F238E27FC236}">
                  <a16:creationId xmlns="" xmlns:a16="http://schemas.microsoft.com/office/drawing/2014/main" id="{0D74E254-DE7C-43A2-89D3-61CFE8A74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="" xmlns:a16="http://schemas.microsoft.com/office/drawing/2014/main" id="{3BB26C83-FE69-43D0-A669-796D0E20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25" name="Resim 24">
            <a:extLst>
              <a:ext uri="{FF2B5EF4-FFF2-40B4-BE49-F238E27FC236}">
                <a16:creationId xmlns="" xmlns:a16="http://schemas.microsoft.com/office/drawing/2014/main" id="{4CA6FA67-9ECE-4E84-B515-D307B8BFEF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27" name="Grup 26">
            <a:extLst>
              <a:ext uri="{FF2B5EF4-FFF2-40B4-BE49-F238E27FC236}">
                <a16:creationId xmlns="" xmlns:a16="http://schemas.microsoft.com/office/drawing/2014/main" id="{DEFB9CAD-D2ED-4C7E-BFA4-8B859AAE118D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28" name="Düz Bağlayıcı 27">
              <a:extLst>
                <a:ext uri="{FF2B5EF4-FFF2-40B4-BE49-F238E27FC236}">
                  <a16:creationId xmlns="" xmlns:a16="http://schemas.microsoft.com/office/drawing/2014/main" id="{E85046B2-9149-4D97-8767-48F71056B164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Dikdörtgen 28">
              <a:extLst>
                <a:ext uri="{FF2B5EF4-FFF2-40B4-BE49-F238E27FC236}">
                  <a16:creationId xmlns="" xmlns:a16="http://schemas.microsoft.com/office/drawing/2014/main" id="{942976F0-FFAC-406D-B85C-00F5CA5D8E12}"/>
                </a:ext>
              </a:extLst>
            </p:cNvPr>
            <p:cNvSpPr/>
            <p:nvPr/>
          </p:nvSpPr>
          <p:spPr>
            <a:xfrm>
              <a:off x="4559783" y="6381355"/>
              <a:ext cx="305327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 KİMYA METALURJİ FAKÜLTESİ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32" name="Dikdörtgen 31">
            <a:extLst>
              <a:ext uri="{FF2B5EF4-FFF2-40B4-BE49-F238E27FC236}">
                <a16:creationId xmlns="" xmlns:a16="http://schemas.microsoft.com/office/drawing/2014/main" id="{679199F3-DFB6-46A0-9365-36F774308384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="" xmlns:a16="http://schemas.microsoft.com/office/drawing/2014/main" id="{4429FA6F-D049-4B0B-9E79-4554C246B0E8}"/>
              </a:ext>
            </a:extLst>
          </p:cNvPr>
          <p:cNvSpPr/>
          <p:nvPr/>
        </p:nvSpPr>
        <p:spPr>
          <a:xfrm>
            <a:off x="1637022" y="825914"/>
            <a:ext cx="399519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AR-GE POTANSİYELİ</a:t>
            </a:r>
          </a:p>
        </p:txBody>
      </p:sp>
    </p:spTree>
    <p:extLst>
      <p:ext uri="{BB962C8B-B14F-4D97-AF65-F5344CB8AC3E}">
        <p14:creationId xmlns="" xmlns:p14="http://schemas.microsoft.com/office/powerpoint/2010/main" val="267334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19" grpId="0" animBg="1"/>
      <p:bldGraphic spid="6" grpId="0">
        <p:bldAsOne/>
      </p:bldGraphic>
      <p:bldP spid="21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E9580520-83CD-43C6-87CE-BA7EBF4A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99" y="5625271"/>
            <a:ext cx="3186549" cy="97016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D5F65E49-5429-43EE-A312-07A00A568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4" y="4282587"/>
            <a:ext cx="2878937" cy="221638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="" xmlns:a16="http://schemas.microsoft.com/office/drawing/2014/main" id="{7806B75A-88BB-470F-9A60-86D1440C8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78" y="4176214"/>
            <a:ext cx="985938" cy="191666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74FA9C35-0B63-43B8-947B-3A3BE23C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49" y="3652367"/>
            <a:ext cx="189300" cy="2074412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="" xmlns:a16="http://schemas.microsoft.com/office/drawing/2014/main" id="{72105675-B534-4927-BAFA-3142BFDCF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15" y="4182511"/>
            <a:ext cx="985938" cy="191666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="" xmlns:a16="http://schemas.microsoft.com/office/drawing/2014/main" id="{5E4AB361-0D20-4C03-901A-FD2C4F337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46" y="4289361"/>
            <a:ext cx="2878937" cy="2216386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="" xmlns:a16="http://schemas.microsoft.com/office/drawing/2014/main" id="{F558B85F-5FEA-4027-9D23-16AA6B09D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0" y="3492500"/>
            <a:ext cx="976338" cy="892352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="" xmlns:a16="http://schemas.microsoft.com/office/drawing/2014/main" id="{72A9B6D2-E337-47A2-A271-2810B1CDA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24" y="3453495"/>
            <a:ext cx="650892" cy="871355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="" xmlns:a16="http://schemas.microsoft.com/office/drawing/2014/main" id="{F6FAEEE5-86B2-451A-867A-DDDB136B79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60" y="3502125"/>
            <a:ext cx="750625" cy="762174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="" xmlns:a16="http://schemas.microsoft.com/office/drawing/2014/main" id="{A27FAA3F-931D-421C-98FE-111AF7838D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90" y="3488120"/>
            <a:ext cx="1108616" cy="785270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="" xmlns:a16="http://schemas.microsoft.com/office/drawing/2014/main" id="{6A66E98B-B992-4041-A5E0-F8A536BB53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57" y="3546202"/>
            <a:ext cx="753966" cy="744423"/>
          </a:xfrm>
          <a:prstGeom prst="rect">
            <a:avLst/>
          </a:prstGeom>
        </p:spPr>
      </p:pic>
      <p:sp>
        <p:nvSpPr>
          <p:cNvPr id="32" name="Metin kutusu 31">
            <a:extLst>
              <a:ext uri="{FF2B5EF4-FFF2-40B4-BE49-F238E27FC236}">
                <a16:creationId xmlns="" xmlns:a16="http://schemas.microsoft.com/office/drawing/2014/main" id="{BEB14700-5602-4E01-9C0B-AEA4E8667E48}"/>
              </a:ext>
            </a:extLst>
          </p:cNvPr>
          <p:cNvSpPr txBox="1"/>
          <p:nvPr/>
        </p:nvSpPr>
        <p:spPr>
          <a:xfrm>
            <a:off x="791951" y="2887872"/>
            <a:ext cx="205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Uluslararası</a:t>
            </a:r>
          </a:p>
          <a:p>
            <a:pPr algn="ctr"/>
            <a:r>
              <a:rPr lang="tr-TR" dirty="0" err="1">
                <a:solidFill>
                  <a:srgbClr val="00205C"/>
                </a:solidFill>
                <a:latin typeface="Gotham Medium" panose="02000604030000020004" pitchFamily="50" charset="0"/>
              </a:rPr>
              <a:t>İşbirlikli</a:t>
            </a:r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 Projeler</a:t>
            </a:r>
            <a:endParaRPr lang="tr-TR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3" name="Metin kutusu 32">
            <a:extLst>
              <a:ext uri="{FF2B5EF4-FFF2-40B4-BE49-F238E27FC236}">
                <a16:creationId xmlns="" xmlns:a16="http://schemas.microsoft.com/office/drawing/2014/main" id="{6537A104-2A0B-4584-B02F-EF2DD9F960B2}"/>
              </a:ext>
            </a:extLst>
          </p:cNvPr>
          <p:cNvSpPr txBox="1"/>
          <p:nvPr/>
        </p:nvSpPr>
        <p:spPr>
          <a:xfrm>
            <a:off x="9770580" y="2890246"/>
            <a:ext cx="115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BAP</a:t>
            </a:r>
          </a:p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Projeleri</a:t>
            </a:r>
            <a:endParaRPr lang="tr-TR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4" name="Metin kutusu 33">
            <a:extLst>
              <a:ext uri="{FF2B5EF4-FFF2-40B4-BE49-F238E27FC236}">
                <a16:creationId xmlns="" xmlns:a16="http://schemas.microsoft.com/office/drawing/2014/main" id="{D32A4756-0C67-468D-A916-27EE7DB0DD7C}"/>
              </a:ext>
            </a:extLst>
          </p:cNvPr>
          <p:cNvSpPr txBox="1"/>
          <p:nvPr/>
        </p:nvSpPr>
        <p:spPr>
          <a:xfrm>
            <a:off x="3556887" y="2690059"/>
            <a:ext cx="122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TÜBİTAK</a:t>
            </a:r>
          </a:p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Projeleri</a:t>
            </a:r>
            <a:endParaRPr lang="tr-TR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="" xmlns:a16="http://schemas.microsoft.com/office/drawing/2014/main" id="{6AA9AF9F-92A8-4AF2-B4CA-D3A3D8FC9428}"/>
              </a:ext>
            </a:extLst>
          </p:cNvPr>
          <p:cNvSpPr txBox="1"/>
          <p:nvPr/>
        </p:nvSpPr>
        <p:spPr>
          <a:xfrm>
            <a:off x="7113643" y="2718189"/>
            <a:ext cx="202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Kalkınma Ajansı</a:t>
            </a:r>
          </a:p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Projeleri</a:t>
            </a:r>
            <a:endParaRPr lang="tr-TR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6" name="Metin kutusu 35">
            <a:extLst>
              <a:ext uri="{FF2B5EF4-FFF2-40B4-BE49-F238E27FC236}">
                <a16:creationId xmlns="" xmlns:a16="http://schemas.microsoft.com/office/drawing/2014/main" id="{AB77B322-4D2D-4735-86AA-0526BC86B3AA}"/>
              </a:ext>
            </a:extLst>
          </p:cNvPr>
          <p:cNvSpPr txBox="1"/>
          <p:nvPr/>
        </p:nvSpPr>
        <p:spPr>
          <a:xfrm>
            <a:off x="5506854" y="2714230"/>
            <a:ext cx="1159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SANTEZ</a:t>
            </a:r>
          </a:p>
          <a:p>
            <a:pPr algn="ctr"/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Projeleri</a:t>
            </a:r>
            <a:endParaRPr lang="tr-TR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="" xmlns:a16="http://schemas.microsoft.com/office/drawing/2014/main" id="{8F46BC56-A3E9-4514-99EF-E226673E6839}"/>
              </a:ext>
            </a:extLst>
          </p:cNvPr>
          <p:cNvSpPr txBox="1"/>
          <p:nvPr/>
        </p:nvSpPr>
        <p:spPr>
          <a:xfrm>
            <a:off x="1678526" y="2517264"/>
            <a:ext cx="288861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r-TR" sz="1600" dirty="0">
                <a:latin typeface="Gotham Medium" panose="02000604030000020004" pitchFamily="50" charset="0"/>
              </a:rPr>
              <a:t>0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="" xmlns:a16="http://schemas.microsoft.com/office/drawing/2014/main" id="{56B6ACA4-3332-46F3-B3E7-2EF73BEAB438}"/>
              </a:ext>
            </a:extLst>
          </p:cNvPr>
          <p:cNvSpPr txBox="1"/>
          <p:nvPr/>
        </p:nvSpPr>
        <p:spPr>
          <a:xfrm>
            <a:off x="3945647" y="2263896"/>
            <a:ext cx="393056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r-TR" sz="1600" dirty="0">
                <a:latin typeface="Gotham Medium" panose="02000604030000020004" pitchFamily="50" charset="0"/>
              </a:rPr>
              <a:t>10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="" xmlns:a16="http://schemas.microsoft.com/office/drawing/2014/main" id="{2E0EF1B3-11AF-435B-B6D8-B3572510111E}"/>
              </a:ext>
            </a:extLst>
          </p:cNvPr>
          <p:cNvSpPr txBox="1"/>
          <p:nvPr/>
        </p:nvSpPr>
        <p:spPr>
          <a:xfrm>
            <a:off x="5851371" y="2262403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r-TR" sz="1600" dirty="0">
                <a:latin typeface="Gotham Medium" panose="02000604030000020004" pitchFamily="50" charset="0"/>
              </a:rPr>
              <a:t>1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="" xmlns:a16="http://schemas.microsoft.com/office/drawing/2014/main" id="{C60492D4-AC37-4613-ADCD-962CE3177648}"/>
              </a:ext>
            </a:extLst>
          </p:cNvPr>
          <p:cNvSpPr txBox="1"/>
          <p:nvPr/>
        </p:nvSpPr>
        <p:spPr>
          <a:xfrm>
            <a:off x="7934138" y="2269003"/>
            <a:ext cx="288862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r-TR" sz="1600" dirty="0">
                <a:latin typeface="Gotham Medium" panose="02000604030000020004" pitchFamily="50" charset="0"/>
              </a:rPr>
              <a:t>2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="" xmlns:a16="http://schemas.microsoft.com/office/drawing/2014/main" id="{8CE38AA7-1A0F-462E-BEEA-8135DD9D0DA9}"/>
              </a:ext>
            </a:extLst>
          </p:cNvPr>
          <p:cNvSpPr txBox="1"/>
          <p:nvPr/>
        </p:nvSpPr>
        <p:spPr>
          <a:xfrm>
            <a:off x="10121958" y="2517264"/>
            <a:ext cx="393056" cy="3385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r-TR" sz="1600" dirty="0">
                <a:latin typeface="Gotham Medium" panose="02000604030000020004" pitchFamily="50" charset="0"/>
              </a:rPr>
              <a:t>32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="" xmlns:a16="http://schemas.microsoft.com/office/drawing/2014/main" id="{B19A9C7F-DABF-4318-92FA-A8266AB0B248}"/>
              </a:ext>
            </a:extLst>
          </p:cNvPr>
          <p:cNvSpPr txBox="1"/>
          <p:nvPr/>
        </p:nvSpPr>
        <p:spPr>
          <a:xfrm>
            <a:off x="112512" y="6247395"/>
            <a:ext cx="2673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A9936E"/>
                </a:solidFill>
                <a:latin typeface="Gotham Medium" panose="02000604030000020004" pitchFamily="50" charset="0"/>
              </a:rPr>
              <a:t>*Son 10 yıldır yürütülen projeler</a:t>
            </a:r>
          </a:p>
        </p:txBody>
      </p:sp>
      <p:grpSp>
        <p:nvGrpSpPr>
          <p:cNvPr id="45" name="Grup 44">
            <a:extLst>
              <a:ext uri="{FF2B5EF4-FFF2-40B4-BE49-F238E27FC236}">
                <a16:creationId xmlns="" xmlns:a16="http://schemas.microsoft.com/office/drawing/2014/main" id="{A3EF6A25-2C9D-4713-A4E8-C243141BA39D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46" name="Resim 45">
              <a:extLst>
                <a:ext uri="{FF2B5EF4-FFF2-40B4-BE49-F238E27FC236}">
                  <a16:creationId xmlns="" xmlns:a16="http://schemas.microsoft.com/office/drawing/2014/main" id="{9259C039-EE21-410A-832B-9E546DC0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47" name="Resim 46">
              <a:extLst>
                <a:ext uri="{FF2B5EF4-FFF2-40B4-BE49-F238E27FC236}">
                  <a16:creationId xmlns="" xmlns:a16="http://schemas.microsoft.com/office/drawing/2014/main" id="{9026F4B5-5504-4D38-B6D4-32D8E0F81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48" name="Resim 47">
            <a:extLst>
              <a:ext uri="{FF2B5EF4-FFF2-40B4-BE49-F238E27FC236}">
                <a16:creationId xmlns="" xmlns:a16="http://schemas.microsoft.com/office/drawing/2014/main" id="{CB622681-F503-4394-A229-2E504BDE44F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50" name="Grup 49">
            <a:extLst>
              <a:ext uri="{FF2B5EF4-FFF2-40B4-BE49-F238E27FC236}">
                <a16:creationId xmlns="" xmlns:a16="http://schemas.microsoft.com/office/drawing/2014/main" id="{DE539204-0F1E-4BF3-A37D-3BA55AD1D1F0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51" name="Düz Bağlayıcı 50">
              <a:extLst>
                <a:ext uri="{FF2B5EF4-FFF2-40B4-BE49-F238E27FC236}">
                  <a16:creationId xmlns="" xmlns:a16="http://schemas.microsoft.com/office/drawing/2014/main" id="{B09D91C4-F54B-4C74-B9E5-1325C379B504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Dikdörtgen 51">
              <a:extLst>
                <a:ext uri="{FF2B5EF4-FFF2-40B4-BE49-F238E27FC236}">
                  <a16:creationId xmlns="" xmlns:a16="http://schemas.microsoft.com/office/drawing/2014/main" id="{C08D0AF0-312F-4F3B-9D7F-4959471753FE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41" name="Dikdörtgen 40">
            <a:extLst>
              <a:ext uri="{FF2B5EF4-FFF2-40B4-BE49-F238E27FC236}">
                <a16:creationId xmlns="" xmlns:a16="http://schemas.microsoft.com/office/drawing/2014/main" id="{3125AB48-4535-44D7-ABCD-CD512BB29A9F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="" xmlns:a16="http://schemas.microsoft.com/office/drawing/2014/main" id="{73E352BE-766B-4B11-A2BE-B9DAFE5EEA54}"/>
              </a:ext>
            </a:extLst>
          </p:cNvPr>
          <p:cNvSpPr/>
          <p:nvPr/>
        </p:nvSpPr>
        <p:spPr>
          <a:xfrm>
            <a:off x="1637022" y="825914"/>
            <a:ext cx="61530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YÜRÜTÜLEN AR-GE PROJELERİ*</a:t>
            </a:r>
          </a:p>
        </p:txBody>
      </p:sp>
    </p:spTree>
    <p:extLst>
      <p:ext uri="{BB962C8B-B14F-4D97-AF65-F5344CB8AC3E}">
        <p14:creationId xmlns="" xmlns:p14="http://schemas.microsoft.com/office/powerpoint/2010/main" val="14535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2" grpId="0" animBg="1"/>
      <p:bldP spid="44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7560DF80-6571-4B8F-9273-A25C4BF0A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12" y="4486493"/>
            <a:ext cx="1212459" cy="121897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8A87904D-8BD6-4E3A-A4A3-949A913E6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7" y="3380683"/>
            <a:ext cx="1727426" cy="174046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="" xmlns:a16="http://schemas.microsoft.com/office/drawing/2014/main" id="{40047D14-777F-45C0-844F-901070B4D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78" y="2301505"/>
            <a:ext cx="1277645" cy="129068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35B8E632-9BF0-4533-B449-A2DF69E97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59" y="2461325"/>
            <a:ext cx="886442" cy="893134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="" xmlns:a16="http://schemas.microsoft.com/office/drawing/2014/main" id="{2973AA05-C500-4447-AB38-B54574BFD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06" y="2955234"/>
            <a:ext cx="853936" cy="860455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="" xmlns:a16="http://schemas.microsoft.com/office/drawing/2014/main" id="{0AD7541C-E48D-4279-B23B-BEFBF4C0B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46" y="3498438"/>
            <a:ext cx="932159" cy="932159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="" xmlns:a16="http://schemas.microsoft.com/office/drawing/2014/main" id="{94BA7323-0605-401F-8851-A715B2D45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00" y="2635530"/>
            <a:ext cx="599711" cy="59971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="" xmlns:a16="http://schemas.microsoft.com/office/drawing/2014/main" id="{47B4FB93-1D78-4EBC-A940-8F99A2F789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88" y="2667469"/>
            <a:ext cx="462821" cy="462821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="" xmlns:a16="http://schemas.microsoft.com/office/drawing/2014/main" id="{A9C6EA19-87BD-476B-971D-F5D03E119F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98" y="3218125"/>
            <a:ext cx="417189" cy="332449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="" xmlns:a16="http://schemas.microsoft.com/office/drawing/2014/main" id="{E3037028-23C9-4C18-8DE2-65889009AE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51" y="2651344"/>
            <a:ext cx="243795" cy="243795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="" xmlns:a16="http://schemas.microsoft.com/office/drawing/2014/main" id="{C7D01BF5-56B9-4193-A929-4BBE4E5C20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615" y="2459950"/>
            <a:ext cx="365694" cy="387204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="" xmlns:a16="http://schemas.microsoft.com/office/drawing/2014/main" id="{56E75BCF-9DA2-4804-87E6-6DE7991B4F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609" y="3628809"/>
            <a:ext cx="332449" cy="67141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="" xmlns:a16="http://schemas.microsoft.com/office/drawing/2014/main" id="{062D44D0-4175-4CA7-B09C-36E1FD1248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93" y="4748854"/>
            <a:ext cx="568895" cy="651859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="" xmlns:a16="http://schemas.microsoft.com/office/drawing/2014/main" id="{87E9D2B1-E51F-400C-9176-7AC6E99248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79" y="3688493"/>
            <a:ext cx="1108161" cy="1108161"/>
          </a:xfrm>
          <a:prstGeom prst="rect">
            <a:avLst/>
          </a:prstGeom>
        </p:spPr>
      </p:pic>
      <p:grpSp>
        <p:nvGrpSpPr>
          <p:cNvPr id="57" name="Grup 56">
            <a:extLst>
              <a:ext uri="{FF2B5EF4-FFF2-40B4-BE49-F238E27FC236}">
                <a16:creationId xmlns="" xmlns:a16="http://schemas.microsoft.com/office/drawing/2014/main" id="{1D104347-3EB5-4E56-A3C0-52F6C9F314B9}"/>
              </a:ext>
            </a:extLst>
          </p:cNvPr>
          <p:cNvGrpSpPr/>
          <p:nvPr/>
        </p:nvGrpSpPr>
        <p:grpSpPr>
          <a:xfrm>
            <a:off x="1010936" y="2104832"/>
            <a:ext cx="2918035" cy="1303608"/>
            <a:chOff x="1010936" y="2104832"/>
            <a:chExt cx="2918035" cy="1303608"/>
          </a:xfrm>
        </p:grpSpPr>
        <p:cxnSp>
          <p:nvCxnSpPr>
            <p:cNvPr id="41" name="Bağlayıcı: Dirsek 40">
              <a:extLst>
                <a:ext uri="{FF2B5EF4-FFF2-40B4-BE49-F238E27FC236}">
                  <a16:creationId xmlns="" xmlns:a16="http://schemas.microsoft.com/office/drawing/2014/main" id="{D559D347-60DC-408F-A29F-F38EF294181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925" y="3016250"/>
              <a:ext cx="1548046" cy="392190"/>
            </a:xfrm>
            <a:prstGeom prst="bentConnector3">
              <a:avLst>
                <a:gd name="adj1" fmla="val -44"/>
              </a:avLst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etin kutusu 54">
              <a:extLst>
                <a:ext uri="{FF2B5EF4-FFF2-40B4-BE49-F238E27FC236}">
                  <a16:creationId xmlns="" xmlns:a16="http://schemas.microsoft.com/office/drawing/2014/main" id="{DBED87EC-3D73-49F7-98C4-50D204AB3CA1}"/>
                </a:ext>
              </a:extLst>
            </p:cNvPr>
            <p:cNvSpPr txBox="1"/>
            <p:nvPr/>
          </p:nvSpPr>
          <p:spPr>
            <a:xfrm>
              <a:off x="1010936" y="2492709"/>
              <a:ext cx="273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Sanayi İle İşbirliği İçerisinde</a:t>
              </a:r>
            </a:p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Gerçekleştirilen  Proje Sayısı</a:t>
              </a:r>
            </a:p>
          </p:txBody>
        </p:sp>
        <p:sp>
          <p:nvSpPr>
            <p:cNvPr id="56" name="Metin kutusu 55">
              <a:extLst>
                <a:ext uri="{FF2B5EF4-FFF2-40B4-BE49-F238E27FC236}">
                  <a16:creationId xmlns="" xmlns:a16="http://schemas.microsoft.com/office/drawing/2014/main" id="{B6EC6362-9C0D-432E-827B-E740C3AF4482}"/>
                </a:ext>
              </a:extLst>
            </p:cNvPr>
            <p:cNvSpPr txBox="1"/>
            <p:nvPr/>
          </p:nvSpPr>
          <p:spPr>
            <a:xfrm>
              <a:off x="2236494" y="2104832"/>
              <a:ext cx="288861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1</a:t>
              </a:r>
            </a:p>
          </p:txBody>
        </p:sp>
      </p:grpSp>
      <p:grpSp>
        <p:nvGrpSpPr>
          <p:cNvPr id="58" name="Grup 57">
            <a:extLst>
              <a:ext uri="{FF2B5EF4-FFF2-40B4-BE49-F238E27FC236}">
                <a16:creationId xmlns="" xmlns:a16="http://schemas.microsoft.com/office/drawing/2014/main" id="{EF345964-760B-4EEF-AB00-4A961494E450}"/>
              </a:ext>
            </a:extLst>
          </p:cNvPr>
          <p:cNvGrpSpPr/>
          <p:nvPr/>
        </p:nvGrpSpPr>
        <p:grpSpPr>
          <a:xfrm>
            <a:off x="324357" y="3485601"/>
            <a:ext cx="4448830" cy="1187637"/>
            <a:chOff x="1001318" y="2104832"/>
            <a:chExt cx="4448830" cy="1187637"/>
          </a:xfrm>
        </p:grpSpPr>
        <p:cxnSp>
          <p:nvCxnSpPr>
            <p:cNvPr id="59" name="Bağlayıcı: Dirsek 58">
              <a:extLst>
                <a:ext uri="{FF2B5EF4-FFF2-40B4-BE49-F238E27FC236}">
                  <a16:creationId xmlns="" xmlns:a16="http://schemas.microsoft.com/office/drawing/2014/main" id="{F90D1167-1FCC-4D2C-944E-80D4EACF38E2}"/>
                </a:ext>
              </a:extLst>
            </p:cNvPr>
            <p:cNvCxnSpPr>
              <a:cxnSpLocks/>
            </p:cNvCxnSpPr>
            <p:nvPr/>
          </p:nvCxnSpPr>
          <p:spPr>
            <a:xfrm>
              <a:off x="2380925" y="3016250"/>
              <a:ext cx="3069223" cy="276219"/>
            </a:xfrm>
            <a:prstGeom prst="bentConnector3">
              <a:avLst>
                <a:gd name="adj1" fmla="val 255"/>
              </a:avLst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etin kutusu 59">
              <a:extLst>
                <a:ext uri="{FF2B5EF4-FFF2-40B4-BE49-F238E27FC236}">
                  <a16:creationId xmlns="" xmlns:a16="http://schemas.microsoft.com/office/drawing/2014/main" id="{E677C7BB-768C-4900-BEB8-3809C78F4031}"/>
                </a:ext>
              </a:extLst>
            </p:cNvPr>
            <p:cNvSpPr txBox="1"/>
            <p:nvPr/>
          </p:nvSpPr>
          <p:spPr>
            <a:xfrm>
              <a:off x="1001318" y="2492709"/>
              <a:ext cx="275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Akademisyenlerin Teknolojik</a:t>
              </a:r>
            </a:p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Şirket Sayısı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="" xmlns:a16="http://schemas.microsoft.com/office/drawing/2014/main" id="{C400CF8A-3740-41F8-AC8C-9EE58157D124}"/>
                </a:ext>
              </a:extLst>
            </p:cNvPr>
            <p:cNvSpPr txBox="1"/>
            <p:nvPr/>
          </p:nvSpPr>
          <p:spPr>
            <a:xfrm>
              <a:off x="2236494" y="2104832"/>
              <a:ext cx="288862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2</a:t>
              </a: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="" xmlns:a16="http://schemas.microsoft.com/office/drawing/2014/main" id="{295DDAFC-AFBA-4C29-A539-7E1AA02629E1}"/>
              </a:ext>
            </a:extLst>
          </p:cNvPr>
          <p:cNvGrpSpPr/>
          <p:nvPr/>
        </p:nvGrpSpPr>
        <p:grpSpPr>
          <a:xfrm>
            <a:off x="1110339" y="4848201"/>
            <a:ext cx="5083693" cy="911419"/>
            <a:chOff x="774140" y="2104832"/>
            <a:chExt cx="5083693" cy="911419"/>
          </a:xfrm>
        </p:grpSpPr>
        <p:cxnSp>
          <p:nvCxnSpPr>
            <p:cNvPr id="67" name="Bağlayıcı: Dirsek 66">
              <a:extLst>
                <a:ext uri="{FF2B5EF4-FFF2-40B4-BE49-F238E27FC236}">
                  <a16:creationId xmlns="" xmlns:a16="http://schemas.microsoft.com/office/drawing/2014/main" id="{93AD3873-69EF-41C9-B457-D4EB8C7C4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0925" y="2797266"/>
              <a:ext cx="3476908" cy="218985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etin kutusu 67">
              <a:extLst>
                <a:ext uri="{FF2B5EF4-FFF2-40B4-BE49-F238E27FC236}">
                  <a16:creationId xmlns="" xmlns:a16="http://schemas.microsoft.com/office/drawing/2014/main" id="{0CF0BDE4-5CA1-49CE-9F4E-F62EBE11829C}"/>
                </a:ext>
              </a:extLst>
            </p:cNvPr>
            <p:cNvSpPr txBox="1"/>
            <p:nvPr/>
          </p:nvSpPr>
          <p:spPr>
            <a:xfrm>
              <a:off x="774140" y="2492709"/>
              <a:ext cx="3213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Sanayi ile İşbirliği İçerisinde</a:t>
              </a:r>
            </a:p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Gerçekleşen Lisansüstü Tez Sayısı</a:t>
              </a:r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="" xmlns:a16="http://schemas.microsoft.com/office/drawing/2014/main" id="{52AF6036-F906-4B38-A664-8E9C26B2A08E}"/>
                </a:ext>
              </a:extLst>
            </p:cNvPr>
            <p:cNvSpPr txBox="1"/>
            <p:nvPr/>
          </p:nvSpPr>
          <p:spPr>
            <a:xfrm>
              <a:off x="2236494" y="2104832"/>
              <a:ext cx="288862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0</a:t>
              </a: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="" xmlns:a16="http://schemas.microsoft.com/office/drawing/2014/main" id="{DAD7B7CF-0D8D-4994-A180-A118BA6C4D04}"/>
              </a:ext>
            </a:extLst>
          </p:cNvPr>
          <p:cNvGrpSpPr/>
          <p:nvPr/>
        </p:nvGrpSpPr>
        <p:grpSpPr>
          <a:xfrm>
            <a:off x="7186689" y="1481136"/>
            <a:ext cx="2945448" cy="1606518"/>
            <a:chOff x="881227" y="2104832"/>
            <a:chExt cx="2945448" cy="1606518"/>
          </a:xfrm>
        </p:grpSpPr>
        <p:cxnSp>
          <p:nvCxnSpPr>
            <p:cNvPr id="76" name="Bağlayıcı: Dirsek 75">
              <a:extLst>
                <a:ext uri="{FF2B5EF4-FFF2-40B4-BE49-F238E27FC236}">
                  <a16:creationId xmlns="" xmlns:a16="http://schemas.microsoft.com/office/drawing/2014/main" id="{187F01DB-3036-4BC2-A63C-3C181319C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81227" y="3016249"/>
              <a:ext cx="1499699" cy="695101"/>
            </a:xfrm>
            <a:prstGeom prst="bentConnector3">
              <a:avLst>
                <a:gd name="adj1" fmla="val 215"/>
              </a:avLst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etin kutusu 76">
              <a:extLst>
                <a:ext uri="{FF2B5EF4-FFF2-40B4-BE49-F238E27FC236}">
                  <a16:creationId xmlns="" xmlns:a16="http://schemas.microsoft.com/office/drawing/2014/main" id="{FAC89FDA-2E6F-49EB-B5C6-D8E883005AFA}"/>
                </a:ext>
              </a:extLst>
            </p:cNvPr>
            <p:cNvSpPr txBox="1"/>
            <p:nvPr/>
          </p:nvSpPr>
          <p:spPr>
            <a:xfrm>
              <a:off x="935178" y="2492709"/>
              <a:ext cx="2891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Teknopark Şirketlerine Verilen</a:t>
              </a:r>
            </a:p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Danışmanlık Sayısı</a:t>
              </a:r>
            </a:p>
          </p:txBody>
        </p:sp>
        <p:sp>
          <p:nvSpPr>
            <p:cNvPr id="78" name="Metin kutusu 77">
              <a:extLst>
                <a:ext uri="{FF2B5EF4-FFF2-40B4-BE49-F238E27FC236}">
                  <a16:creationId xmlns="" xmlns:a16="http://schemas.microsoft.com/office/drawing/2014/main" id="{8F4E074D-A6A3-4D11-B280-FC0F46959C96}"/>
                </a:ext>
              </a:extLst>
            </p:cNvPr>
            <p:cNvSpPr txBox="1"/>
            <p:nvPr/>
          </p:nvSpPr>
          <p:spPr>
            <a:xfrm>
              <a:off x="2236494" y="2104832"/>
              <a:ext cx="288862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3</a:t>
              </a:r>
            </a:p>
          </p:txBody>
        </p:sp>
      </p:grpSp>
      <p:grpSp>
        <p:nvGrpSpPr>
          <p:cNvPr id="81" name="Grup 80">
            <a:extLst>
              <a:ext uri="{FF2B5EF4-FFF2-40B4-BE49-F238E27FC236}">
                <a16:creationId xmlns="" xmlns:a16="http://schemas.microsoft.com/office/drawing/2014/main" id="{34C2EE8A-C10A-4BBF-B34B-254114D479B3}"/>
              </a:ext>
            </a:extLst>
          </p:cNvPr>
          <p:cNvGrpSpPr/>
          <p:nvPr/>
        </p:nvGrpSpPr>
        <p:grpSpPr>
          <a:xfrm>
            <a:off x="7341716" y="2903711"/>
            <a:ext cx="4171503" cy="1338862"/>
            <a:chOff x="-477629" y="2289365"/>
            <a:chExt cx="4171503" cy="1338862"/>
          </a:xfrm>
        </p:grpSpPr>
        <p:cxnSp>
          <p:nvCxnSpPr>
            <p:cNvPr id="82" name="Bağlayıcı: Dirsek 81">
              <a:extLst>
                <a:ext uri="{FF2B5EF4-FFF2-40B4-BE49-F238E27FC236}">
                  <a16:creationId xmlns="" xmlns:a16="http://schemas.microsoft.com/office/drawing/2014/main" id="{C32E1D28-9F4A-42D7-B860-ACA2414A94B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477629" y="3016249"/>
              <a:ext cx="2858557" cy="611978"/>
            </a:xfrm>
            <a:prstGeom prst="bentConnector3">
              <a:avLst>
                <a:gd name="adj1" fmla="val 110"/>
              </a:avLst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Metin kutusu 82">
              <a:extLst>
                <a:ext uri="{FF2B5EF4-FFF2-40B4-BE49-F238E27FC236}">
                  <a16:creationId xmlns="" xmlns:a16="http://schemas.microsoft.com/office/drawing/2014/main" id="{7726FBE5-2E04-4A18-8E42-B7BA360A9B36}"/>
                </a:ext>
              </a:extLst>
            </p:cNvPr>
            <p:cNvSpPr txBox="1"/>
            <p:nvPr/>
          </p:nvSpPr>
          <p:spPr>
            <a:xfrm>
              <a:off x="1024297" y="2640205"/>
              <a:ext cx="26695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Döner Sermaye Proje Sayısı</a:t>
              </a:r>
            </a:p>
          </p:txBody>
        </p:sp>
        <p:sp>
          <p:nvSpPr>
            <p:cNvPr id="84" name="Metin kutusu 83">
              <a:extLst>
                <a:ext uri="{FF2B5EF4-FFF2-40B4-BE49-F238E27FC236}">
                  <a16:creationId xmlns="" xmlns:a16="http://schemas.microsoft.com/office/drawing/2014/main" id="{31839BDC-E882-4364-BBD1-DBFC15F8C555}"/>
                </a:ext>
              </a:extLst>
            </p:cNvPr>
            <p:cNvSpPr txBox="1"/>
            <p:nvPr/>
          </p:nvSpPr>
          <p:spPr>
            <a:xfrm>
              <a:off x="2236498" y="2289365"/>
              <a:ext cx="288862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0</a:t>
              </a:r>
            </a:p>
          </p:txBody>
        </p:sp>
      </p:grpSp>
      <p:grpSp>
        <p:nvGrpSpPr>
          <p:cNvPr id="87" name="Grup 86">
            <a:extLst>
              <a:ext uri="{FF2B5EF4-FFF2-40B4-BE49-F238E27FC236}">
                <a16:creationId xmlns="" xmlns:a16="http://schemas.microsoft.com/office/drawing/2014/main" id="{C52BF585-267C-4739-90FF-4BCA40A305F3}"/>
              </a:ext>
            </a:extLst>
          </p:cNvPr>
          <p:cNvGrpSpPr/>
          <p:nvPr/>
        </p:nvGrpSpPr>
        <p:grpSpPr>
          <a:xfrm>
            <a:off x="7508471" y="4525100"/>
            <a:ext cx="3668322" cy="940812"/>
            <a:chOff x="-58606" y="2289365"/>
            <a:chExt cx="3668322" cy="940812"/>
          </a:xfrm>
        </p:grpSpPr>
        <p:cxnSp>
          <p:nvCxnSpPr>
            <p:cNvPr id="88" name="Bağlayıcı: Dirsek 87">
              <a:extLst>
                <a:ext uri="{FF2B5EF4-FFF2-40B4-BE49-F238E27FC236}">
                  <a16:creationId xmlns="" xmlns:a16="http://schemas.microsoft.com/office/drawing/2014/main" id="{16CB6A74-B6BC-4DE9-82DF-FFDF1F40E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8606" y="3230177"/>
              <a:ext cx="2477865" cy="0"/>
            </a:xfrm>
            <a:prstGeom prst="straightConnector1">
              <a:avLst/>
            </a:prstGeom>
            <a:ln w="9525">
              <a:solidFill>
                <a:srgbClr val="00205C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etin kutusu 88">
              <a:extLst>
                <a:ext uri="{FF2B5EF4-FFF2-40B4-BE49-F238E27FC236}">
                  <a16:creationId xmlns="" xmlns:a16="http://schemas.microsoft.com/office/drawing/2014/main" id="{EE773D46-B8FA-463A-8683-44949113F34C}"/>
                </a:ext>
              </a:extLst>
            </p:cNvPr>
            <p:cNvSpPr txBox="1"/>
            <p:nvPr/>
          </p:nvSpPr>
          <p:spPr>
            <a:xfrm>
              <a:off x="1108454" y="2640205"/>
              <a:ext cx="2501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Teknoparklarda Yürütülen</a:t>
              </a:r>
            </a:p>
            <a:p>
              <a:pPr algn="ctr"/>
              <a:r>
                <a:rPr lang="tr-TR" sz="1400" dirty="0">
                  <a:solidFill>
                    <a:srgbClr val="00205C"/>
                  </a:solidFill>
                  <a:latin typeface="Gotham Medium" panose="02000604030000020004" pitchFamily="50" charset="0"/>
                </a:rPr>
                <a:t>Proje Sayısı </a:t>
              </a:r>
            </a:p>
          </p:txBody>
        </p:sp>
        <p:sp>
          <p:nvSpPr>
            <p:cNvPr id="90" name="Metin kutusu 89">
              <a:extLst>
                <a:ext uri="{FF2B5EF4-FFF2-40B4-BE49-F238E27FC236}">
                  <a16:creationId xmlns="" xmlns:a16="http://schemas.microsoft.com/office/drawing/2014/main" id="{84EBB387-03D5-4467-B8A5-ADBF3FBC038D}"/>
                </a:ext>
              </a:extLst>
            </p:cNvPr>
            <p:cNvSpPr txBox="1"/>
            <p:nvPr/>
          </p:nvSpPr>
          <p:spPr>
            <a:xfrm>
              <a:off x="2236498" y="2289365"/>
              <a:ext cx="288861" cy="338554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latin typeface="Gotham Medium" panose="02000604030000020004" pitchFamily="50" charset="0"/>
                </a:rPr>
                <a:t>3</a:t>
              </a:r>
            </a:p>
          </p:txBody>
        </p:sp>
      </p:grpSp>
      <p:grpSp>
        <p:nvGrpSpPr>
          <p:cNvPr id="95" name="Grup 94">
            <a:extLst>
              <a:ext uri="{FF2B5EF4-FFF2-40B4-BE49-F238E27FC236}">
                <a16:creationId xmlns="" xmlns:a16="http://schemas.microsoft.com/office/drawing/2014/main" id="{4F85B007-5AA0-4F85-B8F0-07E84A88AA35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96" name="Resim 95">
              <a:extLst>
                <a:ext uri="{FF2B5EF4-FFF2-40B4-BE49-F238E27FC236}">
                  <a16:creationId xmlns="" xmlns:a16="http://schemas.microsoft.com/office/drawing/2014/main" id="{1D61CCD1-897A-40F0-8157-2B7912C4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97" name="Resim 96">
              <a:extLst>
                <a:ext uri="{FF2B5EF4-FFF2-40B4-BE49-F238E27FC236}">
                  <a16:creationId xmlns="" xmlns:a16="http://schemas.microsoft.com/office/drawing/2014/main" id="{169C7239-DB4C-4F02-A36C-083BF1120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98" name="Resim 97">
            <a:extLst>
              <a:ext uri="{FF2B5EF4-FFF2-40B4-BE49-F238E27FC236}">
                <a16:creationId xmlns="" xmlns:a16="http://schemas.microsoft.com/office/drawing/2014/main" id="{69EB5A05-8814-4C34-BFCA-0082B4F5F99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cxnSp>
        <p:nvCxnSpPr>
          <p:cNvPr id="101" name="Düz Bağlayıcı 100">
            <a:extLst>
              <a:ext uri="{FF2B5EF4-FFF2-40B4-BE49-F238E27FC236}">
                <a16:creationId xmlns="" xmlns:a16="http://schemas.microsoft.com/office/drawing/2014/main" id="{A32E05F4-2DC8-4790-8AF0-FD60116B82C9}"/>
              </a:ext>
            </a:extLst>
          </p:cNvPr>
          <p:cNvCxnSpPr/>
          <p:nvPr/>
        </p:nvCxnSpPr>
        <p:spPr>
          <a:xfrm>
            <a:off x="0" y="6610525"/>
            <a:ext cx="12192000" cy="0"/>
          </a:xfrm>
          <a:prstGeom prst="line">
            <a:avLst/>
          </a:prstGeom>
          <a:ln w="28575">
            <a:solidFill>
              <a:srgbClr val="A9936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Resim 30">
            <a:extLst>
              <a:ext uri="{FF2B5EF4-FFF2-40B4-BE49-F238E27FC236}">
                <a16:creationId xmlns="" xmlns:a16="http://schemas.microsoft.com/office/drawing/2014/main" id="{354F60C1-0690-4033-9DA0-5D8912D918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19" y="3875784"/>
            <a:ext cx="149928" cy="1023418"/>
          </a:xfrm>
          <a:prstGeom prst="rect">
            <a:avLst/>
          </a:prstGeom>
        </p:spPr>
      </p:pic>
      <p:sp>
        <p:nvSpPr>
          <p:cNvPr id="52" name="Dikdörtgen 51">
            <a:extLst>
              <a:ext uri="{FF2B5EF4-FFF2-40B4-BE49-F238E27FC236}">
                <a16:creationId xmlns="" xmlns:a16="http://schemas.microsoft.com/office/drawing/2014/main" id="{4507F6DD-A632-4871-A23E-B789147D5DAC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53" name="Dikdörtgen 52">
            <a:extLst>
              <a:ext uri="{FF2B5EF4-FFF2-40B4-BE49-F238E27FC236}">
                <a16:creationId xmlns="" xmlns:a16="http://schemas.microsoft.com/office/drawing/2014/main" id="{006E2804-44FB-4896-9049-DD0F1D8AD88F}"/>
              </a:ext>
            </a:extLst>
          </p:cNvPr>
          <p:cNvSpPr/>
          <p:nvPr/>
        </p:nvSpPr>
        <p:spPr>
          <a:xfrm>
            <a:off x="1637022" y="825914"/>
            <a:ext cx="61530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ÜNİVERSİTE SANAYİ İŞ BİRLİĞİ</a:t>
            </a:r>
          </a:p>
        </p:txBody>
      </p:sp>
      <p:sp>
        <p:nvSpPr>
          <p:cNvPr id="51" name="Dikdörtgen 50">
            <a:extLst>
              <a:ext uri="{FF2B5EF4-FFF2-40B4-BE49-F238E27FC236}">
                <a16:creationId xmlns="" xmlns:a16="http://schemas.microsoft.com/office/drawing/2014/main" id="{13C80EFF-72D5-47A9-A65A-95CD65C9DCEF}"/>
              </a:ext>
            </a:extLst>
          </p:cNvPr>
          <p:cNvSpPr/>
          <p:nvPr/>
        </p:nvSpPr>
        <p:spPr>
          <a:xfrm>
            <a:off x="4816776" y="6381355"/>
            <a:ext cx="2539285" cy="461665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sz="1200" dirty="0">
                <a:solidFill>
                  <a:srgbClr val="00205C"/>
                </a:solidFill>
                <a:latin typeface="Gotham Book" panose="02000604040000020004" pitchFamily="50" charset="0"/>
              </a:rPr>
              <a:t>Y.T.Ü. KİMYA METALURJİ FAKÜLTESİ</a:t>
            </a:r>
          </a:p>
          <a:p>
            <a:pPr algn="ctr"/>
            <a:r>
              <a:rPr lang="tr-TR" sz="1200" dirty="0">
                <a:solidFill>
                  <a:srgbClr val="00205C"/>
                </a:solidFill>
                <a:latin typeface="Gotham Bold" pitchFamily="50" charset="0"/>
              </a:rPr>
              <a:t>MATEMATİK MÜHENDİSLİĞİ BÖLÜMÜ</a:t>
            </a:r>
          </a:p>
        </p:txBody>
      </p:sp>
    </p:spTree>
    <p:extLst>
      <p:ext uri="{BB962C8B-B14F-4D97-AF65-F5344CB8AC3E}">
        <p14:creationId xmlns="" xmlns:p14="http://schemas.microsoft.com/office/powerpoint/2010/main" val="151347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81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3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85" dur="8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87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89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91" dur="8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FE13D68B-D390-43EE-B3C6-10F1153D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" y="1939245"/>
            <a:ext cx="3252778" cy="132327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="" xmlns:a16="http://schemas.microsoft.com/office/drawing/2014/main" id="{0E2F42DC-6E8E-4094-98A7-24E5DFCB8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" y="3425191"/>
            <a:ext cx="3252778" cy="132327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="" xmlns:a16="http://schemas.microsoft.com/office/drawing/2014/main" id="{2AD432B2-2833-4219-9A3C-9451640F0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2" y="4911137"/>
            <a:ext cx="3259296" cy="1329794"/>
          </a:xfrm>
          <a:prstGeom prst="rect">
            <a:avLst/>
          </a:prstGeom>
        </p:spPr>
      </p:pic>
      <p:sp>
        <p:nvSpPr>
          <p:cNvPr id="17" name="Dikdörtgen: Tek Köşesi Yuvarlatılmış 16">
            <a:extLst>
              <a:ext uri="{FF2B5EF4-FFF2-40B4-BE49-F238E27FC236}">
                <a16:creationId xmlns="" xmlns:a16="http://schemas.microsoft.com/office/drawing/2014/main" id="{EAE38B23-3609-4BB6-8F09-0DF111A61290}"/>
              </a:ext>
            </a:extLst>
          </p:cNvPr>
          <p:cNvSpPr/>
          <p:nvPr/>
        </p:nvSpPr>
        <p:spPr>
          <a:xfrm>
            <a:off x="3727900" y="2281298"/>
            <a:ext cx="3356294" cy="625599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75F4D19F-3323-4C7E-B054-BE42D069CEE9}"/>
              </a:ext>
            </a:extLst>
          </p:cNvPr>
          <p:cNvSpPr txBox="1"/>
          <p:nvPr/>
        </p:nvSpPr>
        <p:spPr>
          <a:xfrm>
            <a:off x="3925099" y="2399806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Patent Başvuru Sayısı : 0</a:t>
            </a:r>
          </a:p>
        </p:txBody>
      </p:sp>
      <p:sp>
        <p:nvSpPr>
          <p:cNvPr id="20" name="Dikdörtgen: Tek Köşesi Yuvarlatılmış 19">
            <a:extLst>
              <a:ext uri="{FF2B5EF4-FFF2-40B4-BE49-F238E27FC236}">
                <a16:creationId xmlns="" xmlns:a16="http://schemas.microsoft.com/office/drawing/2014/main" id="{6CA35E40-75D3-4FEA-8D43-EBA7E23DA24B}"/>
              </a:ext>
            </a:extLst>
          </p:cNvPr>
          <p:cNvSpPr/>
          <p:nvPr/>
        </p:nvSpPr>
        <p:spPr>
          <a:xfrm>
            <a:off x="3727900" y="3753657"/>
            <a:ext cx="3356294" cy="625599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="" xmlns:a16="http://schemas.microsoft.com/office/drawing/2014/main" id="{76898FB6-C8C5-41F6-BEB4-04C4C28D644D}"/>
              </a:ext>
            </a:extLst>
          </p:cNvPr>
          <p:cNvSpPr txBox="1"/>
          <p:nvPr/>
        </p:nvSpPr>
        <p:spPr>
          <a:xfrm>
            <a:off x="3925099" y="3872165"/>
            <a:ext cx="221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Patent Belge Sayısı : 0</a:t>
            </a:r>
          </a:p>
        </p:txBody>
      </p:sp>
      <p:sp>
        <p:nvSpPr>
          <p:cNvPr id="22" name="Dikdörtgen: Tek Köşesi Yuvarlatılmış 21">
            <a:extLst>
              <a:ext uri="{FF2B5EF4-FFF2-40B4-BE49-F238E27FC236}">
                <a16:creationId xmlns="" xmlns:a16="http://schemas.microsoft.com/office/drawing/2014/main" id="{9B261A7C-86CE-4C48-B70F-5A869C373057}"/>
              </a:ext>
            </a:extLst>
          </p:cNvPr>
          <p:cNvSpPr/>
          <p:nvPr/>
        </p:nvSpPr>
        <p:spPr>
          <a:xfrm>
            <a:off x="3734417" y="5246220"/>
            <a:ext cx="4456681" cy="625599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" name="Metin kutusu 22">
            <a:extLst>
              <a:ext uri="{FF2B5EF4-FFF2-40B4-BE49-F238E27FC236}">
                <a16:creationId xmlns="" xmlns:a16="http://schemas.microsoft.com/office/drawing/2014/main" id="{FB7538BB-27C7-4F87-9DC5-2BB1B3B8DD2C}"/>
              </a:ext>
            </a:extLst>
          </p:cNvPr>
          <p:cNvSpPr txBox="1"/>
          <p:nvPr/>
        </p:nvSpPr>
        <p:spPr>
          <a:xfrm>
            <a:off x="3931617" y="5364728"/>
            <a:ext cx="333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5C"/>
                </a:solidFill>
                <a:latin typeface="Gotham Medium" panose="02000604030000020004" pitchFamily="50" charset="0"/>
              </a:rPr>
              <a:t>Faydalı Model ve Tasarım Sayısı: </a:t>
            </a:r>
            <a:r>
              <a:rPr lang="tr-TR" dirty="0">
                <a:solidFill>
                  <a:srgbClr val="00205C"/>
                </a:solidFill>
                <a:latin typeface="Gotham Medium" panose="02000604030000020004" pitchFamily="50" charset="0"/>
              </a:rPr>
              <a:t>0</a:t>
            </a:r>
          </a:p>
        </p:txBody>
      </p:sp>
      <p:grpSp>
        <p:nvGrpSpPr>
          <p:cNvPr id="25" name="Grup 24">
            <a:extLst>
              <a:ext uri="{FF2B5EF4-FFF2-40B4-BE49-F238E27FC236}">
                <a16:creationId xmlns="" xmlns:a16="http://schemas.microsoft.com/office/drawing/2014/main" id="{CE07F3F1-9B22-4A53-9B20-4A8148F1BD1A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26" name="Resim 25">
              <a:extLst>
                <a:ext uri="{FF2B5EF4-FFF2-40B4-BE49-F238E27FC236}">
                  <a16:creationId xmlns="" xmlns:a16="http://schemas.microsoft.com/office/drawing/2014/main" id="{8EE0FFC2-73CE-47DB-B45F-3D577527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27" name="Resim 26">
              <a:extLst>
                <a:ext uri="{FF2B5EF4-FFF2-40B4-BE49-F238E27FC236}">
                  <a16:creationId xmlns="" xmlns:a16="http://schemas.microsoft.com/office/drawing/2014/main" id="{F7BD4D5F-1F21-4FD4-B050-4E4EAD079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28" name="Resim 27">
            <a:extLst>
              <a:ext uri="{FF2B5EF4-FFF2-40B4-BE49-F238E27FC236}">
                <a16:creationId xmlns="" xmlns:a16="http://schemas.microsoft.com/office/drawing/2014/main" id="{028745C6-66EA-44DA-83AB-E3714EB819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30" name="Grup 29">
            <a:extLst>
              <a:ext uri="{FF2B5EF4-FFF2-40B4-BE49-F238E27FC236}">
                <a16:creationId xmlns="" xmlns:a16="http://schemas.microsoft.com/office/drawing/2014/main" id="{CF859D77-9D6A-41DC-8B81-4686E0438E08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31" name="Düz Bağlayıcı 30">
              <a:extLst>
                <a:ext uri="{FF2B5EF4-FFF2-40B4-BE49-F238E27FC236}">
                  <a16:creationId xmlns="" xmlns:a16="http://schemas.microsoft.com/office/drawing/2014/main" id="{576C590C-0DC4-4C84-8A37-626F4DB26D31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Dikdörtgen 31">
              <a:extLst>
                <a:ext uri="{FF2B5EF4-FFF2-40B4-BE49-F238E27FC236}">
                  <a16:creationId xmlns="" xmlns:a16="http://schemas.microsoft.com/office/drawing/2014/main" id="{4F4E2F64-E60B-4DAF-B915-28186615DDB8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55E36B6B-5AA8-4DB1-B57D-E1ABCC79832A}"/>
              </a:ext>
            </a:extLst>
          </p:cNvPr>
          <p:cNvSpPr/>
          <p:nvPr/>
        </p:nvSpPr>
        <p:spPr>
          <a:xfrm>
            <a:off x="1620386" y="455167"/>
            <a:ext cx="70704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AR-GE, YENİLİKÇİLİK VE GİRİŞİMCİLİK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="" xmlns:a16="http://schemas.microsoft.com/office/drawing/2014/main" id="{DC574123-0DD3-45B1-9C4E-85450DBD25AE}"/>
              </a:ext>
            </a:extLst>
          </p:cNvPr>
          <p:cNvSpPr/>
          <p:nvPr/>
        </p:nvSpPr>
        <p:spPr>
          <a:xfrm>
            <a:off x="1637022" y="843332"/>
            <a:ext cx="80397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YENİLİKÇİLİK VE GİRİŞİMCİLİK KABİLİYETİ</a:t>
            </a:r>
          </a:p>
        </p:txBody>
      </p:sp>
    </p:spTree>
    <p:extLst>
      <p:ext uri="{BB962C8B-B14F-4D97-AF65-F5344CB8AC3E}">
        <p14:creationId xmlns="" xmlns:p14="http://schemas.microsoft.com/office/powerpoint/2010/main" val="36159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 animBg="1"/>
      <p:bldP spid="21" grpId="0"/>
      <p:bldP spid="22" grpId="0" animBg="1"/>
      <p:bldP spid="23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3" name="Grup 12">
            <a:extLst>
              <a:ext uri="{FF2B5EF4-FFF2-40B4-BE49-F238E27FC236}">
                <a16:creationId xmlns="" xmlns:a16="http://schemas.microsoft.com/office/drawing/2014/main" id="{663B571B-2CA9-47D1-84B1-410417386471}"/>
              </a:ext>
            </a:extLst>
          </p:cNvPr>
          <p:cNvGrpSpPr/>
          <p:nvPr/>
        </p:nvGrpSpPr>
        <p:grpSpPr>
          <a:xfrm>
            <a:off x="197133" y="1797318"/>
            <a:ext cx="3727796" cy="3497439"/>
            <a:chOff x="3690841" y="2127415"/>
            <a:chExt cx="4194735" cy="3717710"/>
          </a:xfrm>
        </p:grpSpPr>
        <p:graphicFrame>
          <p:nvGraphicFramePr>
            <p:cNvPr id="17" name="Grafik 16">
              <a:extLst>
                <a:ext uri="{FF2B5EF4-FFF2-40B4-BE49-F238E27FC236}">
                  <a16:creationId xmlns="" xmlns:a16="http://schemas.microsoft.com/office/drawing/2014/main" id="{143A2DDB-BA43-411A-B389-62AC188398AD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570488818"/>
                </p:ext>
              </p:extLst>
            </p:nvPr>
          </p:nvGraphicFramePr>
          <p:xfrm>
            <a:off x="3887062" y="2127415"/>
            <a:ext cx="3926028" cy="36723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Dikdörtgen: Köşeleri Yuvarlatılmış 24">
              <a:extLst>
                <a:ext uri="{FF2B5EF4-FFF2-40B4-BE49-F238E27FC236}">
                  <a16:creationId xmlns="" xmlns:a16="http://schemas.microsoft.com/office/drawing/2014/main" id="{2240B705-064C-41F6-BB38-AE5725A76D80}"/>
                </a:ext>
              </a:extLst>
            </p:cNvPr>
            <p:cNvSpPr/>
            <p:nvPr/>
          </p:nvSpPr>
          <p:spPr>
            <a:xfrm>
              <a:off x="3690841" y="2380120"/>
              <a:ext cx="4194735" cy="3465005"/>
            </a:xfrm>
            <a:custGeom>
              <a:avLst/>
              <a:gdLst>
                <a:gd name="connsiteX0" fmla="*/ 0 w 4413843"/>
                <a:gd name="connsiteY0" fmla="*/ 571162 h 3426906"/>
                <a:gd name="connsiteX1" fmla="*/ 571162 w 4413843"/>
                <a:gd name="connsiteY1" fmla="*/ 0 h 3426906"/>
                <a:gd name="connsiteX2" fmla="*/ 3842681 w 4413843"/>
                <a:gd name="connsiteY2" fmla="*/ 0 h 3426906"/>
                <a:gd name="connsiteX3" fmla="*/ 4413843 w 4413843"/>
                <a:gd name="connsiteY3" fmla="*/ 571162 h 3426906"/>
                <a:gd name="connsiteX4" fmla="*/ 4413843 w 4413843"/>
                <a:gd name="connsiteY4" fmla="*/ 2855744 h 3426906"/>
                <a:gd name="connsiteX5" fmla="*/ 3842681 w 4413843"/>
                <a:gd name="connsiteY5" fmla="*/ 3426906 h 3426906"/>
                <a:gd name="connsiteX6" fmla="*/ 571162 w 4413843"/>
                <a:gd name="connsiteY6" fmla="*/ 3426906 h 3426906"/>
                <a:gd name="connsiteX7" fmla="*/ 0 w 4413843"/>
                <a:gd name="connsiteY7" fmla="*/ 2855744 h 3426906"/>
                <a:gd name="connsiteX8" fmla="*/ 0 w 4413843"/>
                <a:gd name="connsiteY8" fmla="*/ 571162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10" fmla="*/ 3842681 w 4413843"/>
                <a:gd name="connsiteY10" fmla="*/ 0 h 3426906"/>
                <a:gd name="connsiteX0" fmla="*/ 3842681 w 4413843"/>
                <a:gd name="connsiteY0" fmla="*/ 19732 h 3446638"/>
                <a:gd name="connsiteX1" fmla="*/ 4413843 w 4413843"/>
                <a:gd name="connsiteY1" fmla="*/ 590894 h 3446638"/>
                <a:gd name="connsiteX2" fmla="*/ 4413843 w 4413843"/>
                <a:gd name="connsiteY2" fmla="*/ 2875476 h 3446638"/>
                <a:gd name="connsiteX3" fmla="*/ 3842681 w 4413843"/>
                <a:gd name="connsiteY3" fmla="*/ 3446638 h 3446638"/>
                <a:gd name="connsiteX4" fmla="*/ 571162 w 4413843"/>
                <a:gd name="connsiteY4" fmla="*/ 3446638 h 3446638"/>
                <a:gd name="connsiteX5" fmla="*/ 0 w 4413843"/>
                <a:gd name="connsiteY5" fmla="*/ 2875476 h 3446638"/>
                <a:gd name="connsiteX6" fmla="*/ 0 w 4413843"/>
                <a:gd name="connsiteY6" fmla="*/ 590894 h 3446638"/>
                <a:gd name="connsiteX7" fmla="*/ 662602 w 4413843"/>
                <a:gd name="connsiteY7" fmla="*/ 111172 h 3446638"/>
                <a:gd name="connsiteX8" fmla="*/ 571162 w 4413843"/>
                <a:gd name="connsiteY8" fmla="*/ 19732 h 3446638"/>
                <a:gd name="connsiteX9" fmla="*/ 1223859 w 4413843"/>
                <a:gd name="connsiteY9" fmla="*/ 6576 h 3446638"/>
                <a:gd name="connsiteX10" fmla="*/ 3934121 w 4413843"/>
                <a:gd name="connsiteY10" fmla="*/ 111172 h 3446638"/>
                <a:gd name="connsiteX11" fmla="*/ 3842681 w 4413843"/>
                <a:gd name="connsiteY11" fmla="*/ 19732 h 3446638"/>
                <a:gd name="connsiteX0" fmla="*/ 3934121 w 4413843"/>
                <a:gd name="connsiteY0" fmla="*/ 101199 h 3436665"/>
                <a:gd name="connsiteX1" fmla="*/ 3842681 w 4413843"/>
                <a:gd name="connsiteY1" fmla="*/ 9759 h 3436665"/>
                <a:gd name="connsiteX2" fmla="*/ 4413843 w 4413843"/>
                <a:gd name="connsiteY2" fmla="*/ 580921 h 3436665"/>
                <a:gd name="connsiteX3" fmla="*/ 4413843 w 4413843"/>
                <a:gd name="connsiteY3" fmla="*/ 2865503 h 3436665"/>
                <a:gd name="connsiteX4" fmla="*/ 3842681 w 4413843"/>
                <a:gd name="connsiteY4" fmla="*/ 3436665 h 3436665"/>
                <a:gd name="connsiteX5" fmla="*/ 571162 w 4413843"/>
                <a:gd name="connsiteY5" fmla="*/ 3436665 h 3436665"/>
                <a:gd name="connsiteX6" fmla="*/ 0 w 4413843"/>
                <a:gd name="connsiteY6" fmla="*/ 2865503 h 3436665"/>
                <a:gd name="connsiteX7" fmla="*/ 0 w 4413843"/>
                <a:gd name="connsiteY7" fmla="*/ 580921 h 3436665"/>
                <a:gd name="connsiteX8" fmla="*/ 662602 w 4413843"/>
                <a:gd name="connsiteY8" fmla="*/ 101199 h 3436665"/>
                <a:gd name="connsiteX9" fmla="*/ 571162 w 4413843"/>
                <a:gd name="connsiteY9" fmla="*/ 9759 h 3436665"/>
                <a:gd name="connsiteX10" fmla="*/ 1315299 w 4413843"/>
                <a:gd name="connsiteY10" fmla="*/ 88043 h 3436665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3934121 w 4413843"/>
                <a:gd name="connsiteY0" fmla="*/ 119213 h 3454679"/>
                <a:gd name="connsiteX1" fmla="*/ 3842681 w 4413843"/>
                <a:gd name="connsiteY1" fmla="*/ 27773 h 3454679"/>
                <a:gd name="connsiteX2" fmla="*/ 4413843 w 4413843"/>
                <a:gd name="connsiteY2" fmla="*/ 598935 h 3454679"/>
                <a:gd name="connsiteX3" fmla="*/ 4413843 w 4413843"/>
                <a:gd name="connsiteY3" fmla="*/ 2883517 h 3454679"/>
                <a:gd name="connsiteX4" fmla="*/ 3842681 w 4413843"/>
                <a:gd name="connsiteY4" fmla="*/ 3454679 h 3454679"/>
                <a:gd name="connsiteX5" fmla="*/ 571162 w 4413843"/>
                <a:gd name="connsiteY5" fmla="*/ 3454679 h 3454679"/>
                <a:gd name="connsiteX6" fmla="*/ 0 w 4413843"/>
                <a:gd name="connsiteY6" fmla="*/ 2883517 h 3454679"/>
                <a:gd name="connsiteX7" fmla="*/ 0 w 4413843"/>
                <a:gd name="connsiteY7" fmla="*/ 598935 h 3454679"/>
                <a:gd name="connsiteX8" fmla="*/ 500677 w 4413843"/>
                <a:gd name="connsiteY8" fmla="*/ 14438 h 3454679"/>
                <a:gd name="connsiteX0" fmla="*/ 3934121 w 4413843"/>
                <a:gd name="connsiteY0" fmla="*/ 105362 h 3440828"/>
                <a:gd name="connsiteX1" fmla="*/ 3842681 w 4413843"/>
                <a:gd name="connsiteY1" fmla="*/ 13922 h 3440828"/>
                <a:gd name="connsiteX2" fmla="*/ 4413843 w 4413843"/>
                <a:gd name="connsiteY2" fmla="*/ 585084 h 3440828"/>
                <a:gd name="connsiteX3" fmla="*/ 4413843 w 4413843"/>
                <a:gd name="connsiteY3" fmla="*/ 2869666 h 3440828"/>
                <a:gd name="connsiteX4" fmla="*/ 3842681 w 4413843"/>
                <a:gd name="connsiteY4" fmla="*/ 3440828 h 3440828"/>
                <a:gd name="connsiteX5" fmla="*/ 571162 w 4413843"/>
                <a:gd name="connsiteY5" fmla="*/ 3440828 h 3440828"/>
                <a:gd name="connsiteX6" fmla="*/ 0 w 4413843"/>
                <a:gd name="connsiteY6" fmla="*/ 2869666 h 3440828"/>
                <a:gd name="connsiteX7" fmla="*/ 0 w 4413843"/>
                <a:gd name="connsiteY7" fmla="*/ 585084 h 3440828"/>
                <a:gd name="connsiteX8" fmla="*/ 500677 w 4413843"/>
                <a:gd name="connsiteY8" fmla="*/ 587 h 3440828"/>
                <a:gd name="connsiteX0" fmla="*/ 3842681 w 4413843"/>
                <a:gd name="connsiteY0" fmla="*/ 13922 h 3440828"/>
                <a:gd name="connsiteX1" fmla="*/ 4413843 w 4413843"/>
                <a:gd name="connsiteY1" fmla="*/ 585084 h 3440828"/>
                <a:gd name="connsiteX2" fmla="*/ 4413843 w 4413843"/>
                <a:gd name="connsiteY2" fmla="*/ 2869666 h 3440828"/>
                <a:gd name="connsiteX3" fmla="*/ 3842681 w 4413843"/>
                <a:gd name="connsiteY3" fmla="*/ 3440828 h 3440828"/>
                <a:gd name="connsiteX4" fmla="*/ 571162 w 4413843"/>
                <a:gd name="connsiteY4" fmla="*/ 3440828 h 3440828"/>
                <a:gd name="connsiteX5" fmla="*/ 0 w 4413843"/>
                <a:gd name="connsiteY5" fmla="*/ 2869666 h 3440828"/>
                <a:gd name="connsiteX6" fmla="*/ 0 w 4413843"/>
                <a:gd name="connsiteY6" fmla="*/ 585084 h 3440828"/>
                <a:gd name="connsiteX7" fmla="*/ 500677 w 4413843"/>
                <a:gd name="connsiteY7" fmla="*/ 587 h 3440828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4352 h 3464595"/>
                <a:gd name="connsiteX1" fmla="*/ 4413843 w 4413843"/>
                <a:gd name="connsiteY1" fmla="*/ 608851 h 3464595"/>
                <a:gd name="connsiteX2" fmla="*/ 4413843 w 4413843"/>
                <a:gd name="connsiteY2" fmla="*/ 2893433 h 3464595"/>
                <a:gd name="connsiteX3" fmla="*/ 3842681 w 4413843"/>
                <a:gd name="connsiteY3" fmla="*/ 3464595 h 3464595"/>
                <a:gd name="connsiteX4" fmla="*/ 571162 w 4413843"/>
                <a:gd name="connsiteY4" fmla="*/ 3464595 h 3464595"/>
                <a:gd name="connsiteX5" fmla="*/ 0 w 4413843"/>
                <a:gd name="connsiteY5" fmla="*/ 2893433 h 3464595"/>
                <a:gd name="connsiteX6" fmla="*/ 0 w 4413843"/>
                <a:gd name="connsiteY6" fmla="*/ 608851 h 3464595"/>
                <a:gd name="connsiteX7" fmla="*/ 472102 w 4413843"/>
                <a:gd name="connsiteY7" fmla="*/ 542 h 3464595"/>
                <a:gd name="connsiteX0" fmla="*/ 4018894 w 4413843"/>
                <a:gd name="connsiteY0" fmla="*/ 3810 h 3464053"/>
                <a:gd name="connsiteX1" fmla="*/ 4413843 w 4413843"/>
                <a:gd name="connsiteY1" fmla="*/ 608309 h 3464053"/>
                <a:gd name="connsiteX2" fmla="*/ 4413843 w 4413843"/>
                <a:gd name="connsiteY2" fmla="*/ 2892891 h 3464053"/>
                <a:gd name="connsiteX3" fmla="*/ 3842681 w 4413843"/>
                <a:gd name="connsiteY3" fmla="*/ 3464053 h 3464053"/>
                <a:gd name="connsiteX4" fmla="*/ 571162 w 4413843"/>
                <a:gd name="connsiteY4" fmla="*/ 3464053 h 3464053"/>
                <a:gd name="connsiteX5" fmla="*/ 0 w 4413843"/>
                <a:gd name="connsiteY5" fmla="*/ 2892891 h 3464053"/>
                <a:gd name="connsiteX6" fmla="*/ 0 w 4413843"/>
                <a:gd name="connsiteY6" fmla="*/ 608309 h 3464053"/>
                <a:gd name="connsiteX7" fmla="*/ 472102 w 4413843"/>
                <a:gd name="connsiteY7" fmla="*/ 0 h 3464053"/>
                <a:gd name="connsiteX0" fmla="*/ 4042445 w 4437394"/>
                <a:gd name="connsiteY0" fmla="*/ 0 h 3460243"/>
                <a:gd name="connsiteX1" fmla="*/ 4437394 w 4437394"/>
                <a:gd name="connsiteY1" fmla="*/ 604499 h 3460243"/>
                <a:gd name="connsiteX2" fmla="*/ 4437394 w 4437394"/>
                <a:gd name="connsiteY2" fmla="*/ 2889081 h 3460243"/>
                <a:gd name="connsiteX3" fmla="*/ 3866232 w 4437394"/>
                <a:gd name="connsiteY3" fmla="*/ 3460243 h 3460243"/>
                <a:gd name="connsiteX4" fmla="*/ 594713 w 4437394"/>
                <a:gd name="connsiteY4" fmla="*/ 3460243 h 3460243"/>
                <a:gd name="connsiteX5" fmla="*/ 23551 w 4437394"/>
                <a:gd name="connsiteY5" fmla="*/ 2889081 h 3460243"/>
                <a:gd name="connsiteX6" fmla="*/ 23551 w 4437394"/>
                <a:gd name="connsiteY6" fmla="*/ 604499 h 3460243"/>
                <a:gd name="connsiteX7" fmla="*/ 305153 w 4437394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147482 w 4419551"/>
                <a:gd name="connsiteY0" fmla="*/ 0 h 3465005"/>
                <a:gd name="connsiteX1" fmla="*/ 4413843 w 4419551"/>
                <a:gd name="connsiteY1" fmla="*/ 609261 h 3465005"/>
                <a:gd name="connsiteX2" fmla="*/ 4413843 w 4419551"/>
                <a:gd name="connsiteY2" fmla="*/ 2893843 h 3465005"/>
                <a:gd name="connsiteX3" fmla="*/ 3842681 w 4419551"/>
                <a:gd name="connsiteY3" fmla="*/ 3465005 h 3465005"/>
                <a:gd name="connsiteX4" fmla="*/ 571162 w 4419551"/>
                <a:gd name="connsiteY4" fmla="*/ 3465005 h 3465005"/>
                <a:gd name="connsiteX5" fmla="*/ 0 w 4419551"/>
                <a:gd name="connsiteY5" fmla="*/ 2893843 h 3465005"/>
                <a:gd name="connsiteX6" fmla="*/ 0 w 4419551"/>
                <a:gd name="connsiteY6" fmla="*/ 609261 h 3465005"/>
                <a:gd name="connsiteX7" fmla="*/ 281602 w 4419551"/>
                <a:gd name="connsiteY7" fmla="*/ 43815 h 3465005"/>
                <a:gd name="connsiteX0" fmla="*/ 4147482 w 4414163"/>
                <a:gd name="connsiteY0" fmla="*/ 0 h 3465005"/>
                <a:gd name="connsiteX1" fmla="*/ 4413843 w 4414163"/>
                <a:gd name="connsiteY1" fmla="*/ 609261 h 3465005"/>
                <a:gd name="connsiteX2" fmla="*/ 4413843 w 4414163"/>
                <a:gd name="connsiteY2" fmla="*/ 2893843 h 3465005"/>
                <a:gd name="connsiteX3" fmla="*/ 3842681 w 4414163"/>
                <a:gd name="connsiteY3" fmla="*/ 3465005 h 3465005"/>
                <a:gd name="connsiteX4" fmla="*/ 571162 w 4414163"/>
                <a:gd name="connsiteY4" fmla="*/ 3465005 h 3465005"/>
                <a:gd name="connsiteX5" fmla="*/ 0 w 4414163"/>
                <a:gd name="connsiteY5" fmla="*/ 2893843 h 3465005"/>
                <a:gd name="connsiteX6" fmla="*/ 0 w 4414163"/>
                <a:gd name="connsiteY6" fmla="*/ 609261 h 3465005"/>
                <a:gd name="connsiteX7" fmla="*/ 281602 w 4414163"/>
                <a:gd name="connsiteY7" fmla="*/ 43815 h 3465005"/>
                <a:gd name="connsiteX0" fmla="*/ 4147482 w 4413843"/>
                <a:gd name="connsiteY0" fmla="*/ 0 h 3465005"/>
                <a:gd name="connsiteX1" fmla="*/ 4413843 w 4413843"/>
                <a:gd name="connsiteY1" fmla="*/ 609261 h 3465005"/>
                <a:gd name="connsiteX2" fmla="*/ 4413843 w 4413843"/>
                <a:gd name="connsiteY2" fmla="*/ 2893843 h 3465005"/>
                <a:gd name="connsiteX3" fmla="*/ 3842681 w 4413843"/>
                <a:gd name="connsiteY3" fmla="*/ 3465005 h 3465005"/>
                <a:gd name="connsiteX4" fmla="*/ 571162 w 4413843"/>
                <a:gd name="connsiteY4" fmla="*/ 3465005 h 3465005"/>
                <a:gd name="connsiteX5" fmla="*/ 0 w 4413843"/>
                <a:gd name="connsiteY5" fmla="*/ 2893843 h 3465005"/>
                <a:gd name="connsiteX6" fmla="*/ 0 w 4413843"/>
                <a:gd name="connsiteY6" fmla="*/ 609261 h 3465005"/>
                <a:gd name="connsiteX7" fmla="*/ 281602 w 4413843"/>
                <a:gd name="connsiteY7" fmla="*/ 43815 h 346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843" h="3465005">
                  <a:moveTo>
                    <a:pt x="4147482" y="0"/>
                  </a:moveTo>
                  <a:cubicBezTo>
                    <a:pt x="4386726" y="85725"/>
                    <a:pt x="4413843" y="293817"/>
                    <a:pt x="4413843" y="609261"/>
                  </a:cubicBezTo>
                  <a:lnTo>
                    <a:pt x="4413843" y="2893843"/>
                  </a:lnTo>
                  <a:cubicBezTo>
                    <a:pt x="4413843" y="3209287"/>
                    <a:pt x="4158125" y="3465005"/>
                    <a:pt x="3842681" y="3465005"/>
                  </a:cubicBezTo>
                  <a:lnTo>
                    <a:pt x="571162" y="3465005"/>
                  </a:lnTo>
                  <a:cubicBezTo>
                    <a:pt x="255718" y="3465005"/>
                    <a:pt x="0" y="3209287"/>
                    <a:pt x="0" y="2893843"/>
                  </a:cubicBezTo>
                  <a:lnTo>
                    <a:pt x="0" y="609261"/>
                  </a:lnTo>
                  <a:cubicBezTo>
                    <a:pt x="0" y="293817"/>
                    <a:pt x="12831" y="104776"/>
                    <a:pt x="281602" y="43815"/>
                  </a:cubicBezTo>
                </a:path>
              </a:pathLst>
            </a:custGeom>
            <a:noFill/>
            <a:ln w="19050">
              <a:solidFill>
                <a:srgbClr val="A9936E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="" xmlns:a16="http://schemas.microsoft.com/office/drawing/2014/main" id="{89AE79ED-403C-46CA-A151-2CB2AB5F5E0E}"/>
              </a:ext>
            </a:extLst>
          </p:cNvPr>
          <p:cNvGrpSpPr/>
          <p:nvPr/>
        </p:nvGrpSpPr>
        <p:grpSpPr>
          <a:xfrm>
            <a:off x="4099308" y="1790996"/>
            <a:ext cx="4099469" cy="3503761"/>
            <a:chOff x="3690841" y="2149357"/>
            <a:chExt cx="4194735" cy="3695768"/>
          </a:xfrm>
        </p:grpSpPr>
        <p:graphicFrame>
          <p:nvGraphicFramePr>
            <p:cNvPr id="32" name="Grafik 31">
              <a:extLst>
                <a:ext uri="{FF2B5EF4-FFF2-40B4-BE49-F238E27FC236}">
                  <a16:creationId xmlns="" xmlns:a16="http://schemas.microsoft.com/office/drawing/2014/main" id="{B6DB7569-EB72-440A-85DF-075F4F48F89D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420771134"/>
                </p:ext>
              </p:extLst>
            </p:nvPr>
          </p:nvGraphicFramePr>
          <p:xfrm>
            <a:off x="3756756" y="2149357"/>
            <a:ext cx="4122248" cy="35999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3" name="Dikdörtgen: Köşeleri Yuvarlatılmış 24">
              <a:extLst>
                <a:ext uri="{FF2B5EF4-FFF2-40B4-BE49-F238E27FC236}">
                  <a16:creationId xmlns="" xmlns:a16="http://schemas.microsoft.com/office/drawing/2014/main" id="{94BE7C59-AB82-486B-AA43-389BF10FC96D}"/>
                </a:ext>
              </a:extLst>
            </p:cNvPr>
            <p:cNvSpPr/>
            <p:nvPr/>
          </p:nvSpPr>
          <p:spPr>
            <a:xfrm>
              <a:off x="3690841" y="2380120"/>
              <a:ext cx="4194735" cy="3465005"/>
            </a:xfrm>
            <a:custGeom>
              <a:avLst/>
              <a:gdLst>
                <a:gd name="connsiteX0" fmla="*/ 0 w 4413843"/>
                <a:gd name="connsiteY0" fmla="*/ 571162 h 3426906"/>
                <a:gd name="connsiteX1" fmla="*/ 571162 w 4413843"/>
                <a:gd name="connsiteY1" fmla="*/ 0 h 3426906"/>
                <a:gd name="connsiteX2" fmla="*/ 3842681 w 4413843"/>
                <a:gd name="connsiteY2" fmla="*/ 0 h 3426906"/>
                <a:gd name="connsiteX3" fmla="*/ 4413843 w 4413843"/>
                <a:gd name="connsiteY3" fmla="*/ 571162 h 3426906"/>
                <a:gd name="connsiteX4" fmla="*/ 4413843 w 4413843"/>
                <a:gd name="connsiteY4" fmla="*/ 2855744 h 3426906"/>
                <a:gd name="connsiteX5" fmla="*/ 3842681 w 4413843"/>
                <a:gd name="connsiteY5" fmla="*/ 3426906 h 3426906"/>
                <a:gd name="connsiteX6" fmla="*/ 571162 w 4413843"/>
                <a:gd name="connsiteY6" fmla="*/ 3426906 h 3426906"/>
                <a:gd name="connsiteX7" fmla="*/ 0 w 4413843"/>
                <a:gd name="connsiteY7" fmla="*/ 2855744 h 3426906"/>
                <a:gd name="connsiteX8" fmla="*/ 0 w 4413843"/>
                <a:gd name="connsiteY8" fmla="*/ 571162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10" fmla="*/ 3842681 w 4413843"/>
                <a:gd name="connsiteY10" fmla="*/ 0 h 3426906"/>
                <a:gd name="connsiteX0" fmla="*/ 3842681 w 4413843"/>
                <a:gd name="connsiteY0" fmla="*/ 19732 h 3446638"/>
                <a:gd name="connsiteX1" fmla="*/ 4413843 w 4413843"/>
                <a:gd name="connsiteY1" fmla="*/ 590894 h 3446638"/>
                <a:gd name="connsiteX2" fmla="*/ 4413843 w 4413843"/>
                <a:gd name="connsiteY2" fmla="*/ 2875476 h 3446638"/>
                <a:gd name="connsiteX3" fmla="*/ 3842681 w 4413843"/>
                <a:gd name="connsiteY3" fmla="*/ 3446638 h 3446638"/>
                <a:gd name="connsiteX4" fmla="*/ 571162 w 4413843"/>
                <a:gd name="connsiteY4" fmla="*/ 3446638 h 3446638"/>
                <a:gd name="connsiteX5" fmla="*/ 0 w 4413843"/>
                <a:gd name="connsiteY5" fmla="*/ 2875476 h 3446638"/>
                <a:gd name="connsiteX6" fmla="*/ 0 w 4413843"/>
                <a:gd name="connsiteY6" fmla="*/ 590894 h 3446638"/>
                <a:gd name="connsiteX7" fmla="*/ 662602 w 4413843"/>
                <a:gd name="connsiteY7" fmla="*/ 111172 h 3446638"/>
                <a:gd name="connsiteX8" fmla="*/ 571162 w 4413843"/>
                <a:gd name="connsiteY8" fmla="*/ 19732 h 3446638"/>
                <a:gd name="connsiteX9" fmla="*/ 1223859 w 4413843"/>
                <a:gd name="connsiteY9" fmla="*/ 6576 h 3446638"/>
                <a:gd name="connsiteX10" fmla="*/ 3934121 w 4413843"/>
                <a:gd name="connsiteY10" fmla="*/ 111172 h 3446638"/>
                <a:gd name="connsiteX11" fmla="*/ 3842681 w 4413843"/>
                <a:gd name="connsiteY11" fmla="*/ 19732 h 3446638"/>
                <a:gd name="connsiteX0" fmla="*/ 3934121 w 4413843"/>
                <a:gd name="connsiteY0" fmla="*/ 101199 h 3436665"/>
                <a:gd name="connsiteX1" fmla="*/ 3842681 w 4413843"/>
                <a:gd name="connsiteY1" fmla="*/ 9759 h 3436665"/>
                <a:gd name="connsiteX2" fmla="*/ 4413843 w 4413843"/>
                <a:gd name="connsiteY2" fmla="*/ 580921 h 3436665"/>
                <a:gd name="connsiteX3" fmla="*/ 4413843 w 4413843"/>
                <a:gd name="connsiteY3" fmla="*/ 2865503 h 3436665"/>
                <a:gd name="connsiteX4" fmla="*/ 3842681 w 4413843"/>
                <a:gd name="connsiteY4" fmla="*/ 3436665 h 3436665"/>
                <a:gd name="connsiteX5" fmla="*/ 571162 w 4413843"/>
                <a:gd name="connsiteY5" fmla="*/ 3436665 h 3436665"/>
                <a:gd name="connsiteX6" fmla="*/ 0 w 4413843"/>
                <a:gd name="connsiteY6" fmla="*/ 2865503 h 3436665"/>
                <a:gd name="connsiteX7" fmla="*/ 0 w 4413843"/>
                <a:gd name="connsiteY7" fmla="*/ 580921 h 3436665"/>
                <a:gd name="connsiteX8" fmla="*/ 662602 w 4413843"/>
                <a:gd name="connsiteY8" fmla="*/ 101199 h 3436665"/>
                <a:gd name="connsiteX9" fmla="*/ 571162 w 4413843"/>
                <a:gd name="connsiteY9" fmla="*/ 9759 h 3436665"/>
                <a:gd name="connsiteX10" fmla="*/ 1315299 w 4413843"/>
                <a:gd name="connsiteY10" fmla="*/ 88043 h 3436665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3934121 w 4413843"/>
                <a:gd name="connsiteY0" fmla="*/ 119213 h 3454679"/>
                <a:gd name="connsiteX1" fmla="*/ 3842681 w 4413843"/>
                <a:gd name="connsiteY1" fmla="*/ 27773 h 3454679"/>
                <a:gd name="connsiteX2" fmla="*/ 4413843 w 4413843"/>
                <a:gd name="connsiteY2" fmla="*/ 598935 h 3454679"/>
                <a:gd name="connsiteX3" fmla="*/ 4413843 w 4413843"/>
                <a:gd name="connsiteY3" fmla="*/ 2883517 h 3454679"/>
                <a:gd name="connsiteX4" fmla="*/ 3842681 w 4413843"/>
                <a:gd name="connsiteY4" fmla="*/ 3454679 h 3454679"/>
                <a:gd name="connsiteX5" fmla="*/ 571162 w 4413843"/>
                <a:gd name="connsiteY5" fmla="*/ 3454679 h 3454679"/>
                <a:gd name="connsiteX6" fmla="*/ 0 w 4413843"/>
                <a:gd name="connsiteY6" fmla="*/ 2883517 h 3454679"/>
                <a:gd name="connsiteX7" fmla="*/ 0 w 4413843"/>
                <a:gd name="connsiteY7" fmla="*/ 598935 h 3454679"/>
                <a:gd name="connsiteX8" fmla="*/ 500677 w 4413843"/>
                <a:gd name="connsiteY8" fmla="*/ 14438 h 3454679"/>
                <a:gd name="connsiteX0" fmla="*/ 3934121 w 4413843"/>
                <a:gd name="connsiteY0" fmla="*/ 105362 h 3440828"/>
                <a:gd name="connsiteX1" fmla="*/ 3842681 w 4413843"/>
                <a:gd name="connsiteY1" fmla="*/ 13922 h 3440828"/>
                <a:gd name="connsiteX2" fmla="*/ 4413843 w 4413843"/>
                <a:gd name="connsiteY2" fmla="*/ 585084 h 3440828"/>
                <a:gd name="connsiteX3" fmla="*/ 4413843 w 4413843"/>
                <a:gd name="connsiteY3" fmla="*/ 2869666 h 3440828"/>
                <a:gd name="connsiteX4" fmla="*/ 3842681 w 4413843"/>
                <a:gd name="connsiteY4" fmla="*/ 3440828 h 3440828"/>
                <a:gd name="connsiteX5" fmla="*/ 571162 w 4413843"/>
                <a:gd name="connsiteY5" fmla="*/ 3440828 h 3440828"/>
                <a:gd name="connsiteX6" fmla="*/ 0 w 4413843"/>
                <a:gd name="connsiteY6" fmla="*/ 2869666 h 3440828"/>
                <a:gd name="connsiteX7" fmla="*/ 0 w 4413843"/>
                <a:gd name="connsiteY7" fmla="*/ 585084 h 3440828"/>
                <a:gd name="connsiteX8" fmla="*/ 500677 w 4413843"/>
                <a:gd name="connsiteY8" fmla="*/ 587 h 3440828"/>
                <a:gd name="connsiteX0" fmla="*/ 3842681 w 4413843"/>
                <a:gd name="connsiteY0" fmla="*/ 13922 h 3440828"/>
                <a:gd name="connsiteX1" fmla="*/ 4413843 w 4413843"/>
                <a:gd name="connsiteY1" fmla="*/ 585084 h 3440828"/>
                <a:gd name="connsiteX2" fmla="*/ 4413843 w 4413843"/>
                <a:gd name="connsiteY2" fmla="*/ 2869666 h 3440828"/>
                <a:gd name="connsiteX3" fmla="*/ 3842681 w 4413843"/>
                <a:gd name="connsiteY3" fmla="*/ 3440828 h 3440828"/>
                <a:gd name="connsiteX4" fmla="*/ 571162 w 4413843"/>
                <a:gd name="connsiteY4" fmla="*/ 3440828 h 3440828"/>
                <a:gd name="connsiteX5" fmla="*/ 0 w 4413843"/>
                <a:gd name="connsiteY5" fmla="*/ 2869666 h 3440828"/>
                <a:gd name="connsiteX6" fmla="*/ 0 w 4413843"/>
                <a:gd name="connsiteY6" fmla="*/ 585084 h 3440828"/>
                <a:gd name="connsiteX7" fmla="*/ 500677 w 4413843"/>
                <a:gd name="connsiteY7" fmla="*/ 587 h 3440828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4352 h 3464595"/>
                <a:gd name="connsiteX1" fmla="*/ 4413843 w 4413843"/>
                <a:gd name="connsiteY1" fmla="*/ 608851 h 3464595"/>
                <a:gd name="connsiteX2" fmla="*/ 4413843 w 4413843"/>
                <a:gd name="connsiteY2" fmla="*/ 2893433 h 3464595"/>
                <a:gd name="connsiteX3" fmla="*/ 3842681 w 4413843"/>
                <a:gd name="connsiteY3" fmla="*/ 3464595 h 3464595"/>
                <a:gd name="connsiteX4" fmla="*/ 571162 w 4413843"/>
                <a:gd name="connsiteY4" fmla="*/ 3464595 h 3464595"/>
                <a:gd name="connsiteX5" fmla="*/ 0 w 4413843"/>
                <a:gd name="connsiteY5" fmla="*/ 2893433 h 3464595"/>
                <a:gd name="connsiteX6" fmla="*/ 0 w 4413843"/>
                <a:gd name="connsiteY6" fmla="*/ 608851 h 3464595"/>
                <a:gd name="connsiteX7" fmla="*/ 472102 w 4413843"/>
                <a:gd name="connsiteY7" fmla="*/ 542 h 3464595"/>
                <a:gd name="connsiteX0" fmla="*/ 4018894 w 4413843"/>
                <a:gd name="connsiteY0" fmla="*/ 3810 h 3464053"/>
                <a:gd name="connsiteX1" fmla="*/ 4413843 w 4413843"/>
                <a:gd name="connsiteY1" fmla="*/ 608309 h 3464053"/>
                <a:gd name="connsiteX2" fmla="*/ 4413843 w 4413843"/>
                <a:gd name="connsiteY2" fmla="*/ 2892891 h 3464053"/>
                <a:gd name="connsiteX3" fmla="*/ 3842681 w 4413843"/>
                <a:gd name="connsiteY3" fmla="*/ 3464053 h 3464053"/>
                <a:gd name="connsiteX4" fmla="*/ 571162 w 4413843"/>
                <a:gd name="connsiteY4" fmla="*/ 3464053 h 3464053"/>
                <a:gd name="connsiteX5" fmla="*/ 0 w 4413843"/>
                <a:gd name="connsiteY5" fmla="*/ 2892891 h 3464053"/>
                <a:gd name="connsiteX6" fmla="*/ 0 w 4413843"/>
                <a:gd name="connsiteY6" fmla="*/ 608309 h 3464053"/>
                <a:gd name="connsiteX7" fmla="*/ 472102 w 4413843"/>
                <a:gd name="connsiteY7" fmla="*/ 0 h 3464053"/>
                <a:gd name="connsiteX0" fmla="*/ 4042445 w 4437394"/>
                <a:gd name="connsiteY0" fmla="*/ 0 h 3460243"/>
                <a:gd name="connsiteX1" fmla="*/ 4437394 w 4437394"/>
                <a:gd name="connsiteY1" fmla="*/ 604499 h 3460243"/>
                <a:gd name="connsiteX2" fmla="*/ 4437394 w 4437394"/>
                <a:gd name="connsiteY2" fmla="*/ 2889081 h 3460243"/>
                <a:gd name="connsiteX3" fmla="*/ 3866232 w 4437394"/>
                <a:gd name="connsiteY3" fmla="*/ 3460243 h 3460243"/>
                <a:gd name="connsiteX4" fmla="*/ 594713 w 4437394"/>
                <a:gd name="connsiteY4" fmla="*/ 3460243 h 3460243"/>
                <a:gd name="connsiteX5" fmla="*/ 23551 w 4437394"/>
                <a:gd name="connsiteY5" fmla="*/ 2889081 h 3460243"/>
                <a:gd name="connsiteX6" fmla="*/ 23551 w 4437394"/>
                <a:gd name="connsiteY6" fmla="*/ 604499 h 3460243"/>
                <a:gd name="connsiteX7" fmla="*/ 305153 w 4437394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147482 w 4419551"/>
                <a:gd name="connsiteY0" fmla="*/ 0 h 3465005"/>
                <a:gd name="connsiteX1" fmla="*/ 4413843 w 4419551"/>
                <a:gd name="connsiteY1" fmla="*/ 609261 h 3465005"/>
                <a:gd name="connsiteX2" fmla="*/ 4413843 w 4419551"/>
                <a:gd name="connsiteY2" fmla="*/ 2893843 h 3465005"/>
                <a:gd name="connsiteX3" fmla="*/ 3842681 w 4419551"/>
                <a:gd name="connsiteY3" fmla="*/ 3465005 h 3465005"/>
                <a:gd name="connsiteX4" fmla="*/ 571162 w 4419551"/>
                <a:gd name="connsiteY4" fmla="*/ 3465005 h 3465005"/>
                <a:gd name="connsiteX5" fmla="*/ 0 w 4419551"/>
                <a:gd name="connsiteY5" fmla="*/ 2893843 h 3465005"/>
                <a:gd name="connsiteX6" fmla="*/ 0 w 4419551"/>
                <a:gd name="connsiteY6" fmla="*/ 609261 h 3465005"/>
                <a:gd name="connsiteX7" fmla="*/ 281602 w 4419551"/>
                <a:gd name="connsiteY7" fmla="*/ 43815 h 3465005"/>
                <a:gd name="connsiteX0" fmla="*/ 4147482 w 4414163"/>
                <a:gd name="connsiteY0" fmla="*/ 0 h 3465005"/>
                <a:gd name="connsiteX1" fmla="*/ 4413843 w 4414163"/>
                <a:gd name="connsiteY1" fmla="*/ 609261 h 3465005"/>
                <a:gd name="connsiteX2" fmla="*/ 4413843 w 4414163"/>
                <a:gd name="connsiteY2" fmla="*/ 2893843 h 3465005"/>
                <a:gd name="connsiteX3" fmla="*/ 3842681 w 4414163"/>
                <a:gd name="connsiteY3" fmla="*/ 3465005 h 3465005"/>
                <a:gd name="connsiteX4" fmla="*/ 571162 w 4414163"/>
                <a:gd name="connsiteY4" fmla="*/ 3465005 h 3465005"/>
                <a:gd name="connsiteX5" fmla="*/ 0 w 4414163"/>
                <a:gd name="connsiteY5" fmla="*/ 2893843 h 3465005"/>
                <a:gd name="connsiteX6" fmla="*/ 0 w 4414163"/>
                <a:gd name="connsiteY6" fmla="*/ 609261 h 3465005"/>
                <a:gd name="connsiteX7" fmla="*/ 281602 w 4414163"/>
                <a:gd name="connsiteY7" fmla="*/ 43815 h 3465005"/>
                <a:gd name="connsiteX0" fmla="*/ 4147482 w 4413843"/>
                <a:gd name="connsiteY0" fmla="*/ 0 h 3465005"/>
                <a:gd name="connsiteX1" fmla="*/ 4413843 w 4413843"/>
                <a:gd name="connsiteY1" fmla="*/ 609261 h 3465005"/>
                <a:gd name="connsiteX2" fmla="*/ 4413843 w 4413843"/>
                <a:gd name="connsiteY2" fmla="*/ 2893843 h 3465005"/>
                <a:gd name="connsiteX3" fmla="*/ 3842681 w 4413843"/>
                <a:gd name="connsiteY3" fmla="*/ 3465005 h 3465005"/>
                <a:gd name="connsiteX4" fmla="*/ 571162 w 4413843"/>
                <a:gd name="connsiteY4" fmla="*/ 3465005 h 3465005"/>
                <a:gd name="connsiteX5" fmla="*/ 0 w 4413843"/>
                <a:gd name="connsiteY5" fmla="*/ 2893843 h 3465005"/>
                <a:gd name="connsiteX6" fmla="*/ 0 w 4413843"/>
                <a:gd name="connsiteY6" fmla="*/ 609261 h 3465005"/>
                <a:gd name="connsiteX7" fmla="*/ 281602 w 4413843"/>
                <a:gd name="connsiteY7" fmla="*/ 43815 h 346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843" h="3465005">
                  <a:moveTo>
                    <a:pt x="4147482" y="0"/>
                  </a:moveTo>
                  <a:cubicBezTo>
                    <a:pt x="4386726" y="85725"/>
                    <a:pt x="4413843" y="293817"/>
                    <a:pt x="4413843" y="609261"/>
                  </a:cubicBezTo>
                  <a:lnTo>
                    <a:pt x="4413843" y="2893843"/>
                  </a:lnTo>
                  <a:cubicBezTo>
                    <a:pt x="4413843" y="3209287"/>
                    <a:pt x="4158125" y="3465005"/>
                    <a:pt x="3842681" y="3465005"/>
                  </a:cubicBezTo>
                  <a:lnTo>
                    <a:pt x="571162" y="3465005"/>
                  </a:lnTo>
                  <a:cubicBezTo>
                    <a:pt x="255718" y="3465005"/>
                    <a:pt x="0" y="3209287"/>
                    <a:pt x="0" y="2893843"/>
                  </a:cubicBezTo>
                  <a:lnTo>
                    <a:pt x="0" y="609261"/>
                  </a:lnTo>
                  <a:cubicBezTo>
                    <a:pt x="0" y="293817"/>
                    <a:pt x="12831" y="104776"/>
                    <a:pt x="281602" y="43815"/>
                  </a:cubicBezTo>
                </a:path>
              </a:pathLst>
            </a:custGeom>
            <a:noFill/>
            <a:ln w="19050">
              <a:solidFill>
                <a:srgbClr val="A9936E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="" xmlns:a16="http://schemas.microsoft.com/office/drawing/2014/main" id="{D689C0A8-FEFC-4590-9BCA-BBCE934E058D}"/>
              </a:ext>
            </a:extLst>
          </p:cNvPr>
          <p:cNvGrpSpPr/>
          <p:nvPr/>
        </p:nvGrpSpPr>
        <p:grpSpPr>
          <a:xfrm>
            <a:off x="8331490" y="1797318"/>
            <a:ext cx="3727796" cy="3497439"/>
            <a:chOff x="3690841" y="2127415"/>
            <a:chExt cx="4194735" cy="3717710"/>
          </a:xfrm>
        </p:grpSpPr>
        <p:graphicFrame>
          <p:nvGraphicFramePr>
            <p:cNvPr id="35" name="Grafik 34">
              <a:extLst>
                <a:ext uri="{FF2B5EF4-FFF2-40B4-BE49-F238E27FC236}">
                  <a16:creationId xmlns="" xmlns:a16="http://schemas.microsoft.com/office/drawing/2014/main" id="{0A259FF8-D9C6-4926-A82A-551507A396B9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3513061821"/>
                </p:ext>
              </p:extLst>
            </p:nvPr>
          </p:nvGraphicFramePr>
          <p:xfrm>
            <a:off x="3887062" y="2127415"/>
            <a:ext cx="3926028" cy="36723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6" name="Dikdörtgen: Köşeleri Yuvarlatılmış 24">
              <a:extLst>
                <a:ext uri="{FF2B5EF4-FFF2-40B4-BE49-F238E27FC236}">
                  <a16:creationId xmlns="" xmlns:a16="http://schemas.microsoft.com/office/drawing/2014/main" id="{5356A3B7-1137-4033-A706-1669B0D8B700}"/>
                </a:ext>
              </a:extLst>
            </p:cNvPr>
            <p:cNvSpPr/>
            <p:nvPr/>
          </p:nvSpPr>
          <p:spPr>
            <a:xfrm>
              <a:off x="3690841" y="2380120"/>
              <a:ext cx="4194735" cy="3465005"/>
            </a:xfrm>
            <a:custGeom>
              <a:avLst/>
              <a:gdLst>
                <a:gd name="connsiteX0" fmla="*/ 0 w 4413843"/>
                <a:gd name="connsiteY0" fmla="*/ 571162 h 3426906"/>
                <a:gd name="connsiteX1" fmla="*/ 571162 w 4413843"/>
                <a:gd name="connsiteY1" fmla="*/ 0 h 3426906"/>
                <a:gd name="connsiteX2" fmla="*/ 3842681 w 4413843"/>
                <a:gd name="connsiteY2" fmla="*/ 0 h 3426906"/>
                <a:gd name="connsiteX3" fmla="*/ 4413843 w 4413843"/>
                <a:gd name="connsiteY3" fmla="*/ 571162 h 3426906"/>
                <a:gd name="connsiteX4" fmla="*/ 4413843 w 4413843"/>
                <a:gd name="connsiteY4" fmla="*/ 2855744 h 3426906"/>
                <a:gd name="connsiteX5" fmla="*/ 3842681 w 4413843"/>
                <a:gd name="connsiteY5" fmla="*/ 3426906 h 3426906"/>
                <a:gd name="connsiteX6" fmla="*/ 571162 w 4413843"/>
                <a:gd name="connsiteY6" fmla="*/ 3426906 h 3426906"/>
                <a:gd name="connsiteX7" fmla="*/ 0 w 4413843"/>
                <a:gd name="connsiteY7" fmla="*/ 2855744 h 3426906"/>
                <a:gd name="connsiteX8" fmla="*/ 0 w 4413843"/>
                <a:gd name="connsiteY8" fmla="*/ 571162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10" fmla="*/ 3842681 w 4413843"/>
                <a:gd name="connsiteY10" fmla="*/ 0 h 3426906"/>
                <a:gd name="connsiteX0" fmla="*/ 3842681 w 4413843"/>
                <a:gd name="connsiteY0" fmla="*/ 19732 h 3446638"/>
                <a:gd name="connsiteX1" fmla="*/ 4413843 w 4413843"/>
                <a:gd name="connsiteY1" fmla="*/ 590894 h 3446638"/>
                <a:gd name="connsiteX2" fmla="*/ 4413843 w 4413843"/>
                <a:gd name="connsiteY2" fmla="*/ 2875476 h 3446638"/>
                <a:gd name="connsiteX3" fmla="*/ 3842681 w 4413843"/>
                <a:gd name="connsiteY3" fmla="*/ 3446638 h 3446638"/>
                <a:gd name="connsiteX4" fmla="*/ 571162 w 4413843"/>
                <a:gd name="connsiteY4" fmla="*/ 3446638 h 3446638"/>
                <a:gd name="connsiteX5" fmla="*/ 0 w 4413843"/>
                <a:gd name="connsiteY5" fmla="*/ 2875476 h 3446638"/>
                <a:gd name="connsiteX6" fmla="*/ 0 w 4413843"/>
                <a:gd name="connsiteY6" fmla="*/ 590894 h 3446638"/>
                <a:gd name="connsiteX7" fmla="*/ 662602 w 4413843"/>
                <a:gd name="connsiteY7" fmla="*/ 111172 h 3446638"/>
                <a:gd name="connsiteX8" fmla="*/ 571162 w 4413843"/>
                <a:gd name="connsiteY8" fmla="*/ 19732 h 3446638"/>
                <a:gd name="connsiteX9" fmla="*/ 1223859 w 4413843"/>
                <a:gd name="connsiteY9" fmla="*/ 6576 h 3446638"/>
                <a:gd name="connsiteX10" fmla="*/ 3934121 w 4413843"/>
                <a:gd name="connsiteY10" fmla="*/ 111172 h 3446638"/>
                <a:gd name="connsiteX11" fmla="*/ 3842681 w 4413843"/>
                <a:gd name="connsiteY11" fmla="*/ 19732 h 3446638"/>
                <a:gd name="connsiteX0" fmla="*/ 3934121 w 4413843"/>
                <a:gd name="connsiteY0" fmla="*/ 101199 h 3436665"/>
                <a:gd name="connsiteX1" fmla="*/ 3842681 w 4413843"/>
                <a:gd name="connsiteY1" fmla="*/ 9759 h 3436665"/>
                <a:gd name="connsiteX2" fmla="*/ 4413843 w 4413843"/>
                <a:gd name="connsiteY2" fmla="*/ 580921 h 3436665"/>
                <a:gd name="connsiteX3" fmla="*/ 4413843 w 4413843"/>
                <a:gd name="connsiteY3" fmla="*/ 2865503 h 3436665"/>
                <a:gd name="connsiteX4" fmla="*/ 3842681 w 4413843"/>
                <a:gd name="connsiteY4" fmla="*/ 3436665 h 3436665"/>
                <a:gd name="connsiteX5" fmla="*/ 571162 w 4413843"/>
                <a:gd name="connsiteY5" fmla="*/ 3436665 h 3436665"/>
                <a:gd name="connsiteX6" fmla="*/ 0 w 4413843"/>
                <a:gd name="connsiteY6" fmla="*/ 2865503 h 3436665"/>
                <a:gd name="connsiteX7" fmla="*/ 0 w 4413843"/>
                <a:gd name="connsiteY7" fmla="*/ 580921 h 3436665"/>
                <a:gd name="connsiteX8" fmla="*/ 662602 w 4413843"/>
                <a:gd name="connsiteY8" fmla="*/ 101199 h 3436665"/>
                <a:gd name="connsiteX9" fmla="*/ 571162 w 4413843"/>
                <a:gd name="connsiteY9" fmla="*/ 9759 h 3436665"/>
                <a:gd name="connsiteX10" fmla="*/ 1315299 w 4413843"/>
                <a:gd name="connsiteY10" fmla="*/ 88043 h 3436665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3934121 w 4413843"/>
                <a:gd name="connsiteY0" fmla="*/ 119213 h 3454679"/>
                <a:gd name="connsiteX1" fmla="*/ 3842681 w 4413843"/>
                <a:gd name="connsiteY1" fmla="*/ 27773 h 3454679"/>
                <a:gd name="connsiteX2" fmla="*/ 4413843 w 4413843"/>
                <a:gd name="connsiteY2" fmla="*/ 598935 h 3454679"/>
                <a:gd name="connsiteX3" fmla="*/ 4413843 w 4413843"/>
                <a:gd name="connsiteY3" fmla="*/ 2883517 h 3454679"/>
                <a:gd name="connsiteX4" fmla="*/ 3842681 w 4413843"/>
                <a:gd name="connsiteY4" fmla="*/ 3454679 h 3454679"/>
                <a:gd name="connsiteX5" fmla="*/ 571162 w 4413843"/>
                <a:gd name="connsiteY5" fmla="*/ 3454679 h 3454679"/>
                <a:gd name="connsiteX6" fmla="*/ 0 w 4413843"/>
                <a:gd name="connsiteY6" fmla="*/ 2883517 h 3454679"/>
                <a:gd name="connsiteX7" fmla="*/ 0 w 4413843"/>
                <a:gd name="connsiteY7" fmla="*/ 598935 h 3454679"/>
                <a:gd name="connsiteX8" fmla="*/ 500677 w 4413843"/>
                <a:gd name="connsiteY8" fmla="*/ 14438 h 3454679"/>
                <a:gd name="connsiteX0" fmla="*/ 3934121 w 4413843"/>
                <a:gd name="connsiteY0" fmla="*/ 105362 h 3440828"/>
                <a:gd name="connsiteX1" fmla="*/ 3842681 w 4413843"/>
                <a:gd name="connsiteY1" fmla="*/ 13922 h 3440828"/>
                <a:gd name="connsiteX2" fmla="*/ 4413843 w 4413843"/>
                <a:gd name="connsiteY2" fmla="*/ 585084 h 3440828"/>
                <a:gd name="connsiteX3" fmla="*/ 4413843 w 4413843"/>
                <a:gd name="connsiteY3" fmla="*/ 2869666 h 3440828"/>
                <a:gd name="connsiteX4" fmla="*/ 3842681 w 4413843"/>
                <a:gd name="connsiteY4" fmla="*/ 3440828 h 3440828"/>
                <a:gd name="connsiteX5" fmla="*/ 571162 w 4413843"/>
                <a:gd name="connsiteY5" fmla="*/ 3440828 h 3440828"/>
                <a:gd name="connsiteX6" fmla="*/ 0 w 4413843"/>
                <a:gd name="connsiteY6" fmla="*/ 2869666 h 3440828"/>
                <a:gd name="connsiteX7" fmla="*/ 0 w 4413843"/>
                <a:gd name="connsiteY7" fmla="*/ 585084 h 3440828"/>
                <a:gd name="connsiteX8" fmla="*/ 500677 w 4413843"/>
                <a:gd name="connsiteY8" fmla="*/ 587 h 3440828"/>
                <a:gd name="connsiteX0" fmla="*/ 3842681 w 4413843"/>
                <a:gd name="connsiteY0" fmla="*/ 13922 h 3440828"/>
                <a:gd name="connsiteX1" fmla="*/ 4413843 w 4413843"/>
                <a:gd name="connsiteY1" fmla="*/ 585084 h 3440828"/>
                <a:gd name="connsiteX2" fmla="*/ 4413843 w 4413843"/>
                <a:gd name="connsiteY2" fmla="*/ 2869666 h 3440828"/>
                <a:gd name="connsiteX3" fmla="*/ 3842681 w 4413843"/>
                <a:gd name="connsiteY3" fmla="*/ 3440828 h 3440828"/>
                <a:gd name="connsiteX4" fmla="*/ 571162 w 4413843"/>
                <a:gd name="connsiteY4" fmla="*/ 3440828 h 3440828"/>
                <a:gd name="connsiteX5" fmla="*/ 0 w 4413843"/>
                <a:gd name="connsiteY5" fmla="*/ 2869666 h 3440828"/>
                <a:gd name="connsiteX6" fmla="*/ 0 w 4413843"/>
                <a:gd name="connsiteY6" fmla="*/ 585084 h 3440828"/>
                <a:gd name="connsiteX7" fmla="*/ 500677 w 4413843"/>
                <a:gd name="connsiteY7" fmla="*/ 587 h 3440828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4352 h 3464595"/>
                <a:gd name="connsiteX1" fmla="*/ 4413843 w 4413843"/>
                <a:gd name="connsiteY1" fmla="*/ 608851 h 3464595"/>
                <a:gd name="connsiteX2" fmla="*/ 4413843 w 4413843"/>
                <a:gd name="connsiteY2" fmla="*/ 2893433 h 3464595"/>
                <a:gd name="connsiteX3" fmla="*/ 3842681 w 4413843"/>
                <a:gd name="connsiteY3" fmla="*/ 3464595 h 3464595"/>
                <a:gd name="connsiteX4" fmla="*/ 571162 w 4413843"/>
                <a:gd name="connsiteY4" fmla="*/ 3464595 h 3464595"/>
                <a:gd name="connsiteX5" fmla="*/ 0 w 4413843"/>
                <a:gd name="connsiteY5" fmla="*/ 2893433 h 3464595"/>
                <a:gd name="connsiteX6" fmla="*/ 0 w 4413843"/>
                <a:gd name="connsiteY6" fmla="*/ 608851 h 3464595"/>
                <a:gd name="connsiteX7" fmla="*/ 472102 w 4413843"/>
                <a:gd name="connsiteY7" fmla="*/ 542 h 3464595"/>
                <a:gd name="connsiteX0" fmla="*/ 4018894 w 4413843"/>
                <a:gd name="connsiteY0" fmla="*/ 3810 h 3464053"/>
                <a:gd name="connsiteX1" fmla="*/ 4413843 w 4413843"/>
                <a:gd name="connsiteY1" fmla="*/ 608309 h 3464053"/>
                <a:gd name="connsiteX2" fmla="*/ 4413843 w 4413843"/>
                <a:gd name="connsiteY2" fmla="*/ 2892891 h 3464053"/>
                <a:gd name="connsiteX3" fmla="*/ 3842681 w 4413843"/>
                <a:gd name="connsiteY3" fmla="*/ 3464053 h 3464053"/>
                <a:gd name="connsiteX4" fmla="*/ 571162 w 4413843"/>
                <a:gd name="connsiteY4" fmla="*/ 3464053 h 3464053"/>
                <a:gd name="connsiteX5" fmla="*/ 0 w 4413843"/>
                <a:gd name="connsiteY5" fmla="*/ 2892891 h 3464053"/>
                <a:gd name="connsiteX6" fmla="*/ 0 w 4413843"/>
                <a:gd name="connsiteY6" fmla="*/ 608309 h 3464053"/>
                <a:gd name="connsiteX7" fmla="*/ 472102 w 4413843"/>
                <a:gd name="connsiteY7" fmla="*/ 0 h 3464053"/>
                <a:gd name="connsiteX0" fmla="*/ 4042445 w 4437394"/>
                <a:gd name="connsiteY0" fmla="*/ 0 h 3460243"/>
                <a:gd name="connsiteX1" fmla="*/ 4437394 w 4437394"/>
                <a:gd name="connsiteY1" fmla="*/ 604499 h 3460243"/>
                <a:gd name="connsiteX2" fmla="*/ 4437394 w 4437394"/>
                <a:gd name="connsiteY2" fmla="*/ 2889081 h 3460243"/>
                <a:gd name="connsiteX3" fmla="*/ 3866232 w 4437394"/>
                <a:gd name="connsiteY3" fmla="*/ 3460243 h 3460243"/>
                <a:gd name="connsiteX4" fmla="*/ 594713 w 4437394"/>
                <a:gd name="connsiteY4" fmla="*/ 3460243 h 3460243"/>
                <a:gd name="connsiteX5" fmla="*/ 23551 w 4437394"/>
                <a:gd name="connsiteY5" fmla="*/ 2889081 h 3460243"/>
                <a:gd name="connsiteX6" fmla="*/ 23551 w 4437394"/>
                <a:gd name="connsiteY6" fmla="*/ 604499 h 3460243"/>
                <a:gd name="connsiteX7" fmla="*/ 305153 w 4437394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147482 w 4419551"/>
                <a:gd name="connsiteY0" fmla="*/ 0 h 3465005"/>
                <a:gd name="connsiteX1" fmla="*/ 4413843 w 4419551"/>
                <a:gd name="connsiteY1" fmla="*/ 609261 h 3465005"/>
                <a:gd name="connsiteX2" fmla="*/ 4413843 w 4419551"/>
                <a:gd name="connsiteY2" fmla="*/ 2893843 h 3465005"/>
                <a:gd name="connsiteX3" fmla="*/ 3842681 w 4419551"/>
                <a:gd name="connsiteY3" fmla="*/ 3465005 h 3465005"/>
                <a:gd name="connsiteX4" fmla="*/ 571162 w 4419551"/>
                <a:gd name="connsiteY4" fmla="*/ 3465005 h 3465005"/>
                <a:gd name="connsiteX5" fmla="*/ 0 w 4419551"/>
                <a:gd name="connsiteY5" fmla="*/ 2893843 h 3465005"/>
                <a:gd name="connsiteX6" fmla="*/ 0 w 4419551"/>
                <a:gd name="connsiteY6" fmla="*/ 609261 h 3465005"/>
                <a:gd name="connsiteX7" fmla="*/ 281602 w 4419551"/>
                <a:gd name="connsiteY7" fmla="*/ 43815 h 3465005"/>
                <a:gd name="connsiteX0" fmla="*/ 4147482 w 4414163"/>
                <a:gd name="connsiteY0" fmla="*/ 0 h 3465005"/>
                <a:gd name="connsiteX1" fmla="*/ 4413843 w 4414163"/>
                <a:gd name="connsiteY1" fmla="*/ 609261 h 3465005"/>
                <a:gd name="connsiteX2" fmla="*/ 4413843 w 4414163"/>
                <a:gd name="connsiteY2" fmla="*/ 2893843 h 3465005"/>
                <a:gd name="connsiteX3" fmla="*/ 3842681 w 4414163"/>
                <a:gd name="connsiteY3" fmla="*/ 3465005 h 3465005"/>
                <a:gd name="connsiteX4" fmla="*/ 571162 w 4414163"/>
                <a:gd name="connsiteY4" fmla="*/ 3465005 h 3465005"/>
                <a:gd name="connsiteX5" fmla="*/ 0 w 4414163"/>
                <a:gd name="connsiteY5" fmla="*/ 2893843 h 3465005"/>
                <a:gd name="connsiteX6" fmla="*/ 0 w 4414163"/>
                <a:gd name="connsiteY6" fmla="*/ 609261 h 3465005"/>
                <a:gd name="connsiteX7" fmla="*/ 281602 w 4414163"/>
                <a:gd name="connsiteY7" fmla="*/ 43815 h 3465005"/>
                <a:gd name="connsiteX0" fmla="*/ 4147482 w 4413843"/>
                <a:gd name="connsiteY0" fmla="*/ 0 h 3465005"/>
                <a:gd name="connsiteX1" fmla="*/ 4413843 w 4413843"/>
                <a:gd name="connsiteY1" fmla="*/ 609261 h 3465005"/>
                <a:gd name="connsiteX2" fmla="*/ 4413843 w 4413843"/>
                <a:gd name="connsiteY2" fmla="*/ 2893843 h 3465005"/>
                <a:gd name="connsiteX3" fmla="*/ 3842681 w 4413843"/>
                <a:gd name="connsiteY3" fmla="*/ 3465005 h 3465005"/>
                <a:gd name="connsiteX4" fmla="*/ 571162 w 4413843"/>
                <a:gd name="connsiteY4" fmla="*/ 3465005 h 3465005"/>
                <a:gd name="connsiteX5" fmla="*/ 0 w 4413843"/>
                <a:gd name="connsiteY5" fmla="*/ 2893843 h 3465005"/>
                <a:gd name="connsiteX6" fmla="*/ 0 w 4413843"/>
                <a:gd name="connsiteY6" fmla="*/ 609261 h 3465005"/>
                <a:gd name="connsiteX7" fmla="*/ 281602 w 4413843"/>
                <a:gd name="connsiteY7" fmla="*/ 43815 h 346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843" h="3465005">
                  <a:moveTo>
                    <a:pt x="4147482" y="0"/>
                  </a:moveTo>
                  <a:cubicBezTo>
                    <a:pt x="4386726" y="85725"/>
                    <a:pt x="4413843" y="293817"/>
                    <a:pt x="4413843" y="609261"/>
                  </a:cubicBezTo>
                  <a:lnTo>
                    <a:pt x="4413843" y="2893843"/>
                  </a:lnTo>
                  <a:cubicBezTo>
                    <a:pt x="4413843" y="3209287"/>
                    <a:pt x="4158125" y="3465005"/>
                    <a:pt x="3842681" y="3465005"/>
                  </a:cubicBezTo>
                  <a:lnTo>
                    <a:pt x="571162" y="3465005"/>
                  </a:lnTo>
                  <a:cubicBezTo>
                    <a:pt x="255718" y="3465005"/>
                    <a:pt x="0" y="3209287"/>
                    <a:pt x="0" y="2893843"/>
                  </a:cubicBezTo>
                  <a:lnTo>
                    <a:pt x="0" y="609261"/>
                  </a:lnTo>
                  <a:cubicBezTo>
                    <a:pt x="0" y="293817"/>
                    <a:pt x="12831" y="104776"/>
                    <a:pt x="281602" y="43815"/>
                  </a:cubicBezTo>
                </a:path>
              </a:pathLst>
            </a:custGeom>
            <a:noFill/>
            <a:ln w="19050">
              <a:solidFill>
                <a:srgbClr val="A9936E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6" name="Grup 5">
            <a:extLst>
              <a:ext uri="{FF2B5EF4-FFF2-40B4-BE49-F238E27FC236}">
                <a16:creationId xmlns="" xmlns:a16="http://schemas.microsoft.com/office/drawing/2014/main" id="{D1C8A061-FFBE-41AB-996C-6639C3731317}"/>
              </a:ext>
            </a:extLst>
          </p:cNvPr>
          <p:cNvGrpSpPr/>
          <p:nvPr/>
        </p:nvGrpSpPr>
        <p:grpSpPr>
          <a:xfrm>
            <a:off x="3924929" y="5607317"/>
            <a:ext cx="4655244" cy="523220"/>
            <a:chOff x="3924929" y="5607317"/>
            <a:chExt cx="4655244" cy="523220"/>
          </a:xfrm>
        </p:grpSpPr>
        <p:sp>
          <p:nvSpPr>
            <p:cNvPr id="2" name="Dikdörtgen: Köşeleri Yuvarlatılmış 1">
              <a:extLst>
                <a:ext uri="{FF2B5EF4-FFF2-40B4-BE49-F238E27FC236}">
                  <a16:creationId xmlns="" xmlns:a16="http://schemas.microsoft.com/office/drawing/2014/main" id="{1E889367-2033-405B-A247-E6509C1D518D}"/>
                </a:ext>
              </a:extLst>
            </p:cNvPr>
            <p:cNvSpPr/>
            <p:nvPr/>
          </p:nvSpPr>
          <p:spPr>
            <a:xfrm>
              <a:off x="3924929" y="5645642"/>
              <a:ext cx="4410075" cy="4573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" name="Metin kutusu 2">
              <a:extLst>
                <a:ext uri="{FF2B5EF4-FFF2-40B4-BE49-F238E27FC236}">
                  <a16:creationId xmlns="" xmlns:a16="http://schemas.microsoft.com/office/drawing/2014/main" id="{A12C16AB-4DED-44C0-8813-E71BE98DF918}"/>
                </a:ext>
              </a:extLst>
            </p:cNvPr>
            <p:cNvSpPr txBox="1"/>
            <p:nvPr/>
          </p:nvSpPr>
          <p:spPr>
            <a:xfrm>
              <a:off x="4039229" y="5715036"/>
              <a:ext cx="4109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600" dirty="0">
                  <a:solidFill>
                    <a:schemeClr val="bg1"/>
                  </a:solidFill>
                  <a:latin typeface="Gotham Book" panose="02000604040000020004" pitchFamily="50" charset="0"/>
                </a:rPr>
                <a:t>Öğretim Üyelerinin </a:t>
              </a:r>
              <a:r>
                <a:rPr lang="tr-TR" sz="1600" dirty="0">
                  <a:solidFill>
                    <a:schemeClr val="bg1"/>
                  </a:solidFill>
                  <a:latin typeface="Gotham Book" panose="02000604040000020004" pitchFamily="50" charset="0"/>
                </a:rPr>
                <a:t>O</a:t>
              </a:r>
              <a:r>
                <a:rPr lang="sv-SE" sz="1600" dirty="0">
                  <a:solidFill>
                    <a:schemeClr val="bg1"/>
                  </a:solidFill>
                  <a:latin typeface="Gotham Book" panose="02000604040000020004" pitchFamily="50" charset="0"/>
                </a:rPr>
                <a:t>rtalama H </a:t>
              </a:r>
              <a:r>
                <a:rPr lang="tr-TR" sz="1600" dirty="0">
                  <a:solidFill>
                    <a:schemeClr val="bg1"/>
                  </a:solidFill>
                  <a:latin typeface="Gotham Book" panose="02000604040000020004" pitchFamily="50" charset="0"/>
                </a:rPr>
                <a:t>İ</a:t>
              </a:r>
              <a:r>
                <a:rPr lang="sv-SE" sz="1600" dirty="0">
                  <a:solidFill>
                    <a:schemeClr val="bg1"/>
                  </a:solidFill>
                  <a:latin typeface="Gotham Book" panose="02000604040000020004" pitchFamily="50" charset="0"/>
                </a:rPr>
                <a:t>ndeksi</a:t>
              </a:r>
              <a:endParaRPr lang="tr-TR" sz="1600" dirty="0">
                <a:solidFill>
                  <a:schemeClr val="bg1"/>
                </a:solidFill>
                <a:latin typeface="Gotham Book" panose="02000604040000020004" pitchFamily="50" charset="0"/>
              </a:endParaRP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="" xmlns:a16="http://schemas.microsoft.com/office/drawing/2014/main" id="{80D74349-9B63-4820-B443-35A8FA0E4838}"/>
                </a:ext>
              </a:extLst>
            </p:cNvPr>
            <p:cNvSpPr txBox="1"/>
            <p:nvPr/>
          </p:nvSpPr>
          <p:spPr>
            <a:xfrm>
              <a:off x="8212765" y="5607317"/>
              <a:ext cx="367408" cy="523220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latin typeface="Gotham Medium" panose="02000604030000020004" pitchFamily="50" charset="0"/>
                </a:rPr>
                <a:t>8</a:t>
              </a: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="" xmlns:a16="http://schemas.microsoft.com/office/drawing/2014/main" id="{3E3B2BAB-D9E9-4F87-9275-C06315E1B554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40" name="Resim 39">
              <a:extLst>
                <a:ext uri="{FF2B5EF4-FFF2-40B4-BE49-F238E27FC236}">
                  <a16:creationId xmlns="" xmlns:a16="http://schemas.microsoft.com/office/drawing/2014/main" id="{BB28336F-A96B-4772-97BF-D989DBA55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41" name="Resim 40">
              <a:extLst>
                <a:ext uri="{FF2B5EF4-FFF2-40B4-BE49-F238E27FC236}">
                  <a16:creationId xmlns="" xmlns:a16="http://schemas.microsoft.com/office/drawing/2014/main" id="{CF86AE09-5282-4205-801A-F836E339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42" name="Resim 41">
            <a:extLst>
              <a:ext uri="{FF2B5EF4-FFF2-40B4-BE49-F238E27FC236}">
                <a16:creationId xmlns="" xmlns:a16="http://schemas.microsoft.com/office/drawing/2014/main" id="{FCA6DF6C-133C-4153-A95D-EB783A52CD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45" name="Grup 44">
            <a:extLst>
              <a:ext uri="{FF2B5EF4-FFF2-40B4-BE49-F238E27FC236}">
                <a16:creationId xmlns="" xmlns:a16="http://schemas.microsoft.com/office/drawing/2014/main" id="{3BA634F3-F914-4772-B855-93B93DB8319B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46" name="Düz Bağlayıcı 45">
              <a:extLst>
                <a:ext uri="{FF2B5EF4-FFF2-40B4-BE49-F238E27FC236}">
                  <a16:creationId xmlns="" xmlns:a16="http://schemas.microsoft.com/office/drawing/2014/main" id="{4071D557-C032-404D-9995-EAC43A616611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Dikdörtgen 46">
              <a:extLst>
                <a:ext uri="{FF2B5EF4-FFF2-40B4-BE49-F238E27FC236}">
                  <a16:creationId xmlns="" xmlns:a16="http://schemas.microsoft.com/office/drawing/2014/main" id="{01A8FB6A-E568-4037-92D0-2BA42A8F57FC}"/>
                </a:ext>
              </a:extLst>
            </p:cNvPr>
            <p:cNvSpPr/>
            <p:nvPr/>
          </p:nvSpPr>
          <p:spPr>
            <a:xfrm>
              <a:off x="4799144" y="6381355"/>
              <a:ext cx="257455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 MÜHENDİSLİĞİ BÖLÜMÜ</a:t>
              </a:r>
            </a:p>
          </p:txBody>
        </p:sp>
      </p:grpSp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A5EB4B3C-4405-40AF-82ED-FE85EDD404E8}"/>
              </a:ext>
            </a:extLst>
          </p:cNvPr>
          <p:cNvSpPr/>
          <p:nvPr/>
        </p:nvSpPr>
        <p:spPr>
          <a:xfrm>
            <a:off x="1620386" y="455167"/>
            <a:ext cx="46292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BİLİMSEL PERFORMANS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="" xmlns:a16="http://schemas.microsoft.com/office/drawing/2014/main" id="{DA531E5C-B693-4E38-B737-645A23876E8C}"/>
              </a:ext>
            </a:extLst>
          </p:cNvPr>
          <p:cNvSpPr/>
          <p:nvPr/>
        </p:nvSpPr>
        <p:spPr>
          <a:xfrm>
            <a:off x="1637022" y="825914"/>
            <a:ext cx="106202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kern="500" spc="-120" dirty="0">
                <a:solidFill>
                  <a:srgbClr val="00205C"/>
                </a:solidFill>
                <a:latin typeface="Gotham Bold" pitchFamily="50" charset="0"/>
              </a:rPr>
              <a:t>NİTELİKLİ AKADEMİK ÇALIŞMALARA İLİŞKİN GÖSTERGELER</a:t>
            </a:r>
          </a:p>
        </p:txBody>
      </p:sp>
    </p:spTree>
    <p:extLst>
      <p:ext uri="{BB962C8B-B14F-4D97-AF65-F5344CB8AC3E}">
        <p14:creationId xmlns="" xmlns:p14="http://schemas.microsoft.com/office/powerpoint/2010/main" val="15688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2" name="Grup 11">
            <a:extLst>
              <a:ext uri="{FF2B5EF4-FFF2-40B4-BE49-F238E27FC236}">
                <a16:creationId xmlns="" xmlns:a16="http://schemas.microsoft.com/office/drawing/2014/main" id="{BE2B0CF4-102A-4326-B267-E9E92EFA3549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7" name="Resim 6">
              <a:extLst>
                <a:ext uri="{FF2B5EF4-FFF2-40B4-BE49-F238E27FC236}">
                  <a16:creationId xmlns="" xmlns:a16="http://schemas.microsoft.com/office/drawing/2014/main" id="{6C90FBBD-7995-47D3-98E0-82633516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9" name="Resim 8">
              <a:extLst>
                <a:ext uri="{FF2B5EF4-FFF2-40B4-BE49-F238E27FC236}">
                  <a16:creationId xmlns="" xmlns:a16="http://schemas.microsoft.com/office/drawing/2014/main" id="{5C14D877-6938-4B1B-970B-843D17413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11" name="Resim 10">
            <a:extLst>
              <a:ext uri="{FF2B5EF4-FFF2-40B4-BE49-F238E27FC236}">
                <a16:creationId xmlns="" xmlns:a16="http://schemas.microsoft.com/office/drawing/2014/main" id="{8B6143AC-C13B-48F7-8954-4025022CB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AC7396D2-208F-42AF-BCB6-726A38EEB510}"/>
              </a:ext>
            </a:extLst>
          </p:cNvPr>
          <p:cNvSpPr/>
          <p:nvPr/>
        </p:nvSpPr>
        <p:spPr>
          <a:xfrm>
            <a:off x="1620386" y="472585"/>
            <a:ext cx="228620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SAYILARLA</a:t>
            </a:r>
          </a:p>
        </p:txBody>
      </p:sp>
      <p:grpSp>
        <p:nvGrpSpPr>
          <p:cNvPr id="10" name="Grup 9">
            <a:extLst>
              <a:ext uri="{FF2B5EF4-FFF2-40B4-BE49-F238E27FC236}">
                <a16:creationId xmlns="" xmlns:a16="http://schemas.microsoft.com/office/drawing/2014/main" id="{EDB52F9F-09A7-4444-8E70-860ADEA117D9}"/>
              </a:ext>
            </a:extLst>
          </p:cNvPr>
          <p:cNvGrpSpPr/>
          <p:nvPr/>
        </p:nvGrpSpPr>
        <p:grpSpPr>
          <a:xfrm>
            <a:off x="475122" y="1891883"/>
            <a:ext cx="1426921" cy="945762"/>
            <a:chOff x="655700" y="2074765"/>
            <a:chExt cx="1426921" cy="945762"/>
          </a:xfrm>
        </p:grpSpPr>
        <p:pic>
          <p:nvPicPr>
            <p:cNvPr id="4" name="Resim 3">
              <a:extLst>
                <a:ext uri="{FF2B5EF4-FFF2-40B4-BE49-F238E27FC236}">
                  <a16:creationId xmlns="" xmlns:a16="http://schemas.microsoft.com/office/drawing/2014/main" id="{D96EBCA9-0BEA-423F-A65E-63BBA96D0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6" name="Dikdörtgen 5">
              <a:extLst>
                <a:ext uri="{FF2B5EF4-FFF2-40B4-BE49-F238E27FC236}">
                  <a16:creationId xmlns="" xmlns:a16="http://schemas.microsoft.com/office/drawing/2014/main" id="{65710575-513D-4B43-96BA-9250BED1C9EA}"/>
                </a:ext>
              </a:extLst>
            </p:cNvPr>
            <p:cNvSpPr/>
            <p:nvPr/>
          </p:nvSpPr>
          <p:spPr>
            <a:xfrm>
              <a:off x="694201" y="2260292"/>
              <a:ext cx="12997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KURULUŞ YILI</a:t>
              </a:r>
            </a:p>
          </p:txBody>
        </p:sp>
        <p:sp>
          <p:nvSpPr>
            <p:cNvPr id="8" name="Metin kutusu 7">
              <a:extLst>
                <a:ext uri="{FF2B5EF4-FFF2-40B4-BE49-F238E27FC236}">
                  <a16:creationId xmlns="" xmlns:a16="http://schemas.microsoft.com/office/drawing/2014/main" id="{AA508C96-1EA4-47CC-8567-D9C45E7AEFE9}"/>
                </a:ext>
              </a:extLst>
            </p:cNvPr>
            <p:cNvSpPr txBox="1"/>
            <p:nvPr/>
          </p:nvSpPr>
          <p:spPr>
            <a:xfrm>
              <a:off x="873536" y="2497307"/>
              <a:ext cx="9156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1976</a:t>
              </a:r>
            </a:p>
          </p:txBody>
        </p:sp>
      </p:grpSp>
      <p:grpSp>
        <p:nvGrpSpPr>
          <p:cNvPr id="17" name="Grup 16">
            <a:extLst>
              <a:ext uri="{FF2B5EF4-FFF2-40B4-BE49-F238E27FC236}">
                <a16:creationId xmlns="" xmlns:a16="http://schemas.microsoft.com/office/drawing/2014/main" id="{380F0300-42F6-4147-9AD2-91DE5A975EC3}"/>
              </a:ext>
            </a:extLst>
          </p:cNvPr>
          <p:cNvGrpSpPr/>
          <p:nvPr/>
        </p:nvGrpSpPr>
        <p:grpSpPr>
          <a:xfrm>
            <a:off x="475121" y="2995231"/>
            <a:ext cx="1426921" cy="945762"/>
            <a:chOff x="655700" y="2074765"/>
            <a:chExt cx="1426921" cy="945762"/>
          </a:xfrm>
        </p:grpSpPr>
        <p:pic>
          <p:nvPicPr>
            <p:cNvPr id="19" name="Resim 18">
              <a:extLst>
                <a:ext uri="{FF2B5EF4-FFF2-40B4-BE49-F238E27FC236}">
                  <a16:creationId xmlns="" xmlns:a16="http://schemas.microsoft.com/office/drawing/2014/main" id="{6F3E8AAF-C2FE-42BC-8842-1A77C2AE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20" name="Dikdörtgen 19">
              <a:extLst>
                <a:ext uri="{FF2B5EF4-FFF2-40B4-BE49-F238E27FC236}">
                  <a16:creationId xmlns="" xmlns:a16="http://schemas.microsoft.com/office/drawing/2014/main" id="{3091FD82-627D-4B07-A3B2-CFC27D5BBB22}"/>
                </a:ext>
              </a:extLst>
            </p:cNvPr>
            <p:cNvSpPr/>
            <p:nvPr/>
          </p:nvSpPr>
          <p:spPr>
            <a:xfrm>
              <a:off x="719032" y="2104432"/>
              <a:ext cx="10663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LİSANS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PROGRAMI</a:t>
              </a:r>
            </a:p>
          </p:txBody>
        </p:sp>
        <p:sp>
          <p:nvSpPr>
            <p:cNvPr id="21" name="Metin kutusu 20">
              <a:extLst>
                <a:ext uri="{FF2B5EF4-FFF2-40B4-BE49-F238E27FC236}">
                  <a16:creationId xmlns="" xmlns:a16="http://schemas.microsoft.com/office/drawing/2014/main" id="{79EC0843-E673-46D2-9C0B-ED8E421EB094}"/>
                </a:ext>
              </a:extLst>
            </p:cNvPr>
            <p:cNvSpPr txBox="1"/>
            <p:nvPr/>
          </p:nvSpPr>
          <p:spPr>
            <a:xfrm>
              <a:off x="1147650" y="249730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</a:t>
              </a:r>
            </a:p>
          </p:txBody>
        </p:sp>
      </p:grpSp>
      <p:grpSp>
        <p:nvGrpSpPr>
          <p:cNvPr id="22" name="Grup 21">
            <a:extLst>
              <a:ext uri="{FF2B5EF4-FFF2-40B4-BE49-F238E27FC236}">
                <a16:creationId xmlns="" xmlns:a16="http://schemas.microsoft.com/office/drawing/2014/main" id="{4EDB7872-590B-4715-9335-366530E12D8A}"/>
              </a:ext>
            </a:extLst>
          </p:cNvPr>
          <p:cNvGrpSpPr/>
          <p:nvPr/>
        </p:nvGrpSpPr>
        <p:grpSpPr>
          <a:xfrm>
            <a:off x="480986" y="4092146"/>
            <a:ext cx="1522292" cy="945762"/>
            <a:chOff x="655700" y="2074765"/>
            <a:chExt cx="1522292" cy="945762"/>
          </a:xfrm>
        </p:grpSpPr>
        <p:pic>
          <p:nvPicPr>
            <p:cNvPr id="23" name="Resim 22">
              <a:extLst>
                <a:ext uri="{FF2B5EF4-FFF2-40B4-BE49-F238E27FC236}">
                  <a16:creationId xmlns="" xmlns:a16="http://schemas.microsoft.com/office/drawing/2014/main" id="{703CCF8E-098D-449F-963E-8A536C57E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24" name="Dikdörtgen 23">
              <a:extLst>
                <a:ext uri="{FF2B5EF4-FFF2-40B4-BE49-F238E27FC236}">
                  <a16:creationId xmlns="" xmlns:a16="http://schemas.microsoft.com/office/drawing/2014/main" id="{B0C9D427-E65B-4590-B965-6B35161E021C}"/>
                </a:ext>
              </a:extLst>
            </p:cNvPr>
            <p:cNvSpPr/>
            <p:nvPr/>
          </p:nvSpPr>
          <p:spPr>
            <a:xfrm>
              <a:off x="713167" y="2115321"/>
              <a:ext cx="14648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YÜKSEK LİSANS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PROGRAMI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="" xmlns:a16="http://schemas.microsoft.com/office/drawing/2014/main" id="{D7380354-43CD-4EC2-8F7E-6A2CB23A928F}"/>
                </a:ext>
              </a:extLst>
            </p:cNvPr>
            <p:cNvSpPr txBox="1"/>
            <p:nvPr/>
          </p:nvSpPr>
          <p:spPr>
            <a:xfrm>
              <a:off x="1147649" y="249730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</a:t>
              </a:r>
            </a:p>
          </p:txBody>
        </p:sp>
      </p:grpSp>
      <p:grpSp>
        <p:nvGrpSpPr>
          <p:cNvPr id="26" name="Grup 25">
            <a:extLst>
              <a:ext uri="{FF2B5EF4-FFF2-40B4-BE49-F238E27FC236}">
                <a16:creationId xmlns="" xmlns:a16="http://schemas.microsoft.com/office/drawing/2014/main" id="{075925A7-D1C3-4F00-A7F8-D154EF37AF96}"/>
              </a:ext>
            </a:extLst>
          </p:cNvPr>
          <p:cNvGrpSpPr/>
          <p:nvPr/>
        </p:nvGrpSpPr>
        <p:grpSpPr>
          <a:xfrm>
            <a:off x="475120" y="5195494"/>
            <a:ext cx="1426921" cy="945762"/>
            <a:chOff x="655700" y="2074765"/>
            <a:chExt cx="1426921" cy="945762"/>
          </a:xfrm>
        </p:grpSpPr>
        <p:pic>
          <p:nvPicPr>
            <p:cNvPr id="27" name="Resim 26">
              <a:extLst>
                <a:ext uri="{FF2B5EF4-FFF2-40B4-BE49-F238E27FC236}">
                  <a16:creationId xmlns="" xmlns:a16="http://schemas.microsoft.com/office/drawing/2014/main" id="{3FD377D7-4CBD-4011-95A3-2D843346D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28" name="Dikdörtgen 27">
              <a:extLst>
                <a:ext uri="{FF2B5EF4-FFF2-40B4-BE49-F238E27FC236}">
                  <a16:creationId xmlns="" xmlns:a16="http://schemas.microsoft.com/office/drawing/2014/main" id="{EECF172E-1A11-483E-A4E4-2D9B35A96152}"/>
                </a:ext>
              </a:extLst>
            </p:cNvPr>
            <p:cNvSpPr/>
            <p:nvPr/>
          </p:nvSpPr>
          <p:spPr>
            <a:xfrm>
              <a:off x="734648" y="2079211"/>
              <a:ext cx="10663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DOKTORA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PROGRAMI</a:t>
              </a:r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="" xmlns:a16="http://schemas.microsoft.com/office/drawing/2014/main" id="{B26B277F-FB3C-4CD9-96C0-4C02EF8F7F08}"/>
                </a:ext>
              </a:extLst>
            </p:cNvPr>
            <p:cNvSpPr txBox="1"/>
            <p:nvPr/>
          </p:nvSpPr>
          <p:spPr>
            <a:xfrm>
              <a:off x="1129215" y="2497307"/>
              <a:ext cx="404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</a:t>
              </a:r>
            </a:p>
          </p:txBody>
        </p:sp>
      </p:grpSp>
      <p:grpSp>
        <p:nvGrpSpPr>
          <p:cNvPr id="30" name="Grup 29">
            <a:extLst>
              <a:ext uri="{FF2B5EF4-FFF2-40B4-BE49-F238E27FC236}">
                <a16:creationId xmlns="" xmlns:a16="http://schemas.microsoft.com/office/drawing/2014/main" id="{71D06E7A-F292-4B04-B4A4-9EC74C68359F}"/>
              </a:ext>
            </a:extLst>
          </p:cNvPr>
          <p:cNvGrpSpPr/>
          <p:nvPr/>
        </p:nvGrpSpPr>
        <p:grpSpPr>
          <a:xfrm>
            <a:off x="2760099" y="1891883"/>
            <a:ext cx="1426921" cy="945762"/>
            <a:chOff x="655700" y="2074765"/>
            <a:chExt cx="1426921" cy="945762"/>
          </a:xfrm>
        </p:grpSpPr>
        <p:pic>
          <p:nvPicPr>
            <p:cNvPr id="31" name="Resim 30">
              <a:extLst>
                <a:ext uri="{FF2B5EF4-FFF2-40B4-BE49-F238E27FC236}">
                  <a16:creationId xmlns="" xmlns:a16="http://schemas.microsoft.com/office/drawing/2014/main" id="{1A7D026B-636F-453E-8BDA-6D7543E4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32" name="Dikdörtgen 31">
              <a:extLst>
                <a:ext uri="{FF2B5EF4-FFF2-40B4-BE49-F238E27FC236}">
                  <a16:creationId xmlns="" xmlns:a16="http://schemas.microsoft.com/office/drawing/2014/main" id="{289101CA-C9A5-4805-86AB-4C659D56226A}"/>
                </a:ext>
              </a:extLst>
            </p:cNvPr>
            <p:cNvSpPr/>
            <p:nvPr/>
          </p:nvSpPr>
          <p:spPr>
            <a:xfrm>
              <a:off x="749173" y="2115321"/>
              <a:ext cx="1085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LİSANS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ÖĞRENCİSİ</a:t>
              </a: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="" xmlns:a16="http://schemas.microsoft.com/office/drawing/2014/main" id="{BCBBE23A-D41C-4260-AB69-088DC07FF756}"/>
                </a:ext>
              </a:extLst>
            </p:cNvPr>
            <p:cNvSpPr txBox="1"/>
            <p:nvPr/>
          </p:nvSpPr>
          <p:spPr>
            <a:xfrm>
              <a:off x="964907" y="2497307"/>
              <a:ext cx="732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657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="" xmlns:a16="http://schemas.microsoft.com/office/drawing/2014/main" id="{9D2FBA3B-14B3-4410-B2C2-8631A021204A}"/>
              </a:ext>
            </a:extLst>
          </p:cNvPr>
          <p:cNvGrpSpPr/>
          <p:nvPr/>
        </p:nvGrpSpPr>
        <p:grpSpPr>
          <a:xfrm>
            <a:off x="2760098" y="2995231"/>
            <a:ext cx="1528157" cy="945762"/>
            <a:chOff x="655700" y="2074765"/>
            <a:chExt cx="1528157" cy="945762"/>
          </a:xfrm>
        </p:grpSpPr>
        <p:pic>
          <p:nvPicPr>
            <p:cNvPr id="35" name="Resim 34">
              <a:extLst>
                <a:ext uri="{FF2B5EF4-FFF2-40B4-BE49-F238E27FC236}">
                  <a16:creationId xmlns="" xmlns:a16="http://schemas.microsoft.com/office/drawing/2014/main" id="{535436ED-75ED-4FBE-81AD-CE6851C2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36" name="Dikdörtgen 35">
              <a:extLst>
                <a:ext uri="{FF2B5EF4-FFF2-40B4-BE49-F238E27FC236}">
                  <a16:creationId xmlns="" xmlns:a16="http://schemas.microsoft.com/office/drawing/2014/main" id="{CF3AD7D3-D7CF-453F-82DC-35EEB331BF6D}"/>
                </a:ext>
              </a:extLst>
            </p:cNvPr>
            <p:cNvSpPr/>
            <p:nvPr/>
          </p:nvSpPr>
          <p:spPr>
            <a:xfrm>
              <a:off x="719032" y="2104432"/>
              <a:ext cx="14648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YÜKSEK LİSANS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ÖĞRENCİSİ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="" xmlns:a16="http://schemas.microsoft.com/office/drawing/2014/main" id="{BEC966D2-F58C-439B-9FD4-78F3B20BB2B9}"/>
                </a:ext>
              </a:extLst>
            </p:cNvPr>
            <p:cNvSpPr txBox="1"/>
            <p:nvPr/>
          </p:nvSpPr>
          <p:spPr>
            <a:xfrm>
              <a:off x="1056279" y="2497307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53</a:t>
              </a:r>
            </a:p>
          </p:txBody>
        </p:sp>
      </p:grpSp>
      <p:grpSp>
        <p:nvGrpSpPr>
          <p:cNvPr id="38" name="Grup 37">
            <a:extLst>
              <a:ext uri="{FF2B5EF4-FFF2-40B4-BE49-F238E27FC236}">
                <a16:creationId xmlns="" xmlns:a16="http://schemas.microsoft.com/office/drawing/2014/main" id="{A47B4DE5-ACB2-480F-BE2F-925C41EDA22D}"/>
              </a:ext>
            </a:extLst>
          </p:cNvPr>
          <p:cNvGrpSpPr/>
          <p:nvPr/>
        </p:nvGrpSpPr>
        <p:grpSpPr>
          <a:xfrm>
            <a:off x="2765963" y="4092146"/>
            <a:ext cx="1426921" cy="945762"/>
            <a:chOff x="655700" y="2074765"/>
            <a:chExt cx="1426921" cy="945762"/>
          </a:xfrm>
        </p:grpSpPr>
        <p:pic>
          <p:nvPicPr>
            <p:cNvPr id="39" name="Resim 38">
              <a:extLst>
                <a:ext uri="{FF2B5EF4-FFF2-40B4-BE49-F238E27FC236}">
                  <a16:creationId xmlns="" xmlns:a16="http://schemas.microsoft.com/office/drawing/2014/main" id="{FB27556B-14D0-4574-A143-BB8FD037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40" name="Dikdörtgen 39">
              <a:extLst>
                <a:ext uri="{FF2B5EF4-FFF2-40B4-BE49-F238E27FC236}">
                  <a16:creationId xmlns="" xmlns:a16="http://schemas.microsoft.com/office/drawing/2014/main" id="{3C211B71-6131-4778-856A-C553E31A0B22}"/>
                </a:ext>
              </a:extLst>
            </p:cNvPr>
            <p:cNvSpPr/>
            <p:nvPr/>
          </p:nvSpPr>
          <p:spPr>
            <a:xfrm>
              <a:off x="713167" y="2115321"/>
              <a:ext cx="1085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DOKTORA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ÖĞRENCİSİ</a:t>
              </a:r>
            </a:p>
          </p:txBody>
        </p:sp>
        <p:sp>
          <p:nvSpPr>
            <p:cNvPr id="41" name="Metin kutusu 40">
              <a:extLst>
                <a:ext uri="{FF2B5EF4-FFF2-40B4-BE49-F238E27FC236}">
                  <a16:creationId xmlns="" xmlns:a16="http://schemas.microsoft.com/office/drawing/2014/main" id="{3C149D2A-D353-49C6-ADF4-81F5515587F6}"/>
                </a:ext>
              </a:extLst>
            </p:cNvPr>
            <p:cNvSpPr txBox="1"/>
            <p:nvPr/>
          </p:nvSpPr>
          <p:spPr>
            <a:xfrm>
              <a:off x="1056278" y="2497307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21</a:t>
              </a: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="" xmlns:a16="http://schemas.microsoft.com/office/drawing/2014/main" id="{94E10D3C-16FC-4563-9B30-ABF56CB80425}"/>
              </a:ext>
            </a:extLst>
          </p:cNvPr>
          <p:cNvGrpSpPr/>
          <p:nvPr/>
        </p:nvGrpSpPr>
        <p:grpSpPr>
          <a:xfrm>
            <a:off x="2760097" y="5195494"/>
            <a:ext cx="1820963" cy="945762"/>
            <a:chOff x="655700" y="2074765"/>
            <a:chExt cx="1820963" cy="945762"/>
          </a:xfrm>
        </p:grpSpPr>
        <p:pic>
          <p:nvPicPr>
            <p:cNvPr id="43" name="Resim 42">
              <a:extLst>
                <a:ext uri="{FF2B5EF4-FFF2-40B4-BE49-F238E27FC236}">
                  <a16:creationId xmlns="" xmlns:a16="http://schemas.microsoft.com/office/drawing/2014/main" id="{415063B2-0A4A-4057-8EB4-665C4FD5F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44" name="Dikdörtgen 43">
              <a:extLst>
                <a:ext uri="{FF2B5EF4-FFF2-40B4-BE49-F238E27FC236}">
                  <a16:creationId xmlns="" xmlns:a16="http://schemas.microsoft.com/office/drawing/2014/main" id="{DC206C24-06E5-4CFE-BF9A-6C568F1A6633}"/>
                </a:ext>
              </a:extLst>
            </p:cNvPr>
            <p:cNvSpPr/>
            <p:nvPr/>
          </p:nvSpPr>
          <p:spPr>
            <a:xfrm>
              <a:off x="734648" y="2079211"/>
              <a:ext cx="17420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YABANCI UYRUKLU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ÖĞRENCİ</a:t>
              </a: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="" xmlns:a16="http://schemas.microsoft.com/office/drawing/2014/main" id="{F1AFF0E3-706F-4B3E-9158-46B39AF2A53F}"/>
                </a:ext>
              </a:extLst>
            </p:cNvPr>
            <p:cNvSpPr txBox="1"/>
            <p:nvPr/>
          </p:nvSpPr>
          <p:spPr>
            <a:xfrm>
              <a:off x="1056279" y="2497307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25</a:t>
              </a:r>
            </a:p>
          </p:txBody>
        </p:sp>
      </p:grpSp>
      <p:grpSp>
        <p:nvGrpSpPr>
          <p:cNvPr id="46" name="Grup 45">
            <a:extLst>
              <a:ext uri="{FF2B5EF4-FFF2-40B4-BE49-F238E27FC236}">
                <a16:creationId xmlns="" xmlns:a16="http://schemas.microsoft.com/office/drawing/2014/main" id="{444FCA52-1F57-4746-B3F7-81BC9993D53B}"/>
              </a:ext>
            </a:extLst>
          </p:cNvPr>
          <p:cNvGrpSpPr/>
          <p:nvPr/>
        </p:nvGrpSpPr>
        <p:grpSpPr>
          <a:xfrm>
            <a:off x="5046926" y="1891883"/>
            <a:ext cx="1552955" cy="945762"/>
            <a:chOff x="655700" y="2074765"/>
            <a:chExt cx="1552955" cy="945762"/>
          </a:xfrm>
        </p:grpSpPr>
        <p:pic>
          <p:nvPicPr>
            <p:cNvPr id="47" name="Resim 46">
              <a:extLst>
                <a:ext uri="{FF2B5EF4-FFF2-40B4-BE49-F238E27FC236}">
                  <a16:creationId xmlns="" xmlns:a16="http://schemas.microsoft.com/office/drawing/2014/main" id="{955C2D49-8571-4BC9-BB6E-D317182DC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48" name="Dikdörtgen 47">
              <a:extLst>
                <a:ext uri="{FF2B5EF4-FFF2-40B4-BE49-F238E27FC236}">
                  <a16:creationId xmlns="" xmlns:a16="http://schemas.microsoft.com/office/drawing/2014/main" id="{F223872F-9DDB-44F2-ACE9-7862A8F19397}"/>
                </a:ext>
              </a:extLst>
            </p:cNvPr>
            <p:cNvSpPr/>
            <p:nvPr/>
          </p:nvSpPr>
          <p:spPr>
            <a:xfrm>
              <a:off x="694201" y="2260292"/>
              <a:ext cx="15144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LİSANS MEZUNU</a:t>
              </a: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="" xmlns:a16="http://schemas.microsoft.com/office/drawing/2014/main" id="{B62F86E6-C577-4DD7-8EEF-962715D108C3}"/>
                </a:ext>
              </a:extLst>
            </p:cNvPr>
            <p:cNvSpPr txBox="1"/>
            <p:nvPr/>
          </p:nvSpPr>
          <p:spPr>
            <a:xfrm>
              <a:off x="873537" y="2497307"/>
              <a:ext cx="9156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1892</a:t>
              </a:r>
            </a:p>
          </p:txBody>
        </p:sp>
      </p:grpSp>
      <p:grpSp>
        <p:nvGrpSpPr>
          <p:cNvPr id="50" name="Grup 49">
            <a:extLst>
              <a:ext uri="{FF2B5EF4-FFF2-40B4-BE49-F238E27FC236}">
                <a16:creationId xmlns="" xmlns:a16="http://schemas.microsoft.com/office/drawing/2014/main" id="{43B0487A-54AC-4D2C-AE69-E3660EA4A88D}"/>
              </a:ext>
            </a:extLst>
          </p:cNvPr>
          <p:cNvGrpSpPr/>
          <p:nvPr/>
        </p:nvGrpSpPr>
        <p:grpSpPr>
          <a:xfrm>
            <a:off x="5046925" y="2995231"/>
            <a:ext cx="1528157" cy="960601"/>
            <a:chOff x="655700" y="2074765"/>
            <a:chExt cx="1528157" cy="960601"/>
          </a:xfrm>
        </p:grpSpPr>
        <p:pic>
          <p:nvPicPr>
            <p:cNvPr id="51" name="Resim 50">
              <a:extLst>
                <a:ext uri="{FF2B5EF4-FFF2-40B4-BE49-F238E27FC236}">
                  <a16:creationId xmlns="" xmlns:a16="http://schemas.microsoft.com/office/drawing/2014/main" id="{16A61274-CAB9-41F2-9118-DAFE8258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52" name="Dikdörtgen 51">
              <a:extLst>
                <a:ext uri="{FF2B5EF4-FFF2-40B4-BE49-F238E27FC236}">
                  <a16:creationId xmlns="" xmlns:a16="http://schemas.microsoft.com/office/drawing/2014/main" id="{54509F23-12E2-4C5A-B4D0-5F9C6945BAFA}"/>
                </a:ext>
              </a:extLst>
            </p:cNvPr>
            <p:cNvSpPr/>
            <p:nvPr/>
          </p:nvSpPr>
          <p:spPr>
            <a:xfrm>
              <a:off x="719032" y="2104432"/>
              <a:ext cx="14648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YÜKSEK LİSANS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MEZUNU</a:t>
              </a:r>
            </a:p>
          </p:txBody>
        </p:sp>
        <p:sp>
          <p:nvSpPr>
            <p:cNvPr id="53" name="Metin kutusu 52">
              <a:extLst>
                <a:ext uri="{FF2B5EF4-FFF2-40B4-BE49-F238E27FC236}">
                  <a16:creationId xmlns="" xmlns:a16="http://schemas.microsoft.com/office/drawing/2014/main" id="{A912F766-979C-4056-B850-5616CAE54A37}"/>
                </a:ext>
              </a:extLst>
            </p:cNvPr>
            <p:cNvSpPr txBox="1"/>
            <p:nvPr/>
          </p:nvSpPr>
          <p:spPr>
            <a:xfrm>
              <a:off x="865756" y="2512146"/>
              <a:ext cx="732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101</a:t>
              </a:r>
            </a:p>
          </p:txBody>
        </p:sp>
      </p:grpSp>
      <p:grpSp>
        <p:nvGrpSpPr>
          <p:cNvPr id="54" name="Grup 53">
            <a:extLst>
              <a:ext uri="{FF2B5EF4-FFF2-40B4-BE49-F238E27FC236}">
                <a16:creationId xmlns="" xmlns:a16="http://schemas.microsoft.com/office/drawing/2014/main" id="{E2A0E467-7F4C-4C91-8FBA-22ACFAF3AA3E}"/>
              </a:ext>
            </a:extLst>
          </p:cNvPr>
          <p:cNvGrpSpPr/>
          <p:nvPr/>
        </p:nvGrpSpPr>
        <p:grpSpPr>
          <a:xfrm>
            <a:off x="5052790" y="4092146"/>
            <a:ext cx="1426921" cy="945762"/>
            <a:chOff x="655700" y="2074765"/>
            <a:chExt cx="1426921" cy="945762"/>
          </a:xfrm>
        </p:grpSpPr>
        <p:pic>
          <p:nvPicPr>
            <p:cNvPr id="55" name="Resim 54">
              <a:extLst>
                <a:ext uri="{FF2B5EF4-FFF2-40B4-BE49-F238E27FC236}">
                  <a16:creationId xmlns="" xmlns:a16="http://schemas.microsoft.com/office/drawing/2014/main" id="{689C4391-D7CD-4C27-9317-2EBE6042D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56" name="Dikdörtgen 55">
              <a:extLst>
                <a:ext uri="{FF2B5EF4-FFF2-40B4-BE49-F238E27FC236}">
                  <a16:creationId xmlns="" xmlns:a16="http://schemas.microsoft.com/office/drawing/2014/main" id="{E95933AC-396B-4D4B-AF60-0B7BE4C698DC}"/>
                </a:ext>
              </a:extLst>
            </p:cNvPr>
            <p:cNvSpPr/>
            <p:nvPr/>
          </p:nvSpPr>
          <p:spPr>
            <a:xfrm>
              <a:off x="713167" y="2115321"/>
              <a:ext cx="10056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DOKTORA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MEZUNU</a:t>
              </a:r>
            </a:p>
          </p:txBody>
        </p:sp>
        <p:sp>
          <p:nvSpPr>
            <p:cNvPr id="57" name="Metin kutusu 56">
              <a:extLst>
                <a:ext uri="{FF2B5EF4-FFF2-40B4-BE49-F238E27FC236}">
                  <a16:creationId xmlns="" xmlns:a16="http://schemas.microsoft.com/office/drawing/2014/main" id="{927B3392-4A69-4461-BD2D-5F6D5107F232}"/>
                </a:ext>
              </a:extLst>
            </p:cNvPr>
            <p:cNvSpPr txBox="1"/>
            <p:nvPr/>
          </p:nvSpPr>
          <p:spPr>
            <a:xfrm>
              <a:off x="1056279" y="2497307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41</a:t>
              </a:r>
            </a:p>
          </p:txBody>
        </p:sp>
      </p:grpSp>
      <p:grpSp>
        <p:nvGrpSpPr>
          <p:cNvPr id="62" name="Grup 61">
            <a:extLst>
              <a:ext uri="{FF2B5EF4-FFF2-40B4-BE49-F238E27FC236}">
                <a16:creationId xmlns="" xmlns:a16="http://schemas.microsoft.com/office/drawing/2014/main" id="{D57F5761-BFD7-442F-8FBB-67DFB875FBA2}"/>
              </a:ext>
            </a:extLst>
          </p:cNvPr>
          <p:cNvGrpSpPr/>
          <p:nvPr/>
        </p:nvGrpSpPr>
        <p:grpSpPr>
          <a:xfrm>
            <a:off x="7333751" y="1891883"/>
            <a:ext cx="1426921" cy="945762"/>
            <a:chOff x="655700" y="2074765"/>
            <a:chExt cx="1426921" cy="945762"/>
          </a:xfrm>
        </p:grpSpPr>
        <p:pic>
          <p:nvPicPr>
            <p:cNvPr id="63" name="Resim 62">
              <a:extLst>
                <a:ext uri="{FF2B5EF4-FFF2-40B4-BE49-F238E27FC236}">
                  <a16:creationId xmlns="" xmlns:a16="http://schemas.microsoft.com/office/drawing/2014/main" id="{747BBDB8-D22F-47D0-A55F-C0206860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64" name="Dikdörtgen 63">
              <a:extLst>
                <a:ext uri="{FF2B5EF4-FFF2-40B4-BE49-F238E27FC236}">
                  <a16:creationId xmlns="" xmlns:a16="http://schemas.microsoft.com/office/drawing/2014/main" id="{A600CFA7-BBF2-4AF3-BD1C-3646EBCB2540}"/>
                </a:ext>
              </a:extLst>
            </p:cNvPr>
            <p:cNvSpPr/>
            <p:nvPr/>
          </p:nvSpPr>
          <p:spPr>
            <a:xfrm>
              <a:off x="719031" y="2095370"/>
              <a:ext cx="11227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ANABİLİM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DALI SAYISI</a:t>
              </a:r>
            </a:p>
          </p:txBody>
        </p:sp>
        <p:sp>
          <p:nvSpPr>
            <p:cNvPr id="65" name="Metin kutusu 64">
              <a:extLst>
                <a:ext uri="{FF2B5EF4-FFF2-40B4-BE49-F238E27FC236}">
                  <a16:creationId xmlns="" xmlns:a16="http://schemas.microsoft.com/office/drawing/2014/main" id="{F2FAC496-26BC-4F48-AAAE-DAAF243DB6DA}"/>
                </a:ext>
              </a:extLst>
            </p:cNvPr>
            <p:cNvSpPr txBox="1"/>
            <p:nvPr/>
          </p:nvSpPr>
          <p:spPr>
            <a:xfrm>
              <a:off x="1127611" y="2497307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5</a:t>
              </a:r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="" xmlns:a16="http://schemas.microsoft.com/office/drawing/2014/main" id="{B18DE61B-85F6-4F81-B0FE-44D41A9D1C76}"/>
              </a:ext>
            </a:extLst>
          </p:cNvPr>
          <p:cNvGrpSpPr/>
          <p:nvPr/>
        </p:nvGrpSpPr>
        <p:grpSpPr>
          <a:xfrm>
            <a:off x="7333750" y="2995231"/>
            <a:ext cx="1426921" cy="945762"/>
            <a:chOff x="655700" y="2074765"/>
            <a:chExt cx="1426921" cy="945762"/>
          </a:xfrm>
        </p:grpSpPr>
        <p:pic>
          <p:nvPicPr>
            <p:cNvPr id="67" name="Resim 66">
              <a:extLst>
                <a:ext uri="{FF2B5EF4-FFF2-40B4-BE49-F238E27FC236}">
                  <a16:creationId xmlns="" xmlns:a16="http://schemas.microsoft.com/office/drawing/2014/main" id="{BBB1DFAA-EEE3-4C38-A451-869FFAC9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68" name="Dikdörtgen 67">
              <a:extLst>
                <a:ext uri="{FF2B5EF4-FFF2-40B4-BE49-F238E27FC236}">
                  <a16:creationId xmlns="" xmlns:a16="http://schemas.microsoft.com/office/drawing/2014/main" id="{574A2932-908D-4010-A888-124AED6EE459}"/>
                </a:ext>
              </a:extLst>
            </p:cNvPr>
            <p:cNvSpPr/>
            <p:nvPr/>
          </p:nvSpPr>
          <p:spPr>
            <a:xfrm>
              <a:off x="719032" y="2104432"/>
              <a:ext cx="1221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ÖĞRETİM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ÜYESİ SAYISI</a:t>
              </a:r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="" xmlns:a16="http://schemas.microsoft.com/office/drawing/2014/main" id="{FFCD208B-7729-4915-AA7B-B3049031C526}"/>
                </a:ext>
              </a:extLst>
            </p:cNvPr>
            <p:cNvSpPr txBox="1"/>
            <p:nvPr/>
          </p:nvSpPr>
          <p:spPr>
            <a:xfrm>
              <a:off x="1056279" y="2497307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27</a:t>
              </a:r>
            </a:p>
          </p:txBody>
        </p:sp>
      </p:grpSp>
      <p:grpSp>
        <p:nvGrpSpPr>
          <p:cNvPr id="70" name="Grup 69">
            <a:extLst>
              <a:ext uri="{FF2B5EF4-FFF2-40B4-BE49-F238E27FC236}">
                <a16:creationId xmlns="" xmlns:a16="http://schemas.microsoft.com/office/drawing/2014/main" id="{AB802204-43FB-473C-BF62-EDA61ED7E46A}"/>
              </a:ext>
            </a:extLst>
          </p:cNvPr>
          <p:cNvGrpSpPr/>
          <p:nvPr/>
        </p:nvGrpSpPr>
        <p:grpSpPr>
          <a:xfrm>
            <a:off x="7339615" y="4092146"/>
            <a:ext cx="1675218" cy="945762"/>
            <a:chOff x="655700" y="2074765"/>
            <a:chExt cx="1675218" cy="945762"/>
          </a:xfrm>
        </p:grpSpPr>
        <p:pic>
          <p:nvPicPr>
            <p:cNvPr id="71" name="Resim 70">
              <a:extLst>
                <a:ext uri="{FF2B5EF4-FFF2-40B4-BE49-F238E27FC236}">
                  <a16:creationId xmlns="" xmlns:a16="http://schemas.microsoft.com/office/drawing/2014/main" id="{C894A209-F563-4396-B912-E4B44200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72" name="Dikdörtgen 71">
              <a:extLst>
                <a:ext uri="{FF2B5EF4-FFF2-40B4-BE49-F238E27FC236}">
                  <a16:creationId xmlns="" xmlns:a16="http://schemas.microsoft.com/office/drawing/2014/main" id="{73A2CCF9-407C-4ED2-B44E-3E5BA1CD0D91}"/>
                </a:ext>
              </a:extLst>
            </p:cNvPr>
            <p:cNvSpPr/>
            <p:nvPr/>
          </p:nvSpPr>
          <p:spPr>
            <a:xfrm>
              <a:off x="713167" y="2115321"/>
              <a:ext cx="1617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ARAŞTIRMA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GÖREVLİSİ SAYISI</a:t>
              </a:r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="" xmlns:a16="http://schemas.microsoft.com/office/drawing/2014/main" id="{D724133B-64E1-4884-8904-3D14018F8AA9}"/>
                </a:ext>
              </a:extLst>
            </p:cNvPr>
            <p:cNvSpPr txBox="1"/>
            <p:nvPr/>
          </p:nvSpPr>
          <p:spPr>
            <a:xfrm>
              <a:off x="1147648" y="249730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6</a:t>
              </a:r>
            </a:p>
          </p:txBody>
        </p:sp>
      </p:grpSp>
      <p:grpSp>
        <p:nvGrpSpPr>
          <p:cNvPr id="74" name="Grup 73">
            <a:extLst>
              <a:ext uri="{FF2B5EF4-FFF2-40B4-BE49-F238E27FC236}">
                <a16:creationId xmlns="" xmlns:a16="http://schemas.microsoft.com/office/drawing/2014/main" id="{723BB442-246C-4061-B82A-4E6613250F21}"/>
              </a:ext>
            </a:extLst>
          </p:cNvPr>
          <p:cNvGrpSpPr/>
          <p:nvPr/>
        </p:nvGrpSpPr>
        <p:grpSpPr>
          <a:xfrm>
            <a:off x="7333749" y="5195494"/>
            <a:ext cx="1696699" cy="945762"/>
            <a:chOff x="655700" y="2074765"/>
            <a:chExt cx="1696699" cy="945762"/>
          </a:xfrm>
        </p:grpSpPr>
        <p:pic>
          <p:nvPicPr>
            <p:cNvPr id="75" name="Resim 74">
              <a:extLst>
                <a:ext uri="{FF2B5EF4-FFF2-40B4-BE49-F238E27FC236}">
                  <a16:creationId xmlns="" xmlns:a16="http://schemas.microsoft.com/office/drawing/2014/main" id="{5716D8DF-FAD0-48A8-B2B4-1F8A3FF5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76" name="Dikdörtgen 75">
              <a:extLst>
                <a:ext uri="{FF2B5EF4-FFF2-40B4-BE49-F238E27FC236}">
                  <a16:creationId xmlns="" xmlns:a16="http://schemas.microsoft.com/office/drawing/2014/main" id="{D09D9D5E-0865-466A-8388-23A372969088}"/>
                </a:ext>
              </a:extLst>
            </p:cNvPr>
            <p:cNvSpPr/>
            <p:nvPr/>
          </p:nvSpPr>
          <p:spPr>
            <a:xfrm>
              <a:off x="734648" y="2079211"/>
              <a:ext cx="16177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ÖĞRETİM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GÖREVLİSİ SAYISI</a:t>
              </a:r>
            </a:p>
          </p:txBody>
        </p:sp>
        <p:sp>
          <p:nvSpPr>
            <p:cNvPr id="77" name="Metin kutusu 76">
              <a:extLst>
                <a:ext uri="{FF2B5EF4-FFF2-40B4-BE49-F238E27FC236}">
                  <a16:creationId xmlns="" xmlns:a16="http://schemas.microsoft.com/office/drawing/2014/main" id="{C91AC723-1FBB-4FCF-B925-6D618AF85A1D}"/>
                </a:ext>
              </a:extLst>
            </p:cNvPr>
            <p:cNvSpPr txBox="1"/>
            <p:nvPr/>
          </p:nvSpPr>
          <p:spPr>
            <a:xfrm>
              <a:off x="1147649" y="249730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0</a:t>
              </a:r>
            </a:p>
          </p:txBody>
        </p:sp>
      </p:grpSp>
      <p:grpSp>
        <p:nvGrpSpPr>
          <p:cNvPr id="78" name="Grup 77">
            <a:extLst>
              <a:ext uri="{FF2B5EF4-FFF2-40B4-BE49-F238E27FC236}">
                <a16:creationId xmlns="" xmlns:a16="http://schemas.microsoft.com/office/drawing/2014/main" id="{EA32F6F8-2CFA-4CB8-9533-F33DFDB950C7}"/>
              </a:ext>
            </a:extLst>
          </p:cNvPr>
          <p:cNvGrpSpPr/>
          <p:nvPr/>
        </p:nvGrpSpPr>
        <p:grpSpPr>
          <a:xfrm>
            <a:off x="9520337" y="1891883"/>
            <a:ext cx="1473910" cy="945762"/>
            <a:chOff x="655700" y="2074765"/>
            <a:chExt cx="1473910" cy="945762"/>
          </a:xfrm>
        </p:grpSpPr>
        <p:pic>
          <p:nvPicPr>
            <p:cNvPr id="79" name="Resim 78">
              <a:extLst>
                <a:ext uri="{FF2B5EF4-FFF2-40B4-BE49-F238E27FC236}">
                  <a16:creationId xmlns="" xmlns:a16="http://schemas.microsoft.com/office/drawing/2014/main" id="{B31AECBA-03CF-4726-8C84-0357E2E8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80" name="Dikdörtgen 79">
              <a:extLst>
                <a:ext uri="{FF2B5EF4-FFF2-40B4-BE49-F238E27FC236}">
                  <a16:creationId xmlns="" xmlns:a16="http://schemas.microsoft.com/office/drawing/2014/main" id="{384E8F67-62C6-4E8C-BF47-B41874DF1297}"/>
                </a:ext>
              </a:extLst>
            </p:cNvPr>
            <p:cNvSpPr/>
            <p:nvPr/>
          </p:nvSpPr>
          <p:spPr>
            <a:xfrm>
              <a:off x="719031" y="2095370"/>
              <a:ext cx="1410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LABORATUVAR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SAYISI</a:t>
              </a: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="" xmlns:a16="http://schemas.microsoft.com/office/drawing/2014/main" id="{BA14D147-D497-481B-9F70-15E52484B20A}"/>
                </a:ext>
              </a:extLst>
            </p:cNvPr>
            <p:cNvSpPr txBox="1"/>
            <p:nvPr/>
          </p:nvSpPr>
          <p:spPr>
            <a:xfrm>
              <a:off x="1147649" y="249730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5</a:t>
              </a:r>
            </a:p>
          </p:txBody>
        </p:sp>
      </p:grpSp>
      <p:grpSp>
        <p:nvGrpSpPr>
          <p:cNvPr id="82" name="Grup 81">
            <a:extLst>
              <a:ext uri="{FF2B5EF4-FFF2-40B4-BE49-F238E27FC236}">
                <a16:creationId xmlns="" xmlns:a16="http://schemas.microsoft.com/office/drawing/2014/main" id="{94E26D20-7900-48F2-B7C2-9FF2E23A94F8}"/>
              </a:ext>
            </a:extLst>
          </p:cNvPr>
          <p:cNvGrpSpPr/>
          <p:nvPr/>
        </p:nvGrpSpPr>
        <p:grpSpPr>
          <a:xfrm>
            <a:off x="9520336" y="2995231"/>
            <a:ext cx="1473911" cy="945762"/>
            <a:chOff x="655700" y="2074765"/>
            <a:chExt cx="1473911" cy="945762"/>
          </a:xfrm>
        </p:grpSpPr>
        <p:pic>
          <p:nvPicPr>
            <p:cNvPr id="83" name="Resim 82">
              <a:extLst>
                <a:ext uri="{FF2B5EF4-FFF2-40B4-BE49-F238E27FC236}">
                  <a16:creationId xmlns="" xmlns:a16="http://schemas.microsoft.com/office/drawing/2014/main" id="{8AE856A6-5379-4AA1-8148-7F8563CD3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0" y="2074765"/>
              <a:ext cx="1426921" cy="939329"/>
            </a:xfrm>
            <a:prstGeom prst="rect">
              <a:avLst/>
            </a:prstGeom>
          </p:spPr>
        </p:pic>
        <p:sp>
          <p:nvSpPr>
            <p:cNvPr id="84" name="Dikdörtgen 83">
              <a:extLst>
                <a:ext uri="{FF2B5EF4-FFF2-40B4-BE49-F238E27FC236}">
                  <a16:creationId xmlns="" xmlns:a16="http://schemas.microsoft.com/office/drawing/2014/main" id="{465E1713-6EBD-4363-82F4-8313C1C8B09E}"/>
                </a:ext>
              </a:extLst>
            </p:cNvPr>
            <p:cNvSpPr/>
            <p:nvPr/>
          </p:nvSpPr>
          <p:spPr>
            <a:xfrm>
              <a:off x="719032" y="2104432"/>
              <a:ext cx="1410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LABORATUVAR</a:t>
              </a:r>
            </a:p>
            <a:p>
              <a:r>
                <a:rPr lang="tr-T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otham Bold" pitchFamily="50" charset="0"/>
                </a:rPr>
                <a:t>ALANI</a:t>
              </a: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="" xmlns:a16="http://schemas.microsoft.com/office/drawing/2014/main" id="{5AF755C8-E78D-415A-AC14-E7F999AC032A}"/>
                </a:ext>
              </a:extLst>
            </p:cNvPr>
            <p:cNvSpPr txBox="1"/>
            <p:nvPr/>
          </p:nvSpPr>
          <p:spPr>
            <a:xfrm>
              <a:off x="720452" y="2497307"/>
              <a:ext cx="12218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bg1"/>
                  </a:solidFill>
                  <a:latin typeface="Gotham Medium" panose="02000604030000020004" pitchFamily="50" charset="0"/>
                </a:rPr>
                <a:t>290 </a:t>
              </a:r>
              <a:r>
                <a:rPr lang="tr-TR" sz="2800" dirty="0">
                  <a:solidFill>
                    <a:schemeClr val="bg1"/>
                  </a:solidFill>
                </a:rPr>
                <a:t>m²</a:t>
              </a:r>
              <a:endParaRPr lang="tr-TR" sz="2800" dirty="0">
                <a:solidFill>
                  <a:schemeClr val="bg1"/>
                </a:solidFill>
                <a:latin typeface="Gotham Medium" panose="02000604030000020004" pitchFamily="50" charset="0"/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="" xmlns:a16="http://schemas.microsoft.com/office/drawing/2014/main" id="{118FA3D5-8E49-47A2-96B3-C4213FECAC7A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14" name="Düz Bağlayıcı 13">
              <a:extLst>
                <a:ext uri="{FF2B5EF4-FFF2-40B4-BE49-F238E27FC236}">
                  <a16:creationId xmlns="" xmlns:a16="http://schemas.microsoft.com/office/drawing/2014/main" id="{0C308AA7-A1DE-4C12-9DE5-DDCDE3BC1F9C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4" name="Dikdörtgen 93">
              <a:extLst>
                <a:ext uri="{FF2B5EF4-FFF2-40B4-BE49-F238E27FC236}">
                  <a16:creationId xmlns="" xmlns:a16="http://schemas.microsoft.com/office/drawing/2014/main" id="{D90F82E9-CA0A-4161-8FAA-702CDEC29B83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95" name="Dikdörtgen 94">
            <a:extLst>
              <a:ext uri="{FF2B5EF4-FFF2-40B4-BE49-F238E27FC236}">
                <a16:creationId xmlns="" xmlns:a16="http://schemas.microsoft.com/office/drawing/2014/main" id="{5DFC6D8B-07D6-448E-8F3C-3436579B9EB2}"/>
              </a:ext>
            </a:extLst>
          </p:cNvPr>
          <p:cNvSpPr/>
          <p:nvPr/>
        </p:nvSpPr>
        <p:spPr>
          <a:xfrm>
            <a:off x="1637022" y="825914"/>
            <a:ext cx="424500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MATEMATİK MÜHENDİSLİĞİ</a:t>
            </a:r>
          </a:p>
        </p:txBody>
      </p:sp>
    </p:spTree>
    <p:extLst>
      <p:ext uri="{BB962C8B-B14F-4D97-AF65-F5344CB8AC3E}">
        <p14:creationId xmlns="" xmlns:p14="http://schemas.microsoft.com/office/powerpoint/2010/main" val="7098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21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Resim 46">
            <a:extLst>
              <a:ext uri="{FF2B5EF4-FFF2-40B4-BE49-F238E27FC236}">
                <a16:creationId xmlns="" xmlns:a16="http://schemas.microsoft.com/office/drawing/2014/main" id="{68B5488E-0D29-43AC-8AFF-5CEE01BC0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="" xmlns:a16="http://schemas.microsoft.com/office/drawing/2014/main" id="{A41982DE-D65C-4A4A-BA26-2023D77D9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70" y="-26089"/>
            <a:ext cx="4259329" cy="1859121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="" xmlns:a16="http://schemas.microsoft.com/office/drawing/2014/main" id="{953E6765-F2CE-457F-A5E3-8A3B3BBD7893}"/>
              </a:ext>
            </a:extLst>
          </p:cNvPr>
          <p:cNvSpPr/>
          <p:nvPr/>
        </p:nvSpPr>
        <p:spPr>
          <a:xfrm>
            <a:off x="522841" y="1944376"/>
            <a:ext cx="5241178" cy="1024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Öğrenci başarısının artırılması</a:t>
            </a:r>
          </a:p>
          <a:p>
            <a:pPr marL="285750" indent="-285750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Akreditasyonda sürekliliğin sağlanması</a:t>
            </a:r>
          </a:p>
          <a:p>
            <a:pPr marL="285750" indent="-285750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tr-TR" sz="1400" dirty="0" err="1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Erasmus</a:t>
            </a: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 öğrenci hareketliliğinde başarının artırılması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="" xmlns:a16="http://schemas.microsoft.com/office/drawing/2014/main" id="{E2D3D95C-3D8C-4E5E-BE7C-300BA9F62B9D}"/>
              </a:ext>
            </a:extLst>
          </p:cNvPr>
          <p:cNvSpPr/>
          <p:nvPr/>
        </p:nvSpPr>
        <p:spPr>
          <a:xfrm>
            <a:off x="6095999" y="1938726"/>
            <a:ext cx="5500673" cy="700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Program eğitim amaçları karşılanma oranının artırılması</a:t>
            </a:r>
          </a:p>
          <a:p>
            <a:pPr marL="285750" indent="-285750">
              <a:lnSpc>
                <a:spcPct val="150000"/>
              </a:lnSpc>
              <a:buSzPct val="150000"/>
              <a:buBlip>
                <a:blip r:embed="rId4"/>
              </a:buBlip>
            </a:pPr>
            <a:r>
              <a:rPr lang="tr-TR" sz="1400" dirty="0">
                <a:solidFill>
                  <a:schemeClr val="bg2">
                    <a:lumMod val="25000"/>
                  </a:schemeClr>
                </a:solidFill>
                <a:latin typeface="Gotham Medium" panose="02000604030000020004" pitchFamily="50" charset="0"/>
              </a:rPr>
              <a:t>Program çıktıları karşılanma oranının artırılması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="" xmlns:a16="http://schemas.microsoft.com/office/drawing/2014/main" id="{5BAC303A-5171-40F2-BD83-0296C5950F3C}"/>
              </a:ext>
            </a:extLst>
          </p:cNvPr>
          <p:cNvGrpSpPr/>
          <p:nvPr/>
        </p:nvGrpSpPr>
        <p:grpSpPr>
          <a:xfrm>
            <a:off x="92585" y="3172619"/>
            <a:ext cx="4243660" cy="3312073"/>
            <a:chOff x="92585" y="3172619"/>
            <a:chExt cx="4243660" cy="3312073"/>
          </a:xfrm>
        </p:grpSpPr>
        <p:pic>
          <p:nvPicPr>
            <p:cNvPr id="8" name="Resim 7">
              <a:extLst>
                <a:ext uri="{FF2B5EF4-FFF2-40B4-BE49-F238E27FC236}">
                  <a16:creationId xmlns="" xmlns:a16="http://schemas.microsoft.com/office/drawing/2014/main" id="{59775392-9874-4F15-98DE-4697F562A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98" y="3357958"/>
              <a:ext cx="3096835" cy="2971892"/>
            </a:xfrm>
            <a:prstGeom prst="rect">
              <a:avLst/>
            </a:prstGeom>
          </p:spPr>
        </p:pic>
        <p:graphicFrame>
          <p:nvGraphicFramePr>
            <p:cNvPr id="26" name="Grafik 25">
              <a:extLst>
                <a:ext uri="{FF2B5EF4-FFF2-40B4-BE49-F238E27FC236}">
                  <a16:creationId xmlns="" xmlns:a16="http://schemas.microsoft.com/office/drawing/2014/main" id="{6CC5F4CC-664A-4800-A9DE-C8360CAEF555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102708722"/>
                </p:ext>
              </p:extLst>
            </p:nvPr>
          </p:nvGraphicFramePr>
          <p:xfrm>
            <a:off x="92585" y="3372674"/>
            <a:ext cx="4243660" cy="3112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7" name="Metin kutusu 26">
              <a:extLst>
                <a:ext uri="{FF2B5EF4-FFF2-40B4-BE49-F238E27FC236}">
                  <a16:creationId xmlns="" xmlns:a16="http://schemas.microsoft.com/office/drawing/2014/main" id="{4EA777D4-26A7-4279-BB8E-1C102A346D84}"/>
                </a:ext>
              </a:extLst>
            </p:cNvPr>
            <p:cNvSpPr txBox="1"/>
            <p:nvPr/>
          </p:nvSpPr>
          <p:spPr>
            <a:xfrm>
              <a:off x="1295734" y="3172619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000" dirty="0">
                  <a:solidFill>
                    <a:schemeClr val="bg2">
                      <a:lumMod val="25000"/>
                    </a:schemeClr>
                  </a:solidFill>
                  <a:latin typeface="Gotham Bold" pitchFamily="50" charset="0"/>
                </a:rPr>
                <a:t>DERS SAYISI</a:t>
              </a:r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="" xmlns:a16="http://schemas.microsoft.com/office/drawing/2014/main" id="{759BC828-41F5-4088-B48D-95198120A776}"/>
              </a:ext>
            </a:extLst>
          </p:cNvPr>
          <p:cNvGrpSpPr/>
          <p:nvPr/>
        </p:nvGrpSpPr>
        <p:grpSpPr>
          <a:xfrm>
            <a:off x="3974170" y="3155794"/>
            <a:ext cx="4243660" cy="3312073"/>
            <a:chOff x="92585" y="3172619"/>
            <a:chExt cx="4243660" cy="3312073"/>
          </a:xfrm>
        </p:grpSpPr>
        <p:pic>
          <p:nvPicPr>
            <p:cNvPr id="34" name="Resim 33">
              <a:extLst>
                <a:ext uri="{FF2B5EF4-FFF2-40B4-BE49-F238E27FC236}">
                  <a16:creationId xmlns="" xmlns:a16="http://schemas.microsoft.com/office/drawing/2014/main" id="{B4611984-E736-418A-87B3-31C87CF1B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98" y="3357958"/>
              <a:ext cx="3096835" cy="2971892"/>
            </a:xfrm>
            <a:prstGeom prst="rect">
              <a:avLst/>
            </a:prstGeom>
          </p:spPr>
        </p:pic>
        <p:graphicFrame>
          <p:nvGraphicFramePr>
            <p:cNvPr id="35" name="Grafik 34">
              <a:extLst>
                <a:ext uri="{FF2B5EF4-FFF2-40B4-BE49-F238E27FC236}">
                  <a16:creationId xmlns="" xmlns:a16="http://schemas.microsoft.com/office/drawing/2014/main" id="{9A3379BE-40A1-417B-8077-D9810C75A111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2813188007"/>
                </p:ext>
              </p:extLst>
            </p:nvPr>
          </p:nvGraphicFramePr>
          <p:xfrm>
            <a:off x="92585" y="3372674"/>
            <a:ext cx="4243660" cy="3112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6" name="Metin kutusu 35">
              <a:extLst>
                <a:ext uri="{FF2B5EF4-FFF2-40B4-BE49-F238E27FC236}">
                  <a16:creationId xmlns="" xmlns:a16="http://schemas.microsoft.com/office/drawing/2014/main" id="{BEA30913-D5EC-4E91-9CA3-62167008E8CF}"/>
                </a:ext>
              </a:extLst>
            </p:cNvPr>
            <p:cNvSpPr txBox="1"/>
            <p:nvPr/>
          </p:nvSpPr>
          <p:spPr>
            <a:xfrm>
              <a:off x="1240431" y="3172619"/>
              <a:ext cx="1947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000" dirty="0">
                  <a:solidFill>
                    <a:schemeClr val="bg2">
                      <a:lumMod val="25000"/>
                    </a:schemeClr>
                  </a:solidFill>
                  <a:latin typeface="Gotham Bold" pitchFamily="50" charset="0"/>
                </a:rPr>
                <a:t>KREDİ SAYISI</a:t>
              </a: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="" xmlns:a16="http://schemas.microsoft.com/office/drawing/2014/main" id="{1DF76786-B090-4BB7-B3DB-7EF4B969F18F}"/>
              </a:ext>
            </a:extLst>
          </p:cNvPr>
          <p:cNvGrpSpPr/>
          <p:nvPr/>
        </p:nvGrpSpPr>
        <p:grpSpPr>
          <a:xfrm>
            <a:off x="7855755" y="3159652"/>
            <a:ext cx="4243660" cy="3393048"/>
            <a:chOff x="92585" y="3172619"/>
            <a:chExt cx="4243660" cy="3393048"/>
          </a:xfrm>
        </p:grpSpPr>
        <p:pic>
          <p:nvPicPr>
            <p:cNvPr id="38" name="Resim 37">
              <a:extLst>
                <a:ext uri="{FF2B5EF4-FFF2-40B4-BE49-F238E27FC236}">
                  <a16:creationId xmlns="" xmlns:a16="http://schemas.microsoft.com/office/drawing/2014/main" id="{C9ED084D-5E5E-492E-8EA0-A1246AC3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98" y="3357958"/>
              <a:ext cx="3096835" cy="2971892"/>
            </a:xfrm>
            <a:prstGeom prst="rect">
              <a:avLst/>
            </a:prstGeom>
          </p:spPr>
        </p:pic>
        <p:graphicFrame>
          <p:nvGraphicFramePr>
            <p:cNvPr id="39" name="Grafik 38">
              <a:extLst>
                <a:ext uri="{FF2B5EF4-FFF2-40B4-BE49-F238E27FC236}">
                  <a16:creationId xmlns="" xmlns:a16="http://schemas.microsoft.com/office/drawing/2014/main" id="{BD2416C6-5082-44BD-8235-FF323890903A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4050986748"/>
                </p:ext>
              </p:extLst>
            </p:nvPr>
          </p:nvGraphicFramePr>
          <p:xfrm>
            <a:off x="92585" y="3453649"/>
            <a:ext cx="4243660" cy="31120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40" name="Metin kutusu 39">
              <a:extLst>
                <a:ext uri="{FF2B5EF4-FFF2-40B4-BE49-F238E27FC236}">
                  <a16:creationId xmlns="" xmlns:a16="http://schemas.microsoft.com/office/drawing/2014/main" id="{3CBF320B-C7C1-4E23-A489-CAA4490F6D33}"/>
                </a:ext>
              </a:extLst>
            </p:cNvPr>
            <p:cNvSpPr txBox="1"/>
            <p:nvPr/>
          </p:nvSpPr>
          <p:spPr>
            <a:xfrm>
              <a:off x="1052080" y="3172619"/>
              <a:ext cx="2324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000" dirty="0">
                  <a:solidFill>
                    <a:schemeClr val="bg2">
                      <a:lumMod val="25000"/>
                    </a:schemeClr>
                  </a:solidFill>
                  <a:latin typeface="Gotham Bold" pitchFamily="50" charset="0"/>
                </a:rPr>
                <a:t>KREDİ DAĞILIMI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="" xmlns:a16="http://schemas.microsoft.com/office/drawing/2014/main" id="{F9D77C88-E964-45D9-B5E3-BAF5494EE9DD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32" name="Resim 31">
              <a:extLst>
                <a:ext uri="{FF2B5EF4-FFF2-40B4-BE49-F238E27FC236}">
                  <a16:creationId xmlns="" xmlns:a16="http://schemas.microsoft.com/office/drawing/2014/main" id="{C5E23400-2DD8-488C-9D02-466D4F93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41" name="Resim 40">
              <a:extLst>
                <a:ext uri="{FF2B5EF4-FFF2-40B4-BE49-F238E27FC236}">
                  <a16:creationId xmlns="" xmlns:a16="http://schemas.microsoft.com/office/drawing/2014/main" id="{2C56FF3F-1C52-4C49-BAF0-4751CDCA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42" name="Resim 41">
            <a:extLst>
              <a:ext uri="{FF2B5EF4-FFF2-40B4-BE49-F238E27FC236}">
                <a16:creationId xmlns="" xmlns:a16="http://schemas.microsoft.com/office/drawing/2014/main" id="{42AD06D6-6A7E-4324-8996-24E952B358D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44" name="Grup 43">
            <a:extLst>
              <a:ext uri="{FF2B5EF4-FFF2-40B4-BE49-F238E27FC236}">
                <a16:creationId xmlns="" xmlns:a16="http://schemas.microsoft.com/office/drawing/2014/main" id="{205D3685-6279-4A77-8304-B5787FD54161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45" name="Düz Bağlayıcı 44">
              <a:extLst>
                <a:ext uri="{FF2B5EF4-FFF2-40B4-BE49-F238E27FC236}">
                  <a16:creationId xmlns="" xmlns:a16="http://schemas.microsoft.com/office/drawing/2014/main" id="{1F9ABB4C-846C-415A-B554-4A0ADFD143B1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="" xmlns:a16="http://schemas.microsoft.com/office/drawing/2014/main" id="{EBB00ADA-2A9C-4072-AD39-7E420ED73F42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29" name="Dikdörtgen 28">
            <a:extLst>
              <a:ext uri="{FF2B5EF4-FFF2-40B4-BE49-F238E27FC236}">
                <a16:creationId xmlns="" xmlns:a16="http://schemas.microsoft.com/office/drawing/2014/main" id="{F58E5596-1832-4881-AA1D-FFDA10B7546F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="" xmlns:a16="http://schemas.microsoft.com/office/drawing/2014/main" id="{D2495ACB-7727-4FA3-BE7F-854B305DF984}"/>
              </a:ext>
            </a:extLst>
          </p:cNvPr>
          <p:cNvSpPr/>
          <p:nvPr/>
        </p:nvSpPr>
        <p:spPr>
          <a:xfrm>
            <a:off x="1637022" y="825914"/>
            <a:ext cx="49658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HEDEFLER VE MÜFREDAT</a:t>
            </a:r>
          </a:p>
        </p:txBody>
      </p:sp>
    </p:spTree>
    <p:extLst>
      <p:ext uri="{BB962C8B-B14F-4D97-AF65-F5344CB8AC3E}">
        <p14:creationId xmlns="" xmlns:p14="http://schemas.microsoft.com/office/powerpoint/2010/main" val="22639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4" name="Grup 13">
            <a:extLst>
              <a:ext uri="{FF2B5EF4-FFF2-40B4-BE49-F238E27FC236}">
                <a16:creationId xmlns="" xmlns:a16="http://schemas.microsoft.com/office/drawing/2014/main" id="{5FC9257E-B03C-47F3-A9A2-E77F7587C1DF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17" name="Resim 16">
              <a:extLst>
                <a:ext uri="{FF2B5EF4-FFF2-40B4-BE49-F238E27FC236}">
                  <a16:creationId xmlns="" xmlns:a16="http://schemas.microsoft.com/office/drawing/2014/main" id="{19EB64A1-C076-495C-AC5A-60EC466BD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18" name="Resim 17">
              <a:extLst>
                <a:ext uri="{FF2B5EF4-FFF2-40B4-BE49-F238E27FC236}">
                  <a16:creationId xmlns="" xmlns:a16="http://schemas.microsoft.com/office/drawing/2014/main" id="{AC228BB9-6DA3-490D-BF45-C4E964007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20" name="Resim 19">
            <a:extLst>
              <a:ext uri="{FF2B5EF4-FFF2-40B4-BE49-F238E27FC236}">
                <a16:creationId xmlns="" xmlns:a16="http://schemas.microsoft.com/office/drawing/2014/main" id="{9E004E53-6510-4638-B4B8-0A9FDAC8E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22" name="Grup 21">
            <a:extLst>
              <a:ext uri="{FF2B5EF4-FFF2-40B4-BE49-F238E27FC236}">
                <a16:creationId xmlns="" xmlns:a16="http://schemas.microsoft.com/office/drawing/2014/main" id="{45EC7C36-2F6B-4B1A-824B-CF4E703C9438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23" name="Düz Bağlayıcı 22">
              <a:extLst>
                <a:ext uri="{FF2B5EF4-FFF2-40B4-BE49-F238E27FC236}">
                  <a16:creationId xmlns="" xmlns:a16="http://schemas.microsoft.com/office/drawing/2014/main" id="{699F40F6-2FD7-42C2-AE67-7C0FBA77EEBE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Dikdörtgen 23">
              <a:extLst>
                <a:ext uri="{FF2B5EF4-FFF2-40B4-BE49-F238E27FC236}">
                  <a16:creationId xmlns="" xmlns:a16="http://schemas.microsoft.com/office/drawing/2014/main" id="{53FF9A69-288C-4688-B405-8F6E72033426}"/>
                </a:ext>
              </a:extLst>
            </p:cNvPr>
            <p:cNvSpPr/>
            <p:nvPr/>
          </p:nvSpPr>
          <p:spPr>
            <a:xfrm>
              <a:off x="4816777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15" name="Dikdörtgen 14">
            <a:extLst>
              <a:ext uri="{FF2B5EF4-FFF2-40B4-BE49-F238E27FC236}">
                <a16:creationId xmlns="" xmlns:a16="http://schemas.microsoft.com/office/drawing/2014/main" id="{DF46C5C7-D5E6-4DFC-BA95-A9297237EEF9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="" xmlns:a16="http://schemas.microsoft.com/office/drawing/2014/main" id="{35DC012C-6DD7-4CDE-8EE7-6EFB2AFB8E09}"/>
              </a:ext>
            </a:extLst>
          </p:cNvPr>
          <p:cNvSpPr/>
          <p:nvPr/>
        </p:nvSpPr>
        <p:spPr>
          <a:xfrm>
            <a:off x="1637022" y="825914"/>
            <a:ext cx="662226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AKREDİTASYON VE SERTİFİKALAR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="" xmlns:a16="http://schemas.microsoft.com/office/drawing/2014/main" id="{5673DF2F-5EF5-4D32-8E76-3B0239C1E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26" y="1810224"/>
            <a:ext cx="3606738" cy="29900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79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="" xmlns:a16="http://schemas.microsoft.com/office/drawing/2014/main" id="{5F8DE37D-2EFF-4BFF-83D5-3B74E194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39" y="1700531"/>
            <a:ext cx="4570148" cy="2203285"/>
          </a:xfrm>
          <a:prstGeom prst="rect">
            <a:avLst/>
          </a:prstGeom>
        </p:spPr>
      </p:pic>
      <p:graphicFrame>
        <p:nvGraphicFramePr>
          <p:cNvPr id="49" name="Grafik 48">
            <a:extLst>
              <a:ext uri="{FF2B5EF4-FFF2-40B4-BE49-F238E27FC236}">
                <a16:creationId xmlns="" xmlns:a16="http://schemas.microsoft.com/office/drawing/2014/main" id="{8FCEB751-7C1F-42A9-B2B1-A6CEADB1832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38812690"/>
              </p:ext>
            </p:extLst>
          </p:nvPr>
        </p:nvGraphicFramePr>
        <p:xfrm>
          <a:off x="5922139" y="1078486"/>
          <a:ext cx="6240985" cy="3092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33EA5804-88D1-4376-8599-9937B7515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1" y="1921298"/>
            <a:ext cx="3885082" cy="932159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="" xmlns:a16="http://schemas.microsoft.com/office/drawing/2014/main" id="{A3D90084-B605-44C2-AF29-84132D0FAE49}"/>
              </a:ext>
            </a:extLst>
          </p:cNvPr>
          <p:cNvSpPr/>
          <p:nvPr/>
        </p:nvSpPr>
        <p:spPr>
          <a:xfrm>
            <a:off x="665773" y="2028805"/>
            <a:ext cx="26163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Lisans Programına</a:t>
            </a:r>
          </a:p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Girişte Tercih Edilme Sırası</a:t>
            </a:r>
          </a:p>
          <a:p>
            <a:r>
              <a:rPr lang="tr-TR" sz="1400" dirty="0">
                <a:solidFill>
                  <a:srgbClr val="A9936E"/>
                </a:solidFill>
                <a:latin typeface="Gotham Medium" panose="02000604030000020004" pitchFamily="50" charset="0"/>
              </a:rPr>
              <a:t>(YKS-2019)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="" xmlns:a16="http://schemas.microsoft.com/office/drawing/2014/main" id="{849029F2-F053-46F8-A4C0-658410B9E31B}"/>
              </a:ext>
            </a:extLst>
          </p:cNvPr>
          <p:cNvSpPr/>
          <p:nvPr/>
        </p:nvSpPr>
        <p:spPr>
          <a:xfrm>
            <a:off x="3497766" y="221810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/>
              <a:t>48.604</a:t>
            </a:r>
            <a:endParaRPr lang="tr-TR" sz="1600" dirty="0">
              <a:solidFill>
                <a:schemeClr val="tx1">
                  <a:lumMod val="85000"/>
                  <a:lumOff val="15000"/>
                </a:schemeClr>
              </a:solidFill>
              <a:latin typeface="Gotham Medium" panose="02000604030000020004" pitchFamily="50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="" xmlns:a16="http://schemas.microsoft.com/office/drawing/2014/main" id="{403F93E8-FCA1-4014-9945-3650791D1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1" y="3201415"/>
            <a:ext cx="3839451" cy="932159"/>
          </a:xfrm>
          <a:prstGeom prst="rect">
            <a:avLst/>
          </a:prstGeom>
        </p:spPr>
      </p:pic>
      <p:sp>
        <p:nvSpPr>
          <p:cNvPr id="24" name="Dikdörtgen 23">
            <a:extLst>
              <a:ext uri="{FF2B5EF4-FFF2-40B4-BE49-F238E27FC236}">
                <a16:creationId xmlns="" xmlns:a16="http://schemas.microsoft.com/office/drawing/2014/main" id="{E623C335-D98C-4675-95E7-7484A6AC0A2D}"/>
              </a:ext>
            </a:extLst>
          </p:cNvPr>
          <p:cNvSpPr/>
          <p:nvPr/>
        </p:nvSpPr>
        <p:spPr>
          <a:xfrm>
            <a:off x="665772" y="3298162"/>
            <a:ext cx="22961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Lisans Programı</a:t>
            </a:r>
          </a:p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Doluluk Oranı </a:t>
            </a:r>
            <a:r>
              <a:rPr lang="tr-TR" sz="1400" dirty="0">
                <a:solidFill>
                  <a:schemeClr val="bg1"/>
                </a:solidFill>
                <a:latin typeface="Gotham Book" panose="02000604040000020004" pitchFamily="50" charset="0"/>
              </a:rPr>
              <a:t>(%Dilimi)</a:t>
            </a:r>
          </a:p>
          <a:p>
            <a:r>
              <a:rPr lang="tr-TR" sz="1400" dirty="0">
                <a:solidFill>
                  <a:srgbClr val="A9936E"/>
                </a:solidFill>
                <a:latin typeface="Gotham Medium" panose="02000604030000020004" pitchFamily="50" charset="0"/>
              </a:rPr>
              <a:t>(YKS-2019)</a:t>
            </a:r>
          </a:p>
        </p:txBody>
      </p:sp>
      <p:graphicFrame>
        <p:nvGraphicFramePr>
          <p:cNvPr id="27" name="Grafik 26">
            <a:extLst>
              <a:ext uri="{FF2B5EF4-FFF2-40B4-BE49-F238E27FC236}">
                <a16:creationId xmlns="" xmlns:a16="http://schemas.microsoft.com/office/drawing/2014/main" id="{E992C20A-F197-4E30-BE32-9A0140C21C0F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607864871"/>
              </p:ext>
            </p:extLst>
          </p:nvPr>
        </p:nvGraphicFramePr>
        <p:xfrm>
          <a:off x="2726358" y="2898391"/>
          <a:ext cx="2370288" cy="158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8" name="Resim 27">
            <a:extLst>
              <a:ext uri="{FF2B5EF4-FFF2-40B4-BE49-F238E27FC236}">
                <a16:creationId xmlns="" xmlns:a16="http://schemas.microsoft.com/office/drawing/2014/main" id="{B3FCDDB9-0420-4937-8AA5-E94FCA845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3" y="4429644"/>
            <a:ext cx="3839451" cy="932159"/>
          </a:xfrm>
          <a:prstGeom prst="rect">
            <a:avLst/>
          </a:prstGeom>
        </p:spPr>
      </p:pic>
      <p:sp>
        <p:nvSpPr>
          <p:cNvPr id="29" name="Dikdörtgen 28">
            <a:extLst>
              <a:ext uri="{FF2B5EF4-FFF2-40B4-BE49-F238E27FC236}">
                <a16:creationId xmlns="" xmlns:a16="http://schemas.microsoft.com/office/drawing/2014/main" id="{46A7591F-DB5D-474B-991A-3244C1D6AEB4}"/>
              </a:ext>
            </a:extLst>
          </p:cNvPr>
          <p:cNvSpPr/>
          <p:nvPr/>
        </p:nvSpPr>
        <p:spPr>
          <a:xfrm>
            <a:off x="653887" y="4622761"/>
            <a:ext cx="202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Lisans Doluluk Oranı</a:t>
            </a:r>
          </a:p>
          <a:p>
            <a:r>
              <a:rPr lang="tr-TR" sz="1400" dirty="0">
                <a:solidFill>
                  <a:srgbClr val="A9936E"/>
                </a:solidFill>
                <a:latin typeface="Gotham Medium" panose="02000604030000020004" pitchFamily="50" charset="0"/>
              </a:rPr>
              <a:t>(YKS-2019)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="" xmlns:a16="http://schemas.microsoft.com/office/drawing/2014/main" id="{609400ED-1DB4-45FF-B6BA-3AD40A470754}"/>
              </a:ext>
            </a:extLst>
          </p:cNvPr>
          <p:cNvSpPr/>
          <p:nvPr/>
        </p:nvSpPr>
        <p:spPr>
          <a:xfrm>
            <a:off x="3619086" y="4726446"/>
            <a:ext cx="739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Medium" panose="02000604030000020004" pitchFamily="50" charset="0"/>
              </a:rPr>
              <a:t>%100</a:t>
            </a:r>
          </a:p>
        </p:txBody>
      </p:sp>
      <p:pic>
        <p:nvPicPr>
          <p:cNvPr id="31" name="Resim 30">
            <a:extLst>
              <a:ext uri="{FF2B5EF4-FFF2-40B4-BE49-F238E27FC236}">
                <a16:creationId xmlns="" xmlns:a16="http://schemas.microsoft.com/office/drawing/2014/main" id="{644D7E51-EAF6-428C-BDA5-20D0EDFD4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1" y="5533727"/>
            <a:ext cx="3839451" cy="932159"/>
          </a:xfrm>
          <a:prstGeom prst="rect">
            <a:avLst/>
          </a:prstGeom>
        </p:spPr>
      </p:pic>
      <p:sp>
        <p:nvSpPr>
          <p:cNvPr id="32" name="Dikdörtgen 31">
            <a:extLst>
              <a:ext uri="{FF2B5EF4-FFF2-40B4-BE49-F238E27FC236}">
                <a16:creationId xmlns="" xmlns:a16="http://schemas.microsoft.com/office/drawing/2014/main" id="{5742968A-1BE7-426C-92D7-F359B6D12768}"/>
              </a:ext>
            </a:extLst>
          </p:cNvPr>
          <p:cNvSpPr/>
          <p:nvPr/>
        </p:nvSpPr>
        <p:spPr>
          <a:xfrm>
            <a:off x="652835" y="5726844"/>
            <a:ext cx="2356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Lisans Programına Kayıt</a:t>
            </a:r>
          </a:p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Yaptıran Öğrenci Sayısı </a:t>
            </a:r>
            <a:endParaRPr lang="tr-TR" sz="1400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3" name="Dikdörtgen 32">
            <a:extLst>
              <a:ext uri="{FF2B5EF4-FFF2-40B4-BE49-F238E27FC236}">
                <a16:creationId xmlns="" xmlns:a16="http://schemas.microsoft.com/office/drawing/2014/main" id="{6DD3E3FE-5448-49D7-A3F3-9C21DB148B7E}"/>
              </a:ext>
            </a:extLst>
          </p:cNvPr>
          <p:cNvSpPr/>
          <p:nvPr/>
        </p:nvSpPr>
        <p:spPr>
          <a:xfrm>
            <a:off x="3739061" y="5830529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Medium" panose="02000604030000020004" pitchFamily="50" charset="0"/>
              </a:rPr>
              <a:t>103</a:t>
            </a:r>
          </a:p>
        </p:txBody>
      </p:sp>
      <p:pic>
        <p:nvPicPr>
          <p:cNvPr id="34" name="Resim 33">
            <a:extLst>
              <a:ext uri="{FF2B5EF4-FFF2-40B4-BE49-F238E27FC236}">
                <a16:creationId xmlns="" xmlns:a16="http://schemas.microsoft.com/office/drawing/2014/main" id="{5DED2287-CAA7-4662-935F-90BC23E29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39" y="5298284"/>
            <a:ext cx="3839451" cy="932159"/>
          </a:xfrm>
          <a:prstGeom prst="rect">
            <a:avLst/>
          </a:prstGeom>
        </p:spPr>
      </p:pic>
      <p:sp>
        <p:nvSpPr>
          <p:cNvPr id="35" name="Dikdörtgen 34">
            <a:extLst>
              <a:ext uri="{FF2B5EF4-FFF2-40B4-BE49-F238E27FC236}">
                <a16:creationId xmlns="" xmlns:a16="http://schemas.microsoft.com/office/drawing/2014/main" id="{1B07ECA7-780D-4652-8353-81E321538FE2}"/>
              </a:ext>
            </a:extLst>
          </p:cNvPr>
          <p:cNvSpPr/>
          <p:nvPr/>
        </p:nvSpPr>
        <p:spPr>
          <a:xfrm>
            <a:off x="6177111" y="5610474"/>
            <a:ext cx="2542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Çift </a:t>
            </a:r>
            <a:r>
              <a:rPr lang="tr-TR" sz="1400" dirty="0" err="1">
                <a:solidFill>
                  <a:schemeClr val="bg1"/>
                </a:solidFill>
                <a:latin typeface="Gotham Medium" panose="02000604030000020004" pitchFamily="50" charset="0"/>
              </a:rPr>
              <a:t>Anadal</a:t>
            </a:r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 Öğrenci Sayısı</a:t>
            </a:r>
            <a:endParaRPr lang="tr-TR" sz="1400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="" xmlns:a16="http://schemas.microsoft.com/office/drawing/2014/main" id="{5AD3B2A3-13F6-4D5C-93E1-7FB92428D42A}"/>
              </a:ext>
            </a:extLst>
          </p:cNvPr>
          <p:cNvSpPr/>
          <p:nvPr/>
        </p:nvSpPr>
        <p:spPr>
          <a:xfrm>
            <a:off x="9338732" y="5595086"/>
            <a:ext cx="312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otham Medium" panose="02000604030000020004" pitchFamily="50" charset="0"/>
              </a:rPr>
              <a:t>5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="" xmlns:a16="http://schemas.microsoft.com/office/drawing/2014/main" id="{C8AD34B8-3D36-410D-B062-EAD1AA327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39" y="4147403"/>
            <a:ext cx="4654276" cy="932159"/>
          </a:xfrm>
          <a:prstGeom prst="rect">
            <a:avLst/>
          </a:prstGeom>
        </p:spPr>
      </p:pic>
      <p:sp>
        <p:nvSpPr>
          <p:cNvPr id="42" name="Dikdörtgen 41">
            <a:extLst>
              <a:ext uri="{FF2B5EF4-FFF2-40B4-BE49-F238E27FC236}">
                <a16:creationId xmlns="" xmlns:a16="http://schemas.microsoft.com/office/drawing/2014/main" id="{0EC86914-D065-424E-B060-BCF42D64393A}"/>
              </a:ext>
            </a:extLst>
          </p:cNvPr>
          <p:cNvSpPr/>
          <p:nvPr/>
        </p:nvSpPr>
        <p:spPr>
          <a:xfrm>
            <a:off x="6102023" y="4286484"/>
            <a:ext cx="327621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Çift </a:t>
            </a:r>
            <a:r>
              <a:rPr lang="tr-TR" sz="1400" dirty="0" err="1">
                <a:solidFill>
                  <a:schemeClr val="bg1"/>
                </a:solidFill>
                <a:latin typeface="Gotham Medium" panose="02000604030000020004" pitchFamily="50" charset="0"/>
              </a:rPr>
              <a:t>Anadal</a:t>
            </a:r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 Yapılabilen Lisans Programları: </a:t>
            </a:r>
          </a:p>
          <a:p>
            <a:r>
              <a:rPr lang="tr-TR" sz="1200" dirty="0">
                <a:solidFill>
                  <a:srgbClr val="A9936E"/>
                </a:solidFill>
                <a:latin typeface="Gotham Medium" panose="02000604030000020004" pitchFamily="50" charset="0"/>
              </a:rPr>
              <a:t>Bilgisayar Mühendisliği, İstatistik, Matematik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="" xmlns:a16="http://schemas.microsoft.com/office/drawing/2014/main" id="{4377837A-1852-4328-9DFE-85C5068224EB}"/>
              </a:ext>
            </a:extLst>
          </p:cNvPr>
          <p:cNvSpPr/>
          <p:nvPr/>
        </p:nvSpPr>
        <p:spPr>
          <a:xfrm>
            <a:off x="6177111" y="1774103"/>
            <a:ext cx="20076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Lisans Programına</a:t>
            </a:r>
          </a:p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Kayıt Yaptıran </a:t>
            </a:r>
          </a:p>
          <a:p>
            <a:r>
              <a:rPr lang="tr-TR" sz="1400" dirty="0">
                <a:solidFill>
                  <a:schemeClr val="bg1"/>
                </a:solidFill>
                <a:latin typeface="Gotham Medium" panose="02000604030000020004" pitchFamily="50" charset="0"/>
              </a:rPr>
              <a:t>Öğrenci İstatistikleri</a:t>
            </a:r>
            <a:endParaRPr lang="tr-TR" sz="1400" dirty="0">
              <a:solidFill>
                <a:srgbClr val="A9936E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37" name="Grup 36">
            <a:extLst>
              <a:ext uri="{FF2B5EF4-FFF2-40B4-BE49-F238E27FC236}">
                <a16:creationId xmlns="" xmlns:a16="http://schemas.microsoft.com/office/drawing/2014/main" id="{13E5A8E4-79A0-44C4-AEE0-50D995DBA091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38" name="Resim 37">
              <a:extLst>
                <a:ext uri="{FF2B5EF4-FFF2-40B4-BE49-F238E27FC236}">
                  <a16:creationId xmlns="" xmlns:a16="http://schemas.microsoft.com/office/drawing/2014/main" id="{9A7BBF66-BE32-4DAC-A76A-E922D0D7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39" name="Resim 38">
              <a:extLst>
                <a:ext uri="{FF2B5EF4-FFF2-40B4-BE49-F238E27FC236}">
                  <a16:creationId xmlns="" xmlns:a16="http://schemas.microsoft.com/office/drawing/2014/main" id="{F56FA4D1-8994-4FFD-AF29-2FCF82C47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40" name="Resim 39">
            <a:extLst>
              <a:ext uri="{FF2B5EF4-FFF2-40B4-BE49-F238E27FC236}">
                <a16:creationId xmlns="" xmlns:a16="http://schemas.microsoft.com/office/drawing/2014/main" id="{018E9AB5-309C-4735-A57D-19DCAEB3EF0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47" name="Grup 46">
            <a:extLst>
              <a:ext uri="{FF2B5EF4-FFF2-40B4-BE49-F238E27FC236}">
                <a16:creationId xmlns="" xmlns:a16="http://schemas.microsoft.com/office/drawing/2014/main" id="{F20E345E-951C-4040-BEE3-3203C8A9DEE1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48" name="Düz Bağlayıcı 47">
              <a:extLst>
                <a:ext uri="{FF2B5EF4-FFF2-40B4-BE49-F238E27FC236}">
                  <a16:creationId xmlns="" xmlns:a16="http://schemas.microsoft.com/office/drawing/2014/main" id="{12C4F021-E0D3-40BB-BFB6-F2199680596C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Dikdörtgen 49">
              <a:extLst>
                <a:ext uri="{FF2B5EF4-FFF2-40B4-BE49-F238E27FC236}">
                  <a16:creationId xmlns="" xmlns:a16="http://schemas.microsoft.com/office/drawing/2014/main" id="{8688E62D-0585-4D80-93C0-46E5425975BD}"/>
                </a:ext>
              </a:extLst>
            </p:cNvPr>
            <p:cNvSpPr/>
            <p:nvPr/>
          </p:nvSpPr>
          <p:spPr>
            <a:xfrm>
              <a:off x="4816777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43" name="Dikdörtgen 42">
            <a:extLst>
              <a:ext uri="{FF2B5EF4-FFF2-40B4-BE49-F238E27FC236}">
                <a16:creationId xmlns="" xmlns:a16="http://schemas.microsoft.com/office/drawing/2014/main" id="{5ADEF1F9-EFB1-4490-B2A2-F6E51132490C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51" name="Dikdörtgen 50">
            <a:extLst>
              <a:ext uri="{FF2B5EF4-FFF2-40B4-BE49-F238E27FC236}">
                <a16:creationId xmlns="" xmlns:a16="http://schemas.microsoft.com/office/drawing/2014/main" id="{979FE855-BDEB-45D9-8E2B-5ED65A26C039}"/>
              </a:ext>
            </a:extLst>
          </p:cNvPr>
          <p:cNvSpPr/>
          <p:nvPr/>
        </p:nvSpPr>
        <p:spPr>
          <a:xfrm>
            <a:off x="1637022" y="825914"/>
            <a:ext cx="105629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500" kern="500" spc="-100" dirty="0">
                <a:solidFill>
                  <a:srgbClr val="00205C"/>
                </a:solidFill>
                <a:latin typeface="Gotham Bold" pitchFamily="50" charset="0"/>
              </a:rPr>
              <a:t>LİSANS PROGRAMLARINA KABUL EDİLEN ÖĞRENCİLERİN NİTELİĞİ</a:t>
            </a:r>
          </a:p>
        </p:txBody>
      </p:sp>
    </p:spTree>
    <p:extLst>
      <p:ext uri="{BB962C8B-B14F-4D97-AF65-F5344CB8AC3E}">
        <p14:creationId xmlns="" xmlns:p14="http://schemas.microsoft.com/office/powerpoint/2010/main" val="303587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P spid="6" grpId="0"/>
      <p:bldP spid="22" grpId="0"/>
      <p:bldP spid="24" grpId="0"/>
      <p:bldGraphic spid="27" grpId="0">
        <p:bldAsOne/>
      </p:bldGraphic>
      <p:bldP spid="29" grpId="0"/>
      <p:bldP spid="30" grpId="0"/>
      <p:bldP spid="32" grpId="0"/>
      <p:bldP spid="33" grpId="0"/>
      <p:bldP spid="35" grpId="0"/>
      <p:bldP spid="36" grpId="0"/>
      <p:bldP spid="42" grpId="0"/>
      <p:bldP spid="45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15" name="Grup 14">
            <a:extLst>
              <a:ext uri="{FF2B5EF4-FFF2-40B4-BE49-F238E27FC236}">
                <a16:creationId xmlns="" xmlns:a16="http://schemas.microsoft.com/office/drawing/2014/main" id="{FBD89DE0-65EB-45CB-B4B2-E2957F78FA6A}"/>
              </a:ext>
            </a:extLst>
          </p:cNvPr>
          <p:cNvGrpSpPr/>
          <p:nvPr/>
        </p:nvGrpSpPr>
        <p:grpSpPr>
          <a:xfrm>
            <a:off x="-231329" y="2351946"/>
            <a:ext cx="4008986" cy="3250270"/>
            <a:chOff x="295062" y="3152134"/>
            <a:chExt cx="4008986" cy="3250270"/>
          </a:xfrm>
        </p:grpSpPr>
        <p:pic>
          <p:nvPicPr>
            <p:cNvPr id="18" name="Resim 17">
              <a:extLst>
                <a:ext uri="{FF2B5EF4-FFF2-40B4-BE49-F238E27FC236}">
                  <a16:creationId xmlns="" xmlns:a16="http://schemas.microsoft.com/office/drawing/2014/main" id="{134FFBD0-9E12-42EE-B8E8-2B4CC406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98" y="3357958"/>
              <a:ext cx="3096835" cy="2971892"/>
            </a:xfrm>
            <a:prstGeom prst="rect">
              <a:avLst/>
            </a:prstGeom>
          </p:spPr>
        </p:pic>
        <p:graphicFrame>
          <p:nvGraphicFramePr>
            <p:cNvPr id="19" name="Grafik 18">
              <a:extLst>
                <a:ext uri="{FF2B5EF4-FFF2-40B4-BE49-F238E27FC236}">
                  <a16:creationId xmlns="" xmlns:a16="http://schemas.microsoft.com/office/drawing/2014/main" id="{4E27A411-71C6-4950-973B-93E4F27DAD90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1080703023"/>
                </p:ext>
              </p:extLst>
            </p:nvPr>
          </p:nvGraphicFramePr>
          <p:xfrm>
            <a:off x="295062" y="3428885"/>
            <a:ext cx="4008986" cy="2973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Metin kutusu 19">
              <a:extLst>
                <a:ext uri="{FF2B5EF4-FFF2-40B4-BE49-F238E27FC236}">
                  <a16:creationId xmlns="" xmlns:a16="http://schemas.microsoft.com/office/drawing/2014/main" id="{AA3E9403-9FC9-4F02-BC44-E2EE638C2E7E}"/>
                </a:ext>
              </a:extLst>
            </p:cNvPr>
            <p:cNvSpPr txBox="1"/>
            <p:nvPr/>
          </p:nvSpPr>
          <p:spPr>
            <a:xfrm>
              <a:off x="1309995" y="3152134"/>
              <a:ext cx="1895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600" dirty="0">
                  <a:solidFill>
                    <a:srgbClr val="00205C"/>
                  </a:solidFill>
                  <a:latin typeface="Gotham Bold" pitchFamily="50" charset="0"/>
                </a:rPr>
                <a:t>Toplam Öğrenci: 731</a:t>
              </a:r>
            </a:p>
          </p:txBody>
        </p:sp>
      </p:grpSp>
      <p:grpSp>
        <p:nvGrpSpPr>
          <p:cNvPr id="28" name="Grup 27">
            <a:extLst>
              <a:ext uri="{FF2B5EF4-FFF2-40B4-BE49-F238E27FC236}">
                <a16:creationId xmlns="" xmlns:a16="http://schemas.microsoft.com/office/drawing/2014/main" id="{CEEDFEFC-2A40-4FE9-BBD5-B9EC1D0CCCAD}"/>
              </a:ext>
            </a:extLst>
          </p:cNvPr>
          <p:cNvGrpSpPr/>
          <p:nvPr/>
        </p:nvGrpSpPr>
        <p:grpSpPr>
          <a:xfrm>
            <a:off x="3498446" y="2258428"/>
            <a:ext cx="4152327" cy="3497834"/>
            <a:chOff x="3690841" y="2126995"/>
            <a:chExt cx="4413843" cy="3718130"/>
          </a:xfrm>
        </p:grpSpPr>
        <p:graphicFrame>
          <p:nvGraphicFramePr>
            <p:cNvPr id="6" name="Grafik 5">
              <a:extLst>
                <a:ext uri="{FF2B5EF4-FFF2-40B4-BE49-F238E27FC236}">
                  <a16:creationId xmlns="" xmlns:a16="http://schemas.microsoft.com/office/drawing/2014/main" id="{9A6E542F-D6F4-4F44-BFE7-79853A7A4799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1901035999"/>
                </p:ext>
              </p:extLst>
            </p:nvPr>
          </p:nvGraphicFramePr>
          <p:xfrm>
            <a:off x="3948450" y="2126995"/>
            <a:ext cx="3937126" cy="36723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5" name="Dikdörtgen: Köşeleri Yuvarlatılmış 24">
              <a:extLst>
                <a:ext uri="{FF2B5EF4-FFF2-40B4-BE49-F238E27FC236}">
                  <a16:creationId xmlns="" xmlns:a16="http://schemas.microsoft.com/office/drawing/2014/main" id="{105705A2-2F57-4D3E-88F3-F76CCC6236E1}"/>
                </a:ext>
              </a:extLst>
            </p:cNvPr>
            <p:cNvSpPr/>
            <p:nvPr/>
          </p:nvSpPr>
          <p:spPr>
            <a:xfrm>
              <a:off x="3690841" y="2380120"/>
              <a:ext cx="4413843" cy="3465005"/>
            </a:xfrm>
            <a:custGeom>
              <a:avLst/>
              <a:gdLst>
                <a:gd name="connsiteX0" fmla="*/ 0 w 4413843"/>
                <a:gd name="connsiteY0" fmla="*/ 571162 h 3426906"/>
                <a:gd name="connsiteX1" fmla="*/ 571162 w 4413843"/>
                <a:gd name="connsiteY1" fmla="*/ 0 h 3426906"/>
                <a:gd name="connsiteX2" fmla="*/ 3842681 w 4413843"/>
                <a:gd name="connsiteY2" fmla="*/ 0 h 3426906"/>
                <a:gd name="connsiteX3" fmla="*/ 4413843 w 4413843"/>
                <a:gd name="connsiteY3" fmla="*/ 571162 h 3426906"/>
                <a:gd name="connsiteX4" fmla="*/ 4413843 w 4413843"/>
                <a:gd name="connsiteY4" fmla="*/ 2855744 h 3426906"/>
                <a:gd name="connsiteX5" fmla="*/ 3842681 w 4413843"/>
                <a:gd name="connsiteY5" fmla="*/ 3426906 h 3426906"/>
                <a:gd name="connsiteX6" fmla="*/ 571162 w 4413843"/>
                <a:gd name="connsiteY6" fmla="*/ 3426906 h 3426906"/>
                <a:gd name="connsiteX7" fmla="*/ 0 w 4413843"/>
                <a:gd name="connsiteY7" fmla="*/ 2855744 h 3426906"/>
                <a:gd name="connsiteX8" fmla="*/ 0 w 4413843"/>
                <a:gd name="connsiteY8" fmla="*/ 571162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10" fmla="*/ 3842681 w 4413843"/>
                <a:gd name="connsiteY10" fmla="*/ 0 h 3426906"/>
                <a:gd name="connsiteX0" fmla="*/ 3842681 w 4413843"/>
                <a:gd name="connsiteY0" fmla="*/ 19732 h 3446638"/>
                <a:gd name="connsiteX1" fmla="*/ 4413843 w 4413843"/>
                <a:gd name="connsiteY1" fmla="*/ 590894 h 3446638"/>
                <a:gd name="connsiteX2" fmla="*/ 4413843 w 4413843"/>
                <a:gd name="connsiteY2" fmla="*/ 2875476 h 3446638"/>
                <a:gd name="connsiteX3" fmla="*/ 3842681 w 4413843"/>
                <a:gd name="connsiteY3" fmla="*/ 3446638 h 3446638"/>
                <a:gd name="connsiteX4" fmla="*/ 571162 w 4413843"/>
                <a:gd name="connsiteY4" fmla="*/ 3446638 h 3446638"/>
                <a:gd name="connsiteX5" fmla="*/ 0 w 4413843"/>
                <a:gd name="connsiteY5" fmla="*/ 2875476 h 3446638"/>
                <a:gd name="connsiteX6" fmla="*/ 0 w 4413843"/>
                <a:gd name="connsiteY6" fmla="*/ 590894 h 3446638"/>
                <a:gd name="connsiteX7" fmla="*/ 662602 w 4413843"/>
                <a:gd name="connsiteY7" fmla="*/ 111172 h 3446638"/>
                <a:gd name="connsiteX8" fmla="*/ 571162 w 4413843"/>
                <a:gd name="connsiteY8" fmla="*/ 19732 h 3446638"/>
                <a:gd name="connsiteX9" fmla="*/ 1223859 w 4413843"/>
                <a:gd name="connsiteY9" fmla="*/ 6576 h 3446638"/>
                <a:gd name="connsiteX10" fmla="*/ 3934121 w 4413843"/>
                <a:gd name="connsiteY10" fmla="*/ 111172 h 3446638"/>
                <a:gd name="connsiteX11" fmla="*/ 3842681 w 4413843"/>
                <a:gd name="connsiteY11" fmla="*/ 19732 h 3446638"/>
                <a:gd name="connsiteX0" fmla="*/ 3934121 w 4413843"/>
                <a:gd name="connsiteY0" fmla="*/ 101199 h 3436665"/>
                <a:gd name="connsiteX1" fmla="*/ 3842681 w 4413843"/>
                <a:gd name="connsiteY1" fmla="*/ 9759 h 3436665"/>
                <a:gd name="connsiteX2" fmla="*/ 4413843 w 4413843"/>
                <a:gd name="connsiteY2" fmla="*/ 580921 h 3436665"/>
                <a:gd name="connsiteX3" fmla="*/ 4413843 w 4413843"/>
                <a:gd name="connsiteY3" fmla="*/ 2865503 h 3436665"/>
                <a:gd name="connsiteX4" fmla="*/ 3842681 w 4413843"/>
                <a:gd name="connsiteY4" fmla="*/ 3436665 h 3436665"/>
                <a:gd name="connsiteX5" fmla="*/ 571162 w 4413843"/>
                <a:gd name="connsiteY5" fmla="*/ 3436665 h 3436665"/>
                <a:gd name="connsiteX6" fmla="*/ 0 w 4413843"/>
                <a:gd name="connsiteY6" fmla="*/ 2865503 h 3436665"/>
                <a:gd name="connsiteX7" fmla="*/ 0 w 4413843"/>
                <a:gd name="connsiteY7" fmla="*/ 580921 h 3436665"/>
                <a:gd name="connsiteX8" fmla="*/ 662602 w 4413843"/>
                <a:gd name="connsiteY8" fmla="*/ 101199 h 3436665"/>
                <a:gd name="connsiteX9" fmla="*/ 571162 w 4413843"/>
                <a:gd name="connsiteY9" fmla="*/ 9759 h 3436665"/>
                <a:gd name="connsiteX10" fmla="*/ 1315299 w 4413843"/>
                <a:gd name="connsiteY10" fmla="*/ 88043 h 3436665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3934121 w 4413843"/>
                <a:gd name="connsiteY0" fmla="*/ 119213 h 3454679"/>
                <a:gd name="connsiteX1" fmla="*/ 3842681 w 4413843"/>
                <a:gd name="connsiteY1" fmla="*/ 27773 h 3454679"/>
                <a:gd name="connsiteX2" fmla="*/ 4413843 w 4413843"/>
                <a:gd name="connsiteY2" fmla="*/ 598935 h 3454679"/>
                <a:gd name="connsiteX3" fmla="*/ 4413843 w 4413843"/>
                <a:gd name="connsiteY3" fmla="*/ 2883517 h 3454679"/>
                <a:gd name="connsiteX4" fmla="*/ 3842681 w 4413843"/>
                <a:gd name="connsiteY4" fmla="*/ 3454679 h 3454679"/>
                <a:gd name="connsiteX5" fmla="*/ 571162 w 4413843"/>
                <a:gd name="connsiteY5" fmla="*/ 3454679 h 3454679"/>
                <a:gd name="connsiteX6" fmla="*/ 0 w 4413843"/>
                <a:gd name="connsiteY6" fmla="*/ 2883517 h 3454679"/>
                <a:gd name="connsiteX7" fmla="*/ 0 w 4413843"/>
                <a:gd name="connsiteY7" fmla="*/ 598935 h 3454679"/>
                <a:gd name="connsiteX8" fmla="*/ 500677 w 4413843"/>
                <a:gd name="connsiteY8" fmla="*/ 14438 h 3454679"/>
                <a:gd name="connsiteX0" fmla="*/ 3934121 w 4413843"/>
                <a:gd name="connsiteY0" fmla="*/ 105362 h 3440828"/>
                <a:gd name="connsiteX1" fmla="*/ 3842681 w 4413843"/>
                <a:gd name="connsiteY1" fmla="*/ 13922 h 3440828"/>
                <a:gd name="connsiteX2" fmla="*/ 4413843 w 4413843"/>
                <a:gd name="connsiteY2" fmla="*/ 585084 h 3440828"/>
                <a:gd name="connsiteX3" fmla="*/ 4413843 w 4413843"/>
                <a:gd name="connsiteY3" fmla="*/ 2869666 h 3440828"/>
                <a:gd name="connsiteX4" fmla="*/ 3842681 w 4413843"/>
                <a:gd name="connsiteY4" fmla="*/ 3440828 h 3440828"/>
                <a:gd name="connsiteX5" fmla="*/ 571162 w 4413843"/>
                <a:gd name="connsiteY5" fmla="*/ 3440828 h 3440828"/>
                <a:gd name="connsiteX6" fmla="*/ 0 w 4413843"/>
                <a:gd name="connsiteY6" fmla="*/ 2869666 h 3440828"/>
                <a:gd name="connsiteX7" fmla="*/ 0 w 4413843"/>
                <a:gd name="connsiteY7" fmla="*/ 585084 h 3440828"/>
                <a:gd name="connsiteX8" fmla="*/ 500677 w 4413843"/>
                <a:gd name="connsiteY8" fmla="*/ 587 h 3440828"/>
                <a:gd name="connsiteX0" fmla="*/ 3842681 w 4413843"/>
                <a:gd name="connsiteY0" fmla="*/ 13922 h 3440828"/>
                <a:gd name="connsiteX1" fmla="*/ 4413843 w 4413843"/>
                <a:gd name="connsiteY1" fmla="*/ 585084 h 3440828"/>
                <a:gd name="connsiteX2" fmla="*/ 4413843 w 4413843"/>
                <a:gd name="connsiteY2" fmla="*/ 2869666 h 3440828"/>
                <a:gd name="connsiteX3" fmla="*/ 3842681 w 4413843"/>
                <a:gd name="connsiteY3" fmla="*/ 3440828 h 3440828"/>
                <a:gd name="connsiteX4" fmla="*/ 571162 w 4413843"/>
                <a:gd name="connsiteY4" fmla="*/ 3440828 h 3440828"/>
                <a:gd name="connsiteX5" fmla="*/ 0 w 4413843"/>
                <a:gd name="connsiteY5" fmla="*/ 2869666 h 3440828"/>
                <a:gd name="connsiteX6" fmla="*/ 0 w 4413843"/>
                <a:gd name="connsiteY6" fmla="*/ 585084 h 3440828"/>
                <a:gd name="connsiteX7" fmla="*/ 500677 w 4413843"/>
                <a:gd name="connsiteY7" fmla="*/ 587 h 3440828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4352 h 3464595"/>
                <a:gd name="connsiteX1" fmla="*/ 4413843 w 4413843"/>
                <a:gd name="connsiteY1" fmla="*/ 608851 h 3464595"/>
                <a:gd name="connsiteX2" fmla="*/ 4413843 w 4413843"/>
                <a:gd name="connsiteY2" fmla="*/ 2893433 h 3464595"/>
                <a:gd name="connsiteX3" fmla="*/ 3842681 w 4413843"/>
                <a:gd name="connsiteY3" fmla="*/ 3464595 h 3464595"/>
                <a:gd name="connsiteX4" fmla="*/ 571162 w 4413843"/>
                <a:gd name="connsiteY4" fmla="*/ 3464595 h 3464595"/>
                <a:gd name="connsiteX5" fmla="*/ 0 w 4413843"/>
                <a:gd name="connsiteY5" fmla="*/ 2893433 h 3464595"/>
                <a:gd name="connsiteX6" fmla="*/ 0 w 4413843"/>
                <a:gd name="connsiteY6" fmla="*/ 608851 h 3464595"/>
                <a:gd name="connsiteX7" fmla="*/ 472102 w 4413843"/>
                <a:gd name="connsiteY7" fmla="*/ 542 h 3464595"/>
                <a:gd name="connsiteX0" fmla="*/ 4018894 w 4413843"/>
                <a:gd name="connsiteY0" fmla="*/ 3810 h 3464053"/>
                <a:gd name="connsiteX1" fmla="*/ 4413843 w 4413843"/>
                <a:gd name="connsiteY1" fmla="*/ 608309 h 3464053"/>
                <a:gd name="connsiteX2" fmla="*/ 4413843 w 4413843"/>
                <a:gd name="connsiteY2" fmla="*/ 2892891 h 3464053"/>
                <a:gd name="connsiteX3" fmla="*/ 3842681 w 4413843"/>
                <a:gd name="connsiteY3" fmla="*/ 3464053 h 3464053"/>
                <a:gd name="connsiteX4" fmla="*/ 571162 w 4413843"/>
                <a:gd name="connsiteY4" fmla="*/ 3464053 h 3464053"/>
                <a:gd name="connsiteX5" fmla="*/ 0 w 4413843"/>
                <a:gd name="connsiteY5" fmla="*/ 2892891 h 3464053"/>
                <a:gd name="connsiteX6" fmla="*/ 0 w 4413843"/>
                <a:gd name="connsiteY6" fmla="*/ 608309 h 3464053"/>
                <a:gd name="connsiteX7" fmla="*/ 472102 w 4413843"/>
                <a:gd name="connsiteY7" fmla="*/ 0 h 3464053"/>
                <a:gd name="connsiteX0" fmla="*/ 4042445 w 4437394"/>
                <a:gd name="connsiteY0" fmla="*/ 0 h 3460243"/>
                <a:gd name="connsiteX1" fmla="*/ 4437394 w 4437394"/>
                <a:gd name="connsiteY1" fmla="*/ 604499 h 3460243"/>
                <a:gd name="connsiteX2" fmla="*/ 4437394 w 4437394"/>
                <a:gd name="connsiteY2" fmla="*/ 2889081 h 3460243"/>
                <a:gd name="connsiteX3" fmla="*/ 3866232 w 4437394"/>
                <a:gd name="connsiteY3" fmla="*/ 3460243 h 3460243"/>
                <a:gd name="connsiteX4" fmla="*/ 594713 w 4437394"/>
                <a:gd name="connsiteY4" fmla="*/ 3460243 h 3460243"/>
                <a:gd name="connsiteX5" fmla="*/ 23551 w 4437394"/>
                <a:gd name="connsiteY5" fmla="*/ 2889081 h 3460243"/>
                <a:gd name="connsiteX6" fmla="*/ 23551 w 4437394"/>
                <a:gd name="connsiteY6" fmla="*/ 604499 h 3460243"/>
                <a:gd name="connsiteX7" fmla="*/ 305153 w 4437394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147482 w 4419551"/>
                <a:gd name="connsiteY0" fmla="*/ 0 h 3465005"/>
                <a:gd name="connsiteX1" fmla="*/ 4413843 w 4419551"/>
                <a:gd name="connsiteY1" fmla="*/ 609261 h 3465005"/>
                <a:gd name="connsiteX2" fmla="*/ 4413843 w 4419551"/>
                <a:gd name="connsiteY2" fmla="*/ 2893843 h 3465005"/>
                <a:gd name="connsiteX3" fmla="*/ 3842681 w 4419551"/>
                <a:gd name="connsiteY3" fmla="*/ 3465005 h 3465005"/>
                <a:gd name="connsiteX4" fmla="*/ 571162 w 4419551"/>
                <a:gd name="connsiteY4" fmla="*/ 3465005 h 3465005"/>
                <a:gd name="connsiteX5" fmla="*/ 0 w 4419551"/>
                <a:gd name="connsiteY5" fmla="*/ 2893843 h 3465005"/>
                <a:gd name="connsiteX6" fmla="*/ 0 w 4419551"/>
                <a:gd name="connsiteY6" fmla="*/ 609261 h 3465005"/>
                <a:gd name="connsiteX7" fmla="*/ 281602 w 4419551"/>
                <a:gd name="connsiteY7" fmla="*/ 43815 h 3465005"/>
                <a:gd name="connsiteX0" fmla="*/ 4147482 w 4414163"/>
                <a:gd name="connsiteY0" fmla="*/ 0 h 3465005"/>
                <a:gd name="connsiteX1" fmla="*/ 4413843 w 4414163"/>
                <a:gd name="connsiteY1" fmla="*/ 609261 h 3465005"/>
                <a:gd name="connsiteX2" fmla="*/ 4413843 w 4414163"/>
                <a:gd name="connsiteY2" fmla="*/ 2893843 h 3465005"/>
                <a:gd name="connsiteX3" fmla="*/ 3842681 w 4414163"/>
                <a:gd name="connsiteY3" fmla="*/ 3465005 h 3465005"/>
                <a:gd name="connsiteX4" fmla="*/ 571162 w 4414163"/>
                <a:gd name="connsiteY4" fmla="*/ 3465005 h 3465005"/>
                <a:gd name="connsiteX5" fmla="*/ 0 w 4414163"/>
                <a:gd name="connsiteY5" fmla="*/ 2893843 h 3465005"/>
                <a:gd name="connsiteX6" fmla="*/ 0 w 4414163"/>
                <a:gd name="connsiteY6" fmla="*/ 609261 h 3465005"/>
                <a:gd name="connsiteX7" fmla="*/ 281602 w 4414163"/>
                <a:gd name="connsiteY7" fmla="*/ 43815 h 3465005"/>
                <a:gd name="connsiteX0" fmla="*/ 4147482 w 4413843"/>
                <a:gd name="connsiteY0" fmla="*/ 0 h 3465005"/>
                <a:gd name="connsiteX1" fmla="*/ 4413843 w 4413843"/>
                <a:gd name="connsiteY1" fmla="*/ 609261 h 3465005"/>
                <a:gd name="connsiteX2" fmla="*/ 4413843 w 4413843"/>
                <a:gd name="connsiteY2" fmla="*/ 2893843 h 3465005"/>
                <a:gd name="connsiteX3" fmla="*/ 3842681 w 4413843"/>
                <a:gd name="connsiteY3" fmla="*/ 3465005 h 3465005"/>
                <a:gd name="connsiteX4" fmla="*/ 571162 w 4413843"/>
                <a:gd name="connsiteY4" fmla="*/ 3465005 h 3465005"/>
                <a:gd name="connsiteX5" fmla="*/ 0 w 4413843"/>
                <a:gd name="connsiteY5" fmla="*/ 2893843 h 3465005"/>
                <a:gd name="connsiteX6" fmla="*/ 0 w 4413843"/>
                <a:gd name="connsiteY6" fmla="*/ 609261 h 3465005"/>
                <a:gd name="connsiteX7" fmla="*/ 281602 w 4413843"/>
                <a:gd name="connsiteY7" fmla="*/ 43815 h 346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843" h="3465005">
                  <a:moveTo>
                    <a:pt x="4147482" y="0"/>
                  </a:moveTo>
                  <a:cubicBezTo>
                    <a:pt x="4386726" y="85725"/>
                    <a:pt x="4413843" y="293817"/>
                    <a:pt x="4413843" y="609261"/>
                  </a:cubicBezTo>
                  <a:lnTo>
                    <a:pt x="4413843" y="2893843"/>
                  </a:lnTo>
                  <a:cubicBezTo>
                    <a:pt x="4413843" y="3209287"/>
                    <a:pt x="4158125" y="3465005"/>
                    <a:pt x="3842681" y="3465005"/>
                  </a:cubicBezTo>
                  <a:lnTo>
                    <a:pt x="571162" y="3465005"/>
                  </a:lnTo>
                  <a:cubicBezTo>
                    <a:pt x="255718" y="3465005"/>
                    <a:pt x="0" y="3209287"/>
                    <a:pt x="0" y="2893843"/>
                  </a:cubicBezTo>
                  <a:lnTo>
                    <a:pt x="0" y="609261"/>
                  </a:lnTo>
                  <a:cubicBezTo>
                    <a:pt x="0" y="293817"/>
                    <a:pt x="12831" y="104776"/>
                    <a:pt x="281602" y="43815"/>
                  </a:cubicBezTo>
                </a:path>
              </a:pathLst>
            </a:custGeom>
            <a:noFill/>
            <a:ln w="19050">
              <a:solidFill>
                <a:srgbClr val="A9936E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9" name="Grup 28">
            <a:extLst>
              <a:ext uri="{FF2B5EF4-FFF2-40B4-BE49-F238E27FC236}">
                <a16:creationId xmlns="" xmlns:a16="http://schemas.microsoft.com/office/drawing/2014/main" id="{AB76E1AC-2F13-4C56-8BCC-CAB7CB7EAF25}"/>
              </a:ext>
            </a:extLst>
          </p:cNvPr>
          <p:cNvGrpSpPr/>
          <p:nvPr/>
        </p:nvGrpSpPr>
        <p:grpSpPr>
          <a:xfrm>
            <a:off x="7880419" y="2259693"/>
            <a:ext cx="4152327" cy="3497831"/>
            <a:chOff x="3690841" y="2126998"/>
            <a:chExt cx="4413843" cy="3718127"/>
          </a:xfrm>
        </p:grpSpPr>
        <p:graphicFrame>
          <p:nvGraphicFramePr>
            <p:cNvPr id="30" name="Grafik 29">
              <a:extLst>
                <a:ext uri="{FF2B5EF4-FFF2-40B4-BE49-F238E27FC236}">
                  <a16:creationId xmlns="" xmlns:a16="http://schemas.microsoft.com/office/drawing/2014/main" id="{E8143EA4-48DD-4770-A73B-AD2547CEA721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802158661"/>
                </p:ext>
              </p:extLst>
            </p:nvPr>
          </p:nvGraphicFramePr>
          <p:xfrm>
            <a:off x="3948450" y="2126998"/>
            <a:ext cx="3937126" cy="36723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1" name="Dikdörtgen: Köşeleri Yuvarlatılmış 24">
              <a:extLst>
                <a:ext uri="{FF2B5EF4-FFF2-40B4-BE49-F238E27FC236}">
                  <a16:creationId xmlns="" xmlns:a16="http://schemas.microsoft.com/office/drawing/2014/main" id="{F1539053-2C4D-429D-92FE-52D1C6F7487B}"/>
                </a:ext>
              </a:extLst>
            </p:cNvPr>
            <p:cNvSpPr/>
            <p:nvPr/>
          </p:nvSpPr>
          <p:spPr>
            <a:xfrm>
              <a:off x="3690841" y="2380120"/>
              <a:ext cx="4413843" cy="3465005"/>
            </a:xfrm>
            <a:custGeom>
              <a:avLst/>
              <a:gdLst>
                <a:gd name="connsiteX0" fmla="*/ 0 w 4413843"/>
                <a:gd name="connsiteY0" fmla="*/ 571162 h 3426906"/>
                <a:gd name="connsiteX1" fmla="*/ 571162 w 4413843"/>
                <a:gd name="connsiteY1" fmla="*/ 0 h 3426906"/>
                <a:gd name="connsiteX2" fmla="*/ 3842681 w 4413843"/>
                <a:gd name="connsiteY2" fmla="*/ 0 h 3426906"/>
                <a:gd name="connsiteX3" fmla="*/ 4413843 w 4413843"/>
                <a:gd name="connsiteY3" fmla="*/ 571162 h 3426906"/>
                <a:gd name="connsiteX4" fmla="*/ 4413843 w 4413843"/>
                <a:gd name="connsiteY4" fmla="*/ 2855744 h 3426906"/>
                <a:gd name="connsiteX5" fmla="*/ 3842681 w 4413843"/>
                <a:gd name="connsiteY5" fmla="*/ 3426906 h 3426906"/>
                <a:gd name="connsiteX6" fmla="*/ 571162 w 4413843"/>
                <a:gd name="connsiteY6" fmla="*/ 3426906 h 3426906"/>
                <a:gd name="connsiteX7" fmla="*/ 0 w 4413843"/>
                <a:gd name="connsiteY7" fmla="*/ 2855744 h 3426906"/>
                <a:gd name="connsiteX8" fmla="*/ 0 w 4413843"/>
                <a:gd name="connsiteY8" fmla="*/ 571162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571162 w 4413843"/>
                <a:gd name="connsiteY0" fmla="*/ 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0" fmla="*/ 3842681 w 4413843"/>
                <a:gd name="connsiteY0" fmla="*/ 0 h 3426906"/>
                <a:gd name="connsiteX1" fmla="*/ 4413843 w 4413843"/>
                <a:gd name="connsiteY1" fmla="*/ 571162 h 3426906"/>
                <a:gd name="connsiteX2" fmla="*/ 4413843 w 4413843"/>
                <a:gd name="connsiteY2" fmla="*/ 2855744 h 3426906"/>
                <a:gd name="connsiteX3" fmla="*/ 3842681 w 4413843"/>
                <a:gd name="connsiteY3" fmla="*/ 3426906 h 3426906"/>
                <a:gd name="connsiteX4" fmla="*/ 571162 w 4413843"/>
                <a:gd name="connsiteY4" fmla="*/ 3426906 h 3426906"/>
                <a:gd name="connsiteX5" fmla="*/ 0 w 4413843"/>
                <a:gd name="connsiteY5" fmla="*/ 2855744 h 3426906"/>
                <a:gd name="connsiteX6" fmla="*/ 0 w 4413843"/>
                <a:gd name="connsiteY6" fmla="*/ 571162 h 3426906"/>
                <a:gd name="connsiteX7" fmla="*/ 662602 w 4413843"/>
                <a:gd name="connsiteY7" fmla="*/ 91440 h 3426906"/>
                <a:gd name="connsiteX8" fmla="*/ 571162 w 4413843"/>
                <a:gd name="connsiteY8" fmla="*/ 0 h 3426906"/>
                <a:gd name="connsiteX9" fmla="*/ 3934121 w 4413843"/>
                <a:gd name="connsiteY9" fmla="*/ 91440 h 3426906"/>
                <a:gd name="connsiteX10" fmla="*/ 3842681 w 4413843"/>
                <a:gd name="connsiteY10" fmla="*/ 0 h 3426906"/>
                <a:gd name="connsiteX0" fmla="*/ 3842681 w 4413843"/>
                <a:gd name="connsiteY0" fmla="*/ 19732 h 3446638"/>
                <a:gd name="connsiteX1" fmla="*/ 4413843 w 4413843"/>
                <a:gd name="connsiteY1" fmla="*/ 590894 h 3446638"/>
                <a:gd name="connsiteX2" fmla="*/ 4413843 w 4413843"/>
                <a:gd name="connsiteY2" fmla="*/ 2875476 h 3446638"/>
                <a:gd name="connsiteX3" fmla="*/ 3842681 w 4413843"/>
                <a:gd name="connsiteY3" fmla="*/ 3446638 h 3446638"/>
                <a:gd name="connsiteX4" fmla="*/ 571162 w 4413843"/>
                <a:gd name="connsiteY4" fmla="*/ 3446638 h 3446638"/>
                <a:gd name="connsiteX5" fmla="*/ 0 w 4413843"/>
                <a:gd name="connsiteY5" fmla="*/ 2875476 h 3446638"/>
                <a:gd name="connsiteX6" fmla="*/ 0 w 4413843"/>
                <a:gd name="connsiteY6" fmla="*/ 590894 h 3446638"/>
                <a:gd name="connsiteX7" fmla="*/ 662602 w 4413843"/>
                <a:gd name="connsiteY7" fmla="*/ 111172 h 3446638"/>
                <a:gd name="connsiteX8" fmla="*/ 571162 w 4413843"/>
                <a:gd name="connsiteY8" fmla="*/ 19732 h 3446638"/>
                <a:gd name="connsiteX9" fmla="*/ 1223859 w 4413843"/>
                <a:gd name="connsiteY9" fmla="*/ 6576 h 3446638"/>
                <a:gd name="connsiteX10" fmla="*/ 3934121 w 4413843"/>
                <a:gd name="connsiteY10" fmla="*/ 111172 h 3446638"/>
                <a:gd name="connsiteX11" fmla="*/ 3842681 w 4413843"/>
                <a:gd name="connsiteY11" fmla="*/ 19732 h 3446638"/>
                <a:gd name="connsiteX0" fmla="*/ 3934121 w 4413843"/>
                <a:gd name="connsiteY0" fmla="*/ 101199 h 3436665"/>
                <a:gd name="connsiteX1" fmla="*/ 3842681 w 4413843"/>
                <a:gd name="connsiteY1" fmla="*/ 9759 h 3436665"/>
                <a:gd name="connsiteX2" fmla="*/ 4413843 w 4413843"/>
                <a:gd name="connsiteY2" fmla="*/ 580921 h 3436665"/>
                <a:gd name="connsiteX3" fmla="*/ 4413843 w 4413843"/>
                <a:gd name="connsiteY3" fmla="*/ 2865503 h 3436665"/>
                <a:gd name="connsiteX4" fmla="*/ 3842681 w 4413843"/>
                <a:gd name="connsiteY4" fmla="*/ 3436665 h 3436665"/>
                <a:gd name="connsiteX5" fmla="*/ 571162 w 4413843"/>
                <a:gd name="connsiteY5" fmla="*/ 3436665 h 3436665"/>
                <a:gd name="connsiteX6" fmla="*/ 0 w 4413843"/>
                <a:gd name="connsiteY6" fmla="*/ 2865503 h 3436665"/>
                <a:gd name="connsiteX7" fmla="*/ 0 w 4413843"/>
                <a:gd name="connsiteY7" fmla="*/ 580921 h 3436665"/>
                <a:gd name="connsiteX8" fmla="*/ 662602 w 4413843"/>
                <a:gd name="connsiteY8" fmla="*/ 101199 h 3436665"/>
                <a:gd name="connsiteX9" fmla="*/ 571162 w 4413843"/>
                <a:gd name="connsiteY9" fmla="*/ 9759 h 3436665"/>
                <a:gd name="connsiteX10" fmla="*/ 1315299 w 4413843"/>
                <a:gd name="connsiteY10" fmla="*/ 88043 h 3436665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9" fmla="*/ 571162 w 4413843"/>
                <a:gd name="connsiteY9" fmla="*/ 0 h 3426906"/>
                <a:gd name="connsiteX0" fmla="*/ 3934121 w 4413843"/>
                <a:gd name="connsiteY0" fmla="*/ 91440 h 3426906"/>
                <a:gd name="connsiteX1" fmla="*/ 3842681 w 4413843"/>
                <a:gd name="connsiteY1" fmla="*/ 0 h 3426906"/>
                <a:gd name="connsiteX2" fmla="*/ 4413843 w 4413843"/>
                <a:gd name="connsiteY2" fmla="*/ 571162 h 3426906"/>
                <a:gd name="connsiteX3" fmla="*/ 4413843 w 4413843"/>
                <a:gd name="connsiteY3" fmla="*/ 2855744 h 3426906"/>
                <a:gd name="connsiteX4" fmla="*/ 3842681 w 4413843"/>
                <a:gd name="connsiteY4" fmla="*/ 3426906 h 3426906"/>
                <a:gd name="connsiteX5" fmla="*/ 571162 w 4413843"/>
                <a:gd name="connsiteY5" fmla="*/ 3426906 h 3426906"/>
                <a:gd name="connsiteX6" fmla="*/ 0 w 4413843"/>
                <a:gd name="connsiteY6" fmla="*/ 2855744 h 3426906"/>
                <a:gd name="connsiteX7" fmla="*/ 0 w 4413843"/>
                <a:gd name="connsiteY7" fmla="*/ 571162 h 3426906"/>
                <a:gd name="connsiteX8" fmla="*/ 662602 w 4413843"/>
                <a:gd name="connsiteY8" fmla="*/ 91440 h 3426906"/>
                <a:gd name="connsiteX0" fmla="*/ 3934121 w 4413843"/>
                <a:gd name="connsiteY0" fmla="*/ 119213 h 3454679"/>
                <a:gd name="connsiteX1" fmla="*/ 3842681 w 4413843"/>
                <a:gd name="connsiteY1" fmla="*/ 27773 h 3454679"/>
                <a:gd name="connsiteX2" fmla="*/ 4413843 w 4413843"/>
                <a:gd name="connsiteY2" fmla="*/ 598935 h 3454679"/>
                <a:gd name="connsiteX3" fmla="*/ 4413843 w 4413843"/>
                <a:gd name="connsiteY3" fmla="*/ 2883517 h 3454679"/>
                <a:gd name="connsiteX4" fmla="*/ 3842681 w 4413843"/>
                <a:gd name="connsiteY4" fmla="*/ 3454679 h 3454679"/>
                <a:gd name="connsiteX5" fmla="*/ 571162 w 4413843"/>
                <a:gd name="connsiteY5" fmla="*/ 3454679 h 3454679"/>
                <a:gd name="connsiteX6" fmla="*/ 0 w 4413843"/>
                <a:gd name="connsiteY6" fmla="*/ 2883517 h 3454679"/>
                <a:gd name="connsiteX7" fmla="*/ 0 w 4413843"/>
                <a:gd name="connsiteY7" fmla="*/ 598935 h 3454679"/>
                <a:gd name="connsiteX8" fmla="*/ 500677 w 4413843"/>
                <a:gd name="connsiteY8" fmla="*/ 14438 h 3454679"/>
                <a:gd name="connsiteX0" fmla="*/ 3934121 w 4413843"/>
                <a:gd name="connsiteY0" fmla="*/ 105362 h 3440828"/>
                <a:gd name="connsiteX1" fmla="*/ 3842681 w 4413843"/>
                <a:gd name="connsiteY1" fmla="*/ 13922 h 3440828"/>
                <a:gd name="connsiteX2" fmla="*/ 4413843 w 4413843"/>
                <a:gd name="connsiteY2" fmla="*/ 585084 h 3440828"/>
                <a:gd name="connsiteX3" fmla="*/ 4413843 w 4413843"/>
                <a:gd name="connsiteY3" fmla="*/ 2869666 h 3440828"/>
                <a:gd name="connsiteX4" fmla="*/ 3842681 w 4413843"/>
                <a:gd name="connsiteY4" fmla="*/ 3440828 h 3440828"/>
                <a:gd name="connsiteX5" fmla="*/ 571162 w 4413843"/>
                <a:gd name="connsiteY5" fmla="*/ 3440828 h 3440828"/>
                <a:gd name="connsiteX6" fmla="*/ 0 w 4413843"/>
                <a:gd name="connsiteY6" fmla="*/ 2869666 h 3440828"/>
                <a:gd name="connsiteX7" fmla="*/ 0 w 4413843"/>
                <a:gd name="connsiteY7" fmla="*/ 585084 h 3440828"/>
                <a:gd name="connsiteX8" fmla="*/ 500677 w 4413843"/>
                <a:gd name="connsiteY8" fmla="*/ 587 h 3440828"/>
                <a:gd name="connsiteX0" fmla="*/ 3842681 w 4413843"/>
                <a:gd name="connsiteY0" fmla="*/ 13922 h 3440828"/>
                <a:gd name="connsiteX1" fmla="*/ 4413843 w 4413843"/>
                <a:gd name="connsiteY1" fmla="*/ 585084 h 3440828"/>
                <a:gd name="connsiteX2" fmla="*/ 4413843 w 4413843"/>
                <a:gd name="connsiteY2" fmla="*/ 2869666 h 3440828"/>
                <a:gd name="connsiteX3" fmla="*/ 3842681 w 4413843"/>
                <a:gd name="connsiteY3" fmla="*/ 3440828 h 3440828"/>
                <a:gd name="connsiteX4" fmla="*/ 571162 w 4413843"/>
                <a:gd name="connsiteY4" fmla="*/ 3440828 h 3440828"/>
                <a:gd name="connsiteX5" fmla="*/ 0 w 4413843"/>
                <a:gd name="connsiteY5" fmla="*/ 2869666 h 3440828"/>
                <a:gd name="connsiteX6" fmla="*/ 0 w 4413843"/>
                <a:gd name="connsiteY6" fmla="*/ 585084 h 3440828"/>
                <a:gd name="connsiteX7" fmla="*/ 500677 w 4413843"/>
                <a:gd name="connsiteY7" fmla="*/ 587 h 3440828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500677 w 4413843"/>
                <a:gd name="connsiteY7" fmla="*/ 20002 h 3460243"/>
                <a:gd name="connsiteX0" fmla="*/ 4018894 w 4413843"/>
                <a:gd name="connsiteY0" fmla="*/ 4352 h 3464595"/>
                <a:gd name="connsiteX1" fmla="*/ 4413843 w 4413843"/>
                <a:gd name="connsiteY1" fmla="*/ 608851 h 3464595"/>
                <a:gd name="connsiteX2" fmla="*/ 4413843 w 4413843"/>
                <a:gd name="connsiteY2" fmla="*/ 2893433 h 3464595"/>
                <a:gd name="connsiteX3" fmla="*/ 3842681 w 4413843"/>
                <a:gd name="connsiteY3" fmla="*/ 3464595 h 3464595"/>
                <a:gd name="connsiteX4" fmla="*/ 571162 w 4413843"/>
                <a:gd name="connsiteY4" fmla="*/ 3464595 h 3464595"/>
                <a:gd name="connsiteX5" fmla="*/ 0 w 4413843"/>
                <a:gd name="connsiteY5" fmla="*/ 2893433 h 3464595"/>
                <a:gd name="connsiteX6" fmla="*/ 0 w 4413843"/>
                <a:gd name="connsiteY6" fmla="*/ 608851 h 3464595"/>
                <a:gd name="connsiteX7" fmla="*/ 472102 w 4413843"/>
                <a:gd name="connsiteY7" fmla="*/ 542 h 3464595"/>
                <a:gd name="connsiteX0" fmla="*/ 4018894 w 4413843"/>
                <a:gd name="connsiteY0" fmla="*/ 3810 h 3464053"/>
                <a:gd name="connsiteX1" fmla="*/ 4413843 w 4413843"/>
                <a:gd name="connsiteY1" fmla="*/ 608309 h 3464053"/>
                <a:gd name="connsiteX2" fmla="*/ 4413843 w 4413843"/>
                <a:gd name="connsiteY2" fmla="*/ 2892891 h 3464053"/>
                <a:gd name="connsiteX3" fmla="*/ 3842681 w 4413843"/>
                <a:gd name="connsiteY3" fmla="*/ 3464053 h 3464053"/>
                <a:gd name="connsiteX4" fmla="*/ 571162 w 4413843"/>
                <a:gd name="connsiteY4" fmla="*/ 3464053 h 3464053"/>
                <a:gd name="connsiteX5" fmla="*/ 0 w 4413843"/>
                <a:gd name="connsiteY5" fmla="*/ 2892891 h 3464053"/>
                <a:gd name="connsiteX6" fmla="*/ 0 w 4413843"/>
                <a:gd name="connsiteY6" fmla="*/ 608309 h 3464053"/>
                <a:gd name="connsiteX7" fmla="*/ 472102 w 4413843"/>
                <a:gd name="connsiteY7" fmla="*/ 0 h 3464053"/>
                <a:gd name="connsiteX0" fmla="*/ 4042445 w 4437394"/>
                <a:gd name="connsiteY0" fmla="*/ 0 h 3460243"/>
                <a:gd name="connsiteX1" fmla="*/ 4437394 w 4437394"/>
                <a:gd name="connsiteY1" fmla="*/ 604499 h 3460243"/>
                <a:gd name="connsiteX2" fmla="*/ 4437394 w 4437394"/>
                <a:gd name="connsiteY2" fmla="*/ 2889081 h 3460243"/>
                <a:gd name="connsiteX3" fmla="*/ 3866232 w 4437394"/>
                <a:gd name="connsiteY3" fmla="*/ 3460243 h 3460243"/>
                <a:gd name="connsiteX4" fmla="*/ 594713 w 4437394"/>
                <a:gd name="connsiteY4" fmla="*/ 3460243 h 3460243"/>
                <a:gd name="connsiteX5" fmla="*/ 23551 w 4437394"/>
                <a:gd name="connsiteY5" fmla="*/ 2889081 h 3460243"/>
                <a:gd name="connsiteX6" fmla="*/ 23551 w 4437394"/>
                <a:gd name="connsiteY6" fmla="*/ 604499 h 3460243"/>
                <a:gd name="connsiteX7" fmla="*/ 305153 w 4437394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018894 w 4413843"/>
                <a:gd name="connsiteY0" fmla="*/ 0 h 3460243"/>
                <a:gd name="connsiteX1" fmla="*/ 4413843 w 4413843"/>
                <a:gd name="connsiteY1" fmla="*/ 604499 h 3460243"/>
                <a:gd name="connsiteX2" fmla="*/ 4413843 w 4413843"/>
                <a:gd name="connsiteY2" fmla="*/ 2889081 h 3460243"/>
                <a:gd name="connsiteX3" fmla="*/ 3842681 w 4413843"/>
                <a:gd name="connsiteY3" fmla="*/ 3460243 h 3460243"/>
                <a:gd name="connsiteX4" fmla="*/ 571162 w 4413843"/>
                <a:gd name="connsiteY4" fmla="*/ 3460243 h 3460243"/>
                <a:gd name="connsiteX5" fmla="*/ 0 w 4413843"/>
                <a:gd name="connsiteY5" fmla="*/ 2889081 h 3460243"/>
                <a:gd name="connsiteX6" fmla="*/ 0 w 4413843"/>
                <a:gd name="connsiteY6" fmla="*/ 604499 h 3460243"/>
                <a:gd name="connsiteX7" fmla="*/ 281602 w 4413843"/>
                <a:gd name="connsiteY7" fmla="*/ 39053 h 3460243"/>
                <a:gd name="connsiteX0" fmla="*/ 4147482 w 4419551"/>
                <a:gd name="connsiteY0" fmla="*/ 0 h 3465005"/>
                <a:gd name="connsiteX1" fmla="*/ 4413843 w 4419551"/>
                <a:gd name="connsiteY1" fmla="*/ 609261 h 3465005"/>
                <a:gd name="connsiteX2" fmla="*/ 4413843 w 4419551"/>
                <a:gd name="connsiteY2" fmla="*/ 2893843 h 3465005"/>
                <a:gd name="connsiteX3" fmla="*/ 3842681 w 4419551"/>
                <a:gd name="connsiteY3" fmla="*/ 3465005 h 3465005"/>
                <a:gd name="connsiteX4" fmla="*/ 571162 w 4419551"/>
                <a:gd name="connsiteY4" fmla="*/ 3465005 h 3465005"/>
                <a:gd name="connsiteX5" fmla="*/ 0 w 4419551"/>
                <a:gd name="connsiteY5" fmla="*/ 2893843 h 3465005"/>
                <a:gd name="connsiteX6" fmla="*/ 0 w 4419551"/>
                <a:gd name="connsiteY6" fmla="*/ 609261 h 3465005"/>
                <a:gd name="connsiteX7" fmla="*/ 281602 w 4419551"/>
                <a:gd name="connsiteY7" fmla="*/ 43815 h 3465005"/>
                <a:gd name="connsiteX0" fmla="*/ 4147482 w 4414163"/>
                <a:gd name="connsiteY0" fmla="*/ 0 h 3465005"/>
                <a:gd name="connsiteX1" fmla="*/ 4413843 w 4414163"/>
                <a:gd name="connsiteY1" fmla="*/ 609261 h 3465005"/>
                <a:gd name="connsiteX2" fmla="*/ 4413843 w 4414163"/>
                <a:gd name="connsiteY2" fmla="*/ 2893843 h 3465005"/>
                <a:gd name="connsiteX3" fmla="*/ 3842681 w 4414163"/>
                <a:gd name="connsiteY3" fmla="*/ 3465005 h 3465005"/>
                <a:gd name="connsiteX4" fmla="*/ 571162 w 4414163"/>
                <a:gd name="connsiteY4" fmla="*/ 3465005 h 3465005"/>
                <a:gd name="connsiteX5" fmla="*/ 0 w 4414163"/>
                <a:gd name="connsiteY5" fmla="*/ 2893843 h 3465005"/>
                <a:gd name="connsiteX6" fmla="*/ 0 w 4414163"/>
                <a:gd name="connsiteY6" fmla="*/ 609261 h 3465005"/>
                <a:gd name="connsiteX7" fmla="*/ 281602 w 4414163"/>
                <a:gd name="connsiteY7" fmla="*/ 43815 h 3465005"/>
                <a:gd name="connsiteX0" fmla="*/ 4147482 w 4413843"/>
                <a:gd name="connsiteY0" fmla="*/ 0 h 3465005"/>
                <a:gd name="connsiteX1" fmla="*/ 4413843 w 4413843"/>
                <a:gd name="connsiteY1" fmla="*/ 609261 h 3465005"/>
                <a:gd name="connsiteX2" fmla="*/ 4413843 w 4413843"/>
                <a:gd name="connsiteY2" fmla="*/ 2893843 h 3465005"/>
                <a:gd name="connsiteX3" fmla="*/ 3842681 w 4413843"/>
                <a:gd name="connsiteY3" fmla="*/ 3465005 h 3465005"/>
                <a:gd name="connsiteX4" fmla="*/ 571162 w 4413843"/>
                <a:gd name="connsiteY4" fmla="*/ 3465005 h 3465005"/>
                <a:gd name="connsiteX5" fmla="*/ 0 w 4413843"/>
                <a:gd name="connsiteY5" fmla="*/ 2893843 h 3465005"/>
                <a:gd name="connsiteX6" fmla="*/ 0 w 4413843"/>
                <a:gd name="connsiteY6" fmla="*/ 609261 h 3465005"/>
                <a:gd name="connsiteX7" fmla="*/ 281602 w 4413843"/>
                <a:gd name="connsiteY7" fmla="*/ 43815 h 346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3843" h="3465005">
                  <a:moveTo>
                    <a:pt x="4147482" y="0"/>
                  </a:moveTo>
                  <a:cubicBezTo>
                    <a:pt x="4386726" y="85725"/>
                    <a:pt x="4413843" y="293817"/>
                    <a:pt x="4413843" y="609261"/>
                  </a:cubicBezTo>
                  <a:lnTo>
                    <a:pt x="4413843" y="2893843"/>
                  </a:lnTo>
                  <a:cubicBezTo>
                    <a:pt x="4413843" y="3209287"/>
                    <a:pt x="4158125" y="3465005"/>
                    <a:pt x="3842681" y="3465005"/>
                  </a:cubicBezTo>
                  <a:lnTo>
                    <a:pt x="571162" y="3465005"/>
                  </a:lnTo>
                  <a:cubicBezTo>
                    <a:pt x="255718" y="3465005"/>
                    <a:pt x="0" y="3209287"/>
                    <a:pt x="0" y="2893843"/>
                  </a:cubicBezTo>
                  <a:lnTo>
                    <a:pt x="0" y="609261"/>
                  </a:lnTo>
                  <a:cubicBezTo>
                    <a:pt x="0" y="293817"/>
                    <a:pt x="12831" y="104776"/>
                    <a:pt x="281602" y="43815"/>
                  </a:cubicBezTo>
                </a:path>
              </a:pathLst>
            </a:custGeom>
            <a:noFill/>
            <a:ln w="19050">
              <a:solidFill>
                <a:srgbClr val="A9936E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grpSp>
        <p:nvGrpSpPr>
          <p:cNvPr id="21" name="Grup 20">
            <a:extLst>
              <a:ext uri="{FF2B5EF4-FFF2-40B4-BE49-F238E27FC236}">
                <a16:creationId xmlns="" xmlns:a16="http://schemas.microsoft.com/office/drawing/2014/main" id="{DF8BB529-A10B-418A-B9BE-8DDCABA3A7B1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22" name="Resim 21">
              <a:extLst>
                <a:ext uri="{FF2B5EF4-FFF2-40B4-BE49-F238E27FC236}">
                  <a16:creationId xmlns="" xmlns:a16="http://schemas.microsoft.com/office/drawing/2014/main" id="{41BE66B5-664E-446C-8332-F9B08181F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23" name="Resim 22">
              <a:extLst>
                <a:ext uri="{FF2B5EF4-FFF2-40B4-BE49-F238E27FC236}">
                  <a16:creationId xmlns="" xmlns:a16="http://schemas.microsoft.com/office/drawing/2014/main" id="{EBB3446B-67A4-415F-9D47-370F73D7B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24" name="Resim 23">
            <a:extLst>
              <a:ext uri="{FF2B5EF4-FFF2-40B4-BE49-F238E27FC236}">
                <a16:creationId xmlns="" xmlns:a16="http://schemas.microsoft.com/office/drawing/2014/main" id="{BEA1F866-D63E-49BD-B532-E002C6E360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32" name="Grup 31">
            <a:extLst>
              <a:ext uri="{FF2B5EF4-FFF2-40B4-BE49-F238E27FC236}">
                <a16:creationId xmlns="" xmlns:a16="http://schemas.microsoft.com/office/drawing/2014/main" id="{733AF734-FA70-4A1E-988B-68525616AE86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33" name="Düz Bağlayıcı 32">
              <a:extLst>
                <a:ext uri="{FF2B5EF4-FFF2-40B4-BE49-F238E27FC236}">
                  <a16:creationId xmlns="" xmlns:a16="http://schemas.microsoft.com/office/drawing/2014/main" id="{5576394B-7668-42BD-8AB6-3048A20ACC17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Dikdörtgen 33">
              <a:extLst>
                <a:ext uri="{FF2B5EF4-FFF2-40B4-BE49-F238E27FC236}">
                  <a16:creationId xmlns="" xmlns:a16="http://schemas.microsoft.com/office/drawing/2014/main" id="{960F3878-FBDF-48D4-87B1-8EEB9DF7C27F}"/>
                </a:ext>
              </a:extLst>
            </p:cNvPr>
            <p:cNvSpPr/>
            <p:nvPr/>
          </p:nvSpPr>
          <p:spPr>
            <a:xfrm>
              <a:off x="4799144" y="6381355"/>
              <a:ext cx="257455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 MÜHENDİSLİĞİ BÖLÜMÜ</a:t>
              </a:r>
            </a:p>
          </p:txBody>
        </p:sp>
      </p:grpSp>
      <p:sp>
        <p:nvSpPr>
          <p:cNvPr id="36" name="Dikdörtgen 35">
            <a:extLst>
              <a:ext uri="{FF2B5EF4-FFF2-40B4-BE49-F238E27FC236}">
                <a16:creationId xmlns="" xmlns:a16="http://schemas.microsoft.com/office/drawing/2014/main" id="{8511C0E3-E2EA-4A18-8765-771853B4F0CC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="" xmlns:a16="http://schemas.microsoft.com/office/drawing/2014/main" id="{54BC490C-AD5C-4432-AB4E-CBA55DAFB43A}"/>
              </a:ext>
            </a:extLst>
          </p:cNvPr>
          <p:cNvSpPr/>
          <p:nvPr/>
        </p:nvSpPr>
        <p:spPr>
          <a:xfrm>
            <a:off x="1637022" y="825914"/>
            <a:ext cx="1034372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kern="500" spc="-100" dirty="0">
                <a:solidFill>
                  <a:srgbClr val="00205C"/>
                </a:solidFill>
                <a:latin typeface="Gotham Bold" pitchFamily="50" charset="0"/>
              </a:rPr>
              <a:t>EĞİTİM VE ÖĞRETİMİN NİTELİĞİNE İLİŞKİN GÖSTERGELER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="" xmlns:a16="http://schemas.microsoft.com/office/drawing/2014/main" id="{0EC54C01-C6FA-4102-AD6F-204C54C0CD86}"/>
              </a:ext>
            </a:extLst>
          </p:cNvPr>
          <p:cNvGrpSpPr/>
          <p:nvPr/>
        </p:nvGrpSpPr>
        <p:grpSpPr>
          <a:xfrm>
            <a:off x="-231329" y="2557770"/>
            <a:ext cx="4008986" cy="3044446"/>
            <a:chOff x="295062" y="3357958"/>
            <a:chExt cx="4008986" cy="3044446"/>
          </a:xfrm>
        </p:grpSpPr>
        <p:pic>
          <p:nvPicPr>
            <p:cNvPr id="27" name="Resim 26">
              <a:extLst>
                <a:ext uri="{FF2B5EF4-FFF2-40B4-BE49-F238E27FC236}">
                  <a16:creationId xmlns="" xmlns:a16="http://schemas.microsoft.com/office/drawing/2014/main" id="{25BDC3DD-1108-4F18-AE94-2987ACB95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998" y="3357958"/>
              <a:ext cx="3096835" cy="2971892"/>
            </a:xfrm>
            <a:prstGeom prst="rect">
              <a:avLst/>
            </a:prstGeom>
          </p:spPr>
        </p:pic>
        <p:graphicFrame>
          <p:nvGraphicFramePr>
            <p:cNvPr id="35" name="Grafik 34">
              <a:extLst>
                <a:ext uri="{FF2B5EF4-FFF2-40B4-BE49-F238E27FC236}">
                  <a16:creationId xmlns="" xmlns:a16="http://schemas.microsoft.com/office/drawing/2014/main" id="{52CAF974-3106-4E3C-A8E8-402BC34EA8D0}"/>
                </a:ext>
              </a:extLst>
            </p:cNvPr>
            <p:cNvGraphicFramePr/>
            <p:nvPr>
              <p:extLst>
                <p:ext uri="{D42A27DB-BD31-4B8C-83A1-F6EECF244321}">
                  <p14:modId xmlns="" xmlns:p14="http://schemas.microsoft.com/office/powerpoint/2010/main" val="1522959931"/>
                </p:ext>
              </p:extLst>
            </p:nvPr>
          </p:nvGraphicFramePr>
          <p:xfrm>
            <a:off x="295062" y="3428885"/>
            <a:ext cx="4008986" cy="2973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aphicFrame>
        <p:nvGraphicFramePr>
          <p:cNvPr id="39" name="Grafik 38">
            <a:extLst>
              <a:ext uri="{FF2B5EF4-FFF2-40B4-BE49-F238E27FC236}">
                <a16:creationId xmlns="" xmlns:a16="http://schemas.microsoft.com/office/drawing/2014/main" id="{FF043233-78D8-4252-8BD2-DF4E430214D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45604088"/>
              </p:ext>
            </p:extLst>
          </p:nvPr>
        </p:nvGraphicFramePr>
        <p:xfrm>
          <a:off x="3893192" y="2410828"/>
          <a:ext cx="3703855" cy="3454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="" xmlns:p14="http://schemas.microsoft.com/office/powerpoint/2010/main" val="3324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="" xmlns:a16="http://schemas.microsoft.com/office/drawing/2014/main" id="{57C9C797-1D55-493A-AF93-0DC81812E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6" y="1657495"/>
            <a:ext cx="4689476" cy="2022068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="" xmlns:a16="http://schemas.microsoft.com/office/drawing/2014/main" id="{2759D8D2-2C05-40AB-A6CC-708E7EC4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16" y="3732464"/>
            <a:ext cx="4689476" cy="2136795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="" xmlns:a16="http://schemas.microsoft.com/office/drawing/2014/main" id="{C7EFD417-C7BC-420A-915A-1592217B0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86" y="1648565"/>
            <a:ext cx="4689476" cy="2007727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="" xmlns:a16="http://schemas.microsoft.com/office/drawing/2014/main" id="{5C22419E-0E8D-473C-AF57-B6ACCD171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4" y="3656292"/>
            <a:ext cx="4524139" cy="2268989"/>
          </a:xfrm>
          <a:prstGeom prst="rect">
            <a:avLst/>
          </a:prstGeom>
        </p:spPr>
      </p:pic>
      <p:sp>
        <p:nvSpPr>
          <p:cNvPr id="27" name="Metin kutusu 26">
            <a:extLst>
              <a:ext uri="{FF2B5EF4-FFF2-40B4-BE49-F238E27FC236}">
                <a16:creationId xmlns="" xmlns:a16="http://schemas.microsoft.com/office/drawing/2014/main" id="{D315D655-D3DB-49BC-94D3-4BC725104019}"/>
              </a:ext>
            </a:extLst>
          </p:cNvPr>
          <p:cNvSpPr txBox="1"/>
          <p:nvPr/>
        </p:nvSpPr>
        <p:spPr>
          <a:xfrm>
            <a:off x="2384999" y="1905004"/>
            <a:ext cx="186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Mezuniyet </a:t>
            </a:r>
            <a:r>
              <a:rPr lang="tr-TR" sz="1400" dirty="0">
                <a:solidFill>
                  <a:srgbClr val="00205C"/>
                </a:solidFill>
                <a:latin typeface="Gotham Medium" panose="02000604030000020004" pitchFamily="50" charset="0"/>
              </a:rPr>
              <a:t>Oranı*</a:t>
            </a:r>
            <a:endParaRPr lang="tr-TR" sz="1600" dirty="0">
              <a:solidFill>
                <a:srgbClr val="00205C"/>
              </a:solidFill>
              <a:latin typeface="Gotham Medium" panose="02000604030000020004" pitchFamily="50" charset="0"/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="" xmlns:a16="http://schemas.microsoft.com/office/drawing/2014/main" id="{2A0B1261-D9F5-40B4-9FC8-26C3820B9590}"/>
              </a:ext>
            </a:extLst>
          </p:cNvPr>
          <p:cNvSpPr txBox="1"/>
          <p:nvPr/>
        </p:nvSpPr>
        <p:spPr>
          <a:xfrm>
            <a:off x="2012494" y="4126839"/>
            <a:ext cx="260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>
                <a:solidFill>
                  <a:srgbClr val="00205C"/>
                </a:solidFill>
                <a:latin typeface="Gotham Medium" panose="02000604030000020004" pitchFamily="50" charset="0"/>
              </a:rPr>
              <a:t>Öğrencilerin Başarı Oranı**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="" xmlns:a16="http://schemas.microsoft.com/office/drawing/2014/main" id="{594D8FFB-7DB1-4EF4-87E1-5F0F0DD538B1}"/>
              </a:ext>
            </a:extLst>
          </p:cNvPr>
          <p:cNvSpPr txBox="1"/>
          <p:nvPr/>
        </p:nvSpPr>
        <p:spPr>
          <a:xfrm>
            <a:off x="7040975" y="1898797"/>
            <a:ext cx="3228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>
                <a:solidFill>
                  <a:srgbClr val="00205C"/>
                </a:solidFill>
                <a:latin typeface="Gotham Medium" panose="02000604030000020004" pitchFamily="50" charset="0"/>
              </a:rPr>
              <a:t>Öğrencilerin Memnuniyet Oranı</a:t>
            </a:r>
            <a:r>
              <a:rPr lang="tr-TR" sz="1050" dirty="0">
                <a:solidFill>
                  <a:srgbClr val="00205C"/>
                </a:solidFill>
                <a:latin typeface="Gotham Medium" panose="02000604030000020004" pitchFamily="50" charset="0"/>
              </a:rPr>
              <a:t>***</a:t>
            </a:r>
            <a:endParaRPr lang="tr-TR" sz="1400" dirty="0">
              <a:solidFill>
                <a:srgbClr val="00205C"/>
              </a:solidFill>
              <a:latin typeface="Gotham Medium" panose="02000604030000020004" pitchFamily="50" charset="0"/>
            </a:endParaRPr>
          </a:p>
        </p:txBody>
      </p:sp>
      <p:sp>
        <p:nvSpPr>
          <p:cNvPr id="30" name="Metin kutusu 29">
            <a:extLst>
              <a:ext uri="{FF2B5EF4-FFF2-40B4-BE49-F238E27FC236}">
                <a16:creationId xmlns="" xmlns:a16="http://schemas.microsoft.com/office/drawing/2014/main" id="{60E55331-2855-48E2-B502-B96E4A25BD5D}"/>
              </a:ext>
            </a:extLst>
          </p:cNvPr>
          <p:cNvSpPr txBox="1"/>
          <p:nvPr/>
        </p:nvSpPr>
        <p:spPr>
          <a:xfrm>
            <a:off x="6839797" y="4019117"/>
            <a:ext cx="3630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>
                <a:solidFill>
                  <a:srgbClr val="00205C"/>
                </a:solidFill>
                <a:latin typeface="Gotham Medium" panose="02000604030000020004" pitchFamily="50" charset="0"/>
              </a:rPr>
              <a:t>İş Dünyasının, Mezunların Yeterlilikleri</a:t>
            </a:r>
          </a:p>
          <a:p>
            <a:pPr algn="ctr"/>
            <a:r>
              <a:rPr lang="tr-TR" sz="1400" dirty="0">
                <a:solidFill>
                  <a:srgbClr val="00205C"/>
                </a:solidFill>
                <a:latin typeface="Gotham Medium" panose="02000604030000020004" pitchFamily="50" charset="0"/>
              </a:rPr>
              <a:t>İle İlgili Memnuniyet Düzeyi</a:t>
            </a:r>
            <a:r>
              <a:rPr lang="tr-TR" sz="1050" dirty="0">
                <a:solidFill>
                  <a:srgbClr val="00205C"/>
                </a:solidFill>
                <a:latin typeface="Gotham Medium" panose="02000604030000020004" pitchFamily="50" charset="0"/>
              </a:rPr>
              <a:t>****</a:t>
            </a:r>
            <a:endParaRPr lang="tr-TR" sz="1400" dirty="0">
              <a:solidFill>
                <a:srgbClr val="00205C"/>
              </a:solidFill>
              <a:latin typeface="Gotham Medium" panose="02000604030000020004" pitchFamily="50" charset="0"/>
            </a:endParaRPr>
          </a:p>
        </p:txBody>
      </p:sp>
      <p:graphicFrame>
        <p:nvGraphicFramePr>
          <p:cNvPr id="31" name="Grafik 30">
            <a:extLst>
              <a:ext uri="{FF2B5EF4-FFF2-40B4-BE49-F238E27FC236}">
                <a16:creationId xmlns="" xmlns:a16="http://schemas.microsoft.com/office/drawing/2014/main" id="{BF27F581-AEC9-4D0C-BCFD-A41076048E60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217655601"/>
              </p:ext>
            </p:extLst>
          </p:nvPr>
        </p:nvGraphicFramePr>
        <p:xfrm>
          <a:off x="1084492" y="2395682"/>
          <a:ext cx="4424545" cy="117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Grafik 31">
            <a:extLst>
              <a:ext uri="{FF2B5EF4-FFF2-40B4-BE49-F238E27FC236}">
                <a16:creationId xmlns="" xmlns:a16="http://schemas.microsoft.com/office/drawing/2014/main" id="{0CC8538D-7826-4143-90BE-7A7B59DBCDEA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567993803"/>
              </p:ext>
            </p:extLst>
          </p:nvPr>
        </p:nvGraphicFramePr>
        <p:xfrm>
          <a:off x="1112147" y="4586889"/>
          <a:ext cx="4424545" cy="117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Grafik 32">
            <a:extLst>
              <a:ext uri="{FF2B5EF4-FFF2-40B4-BE49-F238E27FC236}">
                <a16:creationId xmlns="" xmlns:a16="http://schemas.microsoft.com/office/drawing/2014/main" id="{032DACBF-D2A7-45DD-8CA1-67B69C0EB3E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210300779"/>
              </p:ext>
            </p:extLst>
          </p:nvPr>
        </p:nvGraphicFramePr>
        <p:xfrm>
          <a:off x="6396154" y="2346395"/>
          <a:ext cx="4424545" cy="117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Grafik 33">
            <a:extLst>
              <a:ext uri="{FF2B5EF4-FFF2-40B4-BE49-F238E27FC236}">
                <a16:creationId xmlns="" xmlns:a16="http://schemas.microsoft.com/office/drawing/2014/main" id="{29357A8A-4EA2-48D4-A74C-11DE6AC8C6D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82445526"/>
              </p:ext>
            </p:extLst>
          </p:nvPr>
        </p:nvGraphicFramePr>
        <p:xfrm>
          <a:off x="6495748" y="4648771"/>
          <a:ext cx="4424545" cy="117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" name="Grup 2">
            <a:extLst>
              <a:ext uri="{FF2B5EF4-FFF2-40B4-BE49-F238E27FC236}">
                <a16:creationId xmlns="" xmlns:a16="http://schemas.microsoft.com/office/drawing/2014/main" id="{E0AA470D-F034-4798-B8C4-40380B72ADB0}"/>
              </a:ext>
            </a:extLst>
          </p:cNvPr>
          <p:cNvGrpSpPr/>
          <p:nvPr/>
        </p:nvGrpSpPr>
        <p:grpSpPr>
          <a:xfrm>
            <a:off x="909416" y="6055885"/>
            <a:ext cx="2734101" cy="441541"/>
            <a:chOff x="909416" y="6055885"/>
            <a:chExt cx="2734101" cy="441541"/>
          </a:xfrm>
        </p:grpSpPr>
        <p:sp>
          <p:nvSpPr>
            <p:cNvPr id="21" name="Metin kutusu 20">
              <a:extLst>
                <a:ext uri="{FF2B5EF4-FFF2-40B4-BE49-F238E27FC236}">
                  <a16:creationId xmlns="" xmlns:a16="http://schemas.microsoft.com/office/drawing/2014/main" id="{EBCE64C8-0840-425B-9034-B244F275429C}"/>
                </a:ext>
              </a:extLst>
            </p:cNvPr>
            <p:cNvSpPr txBox="1"/>
            <p:nvPr/>
          </p:nvSpPr>
          <p:spPr>
            <a:xfrm>
              <a:off x="909416" y="6081928"/>
              <a:ext cx="3000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*</a:t>
              </a:r>
            </a:p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**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="" xmlns:a16="http://schemas.microsoft.com/office/drawing/2014/main" id="{C8284F3E-6B2F-4D59-A2FE-95C4622780A3}"/>
                </a:ext>
              </a:extLst>
            </p:cNvPr>
            <p:cNvSpPr txBox="1"/>
            <p:nvPr/>
          </p:nvSpPr>
          <p:spPr>
            <a:xfrm>
              <a:off x="1184189" y="6055885"/>
              <a:ext cx="245932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Öğrenim süresinde mezun olanlar</a:t>
              </a:r>
            </a:p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Öğrencilerin ders başarı oranı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="" xmlns:a16="http://schemas.microsoft.com/office/drawing/2014/main" id="{9EF3C748-2FE6-437E-BAF5-9A85E94CCC33}"/>
              </a:ext>
            </a:extLst>
          </p:cNvPr>
          <p:cNvGrpSpPr/>
          <p:nvPr/>
        </p:nvGrpSpPr>
        <p:grpSpPr>
          <a:xfrm>
            <a:off x="8655230" y="6031715"/>
            <a:ext cx="2319968" cy="441541"/>
            <a:chOff x="8655230" y="6031715"/>
            <a:chExt cx="2319968" cy="441541"/>
          </a:xfrm>
        </p:grpSpPr>
        <p:sp>
          <p:nvSpPr>
            <p:cNvPr id="25" name="Metin kutusu 24">
              <a:extLst>
                <a:ext uri="{FF2B5EF4-FFF2-40B4-BE49-F238E27FC236}">
                  <a16:creationId xmlns="" xmlns:a16="http://schemas.microsoft.com/office/drawing/2014/main" id="{17D1C7FC-7DA1-42CD-86D6-751FDD84C267}"/>
                </a:ext>
              </a:extLst>
            </p:cNvPr>
            <p:cNvSpPr txBox="1"/>
            <p:nvPr/>
          </p:nvSpPr>
          <p:spPr>
            <a:xfrm>
              <a:off x="8655230" y="6057758"/>
              <a:ext cx="3577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**</a:t>
              </a:r>
            </a:p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***</a:t>
              </a:r>
            </a:p>
          </p:txBody>
        </p:sp>
        <p:sp>
          <p:nvSpPr>
            <p:cNvPr id="35" name="Metin kutusu 34">
              <a:extLst>
                <a:ext uri="{FF2B5EF4-FFF2-40B4-BE49-F238E27FC236}">
                  <a16:creationId xmlns="" xmlns:a16="http://schemas.microsoft.com/office/drawing/2014/main" id="{CBA6F810-BFA8-40CD-B6BF-26189BF0EC21}"/>
                </a:ext>
              </a:extLst>
            </p:cNvPr>
            <p:cNvSpPr txBox="1"/>
            <p:nvPr/>
          </p:nvSpPr>
          <p:spPr>
            <a:xfrm>
              <a:off x="8987153" y="6031715"/>
              <a:ext cx="198804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Öğrenci anket sonuçları</a:t>
              </a:r>
            </a:p>
            <a:p>
              <a:r>
                <a:rPr lang="tr-TR" sz="1050" dirty="0">
                  <a:solidFill>
                    <a:srgbClr val="A9936E"/>
                  </a:solidFill>
                  <a:latin typeface="Gotham Medium" panose="02000604030000020004" pitchFamily="50" charset="0"/>
                </a:rPr>
                <a:t>Dış paydaş anket sonuçları</a:t>
              </a:r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="" xmlns:a16="http://schemas.microsoft.com/office/drawing/2014/main" id="{DCF325F6-E46A-4064-9975-43878813886C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37" name="Resim 36">
              <a:extLst>
                <a:ext uri="{FF2B5EF4-FFF2-40B4-BE49-F238E27FC236}">
                  <a16:creationId xmlns="" xmlns:a16="http://schemas.microsoft.com/office/drawing/2014/main" id="{5DB8931D-12EF-48BF-ABA6-F10CB7050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38" name="Resim 37">
              <a:extLst>
                <a:ext uri="{FF2B5EF4-FFF2-40B4-BE49-F238E27FC236}">
                  <a16:creationId xmlns="" xmlns:a16="http://schemas.microsoft.com/office/drawing/2014/main" id="{68D3ADAA-6A82-4FE2-A10B-7DD2186D1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39" name="Resim 38">
            <a:extLst>
              <a:ext uri="{FF2B5EF4-FFF2-40B4-BE49-F238E27FC236}">
                <a16:creationId xmlns="" xmlns:a16="http://schemas.microsoft.com/office/drawing/2014/main" id="{73213EAC-7814-4E79-A8D3-16C33648AE5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41" name="Grup 40">
            <a:extLst>
              <a:ext uri="{FF2B5EF4-FFF2-40B4-BE49-F238E27FC236}">
                <a16:creationId xmlns="" xmlns:a16="http://schemas.microsoft.com/office/drawing/2014/main" id="{F0241F6B-1D2B-4A53-9A51-49B05D216471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42" name="Düz Bağlayıcı 41">
              <a:extLst>
                <a:ext uri="{FF2B5EF4-FFF2-40B4-BE49-F238E27FC236}">
                  <a16:creationId xmlns="" xmlns:a16="http://schemas.microsoft.com/office/drawing/2014/main" id="{519E725F-8BE1-477E-A3C1-2CEA649B8DB9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Dikdörtgen 42">
              <a:extLst>
                <a:ext uri="{FF2B5EF4-FFF2-40B4-BE49-F238E27FC236}">
                  <a16:creationId xmlns="" xmlns:a16="http://schemas.microsoft.com/office/drawing/2014/main" id="{72EF80C8-E94E-478E-B8E0-A96384FCB301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44" name="Dikdörtgen 43">
            <a:extLst>
              <a:ext uri="{FF2B5EF4-FFF2-40B4-BE49-F238E27FC236}">
                <a16:creationId xmlns="" xmlns:a16="http://schemas.microsoft.com/office/drawing/2014/main" id="{8B561A91-CE94-4A0B-9BA1-1C8528A98F16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="" xmlns:a16="http://schemas.microsoft.com/office/drawing/2014/main" id="{BAA352C2-79E3-45D8-A7FF-98187AB5906F}"/>
              </a:ext>
            </a:extLst>
          </p:cNvPr>
          <p:cNvSpPr/>
          <p:nvPr/>
        </p:nvSpPr>
        <p:spPr>
          <a:xfrm>
            <a:off x="1637022" y="825914"/>
            <a:ext cx="64267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BAŞARI DÜZEYİ VE MEMNUNİYET</a:t>
            </a:r>
          </a:p>
        </p:txBody>
      </p:sp>
    </p:spTree>
    <p:extLst>
      <p:ext uri="{BB962C8B-B14F-4D97-AF65-F5344CB8AC3E}">
        <p14:creationId xmlns="" xmlns:p14="http://schemas.microsoft.com/office/powerpoint/2010/main" val="19217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Graphic spid="31" grpId="0">
        <p:bldAsOne/>
      </p:bldGraphic>
      <p:bldGraphic spid="32" grpId="0">
        <p:bldAsOne/>
      </p:bldGraphic>
      <p:bldGraphic spid="33" grpId="0">
        <p:bldAsOne/>
      </p:bldGraphic>
      <p:bldGraphic spid="34" grpId="0">
        <p:bldAsOne/>
      </p:bldGraphic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83" y="-174404"/>
            <a:ext cx="12191999" cy="6858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="" xmlns:a16="http://schemas.microsoft.com/office/drawing/2014/main" id="{2EF2DA47-A641-441F-9C19-ED9EAE9A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0" y="3155327"/>
            <a:ext cx="2262914" cy="2262914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8E617826-B327-4DE4-93CD-81A9549B5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9" y="1724158"/>
            <a:ext cx="3312748" cy="201489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="" xmlns:a16="http://schemas.microsoft.com/office/drawing/2014/main" id="{67E30ECD-1D43-4855-BAF4-C797706CC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80" y="4286784"/>
            <a:ext cx="3312748" cy="190016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="" xmlns:a16="http://schemas.microsoft.com/office/drawing/2014/main" id="{417AC5DC-190F-4BA4-89A3-2334C4158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39" y="1724158"/>
            <a:ext cx="3312748" cy="201489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="" xmlns:a16="http://schemas.microsoft.com/office/drawing/2014/main" id="{E83D9DD5-C866-480A-94C4-5FD66924E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39" y="4286784"/>
            <a:ext cx="3312748" cy="1900169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="" xmlns:a16="http://schemas.microsoft.com/office/drawing/2014/main" id="{553D9BC6-8A31-4B98-8B47-A40A129D199E}"/>
              </a:ext>
            </a:extLst>
          </p:cNvPr>
          <p:cNvSpPr txBox="1"/>
          <p:nvPr/>
        </p:nvSpPr>
        <p:spPr>
          <a:xfrm>
            <a:off x="2111828" y="2499219"/>
            <a:ext cx="2613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Değişim Programları</a:t>
            </a:r>
          </a:p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ile </a:t>
            </a: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Gelen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Öğrenci Sayısı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="" xmlns:a16="http://schemas.microsoft.com/office/drawing/2014/main" id="{2B484381-1030-4D66-89F1-C8DDCEE32466}"/>
              </a:ext>
            </a:extLst>
          </p:cNvPr>
          <p:cNvSpPr txBox="1"/>
          <p:nvPr/>
        </p:nvSpPr>
        <p:spPr>
          <a:xfrm>
            <a:off x="1761176" y="3120267"/>
            <a:ext cx="667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2015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="" xmlns:a16="http://schemas.microsoft.com/office/drawing/2014/main" id="{F2935CC5-3EE0-44B7-9CA2-609587E2A1C8}"/>
              </a:ext>
            </a:extLst>
          </p:cNvPr>
          <p:cNvSpPr txBox="1"/>
          <p:nvPr/>
        </p:nvSpPr>
        <p:spPr>
          <a:xfrm>
            <a:off x="2433706" y="3109783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2016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="" xmlns:a16="http://schemas.microsoft.com/office/drawing/2014/main" id="{1D0CFED5-260E-4C69-8432-8B6DCBF4325D}"/>
              </a:ext>
            </a:extLst>
          </p:cNvPr>
          <p:cNvSpPr txBox="1"/>
          <p:nvPr/>
        </p:nvSpPr>
        <p:spPr>
          <a:xfrm>
            <a:off x="3084905" y="3111347"/>
            <a:ext cx="65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2017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="" xmlns:a16="http://schemas.microsoft.com/office/drawing/2014/main" id="{AAE8DD40-CA98-4A19-BC5D-9E8C2B911AFB}"/>
              </a:ext>
            </a:extLst>
          </p:cNvPr>
          <p:cNvSpPr txBox="1"/>
          <p:nvPr/>
        </p:nvSpPr>
        <p:spPr>
          <a:xfrm>
            <a:off x="3748335" y="3120267"/>
            <a:ext cx="658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2018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="" xmlns:a16="http://schemas.microsoft.com/office/drawing/2014/main" id="{A1EFB93D-586E-454E-9B7A-8B59EFA25BCD}"/>
              </a:ext>
            </a:extLst>
          </p:cNvPr>
          <p:cNvSpPr txBox="1"/>
          <p:nvPr/>
        </p:nvSpPr>
        <p:spPr>
          <a:xfrm>
            <a:off x="4393095" y="3117734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2019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="" xmlns:a16="http://schemas.microsoft.com/office/drawing/2014/main" id="{8991DB97-1472-4FF6-BE10-0A2B9DB68378}"/>
              </a:ext>
            </a:extLst>
          </p:cNvPr>
          <p:cNvSpPr txBox="1"/>
          <p:nvPr/>
        </p:nvSpPr>
        <p:spPr>
          <a:xfrm>
            <a:off x="1756741" y="5579088"/>
            <a:ext cx="667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2015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="" xmlns:a16="http://schemas.microsoft.com/office/drawing/2014/main" id="{D8FB8CB7-B8F6-458F-87A5-83AEA84C391F}"/>
              </a:ext>
            </a:extLst>
          </p:cNvPr>
          <p:cNvSpPr txBox="1"/>
          <p:nvPr/>
        </p:nvSpPr>
        <p:spPr>
          <a:xfrm>
            <a:off x="2429271" y="5568604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2016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="" xmlns:a16="http://schemas.microsoft.com/office/drawing/2014/main" id="{5810E9A5-CBD4-4EDB-B54A-1061BFD60203}"/>
              </a:ext>
            </a:extLst>
          </p:cNvPr>
          <p:cNvSpPr txBox="1"/>
          <p:nvPr/>
        </p:nvSpPr>
        <p:spPr>
          <a:xfrm>
            <a:off x="3080470" y="5570168"/>
            <a:ext cx="65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2017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="" xmlns:a16="http://schemas.microsoft.com/office/drawing/2014/main" id="{60E402D8-E32A-488E-8E2A-EF401D6E84EE}"/>
              </a:ext>
            </a:extLst>
          </p:cNvPr>
          <p:cNvSpPr txBox="1"/>
          <p:nvPr/>
        </p:nvSpPr>
        <p:spPr>
          <a:xfrm>
            <a:off x="3743900" y="5579088"/>
            <a:ext cx="658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2018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="" xmlns:a16="http://schemas.microsoft.com/office/drawing/2014/main" id="{64F78B34-ED8D-4E66-BE35-8F47D977D0CD}"/>
              </a:ext>
            </a:extLst>
          </p:cNvPr>
          <p:cNvSpPr txBox="1"/>
          <p:nvPr/>
        </p:nvSpPr>
        <p:spPr>
          <a:xfrm>
            <a:off x="4388660" y="5576555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 smtClean="0">
                <a:solidFill>
                  <a:schemeClr val="bg1"/>
                </a:solidFill>
                <a:latin typeface="Gotham Book" panose="02000604040000020004" pitchFamily="50" charset="0"/>
              </a:rPr>
              <a:t>2019</a:t>
            </a:r>
            <a:endParaRPr lang="tr-TR" sz="1600" dirty="0">
              <a:solidFill>
                <a:schemeClr val="bg1"/>
              </a:solidFill>
              <a:latin typeface="Gotham Book" panose="02000604040000020004" pitchFamily="50" charset="0"/>
            </a:endParaRPr>
          </a:p>
        </p:txBody>
      </p:sp>
      <p:sp>
        <p:nvSpPr>
          <p:cNvPr id="45" name="Metin kutusu 44">
            <a:extLst>
              <a:ext uri="{FF2B5EF4-FFF2-40B4-BE49-F238E27FC236}">
                <a16:creationId xmlns="" xmlns:a16="http://schemas.microsoft.com/office/drawing/2014/main" id="{A8BB1682-151B-4D7D-B259-6DDA1BF2BD68}"/>
              </a:ext>
            </a:extLst>
          </p:cNvPr>
          <p:cNvSpPr txBox="1"/>
          <p:nvPr/>
        </p:nvSpPr>
        <p:spPr>
          <a:xfrm>
            <a:off x="7290015" y="3126736"/>
            <a:ext cx="667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2015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="" xmlns:a16="http://schemas.microsoft.com/office/drawing/2014/main" id="{0581E0D7-8BE6-41DF-AEDB-C506229250CA}"/>
              </a:ext>
            </a:extLst>
          </p:cNvPr>
          <p:cNvSpPr txBox="1"/>
          <p:nvPr/>
        </p:nvSpPr>
        <p:spPr>
          <a:xfrm>
            <a:off x="7962545" y="3116252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2016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="" xmlns:a16="http://schemas.microsoft.com/office/drawing/2014/main" id="{9585CA75-75B0-4DE0-98B0-7404F8E8E7AC}"/>
              </a:ext>
            </a:extLst>
          </p:cNvPr>
          <p:cNvSpPr txBox="1"/>
          <p:nvPr/>
        </p:nvSpPr>
        <p:spPr>
          <a:xfrm>
            <a:off x="8613744" y="3117816"/>
            <a:ext cx="65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2017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="" xmlns:a16="http://schemas.microsoft.com/office/drawing/2014/main" id="{40AD9258-1606-4DD6-87BA-82B6A8A76E4D}"/>
              </a:ext>
            </a:extLst>
          </p:cNvPr>
          <p:cNvSpPr txBox="1"/>
          <p:nvPr/>
        </p:nvSpPr>
        <p:spPr>
          <a:xfrm>
            <a:off x="9277174" y="3126736"/>
            <a:ext cx="658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2018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="" xmlns:a16="http://schemas.microsoft.com/office/drawing/2014/main" id="{CFACC2A9-EF1F-4C85-B127-6DF91C73DEC3}"/>
              </a:ext>
            </a:extLst>
          </p:cNvPr>
          <p:cNvSpPr txBox="1"/>
          <p:nvPr/>
        </p:nvSpPr>
        <p:spPr>
          <a:xfrm>
            <a:off x="9921934" y="3124203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2019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="" xmlns:a16="http://schemas.microsoft.com/office/drawing/2014/main" id="{D69B47A3-86D6-4C9C-9DDB-63BC43FF1082}"/>
              </a:ext>
            </a:extLst>
          </p:cNvPr>
          <p:cNvSpPr txBox="1"/>
          <p:nvPr/>
        </p:nvSpPr>
        <p:spPr>
          <a:xfrm>
            <a:off x="7290015" y="5596390"/>
            <a:ext cx="667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2015</a:t>
            </a:r>
          </a:p>
        </p:txBody>
      </p:sp>
      <p:sp>
        <p:nvSpPr>
          <p:cNvPr id="56" name="Metin kutusu 55">
            <a:extLst>
              <a:ext uri="{FF2B5EF4-FFF2-40B4-BE49-F238E27FC236}">
                <a16:creationId xmlns="" xmlns:a16="http://schemas.microsoft.com/office/drawing/2014/main" id="{D171EF38-9812-4BC1-A26F-155DE15E5922}"/>
              </a:ext>
            </a:extLst>
          </p:cNvPr>
          <p:cNvSpPr txBox="1"/>
          <p:nvPr/>
        </p:nvSpPr>
        <p:spPr>
          <a:xfrm>
            <a:off x="7962545" y="5585906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2016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="" xmlns:a16="http://schemas.microsoft.com/office/drawing/2014/main" id="{F9308DAA-6590-410F-A6B1-48CA68675B59}"/>
              </a:ext>
            </a:extLst>
          </p:cNvPr>
          <p:cNvSpPr txBox="1"/>
          <p:nvPr/>
        </p:nvSpPr>
        <p:spPr>
          <a:xfrm>
            <a:off x="8613744" y="5587470"/>
            <a:ext cx="65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2017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="" xmlns:a16="http://schemas.microsoft.com/office/drawing/2014/main" id="{D23EAE70-878B-405E-BA9A-8C777FD9A19F}"/>
              </a:ext>
            </a:extLst>
          </p:cNvPr>
          <p:cNvSpPr txBox="1"/>
          <p:nvPr/>
        </p:nvSpPr>
        <p:spPr>
          <a:xfrm>
            <a:off x="9277174" y="5596390"/>
            <a:ext cx="658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2018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="" xmlns:a16="http://schemas.microsoft.com/office/drawing/2014/main" id="{D7615F08-2560-4C41-AAA6-0AB568149A53}"/>
              </a:ext>
            </a:extLst>
          </p:cNvPr>
          <p:cNvSpPr txBox="1"/>
          <p:nvPr/>
        </p:nvSpPr>
        <p:spPr>
          <a:xfrm>
            <a:off x="9921934" y="5593857"/>
            <a:ext cx="661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Gotham Book" panose="02000604040000020004" pitchFamily="50" charset="0"/>
              </a:rPr>
              <a:t>2019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="" xmlns:a16="http://schemas.microsoft.com/office/drawing/2014/main" id="{79A3DF6C-53D4-417A-86A3-B2E0BC0CBB50}"/>
              </a:ext>
            </a:extLst>
          </p:cNvPr>
          <p:cNvSpPr txBox="1"/>
          <p:nvPr/>
        </p:nvSpPr>
        <p:spPr>
          <a:xfrm>
            <a:off x="2098604" y="4904672"/>
            <a:ext cx="262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Değişim Programları</a:t>
            </a:r>
          </a:p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ile </a:t>
            </a: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Giden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Öğrenci Sayısı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="" xmlns:a16="http://schemas.microsoft.com/office/drawing/2014/main" id="{EAAF69D7-1101-40E1-9CFD-7824572F7830}"/>
              </a:ext>
            </a:extLst>
          </p:cNvPr>
          <p:cNvSpPr txBox="1"/>
          <p:nvPr/>
        </p:nvSpPr>
        <p:spPr>
          <a:xfrm>
            <a:off x="7505697" y="2499218"/>
            <a:ext cx="2880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Değişim Programları</a:t>
            </a:r>
          </a:p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ile </a:t>
            </a: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Gelen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Öğretim Elemanı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="" xmlns:a16="http://schemas.microsoft.com/office/drawing/2014/main" id="{4B8C4C08-BEFC-4EBC-A4FA-F443C8A46588}"/>
              </a:ext>
            </a:extLst>
          </p:cNvPr>
          <p:cNvSpPr txBox="1"/>
          <p:nvPr/>
        </p:nvSpPr>
        <p:spPr>
          <a:xfrm>
            <a:off x="7487997" y="4917506"/>
            <a:ext cx="2894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Değişim Programları</a:t>
            </a:r>
          </a:p>
          <a:p>
            <a:pPr algn="ctr"/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ile </a:t>
            </a:r>
            <a:r>
              <a:rPr lang="tr-TR" sz="1600" dirty="0">
                <a:solidFill>
                  <a:srgbClr val="00205C"/>
                </a:solidFill>
                <a:latin typeface="Gotham Bold" pitchFamily="50" charset="0"/>
              </a:rPr>
              <a:t>Giden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Öğretim Elemanı</a:t>
            </a:r>
          </a:p>
        </p:txBody>
      </p:sp>
      <p:grpSp>
        <p:nvGrpSpPr>
          <p:cNvPr id="69" name="Grup 68">
            <a:extLst>
              <a:ext uri="{FF2B5EF4-FFF2-40B4-BE49-F238E27FC236}">
                <a16:creationId xmlns="" xmlns:a16="http://schemas.microsoft.com/office/drawing/2014/main" id="{F2B62DD0-5BB1-415D-BF2D-4B830FEC0CCD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70" name="Resim 69">
              <a:extLst>
                <a:ext uri="{FF2B5EF4-FFF2-40B4-BE49-F238E27FC236}">
                  <a16:creationId xmlns="" xmlns:a16="http://schemas.microsoft.com/office/drawing/2014/main" id="{4C95E000-4DF4-4259-9777-468EC69F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71" name="Resim 70">
              <a:extLst>
                <a:ext uri="{FF2B5EF4-FFF2-40B4-BE49-F238E27FC236}">
                  <a16:creationId xmlns="" xmlns:a16="http://schemas.microsoft.com/office/drawing/2014/main" id="{DDC8430D-7BE5-4773-9335-A9768910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72" name="Resim 71">
            <a:extLst>
              <a:ext uri="{FF2B5EF4-FFF2-40B4-BE49-F238E27FC236}">
                <a16:creationId xmlns="" xmlns:a16="http://schemas.microsoft.com/office/drawing/2014/main" id="{5DCDCE03-F183-43DC-8CE2-CAC024A5B3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74" name="Grup 73">
            <a:extLst>
              <a:ext uri="{FF2B5EF4-FFF2-40B4-BE49-F238E27FC236}">
                <a16:creationId xmlns="" xmlns:a16="http://schemas.microsoft.com/office/drawing/2014/main" id="{01435FB4-278A-4514-99ED-2F29FBBF0A5D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75" name="Düz Bağlayıcı 74">
              <a:extLst>
                <a:ext uri="{FF2B5EF4-FFF2-40B4-BE49-F238E27FC236}">
                  <a16:creationId xmlns="" xmlns:a16="http://schemas.microsoft.com/office/drawing/2014/main" id="{7080A68F-F54D-4C88-83B8-F1E8B0B350EA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Dikdörtgen 75">
              <a:extLst>
                <a:ext uri="{FF2B5EF4-FFF2-40B4-BE49-F238E27FC236}">
                  <a16:creationId xmlns="" xmlns:a16="http://schemas.microsoft.com/office/drawing/2014/main" id="{BA45DDC7-E39E-4BDB-995B-65C20AF90BC7}"/>
                </a:ext>
              </a:extLst>
            </p:cNvPr>
            <p:cNvSpPr/>
            <p:nvPr/>
          </p:nvSpPr>
          <p:spPr>
            <a:xfrm>
              <a:off x="4816776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78" name="Dikdörtgen 77">
            <a:extLst>
              <a:ext uri="{FF2B5EF4-FFF2-40B4-BE49-F238E27FC236}">
                <a16:creationId xmlns="" xmlns:a16="http://schemas.microsoft.com/office/drawing/2014/main" id="{D7B3289D-F364-4C78-957E-D7F973355781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79" name="Dikdörtgen 78">
            <a:extLst>
              <a:ext uri="{FF2B5EF4-FFF2-40B4-BE49-F238E27FC236}">
                <a16:creationId xmlns="" xmlns:a16="http://schemas.microsoft.com/office/drawing/2014/main" id="{AC4E417C-B90C-4AF0-83F7-51D63A530D20}"/>
              </a:ext>
            </a:extLst>
          </p:cNvPr>
          <p:cNvSpPr/>
          <p:nvPr/>
        </p:nvSpPr>
        <p:spPr>
          <a:xfrm>
            <a:off x="1637022" y="825914"/>
            <a:ext cx="4441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ULUSLARARASILAŞMA</a:t>
            </a:r>
          </a:p>
        </p:txBody>
      </p:sp>
      <p:sp>
        <p:nvSpPr>
          <p:cNvPr id="41" name="40 Metin kutusu"/>
          <p:cNvSpPr txBox="1"/>
          <p:nvPr/>
        </p:nvSpPr>
        <p:spPr>
          <a:xfrm>
            <a:off x="1923802" y="338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42" name="41 Metin kutusu"/>
          <p:cNvSpPr txBox="1"/>
          <p:nvPr/>
        </p:nvSpPr>
        <p:spPr>
          <a:xfrm>
            <a:off x="2515589" y="3394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3214254" y="3392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44" name="43 Metin kutusu"/>
          <p:cNvSpPr txBox="1"/>
          <p:nvPr/>
        </p:nvSpPr>
        <p:spPr>
          <a:xfrm>
            <a:off x="3853543" y="339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4504706" y="337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51" name="50 Metin kutusu"/>
          <p:cNvSpPr txBox="1"/>
          <p:nvPr/>
        </p:nvSpPr>
        <p:spPr>
          <a:xfrm>
            <a:off x="2527465" y="5840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28</a:t>
            </a:r>
            <a:endParaRPr lang="tr-TR" dirty="0"/>
          </a:p>
        </p:txBody>
      </p:sp>
      <p:sp>
        <p:nvSpPr>
          <p:cNvPr id="52" name="51 Metin kutusu"/>
          <p:cNvSpPr txBox="1"/>
          <p:nvPr/>
        </p:nvSpPr>
        <p:spPr>
          <a:xfrm>
            <a:off x="3119252" y="5850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21</a:t>
            </a:r>
            <a:endParaRPr lang="tr-TR" dirty="0"/>
          </a:p>
        </p:txBody>
      </p:sp>
      <p:sp>
        <p:nvSpPr>
          <p:cNvPr id="53" name="52 Metin kutusu"/>
          <p:cNvSpPr txBox="1"/>
          <p:nvPr/>
        </p:nvSpPr>
        <p:spPr>
          <a:xfrm>
            <a:off x="3817917" y="584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24</a:t>
            </a:r>
            <a:endParaRPr lang="tr-TR" dirty="0"/>
          </a:p>
        </p:txBody>
      </p:sp>
      <p:sp>
        <p:nvSpPr>
          <p:cNvPr id="54" name="53 Metin kutusu"/>
          <p:cNvSpPr txBox="1"/>
          <p:nvPr/>
        </p:nvSpPr>
        <p:spPr>
          <a:xfrm>
            <a:off x="4457206" y="5846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23</a:t>
            </a:r>
            <a:endParaRPr lang="tr-TR" dirty="0"/>
          </a:p>
        </p:txBody>
      </p:sp>
      <p:sp>
        <p:nvSpPr>
          <p:cNvPr id="60" name="59 Metin kutusu"/>
          <p:cNvSpPr txBox="1"/>
          <p:nvPr/>
        </p:nvSpPr>
        <p:spPr>
          <a:xfrm>
            <a:off x="4502727" y="58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61" name="60 Metin kutusu"/>
          <p:cNvSpPr txBox="1"/>
          <p:nvPr/>
        </p:nvSpPr>
        <p:spPr>
          <a:xfrm>
            <a:off x="7526976" y="3370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62" name="61 Metin kutusu"/>
          <p:cNvSpPr txBox="1"/>
          <p:nvPr/>
        </p:nvSpPr>
        <p:spPr>
          <a:xfrm>
            <a:off x="8118763" y="3380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63" name="62 Metin kutusu"/>
          <p:cNvSpPr txBox="1"/>
          <p:nvPr/>
        </p:nvSpPr>
        <p:spPr>
          <a:xfrm>
            <a:off x="8817428" y="337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9456717" y="337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68" name="67 Metin kutusu"/>
          <p:cNvSpPr txBox="1"/>
          <p:nvPr/>
        </p:nvSpPr>
        <p:spPr>
          <a:xfrm>
            <a:off x="10107880" y="3362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73" name="72 Metin kutusu"/>
          <p:cNvSpPr txBox="1"/>
          <p:nvPr/>
        </p:nvSpPr>
        <p:spPr>
          <a:xfrm>
            <a:off x="7455724" y="5816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77" name="76 Metin kutusu"/>
          <p:cNvSpPr txBox="1"/>
          <p:nvPr/>
        </p:nvSpPr>
        <p:spPr>
          <a:xfrm>
            <a:off x="8047511" y="5826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80" name="79 Metin kutusu"/>
          <p:cNvSpPr txBox="1"/>
          <p:nvPr/>
        </p:nvSpPr>
        <p:spPr>
          <a:xfrm>
            <a:off x="8746176" y="5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81" name="80 Metin kutusu"/>
          <p:cNvSpPr txBox="1"/>
          <p:nvPr/>
        </p:nvSpPr>
        <p:spPr>
          <a:xfrm>
            <a:off x="9385465" y="58228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82" name="81 Metin kutusu"/>
          <p:cNvSpPr txBox="1"/>
          <p:nvPr/>
        </p:nvSpPr>
        <p:spPr>
          <a:xfrm>
            <a:off x="10036628" y="5809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83" name="82 Metin kutusu"/>
          <p:cNvSpPr txBox="1"/>
          <p:nvPr/>
        </p:nvSpPr>
        <p:spPr>
          <a:xfrm>
            <a:off x="4469081" y="3412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84" name="83 Metin kutusu"/>
          <p:cNvSpPr txBox="1"/>
          <p:nvPr/>
        </p:nvSpPr>
        <p:spPr>
          <a:xfrm>
            <a:off x="10064337" y="337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85" name="84 Metin kutusu"/>
          <p:cNvSpPr txBox="1"/>
          <p:nvPr/>
        </p:nvSpPr>
        <p:spPr>
          <a:xfrm>
            <a:off x="10036629" y="5832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</a:t>
            </a:r>
            <a:endParaRPr lang="tr-TR" dirty="0"/>
          </a:p>
        </p:txBody>
      </p:sp>
      <p:sp>
        <p:nvSpPr>
          <p:cNvPr id="91" name="90 Metin kutusu"/>
          <p:cNvSpPr txBox="1"/>
          <p:nvPr/>
        </p:nvSpPr>
        <p:spPr>
          <a:xfrm>
            <a:off x="1848592" y="5826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26</a:t>
            </a:r>
            <a:endParaRPr lang="tr-TR" dirty="0"/>
          </a:p>
        </p:txBody>
      </p:sp>
    </p:spTree>
    <p:extLst>
      <p:ext uri="{BB962C8B-B14F-4D97-AF65-F5344CB8AC3E}">
        <p14:creationId xmlns="" xmlns:p14="http://schemas.microsoft.com/office/powerpoint/2010/main" val="39487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5" grpId="0"/>
      <p:bldP spid="46" grpId="0"/>
      <p:bldP spid="47" grpId="0"/>
      <p:bldP spid="48" grpId="0"/>
      <p:bldP spid="49" grpId="0"/>
      <p:bldP spid="55" grpId="0"/>
      <p:bldP spid="56" grpId="0"/>
      <p:bldP spid="57" grpId="0"/>
      <p:bldP spid="58" grpId="0"/>
      <p:bldP spid="59" grpId="0"/>
      <p:bldP spid="65" grpId="0"/>
      <p:bldP spid="66" grpId="0"/>
      <p:bldP spid="67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="" xmlns:a16="http://schemas.microsoft.com/office/drawing/2014/main" id="{ED5389DC-A203-4E20-96D7-C65C902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="" xmlns:a16="http://schemas.microsoft.com/office/drawing/2014/main" id="{69274BDF-451E-45CB-9979-4745F424D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50" y="2160601"/>
            <a:ext cx="1520136" cy="24379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="" xmlns:a16="http://schemas.microsoft.com/office/drawing/2014/main" id="{7A491FF1-B46A-4D78-A241-3ACE8AB8B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55" y="1809282"/>
            <a:ext cx="1068397" cy="989523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="" xmlns:a16="http://schemas.microsoft.com/office/drawing/2014/main" id="{9A7A73CA-71F8-4760-8286-FDA39AF5A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15" y="1878790"/>
            <a:ext cx="1276341" cy="867624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="" xmlns:a16="http://schemas.microsoft.com/office/drawing/2014/main" id="{BDEDB938-168F-42E7-B831-09A810DA42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78" y="512646"/>
            <a:ext cx="4698249" cy="241103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="" xmlns:a16="http://schemas.microsoft.com/office/drawing/2014/main" id="{17CEFDE1-61FF-42C3-989E-CB92AB8ABE95}"/>
              </a:ext>
            </a:extLst>
          </p:cNvPr>
          <p:cNvSpPr txBox="1"/>
          <p:nvPr/>
        </p:nvSpPr>
        <p:spPr>
          <a:xfrm>
            <a:off x="475122" y="2993888"/>
            <a:ext cx="474828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Brno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Technology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-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Çekya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Beuth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Hochschule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Für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Technik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Berlin – Almanya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Martir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Luther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Halle – Almanya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Bauhaus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Weimar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Geschwister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Almanya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A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Coruna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İspanya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Universidad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De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Leon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İspanya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Pierre Et Marie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Curie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Fransa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du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Littoral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Cote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dOpale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Fransa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Lodz - Polonya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="" xmlns:a16="http://schemas.microsoft.com/office/drawing/2014/main" id="{78F3834B-BE56-41E1-8835-F799C2263EA5}"/>
              </a:ext>
            </a:extLst>
          </p:cNvPr>
          <p:cNvSpPr txBox="1"/>
          <p:nvPr/>
        </p:nvSpPr>
        <p:spPr>
          <a:xfrm>
            <a:off x="6095999" y="2993888"/>
            <a:ext cx="4428841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Degli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Studi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Bari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Aldo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Moro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>
                <a:solidFill>
                  <a:srgbClr val="00205C"/>
                </a:solidFill>
                <a:latin typeface="Gotham Medium" panose="02000604030000020004" pitchFamily="50" charset="0"/>
              </a:rPr>
              <a:t>– İtalya</a:t>
            </a:r>
            <a:endParaRPr lang="tr-TR" sz="1600" dirty="0">
              <a:solidFill>
                <a:srgbClr val="00205C"/>
              </a:solidFill>
              <a:latin typeface="Gotham Medium" panose="02000604030000020004" pitchFamily="50" charset="0"/>
            </a:endParaRP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Degli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Studi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Frenze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İtalya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Degli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Studi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Di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Trieste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İtalya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Athlone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Institute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Technology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İrlanda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Polytechnic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Institute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Coimbra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Portekiz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Universidade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Fernando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Pessoa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Portekiz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Halmstad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Univertsity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İsveç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Goce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Delcev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Univertsity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– Romanya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University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of </a:t>
            </a:r>
            <a:r>
              <a:rPr lang="tr-TR" sz="1600" dirty="0" err="1">
                <a:solidFill>
                  <a:srgbClr val="00205C"/>
                </a:solidFill>
                <a:latin typeface="Gotham Medium" panose="02000604030000020004" pitchFamily="50" charset="0"/>
              </a:rPr>
              <a:t>Piraeus</a:t>
            </a:r>
            <a:r>
              <a:rPr lang="tr-TR" sz="1600" dirty="0">
                <a:solidFill>
                  <a:srgbClr val="00205C"/>
                </a:solidFill>
                <a:latin typeface="Gotham Medium" panose="02000604030000020004" pitchFamily="50" charset="0"/>
              </a:rPr>
              <a:t> - Yunanistan</a:t>
            </a:r>
          </a:p>
          <a:p>
            <a:pPr marL="285750" indent="-285750">
              <a:spcBef>
                <a:spcPts val="600"/>
              </a:spcBef>
              <a:buClr>
                <a:srgbClr val="A9936E"/>
              </a:buClr>
              <a:buFont typeface="Arial" panose="020B0604020202020204" pitchFamily="34" charset="0"/>
              <a:buChar char="•"/>
            </a:pPr>
            <a:endParaRPr lang="tr-TR" sz="1600" dirty="0">
              <a:solidFill>
                <a:srgbClr val="00205C"/>
              </a:solidFill>
              <a:latin typeface="Gotham Medium" panose="02000604030000020004" pitchFamily="50" charset="0"/>
            </a:endParaRPr>
          </a:p>
        </p:txBody>
      </p:sp>
      <p:grpSp>
        <p:nvGrpSpPr>
          <p:cNvPr id="21" name="Grup 20">
            <a:extLst>
              <a:ext uri="{FF2B5EF4-FFF2-40B4-BE49-F238E27FC236}">
                <a16:creationId xmlns="" xmlns:a16="http://schemas.microsoft.com/office/drawing/2014/main" id="{7E41BD6F-0F37-4E2E-BAC6-A9B2D882ED5F}"/>
              </a:ext>
            </a:extLst>
          </p:cNvPr>
          <p:cNvGrpSpPr/>
          <p:nvPr/>
        </p:nvGrpSpPr>
        <p:grpSpPr>
          <a:xfrm>
            <a:off x="332247" y="0"/>
            <a:ext cx="1192985" cy="1336404"/>
            <a:chOff x="475122" y="43031"/>
            <a:chExt cx="1192985" cy="1336404"/>
          </a:xfrm>
        </p:grpSpPr>
        <p:pic>
          <p:nvPicPr>
            <p:cNvPr id="23" name="Resim 22">
              <a:extLst>
                <a:ext uri="{FF2B5EF4-FFF2-40B4-BE49-F238E27FC236}">
                  <a16:creationId xmlns="" xmlns:a16="http://schemas.microsoft.com/office/drawing/2014/main" id="{118D005D-978E-441D-98EB-DF2E98496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22" y="43031"/>
              <a:ext cx="1192985" cy="1336404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="" xmlns:a16="http://schemas.microsoft.com/office/drawing/2014/main" id="{50ABD8BA-5DB3-4819-B681-3E07B658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41" y="217435"/>
              <a:ext cx="1097545" cy="1097545"/>
            </a:xfrm>
            <a:prstGeom prst="rect">
              <a:avLst/>
            </a:prstGeom>
          </p:spPr>
        </p:pic>
      </p:grpSp>
      <p:pic>
        <p:nvPicPr>
          <p:cNvPr id="25" name="Resim 24">
            <a:extLst>
              <a:ext uri="{FF2B5EF4-FFF2-40B4-BE49-F238E27FC236}">
                <a16:creationId xmlns="" xmlns:a16="http://schemas.microsoft.com/office/drawing/2014/main" id="{3238A60D-6959-4E3C-8ABA-AB456AAC80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" y="311010"/>
            <a:ext cx="818450" cy="819570"/>
          </a:xfrm>
          <a:prstGeom prst="rect">
            <a:avLst/>
          </a:prstGeom>
        </p:spPr>
      </p:pic>
      <p:grpSp>
        <p:nvGrpSpPr>
          <p:cNvPr id="27" name="Grup 26">
            <a:extLst>
              <a:ext uri="{FF2B5EF4-FFF2-40B4-BE49-F238E27FC236}">
                <a16:creationId xmlns="" xmlns:a16="http://schemas.microsoft.com/office/drawing/2014/main" id="{AC643020-0AC8-4E1C-8E15-44641AA1936F}"/>
              </a:ext>
            </a:extLst>
          </p:cNvPr>
          <p:cNvGrpSpPr/>
          <p:nvPr/>
        </p:nvGrpSpPr>
        <p:grpSpPr>
          <a:xfrm>
            <a:off x="0" y="6381355"/>
            <a:ext cx="12192000" cy="461665"/>
            <a:chOff x="0" y="6381355"/>
            <a:chExt cx="12192000" cy="461665"/>
          </a:xfrm>
        </p:grpSpPr>
        <p:cxnSp>
          <p:nvCxnSpPr>
            <p:cNvPr id="28" name="Düz Bağlayıcı 27">
              <a:extLst>
                <a:ext uri="{FF2B5EF4-FFF2-40B4-BE49-F238E27FC236}">
                  <a16:creationId xmlns="" xmlns:a16="http://schemas.microsoft.com/office/drawing/2014/main" id="{B419682A-9205-41EE-B304-000E0214558F}"/>
                </a:ext>
              </a:extLst>
            </p:cNvPr>
            <p:cNvCxnSpPr/>
            <p:nvPr/>
          </p:nvCxnSpPr>
          <p:spPr>
            <a:xfrm>
              <a:off x="0" y="6610525"/>
              <a:ext cx="12192000" cy="0"/>
            </a:xfrm>
            <a:prstGeom prst="line">
              <a:avLst/>
            </a:prstGeom>
            <a:ln w="28575">
              <a:solidFill>
                <a:srgbClr val="A9936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Dikdörtgen 28">
              <a:extLst>
                <a:ext uri="{FF2B5EF4-FFF2-40B4-BE49-F238E27FC236}">
                  <a16:creationId xmlns="" xmlns:a16="http://schemas.microsoft.com/office/drawing/2014/main" id="{8777459E-44CC-4E8E-A8F1-13347FF54A26}"/>
                </a:ext>
              </a:extLst>
            </p:cNvPr>
            <p:cNvSpPr/>
            <p:nvPr/>
          </p:nvSpPr>
          <p:spPr>
            <a:xfrm>
              <a:off x="4816777" y="6381355"/>
              <a:ext cx="2539285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ok" panose="02000604040000020004" pitchFamily="50" charset="0"/>
                </a:rPr>
                <a:t>Y.T.Ü. KİMYA METALURJİ FAKÜLTESİ</a:t>
              </a:r>
            </a:p>
            <a:p>
              <a:pPr algn="ctr"/>
              <a:r>
                <a:rPr lang="tr-TR" sz="1200" dirty="0">
                  <a:solidFill>
                    <a:srgbClr val="00205C"/>
                  </a:solidFill>
                  <a:latin typeface="Gotham Bold" pitchFamily="50" charset="0"/>
                </a:rPr>
                <a:t>MATEMATİK MÜHENDİSLİĞİ BÖLÜMÜ</a:t>
              </a:r>
            </a:p>
          </p:txBody>
        </p:sp>
      </p:grpSp>
      <p:sp>
        <p:nvSpPr>
          <p:cNvPr id="18" name="Dikdörtgen 17">
            <a:extLst>
              <a:ext uri="{FF2B5EF4-FFF2-40B4-BE49-F238E27FC236}">
                <a16:creationId xmlns="" xmlns:a16="http://schemas.microsoft.com/office/drawing/2014/main" id="{9A60D4CE-6C8F-41CC-9732-32A5BB5494FB}"/>
              </a:ext>
            </a:extLst>
          </p:cNvPr>
          <p:cNvSpPr/>
          <p:nvPr/>
        </p:nvSpPr>
        <p:spPr>
          <a:xfrm>
            <a:off x="1620386" y="455167"/>
            <a:ext cx="39180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ok" panose="02000604040000020004" pitchFamily="50" charset="0"/>
              </a:rPr>
              <a:t>EĞİTİM VE ÖĞRETİM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="" xmlns:a16="http://schemas.microsoft.com/office/drawing/2014/main" id="{5327C03F-B9E0-43A7-B24F-977171B33870}"/>
              </a:ext>
            </a:extLst>
          </p:cNvPr>
          <p:cNvSpPr/>
          <p:nvPr/>
        </p:nvSpPr>
        <p:spPr>
          <a:xfrm>
            <a:off x="1637022" y="825914"/>
            <a:ext cx="55226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tr-TR" sz="2800" dirty="0">
                <a:solidFill>
                  <a:srgbClr val="00205C"/>
                </a:solidFill>
                <a:latin typeface="Gotham Bold" pitchFamily="50" charset="0"/>
              </a:rPr>
              <a:t>ANLAŞMALI ÜNİVERSİTELER</a:t>
            </a:r>
          </a:p>
        </p:txBody>
      </p:sp>
    </p:spTree>
    <p:extLst>
      <p:ext uri="{BB962C8B-B14F-4D97-AF65-F5344CB8AC3E}">
        <p14:creationId xmlns="" xmlns:p14="http://schemas.microsoft.com/office/powerpoint/2010/main" val="7486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eması">
  <a:themeElements>
    <a:clrScheme name="Özel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5C"/>
      </a:accent1>
      <a:accent2>
        <a:srgbClr val="A9936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928</Words>
  <Application>Microsoft Office PowerPoint</Application>
  <PresentationFormat>Özel</PresentationFormat>
  <Paragraphs>331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Office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Erhan Öztürk</dc:creator>
  <cp:lastModifiedBy>Mirsat _</cp:lastModifiedBy>
  <cp:revision>167</cp:revision>
  <dcterms:created xsi:type="dcterms:W3CDTF">2020-01-02T08:04:05Z</dcterms:created>
  <dcterms:modified xsi:type="dcterms:W3CDTF">2020-02-07T07:15:32Z</dcterms:modified>
</cp:coreProperties>
</file>