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22"/>
  </p:notesMasterIdLst>
  <p:sldIdLst>
    <p:sldId id="382" r:id="rId3"/>
    <p:sldId id="340" r:id="rId4"/>
    <p:sldId id="349" r:id="rId5"/>
    <p:sldId id="454" r:id="rId6"/>
    <p:sldId id="455" r:id="rId7"/>
    <p:sldId id="458" r:id="rId8"/>
    <p:sldId id="459" r:id="rId9"/>
    <p:sldId id="460" r:id="rId10"/>
    <p:sldId id="461" r:id="rId11"/>
    <p:sldId id="462" r:id="rId12"/>
    <p:sldId id="456" r:id="rId13"/>
    <p:sldId id="457" r:id="rId14"/>
    <p:sldId id="418" r:id="rId15"/>
    <p:sldId id="463" r:id="rId16"/>
    <p:sldId id="464" r:id="rId17"/>
    <p:sldId id="466" r:id="rId18"/>
    <p:sldId id="465" r:id="rId19"/>
    <p:sldId id="467" r:id="rId20"/>
    <p:sldId id="339" r:id="rId21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279">
          <p15:clr>
            <a:srgbClr val="A4A3A4"/>
          </p15:clr>
        </p15:guide>
        <p15:guide id="2" orient="horz" pos="306">
          <p15:clr>
            <a:srgbClr val="A4A3A4"/>
          </p15:clr>
        </p15:guide>
        <p15:guide id="3" orient="horz" pos="565">
          <p15:clr>
            <a:srgbClr val="A4A3A4"/>
          </p15:clr>
        </p15:guide>
        <p15:guide id="4" orient="horz" pos="2193">
          <p15:clr>
            <a:srgbClr val="A4A3A4"/>
          </p15:clr>
        </p15:guide>
        <p15:guide id="5" orient="horz" pos="1611">
          <p15:clr>
            <a:srgbClr val="A4A3A4"/>
          </p15:clr>
        </p15:guide>
        <p15:guide id="6" pos="5607">
          <p15:clr>
            <a:srgbClr val="A4A3A4"/>
          </p15:clr>
        </p15:guide>
        <p15:guide id="7" pos="290">
          <p15:clr>
            <a:srgbClr val="A4A3A4"/>
          </p15:clr>
        </p15:guide>
        <p15:guide id="8" pos="1979">
          <p15:clr>
            <a:srgbClr val="A4A3A4"/>
          </p15:clr>
        </p15:guide>
        <p15:guide id="9" pos="3781">
          <p15:clr>
            <a:srgbClr val="A4A3A4"/>
          </p15:clr>
        </p15:guide>
        <p15:guide id="10" pos="2092">
          <p15:clr>
            <a:srgbClr val="A4A3A4"/>
          </p15:clr>
        </p15:guide>
        <p15:guide id="11" pos="38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B3D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32" autoAdjust="0"/>
  </p:normalViewPr>
  <p:slideViewPr>
    <p:cSldViewPr>
      <p:cViewPr>
        <p:scale>
          <a:sx n="84" d="100"/>
          <a:sy n="84" d="100"/>
        </p:scale>
        <p:origin x="-2226" y="-1044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61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64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79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158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843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843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797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797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8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91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82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54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2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49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bike-sharing-deman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600200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>DATA SCIENCE</a:t>
            </a:r>
            <a:br>
              <a:rPr lang="en-US" sz="9000" dirty="0" smtClean="0"/>
            </a:br>
            <a:r>
              <a:rPr lang="en-US" sz="5000" dirty="0" smtClean="0"/>
              <a:t>Class Project</a:t>
            </a:r>
            <a:br>
              <a:rPr lang="en-US" sz="5000" dirty="0" smtClean="0"/>
            </a:br>
            <a:r>
              <a:rPr lang="en-US" sz="2000" dirty="0" smtClean="0"/>
              <a:t>Submitted by </a:t>
            </a:r>
            <a:br>
              <a:rPr lang="en-US" sz="2000" dirty="0" smtClean="0"/>
            </a:br>
            <a:r>
              <a:rPr lang="en-US" sz="2000" cap="none" dirty="0" err="1" smtClean="0"/>
              <a:t>anilg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572656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530224"/>
            <a:ext cx="7620000" cy="269875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z="1800" dirty="0" smtClean="0"/>
              <a:t>Data exploration (Continued) – DATA Plots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20485" name="Subtitle 2"/>
          <p:cNvSpPr>
            <a:spLocks noGrp="1"/>
          </p:cNvSpPr>
          <p:nvPr>
            <p:ph type="subTitle" idx="1"/>
          </p:nvPr>
        </p:nvSpPr>
        <p:spPr bwMode="auto">
          <a:xfrm>
            <a:off x="566737" y="1181100"/>
            <a:ext cx="8305800" cy="3581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337" y="68764"/>
            <a:ext cx="2057400" cy="351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319337" y="4423946"/>
            <a:ext cx="5426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Plots </a:t>
            </a:r>
            <a:r>
              <a:rPr lang="en-US" sz="1600" dirty="0"/>
              <a:t>of </a:t>
            </a:r>
            <a:r>
              <a:rPr lang="en-US" sz="1600" i="1" dirty="0" smtClean="0"/>
              <a:t>Registered</a:t>
            </a:r>
            <a:r>
              <a:rPr lang="en-US" sz="1600" dirty="0" smtClean="0"/>
              <a:t> renters </a:t>
            </a:r>
            <a:r>
              <a:rPr lang="en-US" sz="1600" dirty="0"/>
              <a:t>against different parameters</a:t>
            </a:r>
          </a:p>
        </p:txBody>
      </p:sp>
      <p:pic>
        <p:nvPicPr>
          <p:cNvPr id="9" name="Content Placeholder 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1243" y="1139825"/>
            <a:ext cx="9067044" cy="316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975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Modeling - Problem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</a:t>
            </a:r>
            <a:r>
              <a:rPr lang="en-US" sz="4000" dirty="0">
                <a:latin typeface="PFDinTextCompPro-MediumItalic"/>
                <a:cs typeface="PFDinTextCompPro-MediumItalic"/>
              </a:rPr>
              <a:t>categorical</a:t>
            </a: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466" y="1943100"/>
            <a:ext cx="97806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</a:t>
            </a:r>
            <a:r>
              <a:rPr lang="en-US" sz="4000" dirty="0" smtClean="0">
                <a:latin typeface="PFDinTextCompPro-Italic"/>
                <a:cs typeface="PFDinTextCompPro-Italic"/>
              </a:rPr>
              <a:t>regression   classification</a:t>
            </a:r>
            <a:endParaRPr lang="en-US" sz="4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u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nsupervised</a:t>
            </a:r>
            <a:r>
              <a:rPr lang="en-US" sz="4000" dirty="0" smtClean="0">
                <a:latin typeface="PFDinTextCompPro-Italic"/>
                <a:cs typeface="PFDinTextCompPro-Italic"/>
              </a:rPr>
              <a:t>   </a:t>
            </a:r>
            <a:r>
              <a:rPr lang="en-US" sz="3000" dirty="0" smtClean="0">
                <a:latin typeface="PFDinTextCompPro-Italic"/>
                <a:cs typeface="PFDinTextCompPro-Italic"/>
              </a:rPr>
              <a:t>dimension  </a:t>
            </a:r>
            <a:r>
              <a:rPr lang="en-US" sz="4000" dirty="0" smtClean="0">
                <a:latin typeface="PFDinTextCompPro-Italic"/>
                <a:cs typeface="PFDinTextCompPro-Italic"/>
              </a:rPr>
              <a:t>	</a:t>
            </a:r>
            <a:r>
              <a:rPr lang="en-US" sz="4000" dirty="0">
                <a:latin typeface="PFDinTextCompPro-Italic"/>
                <a:cs typeface="PFDinTextCompPro-Italic"/>
              </a:rPr>
              <a:t> </a:t>
            </a:r>
            <a:r>
              <a:rPr lang="en-US" sz="4000" dirty="0" smtClean="0">
                <a:latin typeface="PFDinTextCompPro-Italic"/>
                <a:cs typeface="PFDinTextCompPro-Italic"/>
              </a:rPr>
              <a:t>     clustering</a:t>
            </a:r>
            <a:endParaRPr lang="en-US" sz="40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3538537" y="3086100"/>
            <a:ext cx="17673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PFDinTextCompPro-Italic"/>
                <a:cs typeface="PFDinTextCompPro-Italic"/>
              </a:rPr>
              <a:t>reduction</a:t>
            </a:r>
            <a:endParaRPr lang="en-US" sz="3000" dirty="0"/>
          </a:p>
        </p:txBody>
      </p:sp>
      <p:sp>
        <p:nvSpPr>
          <p:cNvPr id="2" name="Oval 1"/>
          <p:cNvSpPr/>
          <p:nvPr/>
        </p:nvSpPr>
        <p:spPr bwMode="auto">
          <a:xfrm>
            <a:off x="261937" y="1866899"/>
            <a:ext cx="5943600" cy="942439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 flipV="1">
            <a:off x="5443537" y="2682999"/>
            <a:ext cx="2514600" cy="162230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337" y="68764"/>
            <a:ext cx="2057400" cy="351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41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Modeling - how to proceed?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337" y="68764"/>
            <a:ext cx="2057400" cy="351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82" y="823790"/>
            <a:ext cx="7743542" cy="428161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328737" y="4991100"/>
            <a:ext cx="6096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/>
              <a:t>Source: http</a:t>
            </a:r>
            <a:r>
              <a:rPr lang="en-US" sz="1000" b="1" dirty="0"/>
              <a:t>://scikit-learn.org/stable/tutorial/machine_learning_map</a:t>
            </a:r>
            <a:r>
              <a:rPr lang="en-US" sz="1200" dirty="0"/>
              <a:t>/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919537" y="1638300"/>
            <a:ext cx="4419600" cy="2057400"/>
          </a:xfrm>
          <a:prstGeom prst="rect">
            <a:avLst/>
          </a:prstGeom>
          <a:solidFill>
            <a:schemeClr val="bg1">
              <a:alpha val="35000"/>
            </a:schemeClr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214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MODELING 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2937" y="1164372"/>
            <a:ext cx="8001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000" dirty="0" smtClean="0"/>
              <a:t>Need to define models for two different set of outputs</a:t>
            </a:r>
          </a:p>
          <a:p>
            <a:pPr marL="614363" lvl="1" indent="-285750" algn="l">
              <a:buFont typeface="Arial"/>
              <a:buChar char="•"/>
            </a:pPr>
            <a:r>
              <a:rPr lang="en-US" sz="2000" dirty="0" smtClean="0"/>
              <a:t>Casual Users</a:t>
            </a:r>
          </a:p>
          <a:p>
            <a:pPr marL="614363" lvl="1" indent="-285750" algn="l">
              <a:buFont typeface="Arial"/>
              <a:buChar char="•"/>
            </a:pPr>
            <a:r>
              <a:rPr lang="en-US" sz="2000" dirty="0" smtClean="0"/>
              <a:t>Registered </a:t>
            </a:r>
            <a:r>
              <a:rPr lang="en-US" sz="2000" dirty="0" smtClean="0"/>
              <a:t>Users</a:t>
            </a:r>
          </a:p>
          <a:p>
            <a:pPr marL="285750" indent="-285750" algn="l">
              <a:buFont typeface="Arial"/>
              <a:buChar char="•"/>
            </a:pPr>
            <a:r>
              <a:rPr lang="en-US" sz="2000" dirty="0" smtClean="0"/>
              <a:t>The models for these two users need to be different as the usage patterns are different based on the plots</a:t>
            </a:r>
          </a:p>
          <a:p>
            <a:pPr marL="285750" indent="-285750" algn="l">
              <a:buFont typeface="Arial"/>
              <a:buChar char="•"/>
            </a:pPr>
            <a:r>
              <a:rPr lang="en-US" sz="2000" dirty="0" smtClean="0"/>
              <a:t>Need for defining </a:t>
            </a:r>
            <a:r>
              <a:rPr lang="en-US" sz="2000" i="1" dirty="0" smtClean="0"/>
              <a:t>derived</a:t>
            </a:r>
            <a:r>
              <a:rPr lang="en-US" sz="2000" dirty="0" smtClean="0"/>
              <a:t> </a:t>
            </a:r>
            <a:r>
              <a:rPr lang="en-US" sz="2000" dirty="0" smtClean="0"/>
              <a:t>features based </a:t>
            </a:r>
            <a:r>
              <a:rPr lang="en-US" sz="2000" dirty="0" smtClean="0"/>
              <a:t>on the pattern observed</a:t>
            </a:r>
          </a:p>
          <a:p>
            <a:pPr marL="285750" indent="-285750" algn="l">
              <a:buFont typeface="Arial"/>
              <a:buChar char="•"/>
            </a:pPr>
            <a:endParaRPr lang="en-US" sz="2000" dirty="0" smtClean="0"/>
          </a:p>
          <a:p>
            <a:pPr marL="285750" indent="-285750" algn="l">
              <a:buFont typeface="Arial"/>
              <a:buChar char="•"/>
            </a:pPr>
            <a:endParaRPr lang="en-US" sz="2000" dirty="0" smtClean="0"/>
          </a:p>
          <a:p>
            <a:pPr marL="285750" indent="-285750" algn="l">
              <a:buFont typeface="Arial"/>
              <a:buChar char="•"/>
            </a:pPr>
            <a:endParaRPr lang="en-US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337" y="68764"/>
            <a:ext cx="2057400" cy="351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46713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MODELING – Derived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337" y="68764"/>
            <a:ext cx="2057400" cy="351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Content Placeholder 10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46602563"/>
              </p:ext>
            </p:extLst>
          </p:nvPr>
        </p:nvGraphicFramePr>
        <p:xfrm>
          <a:off x="293688" y="1028700"/>
          <a:ext cx="8643937" cy="310503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64469"/>
                <a:gridCol w="7179468"/>
              </a:tblGrid>
              <a:tr h="26959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Derived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Feature (Predictor)</a:t>
                      </a:r>
                      <a:endParaRPr lang="en-US" sz="1200" dirty="0"/>
                    </a:p>
                  </a:txBody>
                  <a:tcPr>
                    <a:solidFill>
                      <a:srgbClr val="B3D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/>
                    </a:p>
                  </a:txBody>
                  <a:tcPr>
                    <a:solidFill>
                      <a:srgbClr val="B3DEFF"/>
                    </a:solidFill>
                  </a:tcPr>
                </a:tc>
              </a:tr>
              <a:tr h="27209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weekend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r>
                        <a:rPr lang="en-US" sz="1200" baseline="0" dirty="0" smtClean="0"/>
                        <a:t> – means weekend; 0 – not a weekend. (The input data provided called out working days and holidays but not weekends)</a:t>
                      </a:r>
                      <a:endParaRPr lang="en-US" sz="1200" dirty="0"/>
                    </a:p>
                  </a:txBody>
                  <a:tcPr/>
                </a:tc>
              </a:tr>
              <a:tr h="269593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hrofday</a:t>
                      </a:r>
                      <a:r>
                        <a:rPr lang="en-US" sz="1200" dirty="0" smtClean="0"/>
                        <a:t> 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0-23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hrs</a:t>
                      </a:r>
                      <a:r>
                        <a:rPr lang="en-US" sz="1200" baseline="0" dirty="0" smtClean="0"/>
                        <a:t> of the day as the rental demand depends on the time of the day.</a:t>
                      </a:r>
                      <a:endParaRPr lang="en-US" sz="1200" dirty="0" smtClean="0"/>
                    </a:p>
                  </a:txBody>
                  <a:tcPr/>
                </a:tc>
              </a:tr>
              <a:tr h="2695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dayofmth</a:t>
                      </a:r>
                      <a:r>
                        <a:rPr lang="en-US" sz="1200" dirty="0" smtClean="0"/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1-end of the month</a:t>
                      </a:r>
                    </a:p>
                  </a:txBody>
                  <a:tcPr/>
                </a:tc>
              </a:tr>
              <a:tr h="2845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mth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 smtClean="0"/>
                        <a:t>1-12</a:t>
                      </a:r>
                      <a:r>
                        <a:rPr lang="en-US" sz="1200" baseline="0" dirty="0" smtClean="0"/>
                        <a:t> (</a:t>
                      </a:r>
                      <a:r>
                        <a:rPr lang="en-US" sz="1200" baseline="0" dirty="0" err="1" smtClean="0"/>
                        <a:t>jan</a:t>
                      </a:r>
                      <a:r>
                        <a:rPr lang="en-US" sz="1200" baseline="0" dirty="0" smtClean="0"/>
                        <a:t> to </a:t>
                      </a:r>
                      <a:r>
                        <a:rPr lang="en-US" sz="1200" baseline="0" dirty="0" err="1" smtClean="0"/>
                        <a:t>dec</a:t>
                      </a:r>
                      <a:r>
                        <a:rPr lang="en-US" sz="1200" baseline="0" dirty="0" smtClean="0"/>
                        <a:t>)</a:t>
                      </a:r>
                      <a:endParaRPr lang="en-US" sz="1200" dirty="0" smtClean="0"/>
                    </a:p>
                  </a:txBody>
                  <a:tcPr/>
                </a:tc>
              </a:tr>
              <a:tr h="8087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peak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Peak hours – they vary by the</a:t>
                      </a:r>
                      <a:r>
                        <a:rPr lang="en-US" sz="1200" baseline="0" dirty="0" smtClean="0"/>
                        <a:t> renter type  </a:t>
                      </a:r>
                    </a:p>
                    <a:p>
                      <a:r>
                        <a:rPr lang="en-US" sz="1200" baseline="0" dirty="0" smtClean="0"/>
                        <a:t>Registers users seem to use for work commute (8-9am and 4-6pm)</a:t>
                      </a:r>
                    </a:p>
                    <a:p>
                      <a:r>
                        <a:rPr lang="en-US" sz="1200" baseline="0" dirty="0" smtClean="0"/>
                        <a:t>Casual users peak hours are 9am to 6pm</a:t>
                      </a:r>
                      <a:endParaRPr lang="en-US" sz="1200" dirty="0"/>
                    </a:p>
                  </a:txBody>
                  <a:tcPr/>
                </a:tc>
              </a:tr>
              <a:tr h="2695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rollingmth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1-24</a:t>
                      </a:r>
                      <a:r>
                        <a:rPr lang="en-US" sz="1200" baseline="0" dirty="0" smtClean="0"/>
                        <a:t> for the rolling month. The users may be increasing per month as program gets popular</a:t>
                      </a:r>
                      <a:endParaRPr lang="en-US" sz="1200" dirty="0"/>
                    </a:p>
                  </a:txBody>
                  <a:tcPr/>
                </a:tc>
              </a:tr>
              <a:tr h="2695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dayofweek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1-7 for day of the week 1 – Monday 7-Sunday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61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7391400" cy="3810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MODELING – Algorithms used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337" y="68764"/>
            <a:ext cx="2057400" cy="351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Content Placeholder 10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74766572"/>
              </p:ext>
            </p:extLst>
          </p:nvPr>
        </p:nvGraphicFramePr>
        <p:xfrm>
          <a:off x="293688" y="1028700"/>
          <a:ext cx="8121649" cy="30784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448784"/>
                <a:gridCol w="5672865"/>
              </a:tblGrid>
              <a:tr h="30765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Model</a:t>
                      </a:r>
                      <a:endParaRPr lang="en-US" sz="1200" dirty="0"/>
                    </a:p>
                  </a:txBody>
                  <a:tcPr>
                    <a:solidFill>
                      <a:srgbClr val="B3D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/>
                    </a:p>
                  </a:txBody>
                  <a:tcPr>
                    <a:solidFill>
                      <a:srgbClr val="B3DEFF"/>
                    </a:solidFill>
                  </a:tcPr>
                </a:tc>
              </a:tr>
              <a:tr h="3781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Linear</a:t>
                      </a:r>
                      <a:r>
                        <a:rPr lang="en-US" sz="1200" baseline="0" dirty="0" smtClean="0"/>
                        <a:t> Regression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Standard Linear Regression</a:t>
                      </a:r>
                      <a:r>
                        <a:rPr lang="en-US" sz="1200" baseline="0" dirty="0" smtClean="0"/>
                        <a:t> model using Ordinary Least Squares  method</a:t>
                      </a:r>
                      <a:endParaRPr lang="en-US" sz="12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Ridge Regression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 variation</a:t>
                      </a:r>
                      <a:r>
                        <a:rPr lang="en-US" sz="1200" baseline="0" dirty="0" smtClean="0"/>
                        <a:t> of Linear Regression which penalizes large coefficients</a:t>
                      </a:r>
                      <a:endParaRPr lang="en-US" sz="1200" dirty="0" smtClean="0"/>
                    </a:p>
                  </a:txBody>
                  <a:tcPr/>
                </a:tc>
              </a:tr>
              <a:tr h="3076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SVR </a:t>
                      </a:r>
                      <a:r>
                        <a:rPr lang="en-US" sz="1200" baseline="0" dirty="0" smtClean="0"/>
                        <a:t>(Linear)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 Support  Vector Machine</a:t>
                      </a:r>
                      <a:r>
                        <a:rPr lang="en-US" sz="1200" baseline="0" dirty="0" smtClean="0"/>
                        <a:t> based algorithm that uses  linear kernel. A kernel is a similarity function that takes two inputs and spits out how similar they are.</a:t>
                      </a:r>
                      <a:endParaRPr lang="en-US" sz="1200" dirty="0" smtClean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SVR</a:t>
                      </a:r>
                      <a:r>
                        <a:rPr lang="en-US" sz="1200" baseline="0" dirty="0" smtClean="0"/>
                        <a:t> (RBF)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291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 Support  Vector Machine</a:t>
                      </a:r>
                      <a:r>
                        <a:rPr lang="en-US" sz="1200" baseline="0" dirty="0" smtClean="0"/>
                        <a:t> based algorithm that uses  Radial Basis Function (RBF) kernel. A kernel is a similarity function that takes two inputs and spits out how similar they are.</a:t>
                      </a:r>
                      <a:endParaRPr lang="en-US" sz="1200" dirty="0" smtClean="0"/>
                    </a:p>
                  </a:txBody>
                  <a:tcPr/>
                </a:tc>
              </a:tr>
              <a:tr h="381623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RandomForest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</a:t>
                      </a:r>
                      <a:r>
                        <a:rPr lang="en-US" sz="1200" baseline="0" dirty="0" smtClean="0"/>
                        <a:t> variation of decision tree algorithm that at each node uses some randomness in selecting the attribute to split on.</a:t>
                      </a:r>
                      <a:endParaRPr lang="en-US" sz="1200" dirty="0"/>
                    </a:p>
                  </a:txBody>
                  <a:tcPr/>
                </a:tc>
              </a:tr>
              <a:tr h="3076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ElasticNet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291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 variation</a:t>
                      </a:r>
                      <a:r>
                        <a:rPr lang="en-US" sz="1200" baseline="0" dirty="0" smtClean="0"/>
                        <a:t> of Linear Regression mostly for sparse feature set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95337" y="4305300"/>
            <a:ext cx="640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dirty="0" smtClean="0"/>
              <a:t>Used default 75/25 ratio for the </a:t>
            </a:r>
            <a:r>
              <a:rPr lang="en-US" sz="1600" dirty="0" err="1" smtClean="0"/>
              <a:t>train_test_split</a:t>
            </a:r>
            <a:r>
              <a:rPr lang="en-US" sz="1600" dirty="0" smtClean="0"/>
              <a:t> model training</a:t>
            </a:r>
          </a:p>
          <a:p>
            <a:pPr algn="l"/>
            <a:r>
              <a:rPr lang="en-US" sz="1600" dirty="0" smtClean="0"/>
              <a:t>Used 10 fold Cross Validation for Model Validation</a:t>
            </a:r>
          </a:p>
          <a:p>
            <a:pPr algn="l"/>
            <a:r>
              <a:rPr lang="en-US" sz="1600" dirty="0" smtClean="0"/>
              <a:t>Used </a:t>
            </a:r>
            <a:r>
              <a:rPr lang="en-US" sz="1600" dirty="0" err="1" smtClean="0"/>
              <a:t>scikit</a:t>
            </a:r>
            <a:r>
              <a:rPr lang="en-US" sz="1600" dirty="0" smtClean="0"/>
              <a:t> implementation for all the models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022877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7391400" cy="3810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MODELING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337" y="68764"/>
            <a:ext cx="2057400" cy="351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Content Placeholder 10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14810955"/>
              </p:ext>
            </p:extLst>
          </p:nvPr>
        </p:nvGraphicFramePr>
        <p:xfrm>
          <a:off x="293688" y="1028700"/>
          <a:ext cx="8274049" cy="308346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08261"/>
                <a:gridCol w="4420686"/>
                <a:gridCol w="1030702"/>
                <a:gridCol w="914400"/>
              </a:tblGrid>
              <a:tr h="26959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Model</a:t>
                      </a:r>
                      <a:endParaRPr lang="en-US" sz="1200" dirty="0"/>
                    </a:p>
                  </a:txBody>
                  <a:tcPr>
                    <a:solidFill>
                      <a:srgbClr val="B3D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Features Used</a:t>
                      </a:r>
                      <a:endParaRPr lang="en-US" sz="1200" dirty="0"/>
                    </a:p>
                  </a:txBody>
                  <a:tcPr>
                    <a:solidFill>
                      <a:srgbClr val="B3D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RMSE</a:t>
                      </a:r>
                    </a:p>
                    <a:p>
                      <a:r>
                        <a:rPr lang="en-US" sz="1200" dirty="0" smtClean="0"/>
                        <a:t>Casual</a:t>
                      </a:r>
                    </a:p>
                    <a:p>
                      <a:r>
                        <a:rPr lang="en-US" sz="1200" dirty="0" smtClean="0"/>
                        <a:t>Renter</a:t>
                      </a:r>
                      <a:endParaRPr lang="en-US" sz="1200" dirty="0"/>
                    </a:p>
                  </a:txBody>
                  <a:tcPr>
                    <a:solidFill>
                      <a:srgbClr val="B3D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RMSE</a:t>
                      </a:r>
                      <a:r>
                        <a:rPr lang="en-US" sz="1200" baseline="0" dirty="0" smtClean="0"/>
                        <a:t> Regular</a:t>
                      </a:r>
                    </a:p>
                    <a:p>
                      <a:r>
                        <a:rPr lang="en-US" sz="1200" baseline="0" dirty="0" smtClean="0"/>
                        <a:t>Renter</a:t>
                      </a:r>
                      <a:endParaRPr lang="en-US" sz="1200" dirty="0"/>
                    </a:p>
                  </a:txBody>
                  <a:tcPr>
                    <a:solidFill>
                      <a:srgbClr val="B3DEFF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Linear</a:t>
                      </a:r>
                      <a:r>
                        <a:rPr lang="en-US" sz="1200" baseline="0" dirty="0" smtClean="0"/>
                        <a:t> Regression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'weather', 'temp', '</a:t>
                      </a:r>
                      <a:r>
                        <a:rPr lang="en-US" sz="1200" dirty="0" err="1" smtClean="0"/>
                        <a:t>atemp</a:t>
                      </a:r>
                      <a:r>
                        <a:rPr lang="en-US" sz="1200" dirty="0" smtClean="0"/>
                        <a:t>', '</a:t>
                      </a:r>
                      <a:r>
                        <a:rPr lang="en-US" sz="1200" dirty="0" err="1" smtClean="0"/>
                        <a:t>windspeed</a:t>
                      </a:r>
                      <a:r>
                        <a:rPr lang="en-US" sz="1200" dirty="0" smtClean="0"/>
                        <a:t>',</a:t>
                      </a:r>
                    </a:p>
                    <a:p>
                      <a:r>
                        <a:rPr lang="en-US" sz="1200" dirty="0" smtClean="0"/>
                        <a:t>    '</a:t>
                      </a:r>
                      <a:r>
                        <a:rPr lang="en-US" sz="1200" dirty="0" err="1" smtClean="0"/>
                        <a:t>workingday</a:t>
                      </a:r>
                      <a:r>
                        <a:rPr lang="en-US" sz="1200" dirty="0" smtClean="0"/>
                        <a:t>', 'season', 'holiday', '</a:t>
                      </a:r>
                      <a:r>
                        <a:rPr lang="en-US" sz="1200" dirty="0" err="1" smtClean="0"/>
                        <a:t>hrofday</a:t>
                      </a:r>
                      <a:r>
                        <a:rPr lang="en-US" sz="1200" dirty="0" smtClean="0"/>
                        <a:t>', 'peak', '</a:t>
                      </a:r>
                      <a:r>
                        <a:rPr lang="en-US" sz="1200" dirty="0" err="1" smtClean="0"/>
                        <a:t>rollingmth</a:t>
                      </a:r>
                      <a:r>
                        <a:rPr lang="en-US" sz="1200" dirty="0" smtClean="0"/>
                        <a:t>', '</a:t>
                      </a:r>
                      <a:r>
                        <a:rPr lang="en-US" sz="1200" dirty="0" err="1" smtClean="0"/>
                        <a:t>dayofweek</a:t>
                      </a:r>
                      <a:r>
                        <a:rPr lang="en-US" sz="1200" dirty="0" smtClean="0"/>
                        <a:t>', 'weekend'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34.47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91.28</a:t>
                      </a:r>
                      <a:endParaRPr lang="en-US" sz="1200" dirty="0"/>
                    </a:p>
                  </a:txBody>
                  <a:tcPr/>
                </a:tc>
              </a:tr>
              <a:tr h="26959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Ridge Regression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'weather', 'temp', '</a:t>
                      </a:r>
                      <a:r>
                        <a:rPr lang="en-US" sz="1200" dirty="0" err="1" smtClean="0"/>
                        <a:t>atemp</a:t>
                      </a:r>
                      <a:r>
                        <a:rPr lang="en-US" sz="1200" dirty="0" smtClean="0"/>
                        <a:t>', '</a:t>
                      </a:r>
                      <a:r>
                        <a:rPr lang="en-US" sz="1200" dirty="0" err="1" smtClean="0"/>
                        <a:t>windspeed</a:t>
                      </a:r>
                      <a:r>
                        <a:rPr lang="en-US" sz="1200" dirty="0" smtClean="0"/>
                        <a:t>',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   '</a:t>
                      </a:r>
                      <a:r>
                        <a:rPr lang="en-US" sz="1200" dirty="0" err="1" smtClean="0"/>
                        <a:t>workingday</a:t>
                      </a:r>
                      <a:r>
                        <a:rPr lang="en-US" sz="1200" dirty="0" smtClean="0"/>
                        <a:t>', 'season', 'holiday', '</a:t>
                      </a:r>
                      <a:r>
                        <a:rPr lang="en-US" sz="1200" dirty="0" err="1" smtClean="0"/>
                        <a:t>hrofday</a:t>
                      </a:r>
                      <a:r>
                        <a:rPr lang="en-US" sz="1200" dirty="0" smtClean="0"/>
                        <a:t>', 'peak'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34.97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106.23</a:t>
                      </a:r>
                    </a:p>
                  </a:txBody>
                  <a:tcPr/>
                </a:tc>
              </a:tr>
              <a:tr h="2695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SVR </a:t>
                      </a:r>
                      <a:r>
                        <a:rPr lang="en-US" sz="1200" baseline="0" dirty="0" smtClean="0"/>
                        <a:t>(Linear)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'weather', 'temp',     '</a:t>
                      </a:r>
                      <a:r>
                        <a:rPr lang="en-US" sz="1200" dirty="0" err="1" smtClean="0"/>
                        <a:t>workingday</a:t>
                      </a:r>
                      <a:r>
                        <a:rPr lang="en-US" sz="1200" dirty="0" smtClean="0"/>
                        <a:t>', '</a:t>
                      </a:r>
                      <a:r>
                        <a:rPr lang="en-US" sz="1200" dirty="0" err="1" smtClean="0"/>
                        <a:t>season','holiday</a:t>
                      </a:r>
                      <a:r>
                        <a:rPr lang="en-US" sz="1200" dirty="0" smtClean="0"/>
                        <a:t>', '</a:t>
                      </a:r>
                      <a:r>
                        <a:rPr lang="en-US" sz="1200" dirty="0" err="1" smtClean="0"/>
                        <a:t>hrofday</a:t>
                      </a:r>
                      <a:r>
                        <a:rPr lang="en-US" sz="1200" dirty="0" smtClean="0"/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39.68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133.37</a:t>
                      </a:r>
                    </a:p>
                  </a:txBody>
                  <a:tcPr/>
                </a:tc>
              </a:tr>
              <a:tr h="2845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SVR</a:t>
                      </a:r>
                      <a:r>
                        <a:rPr lang="en-US" sz="1200" baseline="0" dirty="0" smtClean="0"/>
                        <a:t> (RBF)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 smtClean="0"/>
                        <a:t>'weather', 'temp', '</a:t>
                      </a:r>
                      <a:r>
                        <a:rPr lang="en-US" sz="1200" dirty="0" err="1" smtClean="0"/>
                        <a:t>atemp</a:t>
                      </a:r>
                      <a:r>
                        <a:rPr lang="en-US" sz="1200" dirty="0" smtClean="0"/>
                        <a:t>', '</a:t>
                      </a:r>
                      <a:r>
                        <a:rPr lang="en-US" sz="1200" dirty="0" err="1" smtClean="0"/>
                        <a:t>windspeed</a:t>
                      </a:r>
                      <a:r>
                        <a:rPr lang="en-US" sz="1200" dirty="0" smtClean="0"/>
                        <a:t>',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dirty="0" smtClean="0"/>
                        <a:t>    '</a:t>
                      </a:r>
                      <a:r>
                        <a:rPr lang="en-US" sz="1200" dirty="0" err="1" smtClean="0"/>
                        <a:t>workingday</a:t>
                      </a:r>
                      <a:r>
                        <a:rPr lang="en-US" sz="1200" dirty="0" smtClean="0"/>
                        <a:t>', 'season', 'holiday', '</a:t>
                      </a:r>
                      <a:r>
                        <a:rPr lang="en-US" sz="1200" dirty="0" err="1" smtClean="0"/>
                        <a:t>hrofday</a:t>
                      </a:r>
                      <a:r>
                        <a:rPr lang="en-US" sz="1200" dirty="0" smtClean="0"/>
                        <a:t>', 'peak','</a:t>
                      </a:r>
                      <a:r>
                        <a:rPr lang="en-US" sz="1200" dirty="0" err="1" smtClean="0"/>
                        <a:t>rollingmth</a:t>
                      </a:r>
                      <a:r>
                        <a:rPr lang="en-US" sz="1200" dirty="0" smtClean="0"/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 smtClean="0"/>
                        <a:t>46.63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 smtClean="0"/>
                        <a:t>146.97</a:t>
                      </a:r>
                    </a:p>
                  </a:txBody>
                  <a:tcPr/>
                </a:tc>
              </a:tr>
              <a:tr h="340269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RandomForest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'weather', 'temp', '</a:t>
                      </a:r>
                      <a:r>
                        <a:rPr lang="en-US" sz="1200" dirty="0" err="1" smtClean="0"/>
                        <a:t>atemp</a:t>
                      </a:r>
                      <a:r>
                        <a:rPr lang="en-US" sz="1200" dirty="0" smtClean="0"/>
                        <a:t>', '</a:t>
                      </a:r>
                      <a:r>
                        <a:rPr lang="en-US" sz="1200" dirty="0" err="1" smtClean="0"/>
                        <a:t>windspeed</a:t>
                      </a:r>
                      <a:r>
                        <a:rPr lang="en-US" sz="1200" dirty="0" smtClean="0"/>
                        <a:t>','</a:t>
                      </a:r>
                      <a:r>
                        <a:rPr lang="en-US" sz="1200" dirty="0" err="1" smtClean="0"/>
                        <a:t>hrofday</a:t>
                      </a:r>
                      <a:r>
                        <a:rPr lang="en-US" sz="1200" dirty="0" smtClean="0"/>
                        <a:t>','</a:t>
                      </a:r>
                      <a:r>
                        <a:rPr lang="en-US" sz="1200" dirty="0" err="1" smtClean="0"/>
                        <a:t>workingday</a:t>
                      </a:r>
                      <a:r>
                        <a:rPr lang="en-US" sz="1200" dirty="0" smtClean="0"/>
                        <a:t>'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24.70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81.02</a:t>
                      </a:r>
                      <a:endParaRPr lang="en-US" sz="1200" dirty="0"/>
                    </a:p>
                  </a:txBody>
                  <a:tcPr/>
                </a:tc>
              </a:tr>
              <a:tr h="2695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ElasticNet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'weather', '</a:t>
                      </a:r>
                      <a:r>
                        <a:rPr lang="en-US" sz="1200" dirty="0" err="1" smtClean="0"/>
                        <a:t>atemp</a:t>
                      </a:r>
                      <a:r>
                        <a:rPr lang="en-US" sz="1200" dirty="0" smtClean="0"/>
                        <a:t>', '</a:t>
                      </a:r>
                      <a:r>
                        <a:rPr lang="en-US" sz="1200" dirty="0" err="1" smtClean="0"/>
                        <a:t>windspeed</a:t>
                      </a:r>
                      <a:r>
                        <a:rPr lang="en-US" sz="1200" dirty="0" smtClean="0"/>
                        <a:t>', 'humidity'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39.86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137.20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95337" y="4305300"/>
            <a:ext cx="640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dirty="0" smtClean="0"/>
              <a:t>Used default 75/25 ratio for the </a:t>
            </a:r>
            <a:r>
              <a:rPr lang="en-US" sz="1600" dirty="0" err="1" smtClean="0"/>
              <a:t>train_test_split</a:t>
            </a:r>
            <a:r>
              <a:rPr lang="en-US" sz="1600" dirty="0" smtClean="0"/>
              <a:t> model training</a:t>
            </a:r>
          </a:p>
          <a:p>
            <a:pPr algn="l"/>
            <a:r>
              <a:rPr lang="en-US" sz="1600" dirty="0" smtClean="0"/>
              <a:t>Used 10 fold Cross Validation for Model Validation</a:t>
            </a:r>
          </a:p>
          <a:p>
            <a:pPr algn="l"/>
            <a:r>
              <a:rPr lang="en-US" sz="1600" dirty="0" smtClean="0"/>
              <a:t>Used </a:t>
            </a:r>
            <a:r>
              <a:rPr lang="en-US" sz="1600" dirty="0" err="1" smtClean="0"/>
              <a:t>scikit</a:t>
            </a:r>
            <a:r>
              <a:rPr lang="en-US" sz="1600" dirty="0" smtClean="0"/>
              <a:t> implementation for all the models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562970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CONCLUSION and Next STEPS 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4430" y="952500"/>
            <a:ext cx="8001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000" dirty="0" smtClean="0"/>
              <a:t>None of the model seems to be very accurate</a:t>
            </a:r>
          </a:p>
          <a:p>
            <a:pPr marL="285750" indent="-285750" algn="l">
              <a:buFont typeface="Arial"/>
              <a:buChar char="•"/>
            </a:pPr>
            <a:r>
              <a:rPr lang="en-US" sz="2000" dirty="0" smtClean="0"/>
              <a:t>Need to identify more </a:t>
            </a:r>
            <a:r>
              <a:rPr lang="en-US" sz="2000" i="1" dirty="0" smtClean="0"/>
              <a:t>derived </a:t>
            </a:r>
            <a:r>
              <a:rPr lang="en-US" sz="2000" dirty="0" smtClean="0"/>
              <a:t>features that predict the bike rental demand</a:t>
            </a:r>
          </a:p>
          <a:p>
            <a:pPr marL="614363" lvl="1" indent="-285750" algn="l">
              <a:buFont typeface="Arial"/>
              <a:buChar char="•"/>
            </a:pPr>
            <a:r>
              <a:rPr lang="en-US" sz="2000" dirty="0" smtClean="0"/>
              <a:t>The features need to be able to incorporate the influence of additional registered renter signing up with the program over a period of time</a:t>
            </a:r>
          </a:p>
          <a:p>
            <a:pPr marL="614363" lvl="1" indent="-285750" algn="l">
              <a:buFont typeface="Arial"/>
              <a:buChar char="•"/>
            </a:pPr>
            <a:r>
              <a:rPr lang="en-US" sz="2000" dirty="0" smtClean="0"/>
              <a:t>Current model looks at entire training set for cross-validation</a:t>
            </a:r>
          </a:p>
          <a:p>
            <a:pPr marL="285750" indent="-285750" algn="l">
              <a:buFont typeface="Arial"/>
              <a:buChar char="•"/>
            </a:pPr>
            <a:r>
              <a:rPr lang="en-US" sz="2000" dirty="0" smtClean="0"/>
              <a:t>Since </a:t>
            </a:r>
            <a:r>
              <a:rPr lang="en-US" sz="2000" dirty="0" err="1" smtClean="0"/>
              <a:t>RandomForest</a:t>
            </a:r>
            <a:r>
              <a:rPr lang="en-US" sz="2000" dirty="0" smtClean="0"/>
              <a:t> seems to be more accurate than the other algorithm – use the parameters to tune the model and also run the model with different feature sets.</a:t>
            </a:r>
          </a:p>
          <a:p>
            <a:pPr marL="285750" indent="-285750" algn="l">
              <a:buFont typeface="Arial"/>
              <a:buChar char="•"/>
            </a:pPr>
            <a:r>
              <a:rPr lang="en-US" sz="2000" dirty="0" smtClean="0"/>
              <a:t>Try additional algorithms based on decision trees and polynomial regression</a:t>
            </a:r>
          </a:p>
          <a:p>
            <a:pPr algn="l"/>
            <a:endParaRPr lang="en-US" sz="2000" dirty="0" smtClean="0"/>
          </a:p>
          <a:p>
            <a:pPr marL="285750" indent="-285750" algn="l">
              <a:buFont typeface="Arial"/>
              <a:buChar char="•"/>
            </a:pPr>
            <a:endParaRPr lang="en-US" sz="2000" dirty="0" smtClean="0"/>
          </a:p>
          <a:p>
            <a:pPr marL="285750" indent="-285750" algn="l">
              <a:buFont typeface="Arial"/>
              <a:buChar char="•"/>
            </a:pPr>
            <a:endParaRPr lang="en-US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337" y="68764"/>
            <a:ext cx="2057400" cy="351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90603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Questions/Comments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4430" y="952500"/>
            <a:ext cx="8001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sz="2000" dirty="0" smtClean="0"/>
          </a:p>
          <a:p>
            <a:pPr marL="285750" indent="-285750" algn="l">
              <a:buFont typeface="Arial"/>
              <a:buChar char="•"/>
            </a:pPr>
            <a:endParaRPr lang="en-US" sz="2000" dirty="0" smtClean="0"/>
          </a:p>
          <a:p>
            <a:pPr marL="285750" indent="-285750" algn="l">
              <a:buFont typeface="Arial"/>
              <a:buChar char="•"/>
            </a:pPr>
            <a:endParaRPr lang="en-US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337" y="68764"/>
            <a:ext cx="2057400" cy="351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79669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smtClean="0">
                <a:latin typeface="PFDinTextCompPro-Bold" charset="0"/>
                <a:ea typeface="ヒラギノ角ゴ ProN W3" charset="0"/>
                <a:cs typeface="ヒラギノ角ゴ ProN W3" charset="0"/>
              </a:rPr>
              <a:t>DATA </a:t>
            </a: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09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Project Description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. DATASET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EXPLOTARY DATA ANALYSIS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IV. MODELING PROCESS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V. Next Steps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25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Project Description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20485" name="Subtitle 2"/>
          <p:cNvSpPr>
            <a:spLocks noGrp="1"/>
          </p:cNvSpPr>
          <p:nvPr>
            <p:ph type="subTitle" idx="1"/>
          </p:nvPr>
        </p:nvSpPr>
        <p:spPr bwMode="auto">
          <a:xfrm>
            <a:off x="566737" y="1181100"/>
            <a:ext cx="8305800" cy="3581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6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6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endParaRPr lang="en-US" sz="16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  <a:p>
            <a:pPr marL="0" lvl="0" indent="0">
              <a:buNone/>
            </a:pPr>
            <a:endParaRPr lang="en-US" altLang="en-US" dirty="0" smtClean="0">
              <a:solidFill>
                <a:srgbClr val="00B0F0"/>
              </a:solidFill>
              <a:latin typeface="Open Sans"/>
            </a:endParaRPr>
          </a:p>
          <a:p>
            <a:pPr marL="0" lvl="0" indent="0">
              <a:buNone/>
            </a:pPr>
            <a:r>
              <a:rPr lang="en-US" altLang="en-US" dirty="0" err="1" smtClean="0">
                <a:solidFill>
                  <a:srgbClr val="00B0F0"/>
                </a:solidFill>
                <a:latin typeface="Open Sans"/>
              </a:rPr>
              <a:t>kaggle</a:t>
            </a:r>
            <a:r>
              <a:rPr lang="en-US" altLang="en-US" dirty="0" smtClean="0">
                <a:solidFill>
                  <a:srgbClr val="00B0F0"/>
                </a:solidFill>
                <a:latin typeface="Open Sans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competition (</a:t>
            </a:r>
            <a:r>
              <a:rPr lang="en-US" altLang="en-US" dirty="0">
                <a:solidFill>
                  <a:srgbClr val="000000"/>
                </a:solidFill>
                <a:latin typeface="Open Sans"/>
                <a:hlinkClick r:id="rId3"/>
              </a:rPr>
              <a:t>https://</a:t>
            </a:r>
            <a:r>
              <a:rPr lang="en-US" altLang="en-US" dirty="0" smtClean="0">
                <a:solidFill>
                  <a:srgbClr val="000000"/>
                </a:solidFill>
                <a:latin typeface="Open Sans"/>
                <a:hlinkClick r:id="rId3"/>
              </a:rPr>
              <a:t>www.kaggle.com/c/bike-sharing-demand</a:t>
            </a:r>
            <a:r>
              <a:rPr lang="en-US" altLang="en-US" dirty="0" smtClean="0">
                <a:solidFill>
                  <a:srgbClr val="000000"/>
                </a:solidFill>
                <a:latin typeface="Open Sans"/>
              </a:rPr>
              <a:t>)</a:t>
            </a:r>
          </a:p>
          <a:p>
            <a:pPr marL="0" lvl="0" indent="0">
              <a:buNone/>
            </a:pPr>
            <a:endParaRPr lang="en-US" altLang="en-US" sz="2400" dirty="0">
              <a:solidFill>
                <a:srgbClr val="000000"/>
              </a:solidFill>
              <a:latin typeface="Open Sans"/>
            </a:endParaRPr>
          </a:p>
          <a:p>
            <a:pPr lvl="0"/>
            <a:r>
              <a:rPr lang="en-US" altLang="en-US" sz="1800" dirty="0">
                <a:solidFill>
                  <a:srgbClr val="000000"/>
                </a:solidFill>
                <a:latin typeface="Open Sans"/>
              </a:rPr>
              <a:t>Forecast use of a city </a:t>
            </a:r>
            <a:r>
              <a:rPr lang="en-US" altLang="en-US" sz="1800" dirty="0" err="1">
                <a:solidFill>
                  <a:srgbClr val="000000"/>
                </a:solidFill>
                <a:latin typeface="Open Sans"/>
              </a:rPr>
              <a:t>bikeshare</a:t>
            </a:r>
            <a:r>
              <a:rPr lang="en-US" altLang="en-US" sz="18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sz="1800" dirty="0" smtClean="0">
                <a:solidFill>
                  <a:srgbClr val="000000"/>
                </a:solidFill>
                <a:latin typeface="Open Sans"/>
              </a:rPr>
              <a:t>system. </a:t>
            </a:r>
            <a:r>
              <a:rPr lang="en-US" altLang="en-US" sz="1800" dirty="0">
                <a:solidFill>
                  <a:srgbClr val="000000"/>
                </a:solidFill>
                <a:latin typeface="Open Sans"/>
              </a:rPr>
              <a:t>Bike sharing systems are a means of renting bicycles where the process of obtaining membership, rental, and bike return is automated via a network of kiosk locations throughout a </a:t>
            </a:r>
            <a:r>
              <a:rPr lang="en-US" altLang="en-US" sz="1800" dirty="0" smtClean="0">
                <a:solidFill>
                  <a:srgbClr val="000000"/>
                </a:solidFill>
                <a:latin typeface="Open Sans"/>
              </a:rPr>
              <a:t>city</a:t>
            </a:r>
          </a:p>
          <a:p>
            <a:r>
              <a:rPr lang="en-US" altLang="en-US" sz="1800" dirty="0" smtClean="0">
                <a:solidFill>
                  <a:srgbClr val="000000"/>
                </a:solidFill>
                <a:latin typeface="Open Sans"/>
              </a:rPr>
              <a:t>Combine </a:t>
            </a:r>
            <a:r>
              <a:rPr lang="en-US" altLang="en-US" sz="1800" dirty="0">
                <a:solidFill>
                  <a:srgbClr val="000000"/>
                </a:solidFill>
                <a:latin typeface="Open Sans"/>
              </a:rPr>
              <a:t>historical usage patterns with weather data in order to forecast bike rental demand in the Capital </a:t>
            </a:r>
            <a:r>
              <a:rPr lang="en-US" altLang="en-US" sz="1800" dirty="0" err="1">
                <a:solidFill>
                  <a:srgbClr val="000000"/>
                </a:solidFill>
                <a:latin typeface="Open Sans"/>
              </a:rPr>
              <a:t>Bikeshare</a:t>
            </a:r>
            <a:r>
              <a:rPr lang="en-US" altLang="en-US" sz="1800" dirty="0">
                <a:solidFill>
                  <a:srgbClr val="000000"/>
                </a:solidFill>
                <a:latin typeface="Open Sans"/>
              </a:rPr>
              <a:t> program in Washington, D.C</a:t>
            </a:r>
            <a:endParaRPr lang="en-US" altLang="en-US" dirty="0">
              <a:solidFill>
                <a:srgbClr val="000000"/>
              </a:solidFill>
              <a:latin typeface="Open Sans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14337" y="990600"/>
            <a:ext cx="8235951" cy="5715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Bike Rental Prediction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7" y="1485900"/>
            <a:ext cx="5791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02243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Data exploration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0485" name="Subtitle 2"/>
          <p:cNvSpPr>
            <a:spLocks noGrp="1"/>
          </p:cNvSpPr>
          <p:nvPr>
            <p:ph type="subTitle" idx="1"/>
          </p:nvPr>
        </p:nvSpPr>
        <p:spPr bwMode="auto">
          <a:xfrm>
            <a:off x="566737" y="1181100"/>
            <a:ext cx="8305800" cy="3581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Training </a:t>
            </a:r>
            <a:r>
              <a:rPr lang="en-US" dirty="0"/>
              <a:t>Set </a:t>
            </a:r>
          </a:p>
          <a:p>
            <a:pPr marL="672038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Two years </a:t>
            </a:r>
            <a:r>
              <a:rPr lang="en-US" dirty="0" smtClean="0"/>
              <a:t>of data - Jan  </a:t>
            </a:r>
            <a:r>
              <a:rPr lang="en-US" dirty="0"/>
              <a:t>2011 till Dec 2012</a:t>
            </a:r>
          </a:p>
          <a:p>
            <a:pPr marL="1001177" lvl="2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Hourly predictor </a:t>
            </a:r>
            <a:r>
              <a:rPr lang="en-US" dirty="0"/>
              <a:t>values  for first 19 </a:t>
            </a:r>
            <a:r>
              <a:rPr lang="en-US" dirty="0" smtClean="0"/>
              <a:t>days</a:t>
            </a:r>
            <a:endParaRPr lang="en-US" dirty="0"/>
          </a:p>
          <a:p>
            <a:pPr marL="1001177" lvl="2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Hourly output </a:t>
            </a:r>
            <a:r>
              <a:rPr lang="en-US" dirty="0"/>
              <a:t>for the first 19 </a:t>
            </a:r>
            <a:r>
              <a:rPr lang="en-US" dirty="0" smtClean="0"/>
              <a:t>days</a:t>
            </a:r>
            <a:endParaRPr lang="en-US" dirty="0"/>
          </a:p>
          <a:p>
            <a:pPr marL="1001177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10866 rows of observations</a:t>
            </a:r>
          </a:p>
          <a:p>
            <a:pPr marL="1001177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No missing values</a:t>
            </a:r>
          </a:p>
          <a:p>
            <a:r>
              <a:rPr lang="en-US" dirty="0"/>
              <a:t>Test Set</a:t>
            </a:r>
          </a:p>
          <a:p>
            <a:pPr marL="672038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Two years of data </a:t>
            </a:r>
            <a:r>
              <a:rPr lang="en-US" dirty="0"/>
              <a:t>from Jan 2011 till Dec 2012</a:t>
            </a:r>
          </a:p>
          <a:p>
            <a:pPr marL="1001177" lvl="2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Hourly predictor </a:t>
            </a:r>
            <a:r>
              <a:rPr lang="en-US" dirty="0"/>
              <a:t>values for last days of the month (from 20</a:t>
            </a:r>
            <a:r>
              <a:rPr lang="en-US" baseline="30000" dirty="0"/>
              <a:t>th</a:t>
            </a:r>
            <a:r>
              <a:rPr lang="en-US" dirty="0"/>
              <a:t> till 28, 29, 30 or 31</a:t>
            </a:r>
            <a:r>
              <a:rPr lang="en-US" dirty="0" smtClean="0"/>
              <a:t>)</a:t>
            </a:r>
            <a:endParaRPr lang="en-US" dirty="0"/>
          </a:p>
          <a:p>
            <a:pPr marL="1001177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Predict </a:t>
            </a:r>
            <a:r>
              <a:rPr lang="en-US" dirty="0" smtClean="0"/>
              <a:t>hourly bike demand</a:t>
            </a:r>
            <a:endParaRPr lang="en-US" dirty="0"/>
          </a:p>
          <a:p>
            <a:pPr marL="1001177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Output is not provided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337" y="68764"/>
            <a:ext cx="2057400" cy="351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43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530224"/>
            <a:ext cx="7620000" cy="269875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z="1800" dirty="0" smtClean="0"/>
              <a:t>Data exploration (Continued) – predictors &amp; Output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0485" name="Subtitle 2"/>
          <p:cNvSpPr>
            <a:spLocks noGrp="1"/>
          </p:cNvSpPr>
          <p:nvPr>
            <p:ph type="subTitle" idx="1"/>
          </p:nvPr>
        </p:nvSpPr>
        <p:spPr bwMode="auto">
          <a:xfrm>
            <a:off x="566737" y="1181100"/>
            <a:ext cx="8305800" cy="3581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337" y="68764"/>
            <a:ext cx="2057400" cy="351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Content Placeholder 10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22980838"/>
              </p:ext>
            </p:extLst>
          </p:nvPr>
        </p:nvGraphicFramePr>
        <p:xfrm>
          <a:off x="414337" y="841375"/>
          <a:ext cx="8643937" cy="439937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64469"/>
                <a:gridCol w="7179468"/>
              </a:tblGrid>
              <a:tr h="26959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Predictor</a:t>
                      </a:r>
                      <a:endParaRPr lang="en-US" sz="1200" dirty="0"/>
                    </a:p>
                  </a:txBody>
                  <a:tcPr>
                    <a:solidFill>
                      <a:srgbClr val="B3D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/>
                    </a:p>
                  </a:txBody>
                  <a:tcPr>
                    <a:solidFill>
                      <a:srgbClr val="B3DEFF"/>
                    </a:solidFill>
                  </a:tcPr>
                </a:tc>
              </a:tr>
              <a:tr h="27209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datetime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Date</a:t>
                      </a:r>
                      <a:r>
                        <a:rPr lang="en-US" sz="1200" baseline="0" dirty="0" smtClean="0"/>
                        <a:t> and hour of the day</a:t>
                      </a:r>
                      <a:endParaRPr lang="en-US" sz="1200" dirty="0"/>
                    </a:p>
                  </a:txBody>
                  <a:tcPr/>
                </a:tc>
              </a:tr>
              <a:tr h="26959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season 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 = spring, 2 = summer, 3 = fall, 4 = winter </a:t>
                      </a:r>
                    </a:p>
                  </a:txBody>
                  <a:tcPr/>
                </a:tc>
              </a:tr>
              <a:tr h="2695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holiday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whether the day is considered a holiday </a:t>
                      </a:r>
                      <a:r>
                        <a:rPr lang="en-US" sz="1200" dirty="0" smtClean="0"/>
                        <a:t>–(</a:t>
                      </a:r>
                      <a:r>
                        <a:rPr lang="en-US" sz="1200" dirty="0" smtClean="0"/>
                        <a:t>1</a:t>
                      </a:r>
                      <a:r>
                        <a:rPr lang="en-US" sz="1200" baseline="0" dirty="0" smtClean="0"/>
                        <a:t> – holiday, 0 – not a holiday)</a:t>
                      </a:r>
                      <a:endParaRPr lang="en-US" sz="1200" dirty="0" smtClean="0"/>
                    </a:p>
                  </a:txBody>
                  <a:tcPr/>
                </a:tc>
              </a:tr>
              <a:tr h="2845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workingday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 smtClean="0"/>
                        <a:t>whether the day is neither a weekend nor holiday (</a:t>
                      </a:r>
                      <a:r>
                        <a:rPr lang="en-US" sz="1200" baseline="0" dirty="0" smtClean="0"/>
                        <a:t> 1- working day, 0 – not a working day)</a:t>
                      </a:r>
                      <a:endParaRPr lang="en-US" sz="1200" dirty="0" smtClean="0"/>
                    </a:p>
                  </a:txBody>
                  <a:tcPr/>
                </a:tc>
              </a:tr>
              <a:tr h="8087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weather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1: Clear, Few clouds, Partly cloudy, Partly cloudy </a:t>
                      </a:r>
                      <a:r>
                        <a:rPr lang="en-US" sz="1200" dirty="0" smtClean="0"/>
                        <a:t> (Nice to bike on)</a:t>
                      </a: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2: Mist + Cloudy, Mist + Broken clouds, Mist + Few clouds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3: Light Snow, Light Rain + Thunderstorm + Scattered clouds, Light Rain + Scattered clouds 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4: Heavy Rain + Ice Pallets + Thunderstorm + Mist, Snow + Fog </a:t>
                      </a:r>
                      <a:endParaRPr lang="en-US" sz="1200" dirty="0"/>
                    </a:p>
                  </a:txBody>
                  <a:tcPr/>
                </a:tc>
              </a:tr>
              <a:tr h="2695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temperature in Celsius</a:t>
                      </a:r>
                      <a:endParaRPr lang="en-US" sz="1200" dirty="0"/>
                    </a:p>
                  </a:txBody>
                  <a:tcPr/>
                </a:tc>
              </a:tr>
              <a:tr h="2695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atemp</a:t>
                      </a:r>
                      <a:r>
                        <a:rPr lang="en-US" sz="1200" dirty="0" smtClean="0"/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"feels like" temperature in Celsius</a:t>
                      </a:r>
                      <a:endParaRPr lang="en-US" sz="1200" dirty="0"/>
                    </a:p>
                  </a:txBody>
                  <a:tcPr/>
                </a:tc>
              </a:tr>
              <a:tr h="2695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relative humidity</a:t>
                      </a:r>
                    </a:p>
                  </a:txBody>
                  <a:tcPr/>
                </a:tc>
              </a:tr>
              <a:tr h="269593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windspeed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wind speed</a:t>
                      </a:r>
                      <a:endParaRPr lang="en-US" sz="1200" dirty="0"/>
                    </a:p>
                  </a:txBody>
                  <a:tcPr/>
                </a:tc>
              </a:tr>
              <a:tr h="269593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Output</a:t>
                      </a:r>
                      <a:endParaRPr lang="en-US" sz="1200" b="1" dirty="0"/>
                    </a:p>
                  </a:txBody>
                  <a:tcPr>
                    <a:solidFill>
                      <a:srgbClr val="B3D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Description</a:t>
                      </a:r>
                      <a:endParaRPr lang="en-US" sz="1200" b="1" dirty="0"/>
                    </a:p>
                  </a:txBody>
                  <a:tcPr>
                    <a:solidFill>
                      <a:srgbClr val="B3DEFF"/>
                    </a:solidFill>
                  </a:tcPr>
                </a:tc>
              </a:tr>
              <a:tr h="26959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casual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number of non-registered user rentals initiated</a:t>
                      </a:r>
                      <a:endParaRPr lang="en-US" sz="1200" dirty="0"/>
                    </a:p>
                  </a:txBody>
                  <a:tcPr/>
                </a:tc>
              </a:tr>
              <a:tr h="2695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registered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number of registered user rentals initiated</a:t>
                      </a:r>
                    </a:p>
                  </a:txBody>
                  <a:tcPr/>
                </a:tc>
              </a:tr>
              <a:tr h="2695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count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number of total rentals (casual + registered)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05988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530224"/>
            <a:ext cx="7620000" cy="269875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z="1800" dirty="0" smtClean="0"/>
              <a:t>Data exploration (Continued) – DATA Plots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0485" name="Subtitle 2"/>
          <p:cNvSpPr>
            <a:spLocks noGrp="1"/>
          </p:cNvSpPr>
          <p:nvPr>
            <p:ph type="subTitle" idx="1"/>
          </p:nvPr>
        </p:nvSpPr>
        <p:spPr bwMode="auto">
          <a:xfrm>
            <a:off x="566737" y="1181100"/>
            <a:ext cx="8305800" cy="3581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337" y="68764"/>
            <a:ext cx="2057400" cy="351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81100"/>
            <a:ext cx="3478929" cy="239176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61937" y="3726240"/>
            <a:ext cx="2971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Season versus  Count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1-Spring, 2-Summer, 3-Fall, 4-Winter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(Fall &amp; Winter have more rentals than Summer &amp; Spring)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1714" y="1246291"/>
            <a:ext cx="2763181" cy="215316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948462" y="3726240"/>
            <a:ext cx="2362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Holiday versus  Count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(More rental during non-holidays)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4096" y="1300398"/>
            <a:ext cx="2970026" cy="204601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780195" y="3726240"/>
            <a:ext cx="2397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Workingday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versus  Count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(More rentals during Working days)</a:t>
            </a:r>
            <a:endParaRPr lang="en-US" sz="16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3706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530224"/>
            <a:ext cx="7620000" cy="269875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z="1800" dirty="0" smtClean="0"/>
              <a:t>Data exploration (Continued) – DATA Plots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0485" name="Subtitle 2"/>
          <p:cNvSpPr>
            <a:spLocks noGrp="1"/>
          </p:cNvSpPr>
          <p:nvPr>
            <p:ph type="subTitle" idx="1"/>
          </p:nvPr>
        </p:nvSpPr>
        <p:spPr bwMode="auto">
          <a:xfrm>
            <a:off x="566737" y="1181100"/>
            <a:ext cx="8305800" cy="3581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337" y="68764"/>
            <a:ext cx="2057400" cy="351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9007" y="3685282"/>
            <a:ext cx="2971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Temp (in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Celusis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) versus Count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(Expected – more rentals when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Temp is pleasant)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00737" y="3803055"/>
            <a:ext cx="2397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Hour of the day (00-23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hrs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) versus  Count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(Rental taper down in late nights and early morning)</a:t>
            </a:r>
            <a:endParaRPr lang="en-US" sz="16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Content Placeholder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76132" y="1017223"/>
            <a:ext cx="3924405" cy="27089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3936" y="948967"/>
            <a:ext cx="4069565" cy="280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97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530224"/>
            <a:ext cx="7620000" cy="269875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z="1800" dirty="0" smtClean="0"/>
              <a:t>Data exploration (Continued) – DATA Plots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0485" name="Subtitle 2"/>
          <p:cNvSpPr>
            <a:spLocks noGrp="1"/>
          </p:cNvSpPr>
          <p:nvPr>
            <p:ph type="subTitle" idx="1"/>
          </p:nvPr>
        </p:nvSpPr>
        <p:spPr bwMode="auto">
          <a:xfrm>
            <a:off x="566737" y="1181100"/>
            <a:ext cx="8305800" cy="3581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337" y="68764"/>
            <a:ext cx="2057400" cy="351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61937" y="3726240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Hour of the day versus Total Rental on </a:t>
            </a:r>
            <a:r>
              <a:rPr lang="en-US" sz="1600" dirty="0" err="1"/>
              <a:t>WorkingDay</a:t>
            </a:r>
            <a:r>
              <a:rPr lang="en-US" sz="1600" dirty="0"/>
              <a:t> and non-</a:t>
            </a:r>
            <a:r>
              <a:rPr lang="en-US" sz="1600" dirty="0" err="1"/>
              <a:t>WorkingDay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3948462" y="3726240"/>
            <a:ext cx="2362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Hour of the day versus </a:t>
            </a:r>
            <a:r>
              <a:rPr lang="en-US" sz="1600" i="1" dirty="0"/>
              <a:t>Casual</a:t>
            </a:r>
            <a:r>
              <a:rPr lang="en-US" sz="1600" dirty="0"/>
              <a:t> Rental on </a:t>
            </a:r>
            <a:r>
              <a:rPr lang="en-US" sz="1600" dirty="0" err="1"/>
              <a:t>WorkingDay</a:t>
            </a:r>
            <a:r>
              <a:rPr lang="en-US" sz="1600" dirty="0"/>
              <a:t> and non-</a:t>
            </a:r>
            <a:r>
              <a:rPr lang="en-US" sz="1600" dirty="0" err="1"/>
              <a:t>WorkingDay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6780195" y="3726240"/>
            <a:ext cx="2397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Hour of the day versus </a:t>
            </a:r>
            <a:r>
              <a:rPr lang="en-US" sz="1600" i="1" dirty="0"/>
              <a:t>Registered</a:t>
            </a:r>
            <a:r>
              <a:rPr lang="en-US" sz="1600" dirty="0"/>
              <a:t> User Rental on </a:t>
            </a:r>
            <a:r>
              <a:rPr lang="en-US" sz="1600" dirty="0" err="1"/>
              <a:t>WorkingDay</a:t>
            </a:r>
            <a:r>
              <a:rPr lang="en-US" sz="1600" dirty="0"/>
              <a:t> and non-</a:t>
            </a:r>
            <a:r>
              <a:rPr lang="en-US" sz="1600" dirty="0" err="1"/>
              <a:t>WorkingDay</a:t>
            </a:r>
            <a:endParaRPr lang="en-US" sz="1600" dirty="0"/>
          </a:p>
        </p:txBody>
      </p:sp>
      <p:pic>
        <p:nvPicPr>
          <p:cNvPr id="13" name="Content Placeholder 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-42863" y="1234248"/>
            <a:ext cx="3505958" cy="19883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5598" y="1327727"/>
            <a:ext cx="3103262" cy="177418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4872" y="1398657"/>
            <a:ext cx="2878203" cy="163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07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530224"/>
            <a:ext cx="7620000" cy="269875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z="1800" dirty="0" smtClean="0"/>
              <a:t>Data exploration (Continued) – DATA Plots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20485" name="Subtitle 2"/>
          <p:cNvSpPr>
            <a:spLocks noGrp="1"/>
          </p:cNvSpPr>
          <p:nvPr>
            <p:ph type="subTitle" idx="1"/>
          </p:nvPr>
        </p:nvSpPr>
        <p:spPr bwMode="auto">
          <a:xfrm>
            <a:off x="566737" y="1181100"/>
            <a:ext cx="8305800" cy="3581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lnSpc>
                <a:spcPct val="100000"/>
              </a:lnSpc>
              <a:buFont typeface="Lucida Grande" charset="0"/>
              <a:buChar char="‣"/>
            </a:pPr>
            <a:endParaRPr lang="en-US" sz="140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337" y="68764"/>
            <a:ext cx="2057400" cy="351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379605" y="4417337"/>
            <a:ext cx="4862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Plots </a:t>
            </a:r>
            <a:r>
              <a:rPr lang="en-US" sz="1600" dirty="0"/>
              <a:t>of </a:t>
            </a:r>
            <a:r>
              <a:rPr lang="en-US" sz="1600" i="1" dirty="0"/>
              <a:t>Casual</a:t>
            </a:r>
            <a:r>
              <a:rPr lang="en-US" sz="1600" dirty="0"/>
              <a:t> renters against different parameters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445" y="1230386"/>
            <a:ext cx="8048342" cy="282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146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11002</TotalTime>
  <Pages>0</Pages>
  <Words>1104</Words>
  <Characters>0</Characters>
  <Application>Microsoft Office PowerPoint</Application>
  <PresentationFormat>Custom</PresentationFormat>
  <Lines>0</Lines>
  <Paragraphs>276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GA_Instructor_Template_Deck</vt:lpstr>
      <vt:lpstr>Agenda</vt:lpstr>
      <vt:lpstr>DATA SCIENCE Class Project Submitted by  anilg</vt:lpstr>
      <vt:lpstr> I. Project Description iI. DATASET III. EXPLOTARY DATA ANALYSIS IV. MODELING PROCESS V. Next Steps</vt:lpstr>
      <vt:lpstr>Bike Rental Prediction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Anil Gawande</cp:lastModifiedBy>
  <cp:revision>1103</cp:revision>
  <dcterms:modified xsi:type="dcterms:W3CDTF">2015-11-30T21:00:19Z</dcterms:modified>
</cp:coreProperties>
</file>