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52" r:id="rId3"/>
    <p:sldId id="353" r:id="rId4"/>
    <p:sldId id="354" r:id="rId5"/>
    <p:sldId id="355" r:id="rId6"/>
    <p:sldId id="350" r:id="rId7"/>
    <p:sldId id="359" r:id="rId8"/>
    <p:sldId id="3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8A2D6-572E-4F91-83C5-116978ACA24B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660BB-1331-4D83-AFAD-33F4B0FB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43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660BB-1331-4D83-AFAD-33F4B0FB80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6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F29D-841B-445A-8D15-43CD08AF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57305-B697-4F8F-9E19-F18A7737B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6F8D-20D9-43CA-99E0-40F227B0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CE74-11E0-4211-A4BA-9D991735030C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95A56-C253-4323-85C3-70F757CF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83C5B-CB85-463A-8E11-A5499478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D4-EE91-41E5-A3CA-DBCF26474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6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7B79-0317-412A-9272-75583E29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4FDA4-32F7-4EE7-A13A-509A05ED3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AE4E-1883-4E6F-BB35-AF4C4AE9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CE74-11E0-4211-A4BA-9D991735030C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02D1-583C-4A60-812D-02CF619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29CC-1210-45C9-B5EA-39DBE6BB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D4-EE91-41E5-A3CA-DBCF26474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66E63-C684-4F32-BD76-7EBB38308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A1ADE-72C3-435D-8431-819661CB4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380A3-FBF7-4A1F-8457-71DDB5D9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CE74-11E0-4211-A4BA-9D991735030C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BA67-B6A6-407F-923E-F3A43520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F5380-477F-4D69-BF4E-5EB4F706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D4-EE91-41E5-A3CA-DBCF26474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0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3467">
                <a:solidFill>
                  <a:srgbClr val="FFFFFF"/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667">
                <a:solidFill>
                  <a:srgbClr val="FFFFFF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endParaRPr lang="en-US" kern="0" dirty="0">
              <a:latin typeface="Arial"/>
              <a:cs typeface="Arial"/>
              <a:sym typeface="Arial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EBDDC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EBDDC3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EBDDC3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207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latin typeface="Arial"/>
              <a:cs typeface="Arial"/>
              <a:sym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4262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1"/>
            <a:ext cx="9497484" cy="1673225"/>
          </a:xfrm>
        </p:spPr>
        <p:txBody>
          <a:bodyPr anchor="t"/>
          <a:lstStyle>
            <a:lvl1pPr marL="0" indent="0">
              <a:buNone/>
              <a:defRPr sz="3733">
                <a:solidFill>
                  <a:schemeClr val="tx2"/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5867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6"/>
          </a:xfrm>
        </p:spPr>
        <p:txBody>
          <a:bodyPr>
            <a:no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latin typeface="Arial"/>
              <a:cs typeface="Arial"/>
              <a:sym typeface="Arial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853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defTabSz="1219170">
              <a:buClr>
                <a:srgbClr val="000000"/>
              </a:buClr>
            </a:pPr>
            <a:endParaRPr lang="en-US" kern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latin typeface="Arial"/>
              <a:cs typeface="Arial"/>
              <a:sym typeface="Arial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defTabSz="1219170">
              <a:buClr>
                <a:srgbClr val="000000"/>
              </a:buClr>
            </a:pPr>
            <a:endParaRPr lang="en-US" kern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5693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defTabSz="1219170">
              <a:buClr>
                <a:srgbClr val="000000"/>
              </a:buClr>
            </a:pPr>
            <a:endParaRPr lang="en-US" kern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latin typeface="Arial"/>
              <a:cs typeface="Arial"/>
              <a:sym typeface="Arial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defTabSz="1219170">
              <a:buClr>
                <a:srgbClr val="000000"/>
              </a:buClr>
            </a:pPr>
            <a:endParaRPr lang="en-US" kern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6336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888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775F55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493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1"/>
          </a:xfrm>
        </p:spPr>
        <p:txBody>
          <a:bodyPr anchor="ctr"/>
          <a:lstStyle>
            <a:lvl1pPr algn="l">
              <a:buNone/>
              <a:defRPr sz="5867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333"/>
              </a:spcAft>
              <a:buNone/>
              <a:defRPr sz="2400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3438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23D5-38E5-4FB3-AB55-043123CE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FA4F-AC12-4A6C-ABF5-17A5D0A1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5DB7-74B2-47DC-ADC7-87BC24AF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CE74-11E0-4211-A4BA-9D991735030C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9F65-4E8A-4253-A1C7-672118D9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26AE-D82B-4AAC-A46B-824D12A9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D4-EE91-41E5-A3CA-DBCF26474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934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2267"/>
            </a:lvl1pPr>
            <a:lvl2pPr>
              <a:buFontTx/>
              <a:buNone/>
              <a:defRPr sz="1600"/>
            </a:lvl2pPr>
            <a:lvl3pPr>
              <a:buFontTx/>
              <a:buNone/>
              <a:defRPr sz="1333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3733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  <a:sym typeface="Arial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0"/>
            <a:ext cx="3556000" cy="365125"/>
          </a:xfrm>
        </p:spPr>
        <p:txBody>
          <a:bodyPr rtlCol="0"/>
          <a:lstStyle/>
          <a:p>
            <a:pPr defTabSz="1219170">
              <a:buClr>
                <a:srgbClr val="000000"/>
              </a:buClr>
            </a:pPr>
            <a:endParaRPr lang="en-US" kern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9"/>
          </a:xfrm>
        </p:spPr>
        <p:txBody>
          <a:bodyPr rtlCol="0"/>
          <a:lstStyle>
            <a:lvl1pPr>
              <a:defRPr sz="3733"/>
            </a:lvl1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latin typeface="Arial"/>
              <a:cs typeface="Arial"/>
              <a:sym typeface="Arial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4267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14911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209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1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48208"/>
            <a:ext cx="7431311" cy="3651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789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486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4F53-F661-4A27-B971-7643D64E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99A4C-6C67-4C6D-96D3-4C30CBA44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8FCD8-85CD-4057-827F-DBCBD0AE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CE74-11E0-4211-A4BA-9D991735030C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70CC-5EA1-445A-99AB-22D1B8A4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314D5-959A-4D00-BF36-99C5928F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D4-EE91-41E5-A3CA-DBCF26474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3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FC69-3E7E-47BC-AF8F-52C5B569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E4DE-F8E0-47F5-B13F-C2E7E318D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0FE8A-008B-4DA0-84B1-A3100DFD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D648A-AF30-46E6-9F2B-90AAAE3B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CE74-11E0-4211-A4BA-9D991735030C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5ED65-7D52-46F6-9922-A02A1B5C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3C0A5-A491-488E-9362-D5D12919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D4-EE91-41E5-A3CA-DBCF26474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9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5D40-5CE4-437B-9468-D0F39618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A45EC-6593-4C0A-AE6B-A393714B0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5C2FF-DF69-4D4E-A9F1-0F72A5F84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9EF30-A9D0-4313-99EC-39420928B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74E41-2CF1-49D8-8ECB-19DB465F7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97E4C-E080-472B-8676-EE0EC72D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CE74-11E0-4211-A4BA-9D991735030C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32A6B-3E49-4ED8-B94A-4A23C7E4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B915E-C97D-49BA-89C9-6DA8DCF7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D4-EE91-41E5-A3CA-DBCF26474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03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530A-3CB3-4397-A412-63D7E887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DD895-3840-4622-A8CA-A0116C03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CE74-11E0-4211-A4BA-9D991735030C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5E300-DF59-4559-B9F4-B6368AA7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10FFD-7C39-4522-BACB-87F90E53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D4-EE91-41E5-A3CA-DBCF26474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67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33EF3-9B09-4D5B-A479-8AD8336F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CE74-11E0-4211-A4BA-9D991735030C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B8209-A75A-4318-B1BE-F90F5BA3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4962-47F0-4C00-B1C4-C4C937B8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D4-EE91-41E5-A3CA-DBCF26474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15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9CAA-3576-47D3-81D8-98FECFA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9584-9522-4E80-A366-1C32A314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857F6-C868-4E9D-A744-8EC4AE762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08F2-0B47-4353-BEC1-F1F6BA73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CE74-11E0-4211-A4BA-9D991735030C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2A85D-9DF5-4FE4-9BD0-81F43A94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F250B-BEDD-4F1E-B7E0-C6E435AD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D4-EE91-41E5-A3CA-DBCF26474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0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C2B-2B6B-433A-A0F0-34EE6ED0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1F495-A5B2-4F18-A8A7-8D2B983C0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55DF3-8A94-45FC-BBD8-122A14B0D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DE121-955E-4C48-9E3B-5278F898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CE74-11E0-4211-A4BA-9D991735030C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F300E-73B2-4E24-8218-931978B9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8BDB2-FF39-4D18-AF7C-37AEEBB6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D4-EE91-41E5-A3CA-DBCF26474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83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EDD5E-13A2-4EB4-99CE-8B7A8FC1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FC386-9B89-498E-B754-F97CAC80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33F30-38C0-415A-ADCB-8FA398E61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CE74-11E0-4211-A4BA-9D991735030C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9FBC-8CAB-49B6-97C1-793C30074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5E01-DC19-4814-ABE4-E48F552FA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9AD4-EE91-41E5-A3CA-DBCF26474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867">
                <a:solidFill>
                  <a:schemeClr val="tx2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867">
                <a:solidFill>
                  <a:schemeClr val="tx2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775F5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  <a:sym typeface="Arial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3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67" b="1">
                <a:solidFill>
                  <a:srgbClr val="FFFFFF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45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867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26709" indent="-426709" algn="l" rtl="0" eaLnBrk="1" latinLnBrk="0" hangingPunct="1">
        <a:spcBef>
          <a:spcPts val="933"/>
        </a:spcBef>
        <a:buClr>
          <a:schemeClr val="accent2"/>
        </a:buClr>
        <a:buSzPct val="60000"/>
        <a:buFont typeface="Wingdings"/>
        <a:buChar char=""/>
        <a:defRPr kumimoji="0" sz="3867" kern="1200">
          <a:solidFill>
            <a:schemeClr val="tx1"/>
          </a:solidFill>
          <a:latin typeface="+mn-lt"/>
          <a:ea typeface="+mn-ea"/>
          <a:cs typeface="+mn-cs"/>
        </a:defRPr>
      </a:lvl1pPr>
      <a:lvl2pPr marL="853419" indent="-365751" algn="l" rtl="0" eaLnBrk="1" latinLnBrk="0" hangingPunct="1">
        <a:spcBef>
          <a:spcPts val="733"/>
        </a:spcBef>
        <a:buClr>
          <a:schemeClr val="accent1"/>
        </a:buClr>
        <a:buSzPct val="70000"/>
        <a:buFont typeface="Wingdings 2"/>
        <a:buChar char=""/>
        <a:defRPr kumimoji="0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-304792" algn="l" rtl="0" eaLnBrk="1" latinLnBrk="0" hangingPunct="1">
        <a:spcBef>
          <a:spcPts val="667"/>
        </a:spcBef>
        <a:buClr>
          <a:schemeClr val="accent2"/>
        </a:buClr>
        <a:buSzPct val="75000"/>
        <a:buFont typeface="Wingdings"/>
        <a:buChar char=""/>
        <a:defRPr kumimoji="0" sz="30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-304792" algn="l" rtl="0" eaLnBrk="1" latinLnBrk="0" hangingPunct="1">
        <a:spcBef>
          <a:spcPts val="533"/>
        </a:spcBef>
        <a:buClr>
          <a:schemeClr val="accent3"/>
        </a:buClr>
        <a:buSzPct val="75000"/>
        <a:buFont typeface="Wingdings"/>
        <a:buChar char="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-304792" algn="l" rtl="0" eaLnBrk="1" latinLnBrk="0" hangingPunct="1">
        <a:spcBef>
          <a:spcPts val="533"/>
        </a:spcBef>
        <a:buClr>
          <a:schemeClr val="accent4"/>
        </a:buClr>
        <a:buSzPct val="65000"/>
        <a:buFont typeface="Wingdings"/>
        <a:buChar char="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2804090" indent="-304792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69841" indent="-304792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535592" indent="-304792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01342" indent="-304792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microsoft.com/office/2007/relationships/media" Target="../media/media2.wav"/><Relationship Id="rId7" Type="http://schemas.openxmlformats.org/officeDocument/2006/relationships/image" Target="../media/image4.emf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4" Type="http://schemas.openxmlformats.org/officeDocument/2006/relationships/audio" Target="../media/media2.wav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dev.ti.com/tirex/content/simplelink_cc13x0_sdk_1_30_00_06/doc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oogle.co.in/url?sa=i&amp;source=images&amp;cd=&amp;ved=2ahUKEwj2_ZC_6KDlAhVs73MBHSc6B9AQjhx6BAgBEAI&amp;url=https%3A%2F%2Fwww.eclipse.org%2Fnebula%2Fwidgets%2Foscilloscope%2Foscilloscope.php&amp;psig=AOvVaw2xpKLntZdZuiC2camuncHq&amp;ust=1571316033832995" TargetMode="Externa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ti.com/tirex/content/simplelink_cc13x0_sdk_1_30_00_06/docs/" TargetMode="External"/><Relationship Id="rId7" Type="http://schemas.microsoft.com/office/2007/relationships/hdphoto" Target="../media/hdphoto4.wdp"/><Relationship Id="rId2" Type="http://schemas.openxmlformats.org/officeDocument/2006/relationships/hyperlink" Target="https://www.google.co.in/url?sa=i&amp;source=images&amp;cd=&amp;ved=2ahUKEwj2_ZC_6KDlAhVs73MBHSc6B9AQjhx6BAgBEAI&amp;url=https%3A%2F%2Fwww.eclipse.org%2Fnebula%2Fwidgets%2Foscilloscope%2Foscilloscope.php&amp;psig=AOvVaw2xpKLntZdZuiC2camuncHq&amp;ust=1571316033832995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ev.ti.com/tirex/content/simplelink_cc13x0_sdk_2_20_00_38/docs/proprietary-rf/proprietary-rf-users-guide/easylink/easylink-api-reference.html#group__EasyLink_1ga3bea05b43bac4ab7480f843c286d0feb" TargetMode="External"/><Relationship Id="rId3" Type="http://schemas.microsoft.com/office/2007/relationships/hdphoto" Target="../media/hdphoto5.wdp"/><Relationship Id="rId7" Type="http://schemas.openxmlformats.org/officeDocument/2006/relationships/hyperlink" Target="http://dev.ti.com/tirex/content/simplelink_cc13x0_sdk_2_20_00_38/docs/proprietary-rf/proprietary-rf-users-guide/easylink/easylink-api-reference.html#group__EasyLink_1gab92006c75f492a226d887b089f6cbd5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ev.ti.com/tirex/content/simplelink_cc13x0_sdk_2_20_00_38/docs/proprietary-rf/proprietary-rf-users-guide/easylink/easylink-api-reference.html#group__EasyLink_1gaf1ef3fd4567f06d82474ab674b285672" TargetMode="External"/><Relationship Id="rId5" Type="http://schemas.openxmlformats.org/officeDocument/2006/relationships/hyperlink" Target="http://dev.ti.com/tirex/content/simplelink_cc13x0_sdk_1_30_00_06/docs/" TargetMode="External"/><Relationship Id="rId4" Type="http://schemas.openxmlformats.org/officeDocument/2006/relationships/hyperlink" Target="https://www.google.co.in/url?sa=i&amp;source=images&amp;cd=&amp;ved=2ahUKEwj2_ZC_6KDlAhVs73MBHSc6B9AQjhx6BAgBEAI&amp;url=https%3A%2F%2Fwww.eclipse.org%2Fnebula%2Fwidgets%2Foscilloscope%2Foscilloscope.php&amp;psig=AOvVaw2xpKLntZdZuiC2camuncHq&amp;ust=1571316033832995" TargetMode="External"/><Relationship Id="rId9" Type="http://schemas.openxmlformats.org/officeDocument/2006/relationships/hyperlink" Target="http://dev.ti.com/tirex/content/simplelink_cc13x0_sdk_2_20_00_38/docs/proprietary-rf/proprietary-rf-users-guide/easylink/easylink-api-reference.html#group__EasyLink_1ga043138fd5da1b37e0a8d56c57a31007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C2D89-F1C1-4640-BF7A-6619D060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1</a:t>
            </a:fld>
            <a:endParaRPr lang="en" kern="0">
              <a:latin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0D11C5-57CF-4C3A-A78D-368CB37AD19B}"/>
              </a:ext>
            </a:extLst>
          </p:cNvPr>
          <p:cNvGrpSpPr/>
          <p:nvPr/>
        </p:nvGrpSpPr>
        <p:grpSpPr>
          <a:xfrm>
            <a:off x="215901" y="1511300"/>
            <a:ext cx="11836399" cy="5478780"/>
            <a:chOff x="215901" y="1511300"/>
            <a:chExt cx="11836399" cy="54787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6ABE44-D2BE-4BDE-930D-9A32E70971C3}"/>
                </a:ext>
              </a:extLst>
            </p:cNvPr>
            <p:cNvGrpSpPr/>
            <p:nvPr/>
          </p:nvGrpSpPr>
          <p:grpSpPr>
            <a:xfrm>
              <a:off x="558800" y="1962416"/>
              <a:ext cx="10528300" cy="4748128"/>
              <a:chOff x="558800" y="1924316"/>
              <a:chExt cx="10528300" cy="474812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E41D33-6606-44F4-8087-EBE2824C8936}"/>
                  </a:ext>
                </a:extLst>
              </p:cNvPr>
              <p:cNvSpPr/>
              <p:nvPr/>
            </p:nvSpPr>
            <p:spPr>
              <a:xfrm>
                <a:off x="6957003" y="1924316"/>
                <a:ext cx="1653960" cy="353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Encoded code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CC028A8-58B4-4BFF-B6B3-2BF62544B685}"/>
                  </a:ext>
                </a:extLst>
              </p:cNvPr>
              <p:cNvGrpSpPr/>
              <p:nvPr/>
            </p:nvGrpSpPr>
            <p:grpSpPr>
              <a:xfrm>
                <a:off x="558800" y="2101000"/>
                <a:ext cx="10528300" cy="4571444"/>
                <a:chOff x="558800" y="1593000"/>
                <a:chExt cx="10528300" cy="4571444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5188116-19E6-43AA-B2B1-B08B93CBE36E}"/>
                    </a:ext>
                  </a:extLst>
                </p:cNvPr>
                <p:cNvGrpSpPr/>
                <p:nvPr/>
              </p:nvGrpSpPr>
              <p:grpSpPr>
                <a:xfrm>
                  <a:off x="1350501" y="1593000"/>
                  <a:ext cx="8555907" cy="4571444"/>
                  <a:chOff x="1350501" y="1593000"/>
                  <a:chExt cx="8555907" cy="4571444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B07575E-171D-4B0E-A188-CEE956426F9D}"/>
                      </a:ext>
                    </a:extLst>
                  </p:cNvPr>
                  <p:cNvSpPr/>
                  <p:nvPr/>
                </p:nvSpPr>
                <p:spPr>
                  <a:xfrm>
                    <a:off x="4929459" y="2023518"/>
                    <a:ext cx="4976949" cy="4140926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Decoder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FF73405-E470-491F-87A8-2B434B7BAB61}"/>
                      </a:ext>
                    </a:extLst>
                  </p:cNvPr>
                  <p:cNvSpPr/>
                  <p:nvPr/>
                </p:nvSpPr>
                <p:spPr>
                  <a:xfrm>
                    <a:off x="3374231" y="2892846"/>
                    <a:ext cx="1139482" cy="5806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Quantizer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0810A638-962F-449A-84BD-604DD78CC5E4}"/>
                      </a:ext>
                    </a:extLst>
                  </p:cNvPr>
                  <p:cNvSpPr/>
                  <p:nvPr/>
                </p:nvSpPr>
                <p:spPr>
                  <a:xfrm>
                    <a:off x="2264900" y="2791431"/>
                    <a:ext cx="309489" cy="3657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F22C7C0A-D4B6-4F68-BBC6-3C73780CC860}"/>
                      </a:ext>
                    </a:extLst>
                  </p:cNvPr>
                  <p:cNvSpPr/>
                  <p:nvPr/>
                </p:nvSpPr>
                <p:spPr>
                  <a:xfrm>
                    <a:off x="2381127" y="3347107"/>
                    <a:ext cx="269630" cy="2508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18" name="Flowchart: Or 17">
                    <a:extLst>
                      <a:ext uri="{FF2B5EF4-FFF2-40B4-BE49-F238E27FC236}">
                        <a16:creationId xmlns:a16="http://schemas.microsoft.com/office/drawing/2014/main" id="{B60203BC-FE8A-4EBA-90B0-FD9E60B59396}"/>
                      </a:ext>
                    </a:extLst>
                  </p:cNvPr>
                  <p:cNvSpPr/>
                  <p:nvPr/>
                </p:nvSpPr>
                <p:spPr>
                  <a:xfrm>
                    <a:off x="2489984" y="2963184"/>
                    <a:ext cx="436099" cy="439967"/>
                  </a:xfrm>
                  <a:prstGeom prst="flowChar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b="1" dirty="0"/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63BB52EE-CEFC-4506-A36E-88D6AD587CCD}"/>
                      </a:ext>
                    </a:extLst>
                  </p:cNvPr>
                  <p:cNvCxnSpPr>
                    <a:cxnSpLocks/>
                    <a:endCxn id="18" idx="2"/>
                  </p:cNvCxnSpPr>
                  <p:nvPr/>
                </p:nvCxnSpPr>
                <p:spPr>
                  <a:xfrm>
                    <a:off x="1505245" y="3183168"/>
                    <a:ext cx="984739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B4FDD2D-EBCA-48D5-8C68-E185EEC37F72}"/>
                      </a:ext>
                    </a:extLst>
                  </p:cNvPr>
                  <p:cNvSpPr/>
                  <p:nvPr/>
                </p:nvSpPr>
                <p:spPr>
                  <a:xfrm>
                    <a:off x="1350501" y="2813538"/>
                    <a:ext cx="478302" cy="2250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Si</a:t>
                    </a:r>
                  </a:p>
                </p:txBody>
              </p: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50D6A709-6C79-40A6-B710-ED89290DCC8D}"/>
                      </a:ext>
                    </a:extLst>
                  </p:cNvPr>
                  <p:cNvCxnSpPr>
                    <a:cxnSpLocks/>
                    <a:stCxn id="18" idx="6"/>
                    <a:endCxn id="15" idx="1"/>
                  </p:cNvCxnSpPr>
                  <p:nvPr/>
                </p:nvCxnSpPr>
                <p:spPr>
                  <a:xfrm>
                    <a:off x="2926083" y="3183168"/>
                    <a:ext cx="448148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D3171DFE-F1A5-44E5-9F80-6136207C6D1E}"/>
                      </a:ext>
                    </a:extLst>
                  </p:cNvPr>
                  <p:cNvSpPr/>
                  <p:nvPr/>
                </p:nvSpPr>
                <p:spPr>
                  <a:xfrm>
                    <a:off x="2321505" y="2550942"/>
                    <a:ext cx="834683" cy="1992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Mixer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DA0257B-B1A8-4AA4-9B94-26B71578FAA6}"/>
                      </a:ext>
                    </a:extLst>
                  </p:cNvPr>
                  <p:cNvSpPr/>
                  <p:nvPr/>
                </p:nvSpPr>
                <p:spPr>
                  <a:xfrm>
                    <a:off x="6008914" y="2782390"/>
                    <a:ext cx="1432897" cy="7726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Inverse quantization</a:t>
                    </a:r>
                  </a:p>
                </p:txBody>
              </p:sp>
              <p:cxnSp>
                <p:nvCxnSpPr>
                  <p:cNvPr id="24" name="Connector: Elbow 23">
                    <a:extLst>
                      <a:ext uri="{FF2B5EF4-FFF2-40B4-BE49-F238E27FC236}">
                        <a16:creationId xmlns:a16="http://schemas.microsoft.com/office/drawing/2014/main" id="{BC238E6C-D5C7-45DE-8E60-0353E0146ABE}"/>
                      </a:ext>
                    </a:extLst>
                  </p:cNvPr>
                  <p:cNvCxnSpPr>
                    <a:cxnSpLocks/>
                    <a:stCxn id="15" idx="3"/>
                    <a:endCxn id="23" idx="1"/>
                  </p:cNvCxnSpPr>
                  <p:nvPr/>
                </p:nvCxnSpPr>
                <p:spPr>
                  <a:xfrm flipV="1">
                    <a:off x="4513713" y="3168721"/>
                    <a:ext cx="1495201" cy="14447"/>
                  </a:xfrm>
                  <a:prstGeom prst="bentConnector3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C24733EB-400E-48F8-99F8-D520E1B36F2C}"/>
                      </a:ext>
                    </a:extLst>
                  </p:cNvPr>
                  <p:cNvSpPr/>
                  <p:nvPr/>
                </p:nvSpPr>
                <p:spPr>
                  <a:xfrm>
                    <a:off x="8193090" y="3271409"/>
                    <a:ext cx="309489" cy="3657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F9AAACCD-1F3E-4479-B1C5-78E6C5F11DE9}"/>
                      </a:ext>
                    </a:extLst>
                  </p:cNvPr>
                  <p:cNvSpPr/>
                  <p:nvPr/>
                </p:nvSpPr>
                <p:spPr>
                  <a:xfrm>
                    <a:off x="7713450" y="3220163"/>
                    <a:ext cx="269630" cy="2508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27" name="Flowchart: Or 26">
                    <a:extLst>
                      <a:ext uri="{FF2B5EF4-FFF2-40B4-BE49-F238E27FC236}">
                        <a16:creationId xmlns:a16="http://schemas.microsoft.com/office/drawing/2014/main" id="{C63E7166-40AC-4269-AA26-2427D3D2464E}"/>
                      </a:ext>
                    </a:extLst>
                  </p:cNvPr>
                  <p:cNvSpPr/>
                  <p:nvPr/>
                </p:nvSpPr>
                <p:spPr>
                  <a:xfrm>
                    <a:off x="7945901" y="2945996"/>
                    <a:ext cx="424376" cy="466551"/>
                  </a:xfrm>
                  <a:prstGeom prst="flowChar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b="1" dirty="0"/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14CA08A3-0A26-4B8C-BA71-AA072A43E583}"/>
                      </a:ext>
                    </a:extLst>
                  </p:cNvPr>
                  <p:cNvCxnSpPr>
                    <a:cxnSpLocks/>
                    <a:stCxn id="23" idx="3"/>
                    <a:endCxn id="27" idx="2"/>
                  </p:cNvCxnSpPr>
                  <p:nvPr/>
                </p:nvCxnSpPr>
                <p:spPr>
                  <a:xfrm>
                    <a:off x="7441811" y="3168721"/>
                    <a:ext cx="504090" cy="10551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BA75FACE-16AE-4957-9913-E545A9C44048}"/>
                      </a:ext>
                    </a:extLst>
                  </p:cNvPr>
                  <p:cNvSpPr/>
                  <p:nvPr/>
                </p:nvSpPr>
                <p:spPr>
                  <a:xfrm>
                    <a:off x="7453533" y="2811194"/>
                    <a:ext cx="478302" cy="2250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dq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1E7F794-C995-431C-BFB1-A3D7A47658E7}"/>
                      </a:ext>
                    </a:extLst>
                  </p:cNvPr>
                  <p:cNvSpPr/>
                  <p:nvPr/>
                </p:nvSpPr>
                <p:spPr>
                  <a:xfrm>
                    <a:off x="7789481" y="2677216"/>
                    <a:ext cx="834683" cy="1992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Mixer</a:t>
                    </a: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6FEC26DB-F232-4B72-8CBD-CFDE2EA0CD10}"/>
                      </a:ext>
                    </a:extLst>
                  </p:cNvPr>
                  <p:cNvSpPr/>
                  <p:nvPr/>
                </p:nvSpPr>
                <p:spPr>
                  <a:xfrm>
                    <a:off x="7380851" y="4257823"/>
                    <a:ext cx="1327052" cy="5111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Adaptive predictor</a:t>
                    </a:r>
                  </a:p>
                </p:txBody>
              </p:sp>
              <p:cxnSp>
                <p:nvCxnSpPr>
                  <p:cNvPr id="32" name="Connector: Elbow 31">
                    <a:extLst>
                      <a:ext uri="{FF2B5EF4-FFF2-40B4-BE49-F238E27FC236}">
                        <a16:creationId xmlns:a16="http://schemas.microsoft.com/office/drawing/2014/main" id="{137A3AF2-224E-4203-81E3-1D94721917FA}"/>
                      </a:ext>
                    </a:extLst>
                  </p:cNvPr>
                  <p:cNvCxnSpPr>
                    <a:cxnSpLocks/>
                    <a:stCxn id="23" idx="3"/>
                    <a:endCxn id="31" idx="1"/>
                  </p:cNvCxnSpPr>
                  <p:nvPr/>
                </p:nvCxnSpPr>
                <p:spPr>
                  <a:xfrm flipH="1">
                    <a:off x="7380851" y="3168721"/>
                    <a:ext cx="60960" cy="1344665"/>
                  </a:xfrm>
                  <a:prstGeom prst="bentConnector5">
                    <a:avLst>
                      <a:gd name="adj1" fmla="val -375000"/>
                      <a:gd name="adj2" fmla="val 54862"/>
                      <a:gd name="adj3" fmla="val 475000"/>
                    </a:avLst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or: Elbow 32">
                    <a:extLst>
                      <a:ext uri="{FF2B5EF4-FFF2-40B4-BE49-F238E27FC236}">
                        <a16:creationId xmlns:a16="http://schemas.microsoft.com/office/drawing/2014/main" id="{40E0B358-4FD9-4948-9769-F7BFDD94F558}"/>
                      </a:ext>
                    </a:extLst>
                  </p:cNvPr>
                  <p:cNvCxnSpPr>
                    <a:stCxn id="31" idx="0"/>
                    <a:endCxn id="27" idx="4"/>
                  </p:cNvCxnSpPr>
                  <p:nvPr/>
                </p:nvCxnSpPr>
                <p:spPr>
                  <a:xfrm rot="5400000" flipH="1" flipV="1">
                    <a:off x="7678595" y="3778329"/>
                    <a:ext cx="845276" cy="113712"/>
                  </a:xfrm>
                  <a:prstGeom prst="bentConnector3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or: Elbow 33">
                    <a:extLst>
                      <a:ext uri="{FF2B5EF4-FFF2-40B4-BE49-F238E27FC236}">
                        <a16:creationId xmlns:a16="http://schemas.microsoft.com/office/drawing/2014/main" id="{E677199F-0D99-4EA1-80BF-733C90C1767E}"/>
                      </a:ext>
                    </a:extLst>
                  </p:cNvPr>
                  <p:cNvCxnSpPr>
                    <a:cxnSpLocks/>
                    <a:stCxn id="27" idx="6"/>
                    <a:endCxn id="31" idx="3"/>
                  </p:cNvCxnSpPr>
                  <p:nvPr/>
                </p:nvCxnSpPr>
                <p:spPr>
                  <a:xfrm>
                    <a:off x="8370277" y="3179272"/>
                    <a:ext cx="337626" cy="1334114"/>
                  </a:xfrm>
                  <a:prstGeom prst="bentConnector3">
                    <a:avLst>
                      <a:gd name="adj1" fmla="val 305208"/>
                    </a:avLst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74F17B80-4F59-480C-AF53-858540FC43CF}"/>
                      </a:ext>
                    </a:extLst>
                  </p:cNvPr>
                  <p:cNvSpPr/>
                  <p:nvPr/>
                </p:nvSpPr>
                <p:spPr>
                  <a:xfrm>
                    <a:off x="2267246" y="3560467"/>
                    <a:ext cx="478302" cy="2250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Sp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D8547EEF-7DCC-49B6-A42B-DD36EA11543E}"/>
                      </a:ext>
                    </a:extLst>
                  </p:cNvPr>
                  <p:cNvSpPr/>
                  <p:nvPr/>
                </p:nvSpPr>
                <p:spPr>
                  <a:xfrm>
                    <a:off x="8191752" y="3577548"/>
                    <a:ext cx="478302" cy="2250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Sr</a:t>
                    </a:r>
                  </a:p>
                </p:txBody>
              </p:sp>
              <p:cxnSp>
                <p:nvCxnSpPr>
                  <p:cNvPr id="37" name="Connector: Elbow 36">
                    <a:extLst>
                      <a:ext uri="{FF2B5EF4-FFF2-40B4-BE49-F238E27FC236}">
                        <a16:creationId xmlns:a16="http://schemas.microsoft.com/office/drawing/2014/main" id="{40714E69-549A-4BB5-A3D4-5CD3674A05AB}"/>
                      </a:ext>
                    </a:extLst>
                  </p:cNvPr>
                  <p:cNvCxnSpPr>
                    <a:stCxn id="27" idx="6"/>
                    <a:endCxn id="27" idx="6"/>
                  </p:cNvCxnSpPr>
                  <p:nvPr/>
                </p:nvCxnSpPr>
                <p:spPr>
                  <a:xfrm>
                    <a:off x="8370277" y="3179272"/>
                    <a:ext cx="12700" cy="12700"/>
                  </a:xfrm>
                  <a:prstGeom prst="bentConnector3">
                    <a:avLst>
                      <a:gd name="adj1" fmla="val 180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or: Elbow 37">
                    <a:extLst>
                      <a:ext uri="{FF2B5EF4-FFF2-40B4-BE49-F238E27FC236}">
                        <a16:creationId xmlns:a16="http://schemas.microsoft.com/office/drawing/2014/main" id="{94D00870-A1A1-4556-96C5-0A4F96216617}"/>
                      </a:ext>
                    </a:extLst>
                  </p:cNvPr>
                  <p:cNvCxnSpPr>
                    <a:cxnSpLocks/>
                    <a:stCxn id="27" idx="6"/>
                    <a:endCxn id="18" idx="4"/>
                  </p:cNvCxnSpPr>
                  <p:nvPr/>
                </p:nvCxnSpPr>
                <p:spPr>
                  <a:xfrm flipH="1">
                    <a:off x="2708034" y="3179272"/>
                    <a:ext cx="5662243" cy="223879"/>
                  </a:xfrm>
                  <a:prstGeom prst="bentConnector4">
                    <a:avLst>
                      <a:gd name="adj1" fmla="val -18571"/>
                      <a:gd name="adj2" fmla="val 1145706"/>
                    </a:avLst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0695CA72-B173-4CEA-BA6E-A07E60CD3016}"/>
                      </a:ext>
                    </a:extLst>
                  </p:cNvPr>
                  <p:cNvSpPr/>
                  <p:nvPr/>
                </p:nvSpPr>
                <p:spPr>
                  <a:xfrm>
                    <a:off x="5072410" y="4449416"/>
                    <a:ext cx="1399735" cy="5838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Step size predictor</a:t>
                    </a:r>
                  </a:p>
                </p:txBody>
              </p:sp>
              <p:cxnSp>
                <p:nvCxnSpPr>
                  <p:cNvPr id="40" name="Connector: Elbow 39">
                    <a:extLst>
                      <a:ext uri="{FF2B5EF4-FFF2-40B4-BE49-F238E27FC236}">
                        <a16:creationId xmlns:a16="http://schemas.microsoft.com/office/drawing/2014/main" id="{1F7C839A-1D65-4BE2-A657-F65114702464}"/>
                      </a:ext>
                    </a:extLst>
                  </p:cNvPr>
                  <p:cNvCxnSpPr>
                    <a:cxnSpLocks/>
                    <a:stCxn id="39" idx="1"/>
                    <a:endCxn id="15" idx="2"/>
                  </p:cNvCxnSpPr>
                  <p:nvPr/>
                </p:nvCxnSpPr>
                <p:spPr>
                  <a:xfrm rot="10800000">
                    <a:off x="3943972" y="3473490"/>
                    <a:ext cx="1128438" cy="1267831"/>
                  </a:xfrm>
                  <a:prstGeom prst="bentConnector2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ctor: Elbow 40">
                    <a:extLst>
                      <a:ext uri="{FF2B5EF4-FFF2-40B4-BE49-F238E27FC236}">
                        <a16:creationId xmlns:a16="http://schemas.microsoft.com/office/drawing/2014/main" id="{2DB0ED7E-389F-4194-9F91-34460E69150B}"/>
                      </a:ext>
                    </a:extLst>
                  </p:cNvPr>
                  <p:cNvCxnSpPr>
                    <a:cxnSpLocks/>
                    <a:stCxn id="39" idx="1"/>
                    <a:endCxn id="23" idx="2"/>
                  </p:cNvCxnSpPr>
                  <p:nvPr/>
                </p:nvCxnSpPr>
                <p:spPr>
                  <a:xfrm rot="10800000" flipH="1">
                    <a:off x="5072409" y="3555052"/>
                    <a:ext cx="1652953" cy="1186268"/>
                  </a:xfrm>
                  <a:prstGeom prst="bentConnector4">
                    <a:avLst>
                      <a:gd name="adj1" fmla="val -67569"/>
                      <a:gd name="adj2" fmla="val -53320"/>
                    </a:avLst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or: Elbow 41">
                    <a:extLst>
                      <a:ext uri="{FF2B5EF4-FFF2-40B4-BE49-F238E27FC236}">
                        <a16:creationId xmlns:a16="http://schemas.microsoft.com/office/drawing/2014/main" id="{526C67D5-9474-43CC-8290-A0DC2F9179D1}"/>
                      </a:ext>
                    </a:extLst>
                  </p:cNvPr>
                  <p:cNvCxnSpPr>
                    <a:cxnSpLocks/>
                    <a:stCxn id="15" idx="3"/>
                    <a:endCxn id="9" idx="1"/>
                  </p:cNvCxnSpPr>
                  <p:nvPr/>
                </p:nvCxnSpPr>
                <p:spPr>
                  <a:xfrm flipV="1">
                    <a:off x="4513713" y="1593000"/>
                    <a:ext cx="2443290" cy="1590168"/>
                  </a:xfrm>
                  <a:prstGeom prst="bentConnector3">
                    <a:avLst>
                      <a:gd name="adj1" fmla="val 32327"/>
                    </a:avLst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or: Elbow 42">
                    <a:extLst>
                      <a:ext uri="{FF2B5EF4-FFF2-40B4-BE49-F238E27FC236}">
                        <a16:creationId xmlns:a16="http://schemas.microsoft.com/office/drawing/2014/main" id="{5618538D-8875-47F0-822D-36EAA5AEC823}"/>
                      </a:ext>
                    </a:extLst>
                  </p:cNvPr>
                  <p:cNvCxnSpPr>
                    <a:cxnSpLocks/>
                    <a:endCxn id="39" idx="0"/>
                  </p:cNvCxnSpPr>
                  <p:nvPr/>
                </p:nvCxnSpPr>
                <p:spPr>
                  <a:xfrm rot="16200000" flipH="1">
                    <a:off x="4876244" y="3553381"/>
                    <a:ext cx="1315691" cy="476378"/>
                  </a:xfrm>
                  <a:prstGeom prst="bentConnector3">
                    <a:avLst>
                      <a:gd name="adj1" fmla="val 50000"/>
                    </a:avLst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38BD959D-E6CF-48DE-BD31-1B598EF2A6EF}"/>
                      </a:ext>
                    </a:extLst>
                  </p:cNvPr>
                  <p:cNvSpPr/>
                  <p:nvPr/>
                </p:nvSpPr>
                <p:spPr>
                  <a:xfrm>
                    <a:off x="3318636" y="3527641"/>
                    <a:ext cx="478302" cy="2250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q</a:t>
                    </a: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0B80A65F-7FD9-483B-9A27-2D4714BEB2BE}"/>
                      </a:ext>
                    </a:extLst>
                  </p:cNvPr>
                  <p:cNvSpPr/>
                  <p:nvPr/>
                </p:nvSpPr>
                <p:spPr>
                  <a:xfrm>
                    <a:off x="2857083" y="2778703"/>
                    <a:ext cx="478302" cy="2250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764388B8-CD23-4DA8-924F-F5E16176DDC9}"/>
                      </a:ext>
                    </a:extLst>
                  </p:cNvPr>
                  <p:cNvSpPr/>
                  <p:nvPr/>
                </p:nvSpPr>
                <p:spPr>
                  <a:xfrm>
                    <a:off x="8546124" y="2798466"/>
                    <a:ext cx="478302" cy="2250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</a:rPr>
                      <a:t>Sp</a:t>
                    </a:r>
                  </a:p>
                </p:txBody>
              </p:sp>
            </p:grpSp>
            <p:pic>
              <p:nvPicPr>
                <p:cNvPr id="12" name="test">
                  <a:hlinkClick r:id="" action="ppaction://media"/>
                  <a:extLst>
                    <a:ext uri="{FF2B5EF4-FFF2-40B4-BE49-F238E27FC236}">
                      <a16:creationId xmlns:a16="http://schemas.microsoft.com/office/drawing/2014/main" id="{3C3618ED-6B6D-42AC-AEAC-6AB8F8E6C030}"/>
                    </a:ext>
                  </a:extLst>
                </p:cNvPr>
                <p:cNvPicPr>
                  <a:picLocks noChangeAspect="1"/>
                </p:cNvPicPr>
                <p:nvPr>
                  <a:audioFile r:link="rId2"/>
                  <p:extLst>
                    <p:ext uri="{DAA4B4D4-6D71-4841-9C94-3DE7FCFB9230}">
                      <p14:media xmlns:p14="http://schemas.microsoft.com/office/powerpoint/2010/main" r:embed="rId1"/>
                    </p:ext>
                  </p:ext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8800" y="2933700"/>
                  <a:ext cx="609600" cy="685800"/>
                </a:xfrm>
                <a:prstGeom prst="rect">
                  <a:avLst/>
                </a:prstGeom>
              </p:spPr>
            </p:pic>
            <p:pic>
              <p:nvPicPr>
                <p:cNvPr id="13" name="hande2">
                  <a:hlinkClick r:id="" action="ppaction://media"/>
                  <a:extLst>
                    <a:ext uri="{FF2B5EF4-FFF2-40B4-BE49-F238E27FC236}">
                      <a16:creationId xmlns:a16="http://schemas.microsoft.com/office/drawing/2014/main" id="{8073BF72-C707-48EC-8149-FB93CCE9C83D}"/>
                    </a:ext>
                  </a:extLst>
                </p:cNvPr>
                <p:cNvPicPr>
                  <a:picLocks noChangeAspect="1"/>
                </p:cNvPicPr>
                <p:nvPr>
                  <a:audioFile r:link="rId4"/>
                  <p:extLst>
                    <p:ext uri="{DAA4B4D4-6D71-4841-9C94-3DE7FCFB9230}">
                      <p14:media xmlns:p14="http://schemas.microsoft.com/office/powerpoint/2010/main" r:embed="rId3"/>
                    </p:ext>
                  </p:ext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77500" y="2959100"/>
                  <a:ext cx="609600" cy="6096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83EB54-8D84-4170-A1F9-DF0D05C83162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01" y="1511300"/>
              <a:ext cx="2247899" cy="2062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5BD8A7-2056-483E-ACA1-FB1BD92E7AD6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9595" y="4064000"/>
              <a:ext cx="2592705" cy="2926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AC1BC6A2-B08D-4AB5-89BB-F1A4EF7A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52514" cy="1295400"/>
          </a:xfrm>
        </p:spPr>
        <p:txBody>
          <a:bodyPr vert="horz" anchor="ctr">
            <a:noAutofit/>
          </a:bodyPr>
          <a:lstStyle/>
          <a:p>
            <a:r>
              <a:rPr lang="en-IN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differential pulse code modulation </a:t>
            </a:r>
            <a:br>
              <a:rPr lang="en-IN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(ADPCM compression technique)</a:t>
            </a:r>
            <a:endParaRPr lang="en-IN" sz="4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D24029-A21C-4F7D-A248-BF50ADA43469}"/>
              </a:ext>
            </a:extLst>
          </p:cNvPr>
          <p:cNvSpPr txBox="1"/>
          <p:nvPr/>
        </p:nvSpPr>
        <p:spPr>
          <a:xfrm>
            <a:off x="0" y="6485205"/>
            <a:ext cx="5075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Sound wave source: [online]http://www.sampleswap.org downloaded:</a:t>
            </a:r>
            <a:r>
              <a:rPr lang="en-US" sz="1050" dirty="0"/>
              <a:t>15/10/19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2228456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C2D89-F1C1-4640-BF7A-6619D060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2</a:t>
            </a:fld>
            <a:endParaRPr lang="en" kern="0">
              <a:latin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1BB431-2B25-4C22-88E6-741937437FA3}"/>
              </a:ext>
            </a:extLst>
          </p:cNvPr>
          <p:cNvGrpSpPr/>
          <p:nvPr/>
        </p:nvGrpSpPr>
        <p:grpSpPr>
          <a:xfrm>
            <a:off x="0" y="1217386"/>
            <a:ext cx="12192000" cy="5653314"/>
            <a:chOff x="0" y="1204686"/>
            <a:chExt cx="12192000" cy="5653314"/>
          </a:xfrm>
        </p:grpSpPr>
        <p:pic>
          <p:nvPicPr>
            <p:cNvPr id="5" name="Picture 4" descr=" @startuml&#10; scale 0.8&#10;&#10; state PENDING {&#10;     state Parsing&#10;     state WaitingForStartTrigger&#10;     [*] -&gt; Parsing&#10;     Parsing --&gt; WaitingForStartTrigger : ok&#10;     Parsing --&gt; [*] : failed&#10;     Parsing --&gt; [*] : skipped&#10;     WaitingForStartTrigger -&gt; [*] : triggered&#10; }&#10; state ACTIVE {&#10;     state Executing&#10;     note right&#10;         command-specific&#10;     end note&#10;     state Evaluating : evaluate(result);&#10;     note left&#10;         might set skipping = true&#10;         for chained commands&#10;     end note&#10;&#10;     [*] -&gt; Executing&#10;     Executing --&gt; Evaluating : finished / result&#10;     Evaluating -&gt; [*]&#10;&#10; }&#10; state DONE as &quot;DONE*&quot;&#10; state ERROR as &quot;ERROR*&quot;&#10;&#10; [*] -&gt; IDLE&#10; IDLE -&gt; PENDING : posted&#10; PENDING --&gt; ACTIVE : triggered&#10; PENDING -&gt; SKIPPED :  skipped&#10; PENDING --&gt; ERROR : parsing failed&#10; ACTIVE --&gt; DONE : done [success]&#10; ACTIVE --&gt; PENDING : done\n [skipping == true,\ncmd.condition.nSkip == 0]&#10; ACTIVE -&gt; ERROR : done [fail]&#10; DONE -[hidden]-&gt; ERROR&#10; DONE --&gt; [*]&#10; SKIPPED --&gt; [*]&#10; ERROR -&gt; [*]&#10;&#10; @enduml">
              <a:extLst>
                <a:ext uri="{FF2B5EF4-FFF2-40B4-BE49-F238E27FC236}">
                  <a16:creationId xmlns:a16="http://schemas.microsoft.com/office/drawing/2014/main" id="{C33EAD80-9528-408D-98B6-7EF492A50BD9}"/>
                </a:ext>
              </a:extLst>
            </p:cNvPr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11" y="1727200"/>
              <a:ext cx="7002417" cy="513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1A76BE-5652-465B-9532-A93DCF87E069}"/>
                </a:ext>
              </a:extLst>
            </p:cNvPr>
            <p:cNvPicPr/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441" y="1814285"/>
              <a:ext cx="4608559" cy="4920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F82EEF-C154-4F78-8696-0618440AC0AB}"/>
                </a:ext>
              </a:extLst>
            </p:cNvPr>
            <p:cNvSpPr txBox="1"/>
            <p:nvPr/>
          </p:nvSpPr>
          <p:spPr>
            <a:xfrm>
              <a:off x="0" y="6494137"/>
              <a:ext cx="5440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* Image Source: </a:t>
              </a:r>
              <a:r>
                <a:rPr lang="en-IN" sz="1100" dirty="0"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http://dev.ti.com/tirex/content/simplelink_cc13x0_sdk_1_30_00_06/docs/</a:t>
              </a:r>
              <a:endParaRPr lang="en-IN" sz="11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37E8CF-7D69-4821-9583-2F78D7BBDABD}"/>
                </a:ext>
              </a:extLst>
            </p:cNvPr>
            <p:cNvSpPr txBox="1"/>
            <p:nvPr/>
          </p:nvSpPr>
          <p:spPr>
            <a:xfrm>
              <a:off x="2002972" y="1204686"/>
              <a:ext cx="253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RF operation state chart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768A78-9811-433E-A0F0-F0A895DBCC6A}"/>
                </a:ext>
              </a:extLst>
            </p:cNvPr>
            <p:cNvSpPr txBox="1"/>
            <p:nvPr/>
          </p:nvSpPr>
          <p:spPr>
            <a:xfrm>
              <a:off x="8084457" y="1204686"/>
              <a:ext cx="389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en-IN" dirty="0"/>
                <a:t>SDL diagram of the evaluating phase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377DD3D7-CBB5-46D3-A970-B7EBC28B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93" y="156029"/>
            <a:ext cx="10871200" cy="990600"/>
          </a:xfrm>
        </p:spPr>
        <p:txBody>
          <a:bodyPr vert="horz" anchor="ctr">
            <a:noAutofit/>
          </a:bodyPr>
          <a:lstStyle/>
          <a:p>
            <a:r>
              <a:rPr lang="en-IN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 core command handling</a:t>
            </a:r>
          </a:p>
        </p:txBody>
      </p:sp>
    </p:spTree>
    <p:extLst>
      <p:ext uri="{BB962C8B-B14F-4D97-AF65-F5344CB8AC3E}">
        <p14:creationId xmlns:p14="http://schemas.microsoft.com/office/powerpoint/2010/main" val="200210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C2D89-F1C1-4640-BF7A-6619D060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3</a:t>
            </a:fld>
            <a:endParaRPr lang="en" kern="0">
              <a:latin typeface="Arial"/>
              <a:cs typeface="Arial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682095-0E14-4794-B50F-545FA870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93" y="156029"/>
            <a:ext cx="10871200" cy="990600"/>
          </a:xfrm>
        </p:spPr>
        <p:txBody>
          <a:bodyPr vert="horz" anchor="ctr">
            <a:noAutofit/>
          </a:bodyPr>
          <a:lstStyle/>
          <a:p>
            <a:r>
              <a:rPr lang="en-IN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 core command handling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FACA4-45AB-4894-BE3D-0CEE33FCE495}"/>
              </a:ext>
            </a:extLst>
          </p:cNvPr>
          <p:cNvGrpSpPr/>
          <p:nvPr/>
        </p:nvGrpSpPr>
        <p:grpSpPr>
          <a:xfrm>
            <a:off x="0" y="1204686"/>
            <a:ext cx="11978614" cy="5551061"/>
            <a:chOff x="0" y="1204686"/>
            <a:chExt cx="11978614" cy="55510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8FD0D0-3F01-4D77-9869-E271B30FE445}"/>
                </a:ext>
              </a:extLst>
            </p:cNvPr>
            <p:cNvSpPr txBox="1"/>
            <p:nvPr/>
          </p:nvSpPr>
          <p:spPr>
            <a:xfrm>
              <a:off x="0" y="6494137"/>
              <a:ext cx="5440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* Image Source: </a:t>
              </a:r>
              <a:r>
                <a:rPr lang="en-IN" sz="1100" dirty="0"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http://dev.ti.com/tirex/content/simplelink_cc13x0_sdk_1_30_00_06/docs/</a:t>
              </a:r>
              <a:endParaRPr lang="en-IN" sz="11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C9A605-3A38-4059-8311-DE282084AFDA}"/>
                </a:ext>
              </a:extLst>
            </p:cNvPr>
            <p:cNvSpPr txBox="1"/>
            <p:nvPr/>
          </p:nvSpPr>
          <p:spPr>
            <a:xfrm>
              <a:off x="943430" y="1204686"/>
              <a:ext cx="6125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Callback events for two chained RF operations op1 and op2</a:t>
              </a:r>
              <a:endParaRPr lang="en-IN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F2E15-6581-4AC7-8B69-D67E23E0A768}"/>
                </a:ext>
              </a:extLst>
            </p:cNvPr>
            <p:cNvSpPr txBox="1"/>
            <p:nvPr/>
          </p:nvSpPr>
          <p:spPr>
            <a:xfrm>
              <a:off x="8084457" y="1204686"/>
              <a:ext cx="389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en-US" dirty="0"/>
                <a:t>Callback events for CMD_PROP_RX </a:t>
              </a:r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38FAD4-8510-4CF7-8C2B-088526F98ACE}"/>
                </a:ext>
              </a:extLst>
            </p:cNvPr>
            <p:cNvPicPr/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75" y="1625554"/>
              <a:ext cx="5147039" cy="4673645"/>
            </a:xfrm>
            <a:prstGeom prst="rect">
              <a:avLst/>
            </a:prstGeom>
            <a:noFill/>
          </p:spPr>
        </p:pic>
        <p:pic>
          <p:nvPicPr>
            <p:cNvPr id="10" name="Picture 9" descr="@startuml&#10;scale 0.8&#10;hide footbox&#10;&#10;participant Application as app&#10;participant &quot;RF Driver&quot; as driver&#10;participant &quot;RF Core&quot; as rf&#10;&#10;activate app&#10;app -&gt; driver : RF_runCmd(CMD_PROP_RX);&#10;activate driver&#10;driver -&gt; rf : start op&#10;activate rf&#10;driver &lt;-- rf&#10;&#10;...CMD_PROP_RX executes...&#10;&#10;driver &lt;- rf : IRQ_RX_ENTRY_DONE&#10;activate driver&#10;driver --&gt; rf&#10;deactivate driver&#10;driver -&gt; driver : post Swi&#10;activate driver&#10;app &lt;- driver : callback(RF_EventRxEntryDone);&#10;activate app&#10;note left&#10;    Callback executes&#10;    in Swi context&#10;end note&#10;app --&gt; driver&#10;deactivate app&#10;deactivate driver&#10;&#10;...CMD_PROP_RX proceeds...&#10;&#10;driver &lt;- rf : IRQ_CMD_DONE\n| IRQ_LAST_CMD_DONE&#10;activate driver&#10;driver --&gt; rf&#10;deactivate rf&#10;deactivate driver&#10;driver -&gt; driver : post Swi&#10;activate driver&#10;app &lt;- driver : callback(RF_EventCmdDone\n| RF_EventLastCmdDone);&#10;activate app&#10;note left&#10;    Callback executes&#10;    in Swi context&#10;end note&#10;app --&gt; driver&#10;deactivate app&#10;deactivate driver&#10;&#10;app &lt;-- driver&#10;deactivate driver&#10;&#10;@enduml">
              <a:extLst>
                <a:ext uri="{FF2B5EF4-FFF2-40B4-BE49-F238E27FC236}">
                  <a16:creationId xmlns:a16="http://schemas.microsoft.com/office/drawing/2014/main" id="{552340D0-6C1D-4092-BA69-60269A26980F}"/>
                </a:ext>
              </a:extLst>
            </p:cNvPr>
            <p:cNvPicPr/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029" y="1693954"/>
              <a:ext cx="5248955" cy="49390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1895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C2D89-F1C1-4640-BF7A-6619D060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</a:t>
            </a:fld>
            <a:endParaRPr lang="en" kern="0">
              <a:latin typeface="Arial"/>
              <a:cs typeface="Arial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AD6E3D-F6EF-4D30-BCCE-AFC97844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170543"/>
            <a:ext cx="11219543" cy="990600"/>
          </a:xfrm>
        </p:spPr>
        <p:txBody>
          <a:bodyPr spcFirstLastPara="1" vert="horz" wrap="square" lIns="121900" tIns="121900" rIns="121900" bIns="121900" anchor="t" anchorCtr="0">
            <a:noAutofit/>
          </a:bodyPr>
          <a:lstStyle/>
          <a:p>
            <a:r>
              <a:rPr lang="en-IN" sz="4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EasyLink</a:t>
            </a: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904E7-1213-44EE-BB8D-C0780AF67FF3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1587997"/>
            <a:ext cx="10194471" cy="1866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2B9E44-0205-439D-A255-BDDF653B6390}"/>
              </a:ext>
            </a:extLst>
          </p:cNvPr>
          <p:cNvSpPr txBox="1"/>
          <p:nvPr/>
        </p:nvSpPr>
        <p:spPr>
          <a:xfrm>
            <a:off x="10669917" y="1802368"/>
            <a:ext cx="15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Packet Format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D833D-79C6-4D03-AEDC-87FD28B2BF4A}"/>
              </a:ext>
            </a:extLst>
          </p:cNvPr>
          <p:cNvSpPr txBox="1"/>
          <p:nvPr/>
        </p:nvSpPr>
        <p:spPr>
          <a:xfrm>
            <a:off x="368300" y="6494137"/>
            <a:ext cx="5440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 Image Source: </a:t>
            </a:r>
            <a:r>
              <a:rPr lang="en-IN" sz="1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http://dev.ti.com/tirex/content/simplelink_cc13x0_sdk_1_30_00_06/docs/</a:t>
            </a:r>
            <a:endParaRPr lang="en-IN" sz="11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9BD0BA-44AF-43E1-A7F4-ED058501A99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1715" y="3378200"/>
            <a:ext cx="5471886" cy="3149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Data Sending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err="1"/>
              <a:t>EasyLink</a:t>
            </a:r>
            <a:r>
              <a:rPr lang="en-IN" sz="2000" dirty="0"/>
              <a:t> layer is initialized by calling </a:t>
            </a:r>
            <a:r>
              <a:rPr lang="en-IN" sz="2000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EasyLink_init</a:t>
            </a:r>
            <a:r>
              <a:rPr lang="en-IN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IN" sz="20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TX is enabled by calling </a:t>
            </a:r>
            <a:r>
              <a:rPr lang="en-IN" sz="2000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EasyLink_transmitAsync</a:t>
            </a:r>
            <a:r>
              <a:rPr lang="en-IN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Entering TX can be immediate or scheduled.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an Async operation can be cancelled with </a:t>
            </a:r>
            <a:r>
              <a:rPr lang="en-IN" sz="2000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EasyLink_abort</a:t>
            </a:r>
            <a:r>
              <a:rPr lang="en-IN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endParaRPr lang="en-IN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D90183-FF03-4315-B1AC-2D256D1F5CE7}"/>
              </a:ext>
            </a:extLst>
          </p:cNvPr>
          <p:cNvSpPr txBox="1">
            <a:spLocks/>
          </p:cNvSpPr>
          <p:nvPr/>
        </p:nvSpPr>
        <p:spPr>
          <a:xfrm>
            <a:off x="6059714" y="3390900"/>
            <a:ext cx="4849586" cy="3136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lnSpcReduction="10000"/>
          </a:bodyPr>
          <a:lstStyle>
            <a:lvl1pPr marL="426709" indent="-426709" algn="l" rtl="0" eaLnBrk="1" latinLnBrk="0" hangingPunct="1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3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419" indent="-365751" algn="l" rtl="0" eaLnBrk="1" latinLnBrk="0" hangingPunct="1">
              <a:spcBef>
                <a:spcPts val="73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-304792" algn="l" rtl="0" eaLnBrk="1" latinLnBrk="0" hangingPunct="1">
              <a:spcBef>
                <a:spcPts val="667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3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304792" algn="l" rtl="0" eaLnBrk="1" latinLnBrk="0" hangingPunct="1">
              <a:spcBef>
                <a:spcPts val="533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-304792" algn="l" rtl="0" eaLnBrk="1" latinLnBrk="0" hangingPunct="1">
              <a:spcBef>
                <a:spcPts val="533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4090" indent="-30479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41" indent="-304792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35592" indent="-30479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342" indent="-304792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Data Receiving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err="1"/>
              <a:t>EasyLink</a:t>
            </a:r>
            <a:r>
              <a:rPr lang="en-IN" sz="2000" dirty="0"/>
              <a:t> layer is initialized by calling </a:t>
            </a:r>
            <a:r>
              <a:rPr lang="en-IN" sz="2000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EasyLink_init</a:t>
            </a:r>
            <a:r>
              <a:rPr lang="en-IN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IN" sz="20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RX is enabled by calling </a:t>
            </a:r>
            <a:r>
              <a:rPr lang="en-IN" sz="2000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EasyLink_receiveAsync</a:t>
            </a:r>
            <a:r>
              <a:rPr lang="en-IN" sz="20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IN" sz="20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Entering RX can be immediate or scheduled.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an Async operation can be cancelled with </a:t>
            </a:r>
            <a:r>
              <a:rPr lang="en-IN" sz="2000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EasyLink_abort</a:t>
            </a:r>
            <a:r>
              <a:rPr lang="en-IN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endParaRPr lang="en-IN" sz="20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1669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C2D89-F1C1-4640-BF7A-6619D060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5</a:t>
            </a:fld>
            <a:endParaRPr lang="en" kern="0">
              <a:latin typeface="Arial"/>
              <a:cs typeface="Arial"/>
              <a:sym typeface="Arial"/>
            </a:endParaRPr>
          </a:p>
        </p:txBody>
      </p:sp>
      <p:sp>
        <p:nvSpPr>
          <p:cNvPr id="40" name="Shape 62">
            <a:extLst>
              <a:ext uri="{FF2B5EF4-FFF2-40B4-BE49-F238E27FC236}">
                <a16:creationId xmlns:a16="http://schemas.microsoft.com/office/drawing/2014/main" id="{8370D629-D1F1-45A4-B8C4-90CE22F628D7}"/>
              </a:ext>
            </a:extLst>
          </p:cNvPr>
          <p:cNvSpPr txBox="1">
            <a:spLocks/>
          </p:cNvSpPr>
          <p:nvPr/>
        </p:nvSpPr>
        <p:spPr>
          <a:xfrm>
            <a:off x="0" y="103030"/>
            <a:ext cx="11965577" cy="930569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867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AFD5A1-5F63-4DE4-9613-311997853343}"/>
              </a:ext>
            </a:extLst>
          </p:cNvPr>
          <p:cNvGrpSpPr/>
          <p:nvPr/>
        </p:nvGrpSpPr>
        <p:grpSpPr>
          <a:xfrm>
            <a:off x="185671" y="1490950"/>
            <a:ext cx="8042367" cy="5095970"/>
            <a:chOff x="1741714" y="1558553"/>
            <a:chExt cx="8042367" cy="509597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64D468-097A-405E-AAFA-B21EDD597C6E}"/>
                </a:ext>
              </a:extLst>
            </p:cNvPr>
            <p:cNvSpPr/>
            <p:nvPr/>
          </p:nvSpPr>
          <p:spPr>
            <a:xfrm>
              <a:off x="3814356" y="1566542"/>
              <a:ext cx="2756262" cy="28868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37C8B37-2961-40E6-8AEF-49B159D9D2DB}"/>
                </a:ext>
              </a:extLst>
            </p:cNvPr>
            <p:cNvSpPr/>
            <p:nvPr/>
          </p:nvSpPr>
          <p:spPr>
            <a:xfrm>
              <a:off x="3892731" y="1618793"/>
              <a:ext cx="1232012" cy="1698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Main CPU </a:t>
              </a:r>
            </a:p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ARM</a:t>
              </a:r>
            </a:p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Cortex-M3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BB25A4-C0E5-44BD-AEE9-06512D74E9F7}"/>
                </a:ext>
              </a:extLst>
            </p:cNvPr>
            <p:cNvSpPr/>
            <p:nvPr/>
          </p:nvSpPr>
          <p:spPr>
            <a:xfrm>
              <a:off x="5416843" y="1605730"/>
              <a:ext cx="1127649" cy="168510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RF core</a:t>
              </a:r>
            </a:p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ARM</a:t>
              </a:r>
            </a:p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Cortex-M0</a:t>
              </a:r>
              <a:endParaRPr lang="en-IN" dirty="0">
                <a:solidFill>
                  <a:schemeClr val="tx1"/>
                </a:solidFill>
              </a:endParaRPr>
            </a:p>
            <a:p>
              <a:pPr algn="ctr"/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C504EB7-0F20-47BF-9773-EB94157BDBE9}"/>
                </a:ext>
              </a:extLst>
            </p:cNvPr>
            <p:cNvSpPr/>
            <p:nvPr/>
          </p:nvSpPr>
          <p:spPr>
            <a:xfrm>
              <a:off x="4336868" y="3539032"/>
              <a:ext cx="2207624" cy="3265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Sensor controller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647ED0E-3268-4565-A3FC-C45A8BF66BE8}"/>
                </a:ext>
              </a:extLst>
            </p:cNvPr>
            <p:cNvSpPr/>
            <p:nvPr/>
          </p:nvSpPr>
          <p:spPr>
            <a:xfrm>
              <a:off x="4010297" y="4022359"/>
              <a:ext cx="2534195" cy="3265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Peripherals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1CE8BE8-27D4-4DBD-93F0-038B36CB409B}"/>
                </a:ext>
              </a:extLst>
            </p:cNvPr>
            <p:cNvGrpSpPr/>
            <p:nvPr/>
          </p:nvGrpSpPr>
          <p:grpSpPr>
            <a:xfrm>
              <a:off x="1763485" y="1592666"/>
              <a:ext cx="1789612" cy="1737359"/>
              <a:chOff x="2050868" y="1410788"/>
              <a:chExt cx="1789612" cy="173735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E26A5A9-2888-421D-883F-DBA5171EB803}"/>
                  </a:ext>
                </a:extLst>
              </p:cNvPr>
              <p:cNvSpPr/>
              <p:nvPr/>
            </p:nvSpPr>
            <p:spPr>
              <a:xfrm>
                <a:off x="2050868" y="1410788"/>
                <a:ext cx="1789612" cy="17373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Main CPU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A8D0EF0-A2D0-4F85-99AB-B96AD64A3455}"/>
                  </a:ext>
                </a:extLst>
              </p:cNvPr>
              <p:cNvSpPr/>
              <p:nvPr/>
            </p:nvSpPr>
            <p:spPr>
              <a:xfrm>
                <a:off x="2050868" y="1776549"/>
                <a:ext cx="1789611" cy="13585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AutoNum type="arabicPeriod"/>
                </a:pPr>
                <a:r>
                  <a:rPr lang="en-IN" sz="1400" dirty="0">
                    <a:solidFill>
                      <a:schemeClr val="tx1"/>
                    </a:solidFill>
                  </a:rPr>
                  <a:t>Main Application</a:t>
                </a:r>
              </a:p>
              <a:p>
                <a:pPr marL="342900" indent="-342900">
                  <a:buAutoNum type="arabicPeriod"/>
                </a:pPr>
                <a:r>
                  <a:rPr lang="en-IN" sz="1400" dirty="0">
                    <a:solidFill>
                      <a:schemeClr val="tx1"/>
                    </a:solidFill>
                  </a:rPr>
                  <a:t>Non-RTOS</a:t>
                </a:r>
              </a:p>
              <a:p>
                <a:pPr marL="342900" indent="-342900">
                  <a:buAutoNum type="arabicPeriod"/>
                </a:pPr>
                <a:r>
                  <a:rPr lang="en-IN" sz="1400" dirty="0">
                    <a:solidFill>
                      <a:schemeClr val="tx1"/>
                    </a:solidFill>
                  </a:rPr>
                  <a:t>Drivers</a:t>
                </a:r>
              </a:p>
              <a:p>
                <a:pPr marL="342900" indent="-342900">
                  <a:buAutoNum type="arabicPeriod"/>
                </a:pPr>
                <a:r>
                  <a:rPr lang="en-IN" sz="1400" dirty="0">
                    <a:solidFill>
                      <a:schemeClr val="tx1"/>
                    </a:solidFill>
                  </a:rPr>
                  <a:t>IDE- Code composer studio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9D1C1FC-27B9-4721-B1C5-D355B329D668}"/>
                </a:ext>
              </a:extLst>
            </p:cNvPr>
            <p:cNvGrpSpPr/>
            <p:nvPr/>
          </p:nvGrpSpPr>
          <p:grpSpPr>
            <a:xfrm>
              <a:off x="7232467" y="3560805"/>
              <a:ext cx="2355669" cy="1193074"/>
              <a:chOff x="7323907" y="3222172"/>
              <a:chExt cx="2355669" cy="119307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9EA7AC-084F-442C-9C4F-B1B0F236ADCD}"/>
                  </a:ext>
                </a:extLst>
              </p:cNvPr>
              <p:cNvSpPr/>
              <p:nvPr/>
            </p:nvSpPr>
            <p:spPr>
              <a:xfrm>
                <a:off x="7323907" y="3222172"/>
                <a:ext cx="2355669" cy="11930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Sensor controller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7DA18DA-93D4-45B1-AB7D-BBAD4625DB7E}"/>
                  </a:ext>
                </a:extLst>
              </p:cNvPr>
              <p:cNvSpPr/>
              <p:nvPr/>
            </p:nvSpPr>
            <p:spPr>
              <a:xfrm>
                <a:off x="7323908" y="3561348"/>
                <a:ext cx="2342606" cy="8408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AutoNum type="arabicPeriod"/>
                </a:pPr>
                <a:r>
                  <a:rPr lang="en-IN" sz="1400" dirty="0">
                    <a:solidFill>
                      <a:schemeClr val="tx1"/>
                    </a:solidFill>
                  </a:rPr>
                  <a:t>Ultra low power sensor interface</a:t>
                </a:r>
              </a:p>
              <a:p>
                <a:pPr marL="342900" indent="-342900">
                  <a:buAutoNum type="arabicPeriod"/>
                </a:pPr>
                <a:r>
                  <a:rPr lang="en-IN" sz="1400" dirty="0">
                    <a:solidFill>
                      <a:schemeClr val="tx1"/>
                    </a:solidFill>
                  </a:rPr>
                  <a:t>ADC Interface ( 4ksps)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594F71D-5C26-4238-97CF-C77C83B07CB9}"/>
                </a:ext>
              </a:extLst>
            </p:cNvPr>
            <p:cNvGrpSpPr/>
            <p:nvPr/>
          </p:nvGrpSpPr>
          <p:grpSpPr>
            <a:xfrm>
              <a:off x="1741714" y="3430896"/>
              <a:ext cx="1789612" cy="1963062"/>
              <a:chOff x="4628605" y="4320172"/>
              <a:chExt cx="1789612" cy="196306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EA04D93-2681-4281-9615-E11285E31B90}"/>
                  </a:ext>
                </a:extLst>
              </p:cNvPr>
              <p:cNvSpPr/>
              <p:nvPr/>
            </p:nvSpPr>
            <p:spPr>
              <a:xfrm>
                <a:off x="4628605" y="4320172"/>
                <a:ext cx="1789612" cy="19630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Peripherals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207918D-01D2-4627-A244-2AB9412E5D76}"/>
                  </a:ext>
                </a:extLst>
              </p:cNvPr>
              <p:cNvSpPr/>
              <p:nvPr/>
            </p:nvSpPr>
            <p:spPr>
              <a:xfrm>
                <a:off x="4628605" y="4754880"/>
                <a:ext cx="1789611" cy="15283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AutoNum type="arabicPeriod"/>
                </a:pPr>
                <a:r>
                  <a:rPr lang="en-IN" sz="1400" dirty="0">
                    <a:solidFill>
                      <a:schemeClr val="tx1"/>
                    </a:solidFill>
                  </a:rPr>
                  <a:t>GPIO</a:t>
                </a:r>
              </a:p>
              <a:p>
                <a:pPr marL="342900" indent="-342900">
                  <a:buAutoNum type="arabicPeriod"/>
                </a:pPr>
                <a:r>
                  <a:rPr lang="en-IN" sz="1400" dirty="0">
                    <a:solidFill>
                      <a:schemeClr val="tx1"/>
                    </a:solidFill>
                  </a:rPr>
                  <a:t>DMA</a:t>
                </a:r>
              </a:p>
              <a:p>
                <a:pPr marL="342900" indent="-342900">
                  <a:buAutoNum type="arabicPeriod"/>
                </a:pPr>
                <a:r>
                  <a:rPr lang="en-IN" sz="1400" dirty="0">
                    <a:solidFill>
                      <a:schemeClr val="tx1"/>
                    </a:solidFill>
                  </a:rPr>
                  <a:t>Timer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IN" sz="1400" dirty="0">
                    <a:solidFill>
                      <a:schemeClr val="tx1"/>
                    </a:solidFill>
                  </a:rPr>
                  <a:t>SPI ( DAC Interface)</a:t>
                </a:r>
              </a:p>
              <a:p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310A8A1-7BE8-49E1-B45E-3291D7537230}"/>
                </a:ext>
              </a:extLst>
            </p:cNvPr>
            <p:cNvGrpSpPr/>
            <p:nvPr/>
          </p:nvGrpSpPr>
          <p:grpSpPr>
            <a:xfrm>
              <a:off x="7171509" y="1558553"/>
              <a:ext cx="2612572" cy="1706161"/>
              <a:chOff x="7328263" y="1219920"/>
              <a:chExt cx="2612572" cy="170616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AC2632A-C2CB-4FBF-ADC0-14E55EB43BBC}"/>
                  </a:ext>
                </a:extLst>
              </p:cNvPr>
              <p:cNvSpPr/>
              <p:nvPr/>
            </p:nvSpPr>
            <p:spPr>
              <a:xfrm>
                <a:off x="7328263" y="1219920"/>
                <a:ext cx="2612572" cy="17061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RF core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08E119A-C81D-4B2F-90AF-C1BA50224A50}"/>
                  </a:ext>
                </a:extLst>
              </p:cNvPr>
              <p:cNvSpPr/>
              <p:nvPr/>
            </p:nvSpPr>
            <p:spPr>
              <a:xfrm>
                <a:off x="7341325" y="1563188"/>
                <a:ext cx="2599509" cy="13628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AutoNum type="arabicPeriod"/>
                </a:pPr>
                <a:r>
                  <a:rPr lang="en-IN" sz="1400" dirty="0">
                    <a:solidFill>
                      <a:schemeClr val="tx1"/>
                    </a:solidFill>
                  </a:rPr>
                  <a:t>Extremely flexible ultra- low power radio</a:t>
                </a:r>
              </a:p>
              <a:p>
                <a:pPr marL="342900" indent="-342900">
                  <a:buAutoNum type="arabicPeriod"/>
                </a:pPr>
                <a:r>
                  <a:rPr lang="en-IN" sz="1400" dirty="0">
                    <a:solidFill>
                      <a:schemeClr val="tx1"/>
                    </a:solidFill>
                  </a:rPr>
                  <a:t>Built in autonomous packet engine</a:t>
                </a:r>
              </a:p>
              <a:p>
                <a:pPr marL="342900" indent="-342900">
                  <a:buAutoNum type="arabicPeriod"/>
                </a:pPr>
                <a:r>
                  <a:rPr lang="en-IN" sz="1400" dirty="0">
                    <a:solidFill>
                      <a:schemeClr val="tx1"/>
                    </a:solidFill>
                  </a:rPr>
                  <a:t>IDE: Smart RF studio</a:t>
                </a:r>
              </a:p>
              <a:p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940D363-2EB9-4E84-8DA9-357B3CDE6345}"/>
                </a:ext>
              </a:extLst>
            </p:cNvPr>
            <p:cNvGrpSpPr/>
            <p:nvPr/>
          </p:nvGrpSpPr>
          <p:grpSpPr>
            <a:xfrm>
              <a:off x="4304211" y="5073918"/>
              <a:ext cx="2429693" cy="1580605"/>
              <a:chOff x="4304211" y="5375366"/>
              <a:chExt cx="2429693" cy="158060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1DBD855-456E-45A6-959E-B615792BB4E8}"/>
                  </a:ext>
                </a:extLst>
              </p:cNvPr>
              <p:cNvSpPr/>
              <p:nvPr/>
            </p:nvSpPr>
            <p:spPr>
              <a:xfrm>
                <a:off x="4304212" y="5375366"/>
                <a:ext cx="2429692" cy="15740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Software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6FC48C-E7F5-44C2-80E2-6C6F47DA8E5E}"/>
                  </a:ext>
                </a:extLst>
              </p:cNvPr>
              <p:cNvSpPr/>
              <p:nvPr/>
            </p:nvSpPr>
            <p:spPr>
              <a:xfrm>
                <a:off x="4304211" y="5675811"/>
                <a:ext cx="2429691" cy="12801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 TI Simple Link PHY</a:t>
                </a:r>
              </a:p>
              <a:p>
                <a:pPr lvl="2"/>
                <a:r>
                  <a:rPr lang="en-IN" sz="1400" dirty="0">
                    <a:solidFill>
                      <a:schemeClr val="tx1"/>
                    </a:solidFill>
                  </a:rPr>
                  <a:t>1. 802.15.4g FSK </a:t>
                </a:r>
              </a:p>
              <a:p>
                <a:pPr lvl="2"/>
                <a:r>
                  <a:rPr lang="en-IN" sz="1400" dirty="0">
                    <a:solidFill>
                      <a:schemeClr val="tx1"/>
                    </a:solidFill>
                  </a:rPr>
                  <a:t>2. Proprietary</a:t>
                </a:r>
              </a:p>
              <a:p>
                <a:pPr lvl="2"/>
                <a:r>
                  <a:rPr lang="en-IN" sz="1400" dirty="0">
                    <a:solidFill>
                      <a:schemeClr val="tx1"/>
                    </a:solidFill>
                  </a:rPr>
                  <a:t>3. Long Range Communication </a:t>
                </a:r>
              </a:p>
              <a:p>
                <a:pPr algn="ctr"/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Arrow: Left-Right-Up 52">
              <a:extLst>
                <a:ext uri="{FF2B5EF4-FFF2-40B4-BE49-F238E27FC236}">
                  <a16:creationId xmlns:a16="http://schemas.microsoft.com/office/drawing/2014/main" id="{978BA5A3-1117-402E-934D-FEE917F0325C}"/>
                </a:ext>
              </a:extLst>
            </p:cNvPr>
            <p:cNvSpPr/>
            <p:nvPr/>
          </p:nvSpPr>
          <p:spPr>
            <a:xfrm rot="5400000">
              <a:off x="3837571" y="3496199"/>
              <a:ext cx="679268" cy="346923"/>
            </a:xfrm>
            <a:prstGeom prst="leftRightUpArrow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Arrow: Left-Right 53">
              <a:extLst>
                <a:ext uri="{FF2B5EF4-FFF2-40B4-BE49-F238E27FC236}">
                  <a16:creationId xmlns:a16="http://schemas.microsoft.com/office/drawing/2014/main" id="{E13F08C6-03B7-4690-839A-BD6FE2E768D7}"/>
                </a:ext>
              </a:extLst>
            </p:cNvPr>
            <p:cNvSpPr/>
            <p:nvPr/>
          </p:nvSpPr>
          <p:spPr>
            <a:xfrm>
              <a:off x="5137443" y="2213903"/>
              <a:ext cx="317500" cy="185135"/>
            </a:xfrm>
            <a:prstGeom prst="leftRightArrow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270392A5-9C27-4DD0-A45C-40D0FC230121}"/>
                </a:ext>
              </a:extLst>
            </p:cNvPr>
            <p:cNvCxnSpPr>
              <a:cxnSpLocks/>
              <a:stCxn id="69" idx="3"/>
              <a:endCxn id="44" idx="1"/>
            </p:cNvCxnSpPr>
            <p:nvPr/>
          </p:nvCxnSpPr>
          <p:spPr>
            <a:xfrm flipV="1">
              <a:off x="3553096" y="2467879"/>
              <a:ext cx="339635" cy="169817"/>
            </a:xfrm>
            <a:prstGeom prst="bentConnector3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99784F7-7574-4AD6-AE28-B44AA0353532}"/>
                </a:ext>
              </a:extLst>
            </p:cNvPr>
            <p:cNvCxnSpPr>
              <a:stCxn id="65" idx="3"/>
              <a:endCxn id="47" idx="1"/>
            </p:cNvCxnSpPr>
            <p:nvPr/>
          </p:nvCxnSpPr>
          <p:spPr>
            <a:xfrm flipV="1">
              <a:off x="3531325" y="4185645"/>
              <a:ext cx="478972" cy="444135"/>
            </a:xfrm>
            <a:prstGeom prst="bentConnector3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A0C98083-533F-4191-9DC4-26A1B957C224}"/>
                </a:ext>
              </a:extLst>
            </p:cNvPr>
            <p:cNvCxnSpPr>
              <a:cxnSpLocks/>
              <a:stCxn id="45" idx="3"/>
              <a:endCxn id="63" idx="1"/>
            </p:cNvCxnSpPr>
            <p:nvPr/>
          </p:nvCxnSpPr>
          <p:spPr>
            <a:xfrm>
              <a:off x="6544492" y="2448285"/>
              <a:ext cx="640079" cy="134983"/>
            </a:xfrm>
            <a:prstGeom prst="bentConnector3">
              <a:avLst/>
            </a:prstGeom>
            <a:ln w="38100">
              <a:solidFill>
                <a:schemeClr val="accent4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1ECDC0BD-232E-4090-BB8B-25D3F8610AFB}"/>
                </a:ext>
              </a:extLst>
            </p:cNvPr>
            <p:cNvCxnSpPr>
              <a:cxnSpLocks/>
              <a:stCxn id="46" idx="3"/>
              <a:endCxn id="67" idx="1"/>
            </p:cNvCxnSpPr>
            <p:nvPr/>
          </p:nvCxnSpPr>
          <p:spPr>
            <a:xfrm>
              <a:off x="6544492" y="3702318"/>
              <a:ext cx="687976" cy="618081"/>
            </a:xfrm>
            <a:prstGeom prst="bentConnector3">
              <a:avLst/>
            </a:prstGeom>
            <a:ln w="38100">
              <a:solidFill>
                <a:schemeClr val="accent5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AD8B0AC7-F5A2-497F-9062-F15D6F728445}"/>
                </a:ext>
              </a:extLst>
            </p:cNvPr>
            <p:cNvCxnSpPr>
              <a:cxnSpLocks/>
              <a:stCxn id="43" idx="2"/>
              <a:endCxn id="60" idx="0"/>
            </p:cNvCxnSpPr>
            <p:nvPr/>
          </p:nvCxnSpPr>
          <p:spPr>
            <a:xfrm rot="16200000" flipH="1">
              <a:off x="5045530" y="4600389"/>
              <a:ext cx="620485" cy="326571"/>
            </a:xfrm>
            <a:prstGeom prst="bentConnector3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0" name="Table 10">
            <a:extLst>
              <a:ext uri="{FF2B5EF4-FFF2-40B4-BE49-F238E27FC236}">
                <a16:creationId xmlns:a16="http://schemas.microsoft.com/office/drawing/2014/main" id="{ECD395FB-8EF3-4EF5-8A13-DE9D183F6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2911"/>
              </p:ext>
            </p:extLst>
          </p:nvPr>
        </p:nvGraphicFramePr>
        <p:xfrm>
          <a:off x="8718996" y="1532586"/>
          <a:ext cx="3280745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204">
                  <a:extLst>
                    <a:ext uri="{9D8B030D-6E8A-4147-A177-3AD203B41FA5}">
                      <a16:colId xmlns:a16="http://schemas.microsoft.com/office/drawing/2014/main" val="1271918379"/>
                    </a:ext>
                  </a:extLst>
                </a:gridCol>
                <a:gridCol w="1001541">
                  <a:extLst>
                    <a:ext uri="{9D8B030D-6E8A-4147-A177-3AD203B41FA5}">
                      <a16:colId xmlns:a16="http://schemas.microsoft.com/office/drawing/2014/main" val="2932018228"/>
                    </a:ext>
                  </a:extLst>
                </a:gridCol>
              </a:tblGrid>
              <a:tr h="344501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Power consumption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213976"/>
                  </a:ext>
                </a:extLst>
              </a:tr>
              <a:tr h="4051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MCU (Active@48Mhz)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1.2mA + 25.5</a:t>
                      </a:r>
                      <a:r>
                        <a:rPr lang="el-G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A/Hz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42542"/>
                  </a:ext>
                </a:extLst>
              </a:tr>
              <a:tr h="2460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Radio Rx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990187"/>
                  </a:ext>
                </a:extLst>
              </a:tr>
              <a:tr h="2593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 core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92247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282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717134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8613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32722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305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0.750mA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438688"/>
                  </a:ext>
                </a:extLst>
              </a:tr>
              <a:tr h="25661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Radio Tx (VDDR=1.95V) , 14dbm o/p power GFSK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23.5mA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619193"/>
                  </a:ext>
                </a:extLst>
              </a:tr>
              <a:tr h="3445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432782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596BD4B3-8677-476F-82F5-ECAC6527ED34}"/>
              </a:ext>
            </a:extLst>
          </p:cNvPr>
          <p:cNvSpPr txBox="1"/>
          <p:nvPr/>
        </p:nvSpPr>
        <p:spPr>
          <a:xfrm>
            <a:off x="0" y="6485205"/>
            <a:ext cx="2729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Power consumption:  CC1310 datasheet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3042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32D13D-E581-4F2A-94CD-AB18C75B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6</a:t>
            </a:fld>
            <a:endParaRPr lang="en" kern="0">
              <a:latin typeface="Arial"/>
              <a:cs typeface="Arial"/>
              <a:sym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BE58A7-5DCA-4BD6-9E58-AEA498D0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170543"/>
            <a:ext cx="11219543" cy="990600"/>
          </a:xfrm>
        </p:spPr>
        <p:txBody>
          <a:bodyPr spcFirstLastPara="1" vert="horz" wrap="square" lIns="121900" tIns="121900" rIns="121900" bIns="121900" anchor="t" anchorCtr="0">
            <a:noAutofit/>
          </a:bodyPr>
          <a:lstStyle/>
          <a:p>
            <a:r>
              <a:rPr lang="en-IN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and solutions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E41BAE-7182-43D6-AD2B-FF6D0EEC02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6604" y="1858183"/>
            <a:ext cx="11482252" cy="418421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sz="3600" dirty="0"/>
              <a:t>Chip select is necessary to latch the DAC output during SPI communication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600" dirty="0"/>
              <a:t>Carrier frequency configuration problem due to incorrect selection command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600" dirty="0"/>
              <a:t>ADC counts calculation problem above 3.3V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600" dirty="0"/>
              <a:t>Synchronization between Tx &amp; RX</a:t>
            </a:r>
          </a:p>
          <a:p>
            <a:pPr marL="487668" lvl="1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3572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0DB9-A55C-4503-91EF-3E57F0CB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CC1310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4AD80-6992-4E84-968B-14A04673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7</a:t>
            </a:fld>
            <a:endParaRPr lang="en" kern="0">
              <a:latin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C94CB-6FC2-40AE-A995-82DFA134E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95" y="1490694"/>
            <a:ext cx="6414867" cy="53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0975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5630</TotalTime>
  <Words>434</Words>
  <Application>Microsoft Office PowerPoint</Application>
  <PresentationFormat>Widescreen</PresentationFormat>
  <Paragraphs>112</Paragraphs>
  <Slides>7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Tw Cen MT</vt:lpstr>
      <vt:lpstr>Wingdings</vt:lpstr>
      <vt:lpstr>Wingdings 2</vt:lpstr>
      <vt:lpstr>Office Theme</vt:lpstr>
      <vt:lpstr>Median</vt:lpstr>
      <vt:lpstr>Adaptive differential pulse code modulation  (ADPCM compression technique)</vt:lpstr>
      <vt:lpstr>RF core command handling</vt:lpstr>
      <vt:lpstr>RF core command handling</vt:lpstr>
      <vt:lpstr>EasyLink API reference</vt:lpstr>
      <vt:lpstr>PowerPoint Presentation</vt:lpstr>
      <vt:lpstr>Problems and solutions</vt:lpstr>
      <vt:lpstr>CC1310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anilh</dc:creator>
  <cp:lastModifiedBy> </cp:lastModifiedBy>
  <cp:revision>169</cp:revision>
  <dcterms:created xsi:type="dcterms:W3CDTF">2019-10-18T11:40:38Z</dcterms:created>
  <dcterms:modified xsi:type="dcterms:W3CDTF">2020-06-30T04:11:48Z</dcterms:modified>
</cp:coreProperties>
</file>