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5" r:id="rId27"/>
    <p:sldId id="286" r:id="rId28"/>
    <p:sldId id="288" r:id="rId29"/>
    <p:sldId id="289" r:id="rId30"/>
    <p:sldId id="290" r:id="rId31"/>
    <p:sldId id="292" r:id="rId32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3"/>
  </p:normalViewPr>
  <p:slideViewPr>
    <p:cSldViewPr snapToGrid="0">
      <p:cViewPr varScale="1">
        <p:scale>
          <a:sx n="156" d="100"/>
          <a:sy n="156" d="100"/>
        </p:scale>
        <p:origin x="2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42e3e7c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42e3e7c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93889e3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93889e3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093889e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093889e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093889e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093889e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093889e35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093889e35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093889e35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093889e35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093889e3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093889e3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093889e35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093889e35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093889e35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093889e35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093889e35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093889e35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093889e35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093889e35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61b98bfb39c815c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61b98bfb39c815c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093889e35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093889e35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093889e35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093889e35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93889e35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093889e35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093889e35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093889e35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093889e35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093889e35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093889e35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093889e35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093889e35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093889e35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093889e35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093889e35_1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090936e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090936e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08031537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08031537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08031537c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08031537c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090936e9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090936e9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08031537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08031537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093889e35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093889e35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08031537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08031537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08031537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08031537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093889e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093889e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93889e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93889e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 idx="4294967295"/>
          </p:nvPr>
        </p:nvSpPr>
        <p:spPr>
          <a:xfrm>
            <a:off x="510450" y="59000"/>
            <a:ext cx="8123100" cy="27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434343"/>
                </a:solidFill>
              </a:rPr>
              <a:t>Migrate MVC Applications to .NET Core MVC Applications</a:t>
            </a:r>
            <a:endParaRPr sz="6000">
              <a:solidFill>
                <a:srgbClr val="434343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510450" y="351392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Anıl Güleroğlu</a:t>
            </a:r>
            <a:endParaRPr sz="3000">
              <a:solidFill>
                <a:srgbClr val="434343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294967295"/>
          </p:nvPr>
        </p:nvSpPr>
        <p:spPr>
          <a:xfrm>
            <a:off x="510450" y="4332573"/>
            <a:ext cx="81231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@anilguleroglu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3975" y="3244625"/>
            <a:ext cx="1722249" cy="172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075" y="3160550"/>
            <a:ext cx="1890400" cy="18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Client Side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1529100" cy="5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990000"/>
                </a:solidFill>
              </a:rPr>
              <a:t>@helper</a:t>
            </a:r>
            <a:endParaRPr sz="2000">
              <a:solidFill>
                <a:srgbClr val="990000"/>
              </a:solidFill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l="3660" t="8097" b="59690"/>
          <a:stretch/>
        </p:blipFill>
        <p:spPr>
          <a:xfrm>
            <a:off x="411475" y="1894975"/>
            <a:ext cx="4906400" cy="206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Client Side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1529100" cy="5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990000"/>
                </a:solidFill>
              </a:rPr>
              <a:t>ChildAction</a:t>
            </a:r>
            <a:endParaRPr sz="2000">
              <a:solidFill>
                <a:srgbClr val="990000"/>
              </a:solidFill>
            </a:endParaRPr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3367875" y="1152475"/>
            <a:ext cx="2536200" cy="5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38761D"/>
                </a:solidFill>
              </a:rPr>
              <a:t>ViewComponent</a:t>
            </a:r>
            <a:endParaRPr sz="2000">
              <a:solidFill>
                <a:srgbClr val="38761D"/>
              </a:solidFill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76000"/>
            <a:ext cx="5592375" cy="2616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5"/>
          <p:cNvCxnSpPr/>
          <p:nvPr/>
        </p:nvCxnSpPr>
        <p:spPr>
          <a:xfrm>
            <a:off x="2088375" y="1392250"/>
            <a:ext cx="1050000" cy="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Client Side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1529100" cy="5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990000"/>
                </a:solidFill>
              </a:rPr>
              <a:t>Bundle</a:t>
            </a:r>
            <a:endParaRPr sz="2000">
              <a:solidFill>
                <a:srgbClr val="990000"/>
              </a:solidFill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l="-31166" r="32973" b="48794"/>
          <a:stretch/>
        </p:blipFill>
        <p:spPr>
          <a:xfrm>
            <a:off x="-1617725" y="1791525"/>
            <a:ext cx="6077624" cy="1960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6"/>
          <p:cNvCxnSpPr/>
          <p:nvPr/>
        </p:nvCxnSpPr>
        <p:spPr>
          <a:xfrm rot="10800000" flipH="1">
            <a:off x="3008675" y="1398775"/>
            <a:ext cx="1840500" cy="117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5488700" y="1152475"/>
            <a:ext cx="2357400" cy="50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38761D"/>
                </a:solidFill>
              </a:rPr>
              <a:t>Pre Build Bundle</a:t>
            </a:r>
            <a:endParaRPr sz="2000">
              <a:solidFill>
                <a:srgbClr val="38761D"/>
              </a:solidFill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637" y="1731475"/>
            <a:ext cx="3313537" cy="31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Client Side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1529100" cy="5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38761D"/>
                </a:solidFill>
              </a:rPr>
              <a:t>TagHelper</a:t>
            </a:r>
            <a:endParaRPr sz="2000">
              <a:solidFill>
                <a:srgbClr val="38761D"/>
              </a:solidFill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t="9826" b="41692"/>
          <a:stretch/>
        </p:blipFill>
        <p:spPr>
          <a:xfrm>
            <a:off x="311700" y="1791525"/>
            <a:ext cx="6436725" cy="26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Client Side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28000" cy="5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38761D"/>
                </a:solidFill>
              </a:rPr>
              <a:t>wwwroot, static files</a:t>
            </a:r>
            <a:endParaRPr sz="2000">
              <a:solidFill>
                <a:srgbClr val="38761D"/>
              </a:solidFill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t="52148" r="34210"/>
          <a:stretch/>
        </p:blipFill>
        <p:spPr>
          <a:xfrm>
            <a:off x="311700" y="1734400"/>
            <a:ext cx="6342775" cy="28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/>
          <p:nvPr/>
        </p:nvSpPr>
        <p:spPr>
          <a:xfrm>
            <a:off x="589925" y="2159175"/>
            <a:ext cx="2324400" cy="259500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Server Side</a:t>
            </a:r>
            <a:endParaRPr sz="3600">
              <a:solidFill>
                <a:srgbClr val="434343"/>
              </a:solidFill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275" y="2252300"/>
            <a:ext cx="2238351" cy="28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Server Side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311700" y="1132850"/>
            <a:ext cx="6490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</a:rPr>
              <a:t>Paket Uyuşmazlıkları</a:t>
            </a:r>
            <a:endParaRPr>
              <a:solidFill>
                <a:srgbClr val="BF9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BF9000"/>
              </a:solidFill>
            </a:endParaRPr>
          </a:p>
        </p:txBody>
      </p:sp>
      <p:sp>
        <p:nvSpPr>
          <p:cNvPr id="191" name="Google Shape;191;p30"/>
          <p:cNvSpPr/>
          <p:nvPr/>
        </p:nvSpPr>
        <p:spPr>
          <a:xfrm>
            <a:off x="589925" y="2159175"/>
            <a:ext cx="2324400" cy="259500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0"/>
          <p:cNvSpPr txBox="1"/>
          <p:nvPr/>
        </p:nvSpPr>
        <p:spPr>
          <a:xfrm>
            <a:off x="311700" y="4577900"/>
            <a:ext cx="54306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*</a:t>
            </a:r>
            <a:r>
              <a:rPr lang="en" sz="1800">
                <a:solidFill>
                  <a:schemeClr val="dk1"/>
                </a:solidFill>
                <a:highlight>
                  <a:srgbClr val="EFF1F3"/>
                </a:highlight>
              </a:rPr>
              <a:t>.NET Portability Analyzer</a:t>
            </a:r>
            <a:endParaRPr sz="1800"/>
          </a:p>
        </p:txBody>
      </p:sp>
      <p:pic>
        <p:nvPicPr>
          <p:cNvPr id="193" name="Google Shape;193;p30"/>
          <p:cNvPicPr preferRelativeResize="0"/>
          <p:nvPr/>
        </p:nvPicPr>
        <p:blipFill rotWithShape="1">
          <a:blip r:embed="rId3">
            <a:alphaModFix/>
          </a:blip>
          <a:srcRect t="16541" b="28022"/>
          <a:stretch/>
        </p:blipFill>
        <p:spPr>
          <a:xfrm>
            <a:off x="311700" y="2048925"/>
            <a:ext cx="5165550" cy="22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/>
          <p:nvPr/>
        </p:nvSpPr>
        <p:spPr>
          <a:xfrm>
            <a:off x="311700" y="1596050"/>
            <a:ext cx="5035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BF9000"/>
                </a:solidFill>
              </a:rPr>
              <a:t>nugette 50K+ .net core paketi var.</a:t>
            </a:r>
            <a:endParaRPr sz="1600">
              <a:solidFill>
                <a:srgbClr val="BF9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Server Side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311700" y="1132850"/>
            <a:ext cx="6490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</a:rPr>
              <a:t>WebApi ile MVC’nin tek yazım şeklinde birleştirilmesi.</a:t>
            </a:r>
            <a:endParaRPr sz="20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BF9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BF9000"/>
              </a:solidFill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589925" y="2159175"/>
            <a:ext cx="2324400" cy="259500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9925"/>
            <a:ext cx="5924878" cy="294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Server Side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08" name="Google Shape;208;p32"/>
          <p:cNvSpPr txBox="1">
            <a:spLocks noGrp="1"/>
          </p:cNvSpPr>
          <p:nvPr>
            <p:ph type="body" idx="1"/>
          </p:nvPr>
        </p:nvSpPr>
        <p:spPr>
          <a:xfrm>
            <a:off x="311700" y="1132850"/>
            <a:ext cx="2741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</a:rPr>
              <a:t>JsonResult PascalCase</a:t>
            </a:r>
            <a:endParaRPr>
              <a:solidFill>
                <a:srgbClr val="BF9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BF9000"/>
              </a:solidFill>
            </a:endParaRPr>
          </a:p>
        </p:txBody>
      </p:sp>
      <p:pic>
        <p:nvPicPr>
          <p:cNvPr id="209" name="Google Shape;209;p32"/>
          <p:cNvPicPr preferRelativeResize="0"/>
          <p:nvPr/>
        </p:nvPicPr>
        <p:blipFill rotWithShape="1">
          <a:blip r:embed="rId3">
            <a:alphaModFix/>
          </a:blip>
          <a:srcRect r="40870" b="12914"/>
          <a:stretch/>
        </p:blipFill>
        <p:spPr>
          <a:xfrm>
            <a:off x="232900" y="1711175"/>
            <a:ext cx="2892794" cy="2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 rotWithShape="1">
          <a:blip r:embed="rId4">
            <a:alphaModFix/>
          </a:blip>
          <a:srcRect l="5213" t="2217" r="32871" b="8007"/>
          <a:stretch/>
        </p:blipFill>
        <p:spPr>
          <a:xfrm>
            <a:off x="4047006" y="1711175"/>
            <a:ext cx="2892794" cy="2038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32"/>
          <p:cNvCxnSpPr/>
          <p:nvPr/>
        </p:nvCxnSpPr>
        <p:spPr>
          <a:xfrm rot="10800000" flipH="1">
            <a:off x="3257550" y="2895575"/>
            <a:ext cx="657600" cy="9900"/>
          </a:xfrm>
          <a:prstGeom prst="straightConnector1">
            <a:avLst/>
          </a:prstGeom>
          <a:noFill/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" name="Google Shape;212;p32"/>
          <p:cNvSpPr txBox="1">
            <a:spLocks noGrp="1"/>
          </p:cNvSpPr>
          <p:nvPr>
            <p:ph type="body" idx="1"/>
          </p:nvPr>
        </p:nvSpPr>
        <p:spPr>
          <a:xfrm>
            <a:off x="4572000" y="1132850"/>
            <a:ext cx="2741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</a:rPr>
              <a:t>camelCase</a:t>
            </a:r>
            <a:endParaRPr>
              <a:solidFill>
                <a:srgbClr val="BF9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BF9000"/>
              </a:solidFill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 rotWithShape="1">
          <a:blip r:embed="rId5">
            <a:alphaModFix/>
          </a:blip>
          <a:srcRect l="1048" b="11371"/>
          <a:stretch/>
        </p:blipFill>
        <p:spPr>
          <a:xfrm>
            <a:off x="311700" y="3904500"/>
            <a:ext cx="7452624" cy="10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Server Side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29" name="Google Shape;229;p34"/>
          <p:cNvSpPr txBox="1">
            <a:spLocks noGrp="1"/>
          </p:cNvSpPr>
          <p:nvPr>
            <p:ph type="body" idx="1"/>
          </p:nvPr>
        </p:nvSpPr>
        <p:spPr>
          <a:xfrm>
            <a:off x="311700" y="1132850"/>
            <a:ext cx="3192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990000"/>
                </a:solidFill>
              </a:rPr>
              <a:t>HttpHandler &amp; HttpModule</a:t>
            </a:r>
            <a:endParaRPr sz="2000">
              <a:solidFill>
                <a:srgbClr val="990000"/>
              </a:solidFill>
            </a:endParaRPr>
          </a:p>
        </p:txBody>
      </p:sp>
      <p:sp>
        <p:nvSpPr>
          <p:cNvPr id="230" name="Google Shape;230;p34"/>
          <p:cNvSpPr txBox="1">
            <a:spLocks noGrp="1"/>
          </p:cNvSpPr>
          <p:nvPr>
            <p:ph type="body" idx="1"/>
          </p:nvPr>
        </p:nvSpPr>
        <p:spPr>
          <a:xfrm>
            <a:off x="4625100" y="1132850"/>
            <a:ext cx="4389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38761D"/>
                </a:solidFill>
              </a:rPr>
              <a:t>Middleware &amp; Http Request Pipeline</a:t>
            </a:r>
            <a:endParaRPr sz="2000">
              <a:solidFill>
                <a:srgbClr val="38761D"/>
              </a:solidFill>
            </a:endParaRPr>
          </a:p>
        </p:txBody>
      </p:sp>
      <p:cxnSp>
        <p:nvCxnSpPr>
          <p:cNvPr id="231" name="Google Shape;231;p34"/>
          <p:cNvCxnSpPr>
            <a:stCxn id="229" idx="3"/>
            <a:endCxn id="230" idx="1"/>
          </p:cNvCxnSpPr>
          <p:nvPr/>
        </p:nvCxnSpPr>
        <p:spPr>
          <a:xfrm>
            <a:off x="3504300" y="1364450"/>
            <a:ext cx="1120800" cy="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31050"/>
            <a:ext cx="6448950" cy="27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Kısa Anket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.Net geliştirenler?</a:t>
            </a:r>
            <a:endParaRPr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Ana projesi MVC üzerinde olanlar?</a:t>
            </a:r>
            <a:endParaRPr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.Net Core’a geçmiş yada yeni projelerde kullananlar?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875" y="1897125"/>
            <a:ext cx="1843426" cy="297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Server Side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38" name="Google Shape;238;p35"/>
          <p:cNvSpPr txBox="1">
            <a:spLocks noGrp="1"/>
          </p:cNvSpPr>
          <p:nvPr>
            <p:ph type="body" idx="1"/>
          </p:nvPr>
        </p:nvSpPr>
        <p:spPr>
          <a:xfrm>
            <a:off x="311700" y="1132850"/>
            <a:ext cx="6490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</a:rPr>
              <a:t>Security &amp; AntiForgeryToken</a:t>
            </a:r>
            <a:endParaRPr sz="20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solidFill>
                <a:srgbClr val="38761D"/>
              </a:solidFill>
            </a:endParaRPr>
          </a:p>
        </p:txBody>
      </p:sp>
      <p:sp>
        <p:nvSpPr>
          <p:cNvPr id="239" name="Google Shape;239;p35"/>
          <p:cNvSpPr/>
          <p:nvPr/>
        </p:nvSpPr>
        <p:spPr>
          <a:xfrm>
            <a:off x="589925" y="2159175"/>
            <a:ext cx="2324400" cy="259500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0" name="Google Shape;240;p35"/>
          <p:cNvPicPr preferRelativeResize="0"/>
          <p:nvPr/>
        </p:nvPicPr>
        <p:blipFill rotWithShape="1">
          <a:blip r:embed="rId3">
            <a:alphaModFix/>
          </a:blip>
          <a:srcRect t="22394" b="9762"/>
          <a:stretch/>
        </p:blipFill>
        <p:spPr>
          <a:xfrm>
            <a:off x="311700" y="1596050"/>
            <a:ext cx="5752825" cy="313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Server Side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46" name="Google Shape;246;p36"/>
          <p:cNvSpPr txBox="1">
            <a:spLocks noGrp="1"/>
          </p:cNvSpPr>
          <p:nvPr>
            <p:ph type="body" idx="1"/>
          </p:nvPr>
        </p:nvSpPr>
        <p:spPr>
          <a:xfrm>
            <a:off x="311700" y="1132850"/>
            <a:ext cx="6490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F9000"/>
                </a:solidFill>
              </a:rPr>
              <a:t>EF.Core</a:t>
            </a:r>
            <a:endParaRPr sz="2000">
              <a:solidFill>
                <a:srgbClr val="BF9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BF9000"/>
              </a:solidFill>
            </a:endParaRPr>
          </a:p>
        </p:txBody>
      </p:sp>
      <p:sp>
        <p:nvSpPr>
          <p:cNvPr id="247" name="Google Shape;247;p36"/>
          <p:cNvSpPr txBox="1"/>
          <p:nvPr/>
        </p:nvSpPr>
        <p:spPr>
          <a:xfrm>
            <a:off x="460150" y="2088350"/>
            <a:ext cx="3303600" cy="22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Char char="●"/>
            </a:pPr>
            <a:r>
              <a:rPr lang="en" sz="1800">
                <a:solidFill>
                  <a:srgbClr val="990000"/>
                </a:solidFill>
              </a:rPr>
              <a:t>EDMX</a:t>
            </a:r>
            <a:endParaRPr sz="1800">
              <a:solidFill>
                <a:srgbClr val="99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Char char="●"/>
            </a:pPr>
            <a:r>
              <a:rPr lang="en" sz="1800">
                <a:solidFill>
                  <a:srgbClr val="990000"/>
                </a:solidFill>
              </a:rPr>
              <a:t>DB First</a:t>
            </a:r>
            <a:endParaRPr sz="1800">
              <a:solidFill>
                <a:srgbClr val="99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Char char="●"/>
            </a:pPr>
            <a:r>
              <a:rPr lang="en" sz="1800">
                <a:solidFill>
                  <a:srgbClr val="990000"/>
                </a:solidFill>
              </a:rPr>
              <a:t>Object Context API</a:t>
            </a:r>
            <a:endParaRPr sz="1800">
              <a:solidFill>
                <a:srgbClr val="99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Char char="●"/>
            </a:pPr>
            <a:r>
              <a:rPr lang="en" sz="1800">
                <a:solidFill>
                  <a:srgbClr val="990000"/>
                </a:solidFill>
              </a:rPr>
              <a:t>Interceptor</a:t>
            </a:r>
            <a:endParaRPr sz="1800">
              <a:solidFill>
                <a:srgbClr val="99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Char char="●"/>
            </a:pPr>
            <a:r>
              <a:rPr lang="en" sz="1800">
                <a:solidFill>
                  <a:srgbClr val="990000"/>
                </a:solidFill>
              </a:rPr>
              <a:t>Many-to-many </a:t>
            </a:r>
            <a:endParaRPr sz="1800">
              <a:solidFill>
                <a:srgbClr val="99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Char char="●"/>
            </a:pPr>
            <a:r>
              <a:rPr lang="en" sz="1800">
                <a:solidFill>
                  <a:srgbClr val="990000"/>
                </a:solidFill>
              </a:rPr>
              <a:t>SP mapping</a:t>
            </a:r>
            <a:endParaRPr sz="1800">
              <a:solidFill>
                <a:srgbClr val="99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Char char="●"/>
            </a:pPr>
            <a:r>
              <a:rPr lang="en" sz="1800">
                <a:solidFill>
                  <a:srgbClr val="990000"/>
                </a:solidFill>
              </a:rPr>
              <a:t>...</a:t>
            </a:r>
            <a:endParaRPr sz="1800">
              <a:solidFill>
                <a:srgbClr val="990000"/>
              </a:solidFill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5202250" y="1993975"/>
            <a:ext cx="3630300" cy="24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 sz="1800">
                <a:solidFill>
                  <a:srgbClr val="38761D"/>
                </a:solidFill>
              </a:rPr>
              <a:t>Batch insert, update, delete</a:t>
            </a:r>
            <a:endParaRPr sz="180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 sz="1800">
                <a:solidFill>
                  <a:srgbClr val="38761D"/>
                </a:solidFill>
              </a:rPr>
              <a:t>Relationship config</a:t>
            </a:r>
            <a:endParaRPr sz="180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 sz="1800">
                <a:solidFill>
                  <a:srgbClr val="38761D"/>
                </a:solidFill>
              </a:rPr>
              <a:t>Alternate keys</a:t>
            </a:r>
            <a:endParaRPr sz="180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 sz="1800">
                <a:solidFill>
                  <a:srgbClr val="38761D"/>
                </a:solidFill>
              </a:rPr>
              <a:t>DataFilter</a:t>
            </a:r>
            <a:endParaRPr sz="180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 sz="1800">
                <a:solidFill>
                  <a:srgbClr val="38761D"/>
                </a:solidFill>
              </a:rPr>
              <a:t>Pooling</a:t>
            </a:r>
            <a:endParaRPr sz="180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 sz="1800">
                <a:solidFill>
                  <a:srgbClr val="38761D"/>
                </a:solidFill>
              </a:rPr>
              <a:t>In-memory</a:t>
            </a:r>
            <a:endParaRPr sz="180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 sz="1800">
                <a:solidFill>
                  <a:srgbClr val="38761D"/>
                </a:solidFill>
              </a:rPr>
              <a:t>...</a:t>
            </a:r>
            <a:endParaRPr sz="1800">
              <a:solidFill>
                <a:srgbClr val="38761D"/>
              </a:solidFill>
            </a:endParaRPr>
          </a:p>
        </p:txBody>
      </p:sp>
      <p:cxnSp>
        <p:nvCxnSpPr>
          <p:cNvPr id="249" name="Google Shape;249;p36"/>
          <p:cNvCxnSpPr>
            <a:stCxn id="247" idx="3"/>
            <a:endCxn id="248" idx="1"/>
          </p:cNvCxnSpPr>
          <p:nvPr/>
        </p:nvCxnSpPr>
        <p:spPr>
          <a:xfrm>
            <a:off x="3763750" y="3224300"/>
            <a:ext cx="1438500" cy="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0" name="Google Shape;250;p36"/>
          <p:cNvSpPr txBox="1"/>
          <p:nvPr/>
        </p:nvSpPr>
        <p:spPr>
          <a:xfrm>
            <a:off x="460150" y="1724569"/>
            <a:ext cx="35160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990000"/>
                </a:solidFill>
              </a:rPr>
              <a:t>Gidenler</a:t>
            </a:r>
            <a:endParaRPr sz="1800" u="sng">
              <a:solidFill>
                <a:srgbClr val="990000"/>
              </a:solidFill>
            </a:endParaRPr>
          </a:p>
        </p:txBody>
      </p:sp>
      <p:sp>
        <p:nvSpPr>
          <p:cNvPr id="251" name="Google Shape;251;p36"/>
          <p:cNvSpPr txBox="1"/>
          <p:nvPr/>
        </p:nvSpPr>
        <p:spPr>
          <a:xfrm>
            <a:off x="5202250" y="1711169"/>
            <a:ext cx="35160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38761D"/>
                </a:solidFill>
              </a:rPr>
              <a:t>Gelenler</a:t>
            </a:r>
            <a:endParaRPr sz="1800" u="sng">
              <a:solidFill>
                <a:srgbClr val="38761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Server Side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57" name="Google Shape;257;p37"/>
          <p:cNvSpPr txBox="1">
            <a:spLocks noGrp="1"/>
          </p:cNvSpPr>
          <p:nvPr>
            <p:ph type="body" idx="1"/>
          </p:nvPr>
        </p:nvSpPr>
        <p:spPr>
          <a:xfrm>
            <a:off x="311700" y="1132850"/>
            <a:ext cx="6490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</a:rPr>
              <a:t>Logging</a:t>
            </a:r>
            <a:endParaRPr sz="20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solidFill>
                <a:srgbClr val="38761D"/>
              </a:solidFill>
            </a:endParaRPr>
          </a:p>
        </p:txBody>
      </p:sp>
      <p:sp>
        <p:nvSpPr>
          <p:cNvPr id="258" name="Google Shape;258;p37"/>
          <p:cNvSpPr/>
          <p:nvPr/>
        </p:nvSpPr>
        <p:spPr>
          <a:xfrm>
            <a:off x="589925" y="2159175"/>
            <a:ext cx="2324400" cy="259500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9" name="Google Shape;2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04750"/>
            <a:ext cx="59626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434343"/>
                </a:solidFill>
              </a:rPr>
              <a:t>Development &amp; Debugging &amp; Publishing</a:t>
            </a:r>
            <a:endParaRPr sz="28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pic>
        <p:nvPicPr>
          <p:cNvPr id="272" name="Google Shape;2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5825" y="2481200"/>
            <a:ext cx="1656475" cy="25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Development &amp; Debugging &amp; Publishing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8" name="Google Shape;278;p40"/>
          <p:cNvSpPr txBox="1">
            <a:spLocks noGrp="1"/>
          </p:cNvSpPr>
          <p:nvPr>
            <p:ph type="body" idx="1"/>
          </p:nvPr>
        </p:nvSpPr>
        <p:spPr>
          <a:xfrm>
            <a:off x="311700" y="1132850"/>
            <a:ext cx="6490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</a:rPr>
              <a:t>VSCode</a:t>
            </a:r>
            <a:endParaRPr sz="20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solidFill>
                <a:srgbClr val="38761D"/>
              </a:solidFill>
            </a:endParaRPr>
          </a:p>
        </p:txBody>
      </p:sp>
      <p:pic>
        <p:nvPicPr>
          <p:cNvPr id="279" name="Google Shape;2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525" y="2940125"/>
            <a:ext cx="2053950" cy="204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0"/>
          <p:cNvPicPr preferRelativeResize="0"/>
          <p:nvPr/>
        </p:nvPicPr>
        <p:blipFill rotWithShape="1">
          <a:blip r:embed="rId4">
            <a:alphaModFix/>
          </a:blip>
          <a:srcRect l="2440" t="3548" r="1847" b="4038"/>
          <a:stretch/>
        </p:blipFill>
        <p:spPr>
          <a:xfrm>
            <a:off x="311700" y="1596050"/>
            <a:ext cx="5309425" cy="340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Development &amp; Debugging &amp; Publishing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6" name="Google Shape;286;p41"/>
          <p:cNvSpPr txBox="1">
            <a:spLocks noGrp="1"/>
          </p:cNvSpPr>
          <p:nvPr>
            <p:ph type="body" idx="1"/>
          </p:nvPr>
        </p:nvSpPr>
        <p:spPr>
          <a:xfrm>
            <a:off x="311700" y="1132850"/>
            <a:ext cx="6490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</a:rPr>
              <a:t>Dotnet watch run</a:t>
            </a:r>
            <a:endParaRPr sz="20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solidFill>
                <a:srgbClr val="38761D"/>
              </a:solidFill>
            </a:endParaRPr>
          </a:p>
        </p:txBody>
      </p:sp>
      <p:pic>
        <p:nvPicPr>
          <p:cNvPr id="287" name="Google Shape;2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08025"/>
            <a:ext cx="56388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2900" y="3117100"/>
            <a:ext cx="2888701" cy="1874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Development &amp; Debugging &amp; Publishing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4" name="Google Shape;294;p42"/>
          <p:cNvSpPr txBox="1">
            <a:spLocks noGrp="1"/>
          </p:cNvSpPr>
          <p:nvPr>
            <p:ph type="body" idx="1"/>
          </p:nvPr>
        </p:nvSpPr>
        <p:spPr>
          <a:xfrm>
            <a:off x="311700" y="1132850"/>
            <a:ext cx="6490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</a:rPr>
              <a:t>Self host ve Run as Windows Service</a:t>
            </a:r>
            <a:endParaRPr sz="20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solidFill>
                <a:srgbClr val="38761D"/>
              </a:solidFill>
            </a:endParaRPr>
          </a:p>
        </p:txBody>
      </p:sp>
      <p:pic>
        <p:nvPicPr>
          <p:cNvPr id="295" name="Google Shape;29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6050"/>
            <a:ext cx="6205760" cy="324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Development &amp; Debugging &amp; Publishing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1" name="Google Shape;301;p43"/>
          <p:cNvSpPr txBox="1">
            <a:spLocks noGrp="1"/>
          </p:cNvSpPr>
          <p:nvPr>
            <p:ph type="body" idx="1"/>
          </p:nvPr>
        </p:nvSpPr>
        <p:spPr>
          <a:xfrm>
            <a:off x="311700" y="1132850"/>
            <a:ext cx="6490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</a:rPr>
              <a:t>Docker </a:t>
            </a:r>
            <a:endParaRPr sz="20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solidFill>
                <a:srgbClr val="38761D"/>
              </a:solidFill>
            </a:endParaRPr>
          </a:p>
        </p:txBody>
      </p:sp>
      <p:pic>
        <p:nvPicPr>
          <p:cNvPr id="302" name="Google Shape;302;p43"/>
          <p:cNvPicPr preferRelativeResize="0"/>
          <p:nvPr/>
        </p:nvPicPr>
        <p:blipFill rotWithShape="1">
          <a:blip r:embed="rId3">
            <a:alphaModFix/>
          </a:blip>
          <a:srcRect t="5686" b="31550"/>
          <a:stretch/>
        </p:blipFill>
        <p:spPr>
          <a:xfrm>
            <a:off x="311700" y="1660300"/>
            <a:ext cx="6650099" cy="289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Tips &amp; Tricks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15" name="Google Shape;315;p4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Microsoft.AspNet.All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Dependecy Injection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Caching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Exception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Identity ve Security Policy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Controller Klasörleri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[FromBody], [FromQuery]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HealthCheck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Globalization and Localization</a:t>
            </a:r>
            <a:endParaRPr sz="2000"/>
          </a:p>
        </p:txBody>
      </p:sp>
      <p:pic>
        <p:nvPicPr>
          <p:cNvPr id="316" name="Google Shape;31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5150" y="3241575"/>
            <a:ext cx="2422651" cy="18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Geçmeli misiniz?</a:t>
            </a:r>
            <a:endParaRPr sz="3600">
              <a:solidFill>
                <a:srgbClr val="434343"/>
              </a:solidFill>
            </a:endParaRPr>
          </a:p>
        </p:txBody>
      </p:sp>
      <p:pic>
        <p:nvPicPr>
          <p:cNvPr id="322" name="Google Shape;32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4350" y="1180175"/>
            <a:ext cx="2746474" cy="37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MVC’den .Net Core’a geçmeli miyiz?</a:t>
            </a:r>
            <a:endParaRPr sz="3600">
              <a:solidFill>
                <a:srgbClr val="434343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776" y="2571750"/>
            <a:ext cx="1675968" cy="255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Geçiş Örnekleri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28" name="Google Shape;328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Mevcut ASP.NET MVC Projesi</a:t>
            </a:r>
            <a:endParaRPr sz="1400">
              <a:solidFill>
                <a:srgbClr val="434343"/>
              </a:solidFill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MVC 3</a:t>
            </a:r>
            <a:endParaRPr sz="1400">
              <a:solidFill>
                <a:srgbClr val="434343"/>
              </a:solidFill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Yaklaşık 1500 saatlik çalışma ile geliştirilmiş</a:t>
            </a:r>
            <a:endParaRPr sz="1400">
              <a:solidFill>
                <a:srgbClr val="434343"/>
              </a:solidFill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 sz="1400">
                <a:solidFill>
                  <a:srgbClr val="434343"/>
                </a:solidFill>
              </a:rPr>
              <a:t>13 Controller, 55 View, 1 </a:t>
            </a:r>
            <a:r>
              <a:rPr lang="en">
                <a:solidFill>
                  <a:srgbClr val="434343"/>
                </a:solidFill>
              </a:rPr>
              <a:t>yoğun data yükleyen ekran</a:t>
            </a:r>
            <a:endParaRPr sz="1400">
              <a:solidFill>
                <a:srgbClr val="434343"/>
              </a:solidFill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ASP.NET Core 1.1 geçerken,</a:t>
            </a:r>
            <a:endParaRPr sz="1400">
              <a:solidFill>
                <a:srgbClr val="434343"/>
              </a:solidFill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Tamamen</a:t>
            </a:r>
            <a:r>
              <a:rPr lang="en" sz="1400">
                <a:solidFill>
                  <a:srgbClr val="434343"/>
                </a:solidFill>
              </a:rPr>
              <a:t> .NET Core</a:t>
            </a:r>
            <a:r>
              <a:rPr lang="en">
                <a:solidFill>
                  <a:srgbClr val="434343"/>
                </a:solidFill>
              </a:rPr>
              <a:t>’a geçirildi</a:t>
            </a:r>
            <a:endParaRPr sz="1400">
              <a:solidFill>
                <a:srgbClr val="434343"/>
              </a:solidFill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Identity kısmı da komple geçirildi</a:t>
            </a:r>
            <a:endParaRPr sz="1400">
              <a:solidFill>
                <a:srgbClr val="434343"/>
              </a:solidFill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140 saatlik bir efor sürdü.</a:t>
            </a:r>
            <a:endParaRPr sz="1400">
              <a:solidFill>
                <a:srgbClr val="434343"/>
              </a:solidFill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Sonuçlar</a:t>
            </a:r>
            <a:endParaRPr sz="1400">
              <a:solidFill>
                <a:srgbClr val="434343"/>
              </a:solidFill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Uygulama genelinde %61’lik bir performans artış oldu.</a:t>
            </a:r>
            <a:endParaRPr sz="1400">
              <a:solidFill>
                <a:srgbClr val="434343"/>
              </a:solidFill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Bazı data sorguları 500 kat hızlandı.</a:t>
            </a:r>
            <a:endParaRPr sz="1400">
              <a:solidFill>
                <a:srgbClr val="434343"/>
              </a:solidFill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ASP.NET Core 2.0’ye geçerken</a:t>
            </a:r>
            <a:endParaRPr sz="1400">
              <a:solidFill>
                <a:srgbClr val="434343"/>
              </a:solidFill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4 saat sürmesi tahmin edildi.</a:t>
            </a:r>
            <a:endParaRPr>
              <a:solidFill>
                <a:srgbClr val="434343"/>
              </a:solidFill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12 saat sürdü.</a:t>
            </a:r>
            <a:endParaRPr>
              <a:solidFill>
                <a:srgbClr val="43434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Uygylama genelinde %15’lik performans artışı sağlandı.</a:t>
            </a:r>
            <a:endParaRPr sz="1400">
              <a:solidFill>
                <a:srgbClr val="434343"/>
              </a:solidFill>
            </a:endParaRPr>
          </a:p>
        </p:txBody>
      </p:sp>
      <p:pic>
        <p:nvPicPr>
          <p:cNvPr id="329" name="Google Shape;32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1850" y="3598600"/>
            <a:ext cx="2805627" cy="142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>
            <a:spLocks noGrp="1"/>
          </p:cNvSpPr>
          <p:nvPr>
            <p:ph type="body" idx="1"/>
          </p:nvPr>
        </p:nvSpPr>
        <p:spPr>
          <a:xfrm>
            <a:off x="510450" y="351392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Anıl Güleroğlu</a:t>
            </a:r>
            <a:endParaRPr sz="3000">
              <a:solidFill>
                <a:srgbClr val="434343"/>
              </a:solidFill>
            </a:endParaRPr>
          </a:p>
        </p:txBody>
      </p:sp>
      <p:sp>
        <p:nvSpPr>
          <p:cNvPr id="342" name="Google Shape;342;p49"/>
          <p:cNvSpPr txBox="1">
            <a:spLocks noGrp="1"/>
          </p:cNvSpPr>
          <p:nvPr>
            <p:ph type="subTitle" idx="4294967295"/>
          </p:nvPr>
        </p:nvSpPr>
        <p:spPr>
          <a:xfrm>
            <a:off x="510450" y="4332573"/>
            <a:ext cx="81231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@anilguleroglu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343" name="Google Shape;34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827" y="162200"/>
            <a:ext cx="6851748" cy="4564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Neden Geçmelisiniz?</a:t>
            </a:r>
            <a:endParaRPr sz="3600">
              <a:solidFill>
                <a:srgbClr val="434343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775" y="2571750"/>
            <a:ext cx="2108525" cy="249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Geçerseniz neler bekliyor?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2001" y="3386475"/>
            <a:ext cx="1330301" cy="17570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303650" y="1427650"/>
            <a:ext cx="1330200" cy="121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3F3F3"/>
                </a:solidFill>
              </a:rPr>
              <a:t>Open Source</a:t>
            </a:r>
            <a:endParaRPr sz="1600" b="1">
              <a:solidFill>
                <a:srgbClr val="F3F3F3"/>
              </a:solidFill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542725" y="2815750"/>
            <a:ext cx="1919100" cy="170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3F3F3"/>
                </a:solidFill>
              </a:rPr>
              <a:t>Performans</a:t>
            </a:r>
            <a:endParaRPr sz="1600" b="1">
              <a:solidFill>
                <a:srgbClr val="F3F3F3"/>
              </a:solidFill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2147425" y="1368650"/>
            <a:ext cx="1501200" cy="13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34343"/>
                </a:solidFill>
              </a:rPr>
              <a:t>Cross Platform</a:t>
            </a:r>
            <a:endParaRPr sz="1600" b="1">
              <a:solidFill>
                <a:srgbClr val="434343"/>
              </a:solidFill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2548500" y="2766875"/>
            <a:ext cx="2222400" cy="195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34343"/>
                </a:solidFill>
              </a:rPr>
              <a:t>Cloud &amp; MicroServices</a:t>
            </a:r>
            <a:endParaRPr sz="1600" b="1">
              <a:solidFill>
                <a:srgbClr val="434343"/>
              </a:solidFill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4176900" y="1516275"/>
            <a:ext cx="1132800" cy="11328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3F3F3"/>
                </a:solidFill>
              </a:rPr>
              <a:t>Razor Page</a:t>
            </a:r>
            <a:endParaRPr sz="1600" b="1">
              <a:solidFill>
                <a:srgbClr val="F3F3F3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4771026" y="2684075"/>
            <a:ext cx="1246200" cy="1215600"/>
          </a:xfrm>
          <a:prstGeom prst="ellipse">
            <a:avLst/>
          </a:prstGeom>
          <a:solidFill>
            <a:srgbClr val="134F5C"/>
          </a:solidFill>
          <a:ln w="952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3F3F3"/>
                </a:solidFill>
              </a:rPr>
              <a:t>Blazor</a:t>
            </a:r>
            <a:endParaRPr sz="1600" b="1">
              <a:solidFill>
                <a:srgbClr val="F3F3F3"/>
              </a:solidFill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6064400" y="3386475"/>
            <a:ext cx="1132800" cy="113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3F3F3"/>
                </a:solidFill>
              </a:rPr>
              <a:t>gRPC</a:t>
            </a:r>
            <a:endParaRPr sz="1600" b="1">
              <a:solidFill>
                <a:srgbClr val="F3F3F3"/>
              </a:solidFill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6017225" y="1385650"/>
            <a:ext cx="1501200" cy="129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3F3F3"/>
                </a:solidFill>
              </a:rPr>
              <a:t>JS Services</a:t>
            </a:r>
            <a:endParaRPr sz="1600" b="1">
              <a:solidFill>
                <a:srgbClr val="F3F3F3"/>
              </a:solidFill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7502000" y="1921950"/>
            <a:ext cx="1501200" cy="1299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34343"/>
                </a:solidFill>
              </a:rPr>
              <a:t>SPA Template</a:t>
            </a:r>
            <a:endParaRPr sz="1600" b="1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.Net Core İstatistikleri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632988" y="1017713"/>
            <a:ext cx="7878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LOVED, DREADED, AND WANTED OTHER FRAMEWORKS, LIBRARIES, AND TOOLS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38" y="1481838"/>
            <a:ext cx="3854898" cy="19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860" y="1481838"/>
            <a:ext cx="3676402" cy="19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2310238" y="3541763"/>
            <a:ext cx="5727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2018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6425713" y="3541763"/>
            <a:ext cx="5727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2019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5700" y="3765600"/>
            <a:ext cx="1819975" cy="137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Geçerken başınıza neler gelebilir?</a:t>
            </a:r>
            <a:endParaRPr sz="3600">
              <a:solidFill>
                <a:srgbClr val="434343"/>
              </a:solidFill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475" y="3194125"/>
            <a:ext cx="2785817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Client Side</a:t>
            </a:r>
            <a:endParaRPr sz="3600">
              <a:solidFill>
                <a:srgbClr val="434343"/>
              </a:solidFill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276" y="2992650"/>
            <a:ext cx="3087626" cy="201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Client Side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1529100" cy="5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38761D"/>
                </a:solidFill>
              </a:rPr>
              <a:t>libman</a:t>
            </a:r>
            <a:endParaRPr sz="2000">
              <a:solidFill>
                <a:srgbClr val="38761D"/>
              </a:solidFill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91525"/>
            <a:ext cx="57150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Macintosh PowerPoint</Application>
  <PresentationFormat>On-screen Show (16:9)</PresentationFormat>
  <Paragraphs>112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Proxima Nova</vt:lpstr>
      <vt:lpstr>Arial</vt:lpstr>
      <vt:lpstr>Simple Light</vt:lpstr>
      <vt:lpstr>Migrate MVC Applications to .NET Core MVC Applications</vt:lpstr>
      <vt:lpstr>Kısa Anket </vt:lpstr>
      <vt:lpstr>MVC’den .Net Core’a geçmeli miyiz?</vt:lpstr>
      <vt:lpstr>Neden Geçmelisiniz?</vt:lpstr>
      <vt:lpstr>Geçerseniz neler bekliyor? </vt:lpstr>
      <vt:lpstr>.Net Core İstatistikleri</vt:lpstr>
      <vt:lpstr>Geçerken başınıza neler gelebilir?</vt:lpstr>
      <vt:lpstr>Client Side</vt:lpstr>
      <vt:lpstr>Client Side</vt:lpstr>
      <vt:lpstr>Client Side</vt:lpstr>
      <vt:lpstr>Client Side</vt:lpstr>
      <vt:lpstr>Client Side</vt:lpstr>
      <vt:lpstr>Client Side</vt:lpstr>
      <vt:lpstr>Client Side</vt:lpstr>
      <vt:lpstr>Server Side</vt:lpstr>
      <vt:lpstr>Server Side</vt:lpstr>
      <vt:lpstr>Server Side</vt:lpstr>
      <vt:lpstr>Server Side</vt:lpstr>
      <vt:lpstr>Server Side</vt:lpstr>
      <vt:lpstr>Server Side</vt:lpstr>
      <vt:lpstr>Server Side</vt:lpstr>
      <vt:lpstr>Server Side</vt:lpstr>
      <vt:lpstr>Development &amp; Debugging &amp; Publishing </vt:lpstr>
      <vt:lpstr>Development &amp; Debugging &amp; Publishing </vt:lpstr>
      <vt:lpstr>Development &amp; Debugging &amp; Publishing </vt:lpstr>
      <vt:lpstr>Development &amp; Debugging &amp; Publishing </vt:lpstr>
      <vt:lpstr>Development &amp; Debugging &amp; Publishing </vt:lpstr>
      <vt:lpstr>Tips &amp; Tricks</vt:lpstr>
      <vt:lpstr>Geçmeli misiniz?</vt:lpstr>
      <vt:lpstr>Geçiş Örnekleri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Migrate MVC Applications to .NET Core MVC Applications</dc:title>
  <cp:lastModifiedBy>Anıl Güleroğlu</cp:lastModifiedBy>
  <cp:revision>1</cp:revision>
  <dcterms:modified xsi:type="dcterms:W3CDTF">2019-11-04T08:34:55Z</dcterms:modified>
</cp:coreProperties>
</file>