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E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E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E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73" y="86358"/>
            <a:ext cx="11997055" cy="6685915"/>
          </a:xfrm>
          <a:custGeom>
            <a:avLst/>
            <a:gdLst/>
            <a:ahLst/>
            <a:cxnLst/>
            <a:rect l="l" t="t" r="r" b="b"/>
            <a:pathLst>
              <a:path w="11997055" h="6685915">
                <a:moveTo>
                  <a:pt x="0" y="6685915"/>
                </a:moveTo>
                <a:lnTo>
                  <a:pt x="11997055" y="6685915"/>
                </a:lnTo>
                <a:lnTo>
                  <a:pt x="11997055" y="0"/>
                </a:lnTo>
                <a:lnTo>
                  <a:pt x="0" y="0"/>
                </a:lnTo>
                <a:lnTo>
                  <a:pt x="0" y="6685915"/>
                </a:lnTo>
                <a:close/>
              </a:path>
            </a:pathLst>
          </a:custGeom>
          <a:ln w="28574">
            <a:solidFill>
              <a:srgbClr val="46A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89919" y="127635"/>
            <a:ext cx="1243965" cy="4394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8692" y="4763820"/>
            <a:ext cx="468096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6AE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778" y="1236040"/>
            <a:ext cx="11632793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564" y="1570126"/>
            <a:ext cx="385508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0" spc="-10" dirty="0">
                <a:solidFill>
                  <a:srgbClr val="000000"/>
                </a:solidFill>
                <a:latin typeface="Calibri"/>
                <a:cs typeface="Calibri"/>
              </a:rPr>
              <a:t>Minor</a:t>
            </a:r>
            <a:r>
              <a:rPr sz="54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3603" y="2686634"/>
            <a:ext cx="3034665" cy="1068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20"/>
              </a:spcBef>
            </a:pPr>
            <a:r>
              <a:rPr sz="3150" spc="-15" dirty="0">
                <a:latin typeface="Calibri"/>
                <a:cs typeface="Calibri"/>
              </a:rPr>
              <a:t>Title:</a:t>
            </a:r>
            <a:endParaRPr sz="3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600" b="1" spc="-5" dirty="0">
                <a:latin typeface="Times New Roman"/>
                <a:cs typeface="Times New Roman"/>
              </a:rPr>
              <a:t>Sports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Connect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43" y="5157038"/>
            <a:ext cx="358902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Calibri"/>
                <a:cs typeface="Calibri"/>
              </a:rPr>
              <a:t>P</a:t>
            </a:r>
            <a:r>
              <a:rPr sz="1800" b="1" spc="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4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35" dirty="0">
                <a:latin typeface="Calibri"/>
                <a:cs typeface="Calibri"/>
              </a:rPr>
              <a:t> b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55"/>
              </a:spcBef>
            </a:pPr>
            <a:r>
              <a:rPr sz="1400" spc="-5" dirty="0">
                <a:latin typeface="Calibri"/>
                <a:cs typeface="Calibri"/>
              </a:rPr>
              <a:t>Sruti Sikha </a:t>
            </a:r>
            <a:r>
              <a:rPr sz="1400" dirty="0">
                <a:latin typeface="Calibri"/>
                <a:cs typeface="Calibri"/>
              </a:rPr>
              <a:t>Goswami </a:t>
            </a:r>
            <a:r>
              <a:rPr sz="1400" spc="-5" dirty="0">
                <a:latin typeface="Calibri"/>
                <a:cs typeface="Calibri"/>
              </a:rPr>
              <a:t>R2142220287 </a:t>
            </a:r>
            <a:r>
              <a:rPr sz="1400" dirty="0">
                <a:latin typeface="Calibri"/>
                <a:cs typeface="Calibri"/>
              </a:rPr>
              <a:t>CSE CCVT </a:t>
            </a:r>
            <a:r>
              <a:rPr sz="1400" spc="-15" dirty="0">
                <a:latin typeface="Calibri"/>
                <a:cs typeface="Calibri"/>
              </a:rPr>
              <a:t>(B2)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Harsh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Jindal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R2142220506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CCVT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(B2)</a:t>
            </a:r>
            <a:endParaRPr sz="1400">
              <a:latin typeface="Calibri"/>
              <a:cs typeface="Calibri"/>
            </a:endParaRPr>
          </a:p>
          <a:p>
            <a:pPr marL="12700" marR="655320">
              <a:lnSpc>
                <a:spcPts val="166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Anil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Joshi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R2142220430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CCVT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(B4)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Garvit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R2142220496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CCVT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(B3)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6443" y="5157038"/>
            <a:ext cx="259524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ded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b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5" dirty="0">
                <a:latin typeface="Calibri"/>
                <a:cs typeface="Calibri"/>
              </a:rPr>
              <a:t>Dr.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Panduranga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Ravi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Teja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ho</a:t>
            </a:r>
            <a:r>
              <a:rPr sz="1800" spc="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2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1625" y="128015"/>
            <a:ext cx="11743690" cy="1492250"/>
            <a:chOff x="301625" y="128015"/>
            <a:chExt cx="11743690" cy="14922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625" y="128015"/>
              <a:ext cx="876300" cy="14791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64190" y="147319"/>
              <a:ext cx="1381125" cy="686435"/>
            </a:xfrm>
            <a:custGeom>
              <a:avLst/>
              <a:gdLst/>
              <a:ahLst/>
              <a:cxnLst/>
              <a:rect l="l" t="t" r="r" b="b"/>
              <a:pathLst>
                <a:path w="1381125" h="686435">
                  <a:moveTo>
                    <a:pt x="1381125" y="0"/>
                  </a:moveTo>
                  <a:lnTo>
                    <a:pt x="0" y="0"/>
                  </a:lnTo>
                  <a:lnTo>
                    <a:pt x="0" y="686434"/>
                  </a:lnTo>
                  <a:lnTo>
                    <a:pt x="1381125" y="686434"/>
                  </a:lnTo>
                  <a:lnTo>
                    <a:pt x="1381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205" y="147319"/>
              <a:ext cx="4563110" cy="14725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86" y="72071"/>
            <a:ext cx="12025630" cy="6714490"/>
            <a:chOff x="90486" y="72071"/>
            <a:chExt cx="12025630" cy="6714490"/>
          </a:xfrm>
        </p:grpSpPr>
        <p:sp>
          <p:nvSpPr>
            <p:cNvPr id="3" name="object 3"/>
            <p:cNvSpPr/>
            <p:nvPr/>
          </p:nvSpPr>
          <p:spPr>
            <a:xfrm>
              <a:off x="104773" y="86358"/>
              <a:ext cx="11997055" cy="6685915"/>
            </a:xfrm>
            <a:custGeom>
              <a:avLst/>
              <a:gdLst/>
              <a:ahLst/>
              <a:cxnLst/>
              <a:rect l="l" t="t" r="r" b="b"/>
              <a:pathLst>
                <a:path w="11997055" h="6685915">
                  <a:moveTo>
                    <a:pt x="0" y="6685915"/>
                  </a:moveTo>
                  <a:lnTo>
                    <a:pt x="11997055" y="6685915"/>
                  </a:lnTo>
                  <a:lnTo>
                    <a:pt x="11997055" y="0"/>
                  </a:lnTo>
                  <a:lnTo>
                    <a:pt x="0" y="0"/>
                  </a:lnTo>
                  <a:lnTo>
                    <a:pt x="0" y="6685915"/>
                  </a:lnTo>
                  <a:close/>
                </a:path>
              </a:pathLst>
            </a:custGeom>
            <a:ln w="28574">
              <a:solidFill>
                <a:srgbClr val="46A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127635"/>
              <a:ext cx="1243965" cy="4394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6536" y="220726"/>
            <a:ext cx="14173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solidFill>
                  <a:srgbClr val="46AEF8"/>
                </a:solidFill>
                <a:latin typeface="Calibri"/>
                <a:cs typeface="Calibri"/>
              </a:rPr>
              <a:t>6.</a:t>
            </a:r>
            <a:r>
              <a:rPr sz="1100" spc="-10" dirty="0">
                <a:solidFill>
                  <a:srgbClr val="46AEF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6AEF8"/>
                </a:solidFill>
                <a:latin typeface="Calibri"/>
                <a:cs typeface="Calibri"/>
              </a:rPr>
              <a:t>Methodology</a:t>
            </a:r>
            <a:r>
              <a:rPr sz="1100" spc="65" dirty="0">
                <a:solidFill>
                  <a:srgbClr val="46AEF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46AEF8"/>
                </a:solidFill>
                <a:latin typeface="Calibri"/>
                <a:cs typeface="Calibri"/>
              </a:rPr>
              <a:t>(contd.)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746" y="592701"/>
            <a:ext cx="9320098" cy="55750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106121"/>
            <a:ext cx="305244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0" dirty="0"/>
              <a:t>7.Swot</a:t>
            </a:r>
            <a:r>
              <a:rPr sz="3150" spc="-95" dirty="0"/>
              <a:t> </a:t>
            </a:r>
            <a:r>
              <a:rPr sz="3150" spc="-15" dirty="0"/>
              <a:t>Analysis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215900" y="480796"/>
            <a:ext cx="2248535" cy="481413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Times New Roman"/>
                <a:cs typeface="Times New Roman"/>
              </a:rPr>
              <a:t>Strengths:</a:t>
            </a:r>
          </a:p>
          <a:p>
            <a:pPr marL="469900" indent="-229235">
              <a:lnSpc>
                <a:spcPct val="1000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Scalability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Flexibility.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Content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Richness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4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Modern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Tech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Stack</a:t>
            </a:r>
            <a:endParaRPr sz="1400" dirty="0">
              <a:latin typeface="Times New Roman"/>
              <a:cs typeface="Times New Roman"/>
            </a:endParaRPr>
          </a:p>
          <a:p>
            <a:pPr marL="12700" marR="965200" indent="228600">
              <a:lnSpc>
                <a:spcPct val="150000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go</a:t>
            </a:r>
            <a:r>
              <a:rPr sz="1400" dirty="0">
                <a:latin typeface="Times New Roman"/>
                <a:cs typeface="Times New Roman"/>
              </a:rPr>
              <a:t>rit</a:t>
            </a:r>
            <a:r>
              <a:rPr sz="1400" spc="15" dirty="0">
                <a:latin typeface="Times New Roman"/>
                <a:cs typeface="Times New Roman"/>
              </a:rPr>
              <a:t>h</a:t>
            </a:r>
            <a:r>
              <a:rPr sz="1400" spc="-5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  </a:t>
            </a:r>
            <a:r>
              <a:rPr sz="1400" spc="-10" dirty="0">
                <a:latin typeface="Times New Roman"/>
                <a:cs typeface="Times New Roman"/>
              </a:rPr>
              <a:t>Weaknesses: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44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Complexity</a:t>
            </a:r>
          </a:p>
          <a:p>
            <a:pPr marL="12700" marR="703580" indent="228600">
              <a:lnSpc>
                <a:spcPts val="2520"/>
              </a:lnSpc>
              <a:spcBef>
                <a:spcPts val="225"/>
              </a:spcBef>
              <a:buSzPct val="71428"/>
              <a:buFont typeface="Symbol"/>
              <a:buChar char=""/>
              <a:tabLst>
                <a:tab pos="561340" algn="l"/>
                <a:tab pos="561975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ec</a:t>
            </a:r>
            <a:r>
              <a:rPr sz="1400" spc="1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rity  </a:t>
            </a:r>
            <a:r>
              <a:rPr sz="1400" spc="-5" dirty="0">
                <a:latin typeface="Times New Roman"/>
                <a:cs typeface="Times New Roman"/>
              </a:rPr>
              <a:t>Opportunities: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Growing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Sports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Market</a:t>
            </a:r>
            <a:endParaRPr sz="1400" dirty="0">
              <a:latin typeface="Times New Roman"/>
              <a:cs typeface="Times New Roman"/>
            </a:endParaRPr>
          </a:p>
          <a:p>
            <a:pPr marL="12700" marR="846455" indent="228600">
              <a:lnSpc>
                <a:spcPct val="150000"/>
              </a:lnSpc>
              <a:buSzPct val="71428"/>
              <a:buFont typeface="Symbol"/>
              <a:buChar char=""/>
              <a:tabLst>
                <a:tab pos="515620" algn="l"/>
                <a:tab pos="516255" algn="l"/>
              </a:tabLst>
            </a:pP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rt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s  </a:t>
            </a:r>
            <a:r>
              <a:rPr sz="1400" spc="-10" dirty="0">
                <a:latin typeface="Times New Roman"/>
                <a:cs typeface="Times New Roman"/>
              </a:rPr>
              <a:t>Threats: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4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Competition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Privacy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Technology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86" y="72071"/>
            <a:ext cx="12025630" cy="6714490"/>
            <a:chOff x="90486" y="72071"/>
            <a:chExt cx="12025630" cy="6714490"/>
          </a:xfrm>
        </p:grpSpPr>
        <p:sp>
          <p:nvSpPr>
            <p:cNvPr id="3" name="object 3"/>
            <p:cNvSpPr/>
            <p:nvPr/>
          </p:nvSpPr>
          <p:spPr>
            <a:xfrm>
              <a:off x="104773" y="86358"/>
              <a:ext cx="11997055" cy="6685915"/>
            </a:xfrm>
            <a:custGeom>
              <a:avLst/>
              <a:gdLst/>
              <a:ahLst/>
              <a:cxnLst/>
              <a:rect l="l" t="t" r="r" b="b"/>
              <a:pathLst>
                <a:path w="11997055" h="6685915">
                  <a:moveTo>
                    <a:pt x="0" y="6685915"/>
                  </a:moveTo>
                  <a:lnTo>
                    <a:pt x="11997055" y="6685915"/>
                  </a:lnTo>
                  <a:lnTo>
                    <a:pt x="11997055" y="0"/>
                  </a:lnTo>
                  <a:lnTo>
                    <a:pt x="0" y="0"/>
                  </a:lnTo>
                  <a:lnTo>
                    <a:pt x="0" y="6685915"/>
                  </a:lnTo>
                  <a:close/>
                </a:path>
              </a:pathLst>
            </a:custGeom>
            <a:ln w="28574">
              <a:solidFill>
                <a:srgbClr val="46A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127635"/>
              <a:ext cx="1243965" cy="4394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656" y="106121"/>
            <a:ext cx="4002404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0" dirty="0"/>
              <a:t>8.Area</a:t>
            </a:r>
            <a:r>
              <a:rPr sz="3150" spc="-60" dirty="0"/>
              <a:t> </a:t>
            </a:r>
            <a:r>
              <a:rPr sz="3150" spc="5" dirty="0"/>
              <a:t>of</a:t>
            </a:r>
            <a:r>
              <a:rPr sz="3150" spc="-55" dirty="0"/>
              <a:t> </a:t>
            </a:r>
            <a:r>
              <a:rPr sz="3150" spc="-15" dirty="0"/>
              <a:t>Application</a:t>
            </a:r>
            <a:endParaRPr sz="31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3350" marR="5080">
              <a:lnSpc>
                <a:spcPct val="101699"/>
              </a:lnSpc>
              <a:spcBef>
                <a:spcPts val="65"/>
              </a:spcBef>
            </a:pPr>
            <a:r>
              <a:rPr spc="-10" dirty="0"/>
              <a:t>The</a:t>
            </a:r>
            <a:r>
              <a:rPr dirty="0"/>
              <a:t> </a:t>
            </a:r>
            <a:r>
              <a:rPr i="1" spc="-10" dirty="0">
                <a:latin typeface="Calibri"/>
                <a:cs typeface="Calibri"/>
              </a:rPr>
              <a:t>Sports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spc="-15" dirty="0">
                <a:latin typeface="Calibri"/>
                <a:cs typeface="Calibri"/>
              </a:rPr>
              <a:t>Connect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spc="-15" dirty="0"/>
              <a:t>project</a:t>
            </a:r>
            <a:r>
              <a:rPr spc="5" dirty="0"/>
              <a:t> </a:t>
            </a:r>
            <a:r>
              <a:rPr spc="-20" dirty="0"/>
              <a:t>has</a:t>
            </a:r>
            <a:r>
              <a:rPr spc="10" dirty="0"/>
              <a:t> </a:t>
            </a:r>
            <a:r>
              <a:rPr spc="-10" dirty="0"/>
              <a:t>broad</a:t>
            </a:r>
            <a:r>
              <a:rPr spc="-50" dirty="0"/>
              <a:t> </a:t>
            </a:r>
            <a:r>
              <a:rPr spc="-15" dirty="0"/>
              <a:t>applications</a:t>
            </a:r>
            <a:r>
              <a:rPr spc="-25" dirty="0"/>
              <a:t> </a:t>
            </a:r>
            <a:r>
              <a:rPr spc="-10" dirty="0"/>
              <a:t>within</a:t>
            </a:r>
            <a:r>
              <a:rPr spc="-15" dirty="0"/>
              <a:t> the</a:t>
            </a:r>
            <a:r>
              <a:rPr spc="5" dirty="0"/>
              <a:t> </a:t>
            </a:r>
            <a:r>
              <a:rPr spc="-15" dirty="0"/>
              <a:t>sports</a:t>
            </a:r>
            <a:r>
              <a:rPr spc="10" dirty="0"/>
              <a:t> </a:t>
            </a:r>
            <a:r>
              <a:rPr spc="-15" dirty="0"/>
              <a:t>industry,</a:t>
            </a:r>
            <a:r>
              <a:rPr spc="-20" dirty="0"/>
              <a:t> </a:t>
            </a:r>
            <a:r>
              <a:rPr spc="-15" dirty="0"/>
              <a:t>particularly</a:t>
            </a:r>
            <a:r>
              <a:rPr spc="5" dirty="0"/>
              <a:t> </a:t>
            </a:r>
            <a:r>
              <a:rPr spc="-10" dirty="0"/>
              <a:t>for</a:t>
            </a:r>
            <a:r>
              <a:rPr spc="-20" dirty="0"/>
              <a:t> </a:t>
            </a:r>
            <a:r>
              <a:rPr spc="-10" dirty="0"/>
              <a:t>athletes,</a:t>
            </a:r>
            <a:r>
              <a:rPr spc="-55" dirty="0"/>
              <a:t> </a:t>
            </a:r>
            <a:r>
              <a:rPr spc="-15" dirty="0"/>
              <a:t>sports</a:t>
            </a:r>
            <a:r>
              <a:rPr spc="10" dirty="0"/>
              <a:t> </a:t>
            </a:r>
            <a:r>
              <a:rPr spc="-15" dirty="0"/>
              <a:t>enthusiasts,</a:t>
            </a:r>
            <a:r>
              <a:rPr spc="-20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15" dirty="0"/>
              <a:t>sports academies </a:t>
            </a:r>
            <a:r>
              <a:rPr spc="-10" dirty="0"/>
              <a:t>aiming </a:t>
            </a:r>
            <a:r>
              <a:rPr dirty="0"/>
              <a:t>to </a:t>
            </a:r>
            <a:r>
              <a:rPr spc="-15" dirty="0"/>
              <a:t>increase accessibility to </a:t>
            </a:r>
            <a:r>
              <a:rPr spc="-10" dirty="0"/>
              <a:t>various </a:t>
            </a:r>
            <a:r>
              <a:rPr spc="-15" dirty="0"/>
              <a:t>sports beyond cricket. </a:t>
            </a:r>
            <a:r>
              <a:rPr spc="5" dirty="0"/>
              <a:t>It </a:t>
            </a:r>
            <a:r>
              <a:rPr spc="-10" dirty="0"/>
              <a:t>serves </a:t>
            </a:r>
            <a:r>
              <a:rPr spc="-20" dirty="0"/>
              <a:t>as </a:t>
            </a:r>
            <a:r>
              <a:rPr dirty="0"/>
              <a:t>a </a:t>
            </a:r>
            <a:r>
              <a:rPr spc="-15" dirty="0"/>
              <a:t>valuable </a:t>
            </a:r>
            <a:r>
              <a:rPr spc="-10" dirty="0"/>
              <a:t>tool for </a:t>
            </a:r>
            <a:r>
              <a:rPr spc="-5" dirty="0"/>
              <a:t>individuals </a:t>
            </a:r>
            <a:r>
              <a:rPr dirty="0"/>
              <a:t> </a:t>
            </a:r>
            <a:r>
              <a:rPr spc="-15" dirty="0"/>
              <a:t>looking </a:t>
            </a:r>
            <a:r>
              <a:rPr dirty="0"/>
              <a:t>to </a:t>
            </a:r>
            <a:r>
              <a:rPr spc="-15" dirty="0"/>
              <a:t>discover training centers, </a:t>
            </a:r>
            <a:r>
              <a:rPr spc="-10" dirty="0"/>
              <a:t>events, </a:t>
            </a:r>
            <a:r>
              <a:rPr spc="-20" dirty="0"/>
              <a:t>and </a:t>
            </a:r>
            <a:r>
              <a:rPr spc="-10" dirty="0"/>
              <a:t>information on </a:t>
            </a:r>
            <a:r>
              <a:rPr spc="-15" dirty="0"/>
              <a:t>different </a:t>
            </a:r>
            <a:r>
              <a:rPr spc="-10" dirty="0"/>
              <a:t>sports, </a:t>
            </a:r>
            <a:r>
              <a:rPr spc="-20" dirty="0"/>
              <a:t>helping </a:t>
            </a:r>
            <a:r>
              <a:rPr dirty="0"/>
              <a:t>to </a:t>
            </a:r>
            <a:r>
              <a:rPr spc="-15" dirty="0"/>
              <a:t>foster </a:t>
            </a:r>
            <a:r>
              <a:rPr spc="-5" dirty="0"/>
              <a:t>sports </a:t>
            </a:r>
            <a:r>
              <a:rPr spc="-15" dirty="0"/>
              <a:t>awareness </a:t>
            </a:r>
            <a:r>
              <a:rPr spc="-5" dirty="0"/>
              <a:t>and </a:t>
            </a:r>
            <a:r>
              <a:rPr dirty="0"/>
              <a:t> </a:t>
            </a:r>
            <a:r>
              <a:rPr spc="-10" dirty="0"/>
              <a:t>engagement</a:t>
            </a:r>
            <a:r>
              <a:rPr dirty="0"/>
              <a:t> </a:t>
            </a:r>
            <a:r>
              <a:rPr spc="-20" dirty="0"/>
              <a:t>across</a:t>
            </a:r>
            <a:r>
              <a:rPr spc="10" dirty="0"/>
              <a:t> </a:t>
            </a:r>
            <a:r>
              <a:rPr spc="-15" dirty="0"/>
              <a:t>India.</a:t>
            </a:r>
            <a:r>
              <a:rPr spc="10" dirty="0"/>
              <a:t> </a:t>
            </a:r>
            <a:r>
              <a:rPr spc="-15" dirty="0"/>
              <a:t>Additionally,</a:t>
            </a:r>
            <a:r>
              <a:rPr spc="-25" dirty="0"/>
              <a:t> </a:t>
            </a:r>
            <a:r>
              <a:rPr spc="-10" dirty="0"/>
              <a:t>it</a:t>
            </a:r>
            <a:r>
              <a:rPr spc="5" dirty="0"/>
              <a:t> </a:t>
            </a:r>
            <a:r>
              <a:rPr spc="-15" dirty="0"/>
              <a:t>can</a:t>
            </a:r>
            <a:r>
              <a:rPr spc="-10" dirty="0"/>
              <a:t> be</a:t>
            </a:r>
            <a:r>
              <a:rPr dirty="0"/>
              <a:t> </a:t>
            </a:r>
            <a:r>
              <a:rPr spc="-10" dirty="0"/>
              <a:t>adapted</a:t>
            </a:r>
            <a:r>
              <a:rPr spc="-5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5" dirty="0"/>
              <a:t>serve</a:t>
            </a:r>
            <a:r>
              <a:rPr spc="-5" dirty="0"/>
              <a:t> </a:t>
            </a:r>
            <a:r>
              <a:rPr spc="-10" dirty="0"/>
              <a:t>international</a:t>
            </a:r>
            <a:r>
              <a:rPr spc="-20" dirty="0"/>
              <a:t> markets</a:t>
            </a:r>
            <a:r>
              <a:rPr spc="10" dirty="0"/>
              <a:t> </a:t>
            </a:r>
            <a:r>
              <a:rPr spc="-10" dirty="0"/>
              <a:t>or</a:t>
            </a:r>
            <a:r>
              <a:rPr spc="-25" dirty="0"/>
              <a:t> </a:t>
            </a:r>
            <a:r>
              <a:rPr spc="-5" dirty="0"/>
              <a:t>other</a:t>
            </a:r>
            <a:r>
              <a:rPr spc="-15" dirty="0"/>
              <a:t> </a:t>
            </a:r>
            <a:r>
              <a:rPr spc="-20" dirty="0"/>
              <a:t>regions</a:t>
            </a:r>
            <a:r>
              <a:rPr spc="10" dirty="0"/>
              <a:t> </a:t>
            </a:r>
            <a:r>
              <a:rPr spc="-15" dirty="0"/>
              <a:t>with</a:t>
            </a:r>
            <a:r>
              <a:rPr spc="-20" dirty="0"/>
              <a:t> </a:t>
            </a:r>
            <a:r>
              <a:rPr spc="-10" dirty="0"/>
              <a:t>similar</a:t>
            </a:r>
            <a:r>
              <a:rPr spc="-20" dirty="0"/>
              <a:t> needs</a:t>
            </a:r>
            <a:r>
              <a:rPr spc="10" dirty="0"/>
              <a:t> </a:t>
            </a:r>
            <a:r>
              <a:rPr spc="15" dirty="0"/>
              <a:t>in </a:t>
            </a:r>
            <a:r>
              <a:rPr spc="-395" dirty="0"/>
              <a:t> </a:t>
            </a:r>
            <a:r>
              <a:rPr spc="-10" dirty="0"/>
              <a:t>promoting</a:t>
            </a:r>
            <a:r>
              <a:rPr dirty="0"/>
              <a:t> </a:t>
            </a:r>
            <a:r>
              <a:rPr spc="-15" dirty="0"/>
              <a:t>diverse</a:t>
            </a:r>
            <a:r>
              <a:rPr spc="-45" dirty="0"/>
              <a:t> </a:t>
            </a:r>
            <a:r>
              <a:rPr spc="-10" dirty="0"/>
              <a:t>sports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15" dirty="0"/>
              <a:t>connecting</a:t>
            </a:r>
            <a:r>
              <a:rPr dirty="0"/>
              <a:t> </a:t>
            </a:r>
            <a:r>
              <a:rPr spc="-15" dirty="0"/>
              <a:t>athletes</a:t>
            </a:r>
            <a:r>
              <a:rPr spc="-30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15" dirty="0"/>
              <a:t>opportunities.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613994"/>
            <a:ext cx="6313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5" dirty="0"/>
              <a:t>9.</a:t>
            </a:r>
            <a:r>
              <a:rPr sz="3150" spc="-5" dirty="0"/>
              <a:t> </a:t>
            </a:r>
            <a:r>
              <a:rPr sz="3200" spc="-10" dirty="0">
                <a:solidFill>
                  <a:srgbClr val="46AFF9"/>
                </a:solidFill>
              </a:rPr>
              <a:t>Da</a:t>
            </a:r>
            <a:r>
              <a:rPr sz="3150" spc="-10" dirty="0"/>
              <a:t>ta</a:t>
            </a:r>
            <a:r>
              <a:rPr sz="3150" spc="-50" dirty="0"/>
              <a:t> </a:t>
            </a:r>
            <a:r>
              <a:rPr sz="3150" spc="-10" dirty="0"/>
              <a:t>Collection</a:t>
            </a:r>
            <a:r>
              <a:rPr sz="3150" spc="-55" dirty="0"/>
              <a:t> </a:t>
            </a:r>
            <a:r>
              <a:rPr sz="3150" spc="10" dirty="0"/>
              <a:t>&amp;</a:t>
            </a:r>
            <a:r>
              <a:rPr sz="3150" spc="-5" dirty="0"/>
              <a:t> </a:t>
            </a:r>
            <a:r>
              <a:rPr sz="3150" spc="-15" dirty="0"/>
              <a:t>Input</a:t>
            </a:r>
            <a:r>
              <a:rPr sz="3150" spc="-60" dirty="0"/>
              <a:t> </a:t>
            </a:r>
            <a:r>
              <a:rPr sz="3150" spc="-5" dirty="0"/>
              <a:t>Format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03656" y="1419412"/>
            <a:ext cx="11682095" cy="43129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provide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recommendations,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Sports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Connect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datasets:</a:t>
            </a:r>
            <a:endParaRPr sz="1800">
              <a:latin typeface="Calibri"/>
              <a:cs typeface="Calibri"/>
            </a:endParaRPr>
          </a:p>
          <a:p>
            <a:pPr marL="281940" marR="167640" indent="-228600">
              <a:lnSpc>
                <a:spcPct val="101699"/>
              </a:lnSpc>
              <a:spcBef>
                <a:spcPts val="400"/>
              </a:spcBef>
              <a:buSzPct val="55555"/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Profile</a:t>
            </a:r>
            <a:r>
              <a:rPr sz="1800" dirty="0">
                <a:latin typeface="Calibri"/>
                <a:cs typeface="Calibri"/>
              </a:rPr>
              <a:t> Data: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users' </a:t>
            </a:r>
            <a:r>
              <a:rPr sz="1800" dirty="0">
                <a:latin typeface="Calibri"/>
                <a:cs typeface="Calibri"/>
              </a:rPr>
              <a:t>sports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interests,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preferences,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This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helps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personalized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recommendations</a:t>
            </a:r>
            <a:r>
              <a:rPr sz="1800" dirty="0">
                <a:latin typeface="Calibri"/>
                <a:cs typeface="Calibri"/>
              </a:rPr>
              <a:t> 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sports events,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281940" marR="24130" indent="-228600">
              <a:lnSpc>
                <a:spcPct val="101699"/>
              </a:lnSpc>
              <a:spcBef>
                <a:spcPts val="360"/>
              </a:spcBef>
              <a:buSzPct val="55555"/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sz="1800" spc="-10" dirty="0">
                <a:latin typeface="Calibri"/>
                <a:cs typeface="Calibri"/>
              </a:rPr>
              <a:t>Sports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centers,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academies,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locations.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enables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nearby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upcoming</a:t>
            </a:r>
            <a:r>
              <a:rPr sz="1800" dirty="0">
                <a:latin typeface="Calibri"/>
                <a:cs typeface="Calibri"/>
              </a:rPr>
              <a:t> sports events.</a:t>
            </a:r>
            <a:endParaRPr sz="1800">
              <a:latin typeface="Calibri"/>
              <a:cs typeface="Calibri"/>
            </a:endParaRPr>
          </a:p>
          <a:p>
            <a:pPr marL="281940" marR="252095" indent="-228600">
              <a:lnSpc>
                <a:spcPct val="101800"/>
              </a:lnSpc>
              <a:spcBef>
                <a:spcPts val="360"/>
              </a:spcBef>
              <a:buSzPct val="55555"/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sz="1800" spc="-5" dirty="0">
                <a:latin typeface="Calibri"/>
                <a:cs typeface="Calibri"/>
              </a:rPr>
              <a:t>Operational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Data:</a:t>
            </a:r>
            <a:r>
              <a:rPr sz="1800" spc="-5" dirty="0">
                <a:latin typeface="Calibri"/>
                <a:cs typeface="Calibri"/>
              </a:rPr>
              <a:t> Includes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-10" dirty="0">
                <a:latin typeface="Calibri"/>
                <a:cs typeface="Calibri"/>
              </a:rPr>
              <a:t> 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available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facilities.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choices</a:t>
            </a:r>
            <a:r>
              <a:rPr sz="1800" spc="5" dirty="0">
                <a:latin typeface="Calibri"/>
                <a:cs typeface="Calibri"/>
              </a:rPr>
              <a:t> based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academy offerings.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  <a:p>
            <a:pPr marL="281940" marR="390525" indent="-228600">
              <a:lnSpc>
                <a:spcPct val="103400"/>
              </a:lnSpc>
              <a:spcBef>
                <a:spcPts val="320"/>
              </a:spcBef>
              <a:buSzPct val="55555"/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interests,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preferred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locations,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preferences.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stored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profile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enhance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  <a:p>
            <a:pPr marL="281940" marR="741680" indent="-228600">
              <a:lnSpc>
                <a:spcPct val="101699"/>
              </a:lnSpc>
              <a:spcBef>
                <a:spcPts val="365"/>
              </a:spcBef>
              <a:buSzPct val="55555"/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sz="1800" spc="-5" dirty="0">
                <a:latin typeface="Calibri"/>
                <a:cs typeface="Calibri"/>
              </a:rPr>
              <a:t>Automated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geolocation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recommendation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suggest </a:t>
            </a:r>
            <a:r>
              <a:rPr sz="1800" spc="-5" dirty="0">
                <a:latin typeface="Calibri"/>
                <a:cs typeface="Calibri"/>
              </a:rPr>
              <a:t>relevant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sports </a:t>
            </a:r>
            <a:r>
              <a:rPr sz="1800" spc="-5" dirty="0">
                <a:latin typeface="Calibri"/>
                <a:cs typeface="Calibri"/>
              </a:rPr>
              <a:t>content,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preferences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360"/>
              </a:spcBef>
            </a:pP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integrating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Sports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Connect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user-centric </a:t>
            </a:r>
            <a:r>
              <a:rPr sz="1800" spc="-5" dirty="0">
                <a:latin typeface="Calibri"/>
                <a:cs typeface="Calibri"/>
              </a:rPr>
              <a:t>experience,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providing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athletes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enthusiasts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valuable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tailored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recommendations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194" y="658774"/>
            <a:ext cx="9755886" cy="5891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10057384" cy="6185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06121"/>
            <a:ext cx="634873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10.</a:t>
            </a:r>
            <a:r>
              <a:rPr sz="3150" spc="-15" dirty="0"/>
              <a:t> Inter-Process</a:t>
            </a:r>
            <a:r>
              <a:rPr sz="3150" spc="-30" dirty="0"/>
              <a:t> </a:t>
            </a:r>
            <a:r>
              <a:rPr sz="3150" spc="-15" dirty="0"/>
              <a:t>Communication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44804" y="911793"/>
            <a:ext cx="11210925" cy="16541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Methods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communication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connection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-15" dirty="0">
                <a:latin typeface="Calibri"/>
                <a:cs typeface="Calibri"/>
              </a:rPr>
              <a:t>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NodeJS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MongoDB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5" dirty="0">
                <a:latin typeface="Calibri"/>
                <a:cs typeface="Calibri"/>
              </a:rPr>
              <a:t>Real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API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Interaction with form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sending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registering.</a:t>
            </a:r>
            <a:endParaRPr sz="180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10" dirty="0">
                <a:latin typeface="Calibri"/>
                <a:cs typeface="Calibri"/>
              </a:rPr>
              <a:t>Interaction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and</a:t>
            </a:r>
            <a:r>
              <a:rPr sz="1800" spc="-15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database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verify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validity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email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 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5" dirty="0">
                <a:latin typeface="Calibri"/>
                <a:cs typeface="Calibri"/>
              </a:rPr>
              <a:t>Real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15" dirty="0">
                <a:latin typeface="Calibri"/>
                <a:cs typeface="Calibri"/>
              </a:rPr>
              <a:t>creation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10" dirty="0">
                <a:latin typeface="Calibri"/>
                <a:cs typeface="Calibri"/>
              </a:rPr>
              <a:t>Validating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throwing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errors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validating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details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106121"/>
            <a:ext cx="520065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11.</a:t>
            </a:r>
            <a:r>
              <a:rPr sz="3150" spc="-95" dirty="0"/>
              <a:t> </a:t>
            </a:r>
            <a:r>
              <a:rPr sz="3150" spc="-10" dirty="0"/>
              <a:t>Programming</a:t>
            </a:r>
            <a:r>
              <a:rPr sz="3150" spc="-70" dirty="0"/>
              <a:t> </a:t>
            </a:r>
            <a:r>
              <a:rPr sz="3150" spc="-10" dirty="0"/>
              <a:t>Concepts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44804" y="586674"/>
            <a:ext cx="7708596" cy="329513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495"/>
              </a:spcBef>
              <a:buFont typeface="Calibri"/>
              <a:buAutoNum type="arabicPeriod"/>
              <a:tabLst>
                <a:tab pos="391795" algn="l"/>
                <a:tab pos="392430" algn="l"/>
              </a:tabLst>
            </a:pPr>
            <a:r>
              <a:rPr sz="1800" spc="-10" dirty="0">
                <a:latin typeface="Calibri"/>
                <a:cs typeface="Calibri"/>
              </a:rPr>
              <a:t>Frontend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Development:</a:t>
            </a:r>
            <a:endParaRPr sz="1800" dirty="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748665" algn="l"/>
                <a:tab pos="749300" algn="l"/>
              </a:tabLst>
            </a:pPr>
            <a:r>
              <a:rPr sz="1800" spc="-5" dirty="0">
                <a:latin typeface="Calibri"/>
                <a:cs typeface="Calibri"/>
              </a:rPr>
              <a:t>HTML: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Structure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pages</a:t>
            </a:r>
            <a:endParaRPr sz="1800" dirty="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748665" algn="l"/>
                <a:tab pos="749300" algn="l"/>
              </a:tabLst>
            </a:pPr>
            <a:r>
              <a:rPr sz="1800" spc="-5" dirty="0">
                <a:latin typeface="Calibri"/>
                <a:cs typeface="Calibri"/>
              </a:rPr>
              <a:t>CSS: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Styling</a:t>
            </a:r>
            <a:r>
              <a:rPr sz="1800" spc="-10" dirty="0">
                <a:latin typeface="Calibri"/>
                <a:cs typeface="Calibri"/>
              </a:rPr>
              <a:t> 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pages</a:t>
            </a:r>
            <a:endParaRPr sz="1800" dirty="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400"/>
              </a:spcBef>
              <a:buFont typeface="Calibri"/>
              <a:buAutoNum type="arabicPeriod"/>
              <a:tabLst>
                <a:tab pos="292100" algn="l"/>
              </a:tabLst>
            </a:pPr>
            <a:r>
              <a:rPr sz="1800" spc="-10" dirty="0">
                <a:latin typeface="Calibri"/>
                <a:cs typeface="Calibri"/>
              </a:rPr>
              <a:t>Backend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Development: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Java: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Server-side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scripting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language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handle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requests</a:t>
            </a:r>
            <a:endParaRPr sz="1800" dirty="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748665" algn="l"/>
                <a:tab pos="749300" algn="l"/>
              </a:tabLst>
            </a:pPr>
            <a:r>
              <a:rPr sz="1800" spc="-10" dirty="0">
                <a:latin typeface="Calibri"/>
                <a:cs typeface="Calibri"/>
              </a:rPr>
              <a:t>Form Handling: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inputs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signup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forms</a:t>
            </a:r>
            <a:endParaRPr sz="1800" dirty="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748665" algn="l"/>
                <a:tab pos="749300" algn="l"/>
              </a:tabLst>
            </a:pPr>
            <a:r>
              <a:rPr sz="1800" dirty="0">
                <a:latin typeface="Calibri"/>
                <a:cs typeface="Calibri"/>
              </a:rPr>
              <a:t>API: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handling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request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modules</a:t>
            </a:r>
            <a:endParaRPr sz="1800" dirty="0">
              <a:latin typeface="Calibri"/>
              <a:cs typeface="Calibri"/>
            </a:endParaRPr>
          </a:p>
          <a:p>
            <a:pPr marL="291465" indent="-279400">
              <a:lnSpc>
                <a:spcPct val="100000"/>
              </a:lnSpc>
              <a:spcBef>
                <a:spcPts val="430"/>
              </a:spcBef>
              <a:buFont typeface="Calibri"/>
              <a:buAutoNum type="arabicPeriod"/>
              <a:tabLst>
                <a:tab pos="292100" algn="l"/>
              </a:tabLst>
            </a:pP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lang="en-IN" sz="1800" spc="-5" dirty="0">
                <a:latin typeface="Calibri"/>
                <a:cs typeface="Calibri"/>
              </a:rPr>
              <a:t>YSQL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 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748665" algn="l"/>
                <a:tab pos="749300" algn="l"/>
              </a:tabLst>
            </a:pPr>
            <a:r>
              <a:rPr sz="1800" dirty="0">
                <a:latin typeface="Calibri"/>
                <a:cs typeface="Calibri"/>
              </a:rPr>
              <a:t>CRUD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Delete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operations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106121"/>
            <a:ext cx="655002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12.</a:t>
            </a:r>
            <a:r>
              <a:rPr sz="3150" spc="-85" dirty="0"/>
              <a:t> </a:t>
            </a:r>
            <a:r>
              <a:rPr sz="3150" spc="-10" dirty="0"/>
              <a:t>Programming</a:t>
            </a:r>
            <a:r>
              <a:rPr sz="3150" spc="-60" dirty="0"/>
              <a:t> </a:t>
            </a:r>
            <a:r>
              <a:rPr sz="3150" spc="-10" dirty="0"/>
              <a:t>Concepts(contd)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533400" y="838200"/>
            <a:ext cx="10947400" cy="66877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Calibri"/>
              <a:buAutoNum type="arabicPeriod" startAt="4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Password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Security: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Password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Encryption: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functions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password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hash()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hashing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passwords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266522"/>
            <a:ext cx="153098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5" dirty="0"/>
              <a:t>C</a:t>
            </a:r>
            <a:r>
              <a:rPr sz="3150" spc="-20" dirty="0"/>
              <a:t>o</a:t>
            </a:r>
            <a:r>
              <a:rPr sz="3150" spc="10" dirty="0"/>
              <a:t>n</a:t>
            </a:r>
            <a:r>
              <a:rPr sz="3150" spc="-40" dirty="0"/>
              <a:t>t</a:t>
            </a:r>
            <a:r>
              <a:rPr sz="3150" spc="10" dirty="0"/>
              <a:t>e</a:t>
            </a:r>
            <a:r>
              <a:rPr sz="3150" spc="-20" dirty="0"/>
              <a:t>n</a:t>
            </a:r>
            <a:r>
              <a:rPr sz="3150" spc="5" dirty="0"/>
              <a:t>t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632256" y="1529029"/>
            <a:ext cx="3953510" cy="381065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indent="-45720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 MT"/>
                <a:cs typeface="Arial MT"/>
              </a:rPr>
              <a:t>Introduction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ts val="239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Problem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Statement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ts val="2390"/>
              </a:lnSpc>
              <a:spcBef>
                <a:spcPts val="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Arial MT"/>
                <a:cs typeface="Arial MT"/>
              </a:rPr>
              <a:t>Motivation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ts val="238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 MT"/>
                <a:cs typeface="Arial MT"/>
              </a:rPr>
              <a:t>Objectives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ts val="239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35" dirty="0">
                <a:latin typeface="Arial MT"/>
                <a:cs typeface="Arial MT"/>
              </a:rPr>
              <a:t>T</a:t>
            </a:r>
            <a:r>
              <a:rPr sz="2000" spc="-75" dirty="0">
                <a:latin typeface="Arial MT"/>
                <a:cs typeface="Arial MT"/>
              </a:rPr>
              <a:t>e</a:t>
            </a:r>
            <a:r>
              <a:rPr sz="2000" spc="-7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k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Arial MT"/>
                <a:cs typeface="Arial MT"/>
              </a:rPr>
              <a:t>Methodology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5" dirty="0">
                <a:latin typeface="Arial MT"/>
                <a:cs typeface="Arial MT"/>
              </a:rPr>
              <a:t>Area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Collection</a:t>
            </a:r>
            <a:r>
              <a:rPr sz="2000" spc="10" dirty="0">
                <a:latin typeface="Arial MT"/>
                <a:cs typeface="Arial MT"/>
              </a:rPr>
              <a:t> &amp;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Input Format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Inter-Process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Communication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2000" spc="-5" dirty="0">
                <a:latin typeface="Arial MT"/>
                <a:cs typeface="Arial MT"/>
              </a:rPr>
              <a:t>Programming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Concepts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Libraries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</a:p>
          <a:p>
            <a:pPr marL="469900" indent="-4572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Working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Demonstration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86" y="72071"/>
            <a:ext cx="12025630" cy="6714490"/>
            <a:chOff x="90486" y="72071"/>
            <a:chExt cx="12025630" cy="6714490"/>
          </a:xfrm>
        </p:grpSpPr>
        <p:sp>
          <p:nvSpPr>
            <p:cNvPr id="3" name="object 3"/>
            <p:cNvSpPr/>
            <p:nvPr/>
          </p:nvSpPr>
          <p:spPr>
            <a:xfrm>
              <a:off x="104773" y="86358"/>
              <a:ext cx="11997055" cy="6685915"/>
            </a:xfrm>
            <a:custGeom>
              <a:avLst/>
              <a:gdLst/>
              <a:ahLst/>
              <a:cxnLst/>
              <a:rect l="l" t="t" r="r" b="b"/>
              <a:pathLst>
                <a:path w="11997055" h="6685915">
                  <a:moveTo>
                    <a:pt x="0" y="6685915"/>
                  </a:moveTo>
                  <a:lnTo>
                    <a:pt x="11997055" y="6685915"/>
                  </a:lnTo>
                  <a:lnTo>
                    <a:pt x="11997055" y="0"/>
                  </a:lnTo>
                  <a:lnTo>
                    <a:pt x="0" y="0"/>
                  </a:lnTo>
                  <a:lnTo>
                    <a:pt x="0" y="6685915"/>
                  </a:lnTo>
                  <a:close/>
                </a:path>
              </a:pathLst>
            </a:custGeom>
            <a:ln w="28574">
              <a:solidFill>
                <a:srgbClr val="46A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127635"/>
              <a:ext cx="1243965" cy="4394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106121"/>
            <a:ext cx="340804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13.</a:t>
            </a:r>
            <a:r>
              <a:rPr sz="3150" spc="-100" dirty="0"/>
              <a:t> </a:t>
            </a:r>
            <a:r>
              <a:rPr sz="3150" spc="-10" dirty="0"/>
              <a:t>Libraries</a:t>
            </a:r>
            <a:r>
              <a:rPr sz="3150" spc="-80" dirty="0"/>
              <a:t> </a:t>
            </a:r>
            <a:r>
              <a:rPr sz="3150" spc="-5" dirty="0"/>
              <a:t>used</a:t>
            </a:r>
            <a:endParaRPr sz="3150" dirty="0"/>
          </a:p>
        </p:txBody>
      </p:sp>
      <p:sp>
        <p:nvSpPr>
          <p:cNvPr id="6" name="object 6"/>
          <p:cNvSpPr txBox="1"/>
          <p:nvPr/>
        </p:nvSpPr>
        <p:spPr>
          <a:xfrm>
            <a:off x="457200" y="848668"/>
            <a:ext cx="1004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SzPct val="55555"/>
              <a:tabLst>
                <a:tab pos="240665" algn="l"/>
                <a:tab pos="24130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34FB0-BF97-7E19-7331-91D27001328D}"/>
              </a:ext>
            </a:extLst>
          </p:cNvPr>
          <p:cNvSpPr txBox="1"/>
          <p:nvPr/>
        </p:nvSpPr>
        <p:spPr>
          <a:xfrm>
            <a:off x="457200" y="751344"/>
            <a:ext cx="9448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Overall Stack:</a:t>
            </a:r>
          </a:p>
          <a:p>
            <a:r>
              <a:rPr lang="en-IN" dirty="0"/>
              <a:t>Frontend:</a:t>
            </a:r>
          </a:p>
          <a:p>
            <a:r>
              <a:rPr lang="en-IN" dirty="0"/>
              <a:t>Technologies: HTML, CSS, JavaScript (Vanilla).</a:t>
            </a:r>
          </a:p>
          <a:p>
            <a:r>
              <a:rPr lang="en-IN" dirty="0"/>
              <a:t>Libraries: Simple usage of Fetch API and native DOM manipulation techniques.</a:t>
            </a:r>
          </a:p>
          <a:p>
            <a:r>
              <a:rPr lang="en-IN" dirty="0"/>
              <a:t>Backend:</a:t>
            </a:r>
          </a:p>
          <a:p>
            <a:r>
              <a:rPr lang="en-IN" dirty="0"/>
              <a:t>Framework: Java (Spring Boot).</a:t>
            </a:r>
          </a:p>
          <a:p>
            <a:r>
              <a:rPr lang="en-IN" dirty="0"/>
              <a:t>Key Components:</a:t>
            </a:r>
          </a:p>
          <a:p>
            <a:r>
              <a:rPr lang="en-IN" dirty="0"/>
              <a:t>RESTful API controllers (e.g., AcademyController.java, AppointmentController.java, UserController.java) to handle frontend-backend communication.</a:t>
            </a:r>
          </a:p>
          <a:p>
            <a:r>
              <a:rPr lang="en-IN" dirty="0"/>
              <a:t>External API integration (e.g., DistanceCalculator.java for OSRM API).</a:t>
            </a:r>
          </a:p>
          <a:p>
            <a:r>
              <a:rPr lang="en-IN" dirty="0"/>
              <a:t>Database:</a:t>
            </a:r>
          </a:p>
          <a:p>
            <a:r>
              <a:rPr lang="en-IN" dirty="0"/>
              <a:t>Technology: MySQL.</a:t>
            </a:r>
          </a:p>
          <a:p>
            <a:r>
              <a:rPr lang="en-IN" dirty="0"/>
              <a:t>Interaction: Spring Data JPA repositories (AcademyRepository.java, AppointmentRepository.java, UserRepository.java) are used for seamless CRUD operations on entities like Academy, Appointment, and User.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06121"/>
            <a:ext cx="519684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13.</a:t>
            </a:r>
            <a:r>
              <a:rPr sz="3150" spc="-75" dirty="0"/>
              <a:t> </a:t>
            </a:r>
            <a:r>
              <a:rPr sz="3150" spc="-10" dirty="0"/>
              <a:t>Working</a:t>
            </a:r>
            <a:r>
              <a:rPr sz="3150" spc="-55" dirty="0"/>
              <a:t> </a:t>
            </a:r>
            <a:r>
              <a:rPr sz="3150" spc="-15" dirty="0"/>
              <a:t>Demonstration</a:t>
            </a:r>
            <a:endParaRPr sz="31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1DA6A-DC8A-522D-E7BA-DA568322C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723898"/>
            <a:ext cx="5522261" cy="2933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13F29-A3D5-9643-0861-03AC8F3C7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16718"/>
            <a:ext cx="6172200" cy="3278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9B7C6-AC07-4560-8738-46F578FC2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85" y="3958673"/>
            <a:ext cx="7162800" cy="27932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06121"/>
            <a:ext cx="519620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13.</a:t>
            </a:r>
            <a:r>
              <a:rPr sz="3150" spc="-75" dirty="0"/>
              <a:t> </a:t>
            </a:r>
            <a:r>
              <a:rPr sz="3150" spc="-10" dirty="0"/>
              <a:t>Working</a:t>
            </a:r>
            <a:r>
              <a:rPr sz="3150" spc="-55" dirty="0"/>
              <a:t> </a:t>
            </a:r>
            <a:r>
              <a:rPr sz="3150" spc="-15" dirty="0"/>
              <a:t>Demonstration</a:t>
            </a:r>
            <a:endParaRPr sz="31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39BBE-01C4-F52F-D90E-8715DDEB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58674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6B3A7-037E-BC9B-56C0-1616E56CE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65" y="3543300"/>
            <a:ext cx="623943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06121"/>
            <a:ext cx="519620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13.</a:t>
            </a:r>
            <a:r>
              <a:rPr sz="3150" spc="-75" dirty="0"/>
              <a:t> </a:t>
            </a:r>
            <a:r>
              <a:rPr sz="3150" spc="-10" dirty="0"/>
              <a:t>Working</a:t>
            </a:r>
            <a:r>
              <a:rPr sz="3150" spc="-55" dirty="0"/>
              <a:t> </a:t>
            </a:r>
            <a:r>
              <a:rPr sz="3150" spc="-15" dirty="0"/>
              <a:t>Demonstration</a:t>
            </a:r>
            <a:endParaRPr sz="31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0131D-6E09-D919-A58E-A474F66C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914400"/>
            <a:ext cx="5522259" cy="3500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D79C4-B7B4-F528-7FB7-A30998A0D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683615"/>
            <a:ext cx="5715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06121"/>
            <a:ext cx="519620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13.</a:t>
            </a:r>
            <a:r>
              <a:rPr sz="3150" spc="-75" dirty="0"/>
              <a:t> </a:t>
            </a:r>
            <a:r>
              <a:rPr sz="3150" spc="-10" dirty="0"/>
              <a:t>Working</a:t>
            </a:r>
            <a:r>
              <a:rPr sz="3150" spc="-55" dirty="0"/>
              <a:t> </a:t>
            </a:r>
            <a:r>
              <a:rPr sz="3150" spc="-15" dirty="0"/>
              <a:t>Demonstration</a:t>
            </a:r>
            <a:endParaRPr sz="31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DC2B0-A141-D1A5-8DE3-EE834B35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762000"/>
            <a:ext cx="5349815" cy="464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6861BE-D706-2579-C8E1-DCF3A8C7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71500"/>
            <a:ext cx="587057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Thank</a:t>
            </a:r>
            <a:r>
              <a:rPr spc="-240" dirty="0"/>
              <a:t> </a:t>
            </a:r>
            <a:r>
              <a:rPr spc="-20"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5940" y="3210941"/>
            <a:ext cx="3444494" cy="1172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303098"/>
            <a:ext cx="279590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1.</a:t>
            </a:r>
            <a:r>
              <a:rPr sz="3150" spc="-75" dirty="0"/>
              <a:t> </a:t>
            </a:r>
            <a:r>
              <a:rPr sz="3150" spc="-10" dirty="0"/>
              <a:t>Introduction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44804" y="1332433"/>
            <a:ext cx="11481435" cy="5038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SzPct val="52631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India,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cricket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dominates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sports </a:t>
            </a:r>
            <a:r>
              <a:rPr sz="1900" spc="-5" dirty="0">
                <a:latin typeface="Arial MT"/>
                <a:cs typeface="Arial MT"/>
              </a:rPr>
              <a:t>culture,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overshadowing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awareness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enthusiasm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 </a:t>
            </a:r>
            <a:r>
              <a:rPr sz="1900" spc="-15" dirty="0">
                <a:latin typeface="Arial MT"/>
                <a:cs typeface="Arial MT"/>
              </a:rPr>
              <a:t>other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sports.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950" dirty="0">
              <a:latin typeface="Arial MT"/>
              <a:cs typeface="Arial MT"/>
            </a:endParaRPr>
          </a:p>
          <a:p>
            <a:pPr marL="241300" marR="307340" indent="-228600">
              <a:lnSpc>
                <a:spcPts val="2160"/>
              </a:lnSpc>
              <a:spcBef>
                <a:spcPts val="5"/>
              </a:spcBef>
              <a:buSzPct val="52631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900" spc="-5" dirty="0">
                <a:latin typeface="Arial MT"/>
                <a:cs typeface="Arial MT"/>
              </a:rPr>
              <a:t>Despite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India's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participation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various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global</a:t>
            </a:r>
            <a:r>
              <a:rPr sz="1900" spc="-5" dirty="0">
                <a:latin typeface="Arial MT"/>
                <a:cs typeface="Arial MT"/>
              </a:rPr>
              <a:t> sporting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events,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general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public's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understanding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of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the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diversity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of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sports,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especially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those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 </a:t>
            </a:r>
            <a:r>
              <a:rPr sz="1900" dirty="0">
                <a:latin typeface="Arial MT"/>
                <a:cs typeface="Arial MT"/>
              </a:rPr>
              <a:t>Olympics,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is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limited.</a:t>
            </a: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900" dirty="0">
              <a:latin typeface="Arial MT"/>
              <a:cs typeface="Arial MT"/>
            </a:endParaRPr>
          </a:p>
          <a:p>
            <a:pPr marL="241300" marR="266065" indent="-228600">
              <a:lnSpc>
                <a:spcPts val="2160"/>
              </a:lnSpc>
              <a:buSzPct val="52631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900" spc="-15" dirty="0">
                <a:latin typeface="Arial MT"/>
                <a:cs typeface="Arial MT"/>
              </a:rPr>
              <a:t>This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strong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preference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cricket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affects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growth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 </a:t>
            </a:r>
            <a:r>
              <a:rPr sz="1900" spc="-5" dirty="0">
                <a:latin typeface="Arial MT"/>
                <a:cs typeface="Arial MT"/>
              </a:rPr>
              <a:t>development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of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other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sports,</a:t>
            </a:r>
            <a:r>
              <a:rPr sz="1900" spc="-10" dirty="0">
                <a:latin typeface="Arial MT"/>
                <a:cs typeface="Arial MT"/>
              </a:rPr>
              <a:t> resulting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fewer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opportunities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athletes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non-cricket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disciplines.</a:t>
            </a: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900" dirty="0">
              <a:latin typeface="Arial MT"/>
              <a:cs typeface="Arial MT"/>
            </a:endParaRPr>
          </a:p>
          <a:p>
            <a:pPr marL="241300" marR="28575" indent="-228600">
              <a:lnSpc>
                <a:spcPts val="2200"/>
              </a:lnSpc>
              <a:buSzPct val="52631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900" spc="-10" dirty="0">
                <a:latin typeface="Arial MT"/>
                <a:cs typeface="Arial MT"/>
              </a:rPr>
              <a:t>The </a:t>
            </a:r>
            <a:r>
              <a:rPr sz="1900" dirty="0">
                <a:latin typeface="Arial MT"/>
                <a:cs typeface="Arial MT"/>
              </a:rPr>
              <a:t>difference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India's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strong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performance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ICC cricket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tournaments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and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relatively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modest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success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2024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Olympics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highlights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this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disparity.</a:t>
            </a: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750" dirty="0">
              <a:latin typeface="Arial MT"/>
              <a:cs typeface="Arial MT"/>
            </a:endParaRPr>
          </a:p>
          <a:p>
            <a:pPr marL="241300" indent="-228600">
              <a:lnSpc>
                <a:spcPts val="2240"/>
              </a:lnSpc>
              <a:buSzPct val="52631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900" spc="-10" dirty="0">
                <a:latin typeface="Arial MT"/>
                <a:cs typeface="Arial MT"/>
              </a:rPr>
              <a:t>There </a:t>
            </a:r>
            <a:r>
              <a:rPr sz="1900" spc="-15" dirty="0">
                <a:latin typeface="Arial MT"/>
                <a:cs typeface="Arial MT"/>
              </a:rPr>
              <a:t>is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need </a:t>
            </a:r>
            <a:r>
              <a:rPr sz="1900" spc="-5" dirty="0">
                <a:latin typeface="Arial MT"/>
                <a:cs typeface="Arial MT"/>
              </a:rPr>
              <a:t>for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comprehensive,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user-friendly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platform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to:</a:t>
            </a:r>
            <a:endParaRPr sz="1900" dirty="0">
              <a:latin typeface="Arial MT"/>
              <a:cs typeface="Arial MT"/>
            </a:endParaRPr>
          </a:p>
          <a:p>
            <a:pPr marL="698500" lvl="1" indent="-228600">
              <a:lnSpc>
                <a:spcPts val="2180"/>
              </a:lnSpc>
              <a:buSzPct val="52631"/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900" spc="-5" dirty="0">
                <a:latin typeface="Arial MT"/>
                <a:cs typeface="Arial MT"/>
              </a:rPr>
              <a:t>Educate the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public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about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various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sports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and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their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categories.</a:t>
            </a:r>
            <a:endParaRPr sz="1900" dirty="0">
              <a:latin typeface="Arial MT"/>
              <a:cs typeface="Arial MT"/>
            </a:endParaRPr>
          </a:p>
          <a:p>
            <a:pPr marL="698500" lvl="1" indent="-228600">
              <a:lnSpc>
                <a:spcPts val="2180"/>
              </a:lnSpc>
              <a:buSzPct val="52631"/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900" dirty="0">
                <a:latin typeface="Arial MT"/>
                <a:cs typeface="Arial MT"/>
              </a:rPr>
              <a:t>Engage</a:t>
            </a:r>
            <a:r>
              <a:rPr sz="1900" spc="-10" dirty="0">
                <a:latin typeface="Arial MT"/>
                <a:cs typeface="Arial MT"/>
              </a:rPr>
              <a:t> users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with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content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related </a:t>
            </a:r>
            <a:r>
              <a:rPr sz="1900" spc="5" dirty="0">
                <a:latin typeface="Arial MT"/>
                <a:cs typeface="Arial MT"/>
              </a:rPr>
              <a:t>to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different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sports.</a:t>
            </a:r>
          </a:p>
          <a:p>
            <a:pPr marL="698500" lvl="1" indent="-228600">
              <a:lnSpc>
                <a:spcPts val="2240"/>
              </a:lnSpc>
              <a:buSzPct val="52631"/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900" spc="-10" dirty="0">
                <a:latin typeface="Arial MT"/>
                <a:cs typeface="Arial MT"/>
              </a:rPr>
              <a:t>Inform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users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about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nearby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sports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academies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training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centers.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1900" dirty="0">
              <a:latin typeface="Arial MT"/>
              <a:cs typeface="Arial MT"/>
            </a:endParaRPr>
          </a:p>
          <a:p>
            <a:pPr marL="241300" marR="509270" indent="-228600">
              <a:lnSpc>
                <a:spcPts val="2200"/>
              </a:lnSpc>
              <a:buSzPct val="52631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900" spc="-5" dirty="0">
                <a:latin typeface="Arial MT"/>
                <a:cs typeface="Arial MT"/>
              </a:rPr>
              <a:t>Such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platform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could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help</a:t>
            </a:r>
            <a:r>
              <a:rPr sz="1900" dirty="0">
                <a:latin typeface="Arial MT"/>
                <a:cs typeface="Arial MT"/>
              </a:rPr>
              <a:t> foster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more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inclusive</a:t>
            </a:r>
            <a:r>
              <a:rPr sz="1900" dirty="0">
                <a:latin typeface="Arial MT"/>
                <a:cs typeface="Arial MT"/>
              </a:rPr>
              <a:t> sports </a:t>
            </a:r>
            <a:r>
              <a:rPr sz="1900" spc="-10" dirty="0">
                <a:latin typeface="Arial MT"/>
                <a:cs typeface="Arial MT"/>
              </a:rPr>
              <a:t>culture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India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by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encouraging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interest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in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a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variety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of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sports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and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supporting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athletes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across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different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disciplines.</a:t>
            </a:r>
            <a:endParaRPr sz="1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266522"/>
            <a:ext cx="403225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20" dirty="0"/>
              <a:t>2.Problem</a:t>
            </a:r>
            <a:r>
              <a:rPr sz="3150" dirty="0"/>
              <a:t> </a:t>
            </a:r>
            <a:r>
              <a:rPr sz="3150" spc="-10" dirty="0"/>
              <a:t>Statement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215900" y="1867611"/>
            <a:ext cx="11816715" cy="21361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50"/>
              </a:spcBef>
            </a:pPr>
            <a:r>
              <a:rPr sz="2000" dirty="0">
                <a:latin typeface="Times New Roman"/>
                <a:cs typeface="Times New Roman"/>
              </a:rPr>
              <a:t>Despite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sports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global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level,</a:t>
            </a:r>
            <a:r>
              <a:rPr sz="2000" spc="10" dirty="0">
                <a:latin typeface="Times New Roman"/>
                <a:cs typeface="Times New Roman"/>
              </a:rPr>
              <a:t> the </a:t>
            </a:r>
            <a:r>
              <a:rPr sz="2000" dirty="0">
                <a:latin typeface="Times New Roman"/>
                <a:cs typeface="Times New Roman"/>
              </a:rPr>
              <a:t>awareness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general </a:t>
            </a:r>
            <a:r>
              <a:rPr sz="2000" spc="-10" dirty="0">
                <a:latin typeface="Times New Roman"/>
                <a:cs typeface="Times New Roman"/>
              </a:rPr>
              <a:t>public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lacking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people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tilted only towards cricket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India. Many </a:t>
            </a:r>
            <a:r>
              <a:rPr sz="2000" spc="-5" dirty="0">
                <a:latin typeface="Times New Roman"/>
                <a:cs typeface="Times New Roman"/>
              </a:rPr>
              <a:t>people </a:t>
            </a:r>
            <a:r>
              <a:rPr sz="2000" spc="10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unaware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diverse categories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sports </a:t>
            </a:r>
            <a:r>
              <a:rPr sz="2000" dirty="0">
                <a:latin typeface="Times New Roman"/>
                <a:cs typeface="Times New Roman"/>
              </a:rPr>
              <a:t>featured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Olympics.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lack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awareness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hampers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growth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sports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reducing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opportunities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athletes.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ICC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such a </a:t>
            </a:r>
            <a:r>
              <a:rPr sz="2000" dirty="0">
                <a:latin typeface="Times New Roman"/>
                <a:cs typeface="Times New Roman"/>
              </a:rPr>
              <a:t>big </a:t>
            </a:r>
            <a:r>
              <a:rPr sz="2000" spc="5" dirty="0">
                <a:latin typeface="Times New Roman"/>
                <a:cs typeface="Times New Roman"/>
              </a:rPr>
              <a:t>nation </a:t>
            </a:r>
            <a:r>
              <a:rPr sz="2000" dirty="0">
                <a:latin typeface="Times New Roman"/>
                <a:cs typeface="Times New Roman"/>
              </a:rPr>
              <a:t>India’s </a:t>
            </a: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Olympics </a:t>
            </a:r>
            <a:r>
              <a:rPr sz="2000" spc="5" dirty="0">
                <a:latin typeface="Times New Roman"/>
                <a:cs typeface="Times New Roman"/>
              </a:rPr>
              <a:t>2024 as </a:t>
            </a:r>
            <a:r>
              <a:rPr sz="2000" dirty="0">
                <a:latin typeface="Times New Roman"/>
                <a:cs typeface="Times New Roman"/>
              </a:rPr>
              <a:t>compared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countries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that good.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bridge </a:t>
            </a:r>
            <a:r>
              <a:rPr sz="2000" dirty="0">
                <a:latin typeface="Times New Roman"/>
                <a:cs typeface="Times New Roman"/>
              </a:rPr>
              <a:t> this </a:t>
            </a:r>
            <a:r>
              <a:rPr sz="2000" spc="-5" dirty="0">
                <a:latin typeface="Times New Roman"/>
                <a:cs typeface="Times New Roman"/>
              </a:rPr>
              <a:t>gap, there is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need for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comprehensive, </a:t>
            </a:r>
            <a:r>
              <a:rPr sz="2000" spc="5" dirty="0">
                <a:latin typeface="Times New Roman"/>
                <a:cs typeface="Times New Roman"/>
              </a:rPr>
              <a:t>user </a:t>
            </a:r>
            <a:r>
              <a:rPr sz="2000" dirty="0">
                <a:latin typeface="Times New Roman"/>
                <a:cs typeface="Times New Roman"/>
              </a:rPr>
              <a:t>-friendly platform that </a:t>
            </a:r>
            <a:r>
              <a:rPr sz="2000" spc="-5" dirty="0">
                <a:latin typeface="Times New Roman"/>
                <a:cs typeface="Times New Roman"/>
              </a:rPr>
              <a:t>educates, </a:t>
            </a:r>
            <a:r>
              <a:rPr sz="2000" spc="-10" dirty="0">
                <a:latin typeface="Times New Roman"/>
                <a:cs typeface="Times New Roman"/>
              </a:rPr>
              <a:t>engages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informs </a:t>
            </a:r>
            <a:r>
              <a:rPr sz="2000" dirty="0">
                <a:latin typeface="Times New Roman"/>
                <a:cs typeface="Times New Roman"/>
              </a:rPr>
              <a:t>about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 </a:t>
            </a:r>
            <a:r>
              <a:rPr sz="2000" spc="-5" dirty="0">
                <a:latin typeface="Times New Roman"/>
                <a:cs typeface="Times New Roman"/>
              </a:rPr>
              <a:t>sports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academies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ultimately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fostering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inclusive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sports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culture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266522"/>
            <a:ext cx="234696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0" dirty="0"/>
              <a:t>3</a:t>
            </a:r>
            <a:r>
              <a:rPr sz="3150" spc="-50" dirty="0"/>
              <a:t>.</a:t>
            </a:r>
            <a:r>
              <a:rPr sz="3150" spc="30" dirty="0"/>
              <a:t>M</a:t>
            </a:r>
            <a:r>
              <a:rPr sz="3150" spc="-20" dirty="0"/>
              <a:t>o</a:t>
            </a:r>
            <a:r>
              <a:rPr sz="3150" spc="-10" dirty="0"/>
              <a:t>t</a:t>
            </a:r>
            <a:r>
              <a:rPr sz="3150" spc="-15" dirty="0"/>
              <a:t>i</a:t>
            </a:r>
            <a:r>
              <a:rPr sz="3150" spc="-25" dirty="0"/>
              <a:t>v</a:t>
            </a:r>
            <a:r>
              <a:rPr sz="3150" spc="10" dirty="0"/>
              <a:t>a</a:t>
            </a:r>
            <a:r>
              <a:rPr sz="3150" spc="-5" dirty="0"/>
              <a:t>t</a:t>
            </a:r>
            <a:r>
              <a:rPr sz="3150" spc="-50" dirty="0"/>
              <a:t>i</a:t>
            </a:r>
            <a:r>
              <a:rPr sz="3150" spc="-20" dirty="0"/>
              <a:t>o</a:t>
            </a:r>
            <a:r>
              <a:rPr sz="3150" spc="10" dirty="0"/>
              <a:t>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215900" y="1025728"/>
            <a:ext cx="11868785" cy="3837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0160">
              <a:lnSpc>
                <a:spcPts val="2310"/>
              </a:lnSpc>
              <a:spcBef>
                <a:spcPts val="270"/>
              </a:spcBef>
              <a:tabLst>
                <a:tab pos="656590" algn="l"/>
                <a:tab pos="1012825" algn="l"/>
                <a:tab pos="1802764" algn="l"/>
                <a:tab pos="2954655" algn="l"/>
                <a:tab pos="3872229" algn="l"/>
                <a:tab pos="4676140" algn="l"/>
                <a:tab pos="6101080" algn="l"/>
                <a:tab pos="6439535" algn="l"/>
                <a:tab pos="7211695" algn="l"/>
                <a:tab pos="8011795" algn="l"/>
                <a:tab pos="8528050" algn="l"/>
                <a:tab pos="8984615" algn="l"/>
                <a:tab pos="10173335" algn="l"/>
                <a:tab pos="10822305" algn="l"/>
                <a:tab pos="11132185" algn="l"/>
              </a:tabLst>
            </a:pPr>
            <a:r>
              <a:rPr sz="2000" spc="-3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po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nd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'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pa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pa</a:t>
            </a: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obal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75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2000" spc="5" dirty="0">
                <a:latin typeface="Times New Roman"/>
                <a:cs typeface="Times New Roman"/>
              </a:rPr>
              <a:t>en</a:t>
            </a: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li</a:t>
            </a:r>
            <a:r>
              <a:rPr sz="2000" spc="-35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35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he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limi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ed  </a:t>
            </a:r>
            <a:r>
              <a:rPr sz="2000" dirty="0">
                <a:latin typeface="Times New Roman"/>
                <a:cs typeface="Times New Roman"/>
              </a:rPr>
              <a:t>understanding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variety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sports,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skewed</a:t>
            </a:r>
            <a:r>
              <a:rPr sz="2000" dirty="0">
                <a:latin typeface="Times New Roman"/>
                <a:cs typeface="Times New Roman"/>
              </a:rPr>
              <a:t> sports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culture.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Impact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Athletes: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negligence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various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sports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society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hinders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athelete’s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growth</a:t>
            </a:r>
            <a:r>
              <a:rPr sz="2000" spc="5" dirty="0">
                <a:latin typeface="Times New Roman"/>
                <a:cs typeface="Times New Roman"/>
              </a:rPr>
              <a:t>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potential.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22225">
              <a:lnSpc>
                <a:spcPts val="231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Disparity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Performance: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India's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strong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cricket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contrasts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Olympics,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highlighting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balanced </a:t>
            </a:r>
            <a:r>
              <a:rPr sz="2000" spc="-5" dirty="0">
                <a:latin typeface="Times New Roman"/>
                <a:cs typeface="Times New Roman"/>
              </a:rPr>
              <a:t>support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across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sports.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10"/>
              </a:lnSpc>
            </a:pPr>
            <a:r>
              <a:rPr sz="2000" spc="5" dirty="0">
                <a:latin typeface="Times New Roman"/>
                <a:cs typeface="Times New Roman"/>
              </a:rPr>
              <a:t>Need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Platform: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user-friendly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various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sports,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engage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diverse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nearby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sports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academies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centers.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15240">
              <a:lnSpc>
                <a:spcPts val="2270"/>
              </a:lnSpc>
            </a:pPr>
            <a:r>
              <a:rPr sz="2000" dirty="0">
                <a:latin typeface="Times New Roman"/>
                <a:cs typeface="Times New Roman"/>
              </a:rPr>
              <a:t>Fostering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Inclusivity: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platform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promote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inclusive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sports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culture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encouraging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dirty="0">
                <a:latin typeface="Times New Roman"/>
                <a:cs typeface="Times New Roman"/>
              </a:rPr>
              <a:t> sports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supporting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athletes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disciplines.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535" y="266522"/>
            <a:ext cx="2498725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5" dirty="0"/>
              <a:t>4.</a:t>
            </a:r>
            <a:r>
              <a:rPr sz="3150" spc="15" dirty="0"/>
              <a:t> </a:t>
            </a:r>
            <a:r>
              <a:rPr sz="3150" spc="-10" dirty="0"/>
              <a:t>Objectives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98600" y="1562059"/>
            <a:ext cx="5308600" cy="139717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user</a:t>
            </a:r>
            <a:r>
              <a:rPr sz="2000" dirty="0">
                <a:latin typeface="Times New Roman"/>
                <a:cs typeface="Times New Roman"/>
              </a:rPr>
              <a:t> friendly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Integrate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API</a:t>
            </a:r>
            <a:endParaRPr sz="2000" dirty="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spc="-30" dirty="0">
                <a:latin typeface="Times New Roman"/>
                <a:cs typeface="Times New Roman"/>
              </a:rPr>
              <a:t>Design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optimized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scalable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database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sytem.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712" y="266522"/>
            <a:ext cx="376682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0" dirty="0"/>
              <a:t>5</a:t>
            </a:r>
            <a:r>
              <a:rPr sz="3150" spc="-15" dirty="0"/>
              <a:t>.</a:t>
            </a:r>
            <a:r>
              <a:rPr sz="3150" spc="10" dirty="0"/>
              <a:t>Te</a:t>
            </a:r>
            <a:r>
              <a:rPr sz="3150" spc="-20" dirty="0"/>
              <a:t>c</a:t>
            </a:r>
            <a:r>
              <a:rPr sz="3150" spc="10" dirty="0"/>
              <a:t>h</a:t>
            </a:r>
            <a:r>
              <a:rPr sz="3150" spc="-15" dirty="0"/>
              <a:t>n</a:t>
            </a:r>
            <a:r>
              <a:rPr sz="3150" spc="10" dirty="0"/>
              <a:t>o</a:t>
            </a:r>
            <a:r>
              <a:rPr sz="3150" spc="-5" dirty="0"/>
              <a:t>l</a:t>
            </a:r>
            <a:r>
              <a:rPr sz="3150" spc="-20" dirty="0"/>
              <a:t>o</a:t>
            </a:r>
            <a:r>
              <a:rPr sz="3150" spc="10" dirty="0"/>
              <a:t>gy</a:t>
            </a:r>
            <a:r>
              <a:rPr sz="3150" spc="-180" dirty="0"/>
              <a:t> </a:t>
            </a:r>
            <a:r>
              <a:rPr sz="3150" spc="10" dirty="0"/>
              <a:t>Sta</a:t>
            </a:r>
            <a:r>
              <a:rPr sz="3150" spc="-25" dirty="0"/>
              <a:t>c</a:t>
            </a:r>
            <a:r>
              <a:rPr sz="3150" spc="10" dirty="0"/>
              <a:t>k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2886887" cy="310591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ol</a:t>
            </a:r>
            <a:endParaRPr sz="2000" dirty="0">
              <a:latin typeface="Times New Roman"/>
              <a:cs typeface="Times New Roman"/>
            </a:endParaRPr>
          </a:p>
          <a:p>
            <a:pPr marL="94615" indent="-82550">
              <a:lnSpc>
                <a:spcPct val="100000"/>
              </a:lnSpc>
              <a:spcBef>
                <a:spcPts val="645"/>
              </a:spcBef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spc="-20" dirty="0">
                <a:latin typeface="Times New Roman"/>
                <a:cs typeface="Times New Roman"/>
              </a:rPr>
              <a:t>GitLabs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endParaRPr sz="2000" dirty="0">
              <a:latin typeface="Times New Roman"/>
              <a:cs typeface="Times New Roman"/>
            </a:endParaRPr>
          </a:p>
          <a:p>
            <a:pPr marL="94615" indent="-82550">
              <a:lnSpc>
                <a:spcPct val="100000"/>
              </a:lnSpc>
              <a:spcBef>
                <a:spcPts val="650"/>
              </a:spcBef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b="1" spc="-5" dirty="0">
                <a:latin typeface="Calibri"/>
                <a:cs typeface="Calibri"/>
              </a:rPr>
              <a:t>Backend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en-IN" b="1" spc="-10" dirty="0">
                <a:latin typeface="Calibri"/>
                <a:cs typeface="Calibri"/>
              </a:rPr>
              <a:t>Java</a:t>
            </a:r>
            <a:endParaRPr sz="1800" dirty="0">
              <a:latin typeface="Calibri"/>
              <a:cs typeface="Calibri"/>
            </a:endParaRPr>
          </a:p>
          <a:p>
            <a:pPr marL="94615" marR="5080" indent="-82550">
              <a:lnSpc>
                <a:spcPts val="2200"/>
              </a:lnSpc>
              <a:spcBef>
                <a:spcPts val="40"/>
              </a:spcBef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b="1" spc="-5" dirty="0">
                <a:latin typeface="Calibri"/>
                <a:cs typeface="Calibri"/>
              </a:rPr>
              <a:t>Frontend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Javascript</a:t>
            </a:r>
            <a:endParaRPr sz="1800" dirty="0">
              <a:latin typeface="Calibri"/>
              <a:cs typeface="Calibri"/>
            </a:endParaRPr>
          </a:p>
          <a:p>
            <a:pPr marL="94615" indent="-82550">
              <a:lnSpc>
                <a:spcPts val="2080"/>
              </a:lnSpc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b="1" spc="10" dirty="0">
                <a:latin typeface="Calibri"/>
                <a:cs typeface="Calibri"/>
              </a:rPr>
              <a:t>J</a:t>
            </a:r>
            <a:r>
              <a:rPr sz="1800" b="1" spc="5" dirty="0">
                <a:latin typeface="Calibri"/>
                <a:cs typeface="Calibri"/>
              </a:rPr>
              <a:t>av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</a:t>
            </a:r>
            <a:r>
              <a:rPr sz="1800" spc="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endParaRPr sz="2000" dirty="0">
              <a:latin typeface="Times New Roman"/>
              <a:cs typeface="Times New Roman"/>
            </a:endParaRPr>
          </a:p>
          <a:p>
            <a:pPr marL="12700" marR="1246505">
              <a:lnSpc>
                <a:spcPct val="122200"/>
              </a:lnSpc>
              <a:spcBef>
                <a:spcPts val="165"/>
              </a:spcBef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lang="en-IN" dirty="0">
                <a:latin typeface="Times New Roman"/>
                <a:cs typeface="Times New Roman"/>
              </a:rPr>
              <a:t>MYSQL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151841"/>
            <a:ext cx="283845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0" dirty="0"/>
              <a:t>6.Methodology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485952" y="1149172"/>
            <a:ext cx="11443970" cy="5099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lvl="1" indent="-3975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0209" algn="l"/>
              </a:tabLst>
            </a:pPr>
            <a:r>
              <a:rPr sz="1800" spc="-5" dirty="0">
                <a:latin typeface="Calibri"/>
                <a:cs typeface="Calibri"/>
              </a:rPr>
              <a:t>Requirement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Analysis:</a:t>
            </a:r>
            <a:endParaRPr sz="1800" dirty="0">
              <a:latin typeface="Calibri"/>
              <a:cs typeface="Calibri"/>
            </a:endParaRPr>
          </a:p>
          <a:p>
            <a:pPr marL="542925" lvl="2" indent="-119380">
              <a:lnSpc>
                <a:spcPct val="100000"/>
              </a:lnSpc>
              <a:spcBef>
                <a:spcPts val="40"/>
              </a:spcBef>
              <a:buChar char="-"/>
              <a:tabLst>
                <a:tab pos="543560" algn="l"/>
              </a:tabLst>
            </a:pPr>
            <a:r>
              <a:rPr sz="1800" spc="-5" dirty="0">
                <a:latin typeface="Calibri"/>
                <a:cs typeface="Calibri"/>
              </a:rPr>
              <a:t>Problem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Identification</a:t>
            </a:r>
            <a:endParaRPr sz="1800" dirty="0">
              <a:latin typeface="Calibri"/>
              <a:cs typeface="Calibri"/>
            </a:endParaRPr>
          </a:p>
          <a:p>
            <a:pPr marL="542925" lvl="2" indent="-119380">
              <a:lnSpc>
                <a:spcPct val="100000"/>
              </a:lnSpc>
              <a:spcBef>
                <a:spcPts val="35"/>
              </a:spcBef>
              <a:buChar char="-"/>
              <a:tabLst>
                <a:tab pos="543560" algn="l"/>
              </a:tabLst>
            </a:pP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endParaRPr sz="1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alibri"/>
              <a:buChar char="-"/>
            </a:pPr>
            <a:endParaRPr sz="1800" dirty="0">
              <a:latin typeface="Calibri"/>
              <a:cs typeface="Calibri"/>
            </a:endParaRPr>
          </a:p>
          <a:p>
            <a:pPr marL="409575" lvl="1" indent="-397510">
              <a:lnSpc>
                <a:spcPct val="100000"/>
              </a:lnSpc>
              <a:buAutoNum type="arabicPeriod"/>
              <a:tabLst>
                <a:tab pos="410209" algn="l"/>
              </a:tabLst>
            </a:pP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Design:</a:t>
            </a:r>
          </a:p>
          <a:p>
            <a:pPr marL="3689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Develop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platform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choosing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cloud-based</a:t>
            </a:r>
            <a:r>
              <a:rPr sz="1800" spc="-5" dirty="0">
                <a:latin typeface="Calibri"/>
                <a:cs typeface="Calibri"/>
              </a:rPr>
              <a:t> architecture,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serverless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74015" algn="l"/>
              </a:tabLst>
            </a:pPr>
            <a:r>
              <a:rPr sz="1800" dirty="0">
                <a:latin typeface="Calibri"/>
                <a:cs typeface="Calibri"/>
              </a:rPr>
              <a:t>.	</a:t>
            </a:r>
            <a:r>
              <a:rPr sz="1800" spc="-5" dirty="0">
                <a:latin typeface="Calibri"/>
                <a:cs typeface="Calibri"/>
              </a:rPr>
              <a:t>scalability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 dirty="0">
              <a:latin typeface="Calibri"/>
              <a:cs typeface="Calibri"/>
            </a:endParaRPr>
          </a:p>
          <a:p>
            <a:pPr marL="409575" lvl="1" indent="-397510">
              <a:lnSpc>
                <a:spcPct val="100000"/>
              </a:lnSpc>
              <a:buAutoNum type="arabicPeriod" startAt="3"/>
              <a:tabLst>
                <a:tab pos="410209" algn="l"/>
              </a:tabLst>
            </a:pP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Design: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robust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5" dirty="0">
                <a:latin typeface="Calibri"/>
                <a:cs typeface="Calibri"/>
              </a:rPr>
              <a:t>various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Calibri"/>
              <a:cs typeface="Calibri"/>
            </a:endParaRPr>
          </a:p>
          <a:p>
            <a:pPr marL="409575" lvl="1" indent="-397510">
              <a:lnSpc>
                <a:spcPct val="100000"/>
              </a:lnSpc>
              <a:buAutoNum type="arabicPeriod" startAt="4"/>
              <a:tabLst>
                <a:tab pos="410209" algn="l"/>
              </a:tabLst>
            </a:pP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Deployment:</a:t>
            </a:r>
            <a:endParaRPr sz="1800" dirty="0">
              <a:latin typeface="Calibri"/>
              <a:cs typeface="Calibri"/>
            </a:endParaRPr>
          </a:p>
          <a:p>
            <a:pPr marL="12700" marR="204470" indent="50165">
              <a:lnSpc>
                <a:spcPts val="2200"/>
              </a:lnSpc>
              <a:spcBef>
                <a:spcPts val="40"/>
              </a:spcBef>
            </a:pPr>
            <a:r>
              <a:rPr sz="1800" spc="-10" dirty="0">
                <a:latin typeface="Calibri"/>
                <a:cs typeface="Calibri"/>
              </a:rPr>
              <a:t>Sports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compilation: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organize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various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categories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players</a:t>
            </a:r>
            <a:endParaRPr sz="1800" dirty="0">
              <a:latin typeface="Calibri"/>
              <a:cs typeface="Calibri"/>
            </a:endParaRPr>
          </a:p>
          <a:p>
            <a:pPr marL="409575" lvl="1" indent="-397510">
              <a:lnSpc>
                <a:spcPts val="2080"/>
              </a:lnSpc>
              <a:buAutoNum type="arabicPeriod" startAt="5"/>
              <a:tabLst>
                <a:tab pos="410209" algn="l"/>
              </a:tabLst>
            </a:pP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Development:</a:t>
            </a:r>
          </a:p>
          <a:p>
            <a:pPr marL="12700" marR="249554">
              <a:lnSpc>
                <a:spcPct val="100899"/>
              </a:lnSpc>
              <a:spcBef>
                <a:spcPts val="15"/>
              </a:spcBef>
            </a:pPr>
            <a:r>
              <a:rPr sz="1800" spc="-10" dirty="0">
                <a:latin typeface="Calibri"/>
                <a:cs typeface="Calibri"/>
              </a:rPr>
              <a:t>Frontend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friendly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5" dirty="0">
                <a:latin typeface="Calibri"/>
                <a:cs typeface="Calibri"/>
              </a:rPr>
              <a:t> HTML,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 err="1">
                <a:latin typeface="Calibri"/>
                <a:cs typeface="Calibri"/>
              </a:rPr>
              <a:t>Javascript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Frameworks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Backend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connectivity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java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serverless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95" dirty="0">
                <a:latin typeface="Calibri"/>
                <a:cs typeface="Calibri"/>
              </a:rPr>
              <a:t> </a:t>
            </a:r>
            <a:r>
              <a:rPr lang="en-IN" sz="1600" spc="-395" dirty="0">
                <a:latin typeface="Calibri"/>
                <a:cs typeface="Calibri"/>
              </a:rPr>
              <a:t>                               j</a:t>
            </a:r>
            <a:r>
              <a:rPr lang="en-IN" sz="1800" spc="-395" dirty="0">
                <a:latin typeface="Calibri"/>
                <a:cs typeface="Calibri"/>
              </a:rPr>
              <a:t> </a:t>
            </a:r>
            <a:r>
              <a:rPr lang="en-IN" spc="-5" dirty="0" err="1">
                <a:latin typeface="Calibri"/>
                <a:cs typeface="Calibri"/>
              </a:rPr>
              <a:t>Iava</a:t>
            </a:r>
            <a:r>
              <a:rPr lang="en-IN" spc="-5" dirty="0">
                <a:latin typeface="Calibri"/>
                <a:cs typeface="Calibri"/>
              </a:rPr>
              <a:t> </a:t>
            </a:r>
            <a:r>
              <a:rPr lang="en-IN" spc="-5" dirty="0" err="1">
                <a:latin typeface="Calibri"/>
                <a:cs typeface="Calibri"/>
              </a:rPr>
              <a:t>i</a:t>
            </a:r>
            <a:r>
              <a:rPr sz="1800" spc="-5" dirty="0" err="1">
                <a:latin typeface="Calibri"/>
                <a:cs typeface="Calibri"/>
              </a:rPr>
              <a:t>ntegration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sports</a:t>
            </a:r>
            <a:r>
              <a:rPr sz="1800" dirty="0">
                <a:latin typeface="Calibri"/>
                <a:cs typeface="Calibri"/>
              </a:rPr>
              <a:t> academies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656" y="111058"/>
            <a:ext cx="11075670" cy="145244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0520" lvl="1" indent="-338455">
              <a:lnSpc>
                <a:spcPct val="100000"/>
              </a:lnSpc>
              <a:spcBef>
                <a:spcPts val="240"/>
              </a:spcBef>
              <a:buAutoNum type="arabicPeriod" startAt="6"/>
              <a:tabLst>
                <a:tab pos="351155" algn="l"/>
              </a:tabLst>
            </a:pPr>
            <a:r>
              <a:rPr sz="1800" spc="-5" dirty="0">
                <a:latin typeface="Calibri"/>
                <a:cs typeface="Calibri"/>
              </a:rPr>
              <a:t>Algorithms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used:</a:t>
            </a:r>
            <a:endParaRPr sz="1800" dirty="0">
              <a:latin typeface="Calibri"/>
              <a:cs typeface="Calibri"/>
            </a:endParaRPr>
          </a:p>
          <a:p>
            <a:pPr marL="414655" lvl="2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15290" algn="l"/>
              </a:tabLst>
            </a:pPr>
            <a:r>
              <a:rPr sz="1800" spc="-5" dirty="0">
                <a:latin typeface="Calibri"/>
                <a:cs typeface="Calibri"/>
              </a:rPr>
              <a:t>Geolocation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Algorithm:</a:t>
            </a:r>
            <a:endParaRPr sz="1800" dirty="0">
              <a:latin typeface="Calibri"/>
              <a:cs typeface="Calibri"/>
            </a:endParaRPr>
          </a:p>
          <a:p>
            <a:pPr marL="94615" marR="5080" indent="-82550">
              <a:lnSpc>
                <a:spcPct val="101800"/>
              </a:lnSpc>
            </a:pPr>
            <a:r>
              <a:rPr sz="1800" spc="-10" dirty="0">
                <a:latin typeface="Calibri"/>
                <a:cs typeface="Calibri"/>
              </a:rPr>
              <a:t>Proximity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Search: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geospatial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recommend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nearby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sports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centers,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user’s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location.</a:t>
            </a:r>
            <a:endParaRPr sz="1800" dirty="0">
              <a:latin typeface="Calibri"/>
              <a:cs typeface="Calibri"/>
            </a:endParaRPr>
          </a:p>
          <a:p>
            <a:pPr marL="185420" lvl="2">
              <a:lnSpc>
                <a:spcPct val="100000"/>
              </a:lnSpc>
              <a:spcBef>
                <a:spcPts val="145"/>
              </a:spcBef>
              <a:tabLst>
                <a:tab pos="41529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1427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Courier New</vt:lpstr>
      <vt:lpstr>Symbol</vt:lpstr>
      <vt:lpstr>Times New Roman</vt:lpstr>
      <vt:lpstr>Office Theme</vt:lpstr>
      <vt:lpstr>Minor Project</vt:lpstr>
      <vt:lpstr>Content</vt:lpstr>
      <vt:lpstr>1. Introduction</vt:lpstr>
      <vt:lpstr>2.Problem Statement</vt:lpstr>
      <vt:lpstr>3.Motivation</vt:lpstr>
      <vt:lpstr>4. Objectives</vt:lpstr>
      <vt:lpstr>5.Technology Stack</vt:lpstr>
      <vt:lpstr>6.Methodology</vt:lpstr>
      <vt:lpstr>PowerPoint Presentation</vt:lpstr>
      <vt:lpstr>PowerPoint Presentation</vt:lpstr>
      <vt:lpstr>7.Swot Analysis</vt:lpstr>
      <vt:lpstr>8.Area of Application</vt:lpstr>
      <vt:lpstr>9. Data Collection &amp; Input Format</vt:lpstr>
      <vt:lpstr>PowerPoint Presentation</vt:lpstr>
      <vt:lpstr>PowerPoint Presentation</vt:lpstr>
      <vt:lpstr>PowerPoint Presentation</vt:lpstr>
      <vt:lpstr>10. Inter-Process Communication</vt:lpstr>
      <vt:lpstr>11. Programming Concepts</vt:lpstr>
      <vt:lpstr>12. Programming Concepts(contd)</vt:lpstr>
      <vt:lpstr>13. Libraries used</vt:lpstr>
      <vt:lpstr>13. Working Demonstration</vt:lpstr>
      <vt:lpstr>13. Working Demonstration</vt:lpstr>
      <vt:lpstr>13. Working Demonstration</vt:lpstr>
      <vt:lpstr>13. Working 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Garvit Goel</cp:lastModifiedBy>
  <cp:revision>1</cp:revision>
  <dcterms:created xsi:type="dcterms:W3CDTF">2024-11-27T04:57:38Z</dcterms:created>
  <dcterms:modified xsi:type="dcterms:W3CDTF">2024-11-27T06:17:19Z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2024-11-27T00:00:00Z</vt:filetime>
  </property>
</Properties>
</file>