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0EEB6E-7BCA-43D6-B330-45680AFEADCE}"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323637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EB6E-7BCA-43D6-B330-45680AFEADCE}"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414854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EB6E-7BCA-43D6-B330-45680AFEADCE}"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E12AE5-A4D8-4FB2-B778-F500CC3EB9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8952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0EEB6E-7BCA-43D6-B330-45680AFEADCE}"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1452725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0EEB6E-7BCA-43D6-B330-45680AFEADCE}"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E12AE5-A4D8-4FB2-B778-F500CC3EB9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7169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0EEB6E-7BCA-43D6-B330-45680AFEADCE}"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342681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EB6E-7BCA-43D6-B330-45680AFEADCE}"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34284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EB6E-7BCA-43D6-B330-45680AFEADCE}"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30299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EB6E-7BCA-43D6-B330-45680AFEADCE}"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371471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EB6E-7BCA-43D6-B330-45680AFEADCE}"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21624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EEB6E-7BCA-43D6-B330-45680AFEADCE}"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313294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0EEB6E-7BCA-43D6-B330-45680AFEADCE}"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382477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0EEB6E-7BCA-43D6-B330-45680AFEADCE}"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12032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EEB6E-7BCA-43D6-B330-45680AFEADCE}"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298453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EEB6E-7BCA-43D6-B330-45680AFEADCE}"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1938306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EEB6E-7BCA-43D6-B330-45680AFEADCE}"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E12AE5-A4D8-4FB2-B778-F500CC3EB9B6}" type="slidenum">
              <a:rPr lang="en-US" smtClean="0"/>
              <a:t>‹#›</a:t>
            </a:fld>
            <a:endParaRPr lang="en-US"/>
          </a:p>
        </p:txBody>
      </p:sp>
    </p:spTree>
    <p:extLst>
      <p:ext uri="{BB962C8B-B14F-4D97-AF65-F5344CB8AC3E}">
        <p14:creationId xmlns:p14="http://schemas.microsoft.com/office/powerpoint/2010/main" val="63707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0EEB6E-7BCA-43D6-B330-45680AFEADCE}" type="datetimeFigureOut">
              <a:rPr lang="en-US" smtClean="0"/>
              <a:t>5/7/2020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E12AE5-A4D8-4FB2-B778-F500CC3EB9B6}" type="slidenum">
              <a:rPr lang="en-US" smtClean="0"/>
              <a:t>‹#›</a:t>
            </a:fld>
            <a:endParaRPr lang="en-US"/>
          </a:p>
        </p:txBody>
      </p:sp>
    </p:spTree>
    <p:extLst>
      <p:ext uri="{BB962C8B-B14F-4D97-AF65-F5344CB8AC3E}">
        <p14:creationId xmlns:p14="http://schemas.microsoft.com/office/powerpoint/2010/main" val="2797950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niljp97/DeepLearning/wiki/Final-Project-Increment-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E43B-7465-4D00-9A04-DE5552081CC2}"/>
              </a:ext>
            </a:extLst>
          </p:cNvPr>
          <p:cNvSpPr>
            <a:spLocks noGrp="1"/>
          </p:cNvSpPr>
          <p:nvPr>
            <p:ph type="ctrTitle"/>
          </p:nvPr>
        </p:nvSpPr>
        <p:spPr>
          <a:xfrm>
            <a:off x="2589212" y="1786812"/>
            <a:ext cx="8915399" cy="2262781"/>
          </a:xfrm>
        </p:spPr>
        <p:txBody>
          <a:bodyPr/>
          <a:lstStyle/>
          <a:p>
            <a:pPr algn="ctr"/>
            <a:r>
              <a:rPr lang="en-US" dirty="0"/>
              <a:t>COVID-19 Global Forecasting</a:t>
            </a:r>
          </a:p>
        </p:txBody>
      </p:sp>
      <p:sp>
        <p:nvSpPr>
          <p:cNvPr id="3" name="Subtitle 2">
            <a:extLst>
              <a:ext uri="{FF2B5EF4-FFF2-40B4-BE49-F238E27FC236}">
                <a16:creationId xmlns:a16="http://schemas.microsoft.com/office/drawing/2014/main" id="{53676770-B4CE-46F6-ABD4-352E69B5C1AC}"/>
              </a:ext>
            </a:extLst>
          </p:cNvPr>
          <p:cNvSpPr>
            <a:spLocks noGrp="1"/>
          </p:cNvSpPr>
          <p:nvPr>
            <p:ph type="subTitle" idx="1"/>
          </p:nvPr>
        </p:nvSpPr>
        <p:spPr/>
        <p:txBody>
          <a:bodyPr/>
          <a:lstStyle/>
          <a:p>
            <a:pPr algn="ctr"/>
            <a:r>
              <a:rPr lang="en-US" dirty="0"/>
              <a:t>By Anil Patel and Debbie Kirchner</a:t>
            </a:r>
          </a:p>
        </p:txBody>
      </p:sp>
    </p:spTree>
    <p:extLst>
      <p:ext uri="{BB962C8B-B14F-4D97-AF65-F5344CB8AC3E}">
        <p14:creationId xmlns:p14="http://schemas.microsoft.com/office/powerpoint/2010/main" val="2698841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0CBD-6C65-4039-980F-14135228A72C}"/>
              </a:ext>
            </a:extLst>
          </p:cNvPr>
          <p:cNvSpPr>
            <a:spLocks noGrp="1"/>
          </p:cNvSpPr>
          <p:nvPr>
            <p:ph type="title"/>
          </p:nvPr>
        </p:nvSpPr>
        <p:spPr/>
        <p:txBody>
          <a:bodyPr/>
          <a:lstStyle/>
          <a:p>
            <a:r>
              <a:rPr lang="en-US" dirty="0"/>
              <a:t>Second Solution (CNN) – Increment 3</a:t>
            </a:r>
          </a:p>
        </p:txBody>
      </p:sp>
      <p:sp>
        <p:nvSpPr>
          <p:cNvPr id="7" name="Content Placeholder 6">
            <a:extLst>
              <a:ext uri="{FF2B5EF4-FFF2-40B4-BE49-F238E27FC236}">
                <a16:creationId xmlns:a16="http://schemas.microsoft.com/office/drawing/2014/main" id="{3A6E4B17-547D-4E0B-8E22-9DF1112E0D47}"/>
              </a:ext>
            </a:extLst>
          </p:cNvPr>
          <p:cNvSpPr>
            <a:spLocks noGrp="1"/>
          </p:cNvSpPr>
          <p:nvPr>
            <p:ph idx="1"/>
          </p:nvPr>
        </p:nvSpPr>
        <p:spPr/>
        <p:txBody>
          <a:bodyPr/>
          <a:lstStyle/>
          <a:p>
            <a:r>
              <a:rPr lang="en-US" dirty="0"/>
              <a:t>Conclusion:</a:t>
            </a:r>
          </a:p>
          <a:p>
            <a:pPr marL="0" indent="0">
              <a:buNone/>
            </a:pPr>
            <a:r>
              <a:rPr lang="en-US" dirty="0"/>
              <a:t>Became a model easy to apply to all the non-sequential data that was added.  Was quite decently accurate after large amount of optimizing hyperparameters.  </a:t>
            </a:r>
          </a:p>
          <a:p>
            <a:pPr marL="0" indent="0">
              <a:buNone/>
            </a:pPr>
            <a:r>
              <a:rPr lang="en-US" dirty="0"/>
              <a:t>For a few certain sequence predictions, the predicted data was occasionally volatile and giving negative number data. The data would also sometimes give odd predictions, mainly in the way that fatalities would sometimes decrease, which is impossible and never present in the given data.  The best guess is that this is due to the CNN taking in the sequential data without order dependence.</a:t>
            </a:r>
          </a:p>
        </p:txBody>
      </p:sp>
    </p:spTree>
    <p:extLst>
      <p:ext uri="{BB962C8B-B14F-4D97-AF65-F5344CB8AC3E}">
        <p14:creationId xmlns:p14="http://schemas.microsoft.com/office/powerpoint/2010/main" val="204000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B048-3B81-4C2B-B6E6-CD9468362D5B}"/>
              </a:ext>
            </a:extLst>
          </p:cNvPr>
          <p:cNvSpPr>
            <a:spLocks noGrp="1"/>
          </p:cNvSpPr>
          <p:nvPr>
            <p:ph type="title"/>
          </p:nvPr>
        </p:nvSpPr>
        <p:spPr/>
        <p:txBody>
          <a:bodyPr/>
          <a:lstStyle/>
          <a:p>
            <a:r>
              <a:rPr lang="en-US" dirty="0"/>
              <a:t>Final Solution (CNN) Code</a:t>
            </a:r>
          </a:p>
        </p:txBody>
      </p:sp>
      <p:pic>
        <p:nvPicPr>
          <p:cNvPr id="4" name="Picture 3" descr="A screenshot of a cell phone&#10;&#10;Description automatically generated">
            <a:extLst>
              <a:ext uri="{FF2B5EF4-FFF2-40B4-BE49-F238E27FC236}">
                <a16:creationId xmlns:a16="http://schemas.microsoft.com/office/drawing/2014/main" id="{7697A6AD-7BAF-4B05-B9E0-BDCD13063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51" y="1974111"/>
            <a:ext cx="5842779" cy="4186992"/>
          </a:xfrm>
          <a:prstGeom prst="rect">
            <a:avLst/>
          </a:prstGeom>
        </p:spPr>
      </p:pic>
      <p:sp>
        <p:nvSpPr>
          <p:cNvPr id="6" name="Text Placeholder 2">
            <a:extLst>
              <a:ext uri="{FF2B5EF4-FFF2-40B4-BE49-F238E27FC236}">
                <a16:creationId xmlns:a16="http://schemas.microsoft.com/office/drawing/2014/main" id="{7879E9B2-F3B3-421F-9320-1909C8786062}"/>
              </a:ext>
            </a:extLst>
          </p:cNvPr>
          <p:cNvSpPr txBox="1">
            <a:spLocks/>
          </p:cNvSpPr>
          <p:nvPr/>
        </p:nvSpPr>
        <p:spPr>
          <a:xfrm>
            <a:off x="7200654" y="2018751"/>
            <a:ext cx="3992732" cy="57626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Hyperparameters Optimized (Using GridSearchCV)</a:t>
            </a:r>
          </a:p>
        </p:txBody>
      </p:sp>
      <p:sp>
        <p:nvSpPr>
          <p:cNvPr id="7" name="Content Placeholder 3">
            <a:extLst>
              <a:ext uri="{FF2B5EF4-FFF2-40B4-BE49-F238E27FC236}">
                <a16:creationId xmlns:a16="http://schemas.microsoft.com/office/drawing/2014/main" id="{CCA811FB-1FD2-4646-A405-01CB2F3BA843}"/>
              </a:ext>
            </a:extLst>
          </p:cNvPr>
          <p:cNvSpPr txBox="1">
            <a:spLocks/>
          </p:cNvSpPr>
          <p:nvPr/>
        </p:nvSpPr>
        <p:spPr>
          <a:xfrm>
            <a:off x="6850493" y="2708764"/>
            <a:ext cx="4342893" cy="2049667"/>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Batch size and epochs (40, 5000)</a:t>
            </a:r>
          </a:p>
          <a:p>
            <a:r>
              <a:rPr lang="en-US" dirty="0"/>
              <a:t>Optimizers (ADAM)</a:t>
            </a:r>
          </a:p>
          <a:p>
            <a:r>
              <a:rPr lang="en-US" dirty="0"/>
              <a:t>Activations functions (RELU)</a:t>
            </a:r>
          </a:p>
          <a:p>
            <a:r>
              <a:rPr lang="en-US" dirty="0"/>
              <a:t>Neurons in hidden layer (50)</a:t>
            </a:r>
          </a:p>
          <a:p>
            <a:r>
              <a:rPr lang="en-US" dirty="0"/>
              <a:t>Loss functions (MAE)</a:t>
            </a:r>
          </a:p>
        </p:txBody>
      </p:sp>
      <p:sp>
        <p:nvSpPr>
          <p:cNvPr id="8" name="Text Placeholder 2">
            <a:extLst>
              <a:ext uri="{FF2B5EF4-FFF2-40B4-BE49-F238E27FC236}">
                <a16:creationId xmlns:a16="http://schemas.microsoft.com/office/drawing/2014/main" id="{50FF813D-5370-4601-A5A7-B414F6261470}"/>
              </a:ext>
            </a:extLst>
          </p:cNvPr>
          <p:cNvSpPr txBox="1">
            <a:spLocks/>
          </p:cNvSpPr>
          <p:nvPr/>
        </p:nvSpPr>
        <p:spPr>
          <a:xfrm>
            <a:off x="7200654" y="4872181"/>
            <a:ext cx="3992732" cy="1288921"/>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Timestep size Optimized (10). Meaning the model outputs 10 days of future data.  Specific to the input data.</a:t>
            </a:r>
          </a:p>
        </p:txBody>
      </p:sp>
      <p:sp>
        <p:nvSpPr>
          <p:cNvPr id="9" name="Content Placeholder 3">
            <a:extLst>
              <a:ext uri="{FF2B5EF4-FFF2-40B4-BE49-F238E27FC236}">
                <a16:creationId xmlns:a16="http://schemas.microsoft.com/office/drawing/2014/main" id="{94B40790-FBB8-401A-8C15-153441E1A7D4}"/>
              </a:ext>
            </a:extLst>
          </p:cNvPr>
          <p:cNvSpPr txBox="1">
            <a:spLocks/>
          </p:cNvSpPr>
          <p:nvPr/>
        </p:nvSpPr>
        <p:spPr>
          <a:xfrm>
            <a:off x="6850493" y="5448445"/>
            <a:ext cx="4342893" cy="1316339"/>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00010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BDE9-C17A-4A2A-ACE0-14BED618773E}"/>
              </a:ext>
            </a:extLst>
          </p:cNvPr>
          <p:cNvSpPr>
            <a:spLocks noGrp="1"/>
          </p:cNvSpPr>
          <p:nvPr>
            <p:ph type="title"/>
          </p:nvPr>
        </p:nvSpPr>
        <p:spPr/>
        <p:txBody>
          <a:bodyPr/>
          <a:lstStyle/>
          <a:p>
            <a:r>
              <a:rPr lang="en-US" dirty="0"/>
              <a:t>Results Sample (United Kingdom)</a:t>
            </a:r>
          </a:p>
        </p:txBody>
      </p:sp>
      <p:pic>
        <p:nvPicPr>
          <p:cNvPr id="6" name="Picture 5" descr="A close up of a map&#10;&#10;Description automatically generated">
            <a:extLst>
              <a:ext uri="{FF2B5EF4-FFF2-40B4-BE49-F238E27FC236}">
                <a16:creationId xmlns:a16="http://schemas.microsoft.com/office/drawing/2014/main" id="{BBCB0A77-40A4-457E-9B78-8A5179749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48668"/>
            <a:ext cx="6096000" cy="4071896"/>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F608BEFB-0B68-41E8-8B5B-293E8CF20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0" y="1348667"/>
            <a:ext cx="6016100" cy="4071895"/>
          </a:xfrm>
          <a:prstGeom prst="rect">
            <a:avLst/>
          </a:prstGeom>
        </p:spPr>
      </p:pic>
    </p:spTree>
    <p:extLst>
      <p:ext uri="{BB962C8B-B14F-4D97-AF65-F5344CB8AC3E}">
        <p14:creationId xmlns:p14="http://schemas.microsoft.com/office/powerpoint/2010/main" val="192218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DEFA-02CF-4891-B16B-060BBFB8B74B}"/>
              </a:ext>
            </a:extLst>
          </p:cNvPr>
          <p:cNvSpPr>
            <a:spLocks noGrp="1"/>
          </p:cNvSpPr>
          <p:nvPr>
            <p:ph type="title"/>
          </p:nvPr>
        </p:nvSpPr>
        <p:spPr/>
        <p:txBody>
          <a:bodyPr/>
          <a:lstStyle/>
          <a:p>
            <a:r>
              <a:rPr lang="en-US" dirty="0"/>
              <a:t>Results Sample (Missouri, US)</a:t>
            </a:r>
          </a:p>
        </p:txBody>
      </p:sp>
      <p:pic>
        <p:nvPicPr>
          <p:cNvPr id="4" name="Picture 3" descr="A screenshot of a cell phone&#10;&#10;Description automatically generated">
            <a:extLst>
              <a:ext uri="{FF2B5EF4-FFF2-40B4-BE49-F238E27FC236}">
                <a16:creationId xmlns:a16="http://schemas.microsoft.com/office/drawing/2014/main" id="{0D846596-A3E6-462E-98E5-12B9FFC41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27" y="1785737"/>
            <a:ext cx="7851360" cy="4448153"/>
          </a:xfrm>
          <a:prstGeom prst="rect">
            <a:avLst/>
          </a:prstGeom>
        </p:spPr>
      </p:pic>
      <p:sp>
        <p:nvSpPr>
          <p:cNvPr id="5" name="Content Placeholder 3">
            <a:extLst>
              <a:ext uri="{FF2B5EF4-FFF2-40B4-BE49-F238E27FC236}">
                <a16:creationId xmlns:a16="http://schemas.microsoft.com/office/drawing/2014/main" id="{8A97AAFD-436B-4856-B6D4-568BD4E6CCD3}"/>
              </a:ext>
            </a:extLst>
          </p:cNvPr>
          <p:cNvSpPr txBox="1">
            <a:spLocks/>
          </p:cNvSpPr>
          <p:nvPr/>
        </p:nvSpPr>
        <p:spPr>
          <a:xfrm>
            <a:off x="8130187" y="1785737"/>
            <a:ext cx="4061813" cy="335406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How it could be better:</a:t>
            </a:r>
          </a:p>
          <a:p>
            <a:r>
              <a:rPr lang="en-US" dirty="0"/>
              <a:t>More data (not far enough along).</a:t>
            </a:r>
          </a:p>
          <a:p>
            <a:r>
              <a:rPr lang="en-US" dirty="0"/>
              <a:t>Adjusting weight of certain data (Lockdown).</a:t>
            </a:r>
          </a:p>
          <a:p>
            <a:r>
              <a:rPr lang="en-US" dirty="0"/>
              <a:t>LSTM over CNN.</a:t>
            </a:r>
          </a:p>
          <a:p>
            <a:r>
              <a:rPr lang="en-US" dirty="0"/>
              <a:t>Scale data to Population.</a:t>
            </a:r>
          </a:p>
        </p:txBody>
      </p:sp>
    </p:spTree>
    <p:extLst>
      <p:ext uri="{BB962C8B-B14F-4D97-AF65-F5344CB8AC3E}">
        <p14:creationId xmlns:p14="http://schemas.microsoft.com/office/powerpoint/2010/main" val="400787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7A41-EB82-4F39-81B9-C495CDB46CD0}"/>
              </a:ext>
            </a:extLst>
          </p:cNvPr>
          <p:cNvSpPr>
            <a:spLocks noGrp="1"/>
          </p:cNvSpPr>
          <p:nvPr>
            <p:ph type="title"/>
          </p:nvPr>
        </p:nvSpPr>
        <p:spPr/>
        <p:txBody>
          <a:bodyPr/>
          <a:lstStyle/>
          <a:p>
            <a:r>
              <a:rPr lang="en-US" dirty="0"/>
              <a:t>Conclusion/Future Changes</a:t>
            </a:r>
          </a:p>
        </p:txBody>
      </p:sp>
      <p:sp>
        <p:nvSpPr>
          <p:cNvPr id="3" name="Content Placeholder 2">
            <a:extLst>
              <a:ext uri="{FF2B5EF4-FFF2-40B4-BE49-F238E27FC236}">
                <a16:creationId xmlns:a16="http://schemas.microsoft.com/office/drawing/2014/main" id="{741B88BD-E9CB-42EB-A3FE-366BE831B707}"/>
              </a:ext>
            </a:extLst>
          </p:cNvPr>
          <p:cNvSpPr>
            <a:spLocks noGrp="1"/>
          </p:cNvSpPr>
          <p:nvPr>
            <p:ph idx="1"/>
          </p:nvPr>
        </p:nvSpPr>
        <p:spPr/>
        <p:txBody>
          <a:bodyPr/>
          <a:lstStyle/>
          <a:p>
            <a:pPr lvl="0"/>
            <a:r>
              <a:rPr lang="en-US" dirty="0"/>
              <a:t>Implementation of a proper LSTM or CNN-LSTM to see capability.</a:t>
            </a:r>
          </a:p>
          <a:p>
            <a:pPr lvl="0"/>
            <a:r>
              <a:rPr lang="en-US" dirty="0"/>
              <a:t>Scaling of Confirmed Cases and Fatalities data based on total population.</a:t>
            </a:r>
          </a:p>
          <a:p>
            <a:pPr lvl="0"/>
            <a:r>
              <a:rPr lang="en-US" dirty="0"/>
              <a:t>Continue adding newly found data.</a:t>
            </a:r>
          </a:p>
        </p:txBody>
      </p:sp>
    </p:spTree>
    <p:extLst>
      <p:ext uri="{BB962C8B-B14F-4D97-AF65-F5344CB8AC3E}">
        <p14:creationId xmlns:p14="http://schemas.microsoft.com/office/powerpoint/2010/main" val="400877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841B-0CFA-4DE6-96DA-80D2D831D81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1F118473-F44E-4437-82C9-A1B8B14457BB}"/>
              </a:ext>
            </a:extLst>
          </p:cNvPr>
          <p:cNvSpPr>
            <a:spLocks noGrp="1"/>
          </p:cNvSpPr>
          <p:nvPr>
            <p:ph idx="1"/>
          </p:nvPr>
        </p:nvSpPr>
        <p:spPr/>
        <p:txBody>
          <a:bodyPr/>
          <a:lstStyle/>
          <a:p>
            <a:r>
              <a:rPr lang="en-US" dirty="0"/>
              <a:t>The current COVID-19 pandemic has drastically changed people’s lives throughout the world. So far, over 3,900,000 people have been infected worldwide and over 270,000 have died from the virus. Confirmed cases have been found in every country in the world.</a:t>
            </a:r>
          </a:p>
          <a:p>
            <a:r>
              <a:rPr lang="en-US" dirty="0"/>
              <a:t>Predicting which countries will be hit hardest by the pandemic, how quickly people will be infected, and how many people will die, is crucial in determining which steps each country should take to combat coronavirus.</a:t>
            </a:r>
          </a:p>
          <a:p>
            <a:r>
              <a:rPr lang="en-US" dirty="0"/>
              <a:t>We will use past data for confirmed cases and fatalities from each country to predict future infection and death rates using a convolutional neural network.</a:t>
            </a:r>
          </a:p>
        </p:txBody>
      </p:sp>
    </p:spTree>
    <p:extLst>
      <p:ext uri="{BB962C8B-B14F-4D97-AF65-F5344CB8AC3E}">
        <p14:creationId xmlns:p14="http://schemas.microsoft.com/office/powerpoint/2010/main" val="133701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19BC-1EAD-402F-94CB-81CEC58FE58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90784FB0-0623-4E0D-ADD1-FEF65513A073}"/>
              </a:ext>
            </a:extLst>
          </p:cNvPr>
          <p:cNvSpPr>
            <a:spLocks noGrp="1"/>
          </p:cNvSpPr>
          <p:nvPr>
            <p:ph idx="1"/>
          </p:nvPr>
        </p:nvSpPr>
        <p:spPr/>
        <p:txBody>
          <a:bodyPr/>
          <a:lstStyle/>
          <a:p>
            <a:r>
              <a:rPr lang="en-US" dirty="0"/>
              <a:t>The COVID-19 Global Forecasting dataset contains a train and a test csv file.</a:t>
            </a:r>
          </a:p>
          <a:p>
            <a:r>
              <a:rPr lang="en-US" dirty="0"/>
              <a:t>The train dataset contains the number of confirmed cases and fatalities on each day from January 31, 2020 to March 31, 2020 for each country. Some larger countries’ data is broken into regions or states.</a:t>
            </a:r>
          </a:p>
          <a:p>
            <a:r>
              <a:rPr lang="en-US" dirty="0"/>
              <a:t>The test dataset contains the dates from March 19, 2020 to April 30, 2020 for each country or region so that the number of confirmed cases and fatalities can be predicted for those dates.</a:t>
            </a:r>
          </a:p>
          <a:p>
            <a:r>
              <a:rPr lang="en-US" dirty="0"/>
              <a:t>We also added some extra data about each country and region to the dataset that could be helpful in predicting cases and finding trends in the spreading of COVID-19.</a:t>
            </a:r>
          </a:p>
        </p:txBody>
      </p:sp>
    </p:spTree>
    <p:extLst>
      <p:ext uri="{BB962C8B-B14F-4D97-AF65-F5344CB8AC3E}">
        <p14:creationId xmlns:p14="http://schemas.microsoft.com/office/powerpoint/2010/main" val="341432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803-B7A8-45C6-9FB4-E77AE534E778}"/>
              </a:ext>
            </a:extLst>
          </p:cNvPr>
          <p:cNvSpPr>
            <a:spLocks noGrp="1"/>
          </p:cNvSpPr>
          <p:nvPr>
            <p:ph type="title"/>
          </p:nvPr>
        </p:nvSpPr>
        <p:spPr/>
        <p:txBody>
          <a:bodyPr/>
          <a:lstStyle/>
          <a:p>
            <a:r>
              <a:rPr lang="en-US" dirty="0"/>
              <a:t>Added Data</a:t>
            </a:r>
          </a:p>
        </p:txBody>
      </p:sp>
      <p:sp>
        <p:nvSpPr>
          <p:cNvPr id="3" name="Content Placeholder 2">
            <a:extLst>
              <a:ext uri="{FF2B5EF4-FFF2-40B4-BE49-F238E27FC236}">
                <a16:creationId xmlns:a16="http://schemas.microsoft.com/office/drawing/2014/main" id="{EA12C4A8-AAE6-4C82-9794-05EB654F9B18}"/>
              </a:ext>
            </a:extLst>
          </p:cNvPr>
          <p:cNvSpPr>
            <a:spLocks noGrp="1"/>
          </p:cNvSpPr>
          <p:nvPr>
            <p:ph idx="1"/>
          </p:nvPr>
        </p:nvSpPr>
        <p:spPr/>
        <p:txBody>
          <a:bodyPr/>
          <a:lstStyle/>
          <a:p>
            <a:r>
              <a:rPr lang="en-US" dirty="0"/>
              <a:t>The categories that we added and our hypothesis for how it would affect the number of cases or fatalities are as follows:</a:t>
            </a:r>
          </a:p>
          <a:p>
            <a:pPr lvl="1"/>
            <a:r>
              <a:rPr lang="en-US" dirty="0"/>
              <a:t>Human Development Index – corresponds to how developed a country is. We expect more developed countries to have more cases.</a:t>
            </a:r>
          </a:p>
          <a:p>
            <a:pPr lvl="1"/>
            <a:r>
              <a:rPr lang="en-US" dirty="0"/>
              <a:t>Government Type – we expect more authoritarian governments to potentially have fewer cases, as they could more effectively enforce lockdowns.</a:t>
            </a:r>
          </a:p>
          <a:p>
            <a:pPr lvl="1"/>
            <a:r>
              <a:rPr lang="en-US" dirty="0"/>
              <a:t>Hospital Beds Per Capita – we expect a higher number to correlate with fewer fatalities.</a:t>
            </a:r>
          </a:p>
          <a:p>
            <a:pPr lvl="1"/>
            <a:r>
              <a:rPr lang="en-US" dirty="0"/>
              <a:t>Continent – we expect Asia to have the most cases, followed by Europe and North America.</a:t>
            </a:r>
          </a:p>
        </p:txBody>
      </p:sp>
    </p:spTree>
    <p:extLst>
      <p:ext uri="{BB962C8B-B14F-4D97-AF65-F5344CB8AC3E}">
        <p14:creationId xmlns:p14="http://schemas.microsoft.com/office/powerpoint/2010/main" val="26343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8E1B-5B2D-4DB6-9A18-36B2E65A040B}"/>
              </a:ext>
            </a:extLst>
          </p:cNvPr>
          <p:cNvSpPr>
            <a:spLocks noGrp="1"/>
          </p:cNvSpPr>
          <p:nvPr>
            <p:ph type="title"/>
          </p:nvPr>
        </p:nvSpPr>
        <p:spPr/>
        <p:txBody>
          <a:bodyPr/>
          <a:lstStyle/>
          <a:p>
            <a:r>
              <a:rPr lang="en-US" dirty="0"/>
              <a:t>Added Data (cont.)</a:t>
            </a:r>
          </a:p>
        </p:txBody>
      </p:sp>
      <p:sp>
        <p:nvSpPr>
          <p:cNvPr id="3" name="Content Placeholder 2">
            <a:extLst>
              <a:ext uri="{FF2B5EF4-FFF2-40B4-BE49-F238E27FC236}">
                <a16:creationId xmlns:a16="http://schemas.microsoft.com/office/drawing/2014/main" id="{D5905E81-C88E-44C8-ACC0-EF938D5E4219}"/>
              </a:ext>
            </a:extLst>
          </p:cNvPr>
          <p:cNvSpPr>
            <a:spLocks noGrp="1"/>
          </p:cNvSpPr>
          <p:nvPr>
            <p:ph idx="1"/>
          </p:nvPr>
        </p:nvSpPr>
        <p:spPr/>
        <p:txBody>
          <a:bodyPr/>
          <a:lstStyle/>
          <a:p>
            <a:r>
              <a:rPr lang="en-US" dirty="0"/>
              <a:t>The categories that we added and our hypothesis for how it would affect the number of cases or fatalities are as follows:</a:t>
            </a:r>
          </a:p>
          <a:p>
            <a:pPr lvl="1"/>
            <a:r>
              <a:rPr lang="en-US" dirty="0"/>
              <a:t>Population Density – we expect more densely populated countries to have more cases than less densely populated areas.</a:t>
            </a:r>
          </a:p>
          <a:p>
            <a:pPr lvl="1"/>
            <a:r>
              <a:rPr lang="en-US" dirty="0"/>
              <a:t>Average March Temperature – there is speculation that the virus does not spread as effectively in heat, so a higher March temperature might correlate with fewer cases.</a:t>
            </a:r>
          </a:p>
          <a:p>
            <a:pPr lvl="1"/>
            <a:r>
              <a:rPr lang="en-US" dirty="0"/>
              <a:t>Lockdown (yes/no) – we expect countries that enforce a lockdown to have fewer cases.</a:t>
            </a:r>
          </a:p>
          <a:p>
            <a:pPr lvl="1"/>
            <a:r>
              <a:rPr lang="en-US" dirty="0"/>
              <a:t>Population – larger populations would have larger numbers of cases and fatalities. Used to scale the data to account for population. (Unimplemented) </a:t>
            </a:r>
          </a:p>
        </p:txBody>
      </p:sp>
    </p:spTree>
    <p:extLst>
      <p:ext uri="{BB962C8B-B14F-4D97-AF65-F5344CB8AC3E}">
        <p14:creationId xmlns:p14="http://schemas.microsoft.com/office/powerpoint/2010/main" val="207396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7A41-EB82-4F39-81B9-C495CDB46CD0}"/>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741B88BD-E9CB-42EB-A3FE-366BE831B707}"/>
              </a:ext>
            </a:extLst>
          </p:cNvPr>
          <p:cNvSpPr>
            <a:spLocks noGrp="1"/>
          </p:cNvSpPr>
          <p:nvPr>
            <p:ph idx="1"/>
          </p:nvPr>
        </p:nvSpPr>
        <p:spPr/>
        <p:txBody>
          <a:bodyPr/>
          <a:lstStyle/>
          <a:p>
            <a:r>
              <a:rPr lang="en-US" dirty="0"/>
              <a:t>LSTM (Long Short Term Memory) Model</a:t>
            </a:r>
          </a:p>
          <a:p>
            <a:r>
              <a:rPr lang="en-US" dirty="0"/>
              <a:t>CNN (Convolutional Neural Network) Model</a:t>
            </a:r>
          </a:p>
        </p:txBody>
      </p:sp>
    </p:spTree>
    <p:extLst>
      <p:ext uri="{BB962C8B-B14F-4D97-AF65-F5344CB8AC3E}">
        <p14:creationId xmlns:p14="http://schemas.microsoft.com/office/powerpoint/2010/main" val="203444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0CBD-6C65-4039-980F-14135228A72C}"/>
              </a:ext>
            </a:extLst>
          </p:cNvPr>
          <p:cNvSpPr>
            <a:spLocks noGrp="1"/>
          </p:cNvSpPr>
          <p:nvPr>
            <p:ph type="title"/>
          </p:nvPr>
        </p:nvSpPr>
        <p:spPr/>
        <p:txBody>
          <a:bodyPr/>
          <a:lstStyle/>
          <a:p>
            <a:r>
              <a:rPr lang="en-US" dirty="0"/>
              <a:t>First Solution (LSTM) – Increment 2</a:t>
            </a:r>
            <a:br>
              <a:rPr lang="en-US" dirty="0"/>
            </a:br>
            <a:endParaRPr lang="en-US" dirty="0"/>
          </a:p>
        </p:txBody>
      </p:sp>
      <p:sp>
        <p:nvSpPr>
          <p:cNvPr id="3" name="Text Placeholder 2">
            <a:extLst>
              <a:ext uri="{FF2B5EF4-FFF2-40B4-BE49-F238E27FC236}">
                <a16:creationId xmlns:a16="http://schemas.microsoft.com/office/drawing/2014/main" id="{AA4AB310-70E6-4340-B428-5C1436D49B21}"/>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3192FA9A-3325-4262-99F7-8E44B839FD47}"/>
              </a:ext>
            </a:extLst>
          </p:cNvPr>
          <p:cNvSpPr>
            <a:spLocks noGrp="1"/>
          </p:cNvSpPr>
          <p:nvPr>
            <p:ph sz="half" idx="2"/>
          </p:nvPr>
        </p:nvSpPr>
        <p:spPr/>
        <p:txBody>
          <a:bodyPr/>
          <a:lstStyle/>
          <a:p>
            <a:r>
              <a:rPr lang="en-US" dirty="0"/>
              <a:t>Special kind of RNN (Recurrent Neural Network).</a:t>
            </a:r>
          </a:p>
          <a:p>
            <a:r>
              <a:rPr lang="en-US" dirty="0"/>
              <a:t>Capable of learning order dependence in sequence prediction problems aka meant for predicting sequences like the goal for this project.</a:t>
            </a:r>
          </a:p>
          <a:p>
            <a:pPr marL="0" indent="0">
              <a:buNone/>
            </a:pPr>
            <a:endParaRPr lang="en-US" dirty="0"/>
          </a:p>
        </p:txBody>
      </p:sp>
      <p:sp>
        <p:nvSpPr>
          <p:cNvPr id="5" name="Text Placeholder 4">
            <a:extLst>
              <a:ext uri="{FF2B5EF4-FFF2-40B4-BE49-F238E27FC236}">
                <a16:creationId xmlns:a16="http://schemas.microsoft.com/office/drawing/2014/main" id="{A1BC4588-B4BF-4562-A2E0-F590A0438E26}"/>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DFC24644-45BB-4775-A14E-B1F65DEDD357}"/>
              </a:ext>
            </a:extLst>
          </p:cNvPr>
          <p:cNvSpPr>
            <a:spLocks noGrp="1"/>
          </p:cNvSpPr>
          <p:nvPr>
            <p:ph sz="quarter" idx="4"/>
          </p:nvPr>
        </p:nvSpPr>
        <p:spPr/>
        <p:txBody>
          <a:bodyPr/>
          <a:lstStyle/>
          <a:p>
            <a:r>
              <a:rPr lang="en-US" dirty="0"/>
              <a:t>Quite complex area of deep learning.</a:t>
            </a:r>
          </a:p>
          <a:p>
            <a:r>
              <a:rPr lang="en-US" dirty="0"/>
              <a:t>Becomes more complex to use properly with the 	large amount of different sequences and needing unique predictions for each.</a:t>
            </a:r>
          </a:p>
          <a:p>
            <a:r>
              <a:rPr lang="en-US" dirty="0"/>
              <a:t>Even more complex to use when combining it with non-sequential data that effects each sequences.</a:t>
            </a:r>
          </a:p>
        </p:txBody>
      </p:sp>
    </p:spTree>
    <p:extLst>
      <p:ext uri="{BB962C8B-B14F-4D97-AF65-F5344CB8AC3E}">
        <p14:creationId xmlns:p14="http://schemas.microsoft.com/office/powerpoint/2010/main" val="416680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0CBD-6C65-4039-980F-14135228A72C}"/>
              </a:ext>
            </a:extLst>
          </p:cNvPr>
          <p:cNvSpPr>
            <a:spLocks noGrp="1"/>
          </p:cNvSpPr>
          <p:nvPr>
            <p:ph type="title"/>
          </p:nvPr>
        </p:nvSpPr>
        <p:spPr/>
        <p:txBody>
          <a:bodyPr/>
          <a:lstStyle/>
          <a:p>
            <a:r>
              <a:rPr lang="en-US" dirty="0"/>
              <a:t>First Solution (LSTM) – Increment 2</a:t>
            </a:r>
            <a:br>
              <a:rPr lang="en-US" dirty="0"/>
            </a:br>
            <a:endParaRPr lang="en-US" dirty="0"/>
          </a:p>
        </p:txBody>
      </p:sp>
      <p:sp>
        <p:nvSpPr>
          <p:cNvPr id="7" name="Content Placeholder 6">
            <a:extLst>
              <a:ext uri="{FF2B5EF4-FFF2-40B4-BE49-F238E27FC236}">
                <a16:creationId xmlns:a16="http://schemas.microsoft.com/office/drawing/2014/main" id="{3A6E4B17-547D-4E0B-8E22-9DF1112E0D47}"/>
              </a:ext>
            </a:extLst>
          </p:cNvPr>
          <p:cNvSpPr>
            <a:spLocks noGrp="1"/>
          </p:cNvSpPr>
          <p:nvPr>
            <p:ph idx="1"/>
          </p:nvPr>
        </p:nvSpPr>
        <p:spPr/>
        <p:txBody>
          <a:bodyPr/>
          <a:lstStyle/>
          <a:p>
            <a:r>
              <a:rPr lang="en-US" dirty="0"/>
              <a:t>Conclusion:</a:t>
            </a:r>
          </a:p>
          <a:p>
            <a:pPr marL="0" indent="0">
              <a:buNone/>
            </a:pPr>
            <a:r>
              <a:rPr lang="en-US" dirty="0"/>
              <a:t>Though this model was the first and most obvious choice for our project, it became too complex of a concept to use effectively.  That complexity problem largely expands knowing we wanted to include non-sequential data as well.  By Increment 2, we were still having problems with training the model on only the sequential data. So for the sake of time and where we wanted to be, we moved to a different and simpler approach.</a:t>
            </a:r>
          </a:p>
          <a:p>
            <a:pPr marL="0" indent="0">
              <a:buNone/>
            </a:pPr>
            <a:endParaRPr lang="en-US" dirty="0"/>
          </a:p>
          <a:p>
            <a:pPr marL="0" indent="0">
              <a:buNone/>
            </a:pPr>
            <a:r>
              <a:rPr lang="en-US" dirty="0"/>
              <a:t>Increment 2 Wiki: </a:t>
            </a:r>
            <a:r>
              <a:rPr lang="en-US" dirty="0">
                <a:hlinkClick r:id="rId2"/>
              </a:rPr>
              <a:t>https://github.com/aniljp97/DeepLearning/wiki/Final-Project-Increment-2</a:t>
            </a:r>
            <a:endParaRPr lang="en-US" dirty="0"/>
          </a:p>
        </p:txBody>
      </p:sp>
    </p:spTree>
    <p:extLst>
      <p:ext uri="{BB962C8B-B14F-4D97-AF65-F5344CB8AC3E}">
        <p14:creationId xmlns:p14="http://schemas.microsoft.com/office/powerpoint/2010/main" val="68734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0CBD-6C65-4039-980F-14135228A72C}"/>
              </a:ext>
            </a:extLst>
          </p:cNvPr>
          <p:cNvSpPr>
            <a:spLocks noGrp="1"/>
          </p:cNvSpPr>
          <p:nvPr>
            <p:ph type="title"/>
          </p:nvPr>
        </p:nvSpPr>
        <p:spPr/>
        <p:txBody>
          <a:bodyPr/>
          <a:lstStyle/>
          <a:p>
            <a:r>
              <a:rPr lang="en-US" dirty="0"/>
              <a:t>Second Solution (CNN) – Increment 3</a:t>
            </a:r>
            <a:br>
              <a:rPr lang="en-US" dirty="0"/>
            </a:br>
            <a:endParaRPr lang="en-US" dirty="0"/>
          </a:p>
        </p:txBody>
      </p:sp>
      <p:sp>
        <p:nvSpPr>
          <p:cNvPr id="3" name="Text Placeholder 2">
            <a:extLst>
              <a:ext uri="{FF2B5EF4-FFF2-40B4-BE49-F238E27FC236}">
                <a16:creationId xmlns:a16="http://schemas.microsoft.com/office/drawing/2014/main" id="{AA4AB310-70E6-4340-B428-5C1436D49B21}"/>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3192FA9A-3325-4262-99F7-8E44B839FD47}"/>
              </a:ext>
            </a:extLst>
          </p:cNvPr>
          <p:cNvSpPr>
            <a:spLocks noGrp="1"/>
          </p:cNvSpPr>
          <p:nvPr>
            <p:ph sz="half" idx="2"/>
          </p:nvPr>
        </p:nvSpPr>
        <p:spPr/>
        <p:txBody>
          <a:bodyPr/>
          <a:lstStyle/>
          <a:p>
            <a:r>
              <a:rPr lang="en-US" dirty="0"/>
              <a:t>Flexible to training on many multivariate data.</a:t>
            </a:r>
          </a:p>
          <a:p>
            <a:r>
              <a:rPr lang="en-US" dirty="0"/>
              <a:t>Easy to apply for many sequences, multiple parallel inputs, and multi-step output. </a:t>
            </a:r>
          </a:p>
          <a:p>
            <a:r>
              <a:rPr lang="en-US" dirty="0"/>
              <a:t>Makes combining sequential and non-sequential easy.</a:t>
            </a:r>
          </a:p>
        </p:txBody>
      </p:sp>
      <p:sp>
        <p:nvSpPr>
          <p:cNvPr id="5" name="Text Placeholder 4">
            <a:extLst>
              <a:ext uri="{FF2B5EF4-FFF2-40B4-BE49-F238E27FC236}">
                <a16:creationId xmlns:a16="http://schemas.microsoft.com/office/drawing/2014/main" id="{A1BC4588-B4BF-4562-A2E0-F590A0438E26}"/>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DFC24644-45BB-4775-A14E-B1F65DEDD357}"/>
              </a:ext>
            </a:extLst>
          </p:cNvPr>
          <p:cNvSpPr>
            <a:spLocks noGrp="1"/>
          </p:cNvSpPr>
          <p:nvPr>
            <p:ph sz="quarter" idx="4"/>
          </p:nvPr>
        </p:nvSpPr>
        <p:spPr/>
        <p:txBody>
          <a:bodyPr/>
          <a:lstStyle/>
          <a:p>
            <a:r>
              <a:rPr lang="en-US" dirty="0"/>
              <a:t>Capable on categorical data but not as capable for the sequential data.  In other words, it doesn’t separate the non-sequential and sequential data and treats both the same categorically. </a:t>
            </a:r>
          </a:p>
          <a:p>
            <a:r>
              <a:rPr lang="en-US" dirty="0"/>
              <a:t>No order dependence for the sequential data.</a:t>
            </a:r>
          </a:p>
        </p:txBody>
      </p:sp>
    </p:spTree>
    <p:extLst>
      <p:ext uri="{BB962C8B-B14F-4D97-AF65-F5344CB8AC3E}">
        <p14:creationId xmlns:p14="http://schemas.microsoft.com/office/powerpoint/2010/main" val="42648298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217</TotalTime>
  <Words>1003</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COVID-19 Global Forecasting</vt:lpstr>
      <vt:lpstr>Motivation</vt:lpstr>
      <vt:lpstr>Data Description</vt:lpstr>
      <vt:lpstr>Added Data</vt:lpstr>
      <vt:lpstr>Added Data (cont.)</vt:lpstr>
      <vt:lpstr>Solutions</vt:lpstr>
      <vt:lpstr>First Solution (LSTM) – Increment 2 </vt:lpstr>
      <vt:lpstr>First Solution (LSTM) – Increment 2 </vt:lpstr>
      <vt:lpstr>Second Solution (CNN) – Increment 3 </vt:lpstr>
      <vt:lpstr>Second Solution (CNN) – Increment 3</vt:lpstr>
      <vt:lpstr>Final Solution (CNN) Code</vt:lpstr>
      <vt:lpstr>Results Sample (United Kingdom)</vt:lpstr>
      <vt:lpstr>Results Sample (Missouri, US)</vt:lpstr>
      <vt:lpstr>Conclusion/Future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Global Forecasting</dc:title>
  <dc:creator>Deborah Kirchner</dc:creator>
  <cp:lastModifiedBy>Anil Patel</cp:lastModifiedBy>
  <cp:revision>18</cp:revision>
  <dcterms:created xsi:type="dcterms:W3CDTF">2020-05-07T22:24:17Z</dcterms:created>
  <dcterms:modified xsi:type="dcterms:W3CDTF">2020-05-08T04:05:58Z</dcterms:modified>
</cp:coreProperties>
</file>