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95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7" r:id="rId10"/>
    <p:sldId id="279" r:id="rId11"/>
    <p:sldId id="302" r:id="rId12"/>
    <p:sldId id="284" r:id="rId13"/>
    <p:sldId id="267" r:id="rId14"/>
    <p:sldId id="285" r:id="rId15"/>
    <p:sldId id="268" r:id="rId16"/>
    <p:sldId id="291" r:id="rId17"/>
    <p:sldId id="301" r:id="rId18"/>
    <p:sldId id="300" r:id="rId19"/>
    <p:sldId id="299" r:id="rId20"/>
    <p:sldId id="303" r:id="rId21"/>
    <p:sldId id="294" r:id="rId22"/>
  </p:sldIdLst>
  <p:sldSz cx="9144000" cy="5143500" type="screen16x9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75059F-048E-4FCA-A272-2934DF0DD160}">
  <a:tblStyle styleId="{EB75059F-048E-4FCA-A272-2934DF0DD16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35FF2E-560B-4B74-91E3-8E4BEED1A8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69C2158-F2D9-4513-9176-167A3630BB40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5E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5E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38" y="3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96645" rIns="96645" bIns="9664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0965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446314fa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b446314fad_0_6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49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84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1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9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97ea5d06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97ea5d065_0_5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15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97ea5d06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97ea5d065_0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492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94c7ce7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b94c7ce71e_0_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94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446314fa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446314fad_0_7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785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446314fa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446314fad_0_8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274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94c7ce7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94c7ce71e_0_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197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446314fa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446314fad_0_1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719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446314fa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446314fad_0_1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96645" rIns="96645" bIns="9664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750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8809-2FF4-4116-9B7F-7EE38B3922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881348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8809-2FF4-4116-9B7F-7EE38B3922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91812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8809-2FF4-4116-9B7F-7EE38B3922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14273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4725"/>
            <a:ext cx="8520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745100"/>
            <a:ext cx="8520600" cy="42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248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219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8809-2FF4-4116-9B7F-7EE38B3922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98427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8809-2FF4-4116-9B7F-7EE38B3922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7049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8809-2FF4-4116-9B7F-7EE38B3922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2551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8809-2FF4-4116-9B7F-7EE38B3922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6607319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8809-2FF4-4116-9B7F-7EE38B3922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14583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8809-2FF4-4116-9B7F-7EE38B3922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08519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8809-2FF4-4116-9B7F-7EE38B3922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795332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D8809-2FF4-4116-9B7F-7EE38B3922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924213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8809-2FF4-4116-9B7F-7EE38B392255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10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vidclinical/PhaseX.2SqlDataExtraction/blob/main/4CE_PhaseX.2_File_Descriptions.xlsx" TargetMode="External"/><Relationship Id="rId2" Type="http://schemas.openxmlformats.org/officeDocument/2006/relationships/hyperlink" Target="https://github.com/covidclinical/PhaseX.2SqlDataExtra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746-020-00308-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hyperlink" Target="https://doi.org/10.1101/2020.12.16.2024768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7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>
                <a:latin typeface="+mn-lt"/>
              </a:rPr>
              <a:t>4CE Phase 1.2 and 2.2</a:t>
            </a:r>
            <a:endParaRPr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11641" y="2743200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>
                <a:latin typeface="+mn-lt"/>
              </a:rPr>
              <a:t>April 25, 2021</a:t>
            </a:r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4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91997"/>
              </p:ext>
            </p:extLst>
          </p:nvPr>
        </p:nvGraphicFramePr>
        <p:xfrm>
          <a:off x="2028702" y="749448"/>
          <a:ext cx="5086597" cy="3162300"/>
        </p:xfrm>
        <a:graphic>
          <a:graphicData uri="http://schemas.openxmlformats.org/drawingml/2006/table">
            <a:tbl>
              <a:tblPr>
                <a:tableStyleId>{EB75059F-048E-4FCA-A272-2934DF0DD160}</a:tableStyleId>
              </a:tblPr>
              <a:tblGrid>
                <a:gridCol w="1015613"/>
                <a:gridCol w="1348460"/>
                <a:gridCol w="1348460"/>
                <a:gridCol w="1374064"/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COVID PCR Test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Positive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U07.1</a:t>
                      </a:r>
                      <a:r>
                        <a:rPr lang="en-US" sz="14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Diagnosis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Only Negative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Admitted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smtClean="0">
                          <a:effectLst/>
                        </a:rPr>
                        <a:t>Phase 1.1</a:t>
                      </a:r>
                    </a:p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Cohort</a:t>
                      </a:r>
                    </a:p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(PCR </a:t>
                      </a:r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</a:t>
                      </a:r>
                    </a:p>
                    <a:p>
                      <a:pPr algn="ctr" fontAlgn="ctr"/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&amp; Admitted)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Not Admitted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Google Shape;136;p23"/>
          <p:cNvSpPr txBox="1">
            <a:spLocks/>
          </p:cNvSpPr>
          <p:nvPr/>
        </p:nvSpPr>
        <p:spPr>
          <a:xfrm>
            <a:off x="311700" y="47028"/>
            <a:ext cx="8520600" cy="60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buClrTx/>
              <a:buFontTx/>
            </a:pPr>
            <a:r>
              <a:rPr lang="en-US" smtClean="0">
                <a:latin typeface="Calibri"/>
                <a:ea typeface="Calibri"/>
                <a:cs typeface="Calibri"/>
                <a:sym typeface="Calibri"/>
              </a:rPr>
              <a:t>Phase 1.1 &amp; 2.1 Cohort (Summer 2020)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2625" y="4138037"/>
            <a:ext cx="894565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latin typeface="+mn-lt"/>
              </a:rPr>
              <a:t>In Phase 1.1, the 4CE cohort was limited to patients with a positive PCR test result who were admitted between -7 and +14 days relative to the PCR test.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latin typeface="+mn-lt"/>
              </a:rPr>
              <a:t>The index date was the admission date (day 0).</a:t>
            </a:r>
          </a:p>
        </p:txBody>
      </p:sp>
    </p:spTree>
    <p:extLst>
      <p:ext uri="{BB962C8B-B14F-4D97-AF65-F5344CB8AC3E}">
        <p14:creationId xmlns:p14="http://schemas.microsoft.com/office/powerpoint/2010/main" val="26625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468189"/>
              </p:ext>
            </p:extLst>
          </p:nvPr>
        </p:nvGraphicFramePr>
        <p:xfrm>
          <a:off x="1262062" y="749448"/>
          <a:ext cx="6619876" cy="3162300"/>
        </p:xfrm>
        <a:graphic>
          <a:graphicData uri="http://schemas.openxmlformats.org/drawingml/2006/table">
            <a:tbl>
              <a:tblPr>
                <a:tableStyleId>{EB75059F-048E-4FCA-A272-2934DF0DD160}</a:tableStyleId>
              </a:tblPr>
              <a:tblGrid>
                <a:gridCol w="1040642"/>
                <a:gridCol w="1381691"/>
                <a:gridCol w="1381691"/>
                <a:gridCol w="1407926"/>
                <a:gridCol w="1407926"/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COVID PCR Test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Positive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U07.1</a:t>
                      </a:r>
                      <a:r>
                        <a:rPr lang="en-US" sz="14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Diagnosis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Only Negative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 Date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Admitted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800" u="none" strike="noStrike" smtClean="0">
                          <a:effectLst/>
                        </a:rPr>
                        <a:t>All Sites</a:t>
                      </a:r>
                    </a:p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(Required)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Separate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Optional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Cohort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(Check IRB)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Separate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Optional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Cohort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(Check IRB)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Admission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Not Admitted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Separate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Optional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Cohort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(Check IRB)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Separate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Optional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Cohort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(Check IRB)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Separate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Optional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smtClean="0">
                          <a:effectLst/>
                        </a:rPr>
                        <a:t>Cohort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smtClean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(Check IRB)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PCR Test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Specimen</a:t>
                      </a:r>
                      <a:r>
                        <a:rPr lang="en-US" sz="14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Date</a:t>
                      </a:r>
                      <a:endParaRPr lang="en-US" sz="1400" b="0" i="0" u="none" strike="noStrike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U07.1</a:t>
                      </a:r>
                      <a:r>
                        <a:rPr lang="en-US" sz="14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Diagnosis Date</a:t>
                      </a:r>
                      <a:endParaRPr lang="en-US" sz="1400" b="0" i="0" u="none" strike="noStrike" smtClean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Google Shape;136;p23"/>
          <p:cNvSpPr txBox="1">
            <a:spLocks/>
          </p:cNvSpPr>
          <p:nvPr/>
        </p:nvSpPr>
        <p:spPr>
          <a:xfrm>
            <a:off x="311700" y="47028"/>
            <a:ext cx="8520600" cy="60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buClrTx/>
              <a:buFontTx/>
            </a:pPr>
            <a:r>
              <a:rPr lang="en-US" smtClean="0">
                <a:latin typeface="Calibri"/>
                <a:ea typeface="Calibri"/>
                <a:cs typeface="Calibri"/>
                <a:sym typeface="Calibri"/>
              </a:rPr>
              <a:t>Phase 1.2 &amp; 2.2 Cohorts (Spring 2021)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625" y="4185662"/>
            <a:ext cx="8945650" cy="83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latin typeface="+mn-lt"/>
              </a:rPr>
              <a:t>In Phase 1.2, the primary 4CE cohort remains the same as Phase 1.1 (PCR positive and admitted).</a:t>
            </a:r>
          </a:p>
          <a:p>
            <a:pPr marL="171450" indent="-17145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smtClean="0">
                <a:latin typeface="+mn-lt"/>
              </a:rPr>
              <a:t>If their IRB allows it, sites are encouraged to include additional cohorts for non-admitted PCR positive patients and all patients with a U07.1 diagnosis (but no PCR positive test) or a negative PCR test.</a:t>
            </a:r>
          </a:p>
        </p:txBody>
      </p:sp>
    </p:spTree>
    <p:extLst>
      <p:ext uri="{BB962C8B-B14F-4D97-AF65-F5344CB8AC3E}">
        <p14:creationId xmlns:p14="http://schemas.microsoft.com/office/powerpoint/2010/main" val="105239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19499"/>
              </p:ext>
            </p:extLst>
          </p:nvPr>
        </p:nvGraphicFramePr>
        <p:xfrm>
          <a:off x="1562517" y="1275979"/>
          <a:ext cx="2833632" cy="502920"/>
        </p:xfrm>
        <a:graphic>
          <a:graphicData uri="http://schemas.openxmlformats.org/drawingml/2006/table">
            <a:tbl>
              <a:tblPr firstRow="1" bandRow="1">
                <a:tableStyleId>{EB75059F-048E-4FCA-A272-2934DF0DD160}</a:tableStyleId>
              </a:tblPr>
              <a:tblGrid>
                <a:gridCol w="236136"/>
                <a:gridCol w="236136"/>
                <a:gridCol w="236136"/>
                <a:gridCol w="236136"/>
                <a:gridCol w="236136"/>
                <a:gridCol w="236136"/>
                <a:gridCol w="236136"/>
                <a:gridCol w="236136"/>
                <a:gridCol w="236136"/>
                <a:gridCol w="236136"/>
                <a:gridCol w="236136"/>
                <a:gridCol w="236136"/>
              </a:tblGrid>
              <a:tr h="98088"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May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Jun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Jul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Aug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Sep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Oct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Nov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808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Q4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8088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2019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Google Shape;136;p23"/>
          <p:cNvSpPr txBox="1">
            <a:spLocks/>
          </p:cNvSpPr>
          <p:nvPr/>
        </p:nvSpPr>
        <p:spPr>
          <a:xfrm>
            <a:off x="311700" y="47028"/>
            <a:ext cx="8520600" cy="60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buClrTx/>
              <a:buFontTx/>
            </a:pPr>
            <a:r>
              <a:rPr lang="en-US" smtClean="0">
                <a:latin typeface="+mn-lt"/>
                <a:ea typeface="Calibri"/>
                <a:cs typeface="Calibri"/>
                <a:sym typeface="Calibri"/>
              </a:rPr>
              <a:t>Phase 1.2 &amp; 2.2 Cohorts</a:t>
            </a:r>
            <a:endParaRPr lang="en-US">
              <a:latin typeface="+mn-lt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386672" y="1138166"/>
            <a:ext cx="7606603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928905" y="1912751"/>
            <a:ext cx="1885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n-lt"/>
              </a:rPr>
              <a:t>Phase 1.1 &amp; 2.1 Cohort</a:t>
            </a:r>
            <a:endParaRPr lang="en-US" b="1"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35604" y="2757516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latin typeface="+mn-lt"/>
              </a:rPr>
              <a:t>Phase 1.2 &amp; 2.2 Cohorts</a:t>
            </a:r>
            <a:endParaRPr lang="en-US" b="1">
              <a:latin typeface="+mn-lt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043121"/>
              </p:ext>
            </p:extLst>
          </p:nvPr>
        </p:nvGraphicFramePr>
        <p:xfrm>
          <a:off x="4407874" y="1275979"/>
          <a:ext cx="2833632" cy="511810"/>
        </p:xfrm>
        <a:graphic>
          <a:graphicData uri="http://schemas.openxmlformats.org/drawingml/2006/table">
            <a:tbl>
              <a:tblPr firstRow="1" bandRow="1">
                <a:tableStyleId>{EB75059F-048E-4FCA-A272-2934DF0DD160}</a:tableStyleId>
              </a:tblPr>
              <a:tblGrid>
                <a:gridCol w="236136"/>
                <a:gridCol w="236136"/>
                <a:gridCol w="236136"/>
                <a:gridCol w="236136"/>
                <a:gridCol w="236136"/>
                <a:gridCol w="236136"/>
                <a:gridCol w="236136"/>
                <a:gridCol w="236136"/>
                <a:gridCol w="236136"/>
                <a:gridCol w="236136"/>
                <a:gridCol w="236136"/>
                <a:gridCol w="236136"/>
              </a:tblGrid>
              <a:tr h="98088"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May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Jun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Jul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Aug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Sep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Oct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Nov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Dec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808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Q4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1770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2020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834327"/>
              </p:ext>
            </p:extLst>
          </p:nvPr>
        </p:nvGraphicFramePr>
        <p:xfrm>
          <a:off x="7259099" y="1275979"/>
          <a:ext cx="1416816" cy="502920"/>
        </p:xfrm>
        <a:graphic>
          <a:graphicData uri="http://schemas.openxmlformats.org/drawingml/2006/table">
            <a:tbl>
              <a:tblPr firstRow="1" bandRow="1">
                <a:tableStyleId>{EB75059F-048E-4FCA-A272-2934DF0DD160}</a:tableStyleId>
              </a:tblPr>
              <a:tblGrid>
                <a:gridCol w="236136"/>
                <a:gridCol w="236136"/>
                <a:gridCol w="236136"/>
                <a:gridCol w="236136"/>
                <a:gridCol w="236136"/>
                <a:gridCol w="236136"/>
              </a:tblGrid>
              <a:tr h="98088"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Jan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Feb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Mar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Apr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May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smtClean="0">
                          <a:solidFill>
                            <a:schemeClr val="tx1"/>
                          </a:solidFill>
                        </a:rPr>
                        <a:t>Jun</a:t>
                      </a:r>
                      <a:endParaRPr lang="en-US" sz="9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808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8088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b="1" smtClean="0">
                          <a:solidFill>
                            <a:schemeClr val="tx1"/>
                          </a:solidFill>
                        </a:rPr>
                        <a:t>2021</a:t>
                      </a:r>
                      <a:endParaRPr lang="en-US" sz="1200" b="1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6" name="Straight Connector 35"/>
          <p:cNvCxnSpPr/>
          <p:nvPr/>
        </p:nvCxnSpPr>
        <p:spPr>
          <a:xfrm>
            <a:off x="2260711" y="1009212"/>
            <a:ext cx="0" cy="586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973977" y="1009212"/>
            <a:ext cx="0" cy="586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113774" y="1009212"/>
            <a:ext cx="0" cy="586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966835" y="1009212"/>
            <a:ext cx="0" cy="586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680100" y="1009212"/>
            <a:ext cx="0" cy="586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547445" y="1009212"/>
            <a:ext cx="5706125" cy="760593"/>
            <a:chOff x="1547445" y="942846"/>
            <a:chExt cx="5706125" cy="8591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547445" y="942846"/>
              <a:ext cx="0" cy="8591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4400509" y="942846"/>
              <a:ext cx="0" cy="8591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253570" y="942846"/>
              <a:ext cx="0" cy="85913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/>
          <p:cNvCxnSpPr/>
          <p:nvPr/>
        </p:nvCxnSpPr>
        <p:spPr>
          <a:xfrm>
            <a:off x="3687243" y="1009212"/>
            <a:ext cx="0" cy="586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27039" y="1009212"/>
            <a:ext cx="0" cy="586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540304" y="1009212"/>
            <a:ext cx="0" cy="586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44098" y="2255900"/>
            <a:ext cx="2922394" cy="2808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100" b="1" smtClean="0">
                <a:solidFill>
                  <a:schemeClr val="accent2">
                    <a:lumMod val="50000"/>
                  </a:schemeClr>
                </a:solidFill>
              </a:rPr>
              <a:t>Before Admission Period</a:t>
            </a:r>
            <a:endParaRPr lang="en-US" sz="11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404529" y="2255900"/>
            <a:ext cx="4267198" cy="28082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100" b="1" smtClean="0">
                <a:solidFill>
                  <a:schemeClr val="bg1"/>
                </a:solidFill>
              </a:rPr>
              <a:t>Admission Date</a:t>
            </a:r>
            <a:endParaRPr lang="en-US" sz="1100" b="1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9194" y="3035845"/>
            <a:ext cx="8492534" cy="307777"/>
            <a:chOff x="179194" y="3168581"/>
            <a:chExt cx="8492534" cy="307777"/>
          </a:xfrm>
        </p:grpSpPr>
        <p:sp>
          <p:nvSpPr>
            <p:cNvPr id="35" name="Rectangle 34"/>
            <p:cNvSpPr/>
            <p:nvPr/>
          </p:nvSpPr>
          <p:spPr>
            <a:xfrm>
              <a:off x="1532374" y="3218134"/>
              <a:ext cx="2954215" cy="2086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Before Admission Period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58698" y="3218134"/>
              <a:ext cx="3613030" cy="2086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Followup Period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421277" y="3218134"/>
              <a:ext cx="689040" cy="20867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smtClean="0">
                  <a:solidFill>
                    <a:schemeClr val="bg1"/>
                  </a:solidFill>
                </a:rPr>
                <a:t>Adm. Date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79194" y="3168581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mtClean="0">
                  <a:latin typeface="+mn-lt"/>
                </a:rPr>
                <a:t>PosAdm2020Q1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72649" y="3373750"/>
            <a:ext cx="7799078" cy="307777"/>
            <a:chOff x="872649" y="3488788"/>
            <a:chExt cx="7799078" cy="307777"/>
          </a:xfrm>
        </p:grpSpPr>
        <p:sp>
          <p:nvSpPr>
            <p:cNvPr id="53" name="Rectangle 52"/>
            <p:cNvSpPr/>
            <p:nvPr/>
          </p:nvSpPr>
          <p:spPr>
            <a:xfrm>
              <a:off x="2225829" y="3538341"/>
              <a:ext cx="2954215" cy="2086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Before Admission Period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759245" y="3538341"/>
              <a:ext cx="2912482" cy="2086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Followup Period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114732" y="3538341"/>
              <a:ext cx="689040" cy="20867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smtClean="0">
                  <a:solidFill>
                    <a:schemeClr val="bg1"/>
                  </a:solidFill>
                </a:rPr>
                <a:t>Adm. Date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72649" y="3488788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mtClean="0">
                  <a:latin typeface="+mn-lt"/>
                </a:rPr>
                <a:t>PosAdm2020Q2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6104" y="3711655"/>
            <a:ext cx="7105623" cy="307777"/>
            <a:chOff x="1566104" y="3808995"/>
            <a:chExt cx="7105623" cy="307777"/>
          </a:xfrm>
        </p:grpSpPr>
        <p:sp>
          <p:nvSpPr>
            <p:cNvPr id="59" name="Rectangle 58"/>
            <p:cNvSpPr/>
            <p:nvPr/>
          </p:nvSpPr>
          <p:spPr>
            <a:xfrm>
              <a:off x="2919284" y="3858548"/>
              <a:ext cx="2954215" cy="2086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Before Admission Period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445045" y="3858548"/>
              <a:ext cx="2226682" cy="2086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Followup Period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808187" y="3858548"/>
              <a:ext cx="689040" cy="20867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smtClean="0">
                  <a:solidFill>
                    <a:schemeClr val="bg1"/>
                  </a:solidFill>
                </a:rPr>
                <a:t>Adm. Date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66104" y="3808995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mtClean="0">
                  <a:latin typeface="+mn-lt"/>
                </a:rPr>
                <a:t>PosAdm2020Q3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59559" y="4049560"/>
            <a:ext cx="6412168" cy="307777"/>
            <a:chOff x="2259559" y="4129202"/>
            <a:chExt cx="6412168" cy="307777"/>
          </a:xfrm>
        </p:grpSpPr>
        <p:sp>
          <p:nvSpPr>
            <p:cNvPr id="77" name="Rectangle 76"/>
            <p:cNvSpPr/>
            <p:nvPr/>
          </p:nvSpPr>
          <p:spPr>
            <a:xfrm>
              <a:off x="3612739" y="4178755"/>
              <a:ext cx="2954215" cy="2086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Before Admission Period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123471" y="4178755"/>
              <a:ext cx="1548256" cy="2086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Followup Period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501642" y="4178755"/>
              <a:ext cx="689040" cy="20867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smtClean="0">
                  <a:solidFill>
                    <a:schemeClr val="bg1"/>
                  </a:solidFill>
                </a:rPr>
                <a:t>Adm. Date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59559" y="4129202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mtClean="0">
                  <a:latin typeface="+mn-lt"/>
                </a:rPr>
                <a:t>PosAdm2020Q4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48878" y="4387465"/>
            <a:ext cx="5622849" cy="307777"/>
            <a:chOff x="3048878" y="4449409"/>
            <a:chExt cx="5622849" cy="307777"/>
          </a:xfrm>
        </p:grpSpPr>
        <p:sp>
          <p:nvSpPr>
            <p:cNvPr id="82" name="Rectangle 81"/>
            <p:cNvSpPr/>
            <p:nvPr/>
          </p:nvSpPr>
          <p:spPr>
            <a:xfrm>
              <a:off x="4409768" y="4498962"/>
              <a:ext cx="2850641" cy="2086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Before Admission Period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801897" y="4498962"/>
              <a:ext cx="869830" cy="2086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195097" y="4498962"/>
              <a:ext cx="689040" cy="20867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smtClean="0">
                  <a:solidFill>
                    <a:schemeClr val="bg1"/>
                  </a:solidFill>
                </a:rPr>
                <a:t>Adm. Date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48878" y="4449409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mtClean="0">
                  <a:latin typeface="+mn-lt"/>
                </a:rPr>
                <a:t>PosAdm2021Q1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712837" y="4725372"/>
            <a:ext cx="4958890" cy="307777"/>
            <a:chOff x="3712837" y="4769618"/>
            <a:chExt cx="4958890" cy="307777"/>
          </a:xfrm>
        </p:grpSpPr>
        <p:sp>
          <p:nvSpPr>
            <p:cNvPr id="87" name="Rectangle 86"/>
            <p:cNvSpPr/>
            <p:nvPr/>
          </p:nvSpPr>
          <p:spPr>
            <a:xfrm>
              <a:off x="5095568" y="4819171"/>
              <a:ext cx="2858296" cy="2086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1100" b="1" smtClean="0">
                  <a:solidFill>
                    <a:schemeClr val="accent6">
                      <a:lumMod val="75000"/>
                    </a:schemeClr>
                  </a:solidFill>
                </a:rPr>
                <a:t>Before Admission Period</a:t>
              </a:r>
              <a:endParaRPr lang="en-US" sz="11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7919884" y="4819171"/>
              <a:ext cx="751843" cy="208671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b="1" smtClean="0">
                  <a:solidFill>
                    <a:schemeClr val="bg1"/>
                  </a:solidFill>
                </a:rPr>
                <a:t>Adm. Date</a:t>
              </a:r>
              <a:endParaRPr 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712837" y="4769618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mtClean="0">
                  <a:latin typeface="+mn-lt"/>
                </a:rPr>
                <a:t>PosAdm2021Q2</a:t>
              </a:r>
              <a:endParaRPr lang="en-US">
                <a:latin typeface="+mn-lt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334313" y="518723"/>
            <a:ext cx="847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smtClean="0">
                <a:latin typeface="+mn-lt"/>
              </a:rPr>
              <a:t>Phase X.2 partitions patients into cohorts based on admission date (3-month blocks: year+quarter)</a:t>
            </a:r>
            <a:endParaRPr lang="en-US" sz="160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8433831" y="325234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solidFill>
                  <a:srgbClr val="7030A0"/>
                </a:solidFill>
                <a:latin typeface="+mn-lt"/>
              </a:rPr>
              <a:t>First Wave</a:t>
            </a:r>
            <a:endParaRPr lang="en-US" sz="1050" b="1">
              <a:solidFill>
                <a:srgbClr val="7030A0"/>
              </a:solidFill>
              <a:latin typeface="+mn-lt"/>
            </a:endParaRPr>
          </a:p>
        </p:txBody>
      </p:sp>
      <p:sp>
        <p:nvSpPr>
          <p:cNvPr id="93" name="TextBox 92"/>
          <p:cNvSpPr txBox="1"/>
          <p:nvPr/>
        </p:nvSpPr>
        <p:spPr>
          <a:xfrm rot="5400000">
            <a:off x="8371474" y="4249247"/>
            <a:ext cx="923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smtClean="0">
                <a:solidFill>
                  <a:srgbClr val="7030A0"/>
                </a:solidFill>
                <a:latin typeface="+mn-lt"/>
              </a:rPr>
              <a:t>Winter Wave</a:t>
            </a:r>
            <a:endParaRPr lang="en-US" sz="1050" b="1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51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55652"/>
              </p:ext>
            </p:extLst>
          </p:nvPr>
        </p:nvGraphicFramePr>
        <p:xfrm>
          <a:off x="862013" y="701823"/>
          <a:ext cx="7419975" cy="3185160"/>
        </p:xfrm>
        <a:graphic>
          <a:graphicData uri="http://schemas.openxmlformats.org/drawingml/2006/table">
            <a:tbl>
              <a:tblPr>
                <a:tableStyleId>{EB75059F-048E-4FCA-A272-2934DF0DD160}</a:tableStyleId>
              </a:tblPr>
              <a:tblGrid>
                <a:gridCol w="1161810"/>
                <a:gridCol w="1542576"/>
                <a:gridCol w="1667587"/>
                <a:gridCol w="1676400"/>
                <a:gridCol w="1371602"/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COVID PCR Test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Positive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smtClean="0">
                          <a:effectLst/>
                        </a:rPr>
                        <a:t>U07.1 Diagnosis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Only Negative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Index Date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905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Admitted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(All Sites)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(Optional)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(Optional)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Admission</a:t>
                      </a:r>
                    </a:p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PosAdm2020Q1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U071Adm2020Q1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NegAdm2020Q1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PosAdm2020Q2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U071Adm2020Q2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NegAdm2020Q2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PosAdm2020Q3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U071Adm2020Q3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NegAdm2020Q3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PosAdm2020Q4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U071Adm2020Q4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NegAdm2020Q4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PosAdm2021Q1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U071Adm2021Q1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NegAdm2021Q1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PosAdm2021Q2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U071Adm2021Q2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NegAdm2021Q2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Not Admitted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(Optional)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(Optional)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(Optional)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PCR</a:t>
                      </a:r>
                      <a:r>
                        <a:rPr 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Test</a:t>
                      </a:r>
                    </a:p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Specimen Date</a:t>
                      </a:r>
                    </a:p>
                    <a:p>
                      <a:pPr algn="ctr" font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U07.1</a:t>
                      </a:r>
                    </a:p>
                    <a:p>
                      <a:pPr algn="ctr" fontAlgn="ctr">
                        <a:lnSpc>
                          <a:spcPct val="90000"/>
                        </a:lnSpc>
                      </a:pPr>
                      <a:r>
                        <a:rPr lang="en-US" sz="14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Diagnosis Date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PosNotAdm2020Q1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U071NotAdm2020Q2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NegNotAdm2020Q2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PosNotAdm2020Q2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U071NotAdm2020Q1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NegNotAdm2020Q1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PosNotAdm2020Q3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U071NotAdm2020Q3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NegNotAdm2020Q3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PosNotAdm2020Q4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U071NotAdm2020Q4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NegNotAdm2020Q4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PosNotAdm2021Q1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U071NotAdm2021Q1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NegNotAdm2021Q1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00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PosNotAdm2021Q2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smtClean="0">
                          <a:effectLst/>
                        </a:rPr>
                        <a:t>U071NotAdm2021Q2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NegNotAdm2021Q2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Google Shape;136;p23"/>
          <p:cNvSpPr txBox="1">
            <a:spLocks/>
          </p:cNvSpPr>
          <p:nvPr/>
        </p:nvSpPr>
        <p:spPr>
          <a:xfrm>
            <a:off x="311700" y="47028"/>
            <a:ext cx="8520600" cy="60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buClrTx/>
              <a:buFontTx/>
            </a:pPr>
            <a:r>
              <a:rPr lang="en-US" smtClean="0">
                <a:latin typeface="Calibri"/>
                <a:ea typeface="Calibri"/>
                <a:cs typeface="Calibri"/>
                <a:sym typeface="Calibri"/>
              </a:rPr>
              <a:t>Phase 1.2 &amp; 2.2 Cohorts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6694" y="4099936"/>
            <a:ext cx="868457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latin typeface="+mn-lt"/>
              </a:rPr>
              <a:t>When partitioned by COVID test result, admission, and time period, there can be up to 36 cohorts.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latin typeface="+mn-lt"/>
              </a:rPr>
              <a:t>The cohort names (e.g., "PosAdm2021Q1" are indicated in this table.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latin typeface="+mn-lt"/>
              </a:rPr>
              <a:t>Note that the index date (day 0) varies by cohort group.</a:t>
            </a:r>
          </a:p>
        </p:txBody>
      </p:sp>
    </p:spTree>
    <p:extLst>
      <p:ext uri="{BB962C8B-B14F-4D97-AF65-F5344CB8AC3E}">
        <p14:creationId xmlns:p14="http://schemas.microsoft.com/office/powerpoint/2010/main" val="386788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5354" y="1063788"/>
            <a:ext cx="4155970" cy="39432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6;p23"/>
          <p:cNvSpPr txBox="1">
            <a:spLocks/>
          </p:cNvSpPr>
          <p:nvPr/>
        </p:nvSpPr>
        <p:spPr>
          <a:xfrm>
            <a:off x="311700" y="47028"/>
            <a:ext cx="8520600" cy="60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buClrTx/>
              <a:buFontTx/>
            </a:pPr>
            <a:r>
              <a:rPr lang="en-US" smtClean="0">
                <a:latin typeface="Calibri"/>
                <a:ea typeface="Calibri"/>
                <a:cs typeface="Calibri"/>
                <a:sym typeface="Calibri"/>
              </a:rPr>
              <a:t>Phase 1 (Aggregate Shared) Files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68268" y="673886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Phase 1.0 and Phase 1.1</a:t>
            </a:r>
            <a:endParaRPr lang="en-US" sz="1800" b="1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9645" y="1194619"/>
            <a:ext cx="811162" cy="3392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9645" y="2556387"/>
            <a:ext cx="811162" cy="3392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9645" y="3315930"/>
            <a:ext cx="811162" cy="3392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39645" y="4532671"/>
            <a:ext cx="811162" cy="33921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359932" y="67880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Phase 1.2</a:t>
            </a:r>
            <a:endParaRPr lang="en-US" sz="1800" b="1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177117" y="1199912"/>
            <a:ext cx="1724801" cy="338554"/>
            <a:chOff x="5921478" y="1199912"/>
            <a:chExt cx="1724801" cy="338554"/>
          </a:xfrm>
        </p:grpSpPr>
        <p:sp>
          <p:nvSpPr>
            <p:cNvPr id="12" name="Folded Corner 11"/>
            <p:cNvSpPr/>
            <p:nvPr/>
          </p:nvSpPr>
          <p:spPr>
            <a:xfrm rot="10800000" flipH="1">
              <a:off x="5921478" y="1226621"/>
              <a:ext cx="213852" cy="285137"/>
            </a:xfrm>
            <a:prstGeom prst="foldedCorne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58371" y="1199912"/>
              <a:ext cx="1487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tx1"/>
                  </a:solidFill>
                  <a:latin typeface="+mn-lt"/>
                </a:rPr>
                <a:t>DailyCounts.csv</a:t>
              </a:r>
              <a:endParaRPr lang="en-US" sz="160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77117" y="1689418"/>
            <a:ext cx="1899528" cy="338554"/>
            <a:chOff x="5921478" y="1199912"/>
            <a:chExt cx="1899528" cy="338554"/>
          </a:xfrm>
        </p:grpSpPr>
        <p:sp>
          <p:nvSpPr>
            <p:cNvPr id="23" name="Folded Corner 22"/>
            <p:cNvSpPr/>
            <p:nvPr/>
          </p:nvSpPr>
          <p:spPr>
            <a:xfrm rot="10800000" flipH="1">
              <a:off x="5921478" y="1226621"/>
              <a:ext cx="213852" cy="285137"/>
            </a:xfrm>
            <a:prstGeom prst="foldedCorne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158371" y="1199912"/>
              <a:ext cx="16626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tx1"/>
                  </a:solidFill>
                  <a:latin typeface="+mn-lt"/>
                </a:rPr>
                <a:t>ClinicalCourse.csv</a:t>
              </a:r>
              <a:endParaRPr lang="en-US" sz="160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77117" y="2178924"/>
            <a:ext cx="1335271" cy="338554"/>
            <a:chOff x="5921478" y="1199912"/>
            <a:chExt cx="1335271" cy="338554"/>
          </a:xfrm>
        </p:grpSpPr>
        <p:sp>
          <p:nvSpPr>
            <p:cNvPr id="26" name="Folded Corner 25"/>
            <p:cNvSpPr/>
            <p:nvPr/>
          </p:nvSpPr>
          <p:spPr>
            <a:xfrm rot="10800000" flipH="1">
              <a:off x="5921478" y="1226621"/>
              <a:ext cx="213852" cy="285137"/>
            </a:xfrm>
            <a:prstGeom prst="foldedCorne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158371" y="1199912"/>
              <a:ext cx="10983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tx1"/>
                  </a:solidFill>
                  <a:latin typeface="+mn-lt"/>
                </a:rPr>
                <a:t>AgeSex.csv</a:t>
              </a:r>
              <a:endParaRPr lang="en-US" sz="160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177117" y="2668430"/>
            <a:ext cx="2191274" cy="338554"/>
            <a:chOff x="5921478" y="1199912"/>
            <a:chExt cx="2191274" cy="338554"/>
          </a:xfrm>
        </p:grpSpPr>
        <p:sp>
          <p:nvSpPr>
            <p:cNvPr id="29" name="Folded Corner 28"/>
            <p:cNvSpPr/>
            <p:nvPr/>
          </p:nvSpPr>
          <p:spPr>
            <a:xfrm rot="10800000" flipH="1">
              <a:off x="5921478" y="1226621"/>
              <a:ext cx="213852" cy="285137"/>
            </a:xfrm>
            <a:prstGeom prst="foldedCorne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58371" y="1199912"/>
              <a:ext cx="19543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tx1"/>
                  </a:solidFill>
                  <a:latin typeface="+mn-lt"/>
                </a:rPr>
                <a:t>RaceByLocalCode.csv</a:t>
              </a:r>
              <a:endParaRPr lang="en-US" sz="160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77117" y="3157936"/>
            <a:ext cx="2079064" cy="338554"/>
            <a:chOff x="5921478" y="1199912"/>
            <a:chExt cx="2079064" cy="338554"/>
          </a:xfrm>
        </p:grpSpPr>
        <p:sp>
          <p:nvSpPr>
            <p:cNvPr id="32" name="Folded Corner 31"/>
            <p:cNvSpPr/>
            <p:nvPr/>
          </p:nvSpPr>
          <p:spPr>
            <a:xfrm rot="10800000" flipH="1">
              <a:off x="5921478" y="1226621"/>
              <a:ext cx="213852" cy="285137"/>
            </a:xfrm>
            <a:prstGeom prst="foldedCorne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158371" y="1199912"/>
              <a:ext cx="18421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tx1"/>
                  </a:solidFill>
                  <a:latin typeface="+mn-lt"/>
                </a:rPr>
                <a:t>RaceBy4CECode.csv</a:t>
              </a:r>
              <a:endParaRPr lang="en-US" sz="160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177117" y="3647442"/>
            <a:ext cx="1857850" cy="338554"/>
            <a:chOff x="5921478" y="1199912"/>
            <a:chExt cx="1857850" cy="338554"/>
          </a:xfrm>
        </p:grpSpPr>
        <p:sp>
          <p:nvSpPr>
            <p:cNvPr id="35" name="Folded Corner 34"/>
            <p:cNvSpPr/>
            <p:nvPr/>
          </p:nvSpPr>
          <p:spPr>
            <a:xfrm rot="10800000" flipH="1">
              <a:off x="5921478" y="1226621"/>
              <a:ext cx="213852" cy="285137"/>
            </a:xfrm>
            <a:prstGeom prst="foldedCorne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58371" y="1199912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tx1"/>
                  </a:solidFill>
                  <a:latin typeface="+mn-lt"/>
                </a:rPr>
                <a:t>DiagMedProc.csv</a:t>
              </a:r>
              <a:endParaRPr lang="en-US" sz="160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177117" y="4136948"/>
            <a:ext cx="1104438" cy="338554"/>
            <a:chOff x="5921478" y="1199912"/>
            <a:chExt cx="1104438" cy="338554"/>
          </a:xfrm>
        </p:grpSpPr>
        <p:sp>
          <p:nvSpPr>
            <p:cNvPr id="38" name="Folded Corner 37"/>
            <p:cNvSpPr/>
            <p:nvPr/>
          </p:nvSpPr>
          <p:spPr>
            <a:xfrm rot="10800000" flipH="1">
              <a:off x="5921478" y="1226621"/>
              <a:ext cx="213852" cy="285137"/>
            </a:xfrm>
            <a:prstGeom prst="foldedCorne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58371" y="1199912"/>
              <a:ext cx="8675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tx1"/>
                  </a:solidFill>
                  <a:latin typeface="+mn-lt"/>
                </a:rPr>
                <a:t>Labs.csv</a:t>
              </a:r>
              <a:endParaRPr lang="en-US" sz="160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177117" y="4626454"/>
            <a:ext cx="1532440" cy="338554"/>
            <a:chOff x="5921478" y="1199912"/>
            <a:chExt cx="1532440" cy="338554"/>
          </a:xfrm>
        </p:grpSpPr>
        <p:sp>
          <p:nvSpPr>
            <p:cNvPr id="41" name="Folded Corner 40"/>
            <p:cNvSpPr/>
            <p:nvPr/>
          </p:nvSpPr>
          <p:spPr>
            <a:xfrm rot="10800000" flipH="1">
              <a:off x="5921478" y="1226621"/>
              <a:ext cx="213852" cy="285137"/>
            </a:xfrm>
            <a:prstGeom prst="foldedCorner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58371" y="1199912"/>
              <a:ext cx="12955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tx1"/>
                  </a:solidFill>
                  <a:latin typeface="+mn-lt"/>
                </a:rPr>
                <a:t>LabCodes.csv</a:t>
              </a:r>
              <a:endParaRPr lang="en-US" sz="1600">
                <a:solidFill>
                  <a:schemeClr val="tx1"/>
                </a:solidFill>
                <a:latin typeface="+mn-lt"/>
              </a:endParaRPr>
            </a:p>
          </p:txBody>
        </p:sp>
      </p:grpSp>
      <p:cxnSp>
        <p:nvCxnSpPr>
          <p:cNvPr id="44" name="Straight Arrow Connector 43"/>
          <p:cNvCxnSpPr/>
          <p:nvPr/>
        </p:nvCxnSpPr>
        <p:spPr>
          <a:xfrm>
            <a:off x="5117690" y="1386348"/>
            <a:ext cx="9144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115232" y="1877961"/>
            <a:ext cx="9144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5100484" y="2433484"/>
            <a:ext cx="916858" cy="3957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098025" y="2834149"/>
            <a:ext cx="914400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098026" y="2829232"/>
            <a:ext cx="916858" cy="39574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27522" y="3507658"/>
            <a:ext cx="904568" cy="25318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117690" y="3837039"/>
            <a:ext cx="916858" cy="1081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112774" y="4306529"/>
            <a:ext cx="904568" cy="19418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110316" y="4498259"/>
            <a:ext cx="921774" cy="27284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1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6;p23"/>
          <p:cNvSpPr txBox="1">
            <a:spLocks/>
          </p:cNvSpPr>
          <p:nvPr/>
        </p:nvSpPr>
        <p:spPr>
          <a:xfrm>
            <a:off x="311700" y="47028"/>
            <a:ext cx="8520600" cy="51503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2500" lnSpcReduction="20000"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buClrTx/>
              <a:buFontTx/>
            </a:pPr>
            <a:r>
              <a:rPr lang="en-US" smtClean="0">
                <a:latin typeface="Calibri"/>
                <a:ea typeface="Calibri"/>
                <a:cs typeface="Calibri"/>
                <a:sym typeface="Calibri"/>
              </a:rPr>
              <a:t>Phase 1.2 &amp; 2.2 Files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6694" y="4110646"/>
            <a:ext cx="8684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All sites are asked to generate and upload 8 aggregate count CSV files for Phase 1.2 analyses.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These shared files may contain obfuscation, such as masking small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n-lt"/>
              </a:rPr>
              <a:t>Sites may optionally participate in Phase 2.2 analyses, which are performed </a:t>
            </a:r>
            <a:r>
              <a:rPr lang="en-US" smtClean="0">
                <a:latin typeface="+mn-lt"/>
              </a:rPr>
              <a:t>locally.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latin typeface="+mn-lt"/>
              </a:rPr>
              <a:t>Phase 2.2 uses non-obfuscated aggregate files plus additional patient-level data files, which are not shared.</a:t>
            </a:r>
            <a:endParaRPr lang="en-US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340848"/>
              </p:ext>
            </p:extLst>
          </p:nvPr>
        </p:nvGraphicFramePr>
        <p:xfrm>
          <a:off x="2187576" y="571748"/>
          <a:ext cx="4768849" cy="3430092"/>
        </p:xfrm>
        <a:graphic>
          <a:graphicData uri="http://schemas.openxmlformats.org/drawingml/2006/table">
            <a:tbl>
              <a:tblPr>
                <a:tableStyleId>{EB75059F-048E-4FCA-A272-2934DF0DD160}</a:tableStyleId>
              </a:tblPr>
              <a:tblGrid>
                <a:gridCol w="953770"/>
                <a:gridCol w="1732856"/>
                <a:gridCol w="2082223"/>
              </a:tblGrid>
              <a:tr h="467354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Phase 1.2</a:t>
                      </a:r>
                      <a:br>
                        <a:rPr lang="en-US" sz="1600" b="1" u="none" strike="noStrike">
                          <a:effectLst/>
                        </a:rPr>
                      </a:br>
                      <a:r>
                        <a:rPr lang="en-US" sz="1600" b="1" u="none" strike="noStrike">
                          <a:effectLst/>
                        </a:rPr>
                        <a:t>(All Sites)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Phase 2.2</a:t>
                      </a:r>
                      <a:br>
                        <a:rPr lang="en-US" sz="1600" b="1" u="none" strike="noStrike">
                          <a:effectLst/>
                        </a:rPr>
                      </a:br>
                      <a:r>
                        <a:rPr lang="en-US" sz="1600" b="1" u="none" strike="noStrike">
                          <a:effectLst/>
                        </a:rPr>
                        <a:t>(Some Sites)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327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Aggregate Counts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DailyCounts.csv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LocalDailyCounts.csv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ClinicalCourse.csv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LocalClinicalCourse.csv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AgeSex.csv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LocalAgeSex.csv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RaceByLocalCode.csv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LocalRaceByLocalCode.csv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RaceBy4CECode.csv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LocalRaceBy4CECode.csv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DiagProcMed.csv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LocalDiagProcMed.csv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Labs.csv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LocalLabs.csv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LabCodes.csv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3276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Patient Level Data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LocalPatientSummary.csv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LocalPatientClinicalCourse.csv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LocalPatientObservations.csv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2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LocalPatientRace.csv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24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LocalPatientMapping.csv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4043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Shared with 4CE, Obfuscated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Kept Locally, Not Shared,</a:t>
                      </a:r>
                      <a:br>
                        <a:rPr lang="en-US" sz="1400" b="1" u="none" strike="noStrike">
                          <a:effectLst/>
                        </a:rPr>
                      </a:br>
                      <a:r>
                        <a:rPr lang="en-US" sz="1400" b="1" u="none" strike="noStrike">
                          <a:effectLst/>
                        </a:rPr>
                        <a:t>Not-Obfuscated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64" marR="9164" marT="916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6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72851"/>
            <a:ext cx="8520600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Calibri"/>
                <a:ea typeface="Calibri"/>
                <a:cs typeface="Calibri"/>
                <a:sym typeface="Calibri"/>
              </a:rPr>
              <a:t>File changes from Phase 1.1 to 1.2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413064" y="1017862"/>
            <a:ext cx="4327377" cy="4012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85000"/>
              </a:lnSpc>
              <a:buSzPts val="2000"/>
              <a:buNone/>
            </a:pPr>
            <a:r>
              <a:rPr lang="en-US" sz="2000" b="1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Phase 1.1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siteid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days_since_admission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>
                <a:ea typeface="Calibri"/>
                <a:cs typeface="Calibri"/>
                <a:sym typeface="Calibri"/>
              </a:rPr>
              <a:t>num_patients_all_still_in_hospital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>
                <a:ea typeface="Calibri"/>
                <a:cs typeface="Calibri"/>
                <a:sym typeface="Calibri"/>
              </a:rPr>
              <a:t>num_patients_ever_severe_still_in_hospital</a:t>
            </a:r>
          </a:p>
          <a:p>
            <a:pPr marL="227012" lvl="0" indent="0">
              <a:lnSpc>
                <a:spcPct val="85000"/>
              </a:lnSpc>
              <a:buSzPts val="2000"/>
              <a:buNone/>
            </a:pPr>
            <a:endParaRPr lang="en-US" sz="1600" smtClean="0">
              <a:ea typeface="Calibri"/>
              <a:cs typeface="Calibri"/>
              <a:sym typeface="Calibri"/>
            </a:endParaRPr>
          </a:p>
          <a:p>
            <a:pPr marL="0" lvl="0" indent="0">
              <a:lnSpc>
                <a:spcPct val="85000"/>
              </a:lnSpc>
              <a:buSzPts val="2000"/>
              <a:buNone/>
            </a:pPr>
            <a:r>
              <a:rPr lang="en-US" sz="2000" b="1" smtClean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Phase </a:t>
            </a:r>
            <a:r>
              <a:rPr lang="en-US" sz="2000" b="1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1.2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siteid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cohort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accent5"/>
                </a:solidFill>
                <a:ea typeface="Calibri"/>
                <a:cs typeface="Calibri"/>
                <a:sym typeface="Calibri"/>
              </a:rPr>
              <a:t>days_since_admission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>
                <a:ea typeface="Calibri"/>
                <a:cs typeface="Calibri"/>
                <a:sym typeface="Calibri"/>
              </a:rPr>
              <a:t>pts_all_in_hosp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pts_all_in_icu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pts_all_dead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pts_severe_by_this_day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>
                <a:ea typeface="Calibri"/>
                <a:cs typeface="Calibri"/>
                <a:sym typeface="Calibri"/>
              </a:rPr>
              <a:t>pts_ever_severe_in_hosp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pts_ever_severe_in_icu</a:t>
            </a:r>
          </a:p>
          <a:p>
            <a:pPr marL="344488" lvl="1" indent="-227013">
              <a:lnSpc>
                <a:spcPct val="85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1600" smtClean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pts_ever_severe_dead</a:t>
            </a:r>
            <a:endParaRPr sz="16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9216" y="2580745"/>
            <a:ext cx="178436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>
                <a:latin typeface="+mn-lt"/>
              </a:rPr>
              <a:t>New "</a:t>
            </a:r>
            <a:r>
              <a:rPr lang="en-US" b="1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cohort</a:t>
            </a:r>
            <a:r>
              <a:rPr lang="en-US" smtClean="0">
                <a:latin typeface="+mn-lt"/>
              </a:rPr>
              <a:t>" column in every file as part of the primary key</a:t>
            </a:r>
          </a:p>
          <a:p>
            <a:endParaRPr lang="en-US">
              <a:latin typeface="+mn-lt"/>
            </a:endParaRPr>
          </a:p>
          <a:p>
            <a:r>
              <a:rPr lang="en-US" smtClean="0">
                <a:latin typeface="+mn-lt"/>
              </a:rPr>
              <a:t>Additional columns for </a:t>
            </a:r>
            <a:r>
              <a:rPr lang="en-US" smtClean="0">
                <a:solidFill>
                  <a:srgbClr val="7030A0"/>
                </a:solidFill>
                <a:latin typeface="+mn-lt"/>
              </a:rPr>
              <a:t>extra counts</a:t>
            </a:r>
          </a:p>
          <a:p>
            <a:endParaRPr lang="en-US">
              <a:solidFill>
                <a:srgbClr val="7030A0"/>
              </a:solidFill>
              <a:latin typeface="+mn-lt"/>
            </a:endParaRPr>
          </a:p>
          <a:p>
            <a:r>
              <a:rPr lang="en-US" smtClean="0">
                <a:solidFill>
                  <a:schemeClr val="tx1"/>
                </a:solidFill>
                <a:latin typeface="+mn-lt"/>
              </a:rPr>
              <a:t>Column names are less than 30 characters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341256"/>
              </p:ext>
            </p:extLst>
          </p:nvPr>
        </p:nvGraphicFramePr>
        <p:xfrm>
          <a:off x="6104254" y="1294504"/>
          <a:ext cx="2213696" cy="781792"/>
        </p:xfrm>
        <a:graphic>
          <a:graphicData uri="http://schemas.openxmlformats.org/drawingml/2006/table">
            <a:tbl>
              <a:tblPr firstRow="1" bandRow="1">
                <a:tableStyleId>{EB75059F-048E-4FCA-A272-2934DF0DD160}</a:tableStyleId>
              </a:tblPr>
              <a:tblGrid>
                <a:gridCol w="665223"/>
                <a:gridCol w="1548473"/>
              </a:tblGrid>
              <a:tr h="195448"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siteid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days_since_admission</a:t>
                      </a:r>
                      <a:endParaRPr lang="en-US" sz="1050"/>
                    </a:p>
                  </a:txBody>
                  <a:tcPr marL="45720" marR="45720" marT="9144" marB="9144"/>
                </a:tc>
              </a:tr>
              <a:tr h="195448"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BIDMC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0</a:t>
                      </a:r>
                      <a:endParaRPr lang="en-US" sz="1050"/>
                    </a:p>
                  </a:txBody>
                  <a:tcPr marL="45720" marR="45720" marT="9144" marB="9144"/>
                </a:tc>
              </a:tr>
              <a:tr h="195448"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BIDMC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1</a:t>
                      </a:r>
                      <a:endParaRPr lang="en-US" sz="1050"/>
                    </a:p>
                  </a:txBody>
                  <a:tcPr marL="45720" marR="45720" marT="9144" marB="9144"/>
                </a:tc>
              </a:tr>
              <a:tr h="195448"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BIDMC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2</a:t>
                      </a:r>
                      <a:endParaRPr lang="en-US" sz="1050"/>
                    </a:p>
                  </a:txBody>
                  <a:tcPr marL="45720" marR="45720" marT="9144" marB="9144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07690"/>
              </p:ext>
            </p:extLst>
          </p:nvPr>
        </p:nvGraphicFramePr>
        <p:xfrm>
          <a:off x="5670883" y="3035073"/>
          <a:ext cx="3176338" cy="1368136"/>
        </p:xfrm>
        <a:graphic>
          <a:graphicData uri="http://schemas.openxmlformats.org/drawingml/2006/table">
            <a:tbl>
              <a:tblPr firstRow="1" bandRow="1">
                <a:tableStyleId>{EB75059F-048E-4FCA-A272-2934DF0DD160}</a:tableStyleId>
              </a:tblPr>
              <a:tblGrid>
                <a:gridCol w="561638"/>
                <a:gridCol w="1138826"/>
                <a:gridCol w="1475874"/>
              </a:tblGrid>
              <a:tr h="195448"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siteid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cohort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days_since_admission</a:t>
                      </a:r>
                      <a:endParaRPr lang="en-US" sz="1050"/>
                    </a:p>
                  </a:txBody>
                  <a:tcPr marL="45720" marR="45720" marT="9144" marB="9144"/>
                </a:tc>
              </a:tr>
              <a:tr h="195448"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BIDMC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PosAdm2020Q1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0</a:t>
                      </a:r>
                      <a:endParaRPr lang="en-US" sz="1050"/>
                    </a:p>
                  </a:txBody>
                  <a:tcPr marL="45720" marR="45720" marT="9144" marB="9144"/>
                </a:tc>
              </a:tr>
              <a:tr h="195448"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BIDMC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PosAdm2020Q1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1</a:t>
                      </a:r>
                      <a:endParaRPr lang="en-US" sz="1050"/>
                    </a:p>
                  </a:txBody>
                  <a:tcPr marL="45720" marR="45720" marT="9144" marB="9144"/>
                </a:tc>
              </a:tr>
              <a:tr h="195448"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BIDMC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PosAdm2020Q1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2</a:t>
                      </a:r>
                      <a:endParaRPr lang="en-US" sz="1050"/>
                    </a:p>
                  </a:txBody>
                  <a:tcPr marL="45720" marR="45720" marT="9144" marB="9144"/>
                </a:tc>
              </a:tr>
              <a:tr h="195448"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BIDMC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PosAdm2020Q2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0</a:t>
                      </a:r>
                      <a:endParaRPr lang="en-US" sz="1050"/>
                    </a:p>
                  </a:txBody>
                  <a:tcPr marL="45720" marR="45720" marT="9144" marB="9144"/>
                </a:tc>
              </a:tr>
              <a:tr h="195448"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BIDMC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PosAdm2020Q2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1</a:t>
                      </a:r>
                      <a:endParaRPr lang="en-US" sz="1050"/>
                    </a:p>
                  </a:txBody>
                  <a:tcPr marL="45720" marR="45720" marT="9144" marB="9144"/>
                </a:tc>
              </a:tr>
              <a:tr h="195448"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BIDMC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PosAdm2020Q2</a:t>
                      </a:r>
                      <a:endParaRPr lang="en-US" sz="1050"/>
                    </a:p>
                  </a:txBody>
                  <a:tcPr marL="45720" marR="45720" marT="9144" marB="91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smtClean="0"/>
                        <a:t>2</a:t>
                      </a:r>
                      <a:endParaRPr lang="en-US" sz="1050"/>
                    </a:p>
                  </a:txBody>
                  <a:tcPr marL="45720" marR="45720" marT="9144" marB="9144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0163" y="622864"/>
            <a:ext cx="868457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1800" smtClean="0">
                <a:latin typeface="+mn-lt"/>
              </a:rPr>
              <a:t>ClinicalCourse.csv is shown as an example here</a:t>
            </a:r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03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48250" y="1029956"/>
            <a:ext cx="1275126" cy="1542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5881"/>
            <a:ext cx="8520600" cy="583961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Phase 1.1 Time Periods</a:t>
            </a:r>
            <a:endParaRPr lang="en-US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1079" y="272036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Day 0</a:t>
            </a:r>
            <a:endParaRPr lang="en-US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8489" y="27203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7</a:t>
            </a:r>
            <a:endParaRPr lang="en-US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624" y="272036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-14</a:t>
            </a:r>
            <a:endParaRPr lang="en-US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417" y="272036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-15</a:t>
            </a:r>
            <a:endParaRPr lang="en-US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51" y="2720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-365</a:t>
            </a:r>
            <a:endParaRPr lang="en-US">
              <a:latin typeface="+mn-lt"/>
            </a:endParaRPr>
          </a:p>
        </p:txBody>
      </p:sp>
      <p:sp>
        <p:nvSpPr>
          <p:cNvPr id="26" name="Right Brace 25"/>
          <p:cNvSpPr/>
          <p:nvPr/>
        </p:nvSpPr>
        <p:spPr>
          <a:xfrm rot="5400000">
            <a:off x="771473" y="2671646"/>
            <a:ext cx="137160" cy="81981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 rot="5400000">
            <a:off x="4865660" y="390878"/>
            <a:ext cx="137160" cy="538135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9098" y="3265265"/>
            <a:ext cx="814646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before</a:t>
            </a:r>
            <a:r>
              <a:rPr lang="en-US" sz="1200" smtClean="0">
                <a:latin typeface="+mn-lt"/>
              </a:rPr>
              <a:t> (1)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5168" y="3241496"/>
            <a:ext cx="715259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since</a:t>
            </a:r>
            <a:r>
              <a:rPr lang="en-US" sz="1200" smtClean="0">
                <a:latin typeface="+mn-lt"/>
              </a:rPr>
              <a:t> (4)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93403" y="611698"/>
            <a:ext cx="108666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+mn-lt"/>
              </a:rPr>
              <a:t>admission</a:t>
            </a:r>
            <a:endParaRPr lang="en-US"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4405" y="892277"/>
            <a:ext cx="5354444" cy="1830826"/>
            <a:chOff x="454405" y="931179"/>
            <a:chExt cx="5354444" cy="223659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248250" y="931179"/>
              <a:ext cx="0" cy="2224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05" y="931179"/>
              <a:ext cx="0" cy="222457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252758" y="932289"/>
              <a:ext cx="0" cy="222457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05078" y="980022"/>
              <a:ext cx="0" cy="2181609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08849" y="974472"/>
              <a:ext cx="0" cy="21932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726111" y="27203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30</a:t>
            </a:r>
            <a:endParaRPr lang="en-US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5372" y="27203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90</a:t>
            </a:r>
            <a:endParaRPr lang="en-US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51058" y="1988215"/>
            <a:ext cx="83890" cy="2013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89851" y="198821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727992" y="192088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Patient 3</a:t>
            </a:r>
            <a:endParaRPr lang="en-US" b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89851" y="2360686"/>
            <a:ext cx="83890" cy="2013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727992" y="229335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Patient 4</a:t>
            </a:r>
            <a:endParaRPr lang="en-US" b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3096" y="1243275"/>
            <a:ext cx="83890" cy="2013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08777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08403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76539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51058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689851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727992" y="117594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Patient 1</a:t>
            </a:r>
            <a:endParaRPr lang="en-US"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16217" y="1244673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08403" y="161574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76539" y="161574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51058" y="161574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689851" y="161574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727992" y="154841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Patient 2</a:t>
            </a:r>
            <a:endParaRPr lang="en-US"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16217" y="1615279"/>
            <a:ext cx="83890" cy="2013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263877" y="2096967"/>
            <a:ext cx="12462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+mn-lt"/>
              </a:rPr>
              <a:t>Inpatient Visit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46620" y="2434468"/>
            <a:ext cx="1417806" cy="201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CovPos Test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44617" y="2723686"/>
            <a:ext cx="8433912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163" y="3705698"/>
            <a:ext cx="8684570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mtClean="0">
                <a:latin typeface="+mn-lt"/>
              </a:rPr>
              <a:t>In Phase 1.1, diagnoses and medications were counted in two time periods: "before" and "since" admission.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mtClean="0">
                <a:latin typeface="+mn-lt"/>
              </a:rPr>
              <a:t>The example above shows the timeline for the diagnosis of hypertension (I10) in Phase 1.1.</a:t>
            </a:r>
          </a:p>
          <a:p>
            <a:pPr marL="228600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mtClean="0">
                <a:latin typeface="+mn-lt"/>
              </a:rPr>
              <a:t>In Phase 1.2, diagnoses, medications, and procedures are combined into a single file with additional time periods illustrated on the next two slides.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774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48250" y="1029956"/>
            <a:ext cx="1275126" cy="1542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5881"/>
            <a:ext cx="8520600" cy="583961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DiagMedProc.csv (Phase 1.2 Time Periods)</a:t>
            </a:r>
            <a:endParaRPr lang="en-US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1079" y="272036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Day 0</a:t>
            </a:r>
            <a:endParaRPr lang="en-US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8489" y="27203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7</a:t>
            </a:r>
            <a:endParaRPr lang="en-US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624" y="272036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-14</a:t>
            </a:r>
            <a:endParaRPr lang="en-US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417" y="272036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-15</a:t>
            </a:r>
            <a:endParaRPr lang="en-US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51" y="2720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-365</a:t>
            </a:r>
            <a:endParaRPr lang="en-US">
              <a:latin typeface="+mn-lt"/>
            </a:endParaRPr>
          </a:p>
        </p:txBody>
      </p:sp>
      <p:sp>
        <p:nvSpPr>
          <p:cNvPr id="26" name="Right Brace 25"/>
          <p:cNvSpPr/>
          <p:nvPr/>
        </p:nvSpPr>
        <p:spPr>
          <a:xfrm rot="5400000">
            <a:off x="771473" y="2671646"/>
            <a:ext cx="137160" cy="81981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 rot="5400000">
            <a:off x="4865660" y="390878"/>
            <a:ext cx="137160" cy="538135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9098" y="3265265"/>
            <a:ext cx="814646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before</a:t>
            </a:r>
            <a:r>
              <a:rPr lang="en-US" sz="1200" smtClean="0">
                <a:latin typeface="+mn-lt"/>
              </a:rPr>
              <a:t> (1)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5168" y="3241496"/>
            <a:ext cx="715259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since</a:t>
            </a:r>
            <a:r>
              <a:rPr lang="en-US" sz="1200" smtClean="0">
                <a:latin typeface="+mn-lt"/>
              </a:rPr>
              <a:t> (4)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93403" y="611698"/>
            <a:ext cx="108666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+mn-lt"/>
              </a:rPr>
              <a:t>admission</a:t>
            </a:r>
            <a:endParaRPr lang="en-US"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4405" y="892277"/>
            <a:ext cx="5354444" cy="1830826"/>
            <a:chOff x="454405" y="931179"/>
            <a:chExt cx="5354444" cy="223659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248250" y="931179"/>
              <a:ext cx="0" cy="2224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05" y="931179"/>
              <a:ext cx="0" cy="222457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252758" y="932289"/>
              <a:ext cx="0" cy="222457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05078" y="980022"/>
              <a:ext cx="0" cy="2181609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08849" y="974472"/>
              <a:ext cx="0" cy="21932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726111" y="27203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30</a:t>
            </a:r>
            <a:endParaRPr lang="en-US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5372" y="27203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90</a:t>
            </a:r>
            <a:endParaRPr lang="en-US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51058" y="1988215"/>
            <a:ext cx="83890" cy="2013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89851" y="198821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727992" y="192088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Patient 3</a:t>
            </a:r>
            <a:endParaRPr lang="en-US" b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89851" y="2360686"/>
            <a:ext cx="83890" cy="2013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727992" y="229335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Patient 4</a:t>
            </a:r>
            <a:endParaRPr lang="en-US" b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3096" y="1243275"/>
            <a:ext cx="83890" cy="2013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08777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08403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76539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51058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689851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727992" y="117594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Patient 1</a:t>
            </a:r>
            <a:endParaRPr lang="en-US"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16217" y="1244673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08403" y="161574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76539" y="161574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51058" y="161574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689851" y="161574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727992" y="154841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Patient 2</a:t>
            </a:r>
            <a:endParaRPr lang="en-US"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16217" y="1615279"/>
            <a:ext cx="83890" cy="20133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1651561" y="3229800"/>
            <a:ext cx="132737" cy="8949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Right Brace 53"/>
          <p:cNvSpPr/>
          <p:nvPr/>
        </p:nvSpPr>
        <p:spPr>
          <a:xfrm rot="5400000">
            <a:off x="2966456" y="2914596"/>
            <a:ext cx="132736" cy="152538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Right Brace 54"/>
          <p:cNvSpPr/>
          <p:nvPr/>
        </p:nvSpPr>
        <p:spPr>
          <a:xfrm rot="5400000">
            <a:off x="5704131" y="1823387"/>
            <a:ext cx="133240" cy="370832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/>
          <p:cNvSpPr txBox="1"/>
          <p:nvPr/>
        </p:nvSpPr>
        <p:spPr>
          <a:xfrm>
            <a:off x="2263877" y="2096967"/>
            <a:ext cx="12462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+mn-lt"/>
              </a:rPr>
              <a:t>Inpatient Visit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46620" y="2434468"/>
            <a:ext cx="1417806" cy="201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CovPos Test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23804" y="3847747"/>
            <a:ext cx="1196161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dayN14toN1 </a:t>
            </a:r>
            <a:r>
              <a:rPr lang="en-US" sz="1200" smtClean="0">
                <a:latin typeface="+mn-lt"/>
              </a:rPr>
              <a:t>(2)</a:t>
            </a:r>
            <a:endParaRPr lang="en-US" sz="120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67688" y="3847747"/>
            <a:ext cx="994182" cy="24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day0to29 </a:t>
            </a:r>
            <a:r>
              <a:rPr lang="en-US" sz="1200" smtClean="0">
                <a:latin typeface="+mn-lt"/>
              </a:rPr>
              <a:t>(2)</a:t>
            </a:r>
            <a:endParaRPr 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5235643" y="3837709"/>
            <a:ext cx="1045479" cy="243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day30plus</a:t>
            </a:r>
            <a:r>
              <a:rPr lang="en-US" sz="1200" b="1">
                <a:latin typeface="+mn-lt"/>
              </a:rPr>
              <a:t> </a:t>
            </a:r>
            <a:r>
              <a:rPr lang="en-US" sz="1200" smtClean="0">
                <a:latin typeface="+mn-lt"/>
              </a:rPr>
              <a:t>(4)</a:t>
            </a:r>
          </a:p>
        </p:txBody>
      </p:sp>
      <p:sp>
        <p:nvSpPr>
          <p:cNvPr id="71" name="Right Brace 70"/>
          <p:cNvSpPr/>
          <p:nvPr/>
        </p:nvSpPr>
        <p:spPr>
          <a:xfrm rot="5400000">
            <a:off x="4777381" y="3475334"/>
            <a:ext cx="133240" cy="186801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Right Brace 72"/>
          <p:cNvSpPr/>
          <p:nvPr/>
        </p:nvSpPr>
        <p:spPr>
          <a:xfrm rot="5400000">
            <a:off x="6689756" y="3540296"/>
            <a:ext cx="132736" cy="173758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4319342" y="4569497"/>
            <a:ext cx="107273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day30to89 </a:t>
            </a:r>
            <a:r>
              <a:rPr lang="en-US" sz="1200" smtClean="0">
                <a:latin typeface="+mn-lt"/>
              </a:rPr>
              <a:t>(3)</a:t>
            </a:r>
          </a:p>
          <a:p>
            <a:pPr algn="ctr">
              <a:lnSpc>
                <a:spcPct val="80000"/>
              </a:lnSpc>
            </a:pPr>
            <a:endParaRPr lang="en-US" sz="1200" smtClean="0">
              <a:latin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36648" y="4569497"/>
            <a:ext cx="1045479" cy="243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day90plus</a:t>
            </a:r>
            <a:r>
              <a:rPr lang="en-US" sz="1200" b="1">
                <a:latin typeface="+mn-lt"/>
              </a:rPr>
              <a:t> </a:t>
            </a:r>
            <a:r>
              <a:rPr lang="en-US" sz="1200" smtClean="0">
                <a:latin typeface="+mn-lt"/>
              </a:rPr>
              <a:t>(4)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4617" y="2723686"/>
            <a:ext cx="8433912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18078" y="3431512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7030A0"/>
                </a:solidFill>
                <a:latin typeface="+mn-lt"/>
              </a:rPr>
              <a:t>(acute)</a:t>
            </a:r>
            <a:endParaRPr lang="en-US" sz="120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84235" y="3433188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7030A0"/>
                </a:solidFill>
                <a:latin typeface="+mn-lt"/>
              </a:rPr>
              <a:t>(post-acute)</a:t>
            </a:r>
            <a:endParaRPr lang="en-US" sz="120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51111" y="34331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7030A0"/>
                </a:solidFill>
                <a:latin typeface="+mn-lt"/>
              </a:rPr>
              <a:t>(?)</a:t>
            </a:r>
            <a:endParaRPr lang="en-US" sz="120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76331" y="4161693"/>
            <a:ext cx="527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7030A0"/>
                </a:solidFill>
                <a:latin typeface="+mn-lt"/>
              </a:rPr>
              <a:t>(mid)</a:t>
            </a:r>
            <a:endParaRPr lang="en-US" sz="120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93820" y="4158344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7030A0"/>
                </a:solidFill>
                <a:latin typeface="+mn-lt"/>
              </a:rPr>
              <a:t>(late)</a:t>
            </a:r>
            <a:endParaRPr lang="en-US" sz="1200">
              <a:solidFill>
                <a:srgbClr val="7030A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86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48250" y="1029956"/>
            <a:ext cx="1275126" cy="1542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5881"/>
            <a:ext cx="8520600" cy="583961"/>
          </a:xfrm>
        </p:spPr>
        <p:txBody>
          <a:bodyPr>
            <a:normAutofit fontScale="90000"/>
          </a:bodyPr>
          <a:lstStyle/>
          <a:p>
            <a:r>
              <a:rPr lang="en-US" smtClean="0">
                <a:latin typeface="+mn-lt"/>
              </a:rPr>
              <a:t>DiagMedProc.csv (Phase 1.2 Time Periods)</a:t>
            </a:r>
            <a:endParaRPr lang="en-US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1079" y="2720369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Day 0</a:t>
            </a:r>
            <a:endParaRPr lang="en-US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28489" y="27203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7</a:t>
            </a:r>
            <a:endParaRPr lang="en-US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41624" y="272036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-14</a:t>
            </a:r>
            <a:endParaRPr lang="en-US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7417" y="2720369"/>
            <a:ext cx="421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-15</a:t>
            </a:r>
            <a:endParaRPr lang="en-US"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151" y="272036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-365</a:t>
            </a:r>
            <a:endParaRPr lang="en-US">
              <a:latin typeface="+mn-lt"/>
            </a:endParaRPr>
          </a:p>
        </p:txBody>
      </p:sp>
      <p:sp>
        <p:nvSpPr>
          <p:cNvPr id="26" name="Right Brace 25"/>
          <p:cNvSpPr/>
          <p:nvPr/>
        </p:nvSpPr>
        <p:spPr>
          <a:xfrm rot="5400000">
            <a:off x="771473" y="2671646"/>
            <a:ext cx="137160" cy="81981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/>
          <p:cNvSpPr/>
          <p:nvPr/>
        </p:nvSpPr>
        <p:spPr>
          <a:xfrm rot="5400000">
            <a:off x="4865660" y="390878"/>
            <a:ext cx="137160" cy="538135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49098" y="3265265"/>
            <a:ext cx="814646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before</a:t>
            </a:r>
            <a:r>
              <a:rPr lang="en-US" sz="1200" smtClean="0">
                <a:latin typeface="+mn-lt"/>
              </a:rPr>
              <a:t> (1)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5168" y="3241496"/>
            <a:ext cx="715259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since</a:t>
            </a:r>
            <a:r>
              <a:rPr lang="en-US" sz="1200" smtClean="0">
                <a:latin typeface="+mn-lt"/>
              </a:rPr>
              <a:t> (4)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93403" y="611698"/>
            <a:ext cx="1086668" cy="307777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+mn-lt"/>
              </a:rPr>
              <a:t>admission</a:t>
            </a:r>
            <a:endParaRPr lang="en-US"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54405" y="892277"/>
            <a:ext cx="5354444" cy="1830826"/>
            <a:chOff x="454405" y="931179"/>
            <a:chExt cx="5354444" cy="223659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2248250" y="931179"/>
              <a:ext cx="0" cy="22245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54405" y="931179"/>
              <a:ext cx="0" cy="222457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252758" y="932289"/>
              <a:ext cx="0" cy="2224573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905078" y="980022"/>
              <a:ext cx="0" cy="2181609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808849" y="974472"/>
              <a:ext cx="0" cy="2193297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3726111" y="27203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30</a:t>
            </a:r>
            <a:endParaRPr lang="en-US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35372" y="272036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90</a:t>
            </a:r>
            <a:endParaRPr lang="en-US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751058" y="1988215"/>
            <a:ext cx="83890" cy="2013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689851" y="198821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727992" y="192088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Patient 3</a:t>
            </a:r>
            <a:endParaRPr lang="en-US" b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689851" y="2360686"/>
            <a:ext cx="83890" cy="2013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727992" y="229335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Patient 4</a:t>
            </a:r>
            <a:endParaRPr lang="en-US" b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13096" y="1243275"/>
            <a:ext cx="83890" cy="2013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08777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08403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76539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751058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689851" y="124327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7727992" y="117594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Patient 1</a:t>
            </a:r>
            <a:endParaRPr lang="en-US">
              <a:latin typeface="+mn-lt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816217" y="1244673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208403" y="161574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476539" y="161574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751058" y="161574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689851" y="1615745"/>
            <a:ext cx="83890" cy="201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7727992" y="1548416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Patient 2</a:t>
            </a:r>
            <a:endParaRPr lang="en-US">
              <a:latin typeface="+mn-l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816217" y="1615279"/>
            <a:ext cx="83890" cy="20133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e 47"/>
          <p:cNvSpPr/>
          <p:nvPr/>
        </p:nvSpPr>
        <p:spPr>
          <a:xfrm rot="5400000">
            <a:off x="1651561" y="3229800"/>
            <a:ext cx="132737" cy="8949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Right Brace 53"/>
          <p:cNvSpPr/>
          <p:nvPr/>
        </p:nvSpPr>
        <p:spPr>
          <a:xfrm rot="5400000">
            <a:off x="2966456" y="2914596"/>
            <a:ext cx="132736" cy="152538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5" name="Right Brace 54"/>
          <p:cNvSpPr/>
          <p:nvPr/>
        </p:nvSpPr>
        <p:spPr>
          <a:xfrm rot="5400000">
            <a:off x="5704131" y="1823387"/>
            <a:ext cx="133240" cy="370832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/>
          <p:cNvSpPr txBox="1"/>
          <p:nvPr/>
        </p:nvSpPr>
        <p:spPr>
          <a:xfrm>
            <a:off x="2263877" y="2096967"/>
            <a:ext cx="12462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latin typeface="+mn-lt"/>
              </a:rPr>
              <a:t>Inpatient Visit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546620" y="2434468"/>
            <a:ext cx="1417806" cy="201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CovPos Test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23804" y="3847747"/>
            <a:ext cx="1196161" cy="240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dayN14toN1 </a:t>
            </a:r>
            <a:r>
              <a:rPr lang="en-US" sz="1200" smtClean="0">
                <a:latin typeface="+mn-lt"/>
              </a:rPr>
              <a:t>(2)</a:t>
            </a:r>
            <a:endParaRPr lang="en-US" sz="1200"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433036" y="3847747"/>
            <a:ext cx="1263486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day0to29 </a:t>
            </a:r>
            <a:r>
              <a:rPr lang="en-US" sz="1200" smtClean="0">
                <a:latin typeface="+mn-lt"/>
              </a:rPr>
              <a:t>(2)</a:t>
            </a:r>
            <a:endParaRPr lang="en-US" sz="1200"/>
          </a:p>
          <a:p>
            <a:pPr algn="ctr">
              <a:lnSpc>
                <a:spcPct val="80000"/>
              </a:lnSpc>
              <a:spcBef>
                <a:spcPts val="300"/>
              </a:spcBef>
            </a:pPr>
            <a:r>
              <a:rPr lang="en-US" sz="1200" b="1" smtClean="0">
                <a:solidFill>
                  <a:srgbClr val="C00000"/>
                </a:solidFill>
                <a:latin typeface="+mn-lt"/>
              </a:rPr>
              <a:t>1st_day0to29 </a:t>
            </a:r>
            <a:r>
              <a:rPr lang="en-US" sz="1200" smtClean="0">
                <a:solidFill>
                  <a:srgbClr val="C00000"/>
                </a:solidFill>
                <a:latin typeface="+mn-lt"/>
              </a:rPr>
              <a:t>(0)</a:t>
            </a:r>
            <a:endParaRPr lang="en-US" sz="1200" smtClean="0">
              <a:latin typeface="+mn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100991" y="3837709"/>
            <a:ext cx="1314784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day30plus</a:t>
            </a:r>
            <a:r>
              <a:rPr lang="en-US" sz="1200" b="1">
                <a:latin typeface="+mn-lt"/>
              </a:rPr>
              <a:t> </a:t>
            </a:r>
            <a:r>
              <a:rPr lang="en-US" sz="1200" smtClean="0">
                <a:latin typeface="+mn-lt"/>
              </a:rPr>
              <a:t>(4)</a:t>
            </a:r>
          </a:p>
          <a:p>
            <a:pPr algn="ctr">
              <a:lnSpc>
                <a:spcPct val="80000"/>
              </a:lnSpc>
              <a:spcBef>
                <a:spcPts val="300"/>
              </a:spcBef>
            </a:pPr>
            <a:r>
              <a:rPr lang="en-US" sz="1200" b="1" smtClean="0">
                <a:solidFill>
                  <a:srgbClr val="C00000"/>
                </a:solidFill>
                <a:latin typeface="+mn-lt"/>
              </a:rPr>
              <a:t>1st_day30plus</a:t>
            </a:r>
            <a:r>
              <a:rPr lang="en-US" sz="1200" smtClean="0">
                <a:solidFill>
                  <a:srgbClr val="C00000"/>
                </a:solidFill>
                <a:latin typeface="+mn-lt"/>
              </a:rPr>
              <a:t> (2)</a:t>
            </a:r>
          </a:p>
        </p:txBody>
      </p:sp>
      <p:sp>
        <p:nvSpPr>
          <p:cNvPr id="71" name="Right Brace 70"/>
          <p:cNvSpPr/>
          <p:nvPr/>
        </p:nvSpPr>
        <p:spPr>
          <a:xfrm rot="5400000">
            <a:off x="4777381" y="3475334"/>
            <a:ext cx="133240" cy="1868010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Right Brace 72"/>
          <p:cNvSpPr/>
          <p:nvPr/>
        </p:nvSpPr>
        <p:spPr>
          <a:xfrm rot="5400000">
            <a:off x="6689756" y="3540296"/>
            <a:ext cx="132736" cy="173758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4" name="TextBox 73"/>
          <p:cNvSpPr txBox="1"/>
          <p:nvPr/>
        </p:nvSpPr>
        <p:spPr>
          <a:xfrm>
            <a:off x="4319342" y="4569497"/>
            <a:ext cx="107273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day30to89 </a:t>
            </a:r>
            <a:r>
              <a:rPr lang="en-US" sz="1200" smtClean="0">
                <a:latin typeface="+mn-lt"/>
              </a:rPr>
              <a:t>(3)</a:t>
            </a:r>
          </a:p>
          <a:p>
            <a:pPr algn="ctr">
              <a:lnSpc>
                <a:spcPct val="80000"/>
              </a:lnSpc>
            </a:pPr>
            <a:endParaRPr lang="en-US" sz="1200" smtClean="0">
              <a:latin typeface="+mn-lt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101996" y="4569497"/>
            <a:ext cx="1314784" cy="42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200" b="1" smtClean="0">
                <a:latin typeface="+mn-lt"/>
              </a:rPr>
              <a:t>day90plus</a:t>
            </a:r>
            <a:r>
              <a:rPr lang="en-US" sz="1200" b="1">
                <a:latin typeface="+mn-lt"/>
              </a:rPr>
              <a:t> </a:t>
            </a:r>
            <a:r>
              <a:rPr lang="en-US" sz="1200" smtClean="0">
                <a:latin typeface="+mn-lt"/>
              </a:rPr>
              <a:t>(4)</a:t>
            </a:r>
          </a:p>
          <a:p>
            <a:pPr algn="ctr">
              <a:lnSpc>
                <a:spcPct val="80000"/>
              </a:lnSpc>
              <a:spcBef>
                <a:spcPts val="300"/>
              </a:spcBef>
            </a:pPr>
            <a:r>
              <a:rPr lang="en-US" sz="1200" b="1" smtClean="0">
                <a:solidFill>
                  <a:srgbClr val="C00000"/>
                </a:solidFill>
                <a:latin typeface="+mn-lt"/>
              </a:rPr>
              <a:t>1st_day90plus </a:t>
            </a:r>
            <a:r>
              <a:rPr lang="en-US" sz="1200" smtClean="0">
                <a:solidFill>
                  <a:srgbClr val="C00000"/>
                </a:solidFill>
                <a:latin typeface="+mn-lt"/>
              </a:rPr>
              <a:t>(1)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44617" y="2723686"/>
            <a:ext cx="8433912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18078" y="3431512"/>
            <a:ext cx="633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7030A0"/>
                </a:solidFill>
                <a:latin typeface="+mn-lt"/>
              </a:rPr>
              <a:t>(acute)</a:t>
            </a:r>
            <a:endParaRPr lang="en-US" sz="120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84235" y="3433188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7030A0"/>
                </a:solidFill>
                <a:latin typeface="+mn-lt"/>
              </a:rPr>
              <a:t>(post-acute)</a:t>
            </a:r>
            <a:endParaRPr lang="en-US" sz="120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551111" y="343318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7030A0"/>
                </a:solidFill>
                <a:latin typeface="+mn-lt"/>
              </a:rPr>
              <a:t>(?)</a:t>
            </a:r>
            <a:endParaRPr lang="en-US" sz="120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76331" y="4161693"/>
            <a:ext cx="527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7030A0"/>
                </a:solidFill>
                <a:latin typeface="+mn-lt"/>
              </a:rPr>
              <a:t>(mid)</a:t>
            </a:r>
            <a:endParaRPr lang="en-US" sz="120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493820" y="4158344"/>
            <a:ext cx="524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smtClean="0">
                <a:solidFill>
                  <a:srgbClr val="7030A0"/>
                </a:solidFill>
                <a:latin typeface="+mn-lt"/>
              </a:rPr>
              <a:t>(late)</a:t>
            </a:r>
            <a:endParaRPr lang="en-US" sz="120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18725" y="4411095"/>
            <a:ext cx="1303100" cy="5355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b="1" smtClean="0">
                <a:latin typeface="+mn-lt"/>
              </a:rPr>
              <a:t>All occurrences</a:t>
            </a:r>
          </a:p>
          <a:p>
            <a:pPr algn="ctr">
              <a:lnSpc>
                <a:spcPct val="120000"/>
              </a:lnSpc>
            </a:pPr>
            <a:r>
              <a:rPr lang="en-US" sz="1200" b="1" smtClean="0">
                <a:solidFill>
                  <a:srgbClr val="C00000"/>
                </a:solidFill>
                <a:latin typeface="+mn-lt"/>
              </a:rPr>
              <a:t>First occurrences</a:t>
            </a:r>
          </a:p>
        </p:txBody>
      </p:sp>
    </p:spTree>
    <p:extLst>
      <p:ext uri="{BB962C8B-B14F-4D97-AF65-F5344CB8AC3E}">
        <p14:creationId xmlns:p14="http://schemas.microsoft.com/office/powerpoint/2010/main" val="91364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4CE ("foresee") Consortium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246950" y="836750"/>
            <a:ext cx="8695500" cy="20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There are numerous national and international efforts to collect and analyze data on COVID-19 patients. This will only work if you can </a:t>
            </a:r>
            <a:r>
              <a:rPr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 the data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SzPts val="852"/>
              <a:buNone/>
            </a:pPr>
            <a:r>
              <a:rPr lang="en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4CE </a:t>
            </a:r>
            <a:r>
              <a:rPr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engages local experts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(informatics, statisticians, clinicians) at hospitals around the world to iteratively improve sites' data quality, understand the limitations of EHR data, and conduct rapid analyses on COVID-19 through a federated model and patient chart review.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We believe that early intelligence is worth more than complete intelligence later. Our goal is to move quickly, publish results, and </a:t>
            </a:r>
            <a:r>
              <a:rPr lang="en" sz="1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lessons learned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others.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600"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575" y="3116400"/>
            <a:ext cx="7037374" cy="185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77475" y="3459500"/>
            <a:ext cx="17547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342 hospitals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8 countries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37,000 patients</a:t>
            </a:r>
            <a:endParaRPr sz="1800" b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508"/>
            <a:ext cx="7886700" cy="576388"/>
          </a:xfrm>
        </p:spPr>
        <p:txBody>
          <a:bodyPr/>
          <a:lstStyle/>
          <a:p>
            <a:pPr algn="ctr"/>
            <a:r>
              <a:rPr lang="en-US" smtClean="0">
                <a:latin typeface="+mn-lt"/>
              </a:rPr>
              <a:t>Additional Notes</a:t>
            </a:r>
            <a:endParaRPr lang="en-US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22" y="889672"/>
            <a:ext cx="8655703" cy="4107443"/>
          </a:xfrm>
        </p:spPr>
        <p:txBody>
          <a:bodyPr>
            <a:noAutofit/>
          </a:bodyPr>
          <a:lstStyle/>
          <a:p>
            <a:r>
              <a:rPr lang="en-US" sz="2000" smtClean="0"/>
              <a:t>There are two race files, which contain the same data grouped differently:</a:t>
            </a:r>
          </a:p>
          <a:p>
            <a:pPr lvl="1"/>
            <a:r>
              <a:rPr lang="en-US" sz="1700" smtClean="0"/>
              <a:t>RaceByLocalCode.csv – Aggregates by the codes you use internally for race and ethnicity</a:t>
            </a:r>
          </a:p>
          <a:p>
            <a:pPr lvl="1"/>
            <a:r>
              <a:rPr lang="en-US" sz="1700" smtClean="0"/>
              <a:t>RaceBy4CECode.csv – Aggregates by 4CE race and ethnicity codes</a:t>
            </a:r>
          </a:p>
          <a:p>
            <a:r>
              <a:rPr lang="en-US" sz="2000" smtClean="0"/>
              <a:t>The 4CE race codes vary by country. Make sure you are using the right codes.</a:t>
            </a:r>
          </a:p>
          <a:p>
            <a:r>
              <a:rPr lang="en-US" sz="2000" smtClean="0"/>
              <a:t>Including race information is optional. Many sites do not collect this.</a:t>
            </a:r>
          </a:p>
          <a:p>
            <a:r>
              <a:rPr lang="en-US" sz="2000" smtClean="0"/>
              <a:t>ICU and death data are optional since many sites do not have accurate data.</a:t>
            </a:r>
          </a:p>
          <a:p>
            <a:r>
              <a:rPr lang="en-US" sz="2000" smtClean="0"/>
              <a:t>Dates in the files should be in the format YYYY-MM-DD.</a:t>
            </a:r>
          </a:p>
          <a:p>
            <a:r>
              <a:rPr lang="en-US" sz="2000" smtClean="0"/>
              <a:t>Obfuscated small counts are represented by -99 in the Phase 1 files.</a:t>
            </a:r>
          </a:p>
          <a:p>
            <a:r>
              <a:rPr lang="en-US" sz="2000" smtClean="0"/>
              <a:t>Missing data are represented as -999 (numbers) or 1900-01-01 (dates).</a:t>
            </a:r>
          </a:p>
          <a:p>
            <a:r>
              <a:rPr lang="en-US" sz="2000" smtClean="0"/>
              <a:t>There should be no blanks, nulls, "n.a.", etc. in the files.</a:t>
            </a:r>
          </a:p>
          <a:p>
            <a:r>
              <a:rPr lang="en-US" sz="2000" smtClean="0"/>
              <a:t>The LabCodes.csv file contains no patient data. It only has lab code mappings.</a:t>
            </a:r>
          </a:p>
        </p:txBody>
      </p:sp>
    </p:spTree>
    <p:extLst>
      <p:ext uri="{BB962C8B-B14F-4D97-AF65-F5344CB8AC3E}">
        <p14:creationId xmlns:p14="http://schemas.microsoft.com/office/powerpoint/2010/main" val="92236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508"/>
            <a:ext cx="7886700" cy="576388"/>
          </a:xfrm>
        </p:spPr>
        <p:txBody>
          <a:bodyPr/>
          <a:lstStyle/>
          <a:p>
            <a:pPr algn="ctr"/>
            <a:r>
              <a:rPr lang="en-US" smtClean="0">
                <a:latin typeface="+mn-lt"/>
              </a:rPr>
              <a:t>Phase 1.2 and 2.2 Summary</a:t>
            </a:r>
            <a:endParaRPr lang="en-US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122" y="889672"/>
            <a:ext cx="8655703" cy="4107443"/>
          </a:xfrm>
        </p:spPr>
        <p:txBody>
          <a:bodyPr>
            <a:noAutofit/>
          </a:bodyPr>
          <a:lstStyle/>
          <a:p>
            <a:r>
              <a:rPr lang="en-US" sz="2000" smtClean="0"/>
              <a:t>A single SQL script for both 1.2 and 2.2:</a:t>
            </a:r>
          </a:p>
          <a:p>
            <a:pPr lvl="1"/>
            <a:r>
              <a:rPr lang="en-US" sz="1600">
                <a:hlinkClick r:id="rId2"/>
              </a:rPr>
              <a:t>https://</a:t>
            </a:r>
            <a:r>
              <a:rPr lang="en-US" sz="1600" smtClean="0">
                <a:hlinkClick r:id="rId2"/>
              </a:rPr>
              <a:t>github.com/covidclinical/PhaseX.2SqlDataExtraction</a:t>
            </a:r>
            <a:endParaRPr lang="en-US" sz="1600" smtClean="0"/>
          </a:p>
          <a:p>
            <a:pPr>
              <a:spcBef>
                <a:spcPts val="1200"/>
              </a:spcBef>
            </a:pPr>
            <a:r>
              <a:rPr lang="en-US" sz="2000" smtClean="0"/>
              <a:t>By default, only looking at COVID positive patients who were admitted</a:t>
            </a:r>
          </a:p>
          <a:p>
            <a:pPr>
              <a:spcBef>
                <a:spcPts val="1200"/>
              </a:spcBef>
            </a:pPr>
            <a:r>
              <a:rPr lang="en-US" sz="2000" smtClean="0"/>
              <a:t>Optionally include extra cohorts for all patients with COVID test or U07.1</a:t>
            </a:r>
          </a:p>
          <a:p>
            <a:pPr>
              <a:spcBef>
                <a:spcPts val="1200"/>
              </a:spcBef>
            </a:pPr>
            <a:r>
              <a:rPr lang="en-US" sz="2000" smtClean="0"/>
              <a:t>Patients partitioned into quarterly cohorts based on admission (or index) date</a:t>
            </a:r>
          </a:p>
          <a:p>
            <a:pPr>
              <a:spcBef>
                <a:spcPts val="1200"/>
              </a:spcBef>
            </a:pPr>
            <a:r>
              <a:rPr lang="en-US" sz="2000" smtClean="0"/>
              <a:t>As before, sites only share Phase 1.2 aggregate obfuscated files</a:t>
            </a:r>
          </a:p>
          <a:p>
            <a:pPr>
              <a:spcBef>
                <a:spcPts val="1200"/>
              </a:spcBef>
            </a:pPr>
            <a:r>
              <a:rPr lang="en-US" sz="2000" smtClean="0"/>
              <a:t>The Phase 2.2 not-obfuscated aggregate files and patient-level files are never shared. They are analyzed locally using R through Docker</a:t>
            </a:r>
            <a:r>
              <a:rPr lang="en-US" sz="2000" smtClean="0"/>
              <a:t>.</a:t>
            </a:r>
          </a:p>
          <a:p>
            <a:pPr>
              <a:spcBef>
                <a:spcPts val="1200"/>
              </a:spcBef>
            </a:pPr>
            <a:r>
              <a:rPr lang="en-US" sz="2000" smtClean="0"/>
              <a:t>For detailed file and column descriptions, see:</a:t>
            </a:r>
          </a:p>
          <a:p>
            <a:pPr lvl="1">
              <a:spcBef>
                <a:spcPts val="1200"/>
              </a:spcBef>
            </a:pPr>
            <a:r>
              <a:rPr lang="en-US" sz="1400">
                <a:hlinkClick r:id="rId3"/>
              </a:rPr>
              <a:t>https</a:t>
            </a:r>
            <a:r>
              <a:rPr lang="en-US" sz="1400">
                <a:hlinkClick r:id="rId3"/>
              </a:rPr>
              <a:t>://</a:t>
            </a:r>
            <a:r>
              <a:rPr lang="en-US" sz="1400" smtClean="0">
                <a:hlinkClick r:id="rId3"/>
              </a:rPr>
              <a:t>github.com/covidclinical/PhaseX.2SqlDataExtraction/blob/main/4CE_PhaseX.2_File_Descriptions.xlsx</a:t>
            </a:r>
            <a:endParaRPr lang="en-US" sz="1400" smtClean="0"/>
          </a:p>
          <a:p>
            <a:pPr lvl="1">
              <a:spcBef>
                <a:spcPts val="1200"/>
              </a:spcBef>
            </a:pPr>
            <a:endParaRPr lang="en-US" sz="1700" smtClean="0"/>
          </a:p>
        </p:txBody>
      </p:sp>
    </p:spTree>
    <p:extLst>
      <p:ext uri="{BB962C8B-B14F-4D97-AF65-F5344CB8AC3E}">
        <p14:creationId xmlns:p14="http://schemas.microsoft.com/office/powerpoint/2010/main" val="22982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104775" y="24725"/>
            <a:ext cx="8915399" cy="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smtClean="0">
                <a:latin typeface="Calibri"/>
                <a:ea typeface="Calibri"/>
                <a:cs typeface="Calibri"/>
                <a:sym typeface="Calibri"/>
              </a:rPr>
              <a:t>Two Types of 4CE Analyses (Phases)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ctrTitle" idx="4294967295"/>
          </p:nvPr>
        </p:nvSpPr>
        <p:spPr>
          <a:xfrm>
            <a:off x="199103" y="1719622"/>
            <a:ext cx="2684463" cy="284869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159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342 hospitals, 8 countries, 37,000 patients admitted for COVID-19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Different hospital perspectives, regional and country variation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SQL queries run on i2b2, OMOP, and others; leverages ACT ontology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Char char="●"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Low regulatory barriers to participation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ctrTitle" idx="4294967295"/>
          </p:nvPr>
        </p:nvSpPr>
        <p:spPr>
          <a:xfrm>
            <a:off x="6269395" y="1719622"/>
            <a:ext cx="2682875" cy="284869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" lvl="0" indent="-2159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Project-specific subsets of sites (not all sites needed)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Deep dives into sites’ data with chart review to validate data and methods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ML models and complex analyses using R on patient-level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Run on Docker image to create a standardized compute environment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3229769" y="1874838"/>
            <a:ext cx="2684462" cy="237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" lvl="0" indent="-2159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Analyses run </a:t>
            </a:r>
            <a:r>
              <a:rPr lang="en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locally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at sites, only share aggregate counts and statistics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Local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data experts and </a:t>
            </a:r>
            <a:r>
              <a:rPr lang="en" sz="1600" u="sng">
                <a:latin typeface="Calibri"/>
                <a:ea typeface="Calibri"/>
                <a:cs typeface="Calibri"/>
                <a:sym typeface="Calibri"/>
              </a:rPr>
              <a:t>clinicians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refine questions, know coding practices, perform chart review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Data quality problems can be fixed in </a:t>
            </a:r>
            <a:r>
              <a:rPr lang="en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local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ctrTitle" idx="4294967295"/>
          </p:nvPr>
        </p:nvSpPr>
        <p:spPr>
          <a:xfrm>
            <a:off x="215106" y="4694238"/>
            <a:ext cx="8713788" cy="37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Iteratively fix data problems and improve methods to </a:t>
            </a:r>
            <a:r>
              <a:rPr lang="en" sz="1800" u="sng">
                <a:latin typeface="Calibri"/>
                <a:ea typeface="Calibri"/>
                <a:cs typeface="Calibri"/>
                <a:sym typeface="Calibri"/>
              </a:rPr>
              <a:t>gain trust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in the findings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/>
          <p:nvPr/>
        </p:nvSpPr>
        <p:spPr>
          <a:xfrm rot="-5400000">
            <a:off x="4086123" y="600825"/>
            <a:ext cx="948600" cy="2953800"/>
          </a:xfrm>
          <a:prstGeom prst="arc">
            <a:avLst>
              <a:gd name="adj1" fmla="val 16718908"/>
              <a:gd name="adj2" fmla="val 505297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/>
          <p:nvPr/>
        </p:nvSpPr>
        <p:spPr>
          <a:xfrm rot="5400000">
            <a:off x="4057528" y="2532925"/>
            <a:ext cx="948600" cy="2953800"/>
          </a:xfrm>
          <a:prstGeom prst="arc">
            <a:avLst>
              <a:gd name="adj1" fmla="val 16718908"/>
              <a:gd name="adj2" fmla="val 5052970"/>
            </a:avLst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83127" y="995000"/>
            <a:ext cx="2909455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smtClea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 Diversity, Global </a:t>
            </a:r>
            <a:r>
              <a:rPr lang="en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Perspectives</a:t>
            </a:r>
            <a:endParaRPr sz="16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(Phase 1.x)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118700" y="995000"/>
            <a:ext cx="28989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Deep Analysis, Chart Review</a:t>
            </a:r>
            <a:endParaRPr sz="16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(Phase 2.x)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218675" y="995000"/>
            <a:ext cx="2683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Federated Model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02;p19"/>
          <p:cNvSpPr txBox="1">
            <a:spLocks/>
          </p:cNvSpPr>
          <p:nvPr/>
        </p:nvSpPr>
        <p:spPr>
          <a:xfrm>
            <a:off x="224631" y="573881"/>
            <a:ext cx="8713788" cy="3762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85000"/>
              </a:lnSpc>
              <a:spcBef>
                <a:spcPts val="0"/>
              </a:spcBef>
              <a:buClrTx/>
              <a:buFontTx/>
            </a:pPr>
            <a:r>
              <a:rPr lang="en-US" sz="1600" smtClean="0">
                <a:latin typeface="Calibri"/>
                <a:ea typeface="Calibri"/>
                <a:cs typeface="Calibri"/>
                <a:sym typeface="Calibri"/>
              </a:rPr>
              <a:t>A federated model based on locally-run analyses enables 4CE to "stay close to the data"</a:t>
            </a:r>
            <a:endParaRPr lang="en-US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Calibri"/>
                <a:ea typeface="Calibri"/>
                <a:cs typeface="Calibri"/>
                <a:sym typeface="Calibri"/>
              </a:rPr>
              <a:t>Example key </a:t>
            </a: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data insights learned through 4CE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88475" y="775050"/>
            <a:ext cx="8754000" cy="4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Hospital 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EHRs vary greatly in the availability, coding, and quality of key outcome measures (ICU, ventilation, death) → use standardized proxies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Algorithms developed in spring 2020 degrade in accuracy over time (hospital practices change, disease prevalence changes, etc.) → continually refine methods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Lab tests are hard (countries vary in what tests they use, a single hospital can be inconsistent with units and type of test, etc.) → local knowledge is essential for cleanup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>
              <a:spcBef>
                <a:spcPts val="12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Race and ethnicity coding varies greatly by hospital, has different meanings in other countries, and is not collected in some parts of the world → country based analyses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Phase 1 Methods 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185250" y="646825"/>
            <a:ext cx="4189800" cy="4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#1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Sites generate aggregate </a:t>
            </a:r>
            <a:r>
              <a:rPr lang="en" sz="16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 data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4294967295"/>
          </p:nvPr>
        </p:nvSpPr>
        <p:spPr>
          <a:xfrm>
            <a:off x="4703866" y="646113"/>
            <a:ext cx="4189412" cy="441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#2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Upload aggregate data, quality checks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4294967295"/>
          </p:nvPr>
        </p:nvSpPr>
        <p:spPr>
          <a:xfrm>
            <a:off x="4703866" y="2636838"/>
            <a:ext cx="4189412" cy="441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Step #3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Data and results on CovidClinical.net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75" y="1018300"/>
            <a:ext cx="4036624" cy="3830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75" y="1018299"/>
            <a:ext cx="3758201" cy="1368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5300" y="3026200"/>
            <a:ext cx="3659475" cy="18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Phase 1 </a:t>
            </a:r>
            <a:r>
              <a:rPr lang="en" sz="3600" smtClean="0"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188475" y="676920"/>
            <a:ext cx="8754000" cy="14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Calibri"/>
              <a:buChar char="●"/>
            </a:pPr>
            <a:r>
              <a:rPr lang="en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Phase 1.0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First preprint online in only 4 weeks, published in </a:t>
            </a:r>
            <a:r>
              <a:rPr lang="e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Nature Digital Medicine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Lab trajectories in 27,584 patients with COVID-19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Phase 1.1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Predicting COVID-19 disease severity based on laboratory test trajectories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36,447 patients admitted for COVID-19 in 342 hospitals in 8 countries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body" idx="4294967295"/>
          </p:nvPr>
        </p:nvSpPr>
        <p:spPr>
          <a:xfrm>
            <a:off x="523568" y="4651222"/>
            <a:ext cx="3652838" cy="30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https://doi.org/10.1038/s41746-020-00308-0</a:t>
            </a:r>
            <a:endParaRPr sz="1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921762" y="4651222"/>
            <a:ext cx="3654425" cy="30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https://doi.org/10.1101/2020.12.16.20247684</a:t>
            </a:r>
            <a:endParaRPr sz="1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438" y="2181150"/>
            <a:ext cx="3847500" cy="25470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3993" y="2181150"/>
            <a:ext cx="3864807" cy="25470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Phase 2.1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188475" y="699222"/>
            <a:ext cx="8754000" cy="4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Manual chart review and R scripts run on a Docker image at each hospital to provide a standardized local compute environment (still only share aggregate results externally)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Projects to refine and validate methods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COVID-19 disease severity </a:t>
            </a:r>
            <a:r>
              <a:rPr lang="en" sz="160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Longitudinal analyses: differences between pandemic </a:t>
            </a:r>
            <a:r>
              <a:rPr lang="en" sz="160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waves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Projects looking at understudied or underrepresented populations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lang="en" sz="160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Pediatrics</a:t>
            </a:r>
          </a:p>
          <a:p>
            <a:pPr marL="91440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" sz="160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ace </a:t>
            </a: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160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ethnicity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Projects on disease-specific diagnosis, risk factors, management and outcomes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Neurological diseases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Acute kidney injury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Thrombotic events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Others...</a:t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smtClean="0">
                <a:latin typeface="Calibri"/>
                <a:ea typeface="Calibri"/>
                <a:cs typeface="Calibri"/>
                <a:sym typeface="Calibri"/>
              </a:rPr>
              <a:t>Post-Acute </a:t>
            </a: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Sequelae</a:t>
            </a: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88475" y="976044"/>
            <a:ext cx="8754000" cy="4012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85000"/>
              </a:lnSpc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Phase 1.2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post-acute sequelae are seen 30, 90, 180 days and longer after COVID-19?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post-acute sequelae vary by country or race?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post-acute sequelae are seen in children (an understudied group, large representation in 4CE)?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85000"/>
              </a:lnSpc>
              <a:spcBef>
                <a:spcPts val="240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Phase 2.2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chart review and information in clinical notes help distinguish post-acute sequelae from pre-existing comorbidities?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post-acute sequelae due to COVID-19 or the treatments (e.g., ventilation) given to patients?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42900" algn="l" rtl="0">
              <a:lnSpc>
                <a:spcPct val="8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Disease-specific post-acute sequelae through domain working groups.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91730"/>
              </p:ext>
            </p:extLst>
          </p:nvPr>
        </p:nvGraphicFramePr>
        <p:xfrm>
          <a:off x="2028702" y="749448"/>
          <a:ext cx="5086597" cy="3162300"/>
        </p:xfrm>
        <a:graphic>
          <a:graphicData uri="http://schemas.openxmlformats.org/drawingml/2006/table">
            <a:tbl>
              <a:tblPr>
                <a:tableStyleId>{EB75059F-048E-4FCA-A272-2934DF0DD160}</a:tableStyleId>
              </a:tblPr>
              <a:tblGrid>
                <a:gridCol w="1015613"/>
                <a:gridCol w="1348460"/>
                <a:gridCol w="1348460"/>
                <a:gridCol w="1374064"/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</a:rPr>
                        <a:t>COVID PCR Test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Positive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U07.1</a:t>
                      </a:r>
                      <a:r>
                        <a:rPr lang="en-US" sz="1400" b="1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Diagnosis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Only Negative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Admitted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smtClean="0">
                          <a:effectLst/>
                        </a:rPr>
                        <a:t>Phase 1.0</a:t>
                      </a:r>
                    </a:p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Cohort</a:t>
                      </a:r>
                    </a:p>
                    <a:p>
                      <a:pPr algn="ctr" fontAlgn="ctr"/>
                      <a:r>
                        <a:rPr lang="en-US" sz="18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(All PCR</a:t>
                      </a:r>
                    </a:p>
                    <a:p>
                      <a:pPr algn="ctr" fontAlgn="ctr"/>
                      <a:r>
                        <a:rPr lang="en-US" sz="18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Positive)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343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Not Admitted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smtClean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Google Shape;136;p23"/>
          <p:cNvSpPr txBox="1">
            <a:spLocks/>
          </p:cNvSpPr>
          <p:nvPr/>
        </p:nvSpPr>
        <p:spPr>
          <a:xfrm>
            <a:off x="311700" y="47028"/>
            <a:ext cx="8520600" cy="60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 lnSpcReduction="10000"/>
          </a:bodyPr>
          <a:lstStyle>
            <a:lvl1pPr lvl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buClrTx/>
              <a:buFontTx/>
            </a:pPr>
            <a:r>
              <a:rPr lang="en-US" smtClean="0">
                <a:latin typeface="Calibri"/>
                <a:ea typeface="Calibri"/>
                <a:cs typeface="Calibri"/>
                <a:sym typeface="Calibri"/>
              </a:rPr>
              <a:t>Phase 1.0 Cohort (Spring 2020)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2625" y="4138037"/>
            <a:ext cx="894565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latin typeface="+mn-lt"/>
              </a:rPr>
              <a:t>In Phase 1.0, the 4CE cohort consisted of all patients with a positive PCR test result.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latin typeface="+mn-lt"/>
              </a:rPr>
              <a:t>The test date was used as the index date.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smtClean="0">
                <a:latin typeface="+mn-lt"/>
              </a:rPr>
              <a:t>Patients with U07.1 diagnosis (COVID-19 confirmed by test), but no PCR test result, were not included.</a:t>
            </a:r>
          </a:p>
        </p:txBody>
      </p:sp>
    </p:spTree>
    <p:extLst>
      <p:ext uri="{BB962C8B-B14F-4D97-AF65-F5344CB8AC3E}">
        <p14:creationId xmlns:p14="http://schemas.microsoft.com/office/powerpoint/2010/main" val="137845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1081</TotalTime>
  <Words>1964</Words>
  <Application>Microsoft Office PowerPoint</Application>
  <PresentationFormat>On-screen Show (16:9)</PresentationFormat>
  <Paragraphs>475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4CE Phase 1.2 and 2.2</vt:lpstr>
      <vt:lpstr>4CE ("foresee") Consortium</vt:lpstr>
      <vt:lpstr>Two Types of 4CE Analyses (Phases)</vt:lpstr>
      <vt:lpstr>Example key data insights learned through 4CE</vt:lpstr>
      <vt:lpstr>Phase 1 Methods </vt:lpstr>
      <vt:lpstr>Phase 1 Results</vt:lpstr>
      <vt:lpstr>Phase 2.1</vt:lpstr>
      <vt:lpstr>Post-Acute Sequelae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changes from Phase 1.1 to 1.2</vt:lpstr>
      <vt:lpstr>Phase 1.1 Time Periods</vt:lpstr>
      <vt:lpstr>DiagMedProc.csv (Phase 1.2 Time Periods)</vt:lpstr>
      <vt:lpstr>DiagMedProc.csv (Phase 1.2 Time Periods)</vt:lpstr>
      <vt:lpstr>Additional Notes</vt:lpstr>
      <vt:lpstr>Phase 1.2 and 2.2 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4CE ("foresee") Consortium</dc:title>
  <cp:lastModifiedBy>GWEBER</cp:lastModifiedBy>
  <cp:revision>56</cp:revision>
  <cp:lastPrinted>2021-02-19T15:48:40Z</cp:lastPrinted>
  <dcterms:modified xsi:type="dcterms:W3CDTF">2021-04-25T23:02:46Z</dcterms:modified>
</cp:coreProperties>
</file>