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84" r:id="rId4"/>
    <p:sldId id="279" r:id="rId5"/>
    <p:sldId id="283" r:id="rId6"/>
    <p:sldId id="257" r:id="rId7"/>
    <p:sldId id="278" r:id="rId8"/>
    <p:sldId id="280" r:id="rId9"/>
    <p:sldId id="281" r:id="rId10"/>
    <p:sldId id="282" r:id="rId11"/>
    <p:sldId id="259" r:id="rId12"/>
    <p:sldId id="260" r:id="rId13"/>
    <p:sldId id="262" r:id="rId14"/>
    <p:sldId id="271" r:id="rId15"/>
    <p:sldId id="263" r:id="rId16"/>
    <p:sldId id="265" r:id="rId17"/>
    <p:sldId id="267" r:id="rId18"/>
    <p:sldId id="264" r:id="rId19"/>
    <p:sldId id="266" r:id="rId20"/>
    <p:sldId id="268" r:id="rId21"/>
    <p:sldId id="269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9" autoAdjust="0"/>
    <p:restoredTop sz="87074" autoAdjust="0"/>
  </p:normalViewPr>
  <p:slideViewPr>
    <p:cSldViewPr>
      <p:cViewPr varScale="1">
        <p:scale>
          <a:sx n="75" d="100"/>
          <a:sy n="75" d="100"/>
        </p:scale>
        <p:origin x="216" y="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0D83-E079-4741-819E-DA84DAF5117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848D-84D1-46AD-92BA-8BF7FF88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5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BD7D-79B4-4306-8FE3-924941B83EF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anilkale.99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3152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Rest Assured + Cucumber Automation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4572000"/>
            <a:ext cx="4038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-Anil Kale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POST Request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562600"/>
          </a:xfrm>
        </p:spPr>
        <p:txBody>
          <a:bodyPr lIns="91440" rIns="91440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POST the data to the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Uses URI to choose the specific set of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son as a File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Json as String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Headers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 Code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BDD-Introduction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867400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5000" b="1" dirty="0" smtClean="0">
                <a:solidFill>
                  <a:schemeClr val="accent1">
                    <a:lumMod val="75000"/>
                  </a:schemeClr>
                </a:solidFill>
              </a:rPr>
              <a:t>TDD </a:t>
            </a:r>
            <a:r>
              <a:rPr lang="en-US" sz="5000" b="1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5000" b="1" dirty="0" smtClean="0">
                <a:solidFill>
                  <a:schemeClr val="accent1">
                    <a:lumMod val="75000"/>
                  </a:schemeClr>
                </a:solidFill>
              </a:rPr>
              <a:t> BDD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TDD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Tests written by </a:t>
            </a:r>
            <a:r>
              <a:rPr lang="en-US" sz="3200" dirty="0" smtClean="0">
                <a:solidFill>
                  <a:schemeClr val="tx2"/>
                </a:solidFill>
              </a:rPr>
              <a:t>developer </a:t>
            </a:r>
            <a:r>
              <a:rPr lang="en-US" sz="32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solidFill>
                  <a:schemeClr val="tx2"/>
                </a:solidFill>
              </a:rPr>
              <a:t>Run </a:t>
            </a:r>
            <a:r>
              <a:rPr lang="en-US" sz="3200" dirty="0">
                <a:solidFill>
                  <a:schemeClr val="tx2"/>
                </a:solidFill>
              </a:rPr>
              <a:t>tests by </a:t>
            </a:r>
            <a:r>
              <a:rPr lang="en-US" sz="3200" dirty="0" err="1">
                <a:solidFill>
                  <a:schemeClr val="tx2"/>
                </a:solidFill>
              </a:rPr>
              <a:t>dev</a:t>
            </a:r>
            <a:r>
              <a:rPr lang="en-US" sz="3200" dirty="0">
                <a:solidFill>
                  <a:schemeClr val="tx2"/>
                </a:solidFill>
              </a:rPr>
              <a:t>, test failed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Develop </a:t>
            </a:r>
            <a:r>
              <a:rPr lang="en-US" sz="3200" dirty="0" smtClean="0">
                <a:solidFill>
                  <a:schemeClr val="tx2"/>
                </a:solidFill>
              </a:rPr>
              <a:t>code </a:t>
            </a:r>
            <a:r>
              <a:rPr lang="en-US" sz="32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solidFill>
                  <a:schemeClr val="tx2"/>
                </a:solidFill>
              </a:rPr>
              <a:t>Run </a:t>
            </a:r>
            <a:r>
              <a:rPr lang="en-US" sz="3200" dirty="0">
                <a:solidFill>
                  <a:schemeClr val="tx2"/>
                </a:solidFill>
              </a:rPr>
              <a:t>Tests, test should pass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Refactor tests if </a:t>
            </a:r>
            <a:r>
              <a:rPr lang="en-US" sz="3200" dirty="0" smtClean="0">
                <a:solidFill>
                  <a:schemeClr val="tx2"/>
                </a:solidFill>
              </a:rPr>
              <a:t>required</a:t>
            </a:r>
            <a:endParaRPr lang="en-US" sz="3200" dirty="0">
              <a:solidFill>
                <a:schemeClr val="tx2"/>
              </a:solidFill>
            </a:endParaRP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Mostly written to test each unit level code/method (Unit Tests)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Covers low level design </a:t>
            </a:r>
            <a:r>
              <a:rPr lang="en-US" sz="3200" dirty="0" smtClean="0">
                <a:solidFill>
                  <a:schemeClr val="tx2"/>
                </a:solidFill>
              </a:rPr>
              <a:t>scenarios</a:t>
            </a:r>
          </a:p>
          <a:p>
            <a:pPr lvl="2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BDD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Stakeholders/Non-Technical defines behavior of application in simple English language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Design high level scenario to test expectation from application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Design normally for acceptance testing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4900" b="1" dirty="0" smtClean="0">
                <a:solidFill>
                  <a:schemeClr val="accent1">
                    <a:lumMod val="75000"/>
                  </a:schemeClr>
                </a:solidFill>
              </a:rPr>
              <a:t>QA </a:t>
            </a:r>
            <a:r>
              <a:rPr lang="en-US" sz="4900" b="1" dirty="0">
                <a:solidFill>
                  <a:schemeClr val="accent1">
                    <a:lumMod val="75000"/>
                  </a:schemeClr>
                </a:solidFill>
              </a:rPr>
              <a:t>role in </a:t>
            </a:r>
            <a:r>
              <a:rPr lang="en-US" sz="4900" b="1" dirty="0" smtClean="0">
                <a:solidFill>
                  <a:schemeClr val="accent1">
                    <a:lumMod val="75000"/>
                  </a:schemeClr>
                </a:solidFill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18908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97674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Cucumber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82000" cy="4983163"/>
          </a:xfrm>
        </p:spPr>
        <p:txBody>
          <a:bodyPr lIns="91440" rIns="91440"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Why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Focuses on user experience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Helpful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involve business stakeholders who can't easily read code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Tests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allow for easier reuse of code in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Quick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and easy set up and execution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When 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For BDD style automation implementation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Way to write tests that anybody can understand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 Non Technical resources/stakeholders to contribute in automation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How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Step Definition file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Gherkin-Introduction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understands the language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Gherkin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Business readable language describes behavior without detailing implementation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Used for : Documentation and Automated tests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 with .feature extension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One Feature file can have multiple scenarios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Cucumber-Set up 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257800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Build automation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tool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Cucumber-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Junit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/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Unit testing framework integrated with Cucumber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Cucumber-java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lib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Cucumber Eclipse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Plugin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Gherkin syntax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highlighter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Cucumber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Annotations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Given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When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Then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But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Cucumbers Tags/hooks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Before/After hooks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16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Feature File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Single OR multiple Scenario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 Cucumber annotations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Parameterization tests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Scenario Outline and Example Keyword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Maps in Data Table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41285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Step Def File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files steps mapped with Step definition file code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It’s Java code methods with annotation attached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Duplicate Step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Defs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are not allowed 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Defs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can be distributed in multiple java files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Cucumber-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486400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What is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Junit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Configuration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RunWith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annotation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CucumberOptions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Glue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Plugin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Dryrun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Tags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Running the cucumber automation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Reports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12837"/>
            <a:ext cx="7772400" cy="55165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Report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Report with Maven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943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0"/>
            <a:ext cx="8229600" cy="685800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343400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Laptop or desktop with Internet connection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Basic understanding of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programming (Java)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Installed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version of JAVA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8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preferred)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Windows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7, 10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OS (Preferred) or any compatible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Eclipse (Eclipse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Mars, Neon, Oxygen)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4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Course Pre-requisite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GIT &amp; Jenkins (CI) Integration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installation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integration in Eclipse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Jenkins Installation and configuration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Creation of Jenkins Job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Execution of Cucumber automation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Report generation and configuration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Extent Report Generation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2" indent="0">
              <a:lnSpc>
                <a:spcPct val="16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297363"/>
          </a:xfrm>
        </p:spPr>
        <p:txBody>
          <a:bodyPr lIns="91440" rIns="91440">
            <a:noAutofit/>
          </a:bodyPr>
          <a:lstStyle/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+ Selenium Automation Demo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447800"/>
            <a:ext cx="2819400" cy="3200400"/>
          </a:xfrm>
        </p:spPr>
        <p:txBody>
          <a:bodyPr lIns="91440" rIns="9144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anilkale.99@gmail.com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9158994485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49" y="6324940"/>
            <a:ext cx="8229600" cy="457200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43372"/>
            <a:ext cx="9143999" cy="6688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 of the course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9741" y="2392343"/>
            <a:ext cx="953386" cy="8842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Eclipse&amp; Maven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84058" y="2114992"/>
            <a:ext cx="1219200" cy="4211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Cucumber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29046" y="2114991"/>
            <a:ext cx="1107558" cy="4211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75221" y="5420445"/>
            <a:ext cx="1107558" cy="5379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 &amp; Maven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76327" y="3339120"/>
            <a:ext cx="956488" cy="4463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391400" y="2668772"/>
            <a:ext cx="1107558" cy="6078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Rest-Assured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55042" y="5422768"/>
            <a:ext cx="1107558" cy="4446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68802" y="2114991"/>
            <a:ext cx="1107558" cy="6078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File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93611" y="3100055"/>
            <a:ext cx="1107558" cy="6078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Def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9584" y="4887046"/>
            <a:ext cx="1262616" cy="5993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Cucumber Report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19946" y="1828800"/>
            <a:ext cx="1439826" cy="213360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49504" y="3099176"/>
            <a:ext cx="1253754" cy="8632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Cucumber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55382" y="1669289"/>
            <a:ext cx="6714460" cy="2476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85800" y="4769886"/>
            <a:ext cx="5486400" cy="1859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86816" y="1180487"/>
            <a:ext cx="224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Local Setup – Part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Left-Up Arrow 5"/>
          <p:cNvSpPr/>
          <p:nvPr/>
        </p:nvSpPr>
        <p:spPr>
          <a:xfrm>
            <a:off x="6172200" y="4195972"/>
            <a:ext cx="1295400" cy="169500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1370" y="4343400"/>
            <a:ext cx="389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Continuous Integration setup – Part 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24061" y="4858810"/>
            <a:ext cx="141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Integration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826384" y="3414717"/>
            <a:ext cx="583816" cy="2503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971800" y="3429000"/>
            <a:ext cx="530742" cy="2503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135497" y="2215798"/>
            <a:ext cx="448561" cy="244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821864" y="2196698"/>
            <a:ext cx="581015" cy="26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6872180" y="2848299"/>
            <a:ext cx="531628" cy="250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1323754" y="2670703"/>
            <a:ext cx="531628" cy="250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99584" y="5917016"/>
            <a:ext cx="1262616" cy="5993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Extent Report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Left Arrow 30"/>
          <p:cNvSpPr/>
          <p:nvPr/>
        </p:nvSpPr>
        <p:spPr>
          <a:xfrm>
            <a:off x="5562600" y="5486400"/>
            <a:ext cx="583816" cy="230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3962400" y="5546242"/>
            <a:ext cx="466858" cy="2236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ent-Up Arrow 32"/>
          <p:cNvSpPr/>
          <p:nvPr/>
        </p:nvSpPr>
        <p:spPr>
          <a:xfrm rot="16200000">
            <a:off x="2677117" y="4763455"/>
            <a:ext cx="334714" cy="964548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ent Arrow 35"/>
          <p:cNvSpPr/>
          <p:nvPr/>
        </p:nvSpPr>
        <p:spPr>
          <a:xfrm rot="10800000">
            <a:off x="2387984" y="5968089"/>
            <a:ext cx="938764" cy="3510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Content – Rest Assured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257800"/>
          </a:xfrm>
        </p:spPr>
        <p:txBody>
          <a:bodyPr lIns="91440" rIns="91440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Restful Web Services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HTTP Methods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Rest Assured basics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Features of Rest Assured.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Response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Headers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 Code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Body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Content – Rest Assured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715000"/>
          </a:xfrm>
        </p:spPr>
        <p:txBody>
          <a:bodyPr lIns="91440" rIns="91440"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BaseURI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BasePath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PathParam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QueryParam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RequestSpecification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Reading Json from File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Matchers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JsonPath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Logs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Entire Json comparison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Content - Cucumber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943600"/>
          </a:xfrm>
        </p:spPr>
        <p:txBody>
          <a:bodyPr lIns="91440" rIns="91440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BDD-Introduction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Gherkin-Introduction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Cucumber-Set up in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Eclipse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&amp; Step Def file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Cucumber-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Report Generation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Extent Report integration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GIT installation and integration with Eclipse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Continuous Integration (Jenkins)</a:t>
            </a:r>
          </a:p>
        </p:txBody>
      </p:sp>
    </p:spTree>
    <p:extLst>
      <p:ext uri="{BB962C8B-B14F-4D97-AF65-F5344CB8AC3E}">
        <p14:creationId xmlns:p14="http://schemas.microsoft.com/office/powerpoint/2010/main" val="3645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Basics- Web Services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943600"/>
          </a:xfrm>
        </p:spPr>
        <p:txBody>
          <a:bodyPr lIns="91440" rIns="91440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Restful Web Services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RE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presentational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tate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ransfer (REST)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REST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Architecture based Web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Services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Everything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is a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resource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Light Weight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Scalable, High Performance and Maintainable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HTTP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POST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GET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UPDATE/PUT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DELETE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Basics –Rest Assured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6553200" cy="5943600"/>
          </a:xfrm>
        </p:spPr>
        <p:txBody>
          <a:bodyPr lIns="91440" rIns="91440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Rest Assured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Library to Test Restful WebServices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Request/Response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Validation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Methodology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Given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When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Then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Attributes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URI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Headers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 Code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Get Request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562600"/>
          </a:xfrm>
        </p:spPr>
        <p:txBody>
          <a:bodyPr lIns="91440" rIns="91440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fetch the data from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Uses URI to choose the specific set of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son as a File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Json as String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Response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Headers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Status Code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194806</TotalTime>
  <Words>581</Words>
  <Application>Microsoft Office PowerPoint</Application>
  <PresentationFormat>On-screen Show (4:3)</PresentationFormat>
  <Paragraphs>223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Rest Assured + Cucumber Automation</vt:lpstr>
      <vt:lpstr>Continued..</vt:lpstr>
      <vt:lpstr>Continued..</vt:lpstr>
      <vt:lpstr>Content – Rest Assured</vt:lpstr>
      <vt:lpstr>Content – Rest Assured</vt:lpstr>
      <vt:lpstr>Content - Cucumber</vt:lpstr>
      <vt:lpstr>Basics- Web Services </vt:lpstr>
      <vt:lpstr>Basics –Rest Assured</vt:lpstr>
      <vt:lpstr>Get Request</vt:lpstr>
      <vt:lpstr>POST Request</vt:lpstr>
      <vt:lpstr>BDD-Introduction</vt:lpstr>
      <vt:lpstr>Cucumber Basics</vt:lpstr>
      <vt:lpstr>Gherkin-Introduction</vt:lpstr>
      <vt:lpstr>Cucumber-Set up in Eclipse</vt:lpstr>
      <vt:lpstr>Cucumber Implementation</vt:lpstr>
      <vt:lpstr>Feature File</vt:lpstr>
      <vt:lpstr>Step Def File</vt:lpstr>
      <vt:lpstr>Cucumber-Junit</vt:lpstr>
      <vt:lpstr>Reports</vt:lpstr>
      <vt:lpstr>GIT &amp; Jenkins (CI) Integration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Automation</dc:title>
  <dc:creator>Anil</dc:creator>
  <cp:lastModifiedBy>admin</cp:lastModifiedBy>
  <cp:revision>137</cp:revision>
  <dcterms:created xsi:type="dcterms:W3CDTF">2016-07-06T17:43:00Z</dcterms:created>
  <dcterms:modified xsi:type="dcterms:W3CDTF">2019-09-29T05:05:14Z</dcterms:modified>
</cp:coreProperties>
</file>