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3" r:id="rId2"/>
    <p:sldId id="279" r:id="rId3"/>
    <p:sldId id="280" r:id="rId4"/>
    <p:sldId id="259" r:id="rId5"/>
    <p:sldId id="260" r:id="rId6"/>
    <p:sldId id="283" r:id="rId7"/>
    <p:sldId id="271" r:id="rId8"/>
    <p:sldId id="281" r:id="rId9"/>
    <p:sldId id="262" r:id="rId10"/>
    <p:sldId id="263" r:id="rId11"/>
    <p:sldId id="267" r:id="rId12"/>
    <p:sldId id="293" r:id="rId13"/>
    <p:sldId id="294" r:id="rId14"/>
    <p:sldId id="295" r:id="rId15"/>
    <p:sldId id="296" r:id="rId16"/>
    <p:sldId id="297" r:id="rId17"/>
    <p:sldId id="298" r:id="rId18"/>
    <p:sldId id="284" r:id="rId19"/>
    <p:sldId id="301" r:id="rId20"/>
    <p:sldId id="303" r:id="rId21"/>
    <p:sldId id="302" r:id="rId22"/>
    <p:sldId id="305" r:id="rId23"/>
    <p:sldId id="308" r:id="rId24"/>
    <p:sldId id="309" r:id="rId25"/>
    <p:sldId id="310" r:id="rId26"/>
    <p:sldId id="311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47" y="4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0D83-E079-4741-819E-DA84DAF5117A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848D-84D1-46AD-92BA-8BF7FF88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3848D-84D1-46AD-92BA-8BF7FF882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BD7D-79B4-4306-8FE3-924941B83E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189D-D328-4894-BE07-03232D72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598" y="381000"/>
            <a:ext cx="8686800" cy="4419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685800"/>
            <a:ext cx="4010025" cy="38957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680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Cucumber/Gherkin BDD Implementation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733800" cy="5211763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Keywords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Given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Feature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Scenario Outline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914400"/>
            <a:ext cx="48768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Functionality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Multiple scenario in feature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Parameterization tests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Maps in Data Table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Cucumbers Tags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 hooks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Tagged hooks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Multiple Feature and Step Def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Sharing with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picocontainer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Step Def File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3352800"/>
          </a:xfrm>
        </p:spPr>
        <p:txBody>
          <a:bodyPr lIns="91440" rIns="91440"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files steps mapped with Step definition file code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Defs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are implementation of Feature files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It’s Java code methods with annotation attached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Defs can be distributed in multiple java files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Selenium commands and Java Code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7" y="4605788"/>
            <a:ext cx="7211621" cy="1295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Background Keyword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534400" cy="3352799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Background Keyword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Run Before each and every scenario present in feature file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Common Step or Series of Steps</a:t>
            </a:r>
          </a:p>
          <a:p>
            <a:pPr lvl="1">
              <a:lnSpc>
                <a:spcPct val="150000"/>
              </a:lnSpc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7429500" cy="10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DataTable in Cucumber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28956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DataTable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How you are managing data in Feature File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More readable and Easy to understand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Pipe Operator and indentation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Data Specific for single step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1647"/>
            <a:ext cx="6400800" cy="18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Scenario Outline and Examples Keyword : Data Driven Testing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25146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Scenario Outline &amp; Examples 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Data Driven testing achieved with these keywords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Same Scenario can run multiple time with different data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Each row of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Examples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table will be a new test scenario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No need to change anything in Step Def file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72374"/>
            <a:ext cx="6019800" cy="26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Tags of Cucumber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23622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Tags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Manage and organize execution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Provides flexibility in the execution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Tags needs to be provided in runner class</a:t>
            </a: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477000" cy="22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 Hooks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35814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@Before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Before Every Scenario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E.g. Launching of the browser code, common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setting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@After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After Every Scenario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E.g. Tear down code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Cucumber Hooks execution order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3581400"/>
          </a:xfrm>
        </p:spPr>
        <p:txBody>
          <a:bodyPr lIns="91440" rIns="9144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@Before</a:t>
            </a: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Incrementing order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@After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Decrementing order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Environment Setup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(Continuous Integration) – Part II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4114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Continuous Integration tool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Plugins Installation on Jenkins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 Report, HTML Publisher,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branch source, Maven Integration, Junit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GIT Installation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GIT installation on Jenkins Machine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Maven 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Build tool for Jenkins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" lvl="2"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2" indent="0">
              <a:lnSpc>
                <a:spcPct val="16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Continuous Integration : Jenkins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685800"/>
            <a:ext cx="6477000" cy="1984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Download Jenkins.war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u="sng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://jenkins.io/doc/book/installing/</a:t>
            </a:r>
            <a:endParaRPr lang="en-US" sz="12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Java –jar Jenkins.war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Default installation  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http ://localhost:8080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Unlock Jenkins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5105400" cy="3048000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7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Pre-requisite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029200"/>
          </a:xfrm>
        </p:spPr>
        <p:txBody>
          <a:bodyPr lIns="91440" rIns="91440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Window OS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 understanding of any programming language, Java Preferred.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Basic knowledge of Selenium Webdriver.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Learning attitude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GIT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64770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Version Control system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in code to GIT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Download GIT setup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git-scm.com/download/win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Install .exe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Maven Installation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6477000" cy="1984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Download Maven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maven.apache.org/download.cgi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Set Environment variable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Git Hub Account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14400"/>
            <a:ext cx="80772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Free Version Control System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Available over the internet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Account Creation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https://github.com/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GIT Integration With Eclipse Cucumber Project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95400"/>
            <a:ext cx="7467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Pre-requisite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 Code ready for Execution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Created Git Account and Repository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Upload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Code to GIT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Share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Create New Directory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Commit, and commit the changes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Show in Repository View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Right click on Remote and Create Remote, Provide the GIT repository URL and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username/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pwd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2" indent="-342900">
              <a:buFont typeface="Wingdings" pitchFamily="2" charset="2"/>
              <a:buChar char="Ø"/>
            </a:pPr>
            <a:endParaRPr lang="en-US" sz="16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Push the changes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 any File  Right click on file  Team  Commit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Right click Eclipse Project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Team Show in Repository View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Expand the branches  Local  Push branch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Creating Jenkins Job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7315200" cy="505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Create Maven Project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GIT repository details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Build Information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Provide Post Build Action for Cucumber Report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Jenkins Job Execution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990600"/>
            <a:ext cx="7315200" cy="505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Build the Job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the Console Logs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 the Cucumber Reports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0">
                <a:schemeClr val="accent1">
                  <a:lumMod val="42000"/>
                  <a:lumOff val="58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Jenkins With Extent Report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838201"/>
            <a:ext cx="7315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Configure Jenkins Post Build for Extent Report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36187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438400"/>
            <a:ext cx="1447800" cy="762000"/>
          </a:xfrm>
        </p:spPr>
        <p:txBody>
          <a:bodyPr lIns="91440" rIns="9144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620000" cy="5715000"/>
          </a:xfrm>
          <a:noFill/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</a:effectLst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Cucumber BDD framework implementation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Setup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Java, Maven, Cucumber, Eclipse, Extend Report, Git, Jenkins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Java -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Scripting language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Eclipse -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IDE 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-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Build Tool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 and BDD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Gherkin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BDD language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Test Scripts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Java,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Gherkin,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ucumber and Selenium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Execution –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Cucumber Options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Version control system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Extent Report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Advanced Reporting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Jenkins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Continuous Integration tool 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949" y="0"/>
            <a:ext cx="9144000" cy="838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 of the course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lvl="0" algn="l">
              <a:lnSpc>
                <a:spcPct val="17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TDD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Vs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458200" cy="5441212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TDD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Tests written by </a:t>
            </a:r>
            <a:r>
              <a:rPr lang="en-US" sz="1900" dirty="0" smtClean="0">
                <a:solidFill>
                  <a:schemeClr val="tx2"/>
                </a:solidFill>
              </a:rPr>
              <a:t>developer </a:t>
            </a:r>
            <a:r>
              <a:rPr lang="en-US" sz="19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chemeClr val="tx2"/>
                </a:solidFill>
              </a:rPr>
              <a:t>Run </a:t>
            </a:r>
            <a:r>
              <a:rPr lang="en-US" sz="1900" dirty="0">
                <a:solidFill>
                  <a:schemeClr val="tx2"/>
                </a:solidFill>
              </a:rPr>
              <a:t>tests by </a:t>
            </a:r>
            <a:r>
              <a:rPr lang="en-US" sz="1900" dirty="0" err="1">
                <a:solidFill>
                  <a:schemeClr val="tx2"/>
                </a:solidFill>
              </a:rPr>
              <a:t>dev</a:t>
            </a:r>
            <a:r>
              <a:rPr lang="en-US" sz="1900" dirty="0">
                <a:solidFill>
                  <a:schemeClr val="tx2"/>
                </a:solidFill>
              </a:rPr>
              <a:t>, test failed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Develop </a:t>
            </a:r>
            <a:r>
              <a:rPr lang="en-US" sz="1900" dirty="0" smtClean="0">
                <a:solidFill>
                  <a:schemeClr val="tx2"/>
                </a:solidFill>
              </a:rPr>
              <a:t>Application code </a:t>
            </a:r>
            <a:r>
              <a:rPr lang="en-US" sz="19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 smtClean="0">
                <a:solidFill>
                  <a:schemeClr val="tx2"/>
                </a:solidFill>
              </a:rPr>
              <a:t>Run </a:t>
            </a:r>
            <a:r>
              <a:rPr lang="en-US" sz="1900" dirty="0">
                <a:solidFill>
                  <a:schemeClr val="tx2"/>
                </a:solidFill>
              </a:rPr>
              <a:t>Tests, test should pass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Refactor tests if </a:t>
            </a:r>
            <a:r>
              <a:rPr lang="en-US" sz="1900" dirty="0" smtClean="0">
                <a:solidFill>
                  <a:schemeClr val="tx2"/>
                </a:solidFill>
              </a:rPr>
              <a:t>required</a:t>
            </a:r>
            <a:endParaRPr lang="en-US" sz="1900" dirty="0">
              <a:solidFill>
                <a:schemeClr val="tx2"/>
              </a:solidFill>
            </a:endParaRP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Mostly written to test each unit level code/method (Unit Tests)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Covers low level design </a:t>
            </a:r>
            <a:r>
              <a:rPr lang="en-US" sz="1900" dirty="0" smtClean="0">
                <a:solidFill>
                  <a:schemeClr val="tx2"/>
                </a:solidFill>
              </a:rPr>
              <a:t>scenarios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Test cases are written in programing language e.g. Java, Ruby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Focuses on to test implementation of code (methods and classes)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Design </a:t>
            </a:r>
            <a:r>
              <a:rPr lang="en-US" sz="1900" dirty="0">
                <a:solidFill>
                  <a:schemeClr val="tx2"/>
                </a:solidFill>
              </a:rPr>
              <a:t>high level scenario to test </a:t>
            </a:r>
            <a:r>
              <a:rPr lang="en-US" sz="1900" dirty="0" smtClean="0">
                <a:solidFill>
                  <a:schemeClr val="tx2"/>
                </a:solidFill>
              </a:rPr>
              <a:t>expectations </a:t>
            </a:r>
            <a:r>
              <a:rPr lang="en-US" sz="1900" dirty="0">
                <a:solidFill>
                  <a:schemeClr val="tx2"/>
                </a:solidFill>
              </a:rPr>
              <a:t>from application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Designed </a:t>
            </a:r>
            <a:r>
              <a:rPr lang="en-US" sz="1900" dirty="0">
                <a:solidFill>
                  <a:schemeClr val="tx2"/>
                </a:solidFill>
              </a:rPr>
              <a:t>normally for acceptance </a:t>
            </a:r>
            <a:r>
              <a:rPr lang="en-US" sz="1900" dirty="0" smtClean="0">
                <a:solidFill>
                  <a:schemeClr val="tx2"/>
                </a:solidFill>
              </a:rPr>
              <a:t>testing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>
                <a:solidFill>
                  <a:schemeClr val="tx2"/>
                </a:solidFill>
              </a:rPr>
              <a:t>Stakeholders/Non-Technical </a:t>
            </a:r>
            <a:r>
              <a:rPr lang="en-US" sz="1900" dirty="0" smtClean="0">
                <a:solidFill>
                  <a:schemeClr val="tx2"/>
                </a:solidFill>
              </a:rPr>
              <a:t>resources defines </a:t>
            </a:r>
            <a:r>
              <a:rPr lang="en-US" sz="1900" dirty="0">
                <a:solidFill>
                  <a:schemeClr val="tx2"/>
                </a:solidFill>
              </a:rPr>
              <a:t>behavior of application in simple English language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Focuses on to test/application behaviors</a:t>
            </a:r>
          </a:p>
          <a:p>
            <a:pPr lvl="3">
              <a:buFont typeface="Calibri" panose="020F0502020204030204" pitchFamily="34" charset="0"/>
              <a:buChar char="−"/>
            </a:pPr>
            <a:r>
              <a:rPr lang="en-US" sz="1900" dirty="0" smtClean="0">
                <a:solidFill>
                  <a:schemeClr val="tx2"/>
                </a:solidFill>
              </a:rPr>
              <a:t>BDD enables all stakeholders on the same page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7481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Cucumber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7443"/>
            <a:ext cx="8839200" cy="5334000"/>
          </a:xfrm>
        </p:spPr>
        <p:txBody>
          <a:bodyPr lIns="91440" rIns="9144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implements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BDD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Written in Ruby language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Supports Ruby, Java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Java Scripts,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Python, Perl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Can be used with Selenium, Watir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Capybara 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stakeholders 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processes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can communicate with each other in common language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Focuses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on user experience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Automate Acceptance tests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Way to write tests that anybody can understand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Non Technical resources/stakeholders to contribute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automation</a:t>
            </a: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How to use Cucumber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Step Definition file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Cucumber Options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Environment Setup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077200" cy="4343400"/>
          </a:xfrm>
        </p:spPr>
        <p:txBody>
          <a:bodyPr lIns="91440" rIns="91440"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Local Machine – Part 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Continuous Integration Machine – Part II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Environment Setup (Local Machine) – Part I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540"/>
            <a:ext cx="7772400" cy="5257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Scripting language 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Integrated development Environment 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Build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Selenium Webdriver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UI Automation tool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Cucumber-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Junit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Junit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testing framework integrated with Cucumber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Cucumber lib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Cucumber Eclipse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Gherkin syntax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highlighter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Extent Report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Advanced Reporting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3" indent="-342900">
              <a:buFont typeface="Calibri" panose="020F0502020204030204" pitchFamily="34" charset="0"/>
              <a:buChar char="−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Environment Setup Links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57800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http://www.oracle.com/technetwork/java/javase/downloads/jdk8-downloads-2133151.html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http://www.eclipse.org/downloads/packages/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Maven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Available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Selenium Webdriver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Maven Dependency : Selenium-java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Selenium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Browser drivers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http://www.seleniumhq.org/download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Cucumber-Junit</a:t>
            </a:r>
          </a:p>
          <a:p>
            <a:pPr marL="742950" lvl="2" indent="-342900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Maven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Dependency 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cucumber-junit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Cucumber-java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Maven Dependency : cucumber-java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Cucumber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Eclipse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Plugin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Eclipse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Help  Search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of “Cucumber Eclipse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Plugin” and install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Extent Report</a:t>
            </a:r>
          </a:p>
          <a:p>
            <a:pPr marL="1200150" lvl="3" indent="-342900"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Maven Dependency 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cucumber-extentsreport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extentreports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Gherkin Introduction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05677" cy="2643947"/>
          </a:xfrm>
        </p:spPr>
        <p:txBody>
          <a:bodyPr lIns="91440" rIns="9144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Business readable plain-text English language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Designed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be easy to learn by non-programmers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Cucumber understands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language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Describes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behavior of application without detailing 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Used for : Documentation and Automated tests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Gherkin is a line-oriented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language uses indentation to define structure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Feature file with .feature extension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051192"/>
            <a:ext cx="6405563" cy="18642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Continued..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210920</TotalTime>
  <Words>1010</Words>
  <Application>Microsoft Office PowerPoint</Application>
  <PresentationFormat>On-screen Show (4:3)</PresentationFormat>
  <Paragraphs>245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PowerPoint Presentation</vt:lpstr>
      <vt:lpstr>Pre-requisite</vt:lpstr>
      <vt:lpstr>Continued..</vt:lpstr>
      <vt:lpstr> TDD Vs BDD</vt:lpstr>
      <vt:lpstr>Cucumber Basics</vt:lpstr>
      <vt:lpstr>Environment Setup</vt:lpstr>
      <vt:lpstr>Environment Setup (Local Machine) – Part I</vt:lpstr>
      <vt:lpstr>Environment Setup Links </vt:lpstr>
      <vt:lpstr>Gherkin Introduction</vt:lpstr>
      <vt:lpstr>Cucumber/Gherkin BDD Implementation</vt:lpstr>
      <vt:lpstr>Step Def File</vt:lpstr>
      <vt:lpstr>Background Keyword </vt:lpstr>
      <vt:lpstr>DataTable in Cucumber</vt:lpstr>
      <vt:lpstr>Scenario Outline and Examples Keyword : Data Driven Testing</vt:lpstr>
      <vt:lpstr>Tags of Cucumber</vt:lpstr>
      <vt:lpstr>Cucumber Hooks</vt:lpstr>
      <vt:lpstr>Cucumber Hooks execution order</vt:lpstr>
      <vt:lpstr>Environment Setup (Continuous Integration) – Part II</vt:lpstr>
      <vt:lpstr>Continuous Integration : Jenkins Installation</vt:lpstr>
      <vt:lpstr>GIT Installation</vt:lpstr>
      <vt:lpstr>Maven Installation</vt:lpstr>
      <vt:lpstr>Git Hub Account </vt:lpstr>
      <vt:lpstr>GIT Integration With Eclipse Cucumber Project</vt:lpstr>
      <vt:lpstr>Creating Jenkins Job </vt:lpstr>
      <vt:lpstr>Jenkins Job Execution</vt:lpstr>
      <vt:lpstr>Jenkins With Extent Report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Anil</dc:creator>
  <cp:lastModifiedBy>admin</cp:lastModifiedBy>
  <cp:revision>342</cp:revision>
  <dcterms:created xsi:type="dcterms:W3CDTF">2016-07-06T17:43:00Z</dcterms:created>
  <dcterms:modified xsi:type="dcterms:W3CDTF">2018-03-23T13:45:30Z</dcterms:modified>
</cp:coreProperties>
</file>