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1" r:id="rId6"/>
    <p:sldId id="267" r:id="rId7"/>
    <p:sldId id="262" r:id="rId8"/>
    <p:sldId id="263" r:id="rId9"/>
    <p:sldId id="266" r:id="rId10"/>
    <p:sldId id="265" r:id="rId11"/>
    <p:sldId id="264" r:id="rId12"/>
  </p:sldIdLst>
  <p:sldSz cx="18288000" cy="10287000"/>
  <p:notesSz cx="6858000" cy="9144000"/>
  <p:embeddedFontLst>
    <p:embeddedFont>
      <p:font typeface="Alatsi" panose="020B0604020202020204" charset="0"/>
      <p:regular r:id="rId13"/>
    </p:embeddedFont>
    <p:embeddedFont>
      <p:font typeface="Arial Bold" panose="020B0704020202020204" pitchFamily="34" charset="0"/>
      <p:regular r:id="rId14"/>
      <p:bold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7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2" d="100"/>
          <a:sy n="42" d="100"/>
        </p:scale>
        <p:origin x="912" y="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diagrams/_rels/data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hyperlink" Target="https://github.com/functions-lab/COSMOS-EDFA-Dataset" TargetMode="Externa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github.com/functions-lab/COSMOS-EDFA-Dataset" TargetMode="External"/><Relationship Id="rId7" Type="http://schemas.openxmlformats.org/officeDocument/2006/relationships/image" Target="../media/image9.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FFFB8E-4B68-4567-BCDE-DD176387F6E6}" type="doc">
      <dgm:prSet loTypeId="urn:microsoft.com/office/officeart/2005/8/layout/hierarchy1" loCatId="hierarchy" qsTypeId="urn:microsoft.com/office/officeart/2005/8/quickstyle/simple3" qsCatId="simple" csTypeId="urn:microsoft.com/office/officeart/2005/8/colors/accent2_2" csCatId="accent2" phldr="1"/>
      <dgm:spPr/>
      <dgm:t>
        <a:bodyPr/>
        <a:lstStyle/>
        <a:p>
          <a:endParaRPr lang="en-US"/>
        </a:p>
      </dgm:t>
    </dgm:pt>
    <dgm:pt modelId="{9E7A0E25-87D7-4B29-9E5B-7514269BCA26}">
      <dgm:prSet/>
      <dgm:spPr/>
      <dgm:t>
        <a:bodyPr/>
        <a:lstStyle/>
        <a:p>
          <a:pPr>
            <a:lnSpc>
              <a:spcPct val="100000"/>
            </a:lnSpc>
            <a:defRPr cap="all"/>
          </a:pPr>
          <a:r>
            <a:rPr lang="en-US" b="1" i="0" baseline="0"/>
            <a:t>Introduction</a:t>
          </a:r>
          <a:endParaRPr lang="en-US"/>
        </a:p>
      </dgm:t>
    </dgm:pt>
    <dgm:pt modelId="{4D23617B-6D5F-49B2-89D9-90B37FC1E7D6}" type="parTrans" cxnId="{BE733CB5-F312-4DD0-A7CD-D829035084B7}">
      <dgm:prSet/>
      <dgm:spPr/>
      <dgm:t>
        <a:bodyPr/>
        <a:lstStyle/>
        <a:p>
          <a:endParaRPr lang="en-US"/>
        </a:p>
      </dgm:t>
    </dgm:pt>
    <dgm:pt modelId="{9E3613A9-EA2F-4B2F-A5CB-BAC49ED5EF8D}" type="sibTrans" cxnId="{BE733CB5-F312-4DD0-A7CD-D829035084B7}">
      <dgm:prSet/>
      <dgm:spPr/>
      <dgm:t>
        <a:bodyPr/>
        <a:lstStyle/>
        <a:p>
          <a:endParaRPr lang="en-US"/>
        </a:p>
      </dgm:t>
    </dgm:pt>
    <dgm:pt modelId="{DE7BE50B-8E0A-4AAE-90A5-444DE86D84C5}">
      <dgm:prSet/>
      <dgm:spPr/>
      <dgm:t>
        <a:bodyPr/>
        <a:lstStyle/>
        <a:p>
          <a:pPr>
            <a:lnSpc>
              <a:spcPct val="100000"/>
            </a:lnSpc>
            <a:defRPr cap="all"/>
          </a:pPr>
          <a:r>
            <a:rPr lang="en-US" b="1" i="0" baseline="0"/>
            <a:t>Aim and objective</a:t>
          </a:r>
          <a:endParaRPr lang="en-US" dirty="0"/>
        </a:p>
      </dgm:t>
    </dgm:pt>
    <dgm:pt modelId="{C30AE863-F4E4-41C3-8851-4616A31EBE76}" type="parTrans" cxnId="{D85AEC6C-D49E-4042-88D4-EC17E32501F7}">
      <dgm:prSet/>
      <dgm:spPr/>
      <dgm:t>
        <a:bodyPr/>
        <a:lstStyle/>
        <a:p>
          <a:endParaRPr lang="en-US"/>
        </a:p>
      </dgm:t>
    </dgm:pt>
    <dgm:pt modelId="{C6F61433-A2B0-428B-BAC0-E6DE3F5C32AA}" type="sibTrans" cxnId="{D85AEC6C-D49E-4042-88D4-EC17E32501F7}">
      <dgm:prSet/>
      <dgm:spPr/>
      <dgm:t>
        <a:bodyPr/>
        <a:lstStyle/>
        <a:p>
          <a:endParaRPr lang="en-US"/>
        </a:p>
      </dgm:t>
    </dgm:pt>
    <dgm:pt modelId="{300899E7-0AA8-4E4A-93B7-EB4ABDB1E174}">
      <dgm:prSet/>
      <dgm:spPr/>
      <dgm:t>
        <a:bodyPr/>
        <a:lstStyle/>
        <a:p>
          <a:pPr>
            <a:lnSpc>
              <a:spcPct val="100000"/>
            </a:lnSpc>
            <a:defRPr cap="all"/>
          </a:pPr>
          <a:r>
            <a:rPr lang="en-US" b="1" i="0" baseline="0"/>
            <a:t>Methodology</a:t>
          </a:r>
          <a:endParaRPr lang="en-US"/>
        </a:p>
      </dgm:t>
    </dgm:pt>
    <dgm:pt modelId="{EBADF1AF-F0FC-4175-B11F-EDB49D4A05C3}" type="parTrans" cxnId="{FE280580-98F3-4BC1-A345-D22AFBBBF099}">
      <dgm:prSet/>
      <dgm:spPr/>
      <dgm:t>
        <a:bodyPr/>
        <a:lstStyle/>
        <a:p>
          <a:endParaRPr lang="en-US"/>
        </a:p>
      </dgm:t>
    </dgm:pt>
    <dgm:pt modelId="{FAB9E91B-7B72-4137-A677-891E21C5E690}" type="sibTrans" cxnId="{FE280580-98F3-4BC1-A345-D22AFBBBF099}">
      <dgm:prSet/>
      <dgm:spPr/>
      <dgm:t>
        <a:bodyPr/>
        <a:lstStyle/>
        <a:p>
          <a:endParaRPr lang="en-US"/>
        </a:p>
      </dgm:t>
    </dgm:pt>
    <dgm:pt modelId="{44DEF2DD-435F-4C3B-B953-01B4E1801875}">
      <dgm:prSet/>
      <dgm:spPr/>
      <dgm:t>
        <a:bodyPr/>
        <a:lstStyle/>
        <a:p>
          <a:pPr>
            <a:lnSpc>
              <a:spcPct val="100000"/>
            </a:lnSpc>
            <a:defRPr cap="all"/>
          </a:pPr>
          <a:r>
            <a:rPr lang="en-US" b="1" i="0" baseline="0"/>
            <a:t>Results</a:t>
          </a:r>
          <a:endParaRPr lang="en-US" dirty="0"/>
        </a:p>
      </dgm:t>
    </dgm:pt>
    <dgm:pt modelId="{AF70338B-18F2-4D46-845F-6B656B93A9EA}" type="parTrans" cxnId="{6EF10B73-57AB-4384-BB41-02F788C24FAC}">
      <dgm:prSet/>
      <dgm:spPr/>
      <dgm:t>
        <a:bodyPr/>
        <a:lstStyle/>
        <a:p>
          <a:endParaRPr lang="en-US"/>
        </a:p>
      </dgm:t>
    </dgm:pt>
    <dgm:pt modelId="{F4E66F03-B579-46FB-B848-EE750DFC9805}" type="sibTrans" cxnId="{6EF10B73-57AB-4384-BB41-02F788C24FAC}">
      <dgm:prSet/>
      <dgm:spPr/>
      <dgm:t>
        <a:bodyPr/>
        <a:lstStyle/>
        <a:p>
          <a:endParaRPr lang="en-US"/>
        </a:p>
      </dgm:t>
    </dgm:pt>
    <dgm:pt modelId="{1CB5E12B-4C22-44E3-A473-061384D43A2B}">
      <dgm:prSet/>
      <dgm:spPr/>
      <dgm:t>
        <a:bodyPr/>
        <a:lstStyle/>
        <a:p>
          <a:pPr>
            <a:lnSpc>
              <a:spcPct val="100000"/>
            </a:lnSpc>
            <a:defRPr cap="all"/>
          </a:pPr>
          <a:r>
            <a:rPr lang="en-US" b="1" i="0" baseline="0"/>
            <a:t>Conclusion</a:t>
          </a:r>
          <a:endParaRPr lang="en-US"/>
        </a:p>
      </dgm:t>
    </dgm:pt>
    <dgm:pt modelId="{D0DD2D90-45A7-4E1E-814D-D19F3B63B30D}" type="parTrans" cxnId="{369C7F71-D750-4579-AE81-FF4DA18CFB67}">
      <dgm:prSet/>
      <dgm:spPr/>
      <dgm:t>
        <a:bodyPr/>
        <a:lstStyle/>
        <a:p>
          <a:endParaRPr lang="en-US"/>
        </a:p>
      </dgm:t>
    </dgm:pt>
    <dgm:pt modelId="{F1FE7A23-54A8-4530-8B89-8CECE4620B7F}" type="sibTrans" cxnId="{369C7F71-D750-4579-AE81-FF4DA18CFB67}">
      <dgm:prSet/>
      <dgm:spPr/>
      <dgm:t>
        <a:bodyPr/>
        <a:lstStyle/>
        <a:p>
          <a:endParaRPr lang="en-US"/>
        </a:p>
      </dgm:t>
    </dgm:pt>
    <dgm:pt modelId="{211AD190-C33E-4BC5-8F8B-5C2D1E61C268}">
      <dgm:prSet/>
      <dgm:spPr/>
      <dgm:t>
        <a:bodyPr/>
        <a:lstStyle/>
        <a:p>
          <a:pPr>
            <a:lnSpc>
              <a:spcPct val="100000"/>
            </a:lnSpc>
            <a:defRPr cap="all"/>
          </a:pPr>
          <a:r>
            <a:rPr lang="en-US" b="1" i="0" baseline="0"/>
            <a:t>Thank You</a:t>
          </a:r>
          <a:endParaRPr lang="en-US"/>
        </a:p>
      </dgm:t>
    </dgm:pt>
    <dgm:pt modelId="{BF2C3EA0-3630-422E-98BF-96E5AA70AE10}" type="parTrans" cxnId="{612DE19A-6986-4F60-AC21-96F920497DC8}">
      <dgm:prSet/>
      <dgm:spPr/>
      <dgm:t>
        <a:bodyPr/>
        <a:lstStyle/>
        <a:p>
          <a:endParaRPr lang="en-US"/>
        </a:p>
      </dgm:t>
    </dgm:pt>
    <dgm:pt modelId="{E849A329-6D1D-4238-87B2-BA6D54FDB1C1}" type="sibTrans" cxnId="{612DE19A-6986-4F60-AC21-96F920497DC8}">
      <dgm:prSet/>
      <dgm:spPr/>
      <dgm:t>
        <a:bodyPr/>
        <a:lstStyle/>
        <a:p>
          <a:endParaRPr lang="en-US"/>
        </a:p>
      </dgm:t>
    </dgm:pt>
    <dgm:pt modelId="{B88AA0DD-5496-4566-83C5-8E3085AE5544}" type="pres">
      <dgm:prSet presAssocID="{90FFFB8E-4B68-4567-BCDE-DD176387F6E6}" presName="hierChild1" presStyleCnt="0">
        <dgm:presLayoutVars>
          <dgm:chPref val="1"/>
          <dgm:dir/>
          <dgm:animOne val="branch"/>
          <dgm:animLvl val="lvl"/>
          <dgm:resizeHandles/>
        </dgm:presLayoutVars>
      </dgm:prSet>
      <dgm:spPr/>
    </dgm:pt>
    <dgm:pt modelId="{DF91D62A-717E-4E4D-B362-FFBFB568F65A}" type="pres">
      <dgm:prSet presAssocID="{9E7A0E25-87D7-4B29-9E5B-7514269BCA26}" presName="hierRoot1" presStyleCnt="0"/>
      <dgm:spPr/>
    </dgm:pt>
    <dgm:pt modelId="{B7455326-808A-46CD-B078-10DBBF081712}" type="pres">
      <dgm:prSet presAssocID="{9E7A0E25-87D7-4B29-9E5B-7514269BCA26}" presName="composite" presStyleCnt="0"/>
      <dgm:spPr/>
    </dgm:pt>
    <dgm:pt modelId="{A1887864-FEA8-41AC-9B8B-7F83FCA76CC1}" type="pres">
      <dgm:prSet presAssocID="{9E7A0E25-87D7-4B29-9E5B-7514269BCA26}" presName="background" presStyleLbl="node0" presStyleIdx="0" presStyleCnt="6"/>
      <dgm:spPr/>
    </dgm:pt>
    <dgm:pt modelId="{C9F4270A-E26D-44CF-9AF6-86AB397D68C3}" type="pres">
      <dgm:prSet presAssocID="{9E7A0E25-87D7-4B29-9E5B-7514269BCA26}" presName="text" presStyleLbl="fgAcc0" presStyleIdx="0" presStyleCnt="6">
        <dgm:presLayoutVars>
          <dgm:chPref val="3"/>
        </dgm:presLayoutVars>
      </dgm:prSet>
      <dgm:spPr/>
    </dgm:pt>
    <dgm:pt modelId="{A6F905E9-E6CD-4BD7-8734-78D0BF24D3CC}" type="pres">
      <dgm:prSet presAssocID="{9E7A0E25-87D7-4B29-9E5B-7514269BCA26}" presName="hierChild2" presStyleCnt="0"/>
      <dgm:spPr/>
    </dgm:pt>
    <dgm:pt modelId="{22A9F8C3-9E9E-4693-A4F4-12E647F23EC8}" type="pres">
      <dgm:prSet presAssocID="{DE7BE50B-8E0A-4AAE-90A5-444DE86D84C5}" presName="hierRoot1" presStyleCnt="0"/>
      <dgm:spPr/>
    </dgm:pt>
    <dgm:pt modelId="{849BA58B-6ED1-4BEF-98A1-7CDF866DE5BE}" type="pres">
      <dgm:prSet presAssocID="{DE7BE50B-8E0A-4AAE-90A5-444DE86D84C5}" presName="composite" presStyleCnt="0"/>
      <dgm:spPr/>
    </dgm:pt>
    <dgm:pt modelId="{CB3597DD-8995-4134-A1C4-D41ABB424916}" type="pres">
      <dgm:prSet presAssocID="{DE7BE50B-8E0A-4AAE-90A5-444DE86D84C5}" presName="background" presStyleLbl="node0" presStyleIdx="1" presStyleCnt="6"/>
      <dgm:spPr/>
    </dgm:pt>
    <dgm:pt modelId="{5BED889A-E31C-4E6F-A1DD-2181DF86279A}" type="pres">
      <dgm:prSet presAssocID="{DE7BE50B-8E0A-4AAE-90A5-444DE86D84C5}" presName="text" presStyleLbl="fgAcc0" presStyleIdx="1" presStyleCnt="6">
        <dgm:presLayoutVars>
          <dgm:chPref val="3"/>
        </dgm:presLayoutVars>
      </dgm:prSet>
      <dgm:spPr/>
    </dgm:pt>
    <dgm:pt modelId="{F9404595-7919-4681-A8AC-730BFC150436}" type="pres">
      <dgm:prSet presAssocID="{DE7BE50B-8E0A-4AAE-90A5-444DE86D84C5}" presName="hierChild2" presStyleCnt="0"/>
      <dgm:spPr/>
    </dgm:pt>
    <dgm:pt modelId="{7FF3D205-E0F1-4EFB-B038-D9912D1E1135}" type="pres">
      <dgm:prSet presAssocID="{300899E7-0AA8-4E4A-93B7-EB4ABDB1E174}" presName="hierRoot1" presStyleCnt="0"/>
      <dgm:spPr/>
    </dgm:pt>
    <dgm:pt modelId="{F55EA6BE-E425-4053-A896-7D7CAC95F8BC}" type="pres">
      <dgm:prSet presAssocID="{300899E7-0AA8-4E4A-93B7-EB4ABDB1E174}" presName="composite" presStyleCnt="0"/>
      <dgm:spPr/>
    </dgm:pt>
    <dgm:pt modelId="{29A69552-7C65-4E3F-84B7-06127898FD9A}" type="pres">
      <dgm:prSet presAssocID="{300899E7-0AA8-4E4A-93B7-EB4ABDB1E174}" presName="background" presStyleLbl="node0" presStyleIdx="2" presStyleCnt="6"/>
      <dgm:spPr/>
    </dgm:pt>
    <dgm:pt modelId="{2604C907-F7C8-4FBC-9B21-80DB6B349CDF}" type="pres">
      <dgm:prSet presAssocID="{300899E7-0AA8-4E4A-93B7-EB4ABDB1E174}" presName="text" presStyleLbl="fgAcc0" presStyleIdx="2" presStyleCnt="6">
        <dgm:presLayoutVars>
          <dgm:chPref val="3"/>
        </dgm:presLayoutVars>
      </dgm:prSet>
      <dgm:spPr/>
    </dgm:pt>
    <dgm:pt modelId="{A176E5BB-3D7B-4196-B793-46D4C8AA8600}" type="pres">
      <dgm:prSet presAssocID="{300899E7-0AA8-4E4A-93B7-EB4ABDB1E174}" presName="hierChild2" presStyleCnt="0"/>
      <dgm:spPr/>
    </dgm:pt>
    <dgm:pt modelId="{556F0594-9E14-414F-AF53-A2F05EC616EA}" type="pres">
      <dgm:prSet presAssocID="{44DEF2DD-435F-4C3B-B953-01B4E1801875}" presName="hierRoot1" presStyleCnt="0"/>
      <dgm:spPr/>
    </dgm:pt>
    <dgm:pt modelId="{9D3A7F49-8838-4461-A2FC-4C04F2E37284}" type="pres">
      <dgm:prSet presAssocID="{44DEF2DD-435F-4C3B-B953-01B4E1801875}" presName="composite" presStyleCnt="0"/>
      <dgm:spPr/>
    </dgm:pt>
    <dgm:pt modelId="{9657CBC7-378B-457E-95C2-31855F9A5A6D}" type="pres">
      <dgm:prSet presAssocID="{44DEF2DD-435F-4C3B-B953-01B4E1801875}" presName="background" presStyleLbl="node0" presStyleIdx="3" presStyleCnt="6"/>
      <dgm:spPr/>
    </dgm:pt>
    <dgm:pt modelId="{41606D15-8D9D-4AC5-8603-5520728A116C}" type="pres">
      <dgm:prSet presAssocID="{44DEF2DD-435F-4C3B-B953-01B4E1801875}" presName="text" presStyleLbl="fgAcc0" presStyleIdx="3" presStyleCnt="6">
        <dgm:presLayoutVars>
          <dgm:chPref val="3"/>
        </dgm:presLayoutVars>
      </dgm:prSet>
      <dgm:spPr/>
    </dgm:pt>
    <dgm:pt modelId="{9BF2E33C-48F8-4232-9B7D-688FB4BA9C3B}" type="pres">
      <dgm:prSet presAssocID="{44DEF2DD-435F-4C3B-B953-01B4E1801875}" presName="hierChild2" presStyleCnt="0"/>
      <dgm:spPr/>
    </dgm:pt>
    <dgm:pt modelId="{14654499-4D63-4FE7-8A41-8A2C558F06E6}" type="pres">
      <dgm:prSet presAssocID="{1CB5E12B-4C22-44E3-A473-061384D43A2B}" presName="hierRoot1" presStyleCnt="0"/>
      <dgm:spPr/>
    </dgm:pt>
    <dgm:pt modelId="{87C3ACEA-FF6B-4D34-B2BA-CA9B1FA1C7DF}" type="pres">
      <dgm:prSet presAssocID="{1CB5E12B-4C22-44E3-A473-061384D43A2B}" presName="composite" presStyleCnt="0"/>
      <dgm:spPr/>
    </dgm:pt>
    <dgm:pt modelId="{7DE59A3A-C913-42D1-8FED-569A6CB91E51}" type="pres">
      <dgm:prSet presAssocID="{1CB5E12B-4C22-44E3-A473-061384D43A2B}" presName="background" presStyleLbl="node0" presStyleIdx="4" presStyleCnt="6"/>
      <dgm:spPr/>
    </dgm:pt>
    <dgm:pt modelId="{56ACB680-9158-4489-8875-6B8BA2BB1A41}" type="pres">
      <dgm:prSet presAssocID="{1CB5E12B-4C22-44E3-A473-061384D43A2B}" presName="text" presStyleLbl="fgAcc0" presStyleIdx="4" presStyleCnt="6">
        <dgm:presLayoutVars>
          <dgm:chPref val="3"/>
        </dgm:presLayoutVars>
      </dgm:prSet>
      <dgm:spPr/>
    </dgm:pt>
    <dgm:pt modelId="{DECDF4CB-4863-4E30-872D-0AE8E13237E1}" type="pres">
      <dgm:prSet presAssocID="{1CB5E12B-4C22-44E3-A473-061384D43A2B}" presName="hierChild2" presStyleCnt="0"/>
      <dgm:spPr/>
    </dgm:pt>
    <dgm:pt modelId="{311BED32-7EE8-4F08-8FB0-615EAD81AF81}" type="pres">
      <dgm:prSet presAssocID="{211AD190-C33E-4BC5-8F8B-5C2D1E61C268}" presName="hierRoot1" presStyleCnt="0"/>
      <dgm:spPr/>
    </dgm:pt>
    <dgm:pt modelId="{E8CE83AA-B3B4-4E77-ABF2-671575607104}" type="pres">
      <dgm:prSet presAssocID="{211AD190-C33E-4BC5-8F8B-5C2D1E61C268}" presName="composite" presStyleCnt="0"/>
      <dgm:spPr/>
    </dgm:pt>
    <dgm:pt modelId="{0B7F2851-A299-490F-BA76-12CD334C8644}" type="pres">
      <dgm:prSet presAssocID="{211AD190-C33E-4BC5-8F8B-5C2D1E61C268}" presName="background" presStyleLbl="node0" presStyleIdx="5" presStyleCnt="6"/>
      <dgm:spPr/>
    </dgm:pt>
    <dgm:pt modelId="{F925B803-955A-44FC-9058-A5EF0B143327}" type="pres">
      <dgm:prSet presAssocID="{211AD190-C33E-4BC5-8F8B-5C2D1E61C268}" presName="text" presStyleLbl="fgAcc0" presStyleIdx="5" presStyleCnt="6">
        <dgm:presLayoutVars>
          <dgm:chPref val="3"/>
        </dgm:presLayoutVars>
      </dgm:prSet>
      <dgm:spPr/>
    </dgm:pt>
    <dgm:pt modelId="{232B9B49-3139-4BB8-AE62-046C4F3D7E63}" type="pres">
      <dgm:prSet presAssocID="{211AD190-C33E-4BC5-8F8B-5C2D1E61C268}" presName="hierChild2" presStyleCnt="0"/>
      <dgm:spPr/>
    </dgm:pt>
  </dgm:ptLst>
  <dgm:cxnLst>
    <dgm:cxn modelId="{F9661935-1544-4B37-9533-90C0A1834E15}" type="presOf" srcId="{DE7BE50B-8E0A-4AAE-90A5-444DE86D84C5}" destId="{5BED889A-E31C-4E6F-A1DD-2181DF86279A}" srcOrd="0" destOrd="0" presId="urn:microsoft.com/office/officeart/2005/8/layout/hierarchy1"/>
    <dgm:cxn modelId="{8CC2D863-ED92-49BC-8F30-D24E6A7CF069}" type="presOf" srcId="{44DEF2DD-435F-4C3B-B953-01B4E1801875}" destId="{41606D15-8D9D-4AC5-8603-5520728A116C}" srcOrd="0" destOrd="0" presId="urn:microsoft.com/office/officeart/2005/8/layout/hierarchy1"/>
    <dgm:cxn modelId="{03A10C46-1397-4FA6-BDCD-9B30EFBE83C5}" type="presOf" srcId="{1CB5E12B-4C22-44E3-A473-061384D43A2B}" destId="{56ACB680-9158-4489-8875-6B8BA2BB1A41}" srcOrd="0" destOrd="0" presId="urn:microsoft.com/office/officeart/2005/8/layout/hierarchy1"/>
    <dgm:cxn modelId="{E784234B-ADB1-4110-9ACB-65B60EE09855}" type="presOf" srcId="{9E7A0E25-87D7-4B29-9E5B-7514269BCA26}" destId="{C9F4270A-E26D-44CF-9AF6-86AB397D68C3}" srcOrd="0" destOrd="0" presId="urn:microsoft.com/office/officeart/2005/8/layout/hierarchy1"/>
    <dgm:cxn modelId="{D85AEC6C-D49E-4042-88D4-EC17E32501F7}" srcId="{90FFFB8E-4B68-4567-BCDE-DD176387F6E6}" destId="{DE7BE50B-8E0A-4AAE-90A5-444DE86D84C5}" srcOrd="1" destOrd="0" parTransId="{C30AE863-F4E4-41C3-8851-4616A31EBE76}" sibTransId="{C6F61433-A2B0-428B-BAC0-E6DE3F5C32AA}"/>
    <dgm:cxn modelId="{369C7F71-D750-4579-AE81-FF4DA18CFB67}" srcId="{90FFFB8E-4B68-4567-BCDE-DD176387F6E6}" destId="{1CB5E12B-4C22-44E3-A473-061384D43A2B}" srcOrd="4" destOrd="0" parTransId="{D0DD2D90-45A7-4E1E-814D-D19F3B63B30D}" sibTransId="{F1FE7A23-54A8-4530-8B89-8CECE4620B7F}"/>
    <dgm:cxn modelId="{6EF10B73-57AB-4384-BB41-02F788C24FAC}" srcId="{90FFFB8E-4B68-4567-BCDE-DD176387F6E6}" destId="{44DEF2DD-435F-4C3B-B953-01B4E1801875}" srcOrd="3" destOrd="0" parTransId="{AF70338B-18F2-4D46-845F-6B656B93A9EA}" sibTransId="{F4E66F03-B579-46FB-B848-EE750DFC9805}"/>
    <dgm:cxn modelId="{7C14A07D-D3CD-420A-8E94-71219DC64251}" type="presOf" srcId="{300899E7-0AA8-4E4A-93B7-EB4ABDB1E174}" destId="{2604C907-F7C8-4FBC-9B21-80DB6B349CDF}" srcOrd="0" destOrd="0" presId="urn:microsoft.com/office/officeart/2005/8/layout/hierarchy1"/>
    <dgm:cxn modelId="{FE280580-98F3-4BC1-A345-D22AFBBBF099}" srcId="{90FFFB8E-4B68-4567-BCDE-DD176387F6E6}" destId="{300899E7-0AA8-4E4A-93B7-EB4ABDB1E174}" srcOrd="2" destOrd="0" parTransId="{EBADF1AF-F0FC-4175-B11F-EDB49D4A05C3}" sibTransId="{FAB9E91B-7B72-4137-A677-891E21C5E690}"/>
    <dgm:cxn modelId="{612DE19A-6986-4F60-AC21-96F920497DC8}" srcId="{90FFFB8E-4B68-4567-BCDE-DD176387F6E6}" destId="{211AD190-C33E-4BC5-8F8B-5C2D1E61C268}" srcOrd="5" destOrd="0" parTransId="{BF2C3EA0-3630-422E-98BF-96E5AA70AE10}" sibTransId="{E849A329-6D1D-4238-87B2-BA6D54FDB1C1}"/>
    <dgm:cxn modelId="{16ED85AF-5656-4253-9B14-8A734C5D9708}" type="presOf" srcId="{90FFFB8E-4B68-4567-BCDE-DD176387F6E6}" destId="{B88AA0DD-5496-4566-83C5-8E3085AE5544}" srcOrd="0" destOrd="0" presId="urn:microsoft.com/office/officeart/2005/8/layout/hierarchy1"/>
    <dgm:cxn modelId="{78D9A8B0-FB9A-4522-8371-34E448F222B2}" type="presOf" srcId="{211AD190-C33E-4BC5-8F8B-5C2D1E61C268}" destId="{F925B803-955A-44FC-9058-A5EF0B143327}" srcOrd="0" destOrd="0" presId="urn:microsoft.com/office/officeart/2005/8/layout/hierarchy1"/>
    <dgm:cxn modelId="{BE733CB5-F312-4DD0-A7CD-D829035084B7}" srcId="{90FFFB8E-4B68-4567-BCDE-DD176387F6E6}" destId="{9E7A0E25-87D7-4B29-9E5B-7514269BCA26}" srcOrd="0" destOrd="0" parTransId="{4D23617B-6D5F-49B2-89D9-90B37FC1E7D6}" sibTransId="{9E3613A9-EA2F-4B2F-A5CB-BAC49ED5EF8D}"/>
    <dgm:cxn modelId="{749DA4C9-8CBF-4D8F-99FA-018072324260}" type="presParOf" srcId="{B88AA0DD-5496-4566-83C5-8E3085AE5544}" destId="{DF91D62A-717E-4E4D-B362-FFBFB568F65A}" srcOrd="0" destOrd="0" presId="urn:microsoft.com/office/officeart/2005/8/layout/hierarchy1"/>
    <dgm:cxn modelId="{8097D48D-F301-48B7-A40D-87A55AECF920}" type="presParOf" srcId="{DF91D62A-717E-4E4D-B362-FFBFB568F65A}" destId="{B7455326-808A-46CD-B078-10DBBF081712}" srcOrd="0" destOrd="0" presId="urn:microsoft.com/office/officeart/2005/8/layout/hierarchy1"/>
    <dgm:cxn modelId="{A1C90858-2CD7-40AB-BFE8-472F506E470E}" type="presParOf" srcId="{B7455326-808A-46CD-B078-10DBBF081712}" destId="{A1887864-FEA8-41AC-9B8B-7F83FCA76CC1}" srcOrd="0" destOrd="0" presId="urn:microsoft.com/office/officeart/2005/8/layout/hierarchy1"/>
    <dgm:cxn modelId="{8B7CAC8B-09EF-40D6-8244-9FE111AADC86}" type="presParOf" srcId="{B7455326-808A-46CD-B078-10DBBF081712}" destId="{C9F4270A-E26D-44CF-9AF6-86AB397D68C3}" srcOrd="1" destOrd="0" presId="urn:microsoft.com/office/officeart/2005/8/layout/hierarchy1"/>
    <dgm:cxn modelId="{C9FACA0C-3D6E-449E-9DE9-87BBF569D330}" type="presParOf" srcId="{DF91D62A-717E-4E4D-B362-FFBFB568F65A}" destId="{A6F905E9-E6CD-4BD7-8734-78D0BF24D3CC}" srcOrd="1" destOrd="0" presId="urn:microsoft.com/office/officeart/2005/8/layout/hierarchy1"/>
    <dgm:cxn modelId="{E481DE8E-9FA6-40ED-910B-BA8371093F6F}" type="presParOf" srcId="{B88AA0DD-5496-4566-83C5-8E3085AE5544}" destId="{22A9F8C3-9E9E-4693-A4F4-12E647F23EC8}" srcOrd="1" destOrd="0" presId="urn:microsoft.com/office/officeart/2005/8/layout/hierarchy1"/>
    <dgm:cxn modelId="{CA6B905A-FF14-468E-8E97-D45BF7CF20DA}" type="presParOf" srcId="{22A9F8C3-9E9E-4693-A4F4-12E647F23EC8}" destId="{849BA58B-6ED1-4BEF-98A1-7CDF866DE5BE}" srcOrd="0" destOrd="0" presId="urn:microsoft.com/office/officeart/2005/8/layout/hierarchy1"/>
    <dgm:cxn modelId="{BB74BE0B-0A0C-4420-AED9-9A8F8D324BF5}" type="presParOf" srcId="{849BA58B-6ED1-4BEF-98A1-7CDF866DE5BE}" destId="{CB3597DD-8995-4134-A1C4-D41ABB424916}" srcOrd="0" destOrd="0" presId="urn:microsoft.com/office/officeart/2005/8/layout/hierarchy1"/>
    <dgm:cxn modelId="{4D33FCE6-BA78-464B-8A80-76E1F044B02D}" type="presParOf" srcId="{849BA58B-6ED1-4BEF-98A1-7CDF866DE5BE}" destId="{5BED889A-E31C-4E6F-A1DD-2181DF86279A}" srcOrd="1" destOrd="0" presId="urn:microsoft.com/office/officeart/2005/8/layout/hierarchy1"/>
    <dgm:cxn modelId="{BDF37831-DC26-4902-8F21-73E001B21BB3}" type="presParOf" srcId="{22A9F8C3-9E9E-4693-A4F4-12E647F23EC8}" destId="{F9404595-7919-4681-A8AC-730BFC150436}" srcOrd="1" destOrd="0" presId="urn:microsoft.com/office/officeart/2005/8/layout/hierarchy1"/>
    <dgm:cxn modelId="{E0A9E1FE-F1B4-4833-A93B-66177CBB34C9}" type="presParOf" srcId="{B88AA0DD-5496-4566-83C5-8E3085AE5544}" destId="{7FF3D205-E0F1-4EFB-B038-D9912D1E1135}" srcOrd="2" destOrd="0" presId="urn:microsoft.com/office/officeart/2005/8/layout/hierarchy1"/>
    <dgm:cxn modelId="{6D1F1105-6203-4E21-B2AE-22EA1A43B3A0}" type="presParOf" srcId="{7FF3D205-E0F1-4EFB-B038-D9912D1E1135}" destId="{F55EA6BE-E425-4053-A896-7D7CAC95F8BC}" srcOrd="0" destOrd="0" presId="urn:microsoft.com/office/officeart/2005/8/layout/hierarchy1"/>
    <dgm:cxn modelId="{5DB34783-BFEE-40E8-B765-6DD8756E93EA}" type="presParOf" srcId="{F55EA6BE-E425-4053-A896-7D7CAC95F8BC}" destId="{29A69552-7C65-4E3F-84B7-06127898FD9A}" srcOrd="0" destOrd="0" presId="urn:microsoft.com/office/officeart/2005/8/layout/hierarchy1"/>
    <dgm:cxn modelId="{C74510C9-B359-41E6-A8C0-12819BCA52F4}" type="presParOf" srcId="{F55EA6BE-E425-4053-A896-7D7CAC95F8BC}" destId="{2604C907-F7C8-4FBC-9B21-80DB6B349CDF}" srcOrd="1" destOrd="0" presId="urn:microsoft.com/office/officeart/2005/8/layout/hierarchy1"/>
    <dgm:cxn modelId="{7BC215B7-207E-4B64-8C84-70E8E38A5459}" type="presParOf" srcId="{7FF3D205-E0F1-4EFB-B038-D9912D1E1135}" destId="{A176E5BB-3D7B-4196-B793-46D4C8AA8600}" srcOrd="1" destOrd="0" presId="urn:microsoft.com/office/officeart/2005/8/layout/hierarchy1"/>
    <dgm:cxn modelId="{CDEAC737-91A1-4BAD-B500-8E2227DF46A6}" type="presParOf" srcId="{B88AA0DD-5496-4566-83C5-8E3085AE5544}" destId="{556F0594-9E14-414F-AF53-A2F05EC616EA}" srcOrd="3" destOrd="0" presId="urn:microsoft.com/office/officeart/2005/8/layout/hierarchy1"/>
    <dgm:cxn modelId="{130772AC-7130-426A-B62D-37C5A4589D70}" type="presParOf" srcId="{556F0594-9E14-414F-AF53-A2F05EC616EA}" destId="{9D3A7F49-8838-4461-A2FC-4C04F2E37284}" srcOrd="0" destOrd="0" presId="urn:microsoft.com/office/officeart/2005/8/layout/hierarchy1"/>
    <dgm:cxn modelId="{6EC15833-A9F3-4B23-B3CB-38A9A7304753}" type="presParOf" srcId="{9D3A7F49-8838-4461-A2FC-4C04F2E37284}" destId="{9657CBC7-378B-457E-95C2-31855F9A5A6D}" srcOrd="0" destOrd="0" presId="urn:microsoft.com/office/officeart/2005/8/layout/hierarchy1"/>
    <dgm:cxn modelId="{3BCE1437-411E-466C-AC4E-FE971AA03C40}" type="presParOf" srcId="{9D3A7F49-8838-4461-A2FC-4C04F2E37284}" destId="{41606D15-8D9D-4AC5-8603-5520728A116C}" srcOrd="1" destOrd="0" presId="urn:microsoft.com/office/officeart/2005/8/layout/hierarchy1"/>
    <dgm:cxn modelId="{BEF98092-8545-448C-ABC1-BBE2AC919FC9}" type="presParOf" srcId="{556F0594-9E14-414F-AF53-A2F05EC616EA}" destId="{9BF2E33C-48F8-4232-9B7D-688FB4BA9C3B}" srcOrd="1" destOrd="0" presId="urn:microsoft.com/office/officeart/2005/8/layout/hierarchy1"/>
    <dgm:cxn modelId="{637CC13F-1AF7-42D6-9403-C98F8345C4CD}" type="presParOf" srcId="{B88AA0DD-5496-4566-83C5-8E3085AE5544}" destId="{14654499-4D63-4FE7-8A41-8A2C558F06E6}" srcOrd="4" destOrd="0" presId="urn:microsoft.com/office/officeart/2005/8/layout/hierarchy1"/>
    <dgm:cxn modelId="{4A2C40F4-E1F8-4050-A10F-7E8D5D7C7B8E}" type="presParOf" srcId="{14654499-4D63-4FE7-8A41-8A2C558F06E6}" destId="{87C3ACEA-FF6B-4D34-B2BA-CA9B1FA1C7DF}" srcOrd="0" destOrd="0" presId="urn:microsoft.com/office/officeart/2005/8/layout/hierarchy1"/>
    <dgm:cxn modelId="{EB47D18A-A94D-4244-AC8C-5E55055683F3}" type="presParOf" srcId="{87C3ACEA-FF6B-4D34-B2BA-CA9B1FA1C7DF}" destId="{7DE59A3A-C913-42D1-8FED-569A6CB91E51}" srcOrd="0" destOrd="0" presId="urn:microsoft.com/office/officeart/2005/8/layout/hierarchy1"/>
    <dgm:cxn modelId="{00EAC3EB-2B6B-44B1-8A9C-9165E6F72AE5}" type="presParOf" srcId="{87C3ACEA-FF6B-4D34-B2BA-CA9B1FA1C7DF}" destId="{56ACB680-9158-4489-8875-6B8BA2BB1A41}" srcOrd="1" destOrd="0" presId="urn:microsoft.com/office/officeart/2005/8/layout/hierarchy1"/>
    <dgm:cxn modelId="{6B4431C1-C595-45E2-947F-DAA82BC76FAC}" type="presParOf" srcId="{14654499-4D63-4FE7-8A41-8A2C558F06E6}" destId="{DECDF4CB-4863-4E30-872D-0AE8E13237E1}" srcOrd="1" destOrd="0" presId="urn:microsoft.com/office/officeart/2005/8/layout/hierarchy1"/>
    <dgm:cxn modelId="{62401CBF-87C2-4241-857C-7B0D8188B813}" type="presParOf" srcId="{B88AA0DD-5496-4566-83C5-8E3085AE5544}" destId="{311BED32-7EE8-4F08-8FB0-615EAD81AF81}" srcOrd="5" destOrd="0" presId="urn:microsoft.com/office/officeart/2005/8/layout/hierarchy1"/>
    <dgm:cxn modelId="{8E1C0AD0-0C46-4440-9934-889B490FE795}" type="presParOf" srcId="{311BED32-7EE8-4F08-8FB0-615EAD81AF81}" destId="{E8CE83AA-B3B4-4E77-ABF2-671575607104}" srcOrd="0" destOrd="0" presId="urn:microsoft.com/office/officeart/2005/8/layout/hierarchy1"/>
    <dgm:cxn modelId="{9FA6FDED-F6A3-4BAA-8D15-BB4336FF4634}" type="presParOf" srcId="{E8CE83AA-B3B4-4E77-ABF2-671575607104}" destId="{0B7F2851-A299-490F-BA76-12CD334C8644}" srcOrd="0" destOrd="0" presId="urn:microsoft.com/office/officeart/2005/8/layout/hierarchy1"/>
    <dgm:cxn modelId="{FA3AC707-275B-416D-9D06-C03B9C069579}" type="presParOf" srcId="{E8CE83AA-B3B4-4E77-ABF2-671575607104}" destId="{F925B803-955A-44FC-9058-A5EF0B143327}" srcOrd="1" destOrd="0" presId="urn:microsoft.com/office/officeart/2005/8/layout/hierarchy1"/>
    <dgm:cxn modelId="{CC690C72-A542-4C6B-97EB-879919B47C36}" type="presParOf" srcId="{311BED32-7EE8-4F08-8FB0-615EAD81AF81}" destId="{232B9B49-3139-4BB8-AE62-046C4F3D7E63}"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4E8595-4D37-4380-988D-B463EFCBA10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D456773-577F-4D07-B74E-7BFE4BB01C33}">
      <dgm:prSet custT="1"/>
      <dgm:spPr/>
      <dgm:t>
        <a:bodyPr/>
        <a:lstStyle/>
        <a:p>
          <a:pPr>
            <a:lnSpc>
              <a:spcPct val="150000"/>
            </a:lnSpc>
          </a:pPr>
          <a:r>
            <a:rPr lang="en-US" sz="2200" b="1" i="0" baseline="0" dirty="0">
              <a:latin typeface="Arial" panose="020B0604020202020204" pitchFamily="34" charset="0"/>
              <a:cs typeface="Arial" panose="020B0604020202020204" pitchFamily="34" charset="0"/>
            </a:rPr>
            <a:t>Data Preprocessing: </a:t>
          </a:r>
          <a:r>
            <a:rPr lang="en-US" sz="2200" dirty="0">
              <a:latin typeface="Arial" panose="020B0604020202020204" pitchFamily="34" charset="0"/>
              <a:cs typeface="Arial" panose="020B0604020202020204" pitchFamily="34" charset="0"/>
            </a:rPr>
            <a:t>Convert data from JSON to CSV, normalize it, and handle missing values for model training, based on the structure of the </a:t>
          </a:r>
          <a:r>
            <a:rPr lang="en-US" sz="2200" dirty="0">
              <a:latin typeface="Arial" panose="020B0604020202020204" pitchFamily="34" charset="0"/>
              <a:cs typeface="Arial" panose="020B0604020202020204" pitchFamily="34" charset="0"/>
              <a:hlinkClick xmlns:r="http://schemas.openxmlformats.org/officeDocument/2006/relationships" r:id="rId1"/>
            </a:rPr>
            <a:t>EDFA Gain Modeling Dataset</a:t>
          </a:r>
          <a:r>
            <a:rPr lang="en-US" sz="2200" dirty="0">
              <a:latin typeface="Arial" panose="020B0604020202020204" pitchFamily="34" charset="0"/>
              <a:cs typeface="Arial" panose="020B0604020202020204" pitchFamily="34" charset="0"/>
            </a:rPr>
            <a:t>.</a:t>
          </a:r>
          <a:r>
            <a:rPr lang="en-US" sz="2200" b="1" i="0" baseline="0" dirty="0">
              <a:latin typeface="Arial" panose="020B0604020202020204" pitchFamily="34" charset="0"/>
              <a:cs typeface="Arial" panose="020B0604020202020204" pitchFamily="34" charset="0"/>
            </a:rPr>
            <a:t>  </a:t>
          </a:r>
          <a:endParaRPr lang="en-US" sz="2200" dirty="0">
            <a:latin typeface="Arial" panose="020B0604020202020204" pitchFamily="34" charset="0"/>
            <a:cs typeface="Arial" panose="020B0604020202020204" pitchFamily="34" charset="0"/>
          </a:endParaRPr>
        </a:p>
      </dgm:t>
    </dgm:pt>
    <dgm:pt modelId="{1AE88C5F-3DBB-4B75-8439-ED3AF39DD3A2}" type="parTrans" cxnId="{11A66F09-6007-4161-951A-BD49C52F4F92}">
      <dgm:prSet/>
      <dgm:spPr/>
      <dgm:t>
        <a:bodyPr/>
        <a:lstStyle/>
        <a:p>
          <a:endParaRPr lang="en-US"/>
        </a:p>
      </dgm:t>
    </dgm:pt>
    <dgm:pt modelId="{DAB59385-D334-439F-A5C1-A193F8986677}" type="sibTrans" cxnId="{11A66F09-6007-4161-951A-BD49C52F4F92}">
      <dgm:prSet/>
      <dgm:spPr/>
      <dgm:t>
        <a:bodyPr/>
        <a:lstStyle/>
        <a:p>
          <a:endParaRPr lang="en-US"/>
        </a:p>
      </dgm:t>
    </dgm:pt>
    <dgm:pt modelId="{44D0B5FD-3EB2-490F-81FE-2CBABE89F035}">
      <dgm:prSet custT="1"/>
      <dgm:spPr/>
      <dgm:t>
        <a:bodyPr/>
        <a:lstStyle/>
        <a:p>
          <a:pPr>
            <a:lnSpc>
              <a:spcPct val="100000"/>
            </a:lnSpc>
          </a:pPr>
          <a:r>
            <a:rPr lang="en-US" sz="2200" b="1" i="0" baseline="0" dirty="0">
              <a:latin typeface="Arial" panose="020B0604020202020204" pitchFamily="34" charset="0"/>
              <a:cs typeface="Arial" panose="020B0604020202020204" pitchFamily="34" charset="0"/>
            </a:rPr>
            <a:t>Feature Engineering:</a:t>
          </a:r>
          <a:r>
            <a:rPr lang="en-US" sz="2200" b="0" i="0" baseline="0" dirty="0">
              <a:latin typeface="Arial" panose="020B0604020202020204" pitchFamily="34" charset="0"/>
              <a:cs typeface="Arial" panose="020B0604020202020204" pitchFamily="34" charset="0"/>
            </a:rPr>
            <a:t> Create new features like effective input power for better model accuracy. </a:t>
          </a:r>
          <a:endParaRPr lang="en-US" sz="2200" dirty="0">
            <a:latin typeface="Arial" panose="020B0604020202020204" pitchFamily="34" charset="0"/>
            <a:cs typeface="Arial" panose="020B0604020202020204" pitchFamily="34" charset="0"/>
          </a:endParaRPr>
        </a:p>
      </dgm:t>
    </dgm:pt>
    <dgm:pt modelId="{432AC327-CC6B-4E9C-A8CE-840D59177F42}" type="parTrans" cxnId="{57883434-9546-4E36-9271-28B95BCE7EC7}">
      <dgm:prSet/>
      <dgm:spPr/>
      <dgm:t>
        <a:bodyPr/>
        <a:lstStyle/>
        <a:p>
          <a:endParaRPr lang="en-US"/>
        </a:p>
      </dgm:t>
    </dgm:pt>
    <dgm:pt modelId="{94F2CC23-30A5-4E39-B1F1-408D8988D1D8}" type="sibTrans" cxnId="{57883434-9546-4E36-9271-28B95BCE7EC7}">
      <dgm:prSet/>
      <dgm:spPr/>
      <dgm:t>
        <a:bodyPr/>
        <a:lstStyle/>
        <a:p>
          <a:endParaRPr lang="en-US"/>
        </a:p>
      </dgm:t>
    </dgm:pt>
    <dgm:pt modelId="{BC677E8D-95A0-48E4-AF63-E91B77EC5D79}">
      <dgm:prSet custT="1"/>
      <dgm:spPr/>
      <dgm:t>
        <a:bodyPr/>
        <a:lstStyle/>
        <a:p>
          <a:pPr>
            <a:lnSpc>
              <a:spcPct val="100000"/>
            </a:lnSpc>
          </a:pPr>
          <a:r>
            <a:rPr lang="en-US" sz="2200" b="1" i="0" baseline="0" dirty="0">
              <a:latin typeface="Arial" panose="020B0604020202020204" pitchFamily="34" charset="0"/>
              <a:cs typeface="Arial" panose="020B0604020202020204" pitchFamily="34" charset="0"/>
            </a:rPr>
            <a:t>Model Development:</a:t>
          </a:r>
          <a:r>
            <a:rPr lang="en-US" sz="2200" b="0" i="0" baseline="0" dirty="0">
              <a:latin typeface="Arial" panose="020B0604020202020204" pitchFamily="34" charset="0"/>
              <a:cs typeface="Arial" panose="020B0604020202020204" pitchFamily="34" charset="0"/>
            </a:rPr>
            <a:t> Build a Deep Neural Network (DNN) with multiple layers and Leaky ReLU activation.</a:t>
          </a:r>
          <a:endParaRPr lang="en-US" sz="2200" dirty="0">
            <a:latin typeface="Arial" panose="020B0604020202020204" pitchFamily="34" charset="0"/>
            <a:cs typeface="Arial" panose="020B0604020202020204" pitchFamily="34" charset="0"/>
          </a:endParaRPr>
        </a:p>
      </dgm:t>
    </dgm:pt>
    <dgm:pt modelId="{7E6D0580-E7EA-49B1-8521-CE5756868DFA}" type="parTrans" cxnId="{227DEB2D-65A9-4C53-84F5-3C9A80CCAB41}">
      <dgm:prSet/>
      <dgm:spPr/>
      <dgm:t>
        <a:bodyPr/>
        <a:lstStyle/>
        <a:p>
          <a:endParaRPr lang="en-US"/>
        </a:p>
      </dgm:t>
    </dgm:pt>
    <dgm:pt modelId="{7A0C9CB9-B055-48E9-95BD-E3415B5FFB1F}" type="sibTrans" cxnId="{227DEB2D-65A9-4C53-84F5-3C9A80CCAB41}">
      <dgm:prSet/>
      <dgm:spPr/>
      <dgm:t>
        <a:bodyPr/>
        <a:lstStyle/>
        <a:p>
          <a:endParaRPr lang="en-US"/>
        </a:p>
      </dgm:t>
    </dgm:pt>
    <dgm:pt modelId="{40B1145A-4019-46D8-AF7D-0D4039D46745}">
      <dgm:prSet custT="1"/>
      <dgm:spPr/>
      <dgm:t>
        <a:bodyPr/>
        <a:lstStyle/>
        <a:p>
          <a:pPr>
            <a:lnSpc>
              <a:spcPct val="100000"/>
            </a:lnSpc>
          </a:pPr>
          <a:r>
            <a:rPr lang="en-US" sz="2200" b="1" i="0" baseline="0" dirty="0">
              <a:latin typeface="Arial" panose="020B0604020202020204" pitchFamily="34" charset="0"/>
              <a:cs typeface="Arial" panose="020B0604020202020204" pitchFamily="34" charset="0"/>
            </a:rPr>
            <a:t>Training &amp; Optimization:</a:t>
          </a:r>
          <a:r>
            <a:rPr lang="en-US" sz="2200" b="0" i="0" baseline="0" dirty="0">
              <a:latin typeface="Arial" panose="020B0604020202020204" pitchFamily="34" charset="0"/>
              <a:cs typeface="Arial" panose="020B0604020202020204" pitchFamily="34" charset="0"/>
            </a:rPr>
            <a:t> Train the model using RMSprop and Adam optimizers, applying dropout for regularization.</a:t>
          </a:r>
          <a:endParaRPr lang="en-US" sz="2200" dirty="0">
            <a:latin typeface="Arial" panose="020B0604020202020204" pitchFamily="34" charset="0"/>
            <a:cs typeface="Arial" panose="020B0604020202020204" pitchFamily="34" charset="0"/>
          </a:endParaRPr>
        </a:p>
      </dgm:t>
    </dgm:pt>
    <dgm:pt modelId="{77B33259-03B3-4D52-85EB-0AD31476A791}" type="parTrans" cxnId="{D7CE9D9D-D7DF-4AB5-A760-4625A6B9EB36}">
      <dgm:prSet/>
      <dgm:spPr/>
      <dgm:t>
        <a:bodyPr/>
        <a:lstStyle/>
        <a:p>
          <a:endParaRPr lang="en-US"/>
        </a:p>
      </dgm:t>
    </dgm:pt>
    <dgm:pt modelId="{A71FD7D1-93C2-42E2-94FB-42BE5EEA5F32}" type="sibTrans" cxnId="{D7CE9D9D-D7DF-4AB5-A760-4625A6B9EB36}">
      <dgm:prSet/>
      <dgm:spPr/>
      <dgm:t>
        <a:bodyPr/>
        <a:lstStyle/>
        <a:p>
          <a:endParaRPr lang="en-US"/>
        </a:p>
      </dgm:t>
    </dgm:pt>
    <dgm:pt modelId="{6551DBD5-57F3-465A-996D-C0167690D938}">
      <dgm:prSet custT="1"/>
      <dgm:spPr/>
      <dgm:t>
        <a:bodyPr/>
        <a:lstStyle/>
        <a:p>
          <a:pPr>
            <a:lnSpc>
              <a:spcPct val="100000"/>
            </a:lnSpc>
          </a:pPr>
          <a:r>
            <a:rPr lang="en-US" sz="2200" b="1" i="0" baseline="0" dirty="0">
              <a:latin typeface="Arial" panose="020B0604020202020204" pitchFamily="34" charset="0"/>
              <a:cs typeface="Arial" panose="020B0604020202020204" pitchFamily="34" charset="0"/>
            </a:rPr>
            <a:t>Model Evaluation:</a:t>
          </a:r>
          <a:r>
            <a:rPr lang="en-US" sz="2200" b="0" i="0" baseline="0" dirty="0">
              <a:latin typeface="Arial" panose="020B0604020202020204" pitchFamily="34" charset="0"/>
              <a:cs typeface="Arial" panose="020B0604020202020204" pitchFamily="34" charset="0"/>
            </a:rPr>
            <a:t> Validate performance using cross-validation, MAE, and MSE metrics across multiple datasets​</a:t>
          </a:r>
          <a:endParaRPr lang="en-US" sz="2200" dirty="0">
            <a:latin typeface="Arial" panose="020B0604020202020204" pitchFamily="34" charset="0"/>
            <a:cs typeface="Arial" panose="020B0604020202020204" pitchFamily="34" charset="0"/>
          </a:endParaRPr>
        </a:p>
      </dgm:t>
    </dgm:pt>
    <dgm:pt modelId="{BB48B31F-F3A4-46F5-8263-390C0A8CA08B}" type="parTrans" cxnId="{0B779199-0120-4FE8-869F-F16EAB6D76B2}">
      <dgm:prSet/>
      <dgm:spPr/>
      <dgm:t>
        <a:bodyPr/>
        <a:lstStyle/>
        <a:p>
          <a:endParaRPr lang="en-US"/>
        </a:p>
      </dgm:t>
    </dgm:pt>
    <dgm:pt modelId="{8D8264CD-D51D-4CE7-9FEF-191CDA3CFA0C}" type="sibTrans" cxnId="{0B779199-0120-4FE8-869F-F16EAB6D76B2}">
      <dgm:prSet/>
      <dgm:spPr/>
      <dgm:t>
        <a:bodyPr/>
        <a:lstStyle/>
        <a:p>
          <a:endParaRPr lang="en-US"/>
        </a:p>
      </dgm:t>
    </dgm:pt>
    <dgm:pt modelId="{D8785131-9905-40D4-B92C-2040D731C263}" type="pres">
      <dgm:prSet presAssocID="{0E4E8595-4D37-4380-988D-B463EFCBA10C}" presName="root" presStyleCnt="0">
        <dgm:presLayoutVars>
          <dgm:dir/>
          <dgm:resizeHandles val="exact"/>
        </dgm:presLayoutVars>
      </dgm:prSet>
      <dgm:spPr/>
    </dgm:pt>
    <dgm:pt modelId="{20F73034-5703-42B8-A91E-AACDE7836DD7}" type="pres">
      <dgm:prSet presAssocID="{4D456773-577F-4D07-B74E-7BFE4BB01C33}" presName="compNode" presStyleCnt="0"/>
      <dgm:spPr/>
    </dgm:pt>
    <dgm:pt modelId="{0D855FDF-C5E4-4CDB-AFC4-1D133331BD4F}" type="pres">
      <dgm:prSet presAssocID="{4D456773-577F-4D07-B74E-7BFE4BB01C33}" presName="bgRect" presStyleLbl="bgShp" presStyleIdx="0" presStyleCnt="5" custScaleY="107513" custLinFactNeighborY="11958"/>
      <dgm:spPr>
        <a:solidFill>
          <a:srgbClr val="E9C7C6"/>
        </a:solidFill>
      </dgm:spPr>
    </dgm:pt>
    <dgm:pt modelId="{AAB4F5F6-E684-4865-B790-076033AED401}" type="pres">
      <dgm:prSet presAssocID="{4D456773-577F-4D07-B74E-7BFE4BB01C33}" presName="iconRect" presStyleLbl="node1" presStyleIdx="0" presStyleCnt="5" custLinFactNeighborY="1917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Server"/>
        </a:ext>
      </dgm:extLst>
    </dgm:pt>
    <dgm:pt modelId="{CF1A8A30-E489-4B7D-B854-51D54C4B2AEB}" type="pres">
      <dgm:prSet presAssocID="{4D456773-577F-4D07-B74E-7BFE4BB01C33}" presName="spaceRect" presStyleCnt="0"/>
      <dgm:spPr/>
    </dgm:pt>
    <dgm:pt modelId="{7B3AA833-56CC-49D3-836A-DEE6185A6283}" type="pres">
      <dgm:prSet presAssocID="{4D456773-577F-4D07-B74E-7BFE4BB01C33}" presName="parTx" presStyleLbl="revTx" presStyleIdx="0" presStyleCnt="5">
        <dgm:presLayoutVars>
          <dgm:chMax val="0"/>
          <dgm:chPref val="0"/>
        </dgm:presLayoutVars>
      </dgm:prSet>
      <dgm:spPr/>
    </dgm:pt>
    <dgm:pt modelId="{7CB68E35-D83B-44F1-816B-5499C7F92F6F}" type="pres">
      <dgm:prSet presAssocID="{DAB59385-D334-439F-A5C1-A193F8986677}" presName="sibTrans" presStyleCnt="0"/>
      <dgm:spPr/>
    </dgm:pt>
    <dgm:pt modelId="{DFB3070D-873E-45AF-A245-18B65F9C5979}" type="pres">
      <dgm:prSet presAssocID="{44D0B5FD-3EB2-490F-81FE-2CBABE89F035}" presName="compNode" presStyleCnt="0"/>
      <dgm:spPr/>
    </dgm:pt>
    <dgm:pt modelId="{36977B03-9D9A-4B4C-8294-D36D635E45FB}" type="pres">
      <dgm:prSet presAssocID="{44D0B5FD-3EB2-490F-81FE-2CBABE89F035}" presName="bgRect" presStyleLbl="bgShp" presStyleIdx="1" presStyleCnt="5" custLinFactNeighborY="7885"/>
      <dgm:spPr>
        <a:solidFill>
          <a:srgbClr val="E9C7C6"/>
        </a:solidFill>
      </dgm:spPr>
    </dgm:pt>
    <dgm:pt modelId="{2B54A79E-6DDF-4B3D-B3B0-3ACD45BFBD4A}" type="pres">
      <dgm:prSet presAssocID="{44D0B5FD-3EB2-490F-81FE-2CBABE89F035}" presName="iconRect" presStyleLbl="node1" presStyleIdx="1" presStyleCnt="5" custLinFactNeighborY="631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Gears"/>
        </a:ext>
      </dgm:extLst>
    </dgm:pt>
    <dgm:pt modelId="{5709B276-F12F-489D-A521-CA43FE3E143A}" type="pres">
      <dgm:prSet presAssocID="{44D0B5FD-3EB2-490F-81FE-2CBABE89F035}" presName="spaceRect" presStyleCnt="0"/>
      <dgm:spPr/>
    </dgm:pt>
    <dgm:pt modelId="{A2F01DFF-330C-435D-9D91-43B8BA557230}" type="pres">
      <dgm:prSet presAssocID="{44D0B5FD-3EB2-490F-81FE-2CBABE89F035}" presName="parTx" presStyleLbl="revTx" presStyleIdx="1" presStyleCnt="5">
        <dgm:presLayoutVars>
          <dgm:chMax val="0"/>
          <dgm:chPref val="0"/>
        </dgm:presLayoutVars>
      </dgm:prSet>
      <dgm:spPr/>
    </dgm:pt>
    <dgm:pt modelId="{804F9D2D-92C5-443E-AC37-0463E3531362}" type="pres">
      <dgm:prSet presAssocID="{94F2CC23-30A5-4E39-B1F1-408D8988D1D8}" presName="sibTrans" presStyleCnt="0"/>
      <dgm:spPr/>
    </dgm:pt>
    <dgm:pt modelId="{9670BC25-E4DA-4D69-80EC-8E9C889C402E}" type="pres">
      <dgm:prSet presAssocID="{BC677E8D-95A0-48E4-AF63-E91B77EC5D79}" presName="compNode" presStyleCnt="0"/>
      <dgm:spPr/>
    </dgm:pt>
    <dgm:pt modelId="{60530AE1-F824-44D4-AAE6-7E8211955329}" type="pres">
      <dgm:prSet presAssocID="{BC677E8D-95A0-48E4-AF63-E91B77EC5D79}" presName="bgRect" presStyleLbl="bgShp" presStyleIdx="2" presStyleCnt="5" custLinFactNeighborY="8048"/>
      <dgm:spPr>
        <a:solidFill>
          <a:srgbClr val="E9C7C6"/>
        </a:solidFill>
      </dgm:spPr>
    </dgm:pt>
    <dgm:pt modelId="{12C91662-3A14-4BEE-AA85-2F6EC1760D9C}" type="pres">
      <dgm:prSet presAssocID="{BC677E8D-95A0-48E4-AF63-E91B77EC5D79}" presName="iconRect" presStyleLbl="node1" presStyleIdx="2" presStyleCnt="5" custLinFactNeighborY="874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Network Diagram"/>
        </a:ext>
      </dgm:extLst>
    </dgm:pt>
    <dgm:pt modelId="{D9FB9AE5-8F2F-45A0-90E0-04275778CF71}" type="pres">
      <dgm:prSet presAssocID="{BC677E8D-95A0-48E4-AF63-E91B77EC5D79}" presName="spaceRect" presStyleCnt="0"/>
      <dgm:spPr/>
    </dgm:pt>
    <dgm:pt modelId="{E6FD9FEB-87BE-4DA4-A03C-41BC3B0760C8}" type="pres">
      <dgm:prSet presAssocID="{BC677E8D-95A0-48E4-AF63-E91B77EC5D79}" presName="parTx" presStyleLbl="revTx" presStyleIdx="2" presStyleCnt="5">
        <dgm:presLayoutVars>
          <dgm:chMax val="0"/>
          <dgm:chPref val="0"/>
        </dgm:presLayoutVars>
      </dgm:prSet>
      <dgm:spPr/>
    </dgm:pt>
    <dgm:pt modelId="{E88909BE-64AB-460C-8231-1AB85EC2CDD6}" type="pres">
      <dgm:prSet presAssocID="{7A0C9CB9-B055-48E9-95BD-E3415B5FFB1F}" presName="sibTrans" presStyleCnt="0"/>
      <dgm:spPr/>
    </dgm:pt>
    <dgm:pt modelId="{49C90DE9-4037-4A0B-93E3-287CFD9BFB0A}" type="pres">
      <dgm:prSet presAssocID="{40B1145A-4019-46D8-AF7D-0D4039D46745}" presName="compNode" presStyleCnt="0"/>
      <dgm:spPr/>
    </dgm:pt>
    <dgm:pt modelId="{B1B710FE-AFEC-420B-A7DB-274302310E3C}" type="pres">
      <dgm:prSet presAssocID="{40B1145A-4019-46D8-AF7D-0D4039D46745}" presName="bgRect" presStyleLbl="bgShp" presStyleIdx="3" presStyleCnt="5" custLinFactNeighborY="8211"/>
      <dgm:spPr>
        <a:solidFill>
          <a:srgbClr val="E9C7C6"/>
        </a:solidFill>
      </dgm:spPr>
    </dgm:pt>
    <dgm:pt modelId="{8366B94E-A548-453D-B84F-774F2D404375}" type="pres">
      <dgm:prSet presAssocID="{40B1145A-4019-46D8-AF7D-0D4039D46745}" presName="iconRect" presStyleLbl="node1" presStyleIdx="3" presStyleCnt="5" custLinFactNeighborY="6905"/>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Robot"/>
        </a:ext>
      </dgm:extLst>
    </dgm:pt>
    <dgm:pt modelId="{7B8B76F1-7F79-4063-9BF8-00149ED08A25}" type="pres">
      <dgm:prSet presAssocID="{40B1145A-4019-46D8-AF7D-0D4039D46745}" presName="spaceRect" presStyleCnt="0"/>
      <dgm:spPr/>
    </dgm:pt>
    <dgm:pt modelId="{D649E81A-9FC9-495D-9E8A-6A82EB49D687}" type="pres">
      <dgm:prSet presAssocID="{40B1145A-4019-46D8-AF7D-0D4039D46745}" presName="parTx" presStyleLbl="revTx" presStyleIdx="3" presStyleCnt="5">
        <dgm:presLayoutVars>
          <dgm:chMax val="0"/>
          <dgm:chPref val="0"/>
        </dgm:presLayoutVars>
      </dgm:prSet>
      <dgm:spPr/>
    </dgm:pt>
    <dgm:pt modelId="{B4CA3E89-D166-4230-96E6-010592E42A25}" type="pres">
      <dgm:prSet presAssocID="{A71FD7D1-93C2-42E2-94FB-42BE5EEA5F32}" presName="sibTrans" presStyleCnt="0"/>
      <dgm:spPr/>
    </dgm:pt>
    <dgm:pt modelId="{652FCF83-A87D-498C-ABC4-B2F9B5C9E202}" type="pres">
      <dgm:prSet presAssocID="{6551DBD5-57F3-465A-996D-C0167690D938}" presName="compNode" presStyleCnt="0"/>
      <dgm:spPr/>
    </dgm:pt>
    <dgm:pt modelId="{4AEFEF34-83FB-4BC6-B9B3-1D2E0C7898A9}" type="pres">
      <dgm:prSet presAssocID="{6551DBD5-57F3-465A-996D-C0167690D938}" presName="bgRect" presStyleLbl="bgShp" presStyleIdx="4" presStyleCnt="5" custLinFactNeighborY="8373"/>
      <dgm:spPr>
        <a:solidFill>
          <a:srgbClr val="E9C7C6"/>
        </a:solidFill>
      </dgm:spPr>
    </dgm:pt>
    <dgm:pt modelId="{F475FAF5-6CC8-4CF2-BF24-B5A2484F8715}" type="pres">
      <dgm:prSet presAssocID="{6551DBD5-57F3-465A-996D-C0167690D938}" presName="iconRect" presStyleLbl="node1" presStyleIdx="4" presStyleCnt="5" custLinFactNeighborY="7201"/>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dgm:spPr>
      <dgm:extLst>
        <a:ext uri="{E40237B7-FDA0-4F09-8148-C483321AD2D9}">
          <dgm14:cNvPr xmlns:dgm14="http://schemas.microsoft.com/office/drawing/2010/diagram" id="0" name="" descr="Table"/>
        </a:ext>
      </dgm:extLst>
    </dgm:pt>
    <dgm:pt modelId="{518EEB98-0AE2-4A73-9A83-18F3BCDAE9E1}" type="pres">
      <dgm:prSet presAssocID="{6551DBD5-57F3-465A-996D-C0167690D938}" presName="spaceRect" presStyleCnt="0"/>
      <dgm:spPr/>
    </dgm:pt>
    <dgm:pt modelId="{9BBB38D8-4423-420C-B17C-950DF27C7A02}" type="pres">
      <dgm:prSet presAssocID="{6551DBD5-57F3-465A-996D-C0167690D938}" presName="parTx" presStyleLbl="revTx" presStyleIdx="4" presStyleCnt="5">
        <dgm:presLayoutVars>
          <dgm:chMax val="0"/>
          <dgm:chPref val="0"/>
        </dgm:presLayoutVars>
      </dgm:prSet>
      <dgm:spPr/>
    </dgm:pt>
  </dgm:ptLst>
  <dgm:cxnLst>
    <dgm:cxn modelId="{11A66F09-6007-4161-951A-BD49C52F4F92}" srcId="{0E4E8595-4D37-4380-988D-B463EFCBA10C}" destId="{4D456773-577F-4D07-B74E-7BFE4BB01C33}" srcOrd="0" destOrd="0" parTransId="{1AE88C5F-3DBB-4B75-8439-ED3AF39DD3A2}" sibTransId="{DAB59385-D334-439F-A5C1-A193F8986677}"/>
    <dgm:cxn modelId="{0FE9200A-4EAF-4F21-AFA8-699AD0DBD613}" type="presOf" srcId="{0E4E8595-4D37-4380-988D-B463EFCBA10C}" destId="{D8785131-9905-40D4-B92C-2040D731C263}" srcOrd="0" destOrd="0" presId="urn:microsoft.com/office/officeart/2018/2/layout/IconVerticalSolidList"/>
    <dgm:cxn modelId="{DF38D71F-A4B0-46A2-8049-A64A643AC010}" type="presOf" srcId="{44D0B5FD-3EB2-490F-81FE-2CBABE89F035}" destId="{A2F01DFF-330C-435D-9D91-43B8BA557230}" srcOrd="0" destOrd="0" presId="urn:microsoft.com/office/officeart/2018/2/layout/IconVerticalSolidList"/>
    <dgm:cxn modelId="{227DEB2D-65A9-4C53-84F5-3C9A80CCAB41}" srcId="{0E4E8595-4D37-4380-988D-B463EFCBA10C}" destId="{BC677E8D-95A0-48E4-AF63-E91B77EC5D79}" srcOrd="2" destOrd="0" parTransId="{7E6D0580-E7EA-49B1-8521-CE5756868DFA}" sibTransId="{7A0C9CB9-B055-48E9-95BD-E3415B5FFB1F}"/>
    <dgm:cxn modelId="{57883434-9546-4E36-9271-28B95BCE7EC7}" srcId="{0E4E8595-4D37-4380-988D-B463EFCBA10C}" destId="{44D0B5FD-3EB2-490F-81FE-2CBABE89F035}" srcOrd="1" destOrd="0" parTransId="{432AC327-CC6B-4E9C-A8CE-840D59177F42}" sibTransId="{94F2CC23-30A5-4E39-B1F1-408D8988D1D8}"/>
    <dgm:cxn modelId="{10A61C63-0487-48EF-9891-695BD01E147A}" type="presOf" srcId="{40B1145A-4019-46D8-AF7D-0D4039D46745}" destId="{D649E81A-9FC9-495D-9E8A-6A82EB49D687}" srcOrd="0" destOrd="0" presId="urn:microsoft.com/office/officeart/2018/2/layout/IconVerticalSolidList"/>
    <dgm:cxn modelId="{ADF10191-0144-4ABC-BAC5-15DCEB146FCF}" type="presOf" srcId="{4D456773-577F-4D07-B74E-7BFE4BB01C33}" destId="{7B3AA833-56CC-49D3-836A-DEE6185A6283}" srcOrd="0" destOrd="0" presId="urn:microsoft.com/office/officeart/2018/2/layout/IconVerticalSolidList"/>
    <dgm:cxn modelId="{0B779199-0120-4FE8-869F-F16EAB6D76B2}" srcId="{0E4E8595-4D37-4380-988D-B463EFCBA10C}" destId="{6551DBD5-57F3-465A-996D-C0167690D938}" srcOrd="4" destOrd="0" parTransId="{BB48B31F-F3A4-46F5-8263-390C0A8CA08B}" sibTransId="{8D8264CD-D51D-4CE7-9FEF-191CDA3CFA0C}"/>
    <dgm:cxn modelId="{8629649D-7C54-4943-8556-6F687BFC7E0B}" type="presOf" srcId="{BC677E8D-95A0-48E4-AF63-E91B77EC5D79}" destId="{E6FD9FEB-87BE-4DA4-A03C-41BC3B0760C8}" srcOrd="0" destOrd="0" presId="urn:microsoft.com/office/officeart/2018/2/layout/IconVerticalSolidList"/>
    <dgm:cxn modelId="{D7CE9D9D-D7DF-4AB5-A760-4625A6B9EB36}" srcId="{0E4E8595-4D37-4380-988D-B463EFCBA10C}" destId="{40B1145A-4019-46D8-AF7D-0D4039D46745}" srcOrd="3" destOrd="0" parTransId="{77B33259-03B3-4D52-85EB-0AD31476A791}" sibTransId="{A71FD7D1-93C2-42E2-94FB-42BE5EEA5F32}"/>
    <dgm:cxn modelId="{34C86BCD-F98E-40D5-9AC6-267162F42ED8}" type="presOf" srcId="{6551DBD5-57F3-465A-996D-C0167690D938}" destId="{9BBB38D8-4423-420C-B17C-950DF27C7A02}" srcOrd="0" destOrd="0" presId="urn:microsoft.com/office/officeart/2018/2/layout/IconVerticalSolidList"/>
    <dgm:cxn modelId="{DC2321BF-35EA-4303-9485-4527D63FABEC}" type="presParOf" srcId="{D8785131-9905-40D4-B92C-2040D731C263}" destId="{20F73034-5703-42B8-A91E-AACDE7836DD7}" srcOrd="0" destOrd="0" presId="urn:microsoft.com/office/officeart/2018/2/layout/IconVerticalSolidList"/>
    <dgm:cxn modelId="{D9E7DF72-7CC4-42B2-889E-9E04E17B7EAC}" type="presParOf" srcId="{20F73034-5703-42B8-A91E-AACDE7836DD7}" destId="{0D855FDF-C5E4-4CDB-AFC4-1D133331BD4F}" srcOrd="0" destOrd="0" presId="urn:microsoft.com/office/officeart/2018/2/layout/IconVerticalSolidList"/>
    <dgm:cxn modelId="{FF07FA8B-2CBB-4EE5-A998-1FD27B6F6895}" type="presParOf" srcId="{20F73034-5703-42B8-A91E-AACDE7836DD7}" destId="{AAB4F5F6-E684-4865-B790-076033AED401}" srcOrd="1" destOrd="0" presId="urn:microsoft.com/office/officeart/2018/2/layout/IconVerticalSolidList"/>
    <dgm:cxn modelId="{E104B4B1-0D80-4EBC-84D3-01E6CE79C48C}" type="presParOf" srcId="{20F73034-5703-42B8-A91E-AACDE7836DD7}" destId="{CF1A8A30-E489-4B7D-B854-51D54C4B2AEB}" srcOrd="2" destOrd="0" presId="urn:microsoft.com/office/officeart/2018/2/layout/IconVerticalSolidList"/>
    <dgm:cxn modelId="{3971063E-9955-4D06-A284-6526C5E7059E}" type="presParOf" srcId="{20F73034-5703-42B8-A91E-AACDE7836DD7}" destId="{7B3AA833-56CC-49D3-836A-DEE6185A6283}" srcOrd="3" destOrd="0" presId="urn:microsoft.com/office/officeart/2018/2/layout/IconVerticalSolidList"/>
    <dgm:cxn modelId="{56F39023-05DD-4051-9A14-3560AA2093FD}" type="presParOf" srcId="{D8785131-9905-40D4-B92C-2040D731C263}" destId="{7CB68E35-D83B-44F1-816B-5499C7F92F6F}" srcOrd="1" destOrd="0" presId="urn:microsoft.com/office/officeart/2018/2/layout/IconVerticalSolidList"/>
    <dgm:cxn modelId="{8B8A1819-CC8F-4474-AFD6-66EC87D4E01B}" type="presParOf" srcId="{D8785131-9905-40D4-B92C-2040D731C263}" destId="{DFB3070D-873E-45AF-A245-18B65F9C5979}" srcOrd="2" destOrd="0" presId="urn:microsoft.com/office/officeart/2018/2/layout/IconVerticalSolidList"/>
    <dgm:cxn modelId="{5C9E3327-E741-467E-8FCD-49C8689B1B0F}" type="presParOf" srcId="{DFB3070D-873E-45AF-A245-18B65F9C5979}" destId="{36977B03-9D9A-4B4C-8294-D36D635E45FB}" srcOrd="0" destOrd="0" presId="urn:microsoft.com/office/officeart/2018/2/layout/IconVerticalSolidList"/>
    <dgm:cxn modelId="{6DCE2273-B79E-46F1-A8CB-329683189F6C}" type="presParOf" srcId="{DFB3070D-873E-45AF-A245-18B65F9C5979}" destId="{2B54A79E-6DDF-4B3D-B3B0-3ACD45BFBD4A}" srcOrd="1" destOrd="0" presId="urn:microsoft.com/office/officeart/2018/2/layout/IconVerticalSolidList"/>
    <dgm:cxn modelId="{330854CC-5DF7-4943-B73D-ABF89F11FF31}" type="presParOf" srcId="{DFB3070D-873E-45AF-A245-18B65F9C5979}" destId="{5709B276-F12F-489D-A521-CA43FE3E143A}" srcOrd="2" destOrd="0" presId="urn:microsoft.com/office/officeart/2018/2/layout/IconVerticalSolidList"/>
    <dgm:cxn modelId="{1849908F-60A8-41FE-9EDC-FDC94A864C5D}" type="presParOf" srcId="{DFB3070D-873E-45AF-A245-18B65F9C5979}" destId="{A2F01DFF-330C-435D-9D91-43B8BA557230}" srcOrd="3" destOrd="0" presId="urn:microsoft.com/office/officeart/2018/2/layout/IconVerticalSolidList"/>
    <dgm:cxn modelId="{A35B2F2E-320D-4E25-A497-C906D205236E}" type="presParOf" srcId="{D8785131-9905-40D4-B92C-2040D731C263}" destId="{804F9D2D-92C5-443E-AC37-0463E3531362}" srcOrd="3" destOrd="0" presId="urn:microsoft.com/office/officeart/2018/2/layout/IconVerticalSolidList"/>
    <dgm:cxn modelId="{DBC388E6-AA43-42E5-B95E-6C8F0F10FF76}" type="presParOf" srcId="{D8785131-9905-40D4-B92C-2040D731C263}" destId="{9670BC25-E4DA-4D69-80EC-8E9C889C402E}" srcOrd="4" destOrd="0" presId="urn:microsoft.com/office/officeart/2018/2/layout/IconVerticalSolidList"/>
    <dgm:cxn modelId="{5FB33852-1070-4DE1-A54C-4C59397721FC}" type="presParOf" srcId="{9670BC25-E4DA-4D69-80EC-8E9C889C402E}" destId="{60530AE1-F824-44D4-AAE6-7E8211955329}" srcOrd="0" destOrd="0" presId="urn:microsoft.com/office/officeart/2018/2/layout/IconVerticalSolidList"/>
    <dgm:cxn modelId="{6A36F657-72C4-45D4-9122-3AC979DB84CE}" type="presParOf" srcId="{9670BC25-E4DA-4D69-80EC-8E9C889C402E}" destId="{12C91662-3A14-4BEE-AA85-2F6EC1760D9C}" srcOrd="1" destOrd="0" presId="urn:microsoft.com/office/officeart/2018/2/layout/IconVerticalSolidList"/>
    <dgm:cxn modelId="{C1A7734A-84A3-4786-9495-663FB73B2C9A}" type="presParOf" srcId="{9670BC25-E4DA-4D69-80EC-8E9C889C402E}" destId="{D9FB9AE5-8F2F-45A0-90E0-04275778CF71}" srcOrd="2" destOrd="0" presId="urn:microsoft.com/office/officeart/2018/2/layout/IconVerticalSolidList"/>
    <dgm:cxn modelId="{4ADCF75A-FD92-4F2D-8B47-749D5FA54C1D}" type="presParOf" srcId="{9670BC25-E4DA-4D69-80EC-8E9C889C402E}" destId="{E6FD9FEB-87BE-4DA4-A03C-41BC3B0760C8}" srcOrd="3" destOrd="0" presId="urn:microsoft.com/office/officeart/2018/2/layout/IconVerticalSolidList"/>
    <dgm:cxn modelId="{C1D00FB9-625B-4D23-BDA2-5BC1CCDC1F1F}" type="presParOf" srcId="{D8785131-9905-40D4-B92C-2040D731C263}" destId="{E88909BE-64AB-460C-8231-1AB85EC2CDD6}" srcOrd="5" destOrd="0" presId="urn:microsoft.com/office/officeart/2018/2/layout/IconVerticalSolidList"/>
    <dgm:cxn modelId="{4793E392-AF73-45CD-A082-3381DFAE994F}" type="presParOf" srcId="{D8785131-9905-40D4-B92C-2040D731C263}" destId="{49C90DE9-4037-4A0B-93E3-287CFD9BFB0A}" srcOrd="6" destOrd="0" presId="urn:microsoft.com/office/officeart/2018/2/layout/IconVerticalSolidList"/>
    <dgm:cxn modelId="{AC64642E-F89B-48EC-BC41-BC980689787B}" type="presParOf" srcId="{49C90DE9-4037-4A0B-93E3-287CFD9BFB0A}" destId="{B1B710FE-AFEC-420B-A7DB-274302310E3C}" srcOrd="0" destOrd="0" presId="urn:microsoft.com/office/officeart/2018/2/layout/IconVerticalSolidList"/>
    <dgm:cxn modelId="{727A419C-B293-477C-BC28-97563C62A97E}" type="presParOf" srcId="{49C90DE9-4037-4A0B-93E3-287CFD9BFB0A}" destId="{8366B94E-A548-453D-B84F-774F2D404375}" srcOrd="1" destOrd="0" presId="urn:microsoft.com/office/officeart/2018/2/layout/IconVerticalSolidList"/>
    <dgm:cxn modelId="{06E51C24-B005-4A59-B2A0-967198D49010}" type="presParOf" srcId="{49C90DE9-4037-4A0B-93E3-287CFD9BFB0A}" destId="{7B8B76F1-7F79-4063-9BF8-00149ED08A25}" srcOrd="2" destOrd="0" presId="urn:microsoft.com/office/officeart/2018/2/layout/IconVerticalSolidList"/>
    <dgm:cxn modelId="{7139C784-492D-4F89-9278-C306AEE214AE}" type="presParOf" srcId="{49C90DE9-4037-4A0B-93E3-287CFD9BFB0A}" destId="{D649E81A-9FC9-495D-9E8A-6A82EB49D687}" srcOrd="3" destOrd="0" presId="urn:microsoft.com/office/officeart/2018/2/layout/IconVerticalSolidList"/>
    <dgm:cxn modelId="{0A32B2F8-17EC-4ACC-BE7A-EFBB54187AD5}" type="presParOf" srcId="{D8785131-9905-40D4-B92C-2040D731C263}" destId="{B4CA3E89-D166-4230-96E6-010592E42A25}" srcOrd="7" destOrd="0" presId="urn:microsoft.com/office/officeart/2018/2/layout/IconVerticalSolidList"/>
    <dgm:cxn modelId="{FA213F53-8334-4325-B033-C50E083FBF46}" type="presParOf" srcId="{D8785131-9905-40D4-B92C-2040D731C263}" destId="{652FCF83-A87D-498C-ABC4-B2F9B5C9E202}" srcOrd="8" destOrd="0" presId="urn:microsoft.com/office/officeart/2018/2/layout/IconVerticalSolidList"/>
    <dgm:cxn modelId="{7C060644-260F-41E7-95F5-C24C124481FB}" type="presParOf" srcId="{652FCF83-A87D-498C-ABC4-B2F9B5C9E202}" destId="{4AEFEF34-83FB-4BC6-B9B3-1D2E0C7898A9}" srcOrd="0" destOrd="0" presId="urn:microsoft.com/office/officeart/2018/2/layout/IconVerticalSolidList"/>
    <dgm:cxn modelId="{77EE2355-584B-4157-A67A-AE2D4786E5A9}" type="presParOf" srcId="{652FCF83-A87D-498C-ABC4-B2F9B5C9E202}" destId="{F475FAF5-6CC8-4CF2-BF24-B5A2484F8715}" srcOrd="1" destOrd="0" presId="urn:microsoft.com/office/officeart/2018/2/layout/IconVerticalSolidList"/>
    <dgm:cxn modelId="{70D8D38A-1A74-4FC5-B52C-72D7B7EED783}" type="presParOf" srcId="{652FCF83-A87D-498C-ABC4-B2F9B5C9E202}" destId="{518EEB98-0AE2-4A73-9A83-18F3BCDAE9E1}" srcOrd="2" destOrd="0" presId="urn:microsoft.com/office/officeart/2018/2/layout/IconVerticalSolidList"/>
    <dgm:cxn modelId="{FBFD0FF2-7E34-43B3-A270-F3B20859957A}" type="presParOf" srcId="{652FCF83-A87D-498C-ABC4-B2F9B5C9E202}" destId="{9BBB38D8-4423-420C-B17C-950DF27C7A02}"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87864-FEA8-41AC-9B8B-7F83FCA76CC1}">
      <dsp:nvSpPr>
        <dsp:cNvPr id="0" name=""/>
        <dsp:cNvSpPr/>
      </dsp:nvSpPr>
      <dsp:spPr>
        <a:xfrm>
          <a:off x="1930" y="2447595"/>
          <a:ext cx="2188919" cy="1389964"/>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9F4270A-E26D-44CF-9AF6-86AB397D68C3}">
      <dsp:nvSpPr>
        <dsp:cNvPr id="0" name=""/>
        <dsp:cNvSpPr/>
      </dsp:nvSpPr>
      <dsp:spPr>
        <a:xfrm>
          <a:off x="245143" y="2678647"/>
          <a:ext cx="2188919" cy="138996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100000"/>
            </a:lnSpc>
            <a:spcBef>
              <a:spcPct val="0"/>
            </a:spcBef>
            <a:spcAft>
              <a:spcPct val="35000"/>
            </a:spcAft>
            <a:buNone/>
            <a:defRPr cap="all"/>
          </a:pPr>
          <a:r>
            <a:rPr lang="en-US" sz="2200" b="1" i="0" kern="1200" baseline="0"/>
            <a:t>Introduction</a:t>
          </a:r>
          <a:endParaRPr lang="en-US" sz="2200" kern="1200"/>
        </a:p>
      </dsp:txBody>
      <dsp:txXfrm>
        <a:off x="285854" y="2719358"/>
        <a:ext cx="2107497" cy="1308542"/>
      </dsp:txXfrm>
    </dsp:sp>
    <dsp:sp modelId="{CB3597DD-8995-4134-A1C4-D41ABB424916}">
      <dsp:nvSpPr>
        <dsp:cNvPr id="0" name=""/>
        <dsp:cNvSpPr/>
      </dsp:nvSpPr>
      <dsp:spPr>
        <a:xfrm>
          <a:off x="2677276" y="2447595"/>
          <a:ext cx="2188919" cy="1389964"/>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BED889A-E31C-4E6F-A1DD-2181DF86279A}">
      <dsp:nvSpPr>
        <dsp:cNvPr id="0" name=""/>
        <dsp:cNvSpPr/>
      </dsp:nvSpPr>
      <dsp:spPr>
        <a:xfrm>
          <a:off x="2920490" y="2678647"/>
          <a:ext cx="2188919" cy="138996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100000"/>
            </a:lnSpc>
            <a:spcBef>
              <a:spcPct val="0"/>
            </a:spcBef>
            <a:spcAft>
              <a:spcPct val="35000"/>
            </a:spcAft>
            <a:buNone/>
            <a:defRPr cap="all"/>
          </a:pPr>
          <a:r>
            <a:rPr lang="en-US" sz="2200" b="1" i="0" kern="1200" baseline="0"/>
            <a:t>Aim and objective</a:t>
          </a:r>
          <a:endParaRPr lang="en-US" sz="2200" kern="1200" dirty="0"/>
        </a:p>
      </dsp:txBody>
      <dsp:txXfrm>
        <a:off x="2961201" y="2719358"/>
        <a:ext cx="2107497" cy="1308542"/>
      </dsp:txXfrm>
    </dsp:sp>
    <dsp:sp modelId="{29A69552-7C65-4E3F-84B7-06127898FD9A}">
      <dsp:nvSpPr>
        <dsp:cNvPr id="0" name=""/>
        <dsp:cNvSpPr/>
      </dsp:nvSpPr>
      <dsp:spPr>
        <a:xfrm>
          <a:off x="5352623" y="2447595"/>
          <a:ext cx="2188919" cy="1389964"/>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604C907-F7C8-4FBC-9B21-80DB6B349CDF}">
      <dsp:nvSpPr>
        <dsp:cNvPr id="0" name=""/>
        <dsp:cNvSpPr/>
      </dsp:nvSpPr>
      <dsp:spPr>
        <a:xfrm>
          <a:off x="5595836" y="2678647"/>
          <a:ext cx="2188919" cy="138996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100000"/>
            </a:lnSpc>
            <a:spcBef>
              <a:spcPct val="0"/>
            </a:spcBef>
            <a:spcAft>
              <a:spcPct val="35000"/>
            </a:spcAft>
            <a:buNone/>
            <a:defRPr cap="all"/>
          </a:pPr>
          <a:r>
            <a:rPr lang="en-US" sz="2200" b="1" i="0" kern="1200" baseline="0"/>
            <a:t>Methodology</a:t>
          </a:r>
          <a:endParaRPr lang="en-US" sz="2200" kern="1200"/>
        </a:p>
      </dsp:txBody>
      <dsp:txXfrm>
        <a:off x="5636547" y="2719358"/>
        <a:ext cx="2107497" cy="1308542"/>
      </dsp:txXfrm>
    </dsp:sp>
    <dsp:sp modelId="{9657CBC7-378B-457E-95C2-31855F9A5A6D}">
      <dsp:nvSpPr>
        <dsp:cNvPr id="0" name=""/>
        <dsp:cNvSpPr/>
      </dsp:nvSpPr>
      <dsp:spPr>
        <a:xfrm>
          <a:off x="8027969" y="2447595"/>
          <a:ext cx="2188919" cy="1389964"/>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1606D15-8D9D-4AC5-8603-5520728A116C}">
      <dsp:nvSpPr>
        <dsp:cNvPr id="0" name=""/>
        <dsp:cNvSpPr/>
      </dsp:nvSpPr>
      <dsp:spPr>
        <a:xfrm>
          <a:off x="8271182" y="2678647"/>
          <a:ext cx="2188919" cy="138996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100000"/>
            </a:lnSpc>
            <a:spcBef>
              <a:spcPct val="0"/>
            </a:spcBef>
            <a:spcAft>
              <a:spcPct val="35000"/>
            </a:spcAft>
            <a:buNone/>
            <a:defRPr cap="all"/>
          </a:pPr>
          <a:r>
            <a:rPr lang="en-US" sz="2200" b="1" i="0" kern="1200" baseline="0"/>
            <a:t>Results</a:t>
          </a:r>
          <a:endParaRPr lang="en-US" sz="2200" kern="1200" dirty="0"/>
        </a:p>
      </dsp:txBody>
      <dsp:txXfrm>
        <a:off x="8311893" y="2719358"/>
        <a:ext cx="2107497" cy="1308542"/>
      </dsp:txXfrm>
    </dsp:sp>
    <dsp:sp modelId="{7DE59A3A-C913-42D1-8FED-569A6CB91E51}">
      <dsp:nvSpPr>
        <dsp:cNvPr id="0" name=""/>
        <dsp:cNvSpPr/>
      </dsp:nvSpPr>
      <dsp:spPr>
        <a:xfrm>
          <a:off x="10703316" y="2447595"/>
          <a:ext cx="2188919" cy="1389964"/>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6ACB680-9158-4489-8875-6B8BA2BB1A41}">
      <dsp:nvSpPr>
        <dsp:cNvPr id="0" name=""/>
        <dsp:cNvSpPr/>
      </dsp:nvSpPr>
      <dsp:spPr>
        <a:xfrm>
          <a:off x="10946529" y="2678647"/>
          <a:ext cx="2188919" cy="138996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100000"/>
            </a:lnSpc>
            <a:spcBef>
              <a:spcPct val="0"/>
            </a:spcBef>
            <a:spcAft>
              <a:spcPct val="35000"/>
            </a:spcAft>
            <a:buNone/>
            <a:defRPr cap="all"/>
          </a:pPr>
          <a:r>
            <a:rPr lang="en-US" sz="2200" b="1" i="0" kern="1200" baseline="0"/>
            <a:t>Conclusion</a:t>
          </a:r>
          <a:endParaRPr lang="en-US" sz="2200" kern="1200"/>
        </a:p>
      </dsp:txBody>
      <dsp:txXfrm>
        <a:off x="10987240" y="2719358"/>
        <a:ext cx="2107497" cy="1308542"/>
      </dsp:txXfrm>
    </dsp:sp>
    <dsp:sp modelId="{0B7F2851-A299-490F-BA76-12CD334C8644}">
      <dsp:nvSpPr>
        <dsp:cNvPr id="0" name=""/>
        <dsp:cNvSpPr/>
      </dsp:nvSpPr>
      <dsp:spPr>
        <a:xfrm>
          <a:off x="13378662" y="2447595"/>
          <a:ext cx="2188919" cy="1389964"/>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925B803-955A-44FC-9058-A5EF0B143327}">
      <dsp:nvSpPr>
        <dsp:cNvPr id="0" name=""/>
        <dsp:cNvSpPr/>
      </dsp:nvSpPr>
      <dsp:spPr>
        <a:xfrm>
          <a:off x="13621875" y="2678647"/>
          <a:ext cx="2188919" cy="138996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100000"/>
            </a:lnSpc>
            <a:spcBef>
              <a:spcPct val="0"/>
            </a:spcBef>
            <a:spcAft>
              <a:spcPct val="35000"/>
            </a:spcAft>
            <a:buNone/>
            <a:defRPr cap="all"/>
          </a:pPr>
          <a:r>
            <a:rPr lang="en-US" sz="2200" b="1" i="0" kern="1200" baseline="0"/>
            <a:t>Thank You</a:t>
          </a:r>
          <a:endParaRPr lang="en-US" sz="2200" kern="1200"/>
        </a:p>
      </dsp:txBody>
      <dsp:txXfrm>
        <a:off x="13662586" y="2719358"/>
        <a:ext cx="2107497" cy="13085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855FDF-C5E4-4CDB-AFC4-1D133331BD4F}">
      <dsp:nvSpPr>
        <dsp:cNvPr id="0" name=""/>
        <dsp:cNvSpPr/>
      </dsp:nvSpPr>
      <dsp:spPr>
        <a:xfrm>
          <a:off x="0" y="139503"/>
          <a:ext cx="13598298" cy="989324"/>
        </a:xfrm>
        <a:prstGeom prst="roundRect">
          <a:avLst>
            <a:gd name="adj" fmla="val 10000"/>
          </a:avLst>
        </a:prstGeom>
        <a:solidFill>
          <a:srgbClr val="E9C7C6"/>
        </a:solidFill>
        <a:ln>
          <a:noFill/>
        </a:ln>
        <a:effectLst/>
      </dsp:spPr>
      <dsp:style>
        <a:lnRef idx="0">
          <a:scrgbClr r="0" g="0" b="0"/>
        </a:lnRef>
        <a:fillRef idx="1">
          <a:scrgbClr r="0" g="0" b="0"/>
        </a:fillRef>
        <a:effectRef idx="0">
          <a:scrgbClr r="0" g="0" b="0"/>
        </a:effectRef>
        <a:fontRef idx="minor"/>
      </dsp:style>
    </dsp:sp>
    <dsp:sp modelId="{AAB4F5F6-E684-4865-B790-076033AED401}">
      <dsp:nvSpPr>
        <dsp:cNvPr id="0" name=""/>
        <dsp:cNvSpPr/>
      </dsp:nvSpPr>
      <dsp:spPr>
        <a:xfrm>
          <a:off x="278357" y="368107"/>
          <a:ext cx="506599" cy="506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3AA833-56CC-49D3-836A-DEE6185A6283}">
      <dsp:nvSpPr>
        <dsp:cNvPr id="0" name=""/>
        <dsp:cNvSpPr/>
      </dsp:nvSpPr>
      <dsp:spPr>
        <a:xfrm>
          <a:off x="1063314" y="64034"/>
          <a:ext cx="12471113" cy="1035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60" tIns="109560" rIns="109560" bIns="109560" numCol="1" spcCol="1270" anchor="ctr" anchorCtr="0">
          <a:noAutofit/>
        </a:bodyPr>
        <a:lstStyle/>
        <a:p>
          <a:pPr marL="0" lvl="0" indent="0" algn="l" defTabSz="977900">
            <a:lnSpc>
              <a:spcPct val="150000"/>
            </a:lnSpc>
            <a:spcBef>
              <a:spcPct val="0"/>
            </a:spcBef>
            <a:spcAft>
              <a:spcPct val="35000"/>
            </a:spcAft>
            <a:buNone/>
          </a:pPr>
          <a:r>
            <a:rPr lang="en-US" sz="2200" b="1" i="0" kern="1200" baseline="0" dirty="0">
              <a:latin typeface="Arial" panose="020B0604020202020204" pitchFamily="34" charset="0"/>
              <a:cs typeface="Arial" panose="020B0604020202020204" pitchFamily="34" charset="0"/>
            </a:rPr>
            <a:t>Data Preprocessing: </a:t>
          </a:r>
          <a:r>
            <a:rPr lang="en-US" sz="2200" kern="1200" dirty="0">
              <a:latin typeface="Arial" panose="020B0604020202020204" pitchFamily="34" charset="0"/>
              <a:cs typeface="Arial" panose="020B0604020202020204" pitchFamily="34" charset="0"/>
            </a:rPr>
            <a:t>Convert data from JSON to CSV, normalize it, and handle missing values for model training, based on the structure of the </a:t>
          </a:r>
          <a:r>
            <a:rPr lang="en-US" sz="2200" kern="1200" dirty="0">
              <a:latin typeface="Arial" panose="020B0604020202020204" pitchFamily="34" charset="0"/>
              <a:cs typeface="Arial" panose="020B0604020202020204" pitchFamily="34" charset="0"/>
              <a:hlinkClick xmlns:r="http://schemas.openxmlformats.org/officeDocument/2006/relationships" r:id="rId3"/>
            </a:rPr>
            <a:t>EDFA Gain Modeling Dataset</a:t>
          </a:r>
          <a:r>
            <a:rPr lang="en-US" sz="2200" kern="1200" dirty="0">
              <a:latin typeface="Arial" panose="020B0604020202020204" pitchFamily="34" charset="0"/>
              <a:cs typeface="Arial" panose="020B0604020202020204" pitchFamily="34" charset="0"/>
            </a:rPr>
            <a:t>.</a:t>
          </a:r>
          <a:r>
            <a:rPr lang="en-US" sz="2200" b="1" i="0" kern="1200" baseline="0" dirty="0">
              <a:latin typeface="Arial" panose="020B0604020202020204" pitchFamily="34" charset="0"/>
              <a:cs typeface="Arial" panose="020B0604020202020204" pitchFamily="34" charset="0"/>
            </a:rPr>
            <a:t>  </a:t>
          </a:r>
          <a:endParaRPr lang="en-US" sz="2200" kern="1200" dirty="0">
            <a:latin typeface="Arial" panose="020B0604020202020204" pitchFamily="34" charset="0"/>
            <a:cs typeface="Arial" panose="020B0604020202020204" pitchFamily="34" charset="0"/>
          </a:endParaRPr>
        </a:p>
      </dsp:txBody>
      <dsp:txXfrm>
        <a:off x="1063314" y="64034"/>
        <a:ext cx="12471113" cy="1035214"/>
      </dsp:txXfrm>
    </dsp:sp>
    <dsp:sp modelId="{36977B03-9D9A-4B4C-8294-D36D635E45FB}">
      <dsp:nvSpPr>
        <dsp:cNvPr id="0" name=""/>
        <dsp:cNvSpPr/>
      </dsp:nvSpPr>
      <dsp:spPr>
        <a:xfrm>
          <a:off x="0" y="1430609"/>
          <a:ext cx="13598298" cy="920190"/>
        </a:xfrm>
        <a:prstGeom prst="roundRect">
          <a:avLst>
            <a:gd name="adj" fmla="val 10000"/>
          </a:avLst>
        </a:prstGeom>
        <a:solidFill>
          <a:srgbClr val="E9C7C6"/>
        </a:solidFill>
        <a:ln>
          <a:noFill/>
        </a:ln>
        <a:effectLst/>
      </dsp:spPr>
      <dsp:style>
        <a:lnRef idx="0">
          <a:scrgbClr r="0" g="0" b="0"/>
        </a:lnRef>
        <a:fillRef idx="1">
          <a:scrgbClr r="0" g="0" b="0"/>
        </a:fillRef>
        <a:effectRef idx="0">
          <a:scrgbClr r="0" g="0" b="0"/>
        </a:effectRef>
        <a:fontRef idx="minor"/>
      </dsp:style>
    </dsp:sp>
    <dsp:sp modelId="{2B54A79E-6DDF-4B3D-B3B0-3ACD45BFBD4A}">
      <dsp:nvSpPr>
        <dsp:cNvPr id="0" name=""/>
        <dsp:cNvSpPr/>
      </dsp:nvSpPr>
      <dsp:spPr>
        <a:xfrm>
          <a:off x="278357" y="1597045"/>
          <a:ext cx="506599" cy="506104"/>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F01DFF-330C-435D-9D91-43B8BA557230}">
      <dsp:nvSpPr>
        <dsp:cNvPr id="0" name=""/>
        <dsp:cNvSpPr/>
      </dsp:nvSpPr>
      <dsp:spPr>
        <a:xfrm>
          <a:off x="1063314" y="1358052"/>
          <a:ext cx="12471113" cy="1035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60" tIns="109560" rIns="109560" bIns="109560" numCol="1" spcCol="1270" anchor="ctr" anchorCtr="0">
          <a:noAutofit/>
        </a:bodyPr>
        <a:lstStyle/>
        <a:p>
          <a:pPr marL="0" lvl="0" indent="0" algn="l" defTabSz="977900">
            <a:lnSpc>
              <a:spcPct val="100000"/>
            </a:lnSpc>
            <a:spcBef>
              <a:spcPct val="0"/>
            </a:spcBef>
            <a:spcAft>
              <a:spcPct val="35000"/>
            </a:spcAft>
            <a:buNone/>
          </a:pPr>
          <a:r>
            <a:rPr lang="en-US" sz="2200" b="1" i="0" kern="1200" baseline="0" dirty="0">
              <a:latin typeface="Arial" panose="020B0604020202020204" pitchFamily="34" charset="0"/>
              <a:cs typeface="Arial" panose="020B0604020202020204" pitchFamily="34" charset="0"/>
            </a:rPr>
            <a:t>Feature Engineering:</a:t>
          </a:r>
          <a:r>
            <a:rPr lang="en-US" sz="2200" b="0" i="0" kern="1200" baseline="0" dirty="0">
              <a:latin typeface="Arial" panose="020B0604020202020204" pitchFamily="34" charset="0"/>
              <a:cs typeface="Arial" panose="020B0604020202020204" pitchFamily="34" charset="0"/>
            </a:rPr>
            <a:t> Create new features like effective input power for better model accuracy. </a:t>
          </a:r>
          <a:endParaRPr lang="en-US" sz="2200" kern="1200" dirty="0">
            <a:latin typeface="Arial" panose="020B0604020202020204" pitchFamily="34" charset="0"/>
            <a:cs typeface="Arial" panose="020B0604020202020204" pitchFamily="34" charset="0"/>
          </a:endParaRPr>
        </a:p>
      </dsp:txBody>
      <dsp:txXfrm>
        <a:off x="1063314" y="1358052"/>
        <a:ext cx="12471113" cy="1035214"/>
      </dsp:txXfrm>
    </dsp:sp>
    <dsp:sp modelId="{60530AE1-F824-44D4-AAE6-7E8211955329}">
      <dsp:nvSpPr>
        <dsp:cNvPr id="0" name=""/>
        <dsp:cNvSpPr/>
      </dsp:nvSpPr>
      <dsp:spPr>
        <a:xfrm>
          <a:off x="0" y="2726127"/>
          <a:ext cx="13598298" cy="920190"/>
        </a:xfrm>
        <a:prstGeom prst="roundRect">
          <a:avLst>
            <a:gd name="adj" fmla="val 10000"/>
          </a:avLst>
        </a:prstGeom>
        <a:solidFill>
          <a:srgbClr val="E9C7C6"/>
        </a:solidFill>
        <a:ln>
          <a:noFill/>
        </a:ln>
        <a:effectLst/>
      </dsp:spPr>
      <dsp:style>
        <a:lnRef idx="0">
          <a:scrgbClr r="0" g="0" b="0"/>
        </a:lnRef>
        <a:fillRef idx="1">
          <a:scrgbClr r="0" g="0" b="0"/>
        </a:fillRef>
        <a:effectRef idx="0">
          <a:scrgbClr r="0" g="0" b="0"/>
        </a:effectRef>
        <a:fontRef idx="minor"/>
      </dsp:style>
    </dsp:sp>
    <dsp:sp modelId="{12C91662-3A14-4BEE-AA85-2F6EC1760D9C}">
      <dsp:nvSpPr>
        <dsp:cNvPr id="0" name=""/>
        <dsp:cNvSpPr/>
      </dsp:nvSpPr>
      <dsp:spPr>
        <a:xfrm>
          <a:off x="278357" y="2903366"/>
          <a:ext cx="506599" cy="506104"/>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FD9FEB-87BE-4DA4-A03C-41BC3B0760C8}">
      <dsp:nvSpPr>
        <dsp:cNvPr id="0" name=""/>
        <dsp:cNvSpPr/>
      </dsp:nvSpPr>
      <dsp:spPr>
        <a:xfrm>
          <a:off x="1063314" y="2652070"/>
          <a:ext cx="12471113" cy="1035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60" tIns="109560" rIns="109560" bIns="109560" numCol="1" spcCol="1270" anchor="ctr" anchorCtr="0">
          <a:noAutofit/>
        </a:bodyPr>
        <a:lstStyle/>
        <a:p>
          <a:pPr marL="0" lvl="0" indent="0" algn="l" defTabSz="977900">
            <a:lnSpc>
              <a:spcPct val="100000"/>
            </a:lnSpc>
            <a:spcBef>
              <a:spcPct val="0"/>
            </a:spcBef>
            <a:spcAft>
              <a:spcPct val="35000"/>
            </a:spcAft>
            <a:buNone/>
          </a:pPr>
          <a:r>
            <a:rPr lang="en-US" sz="2200" b="1" i="0" kern="1200" baseline="0" dirty="0">
              <a:latin typeface="Arial" panose="020B0604020202020204" pitchFamily="34" charset="0"/>
              <a:cs typeface="Arial" panose="020B0604020202020204" pitchFamily="34" charset="0"/>
            </a:rPr>
            <a:t>Model Development:</a:t>
          </a:r>
          <a:r>
            <a:rPr lang="en-US" sz="2200" b="0" i="0" kern="1200" baseline="0" dirty="0">
              <a:latin typeface="Arial" panose="020B0604020202020204" pitchFamily="34" charset="0"/>
              <a:cs typeface="Arial" panose="020B0604020202020204" pitchFamily="34" charset="0"/>
            </a:rPr>
            <a:t> Build a Deep Neural Network (DNN) with multiple layers and Leaky ReLU activation.</a:t>
          </a:r>
          <a:endParaRPr lang="en-US" sz="2200" kern="1200" dirty="0">
            <a:latin typeface="Arial" panose="020B0604020202020204" pitchFamily="34" charset="0"/>
            <a:cs typeface="Arial" panose="020B0604020202020204" pitchFamily="34" charset="0"/>
          </a:endParaRPr>
        </a:p>
      </dsp:txBody>
      <dsp:txXfrm>
        <a:off x="1063314" y="2652070"/>
        <a:ext cx="12471113" cy="1035214"/>
      </dsp:txXfrm>
    </dsp:sp>
    <dsp:sp modelId="{B1B710FE-AFEC-420B-A7DB-274302310E3C}">
      <dsp:nvSpPr>
        <dsp:cNvPr id="0" name=""/>
        <dsp:cNvSpPr/>
      </dsp:nvSpPr>
      <dsp:spPr>
        <a:xfrm>
          <a:off x="0" y="4021645"/>
          <a:ext cx="13598298" cy="920190"/>
        </a:xfrm>
        <a:prstGeom prst="roundRect">
          <a:avLst>
            <a:gd name="adj" fmla="val 10000"/>
          </a:avLst>
        </a:prstGeom>
        <a:solidFill>
          <a:srgbClr val="E9C7C6"/>
        </a:solidFill>
        <a:ln>
          <a:noFill/>
        </a:ln>
        <a:effectLst/>
      </dsp:spPr>
      <dsp:style>
        <a:lnRef idx="0">
          <a:scrgbClr r="0" g="0" b="0"/>
        </a:lnRef>
        <a:fillRef idx="1">
          <a:scrgbClr r="0" g="0" b="0"/>
        </a:fillRef>
        <a:effectRef idx="0">
          <a:scrgbClr r="0" g="0" b="0"/>
        </a:effectRef>
        <a:fontRef idx="minor"/>
      </dsp:style>
    </dsp:sp>
    <dsp:sp modelId="{8366B94E-A548-453D-B84F-774F2D404375}">
      <dsp:nvSpPr>
        <dsp:cNvPr id="0" name=""/>
        <dsp:cNvSpPr/>
      </dsp:nvSpPr>
      <dsp:spPr>
        <a:xfrm>
          <a:off x="278357" y="4188077"/>
          <a:ext cx="506599" cy="506104"/>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49E81A-9FC9-495D-9E8A-6A82EB49D687}">
      <dsp:nvSpPr>
        <dsp:cNvPr id="0" name=""/>
        <dsp:cNvSpPr/>
      </dsp:nvSpPr>
      <dsp:spPr>
        <a:xfrm>
          <a:off x="1063314" y="3946088"/>
          <a:ext cx="12471113" cy="1035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60" tIns="109560" rIns="109560" bIns="109560" numCol="1" spcCol="1270" anchor="ctr" anchorCtr="0">
          <a:noAutofit/>
        </a:bodyPr>
        <a:lstStyle/>
        <a:p>
          <a:pPr marL="0" lvl="0" indent="0" algn="l" defTabSz="977900">
            <a:lnSpc>
              <a:spcPct val="100000"/>
            </a:lnSpc>
            <a:spcBef>
              <a:spcPct val="0"/>
            </a:spcBef>
            <a:spcAft>
              <a:spcPct val="35000"/>
            </a:spcAft>
            <a:buNone/>
          </a:pPr>
          <a:r>
            <a:rPr lang="en-US" sz="2200" b="1" i="0" kern="1200" baseline="0" dirty="0">
              <a:latin typeface="Arial" panose="020B0604020202020204" pitchFamily="34" charset="0"/>
              <a:cs typeface="Arial" panose="020B0604020202020204" pitchFamily="34" charset="0"/>
            </a:rPr>
            <a:t>Training &amp; Optimization:</a:t>
          </a:r>
          <a:r>
            <a:rPr lang="en-US" sz="2200" b="0" i="0" kern="1200" baseline="0" dirty="0">
              <a:latin typeface="Arial" panose="020B0604020202020204" pitchFamily="34" charset="0"/>
              <a:cs typeface="Arial" panose="020B0604020202020204" pitchFamily="34" charset="0"/>
            </a:rPr>
            <a:t> Train the model using RMSprop and Adam optimizers, applying dropout for regularization.</a:t>
          </a:r>
          <a:endParaRPr lang="en-US" sz="2200" kern="1200" dirty="0">
            <a:latin typeface="Arial" panose="020B0604020202020204" pitchFamily="34" charset="0"/>
            <a:cs typeface="Arial" panose="020B0604020202020204" pitchFamily="34" charset="0"/>
          </a:endParaRPr>
        </a:p>
      </dsp:txBody>
      <dsp:txXfrm>
        <a:off x="1063314" y="3946088"/>
        <a:ext cx="12471113" cy="1035214"/>
      </dsp:txXfrm>
    </dsp:sp>
    <dsp:sp modelId="{4AEFEF34-83FB-4BC6-B9B3-1D2E0C7898A9}">
      <dsp:nvSpPr>
        <dsp:cNvPr id="0" name=""/>
        <dsp:cNvSpPr/>
      </dsp:nvSpPr>
      <dsp:spPr>
        <a:xfrm>
          <a:off x="0" y="5317153"/>
          <a:ext cx="13598298" cy="920190"/>
        </a:xfrm>
        <a:prstGeom prst="roundRect">
          <a:avLst>
            <a:gd name="adj" fmla="val 10000"/>
          </a:avLst>
        </a:prstGeom>
        <a:solidFill>
          <a:srgbClr val="E9C7C6"/>
        </a:solidFill>
        <a:ln>
          <a:noFill/>
        </a:ln>
        <a:effectLst/>
      </dsp:spPr>
      <dsp:style>
        <a:lnRef idx="0">
          <a:scrgbClr r="0" g="0" b="0"/>
        </a:lnRef>
        <a:fillRef idx="1">
          <a:scrgbClr r="0" g="0" b="0"/>
        </a:fillRef>
        <a:effectRef idx="0">
          <a:scrgbClr r="0" g="0" b="0"/>
        </a:effectRef>
        <a:fontRef idx="minor"/>
      </dsp:style>
    </dsp:sp>
    <dsp:sp modelId="{F475FAF5-6CC8-4CF2-BF24-B5A2484F8715}">
      <dsp:nvSpPr>
        <dsp:cNvPr id="0" name=""/>
        <dsp:cNvSpPr/>
      </dsp:nvSpPr>
      <dsp:spPr>
        <a:xfrm>
          <a:off x="278357" y="5483593"/>
          <a:ext cx="506599" cy="506104"/>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BB38D8-4423-420C-B17C-950DF27C7A02}">
      <dsp:nvSpPr>
        <dsp:cNvPr id="0" name=""/>
        <dsp:cNvSpPr/>
      </dsp:nvSpPr>
      <dsp:spPr>
        <a:xfrm>
          <a:off x="1063314" y="5240106"/>
          <a:ext cx="12471113" cy="1035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60" tIns="109560" rIns="109560" bIns="109560" numCol="1" spcCol="1270" anchor="ctr" anchorCtr="0">
          <a:noAutofit/>
        </a:bodyPr>
        <a:lstStyle/>
        <a:p>
          <a:pPr marL="0" lvl="0" indent="0" algn="l" defTabSz="977900">
            <a:lnSpc>
              <a:spcPct val="100000"/>
            </a:lnSpc>
            <a:spcBef>
              <a:spcPct val="0"/>
            </a:spcBef>
            <a:spcAft>
              <a:spcPct val="35000"/>
            </a:spcAft>
            <a:buNone/>
          </a:pPr>
          <a:r>
            <a:rPr lang="en-US" sz="2200" b="1" i="0" kern="1200" baseline="0" dirty="0">
              <a:latin typeface="Arial" panose="020B0604020202020204" pitchFamily="34" charset="0"/>
              <a:cs typeface="Arial" panose="020B0604020202020204" pitchFamily="34" charset="0"/>
            </a:rPr>
            <a:t>Model Evaluation:</a:t>
          </a:r>
          <a:r>
            <a:rPr lang="en-US" sz="2200" b="0" i="0" kern="1200" baseline="0" dirty="0">
              <a:latin typeface="Arial" panose="020B0604020202020204" pitchFamily="34" charset="0"/>
              <a:cs typeface="Arial" panose="020B0604020202020204" pitchFamily="34" charset="0"/>
            </a:rPr>
            <a:t> Validate performance using cross-validation, MAE, and MSE metrics across multiple datasets​</a:t>
          </a:r>
          <a:endParaRPr lang="en-US" sz="2200" kern="1200" dirty="0">
            <a:latin typeface="Arial" panose="020B0604020202020204" pitchFamily="34" charset="0"/>
            <a:cs typeface="Arial" panose="020B0604020202020204" pitchFamily="34" charset="0"/>
          </a:endParaRPr>
        </a:p>
      </dsp:txBody>
      <dsp:txXfrm>
        <a:off x="1063314" y="5240106"/>
        <a:ext cx="12471113" cy="103521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sv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sv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1" y="0"/>
            <a:ext cx="3276600"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lstStyle/>
              <a:p>
                <a:endParaRPr lang="en-IN"/>
              </a:p>
            </p:txBody>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lstStyle/>
              <a:p>
                <a:endParaRPr lang="en-IN"/>
              </a:p>
            </p:txBody>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lstStyle/>
              <a:p>
                <a:endParaRPr lang="en-IN"/>
              </a:p>
            </p:txBody>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2" name="Freeform 12"/>
          <p:cNvSpPr/>
          <p:nvPr/>
        </p:nvSpPr>
        <p:spPr>
          <a:xfrm>
            <a:off x="14630400" y="881741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3" name="Freeform 13"/>
          <p:cNvSpPr/>
          <p:nvPr/>
        </p:nvSpPr>
        <p:spPr>
          <a:xfrm>
            <a:off x="16549261" y="455935"/>
            <a:ext cx="1420078" cy="1145530"/>
          </a:xfrm>
          <a:custGeom>
            <a:avLst/>
            <a:gdLst/>
            <a:ahLst/>
            <a:cxnLst/>
            <a:rect l="l" t="t" r="r" b="b"/>
            <a:pathLst>
              <a:path w="1420078" h="1145530">
                <a:moveTo>
                  <a:pt x="0" y="0"/>
                </a:moveTo>
                <a:lnTo>
                  <a:pt x="1420078" y="0"/>
                </a:lnTo>
                <a:lnTo>
                  <a:pt x="1420078" y="1145530"/>
                </a:lnTo>
                <a:lnTo>
                  <a:pt x="0" y="1145530"/>
                </a:lnTo>
                <a:lnTo>
                  <a:pt x="0" y="0"/>
                </a:lnTo>
                <a:close/>
              </a:path>
            </a:pathLst>
          </a:custGeom>
          <a:blipFill>
            <a:blip r:embed="rId4"/>
            <a:stretch>
              <a:fillRect/>
            </a:stretch>
          </a:blipFill>
        </p:spPr>
        <p:txBody>
          <a:bodyPr/>
          <a:lstStyle/>
          <a:p>
            <a:endParaRPr lang="en-IN"/>
          </a:p>
        </p:txBody>
      </p:sp>
      <p:sp>
        <p:nvSpPr>
          <p:cNvPr id="14" name="TextBox 14"/>
          <p:cNvSpPr txBox="1"/>
          <p:nvPr/>
        </p:nvSpPr>
        <p:spPr>
          <a:xfrm>
            <a:off x="3968011" y="2995567"/>
            <a:ext cx="13081365" cy="2616101"/>
          </a:xfrm>
          <a:prstGeom prst="rect">
            <a:avLst/>
          </a:prstGeom>
        </p:spPr>
        <p:txBody>
          <a:bodyPr wrap="square" lIns="0" tIns="0" rIns="0" bIns="0" rtlCol="0" anchor="t">
            <a:spAutoFit/>
          </a:bodyPr>
          <a:lstStyle/>
          <a:p>
            <a:pPr algn="ctr">
              <a:lnSpc>
                <a:spcPts val="6791"/>
              </a:lnSpc>
            </a:pPr>
            <a:r>
              <a:rPr lang="en-US" sz="7001" dirty="0">
                <a:solidFill>
                  <a:srgbClr val="000000"/>
                </a:solidFill>
                <a:latin typeface="Arial Bold"/>
                <a:ea typeface="Arial Bold"/>
                <a:cs typeface="Arial Bold"/>
                <a:sym typeface="Arial Bold"/>
              </a:rPr>
              <a:t>Erbium Doped Fiber Amplifier (EDFA) Gain Modeling by Machine Learning</a:t>
            </a:r>
          </a:p>
        </p:txBody>
      </p:sp>
      <p:sp>
        <p:nvSpPr>
          <p:cNvPr id="15" name="TextBox 15"/>
          <p:cNvSpPr txBox="1"/>
          <p:nvPr/>
        </p:nvSpPr>
        <p:spPr>
          <a:xfrm>
            <a:off x="4633952" y="6421908"/>
            <a:ext cx="12625348" cy="755650"/>
          </a:xfrm>
          <a:prstGeom prst="rect">
            <a:avLst/>
          </a:prstGeom>
        </p:spPr>
        <p:txBody>
          <a:bodyPr lIns="0" tIns="0" rIns="0" bIns="0" rtlCol="0" anchor="t">
            <a:spAutoFit/>
          </a:bodyPr>
          <a:lstStyle/>
          <a:p>
            <a:pPr algn="ctr">
              <a:lnSpc>
                <a:spcPts val="5599"/>
              </a:lnSpc>
            </a:pPr>
            <a:r>
              <a:rPr lang="en-US" sz="3999">
                <a:solidFill>
                  <a:srgbClr val="000000"/>
                </a:solidFill>
                <a:latin typeface="Arial Bold"/>
                <a:ea typeface="Arial Bold"/>
                <a:cs typeface="Arial Bold"/>
                <a:sym typeface="Arial Bold"/>
              </a:rPr>
              <a:t>Presented By: ANIL KUMAR RAIGAR</a:t>
            </a:r>
          </a:p>
        </p:txBody>
      </p:sp>
      <p:sp>
        <p:nvSpPr>
          <p:cNvPr id="16" name="TextBox 16"/>
          <p:cNvSpPr txBox="1"/>
          <p:nvPr/>
        </p:nvSpPr>
        <p:spPr>
          <a:xfrm>
            <a:off x="7067640" y="8725001"/>
            <a:ext cx="6882108" cy="533299"/>
          </a:xfrm>
          <a:prstGeom prst="rect">
            <a:avLst/>
          </a:prstGeom>
        </p:spPr>
        <p:txBody>
          <a:bodyPr lIns="0" tIns="0" rIns="0" bIns="0" rtlCol="0" anchor="t">
            <a:spAutoFit/>
          </a:bodyPr>
          <a:lstStyle/>
          <a:p>
            <a:pPr algn="ctr">
              <a:lnSpc>
                <a:spcPts val="4376"/>
              </a:lnSpc>
            </a:pPr>
            <a:r>
              <a:rPr lang="en-US" sz="3126">
                <a:solidFill>
                  <a:srgbClr val="000000"/>
                </a:solidFill>
                <a:latin typeface="Alatsi"/>
                <a:ea typeface="Alatsi"/>
                <a:cs typeface="Alatsi"/>
                <a:sym typeface="Alatsi"/>
              </a:rPr>
              <a:t>Bangor University | 2024</a:t>
            </a:r>
          </a:p>
        </p:txBody>
      </p:sp>
      <p:sp>
        <p:nvSpPr>
          <p:cNvPr id="17" name="TextBox 17"/>
          <p:cNvSpPr txBox="1"/>
          <p:nvPr/>
        </p:nvSpPr>
        <p:spPr>
          <a:xfrm>
            <a:off x="4633952" y="7295412"/>
            <a:ext cx="12625348" cy="755650"/>
          </a:xfrm>
          <a:prstGeom prst="rect">
            <a:avLst/>
          </a:prstGeom>
        </p:spPr>
        <p:txBody>
          <a:bodyPr lIns="0" tIns="0" rIns="0" bIns="0" rtlCol="0" anchor="t">
            <a:spAutoFit/>
          </a:bodyPr>
          <a:lstStyle/>
          <a:p>
            <a:pPr algn="ctr">
              <a:lnSpc>
                <a:spcPts val="5599"/>
              </a:lnSpc>
            </a:pPr>
            <a:r>
              <a:rPr lang="en-US" sz="3999">
                <a:solidFill>
                  <a:srgbClr val="000000"/>
                </a:solidFill>
                <a:latin typeface="Arial Bold"/>
                <a:ea typeface="Arial Bold"/>
                <a:cs typeface="Arial Bold"/>
                <a:sym typeface="Arial Bold"/>
              </a:rPr>
              <a:t>Supervisor: Md Saifuddin Faruk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5" name="Freeform 5"/>
          <p:cNvSpPr/>
          <p:nvPr/>
        </p:nvSpPr>
        <p:spPr>
          <a:xfrm>
            <a:off x="12982861" y="594556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6" name="Group 6"/>
          <p:cNvGrpSpPr/>
          <p:nvPr/>
        </p:nvGrpSpPr>
        <p:grpSpPr>
          <a:xfrm>
            <a:off x="12012909" y="2797221"/>
            <a:ext cx="5246391" cy="5246370"/>
            <a:chOff x="0" y="0"/>
            <a:chExt cx="6350025" cy="6350000"/>
          </a:xfrm>
        </p:grpSpPr>
        <p:sp>
          <p:nvSpPr>
            <p:cNvPr id="7" name="Freeform 7"/>
            <p:cNvSpPr/>
            <p:nvPr/>
          </p:nvSpPr>
          <p:spPr>
            <a:xfrm>
              <a:off x="0" y="0"/>
              <a:ext cx="6350026" cy="6350000"/>
            </a:xfrm>
            <a:custGeom>
              <a:avLst/>
              <a:gdLst/>
              <a:ahLst/>
              <a:cxnLst/>
              <a:rect l="l" t="t" r="r" b="b"/>
              <a:pathLst>
                <a:path w="6350026" h="6350000">
                  <a:moveTo>
                    <a:pt x="0" y="0"/>
                  </a:moveTo>
                  <a:lnTo>
                    <a:pt x="6350026" y="0"/>
                  </a:lnTo>
                  <a:lnTo>
                    <a:pt x="6350026" y="6350000"/>
                  </a:lnTo>
                  <a:lnTo>
                    <a:pt x="0" y="6350000"/>
                  </a:lnTo>
                  <a:close/>
                </a:path>
              </a:pathLst>
            </a:custGeom>
            <a:blipFill>
              <a:blip r:embed="rId4"/>
              <a:stretch>
                <a:fillRect l="-25046" r="-25046"/>
              </a:stretch>
            </a:blipFill>
          </p:spPr>
          <p:txBody>
            <a:bodyPr/>
            <a:lstStyle/>
            <a:p>
              <a:endParaRPr lang="en-IN"/>
            </a:p>
          </p:txBody>
        </p:sp>
      </p:grpSp>
      <p:sp>
        <p:nvSpPr>
          <p:cNvPr id="8" name="TextBox 8"/>
          <p:cNvSpPr txBox="1"/>
          <p:nvPr/>
        </p:nvSpPr>
        <p:spPr>
          <a:xfrm>
            <a:off x="3679044" y="866775"/>
            <a:ext cx="10929913"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CONCLUSION</a:t>
            </a:r>
          </a:p>
        </p:txBody>
      </p:sp>
      <p:sp>
        <p:nvSpPr>
          <p:cNvPr id="9" name="TextBox 9"/>
          <p:cNvSpPr txBox="1"/>
          <p:nvPr/>
        </p:nvSpPr>
        <p:spPr>
          <a:xfrm>
            <a:off x="1219200" y="2628266"/>
            <a:ext cx="9643179" cy="5877571"/>
          </a:xfrm>
          <a:prstGeom prst="rect">
            <a:avLst/>
          </a:prstGeom>
        </p:spPr>
        <p:txBody>
          <a:bodyPr lIns="0" tIns="0" rIns="0" bIns="0" rtlCol="0" anchor="t">
            <a:spAutoFit/>
          </a:bodyPr>
          <a:lstStyle/>
          <a:p>
            <a:pPr marL="457200" indent="-457200" algn="l">
              <a:lnSpc>
                <a:spcPts val="4200"/>
              </a:lnSpc>
              <a:buFont typeface="Wingdings" panose="05000000000000000000" pitchFamily="2" charset="2"/>
              <a:buChar char="q"/>
            </a:pPr>
            <a:r>
              <a:rPr lang="en-US" sz="3000" dirty="0">
                <a:solidFill>
                  <a:srgbClr val="000000"/>
                </a:solidFill>
                <a:latin typeface="Arial" panose="020B0604020202020204" pitchFamily="34" charset="0"/>
                <a:ea typeface="Arial Bold"/>
                <a:cs typeface="Arial" panose="020B0604020202020204" pitchFamily="34" charset="0"/>
                <a:sym typeface="Arial Bold"/>
              </a:rPr>
              <a:t>We have successfully done EDFA Gain modeling. the neural network model improved EDFA gain prediction accuracy, achieving MAE of 0.0151 and MSE of 0.0005.</a:t>
            </a:r>
          </a:p>
          <a:p>
            <a:pPr marL="457200" indent="-457200" algn="l">
              <a:lnSpc>
                <a:spcPts val="4200"/>
              </a:lnSpc>
              <a:buFont typeface="Wingdings" panose="05000000000000000000" pitchFamily="2" charset="2"/>
              <a:buChar char="q"/>
            </a:pPr>
            <a:endParaRPr lang="en-US" sz="3000" dirty="0">
              <a:solidFill>
                <a:srgbClr val="000000"/>
              </a:solidFill>
              <a:latin typeface="Arial" panose="020B0604020202020204" pitchFamily="34" charset="0"/>
              <a:ea typeface="Arial Bold"/>
              <a:cs typeface="Arial" panose="020B0604020202020204" pitchFamily="34" charset="0"/>
              <a:sym typeface="Arial Bold"/>
            </a:endParaRPr>
          </a:p>
          <a:p>
            <a:pPr marL="457200" indent="-457200" algn="l">
              <a:lnSpc>
                <a:spcPts val="4200"/>
              </a:lnSpc>
              <a:buFont typeface="Wingdings" panose="05000000000000000000" pitchFamily="2" charset="2"/>
              <a:buChar char="q"/>
            </a:pPr>
            <a:r>
              <a:rPr lang="en-US" sz="3000" dirty="0">
                <a:solidFill>
                  <a:srgbClr val="000000"/>
                </a:solidFill>
                <a:latin typeface="Arial" panose="020B0604020202020204" pitchFamily="34" charset="0"/>
                <a:ea typeface="Arial Bold"/>
                <a:cs typeface="Arial" panose="020B0604020202020204" pitchFamily="34" charset="0"/>
                <a:sym typeface="Arial Bold"/>
              </a:rPr>
              <a:t>It performed reliably across various test scenarios, with MAE of 0.0188 for test data.</a:t>
            </a:r>
          </a:p>
          <a:p>
            <a:pPr marL="457200" indent="-457200" algn="l">
              <a:lnSpc>
                <a:spcPts val="4200"/>
              </a:lnSpc>
              <a:buFont typeface="Wingdings" panose="05000000000000000000" pitchFamily="2" charset="2"/>
              <a:buChar char="q"/>
            </a:pPr>
            <a:endParaRPr lang="en-US" sz="3000" dirty="0">
              <a:solidFill>
                <a:srgbClr val="000000"/>
              </a:solidFill>
              <a:latin typeface="Arial" panose="020B0604020202020204" pitchFamily="34" charset="0"/>
              <a:ea typeface="Arial Bold"/>
              <a:cs typeface="Arial" panose="020B0604020202020204" pitchFamily="34" charset="0"/>
              <a:sym typeface="Arial Bold"/>
            </a:endParaRPr>
          </a:p>
          <a:p>
            <a:pPr marL="457200" indent="-457200" algn="l">
              <a:lnSpc>
                <a:spcPts val="4200"/>
              </a:lnSpc>
              <a:buFont typeface="Wingdings" panose="05000000000000000000" pitchFamily="2" charset="2"/>
              <a:buChar char="q"/>
            </a:pPr>
            <a:r>
              <a:rPr lang="en-US" sz="3200" dirty="0"/>
              <a:t>Future work will explore advanced ML and AI techniques like LSTM and Transformers for more accurate and efficient predictions.</a:t>
            </a:r>
            <a:endParaRPr lang="en-US" sz="3000" dirty="0">
              <a:solidFill>
                <a:srgbClr val="000000"/>
              </a:solidFill>
              <a:latin typeface="Arial" panose="020B0604020202020204" pitchFamily="34" charset="0"/>
              <a:ea typeface="Arial Bold"/>
              <a:cs typeface="Arial" panose="020B0604020202020204" pitchFamily="34" charset="0"/>
              <a:sym typeface="Arial Bold"/>
            </a:endParaRPr>
          </a:p>
        </p:txBody>
      </p:sp>
      <p:sp>
        <p:nvSpPr>
          <p:cNvPr id="10" name="Freeform 10"/>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1" name="TextBox 24">
            <a:extLst>
              <a:ext uri="{FF2B5EF4-FFF2-40B4-BE49-F238E27FC236}">
                <a16:creationId xmlns:a16="http://schemas.microsoft.com/office/drawing/2014/main" id="{6587E1CF-230C-8DCB-82F9-FCD8F011A454}"/>
              </a:ext>
            </a:extLst>
          </p:cNvPr>
          <p:cNvSpPr txBox="1"/>
          <p:nvPr/>
        </p:nvSpPr>
        <p:spPr>
          <a:xfrm>
            <a:off x="5702946" y="9156517"/>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Bangor University | 2024</a:t>
            </a:r>
          </a:p>
        </p:txBody>
      </p:sp>
      <p:sp>
        <p:nvSpPr>
          <p:cNvPr id="12" name="AutoShape 25">
            <a:extLst>
              <a:ext uri="{FF2B5EF4-FFF2-40B4-BE49-F238E27FC236}">
                <a16:creationId xmlns:a16="http://schemas.microsoft.com/office/drawing/2014/main" id="{CB7B04CD-6989-BA2D-E06C-D1CF484273CD}"/>
              </a:ext>
            </a:extLst>
          </p:cNvPr>
          <p:cNvSpPr/>
          <p:nvPr/>
        </p:nvSpPr>
        <p:spPr>
          <a:xfrm>
            <a:off x="-260599" y="9474652"/>
            <a:ext cx="7105264" cy="19050"/>
          </a:xfrm>
          <a:prstGeom prst="line">
            <a:avLst/>
          </a:prstGeom>
          <a:ln w="114300" cap="flat">
            <a:solidFill>
              <a:srgbClr val="9FC3D0"/>
            </a:solidFill>
            <a:prstDash val="solid"/>
            <a:headEnd type="none" w="sm" len="sm"/>
            <a:tailEnd type="none" w="sm" len="sm"/>
          </a:ln>
        </p:spPr>
        <p:txBody>
          <a:bodyPr/>
          <a:lstStyle/>
          <a:p>
            <a:endParaRPr lang="en-IN"/>
          </a:p>
        </p:txBody>
      </p:sp>
      <p:sp>
        <p:nvSpPr>
          <p:cNvPr id="13" name="AutoShape 26">
            <a:extLst>
              <a:ext uri="{FF2B5EF4-FFF2-40B4-BE49-F238E27FC236}">
                <a16:creationId xmlns:a16="http://schemas.microsoft.com/office/drawing/2014/main" id="{E4B16D49-A8D7-A7A6-6B74-91E6557D8798}"/>
              </a:ext>
            </a:extLst>
          </p:cNvPr>
          <p:cNvSpPr/>
          <p:nvPr/>
        </p:nvSpPr>
        <p:spPr>
          <a:xfrm>
            <a:off x="11430169" y="9446077"/>
            <a:ext cx="7105264" cy="19050"/>
          </a:xfrm>
          <a:prstGeom prst="line">
            <a:avLst/>
          </a:prstGeom>
          <a:ln w="114300" cap="flat">
            <a:solidFill>
              <a:srgbClr val="9FC3D0"/>
            </a:solidFill>
            <a:prstDash val="solid"/>
            <a:headEnd type="none" w="sm" len="sm"/>
            <a:tailEnd type="none" w="sm" len="sm"/>
          </a:ln>
        </p:spPr>
        <p:txBody>
          <a:bodyPr/>
          <a:lstStyle/>
          <a:p>
            <a:endParaRPr lang="en-IN"/>
          </a:p>
        </p:txBody>
      </p:sp>
    </p:spTree>
    <p:extLst>
      <p:ext uri="{BB962C8B-B14F-4D97-AF65-F5344CB8AC3E}">
        <p14:creationId xmlns:p14="http://schemas.microsoft.com/office/powerpoint/2010/main" val="2062520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4554977" y="3748035"/>
            <a:ext cx="11627497" cy="2514704"/>
          </a:xfrm>
          <a:prstGeom prst="rect">
            <a:avLst/>
          </a:prstGeom>
        </p:spPr>
        <p:txBody>
          <a:bodyPr lIns="0" tIns="0" rIns="0" bIns="0" rtlCol="0" anchor="t">
            <a:spAutoFit/>
          </a:bodyPr>
          <a:lstStyle/>
          <a:p>
            <a:pPr algn="ctr">
              <a:lnSpc>
                <a:spcPts val="20573"/>
              </a:lnSpc>
            </a:pPr>
            <a:r>
              <a:rPr lang="en-US" sz="14695">
                <a:solidFill>
                  <a:srgbClr val="000000"/>
                </a:solidFill>
                <a:latin typeface="Alatsi"/>
                <a:ea typeface="Alatsi"/>
                <a:cs typeface="Alatsi"/>
                <a:sym typeface="Alatsi"/>
              </a:rPr>
              <a:t>THANK YOU</a:t>
            </a:r>
          </a:p>
        </p:txBody>
      </p:sp>
      <p:sp>
        <p:nvSpPr>
          <p:cNvPr id="3" name="TextBox 3"/>
          <p:cNvSpPr txBox="1"/>
          <p:nvPr/>
        </p:nvSpPr>
        <p:spPr>
          <a:xfrm>
            <a:off x="5033857" y="6762653"/>
            <a:ext cx="10669737" cy="703169"/>
          </a:xfrm>
          <a:prstGeom prst="rect">
            <a:avLst/>
          </a:prstGeom>
        </p:spPr>
        <p:txBody>
          <a:bodyPr lIns="0" tIns="0" rIns="0" bIns="0" rtlCol="0" anchor="t">
            <a:spAutoFit/>
          </a:bodyPr>
          <a:lstStyle/>
          <a:p>
            <a:pPr algn="ctr">
              <a:lnSpc>
                <a:spcPts val="5763"/>
              </a:lnSpc>
            </a:pPr>
            <a:r>
              <a:rPr lang="en-US" sz="4116">
                <a:solidFill>
                  <a:srgbClr val="000000"/>
                </a:solidFill>
                <a:latin typeface="Alatsi"/>
                <a:ea typeface="Alatsi"/>
                <a:cs typeface="Alatsi"/>
                <a:sym typeface="Alatsi"/>
              </a:rPr>
              <a:t>Presented By : Anil Kumar Raigar</a:t>
            </a:r>
          </a:p>
        </p:txBody>
      </p:sp>
      <p:sp>
        <p:nvSpPr>
          <p:cNvPr id="4" name="TextBox 4"/>
          <p:cNvSpPr txBox="1"/>
          <p:nvPr/>
        </p:nvSpPr>
        <p:spPr>
          <a:xfrm>
            <a:off x="6927671" y="1846941"/>
            <a:ext cx="6882108" cy="533299"/>
          </a:xfrm>
          <a:prstGeom prst="rect">
            <a:avLst/>
          </a:prstGeom>
        </p:spPr>
        <p:txBody>
          <a:bodyPr lIns="0" tIns="0" rIns="0" bIns="0" rtlCol="0" anchor="t">
            <a:spAutoFit/>
          </a:bodyPr>
          <a:lstStyle/>
          <a:p>
            <a:pPr algn="ctr">
              <a:lnSpc>
                <a:spcPts val="4376"/>
              </a:lnSpc>
            </a:pPr>
            <a:r>
              <a:rPr lang="en-US" sz="3126">
                <a:solidFill>
                  <a:srgbClr val="000000"/>
                </a:solidFill>
                <a:latin typeface="Alatsi"/>
                <a:ea typeface="Alatsi"/>
                <a:cs typeface="Alatsi"/>
                <a:sym typeface="Alatsi"/>
              </a:rPr>
              <a:t>Bangor University | 2024</a:t>
            </a:r>
          </a:p>
        </p:txBody>
      </p:sp>
      <p:grpSp>
        <p:nvGrpSpPr>
          <p:cNvPr id="5" name="Group 5"/>
          <p:cNvGrpSpPr/>
          <p:nvPr/>
        </p:nvGrpSpPr>
        <p:grpSpPr>
          <a:xfrm>
            <a:off x="-31071" y="0"/>
            <a:ext cx="4239083" cy="10287000"/>
            <a:chOff x="0" y="0"/>
            <a:chExt cx="5652111" cy="13716000"/>
          </a:xfrm>
        </p:grpSpPr>
        <p:grpSp>
          <p:nvGrpSpPr>
            <p:cNvPr id="6" name="Group 6"/>
            <p:cNvGrpSpPr/>
            <p:nvPr/>
          </p:nvGrpSpPr>
          <p:grpSpPr>
            <a:xfrm>
              <a:off x="2826056"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lstStyle/>
              <a:p>
                <a:endParaRPr lang="en-IN"/>
              </a:p>
            </p:txBody>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413028"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lstStyle/>
              <a:p>
                <a:endParaRPr lang="en-IN"/>
              </a:p>
            </p:txBody>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0" y="0"/>
              <a:ext cx="2826056" cy="13716000"/>
              <a:chOff x="0" y="0"/>
              <a:chExt cx="558233" cy="2709333"/>
            </a:xfrm>
          </p:grpSpPr>
          <p:sp>
            <p:nvSpPr>
              <p:cNvPr id="13" name="Freeform 13"/>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lstStyle/>
              <a:p>
                <a:endParaRPr lang="en-IN"/>
              </a:p>
            </p:txBody>
          </p:sp>
          <p:sp>
            <p:nvSpPr>
              <p:cNvPr id="14" name="TextBox 14"/>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5" name="Freeform 15"/>
          <p:cNvSpPr/>
          <p:nvPr/>
        </p:nvSpPr>
        <p:spPr>
          <a:xfrm>
            <a:off x="12412831" y="802621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6" name="Freeform 16"/>
          <p:cNvSpPr/>
          <p:nvPr/>
        </p:nvSpPr>
        <p:spPr>
          <a:xfrm>
            <a:off x="11413653" y="-57369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5" name="Freeform 5"/>
          <p:cNvSpPr/>
          <p:nvPr/>
        </p:nvSpPr>
        <p:spPr>
          <a:xfrm>
            <a:off x="15545705" y="685987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TextBox 7"/>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a:ea typeface="Alatsi"/>
                <a:cs typeface="Alatsi"/>
                <a:sym typeface="Alatsi"/>
              </a:rPr>
              <a:t>OUTLINE</a:t>
            </a:r>
          </a:p>
        </p:txBody>
      </p:sp>
      <p:sp>
        <p:nvSpPr>
          <p:cNvPr id="8" name="Freeform 8"/>
          <p:cNvSpPr/>
          <p:nvPr/>
        </p:nvSpPr>
        <p:spPr>
          <a:xfrm rot="10800000">
            <a:off x="-2895600" y="-69025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9" name="TextBox 24">
            <a:extLst>
              <a:ext uri="{FF2B5EF4-FFF2-40B4-BE49-F238E27FC236}">
                <a16:creationId xmlns:a16="http://schemas.microsoft.com/office/drawing/2014/main" id="{C758B705-9CA5-C80B-C5BA-89AB715F2A2F}"/>
              </a:ext>
            </a:extLst>
          </p:cNvPr>
          <p:cNvSpPr txBox="1"/>
          <p:nvPr/>
        </p:nvSpPr>
        <p:spPr>
          <a:xfrm>
            <a:off x="5702946" y="9156517"/>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Bangor University | 2024</a:t>
            </a:r>
          </a:p>
        </p:txBody>
      </p:sp>
      <p:sp>
        <p:nvSpPr>
          <p:cNvPr id="10" name="AutoShape 25">
            <a:extLst>
              <a:ext uri="{FF2B5EF4-FFF2-40B4-BE49-F238E27FC236}">
                <a16:creationId xmlns:a16="http://schemas.microsoft.com/office/drawing/2014/main" id="{6A1335BD-ADAA-A0A0-B191-5CE3CA155B85}"/>
              </a:ext>
            </a:extLst>
          </p:cNvPr>
          <p:cNvSpPr/>
          <p:nvPr/>
        </p:nvSpPr>
        <p:spPr>
          <a:xfrm>
            <a:off x="-260599" y="9474652"/>
            <a:ext cx="7105264" cy="19050"/>
          </a:xfrm>
          <a:prstGeom prst="line">
            <a:avLst/>
          </a:prstGeom>
          <a:ln w="114300" cap="flat">
            <a:solidFill>
              <a:srgbClr val="9FC3D0"/>
            </a:solidFill>
            <a:prstDash val="solid"/>
            <a:headEnd type="none" w="sm" len="sm"/>
            <a:tailEnd type="none" w="sm" len="sm"/>
          </a:ln>
        </p:spPr>
        <p:txBody>
          <a:bodyPr/>
          <a:lstStyle/>
          <a:p>
            <a:endParaRPr lang="en-IN"/>
          </a:p>
        </p:txBody>
      </p:sp>
      <p:sp>
        <p:nvSpPr>
          <p:cNvPr id="11" name="AutoShape 26">
            <a:extLst>
              <a:ext uri="{FF2B5EF4-FFF2-40B4-BE49-F238E27FC236}">
                <a16:creationId xmlns:a16="http://schemas.microsoft.com/office/drawing/2014/main" id="{190F95B0-43F4-4B1E-B32F-D6AA1A8E0CA4}"/>
              </a:ext>
            </a:extLst>
          </p:cNvPr>
          <p:cNvSpPr/>
          <p:nvPr/>
        </p:nvSpPr>
        <p:spPr>
          <a:xfrm>
            <a:off x="11430169" y="9446077"/>
            <a:ext cx="7105264" cy="19050"/>
          </a:xfrm>
          <a:prstGeom prst="line">
            <a:avLst/>
          </a:prstGeom>
          <a:ln w="114300" cap="flat">
            <a:solidFill>
              <a:srgbClr val="9FC3D0"/>
            </a:solidFill>
            <a:prstDash val="solid"/>
            <a:headEnd type="none" w="sm" len="sm"/>
            <a:tailEnd type="none" w="sm" len="sm"/>
          </a:ln>
        </p:spPr>
        <p:txBody>
          <a:bodyPr/>
          <a:lstStyle/>
          <a:p>
            <a:endParaRPr lang="en-IN"/>
          </a:p>
        </p:txBody>
      </p:sp>
      <p:graphicFrame>
        <p:nvGraphicFramePr>
          <p:cNvPr id="13" name="TextBox 2">
            <a:extLst>
              <a:ext uri="{FF2B5EF4-FFF2-40B4-BE49-F238E27FC236}">
                <a16:creationId xmlns:a16="http://schemas.microsoft.com/office/drawing/2014/main" id="{070ABA4E-9569-B706-F860-B111DAFDF83F}"/>
              </a:ext>
            </a:extLst>
          </p:cNvPr>
          <p:cNvGraphicFramePr/>
          <p:nvPr>
            <p:extLst>
              <p:ext uri="{D42A27DB-BD31-4B8C-83A1-F6EECF244321}">
                <p14:modId xmlns:p14="http://schemas.microsoft.com/office/powerpoint/2010/main" val="718882604"/>
              </p:ext>
            </p:extLst>
          </p:nvPr>
        </p:nvGraphicFramePr>
        <p:xfrm>
          <a:off x="1143000" y="2213921"/>
          <a:ext cx="15812726" cy="65162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5" name="Freeform 5"/>
          <p:cNvSpPr/>
          <p:nvPr/>
        </p:nvSpPr>
        <p:spPr>
          <a:xfrm>
            <a:off x="14077552" y="6788539"/>
            <a:ext cx="6220509" cy="2106993"/>
          </a:xfrm>
          <a:custGeom>
            <a:avLst/>
            <a:gdLst/>
            <a:ahLst/>
            <a:cxnLst/>
            <a:rect l="l" t="t" r="r" b="b"/>
            <a:pathLst>
              <a:path w="6220509" h="2106993">
                <a:moveTo>
                  <a:pt x="0" y="0"/>
                </a:moveTo>
                <a:lnTo>
                  <a:pt x="6220509" y="0"/>
                </a:lnTo>
                <a:lnTo>
                  <a:pt x="6220509" y="2106993"/>
                </a:lnTo>
                <a:lnTo>
                  <a:pt x="0" y="2106993"/>
                </a:lnTo>
                <a:lnTo>
                  <a:pt x="0" y="0"/>
                </a:lnTo>
                <a:close/>
              </a:path>
            </a:pathLst>
          </a:custGeom>
          <a:blipFill>
            <a:blip r:embed="rId2">
              <a:alphaModFix amt="31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8" name="TextBox 8"/>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INTRODUCTION</a:t>
            </a:r>
          </a:p>
        </p:txBody>
      </p:sp>
      <p:sp>
        <p:nvSpPr>
          <p:cNvPr id="9" name="Freeform 9"/>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TextBox 10"/>
          <p:cNvSpPr txBox="1"/>
          <p:nvPr/>
        </p:nvSpPr>
        <p:spPr>
          <a:xfrm>
            <a:off x="1676400" y="2436749"/>
            <a:ext cx="14477490" cy="6232475"/>
          </a:xfrm>
          <a:prstGeom prst="rect">
            <a:avLst/>
          </a:prstGeom>
        </p:spPr>
        <p:txBody>
          <a:bodyPr wrap="square" lIns="0" tIns="0" rIns="0" bIns="0" rtlCol="0" anchor="t">
            <a:spAutoFit/>
          </a:bodyPr>
          <a:lstStyle/>
          <a:p>
            <a:pPr marL="457200" marR="0" lvl="0" indent="-457200" algn="l" defTabSz="914400" rtl="0" eaLnBrk="0" fontAlgn="base" latinLnBrk="0" hangingPunct="0">
              <a:lnSpc>
                <a:spcPct val="100000"/>
              </a:lnSpc>
              <a:spcBef>
                <a:spcPct val="0"/>
              </a:spcBef>
              <a:spcAft>
                <a:spcPts val="600"/>
              </a:spcAft>
              <a:buClrTx/>
              <a:buSzTx/>
              <a:buFont typeface="Wingdings" panose="05000000000000000000" pitchFamily="2" charset="2"/>
              <a:buChar char="q"/>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ts val="600"/>
              </a:spcAft>
              <a:buClrTx/>
              <a:buSzTx/>
              <a:buFont typeface="Wingdings" panose="05000000000000000000" pitchFamily="2" charset="2"/>
              <a:buChar char="q"/>
              <a:tabLst/>
            </a:pPr>
            <a:r>
              <a:rPr kumimoji="0" lang="en-US" altLang="en-US" sz="3200" b="0" i="0" u="none" strike="noStrike" cap="none" normalizeH="0" baseline="0" dirty="0">
                <a:ln>
                  <a:noFill/>
                </a:ln>
                <a:solidFill>
                  <a:schemeClr val="tx1"/>
                </a:solidFill>
                <a:effectLst/>
                <a:latin typeface="Arial" panose="020B0604020202020204" pitchFamily="34" charset="0"/>
              </a:rPr>
              <a:t>Erbium-Doped Fiber Amplifiers (EDFAs) are essential for signal amplification in optical communication systems.</a:t>
            </a:r>
          </a:p>
          <a:p>
            <a:pPr marL="171450" marR="0" lvl="0" indent="-171450" algn="l" defTabSz="914400" rtl="0" eaLnBrk="0" fontAlgn="base" latinLnBrk="0" hangingPunct="0">
              <a:lnSpc>
                <a:spcPct val="100000"/>
              </a:lnSpc>
              <a:spcBef>
                <a:spcPct val="0"/>
              </a:spcBef>
              <a:spcAft>
                <a:spcPts val="600"/>
              </a:spcAft>
              <a:buClrTx/>
              <a:buSzTx/>
              <a:buFont typeface="Wingdings" panose="05000000000000000000" pitchFamily="2" charset="2"/>
              <a:buChar char="q"/>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ts val="600"/>
              </a:spcAft>
              <a:buClrTx/>
              <a:buSzTx/>
              <a:buFont typeface="Wingdings" panose="05000000000000000000" pitchFamily="2" charset="2"/>
              <a:buChar char="q"/>
              <a:tabLst/>
            </a:pPr>
            <a:r>
              <a:rPr kumimoji="0" lang="en-US" altLang="en-US" sz="3200" b="0" i="0" u="none" strike="noStrike" cap="none" normalizeH="0" baseline="0" dirty="0">
                <a:ln>
                  <a:noFill/>
                </a:ln>
                <a:solidFill>
                  <a:schemeClr val="tx1"/>
                </a:solidFill>
                <a:effectLst/>
                <a:latin typeface="Arial" panose="020B0604020202020204" pitchFamily="34" charset="0"/>
              </a:rPr>
              <a:t>Traditional models often struggle to predict EDFA gain accurately due to nonlinear dynamics.</a:t>
            </a:r>
          </a:p>
          <a:p>
            <a:pPr marL="171450" marR="0" lvl="0" indent="-171450" algn="l" defTabSz="914400" rtl="0" eaLnBrk="0" fontAlgn="base" latinLnBrk="0" hangingPunct="0">
              <a:lnSpc>
                <a:spcPct val="100000"/>
              </a:lnSpc>
              <a:spcBef>
                <a:spcPct val="0"/>
              </a:spcBef>
              <a:spcAft>
                <a:spcPts val="600"/>
              </a:spcAft>
              <a:buClrTx/>
              <a:buSzTx/>
              <a:buFont typeface="Wingdings" panose="05000000000000000000" pitchFamily="2" charset="2"/>
              <a:buChar char="q"/>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ts val="600"/>
              </a:spcAft>
              <a:buClrTx/>
              <a:buSzTx/>
              <a:buFont typeface="Wingdings" panose="05000000000000000000" pitchFamily="2" charset="2"/>
              <a:buChar char="q"/>
              <a:tabLst/>
            </a:pPr>
            <a:r>
              <a:rPr kumimoji="0" lang="en-US" altLang="en-US" sz="3200" b="0" i="0" u="none" strike="noStrike" cap="none" normalizeH="0" baseline="0" dirty="0">
                <a:ln>
                  <a:noFill/>
                </a:ln>
                <a:solidFill>
                  <a:schemeClr val="tx1"/>
                </a:solidFill>
                <a:effectLst/>
                <a:latin typeface="Arial" panose="020B0604020202020204" pitchFamily="34" charset="0"/>
              </a:rPr>
              <a:t>This study introduces Deep Neural Networks (DNN) to improve prediction accuracy.</a:t>
            </a:r>
          </a:p>
          <a:p>
            <a:pPr marL="171450" marR="0" lvl="0" indent="-171450" algn="l" defTabSz="914400" rtl="0" eaLnBrk="0" fontAlgn="base" latinLnBrk="0" hangingPunct="0">
              <a:lnSpc>
                <a:spcPct val="100000"/>
              </a:lnSpc>
              <a:spcBef>
                <a:spcPct val="0"/>
              </a:spcBef>
              <a:spcAft>
                <a:spcPts val="600"/>
              </a:spcAft>
              <a:buClrTx/>
              <a:buSzTx/>
              <a:buFont typeface="Wingdings" panose="05000000000000000000" pitchFamily="2" charset="2"/>
              <a:buChar char="q"/>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ts val="600"/>
              </a:spcAft>
              <a:buClrTx/>
              <a:buSzTx/>
              <a:buFont typeface="Wingdings" panose="05000000000000000000" pitchFamily="2" charset="2"/>
              <a:buChar char="q"/>
              <a:tabLst/>
            </a:pPr>
            <a:r>
              <a:rPr kumimoji="0" lang="en-US" altLang="en-US" sz="3200" b="0" i="0" u="none" strike="noStrike" cap="none" normalizeH="0" baseline="0" dirty="0">
                <a:ln>
                  <a:noFill/>
                </a:ln>
                <a:solidFill>
                  <a:schemeClr val="tx1"/>
                </a:solidFill>
                <a:effectLst/>
                <a:latin typeface="Arial" panose="020B0604020202020204" pitchFamily="34" charset="0"/>
              </a:rPr>
              <a:t>The DNN model outperforms conventional methods.</a:t>
            </a:r>
          </a:p>
          <a:p>
            <a:pPr marL="171450" marR="0" lvl="0" indent="-171450" algn="l" defTabSz="914400" rtl="0" eaLnBrk="0" fontAlgn="base" latinLnBrk="0" hangingPunct="0">
              <a:lnSpc>
                <a:spcPct val="100000"/>
              </a:lnSpc>
              <a:spcBef>
                <a:spcPct val="0"/>
              </a:spcBef>
              <a:spcAft>
                <a:spcPts val="600"/>
              </a:spcAft>
              <a:buClrTx/>
              <a:buSzTx/>
              <a:buFont typeface="Wingdings" panose="05000000000000000000" pitchFamily="2" charset="2"/>
              <a:buChar char="q"/>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ts val="600"/>
              </a:spcAft>
              <a:buClrTx/>
              <a:buSzTx/>
              <a:buFont typeface="Wingdings" panose="05000000000000000000" pitchFamily="2" charset="2"/>
              <a:buChar char="q"/>
              <a:tabLst/>
            </a:pPr>
            <a:r>
              <a:rPr kumimoji="0" lang="en-US" altLang="en-US" sz="3200" b="0" i="0" u="none" strike="noStrike" cap="none" normalizeH="0" baseline="0" dirty="0">
                <a:ln>
                  <a:noFill/>
                </a:ln>
                <a:solidFill>
                  <a:schemeClr val="tx1"/>
                </a:solidFill>
                <a:effectLst/>
                <a:latin typeface="Arial" panose="020B0604020202020204" pitchFamily="34" charset="0"/>
              </a:rPr>
              <a:t>Enhanced efficiency and reliability for high-capacity optical networks are achieved. </a:t>
            </a:r>
          </a:p>
        </p:txBody>
      </p:sp>
      <p:sp>
        <p:nvSpPr>
          <p:cNvPr id="12" name="TextBox 24">
            <a:extLst>
              <a:ext uri="{FF2B5EF4-FFF2-40B4-BE49-F238E27FC236}">
                <a16:creationId xmlns:a16="http://schemas.microsoft.com/office/drawing/2014/main" id="{BA6B75A5-6A94-071D-4841-307C84B00EFA}"/>
              </a:ext>
            </a:extLst>
          </p:cNvPr>
          <p:cNvSpPr txBox="1"/>
          <p:nvPr/>
        </p:nvSpPr>
        <p:spPr>
          <a:xfrm>
            <a:off x="5702946" y="9156517"/>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Bangor University | 2024</a:t>
            </a:r>
          </a:p>
        </p:txBody>
      </p:sp>
      <p:sp>
        <p:nvSpPr>
          <p:cNvPr id="13" name="AutoShape 25">
            <a:extLst>
              <a:ext uri="{FF2B5EF4-FFF2-40B4-BE49-F238E27FC236}">
                <a16:creationId xmlns:a16="http://schemas.microsoft.com/office/drawing/2014/main" id="{CA3133F3-3AF6-BC75-85CD-21BF02F2125C}"/>
              </a:ext>
            </a:extLst>
          </p:cNvPr>
          <p:cNvSpPr/>
          <p:nvPr/>
        </p:nvSpPr>
        <p:spPr>
          <a:xfrm>
            <a:off x="-260599" y="9474652"/>
            <a:ext cx="7105264" cy="19050"/>
          </a:xfrm>
          <a:prstGeom prst="line">
            <a:avLst/>
          </a:prstGeom>
          <a:ln w="114300" cap="flat">
            <a:solidFill>
              <a:srgbClr val="9FC3D0"/>
            </a:solidFill>
            <a:prstDash val="solid"/>
            <a:headEnd type="none" w="sm" len="sm"/>
            <a:tailEnd type="none" w="sm" len="sm"/>
          </a:ln>
        </p:spPr>
        <p:txBody>
          <a:bodyPr/>
          <a:lstStyle/>
          <a:p>
            <a:endParaRPr lang="en-IN"/>
          </a:p>
        </p:txBody>
      </p:sp>
      <p:sp>
        <p:nvSpPr>
          <p:cNvPr id="14" name="AutoShape 26">
            <a:extLst>
              <a:ext uri="{FF2B5EF4-FFF2-40B4-BE49-F238E27FC236}">
                <a16:creationId xmlns:a16="http://schemas.microsoft.com/office/drawing/2014/main" id="{94BAE19C-524E-F483-351B-1BCF22B85083}"/>
              </a:ext>
            </a:extLst>
          </p:cNvPr>
          <p:cNvSpPr/>
          <p:nvPr/>
        </p:nvSpPr>
        <p:spPr>
          <a:xfrm>
            <a:off x="11430169" y="9446077"/>
            <a:ext cx="7105264" cy="19050"/>
          </a:xfrm>
          <a:prstGeom prst="line">
            <a:avLst/>
          </a:prstGeom>
          <a:ln w="114300" cap="flat">
            <a:solidFill>
              <a:srgbClr val="9FC3D0"/>
            </a:solidFill>
            <a:prstDash val="solid"/>
            <a:headEnd type="none" w="sm" len="sm"/>
            <a:tailEnd type="none" w="sm" len="sm"/>
          </a:ln>
        </p:spPr>
        <p:txBody>
          <a:bodyP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3918390" y="1333500"/>
            <a:ext cx="10451219" cy="1146852"/>
          </a:xfrm>
          <a:prstGeom prst="rect">
            <a:avLst/>
          </a:prstGeom>
        </p:spPr>
        <p:txBody>
          <a:bodyPr lIns="0" tIns="0" rIns="0" bIns="0" rtlCol="0" anchor="t">
            <a:spAutoFit/>
          </a:bodyPr>
          <a:lstStyle/>
          <a:p>
            <a:pPr algn="ctr">
              <a:lnSpc>
                <a:spcPts val="9799"/>
              </a:lnSpc>
            </a:pPr>
            <a:r>
              <a:rPr lang="en-US" sz="6999" dirty="0">
                <a:solidFill>
                  <a:srgbClr val="000000"/>
                </a:solidFill>
                <a:latin typeface="Arial Bold"/>
                <a:ea typeface="Arial Bold"/>
                <a:cs typeface="Arial Bold"/>
                <a:sym typeface="Arial Bold"/>
              </a:rPr>
              <a:t>AIM AND OBJECTIVE</a:t>
            </a:r>
          </a:p>
        </p:txBody>
      </p:sp>
      <p:sp>
        <p:nvSpPr>
          <p:cNvPr id="15" name="Freeform 15"/>
          <p:cNvSpPr/>
          <p:nvPr/>
        </p:nvSpPr>
        <p:spPr>
          <a:xfrm>
            <a:off x="14369609" y="8150035"/>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6" name="Freeform 16"/>
          <p:cNvSpPr/>
          <p:nvPr/>
        </p:nvSpPr>
        <p:spPr>
          <a:xfrm>
            <a:off x="-3396810" y="-657555"/>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6" name="TextBox 26"/>
          <p:cNvSpPr txBox="1"/>
          <p:nvPr/>
        </p:nvSpPr>
        <p:spPr>
          <a:xfrm>
            <a:off x="10074652" y="5842279"/>
            <a:ext cx="6651535" cy="1872951"/>
          </a:xfrm>
          <a:prstGeom prst="rect">
            <a:avLst/>
          </a:prstGeom>
        </p:spPr>
        <p:txBody>
          <a:bodyPr lIns="50800" tIns="50800" rIns="50800" bIns="50800" rtlCol="0" anchor="ctr"/>
          <a:lstStyle/>
          <a:p>
            <a:pPr algn="ctr">
              <a:lnSpc>
                <a:spcPts val="2659"/>
              </a:lnSpc>
            </a:pPr>
            <a:endParaRPr/>
          </a:p>
        </p:txBody>
      </p:sp>
      <p:sp>
        <p:nvSpPr>
          <p:cNvPr id="32" name="TextBox 24">
            <a:extLst>
              <a:ext uri="{FF2B5EF4-FFF2-40B4-BE49-F238E27FC236}">
                <a16:creationId xmlns:a16="http://schemas.microsoft.com/office/drawing/2014/main" id="{01D81B20-930D-981F-32E9-01195A8564DF}"/>
              </a:ext>
            </a:extLst>
          </p:cNvPr>
          <p:cNvSpPr txBox="1"/>
          <p:nvPr/>
        </p:nvSpPr>
        <p:spPr>
          <a:xfrm>
            <a:off x="5702946" y="9156517"/>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Bangor University | 2024</a:t>
            </a:r>
          </a:p>
        </p:txBody>
      </p:sp>
      <p:sp>
        <p:nvSpPr>
          <p:cNvPr id="33" name="AutoShape 25">
            <a:extLst>
              <a:ext uri="{FF2B5EF4-FFF2-40B4-BE49-F238E27FC236}">
                <a16:creationId xmlns:a16="http://schemas.microsoft.com/office/drawing/2014/main" id="{72006E7C-B740-0684-17A9-619F2F7773C3}"/>
              </a:ext>
            </a:extLst>
          </p:cNvPr>
          <p:cNvSpPr/>
          <p:nvPr/>
        </p:nvSpPr>
        <p:spPr>
          <a:xfrm>
            <a:off x="-260599" y="9474652"/>
            <a:ext cx="7105264" cy="19050"/>
          </a:xfrm>
          <a:prstGeom prst="line">
            <a:avLst/>
          </a:prstGeom>
          <a:ln w="114300" cap="flat">
            <a:solidFill>
              <a:srgbClr val="9FC3D0"/>
            </a:solidFill>
            <a:prstDash val="solid"/>
            <a:headEnd type="none" w="sm" len="sm"/>
            <a:tailEnd type="none" w="sm" len="sm"/>
          </a:ln>
        </p:spPr>
        <p:txBody>
          <a:bodyPr/>
          <a:lstStyle/>
          <a:p>
            <a:endParaRPr lang="en-IN"/>
          </a:p>
        </p:txBody>
      </p:sp>
      <p:sp>
        <p:nvSpPr>
          <p:cNvPr id="34" name="AutoShape 26">
            <a:extLst>
              <a:ext uri="{FF2B5EF4-FFF2-40B4-BE49-F238E27FC236}">
                <a16:creationId xmlns:a16="http://schemas.microsoft.com/office/drawing/2014/main" id="{3D728D82-1254-C9E0-0E15-A56B93DABCB6}"/>
              </a:ext>
            </a:extLst>
          </p:cNvPr>
          <p:cNvSpPr/>
          <p:nvPr/>
        </p:nvSpPr>
        <p:spPr>
          <a:xfrm>
            <a:off x="11430169" y="9446077"/>
            <a:ext cx="7105264" cy="19050"/>
          </a:xfrm>
          <a:prstGeom prst="line">
            <a:avLst/>
          </a:prstGeom>
          <a:ln w="114300" cap="flat">
            <a:solidFill>
              <a:srgbClr val="9FC3D0"/>
            </a:solidFill>
            <a:prstDash val="solid"/>
            <a:headEnd type="none" w="sm" len="sm"/>
            <a:tailEnd type="none" w="sm" len="sm"/>
          </a:ln>
        </p:spPr>
        <p:txBody>
          <a:bodyPr/>
          <a:lstStyle/>
          <a:p>
            <a:endParaRPr lang="en-IN"/>
          </a:p>
        </p:txBody>
      </p:sp>
      <p:sp>
        <p:nvSpPr>
          <p:cNvPr id="30" name="TextBox 10">
            <a:extLst>
              <a:ext uri="{FF2B5EF4-FFF2-40B4-BE49-F238E27FC236}">
                <a16:creationId xmlns:a16="http://schemas.microsoft.com/office/drawing/2014/main" id="{BE4AE4A3-0707-A202-469D-7A5647220BD6}"/>
              </a:ext>
            </a:extLst>
          </p:cNvPr>
          <p:cNvSpPr txBox="1"/>
          <p:nvPr/>
        </p:nvSpPr>
        <p:spPr>
          <a:xfrm>
            <a:off x="1561813" y="3903226"/>
            <a:ext cx="15164373" cy="3754874"/>
          </a:xfrm>
          <a:prstGeom prst="rect">
            <a:avLst/>
          </a:prstGeom>
        </p:spPr>
        <p:txBody>
          <a:bodyPr wrap="square" lIns="0" tIns="0" rIns="0" bIns="0" rtlCol="0" anchor="t">
            <a:spAutoFit/>
          </a:bodyPr>
          <a:lstStyle/>
          <a:p>
            <a:pPr marL="457200" marR="0" lvl="0" indent="-457200" algn="just" defTabSz="914400" rtl="0" eaLnBrk="0" fontAlgn="base" latinLnBrk="0" hangingPunct="0">
              <a:lnSpc>
                <a:spcPct val="100000"/>
              </a:lnSpc>
              <a:spcBef>
                <a:spcPct val="0"/>
              </a:spcBef>
              <a:spcAft>
                <a:spcPts val="1200"/>
              </a:spcAft>
              <a:buClrTx/>
              <a:buSzTx/>
              <a:buFont typeface="Wingdings" panose="05000000000000000000" pitchFamily="2" charset="2"/>
              <a:buChar char="q"/>
              <a:tabLst/>
            </a:pPr>
            <a:r>
              <a:rPr kumimoji="0" lang="en-US" altLang="en-US" sz="3200" b="0" i="0" u="none" strike="noStrike" cap="none" normalizeH="0" baseline="0" dirty="0">
                <a:ln>
                  <a:noFill/>
                </a:ln>
                <a:solidFill>
                  <a:schemeClr val="tx1"/>
                </a:solidFill>
                <a:effectLst/>
                <a:latin typeface="Arial" panose="020B0604020202020204" pitchFamily="34" charset="0"/>
              </a:rPr>
              <a:t>Develop a deep neural network to accurately predict EDFA gain, achieving high precision with performance metrics such as MAE and MSE.</a:t>
            </a:r>
          </a:p>
          <a:p>
            <a:pPr marL="457200" marR="0" lvl="0" indent="-457200" algn="just" defTabSz="914400" rtl="0" eaLnBrk="0" fontAlgn="base" latinLnBrk="0" hangingPunct="0">
              <a:lnSpc>
                <a:spcPct val="100000"/>
              </a:lnSpc>
              <a:spcBef>
                <a:spcPct val="0"/>
              </a:spcBef>
              <a:spcAft>
                <a:spcPts val="1200"/>
              </a:spcAft>
              <a:buClrTx/>
              <a:buSzTx/>
              <a:buFont typeface="Wingdings" panose="05000000000000000000" pitchFamily="2" charset="2"/>
              <a:buChar char="q"/>
              <a:tabLst/>
            </a:pPr>
            <a:r>
              <a:rPr kumimoji="0" lang="en-US" altLang="en-US" sz="3200" b="0" i="0" u="none" strike="noStrike" cap="none" normalizeH="0" baseline="0" dirty="0">
                <a:ln>
                  <a:noFill/>
                </a:ln>
                <a:solidFill>
                  <a:schemeClr val="tx1"/>
                </a:solidFill>
                <a:effectLst/>
                <a:latin typeface="Arial" panose="020B0604020202020204" pitchFamily="34" charset="0"/>
              </a:rPr>
              <a:t>Optimize the neural network architecture by implementing Leaky ReLU activation with alpha=0.1 applying to minimize overfitting and enhance generalization.</a:t>
            </a:r>
          </a:p>
          <a:p>
            <a:pPr marL="457200" marR="0" lvl="0" indent="-457200" algn="just" defTabSz="914400" rtl="0" eaLnBrk="0" fontAlgn="base" latinLnBrk="0" hangingPunct="0">
              <a:lnSpc>
                <a:spcPct val="100000"/>
              </a:lnSpc>
              <a:spcBef>
                <a:spcPct val="0"/>
              </a:spcBef>
              <a:spcAft>
                <a:spcPts val="1200"/>
              </a:spcAft>
              <a:buClrTx/>
              <a:buSzTx/>
              <a:buFont typeface="Wingdings" panose="05000000000000000000" pitchFamily="2" charset="2"/>
              <a:buChar char="q"/>
              <a:tabLst/>
            </a:pPr>
            <a:r>
              <a:rPr kumimoji="0" lang="en-US" altLang="en-US" sz="3200" b="0" i="0" u="none" strike="noStrike" cap="none" normalizeH="0" baseline="0" dirty="0">
                <a:ln>
                  <a:noFill/>
                </a:ln>
                <a:solidFill>
                  <a:schemeClr val="tx1"/>
                </a:solidFill>
                <a:effectLst/>
                <a:latin typeface="Arial" panose="020B0604020202020204" pitchFamily="34" charset="0"/>
              </a:rPr>
              <a:t>Evaluate the model's performance by comparing predicted vs. actual EDFA gain, calculating MSE, MAE, and analyzing prediction error across various channels and wavelengths.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866775"/>
            <a:ext cx="16230600"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a:ea typeface="Alatsi"/>
                <a:cs typeface="Alatsi"/>
                <a:sym typeface="Alatsi"/>
              </a:rPr>
              <a:t>METHODOLOGY- I</a:t>
            </a:r>
          </a:p>
        </p:txBody>
      </p:sp>
      <p:sp>
        <p:nvSpPr>
          <p:cNvPr id="13" name="Freeform 13"/>
          <p:cNvSpPr/>
          <p:nvPr/>
        </p:nvSpPr>
        <p:spPr>
          <a:xfrm>
            <a:off x="-3505200" y="-75414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5" name="TextBox 24">
            <a:extLst>
              <a:ext uri="{FF2B5EF4-FFF2-40B4-BE49-F238E27FC236}">
                <a16:creationId xmlns:a16="http://schemas.microsoft.com/office/drawing/2014/main" id="{039CCAE2-EE88-0051-66B7-5C6AFF03A5B7}"/>
              </a:ext>
            </a:extLst>
          </p:cNvPr>
          <p:cNvSpPr txBox="1"/>
          <p:nvPr/>
        </p:nvSpPr>
        <p:spPr>
          <a:xfrm>
            <a:off x="5702946" y="9156517"/>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Bangor University | 2024</a:t>
            </a:r>
          </a:p>
        </p:txBody>
      </p:sp>
      <p:sp>
        <p:nvSpPr>
          <p:cNvPr id="36" name="AutoShape 25">
            <a:extLst>
              <a:ext uri="{FF2B5EF4-FFF2-40B4-BE49-F238E27FC236}">
                <a16:creationId xmlns:a16="http://schemas.microsoft.com/office/drawing/2014/main" id="{1C60FF12-1A78-A4DD-C1EE-9B0C0B2C7579}"/>
              </a:ext>
            </a:extLst>
          </p:cNvPr>
          <p:cNvSpPr/>
          <p:nvPr/>
        </p:nvSpPr>
        <p:spPr>
          <a:xfrm>
            <a:off x="-260599" y="9474652"/>
            <a:ext cx="7105264" cy="19050"/>
          </a:xfrm>
          <a:prstGeom prst="line">
            <a:avLst/>
          </a:prstGeom>
          <a:ln w="114300" cap="flat">
            <a:solidFill>
              <a:srgbClr val="9FC3D0"/>
            </a:solidFill>
            <a:prstDash val="solid"/>
            <a:headEnd type="none" w="sm" len="sm"/>
            <a:tailEnd type="none" w="sm" len="sm"/>
          </a:ln>
        </p:spPr>
        <p:txBody>
          <a:bodyPr/>
          <a:lstStyle/>
          <a:p>
            <a:endParaRPr lang="en-IN"/>
          </a:p>
        </p:txBody>
      </p:sp>
      <p:sp>
        <p:nvSpPr>
          <p:cNvPr id="39" name="TextBox 6">
            <a:extLst>
              <a:ext uri="{FF2B5EF4-FFF2-40B4-BE49-F238E27FC236}">
                <a16:creationId xmlns:a16="http://schemas.microsoft.com/office/drawing/2014/main" id="{8BBF6C66-C72D-3C12-1307-294EDD6E983F}"/>
              </a:ext>
            </a:extLst>
          </p:cNvPr>
          <p:cNvSpPr txBox="1"/>
          <p:nvPr/>
        </p:nvSpPr>
        <p:spPr>
          <a:xfrm>
            <a:off x="1752600" y="1592263"/>
            <a:ext cx="13598297" cy="6800666"/>
          </a:xfrm>
          <a:prstGeom prst="rect">
            <a:avLst/>
          </a:prstGeom>
        </p:spPr>
        <p:txBody>
          <a:bodyPr lIns="50800" tIns="50800" rIns="50800" bIns="50800" rtlCol="0" anchor="ctr"/>
          <a:lstStyle/>
          <a:p>
            <a:pPr algn="ctr">
              <a:lnSpc>
                <a:spcPts val="2659"/>
              </a:lnSpc>
            </a:pPr>
            <a:endParaRPr/>
          </a:p>
        </p:txBody>
      </p:sp>
      <p:sp>
        <p:nvSpPr>
          <p:cNvPr id="37" name="AutoShape 26">
            <a:extLst>
              <a:ext uri="{FF2B5EF4-FFF2-40B4-BE49-F238E27FC236}">
                <a16:creationId xmlns:a16="http://schemas.microsoft.com/office/drawing/2014/main" id="{D3DC469A-C425-E2D9-C1F4-276EE4E6A9D7}"/>
              </a:ext>
            </a:extLst>
          </p:cNvPr>
          <p:cNvSpPr/>
          <p:nvPr/>
        </p:nvSpPr>
        <p:spPr>
          <a:xfrm>
            <a:off x="11430169" y="9446077"/>
            <a:ext cx="7105264" cy="19050"/>
          </a:xfrm>
          <a:prstGeom prst="line">
            <a:avLst/>
          </a:prstGeom>
          <a:ln w="114300" cap="flat">
            <a:solidFill>
              <a:srgbClr val="9FC3D0"/>
            </a:solidFill>
            <a:prstDash val="solid"/>
            <a:headEnd type="none" w="sm" len="sm"/>
            <a:tailEnd type="none" w="sm" len="sm"/>
          </a:ln>
        </p:spPr>
        <p:txBody>
          <a:bodyPr/>
          <a:lstStyle/>
          <a:p>
            <a:endParaRPr lang="en-IN"/>
          </a:p>
        </p:txBody>
      </p:sp>
      <p:sp>
        <p:nvSpPr>
          <p:cNvPr id="38" name="Freeform 22">
            <a:extLst>
              <a:ext uri="{FF2B5EF4-FFF2-40B4-BE49-F238E27FC236}">
                <a16:creationId xmlns:a16="http://schemas.microsoft.com/office/drawing/2014/main" id="{520C5924-F3D1-F7FC-36FC-E99378542AAC}"/>
              </a:ext>
            </a:extLst>
          </p:cNvPr>
          <p:cNvSpPr/>
          <p:nvPr/>
        </p:nvSpPr>
        <p:spPr>
          <a:xfrm>
            <a:off x="15491787" y="6823514"/>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aphicFrame>
        <p:nvGraphicFramePr>
          <p:cNvPr id="42" name="TextBox 7">
            <a:extLst>
              <a:ext uri="{FF2B5EF4-FFF2-40B4-BE49-F238E27FC236}">
                <a16:creationId xmlns:a16="http://schemas.microsoft.com/office/drawing/2014/main" id="{0A154EEF-71D3-77F3-C479-1922BD1F02AF}"/>
              </a:ext>
            </a:extLst>
          </p:cNvPr>
          <p:cNvGraphicFramePr/>
          <p:nvPr>
            <p:extLst>
              <p:ext uri="{D42A27DB-BD31-4B8C-83A1-F6EECF244321}">
                <p14:modId xmlns:p14="http://schemas.microsoft.com/office/powerpoint/2010/main" val="620250149"/>
              </p:ext>
            </p:extLst>
          </p:nvPr>
        </p:nvGraphicFramePr>
        <p:xfrm>
          <a:off x="2344851" y="2565595"/>
          <a:ext cx="13598298" cy="63047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866775"/>
            <a:ext cx="16230600"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a:ea typeface="Alatsi"/>
                <a:cs typeface="Alatsi"/>
                <a:sym typeface="Alatsi"/>
              </a:rPr>
              <a:t>METHODOLOGY- II</a:t>
            </a:r>
          </a:p>
        </p:txBody>
      </p:sp>
      <p:sp>
        <p:nvSpPr>
          <p:cNvPr id="13" name="Freeform 13"/>
          <p:cNvSpPr/>
          <p:nvPr/>
        </p:nvSpPr>
        <p:spPr>
          <a:xfrm>
            <a:off x="-3505200" y="-75414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5" name="TextBox 24">
            <a:extLst>
              <a:ext uri="{FF2B5EF4-FFF2-40B4-BE49-F238E27FC236}">
                <a16:creationId xmlns:a16="http://schemas.microsoft.com/office/drawing/2014/main" id="{039CCAE2-EE88-0051-66B7-5C6AFF03A5B7}"/>
              </a:ext>
            </a:extLst>
          </p:cNvPr>
          <p:cNvSpPr txBox="1"/>
          <p:nvPr/>
        </p:nvSpPr>
        <p:spPr>
          <a:xfrm>
            <a:off x="5702946" y="9156517"/>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Bangor University | 2024</a:t>
            </a:r>
          </a:p>
        </p:txBody>
      </p:sp>
      <p:sp>
        <p:nvSpPr>
          <p:cNvPr id="36" name="AutoShape 25">
            <a:extLst>
              <a:ext uri="{FF2B5EF4-FFF2-40B4-BE49-F238E27FC236}">
                <a16:creationId xmlns:a16="http://schemas.microsoft.com/office/drawing/2014/main" id="{1C60FF12-1A78-A4DD-C1EE-9B0C0B2C7579}"/>
              </a:ext>
            </a:extLst>
          </p:cNvPr>
          <p:cNvSpPr/>
          <p:nvPr/>
        </p:nvSpPr>
        <p:spPr>
          <a:xfrm>
            <a:off x="-260599" y="9474652"/>
            <a:ext cx="7105264" cy="19050"/>
          </a:xfrm>
          <a:prstGeom prst="line">
            <a:avLst/>
          </a:prstGeom>
          <a:ln w="114300" cap="flat">
            <a:solidFill>
              <a:srgbClr val="9FC3D0"/>
            </a:solidFill>
            <a:prstDash val="solid"/>
            <a:headEnd type="none" w="sm" len="sm"/>
            <a:tailEnd type="none" w="sm" len="sm"/>
          </a:ln>
        </p:spPr>
        <p:txBody>
          <a:bodyPr/>
          <a:lstStyle/>
          <a:p>
            <a:endParaRPr lang="en-IN"/>
          </a:p>
        </p:txBody>
      </p:sp>
      <p:sp>
        <p:nvSpPr>
          <p:cNvPr id="39" name="TextBox 6">
            <a:extLst>
              <a:ext uri="{FF2B5EF4-FFF2-40B4-BE49-F238E27FC236}">
                <a16:creationId xmlns:a16="http://schemas.microsoft.com/office/drawing/2014/main" id="{8BBF6C66-C72D-3C12-1307-294EDD6E983F}"/>
              </a:ext>
            </a:extLst>
          </p:cNvPr>
          <p:cNvSpPr txBox="1"/>
          <p:nvPr/>
        </p:nvSpPr>
        <p:spPr>
          <a:xfrm>
            <a:off x="1752600" y="1592263"/>
            <a:ext cx="13598297" cy="6800666"/>
          </a:xfrm>
          <a:prstGeom prst="rect">
            <a:avLst/>
          </a:prstGeom>
        </p:spPr>
        <p:txBody>
          <a:bodyPr lIns="50800" tIns="50800" rIns="50800" bIns="50800" rtlCol="0" anchor="ctr"/>
          <a:lstStyle/>
          <a:p>
            <a:pPr algn="ctr">
              <a:lnSpc>
                <a:spcPts val="2659"/>
              </a:lnSpc>
            </a:pPr>
            <a:endParaRPr/>
          </a:p>
        </p:txBody>
      </p:sp>
      <p:sp>
        <p:nvSpPr>
          <p:cNvPr id="37" name="AutoShape 26">
            <a:extLst>
              <a:ext uri="{FF2B5EF4-FFF2-40B4-BE49-F238E27FC236}">
                <a16:creationId xmlns:a16="http://schemas.microsoft.com/office/drawing/2014/main" id="{D3DC469A-C425-E2D9-C1F4-276EE4E6A9D7}"/>
              </a:ext>
            </a:extLst>
          </p:cNvPr>
          <p:cNvSpPr/>
          <p:nvPr/>
        </p:nvSpPr>
        <p:spPr>
          <a:xfrm>
            <a:off x="11430169" y="9446077"/>
            <a:ext cx="7105264" cy="19050"/>
          </a:xfrm>
          <a:prstGeom prst="line">
            <a:avLst/>
          </a:prstGeom>
          <a:ln w="114300" cap="flat">
            <a:solidFill>
              <a:srgbClr val="9FC3D0"/>
            </a:solidFill>
            <a:prstDash val="solid"/>
            <a:headEnd type="none" w="sm" len="sm"/>
            <a:tailEnd type="none" w="sm" len="sm"/>
          </a:ln>
        </p:spPr>
        <p:txBody>
          <a:bodyPr/>
          <a:lstStyle/>
          <a:p>
            <a:endParaRPr lang="en-IN"/>
          </a:p>
        </p:txBody>
      </p:sp>
      <p:sp>
        <p:nvSpPr>
          <p:cNvPr id="38" name="Freeform 22">
            <a:extLst>
              <a:ext uri="{FF2B5EF4-FFF2-40B4-BE49-F238E27FC236}">
                <a16:creationId xmlns:a16="http://schemas.microsoft.com/office/drawing/2014/main" id="{520C5924-F3D1-F7FC-36FC-E99378542AAC}"/>
              </a:ext>
            </a:extLst>
          </p:cNvPr>
          <p:cNvSpPr/>
          <p:nvPr/>
        </p:nvSpPr>
        <p:spPr>
          <a:xfrm>
            <a:off x="15491787" y="6823514"/>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pic>
        <p:nvPicPr>
          <p:cNvPr id="6" name="Picture 5" descr="A diagram of a machine&#10;&#10;Description automatically generated">
            <a:extLst>
              <a:ext uri="{FF2B5EF4-FFF2-40B4-BE49-F238E27FC236}">
                <a16:creationId xmlns:a16="http://schemas.microsoft.com/office/drawing/2014/main" id="{E72A082A-E37A-B77C-248D-4AC4597BBD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96400" y="2552700"/>
            <a:ext cx="7945970" cy="4464499"/>
          </a:xfrm>
          <a:prstGeom prst="rect">
            <a:avLst/>
          </a:prstGeom>
        </p:spPr>
      </p:pic>
      <p:sp>
        <p:nvSpPr>
          <p:cNvPr id="7" name="TextBox 6">
            <a:extLst>
              <a:ext uri="{FF2B5EF4-FFF2-40B4-BE49-F238E27FC236}">
                <a16:creationId xmlns:a16="http://schemas.microsoft.com/office/drawing/2014/main" id="{A8F6A0A9-F9FD-8889-4154-C564E86A2BDD}"/>
              </a:ext>
            </a:extLst>
          </p:cNvPr>
          <p:cNvSpPr txBox="1"/>
          <p:nvPr/>
        </p:nvSpPr>
        <p:spPr>
          <a:xfrm>
            <a:off x="1107556" y="7269532"/>
            <a:ext cx="16151743" cy="1987788"/>
          </a:xfrm>
          <a:prstGeom prst="rect">
            <a:avLst/>
          </a:prstGeom>
        </p:spPr>
        <p:txBody>
          <a:bodyPr wrap="square" lIns="0" tIns="0" rIns="0" bIns="0" rtlCol="0" anchor="t">
            <a:spAutoFit/>
          </a:bodyPr>
          <a:lstStyle/>
          <a:p>
            <a:pPr algn="just">
              <a:lnSpc>
                <a:spcPts val="4029"/>
              </a:lnSpc>
            </a:pPr>
            <a:r>
              <a:rPr lang="en-US" sz="2200" dirty="0">
                <a:latin typeface="Arial" panose="020B0604020202020204" pitchFamily="34" charset="0"/>
                <a:cs typeface="Arial" panose="020B0604020202020204" pitchFamily="34" charset="0"/>
              </a:rPr>
              <a:t>The images show a 95-channel wavelength division multiplexing (WDM) system. On the left, a WDM multiplexer combines input signals, which are amplified and output through a demultiplexer. On the right, a deep neural network with four hidden layers predicts the output power for each channel using input power, channel status, and calculated gain spectra as inputs, producing 95 output channels. </a:t>
            </a:r>
            <a:endParaRPr lang="en-US" sz="2200" dirty="0">
              <a:solidFill>
                <a:srgbClr val="000000"/>
              </a:solidFill>
              <a:latin typeface="Arial" panose="020B0604020202020204" pitchFamily="34" charset="0"/>
              <a:ea typeface="Arial Bold"/>
              <a:cs typeface="Arial" panose="020B0604020202020204" pitchFamily="34" charset="0"/>
              <a:sym typeface="Arial Bold"/>
            </a:endParaRPr>
          </a:p>
        </p:txBody>
      </p:sp>
      <p:pic>
        <p:nvPicPr>
          <p:cNvPr id="5" name="Picture 4" descr="A diagram of a computer">
            <a:extLst>
              <a:ext uri="{FF2B5EF4-FFF2-40B4-BE49-F238E27FC236}">
                <a16:creationId xmlns:a16="http://schemas.microsoft.com/office/drawing/2014/main" id="{AC69B20E-913D-0225-D011-E056C24EC9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5410" y="2552700"/>
            <a:ext cx="7945970" cy="4464500"/>
          </a:xfrm>
          <a:prstGeom prst="rect">
            <a:avLst/>
          </a:prstGeom>
        </p:spPr>
      </p:pic>
    </p:spTree>
    <p:extLst>
      <p:ext uri="{BB962C8B-B14F-4D97-AF65-F5344CB8AC3E}">
        <p14:creationId xmlns:p14="http://schemas.microsoft.com/office/powerpoint/2010/main" val="1680027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236347" y="405454"/>
            <a:ext cx="15815306"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﻿RESULT</a:t>
            </a:r>
          </a:p>
        </p:txBody>
      </p:sp>
      <p:sp>
        <p:nvSpPr>
          <p:cNvPr id="6" name="Freeform 6"/>
          <p:cNvSpPr/>
          <p:nvPr/>
        </p:nvSpPr>
        <p:spPr>
          <a:xfrm flipH="1">
            <a:off x="-2209800" y="-723900"/>
            <a:ext cx="6811299"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7"/>
          <p:cNvSpPr/>
          <p:nvPr/>
        </p:nvSpPr>
        <p:spPr>
          <a:xfrm>
            <a:off x="15240000" y="704032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TextBox 10"/>
          <p:cNvSpPr txBox="1"/>
          <p:nvPr/>
        </p:nvSpPr>
        <p:spPr>
          <a:xfrm>
            <a:off x="1885720" y="2007782"/>
            <a:ext cx="15373580" cy="468718"/>
          </a:xfrm>
          <a:prstGeom prst="rect">
            <a:avLst/>
          </a:prstGeom>
        </p:spPr>
        <p:txBody>
          <a:bodyPr lIns="0" tIns="0" rIns="0" bIns="0" rtlCol="0" anchor="t">
            <a:spAutoFit/>
          </a:bodyPr>
          <a:lstStyle/>
          <a:p>
            <a:pPr algn="l">
              <a:lnSpc>
                <a:spcPts val="4029"/>
              </a:lnSpc>
            </a:pPr>
            <a:r>
              <a:rPr lang="en-US" sz="2878" dirty="0">
                <a:solidFill>
                  <a:srgbClr val="000000"/>
                </a:solidFill>
                <a:latin typeface="Arial Bold"/>
                <a:ea typeface="Arial Bold"/>
                <a:cs typeface="Arial Bold"/>
                <a:sym typeface="Arial Bold"/>
              </a:rPr>
              <a:t>The model's performance at different gain levels shows significant improvements:</a:t>
            </a:r>
          </a:p>
        </p:txBody>
      </p:sp>
      <p:sp>
        <p:nvSpPr>
          <p:cNvPr id="11" name="TextBox 10">
            <a:extLst>
              <a:ext uri="{FF2B5EF4-FFF2-40B4-BE49-F238E27FC236}">
                <a16:creationId xmlns:a16="http://schemas.microsoft.com/office/drawing/2014/main" id="{0633A270-6F50-EF0D-65D7-2A3A241B0E63}"/>
              </a:ext>
            </a:extLst>
          </p:cNvPr>
          <p:cNvSpPr txBox="1"/>
          <p:nvPr/>
        </p:nvSpPr>
        <p:spPr>
          <a:xfrm>
            <a:off x="1850052" y="7361500"/>
            <a:ext cx="14580966" cy="1515800"/>
          </a:xfrm>
          <a:prstGeom prst="rect">
            <a:avLst/>
          </a:prstGeom>
        </p:spPr>
        <p:txBody>
          <a:bodyPr wrap="square" lIns="0" tIns="0" rIns="0" bIns="0" rtlCol="0" anchor="t">
            <a:spAutoFit/>
          </a:bodyPr>
          <a:lstStyle/>
          <a:p>
            <a:pPr algn="just">
              <a:lnSpc>
                <a:spcPts val="4029"/>
              </a:lnSpc>
            </a:pPr>
            <a:r>
              <a:rPr lang="en-US" sz="2200" dirty="0">
                <a:latin typeface="Arial" panose="020B0604020202020204" pitchFamily="34" charset="0"/>
                <a:cs typeface="Arial" panose="020B0604020202020204" pitchFamily="34" charset="0"/>
              </a:rPr>
              <a:t>The MAE and MSE plots show the error metrics across 15, 18, 21, 24, and 27 gain levels. At 15 dB, the MAE is 0.0151 and the MSE is 0.0005, both of which are the lowest. The highest values are observed at 21 dB, where MAE reaches 0.0671 and MSE peaks at 0.0126.</a:t>
            </a:r>
            <a:endParaRPr lang="en-US" sz="2200" dirty="0">
              <a:solidFill>
                <a:srgbClr val="000000"/>
              </a:solidFill>
              <a:latin typeface="Arial" panose="020B0604020202020204" pitchFamily="34" charset="0"/>
              <a:ea typeface="Arial Bold"/>
              <a:cs typeface="Arial" panose="020B0604020202020204" pitchFamily="34" charset="0"/>
              <a:sym typeface="Arial Bold"/>
            </a:endParaRPr>
          </a:p>
        </p:txBody>
      </p:sp>
      <p:sp>
        <p:nvSpPr>
          <p:cNvPr id="15" name="TextBox 24">
            <a:extLst>
              <a:ext uri="{FF2B5EF4-FFF2-40B4-BE49-F238E27FC236}">
                <a16:creationId xmlns:a16="http://schemas.microsoft.com/office/drawing/2014/main" id="{CCDB9FAA-3F18-DA4E-2501-767BE979CECF}"/>
              </a:ext>
            </a:extLst>
          </p:cNvPr>
          <p:cNvSpPr txBox="1"/>
          <p:nvPr/>
        </p:nvSpPr>
        <p:spPr>
          <a:xfrm>
            <a:off x="5702946" y="9156517"/>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Bangor University | 2024</a:t>
            </a:r>
          </a:p>
        </p:txBody>
      </p:sp>
      <p:sp>
        <p:nvSpPr>
          <p:cNvPr id="16" name="AutoShape 25">
            <a:extLst>
              <a:ext uri="{FF2B5EF4-FFF2-40B4-BE49-F238E27FC236}">
                <a16:creationId xmlns:a16="http://schemas.microsoft.com/office/drawing/2014/main" id="{1171E650-6035-0045-A5A0-10857D0FF39A}"/>
              </a:ext>
            </a:extLst>
          </p:cNvPr>
          <p:cNvSpPr/>
          <p:nvPr/>
        </p:nvSpPr>
        <p:spPr>
          <a:xfrm>
            <a:off x="-260599" y="9474652"/>
            <a:ext cx="7105264" cy="19050"/>
          </a:xfrm>
          <a:prstGeom prst="line">
            <a:avLst/>
          </a:prstGeom>
          <a:ln w="114300" cap="flat">
            <a:solidFill>
              <a:srgbClr val="9FC3D0"/>
            </a:solidFill>
            <a:prstDash val="solid"/>
            <a:headEnd type="none" w="sm" len="sm"/>
            <a:tailEnd type="none" w="sm" len="sm"/>
          </a:ln>
        </p:spPr>
        <p:txBody>
          <a:bodyPr/>
          <a:lstStyle/>
          <a:p>
            <a:endParaRPr lang="en-IN"/>
          </a:p>
        </p:txBody>
      </p:sp>
      <p:sp>
        <p:nvSpPr>
          <p:cNvPr id="17" name="AutoShape 26">
            <a:extLst>
              <a:ext uri="{FF2B5EF4-FFF2-40B4-BE49-F238E27FC236}">
                <a16:creationId xmlns:a16="http://schemas.microsoft.com/office/drawing/2014/main" id="{90D42B0B-153F-578D-2B4A-844D6A706185}"/>
              </a:ext>
            </a:extLst>
          </p:cNvPr>
          <p:cNvSpPr/>
          <p:nvPr/>
        </p:nvSpPr>
        <p:spPr>
          <a:xfrm>
            <a:off x="11430169" y="9446077"/>
            <a:ext cx="7105264" cy="19050"/>
          </a:xfrm>
          <a:prstGeom prst="line">
            <a:avLst/>
          </a:prstGeom>
          <a:ln w="114300" cap="flat">
            <a:solidFill>
              <a:srgbClr val="9FC3D0"/>
            </a:solidFill>
            <a:prstDash val="solid"/>
            <a:headEnd type="none" w="sm" len="sm"/>
            <a:tailEnd type="none" w="sm" len="sm"/>
          </a:ln>
        </p:spPr>
        <p:txBody>
          <a:bodyPr/>
          <a:lstStyle/>
          <a:p>
            <a:endParaRPr lang="en-IN"/>
          </a:p>
        </p:txBody>
      </p:sp>
      <p:pic>
        <p:nvPicPr>
          <p:cNvPr id="4" name="Picture 3" descr="A graph of different colored bars&#10;&#10;Description automatically generated with medium confidence">
            <a:extLst>
              <a:ext uri="{FF2B5EF4-FFF2-40B4-BE49-F238E27FC236}">
                <a16:creationId xmlns:a16="http://schemas.microsoft.com/office/drawing/2014/main" id="{FC05A1FB-33A7-01D4-9342-8BC1656963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6278" y="2729475"/>
            <a:ext cx="13615443" cy="44714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5" name="Freeform 5"/>
          <p:cNvSpPr/>
          <p:nvPr/>
        </p:nvSpPr>
        <p:spPr>
          <a:xfrm>
            <a:off x="15544800" y="-136841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1" name="TextBox 24">
            <a:extLst>
              <a:ext uri="{FF2B5EF4-FFF2-40B4-BE49-F238E27FC236}">
                <a16:creationId xmlns:a16="http://schemas.microsoft.com/office/drawing/2014/main" id="{6587E1CF-230C-8DCB-82F9-FCD8F011A454}"/>
              </a:ext>
            </a:extLst>
          </p:cNvPr>
          <p:cNvSpPr txBox="1"/>
          <p:nvPr/>
        </p:nvSpPr>
        <p:spPr>
          <a:xfrm>
            <a:off x="5702946" y="9156517"/>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Bangor University | 2024</a:t>
            </a:r>
          </a:p>
        </p:txBody>
      </p:sp>
      <p:sp>
        <p:nvSpPr>
          <p:cNvPr id="12" name="AutoShape 25">
            <a:extLst>
              <a:ext uri="{FF2B5EF4-FFF2-40B4-BE49-F238E27FC236}">
                <a16:creationId xmlns:a16="http://schemas.microsoft.com/office/drawing/2014/main" id="{CB7B04CD-6989-BA2D-E06C-D1CF484273CD}"/>
              </a:ext>
            </a:extLst>
          </p:cNvPr>
          <p:cNvSpPr/>
          <p:nvPr/>
        </p:nvSpPr>
        <p:spPr>
          <a:xfrm>
            <a:off x="-260599" y="9474652"/>
            <a:ext cx="7105264" cy="19050"/>
          </a:xfrm>
          <a:prstGeom prst="line">
            <a:avLst/>
          </a:prstGeom>
          <a:ln w="114300" cap="flat">
            <a:solidFill>
              <a:srgbClr val="9FC3D0"/>
            </a:solidFill>
            <a:prstDash val="solid"/>
            <a:headEnd type="none" w="sm" len="sm"/>
            <a:tailEnd type="none" w="sm" len="sm"/>
          </a:ln>
        </p:spPr>
        <p:txBody>
          <a:bodyPr/>
          <a:lstStyle/>
          <a:p>
            <a:endParaRPr lang="en-IN"/>
          </a:p>
        </p:txBody>
      </p:sp>
      <p:sp>
        <p:nvSpPr>
          <p:cNvPr id="13" name="AutoShape 26">
            <a:extLst>
              <a:ext uri="{FF2B5EF4-FFF2-40B4-BE49-F238E27FC236}">
                <a16:creationId xmlns:a16="http://schemas.microsoft.com/office/drawing/2014/main" id="{E4B16D49-A8D7-A7A6-6B74-91E6557D8798}"/>
              </a:ext>
            </a:extLst>
          </p:cNvPr>
          <p:cNvSpPr/>
          <p:nvPr/>
        </p:nvSpPr>
        <p:spPr>
          <a:xfrm>
            <a:off x="11430169" y="9446077"/>
            <a:ext cx="7105264" cy="19050"/>
          </a:xfrm>
          <a:prstGeom prst="line">
            <a:avLst/>
          </a:prstGeom>
          <a:ln w="114300" cap="flat">
            <a:solidFill>
              <a:srgbClr val="9FC3D0"/>
            </a:solidFill>
            <a:prstDash val="solid"/>
            <a:headEnd type="none" w="sm" len="sm"/>
            <a:tailEnd type="none" w="sm" len="sm"/>
          </a:ln>
        </p:spPr>
        <p:txBody>
          <a:bodyPr/>
          <a:lstStyle/>
          <a:p>
            <a:endParaRPr lang="en-IN"/>
          </a:p>
        </p:txBody>
      </p:sp>
      <p:sp>
        <p:nvSpPr>
          <p:cNvPr id="20" name="TextBox 19">
            <a:extLst>
              <a:ext uri="{FF2B5EF4-FFF2-40B4-BE49-F238E27FC236}">
                <a16:creationId xmlns:a16="http://schemas.microsoft.com/office/drawing/2014/main" id="{083D5874-232B-F9E7-C96B-2261730CBB08}"/>
              </a:ext>
            </a:extLst>
          </p:cNvPr>
          <p:cNvSpPr txBox="1"/>
          <p:nvPr/>
        </p:nvSpPr>
        <p:spPr>
          <a:xfrm>
            <a:off x="1288946" y="6972300"/>
            <a:ext cx="15932254" cy="1987788"/>
          </a:xfrm>
          <a:prstGeom prst="rect">
            <a:avLst/>
          </a:prstGeom>
        </p:spPr>
        <p:txBody>
          <a:bodyPr wrap="square" lIns="0" tIns="0" rIns="0" bIns="0" rtlCol="0" anchor="t">
            <a:spAutoFit/>
          </a:bodyPr>
          <a:lstStyle/>
          <a:p>
            <a:pPr algn="just">
              <a:lnSpc>
                <a:spcPts val="4029"/>
              </a:lnSpc>
            </a:pPr>
            <a:r>
              <a:rPr lang="en-US" sz="2200" dirty="0">
                <a:latin typeface="Arial" panose="020B0604020202020204" pitchFamily="34" charset="0"/>
                <a:cs typeface="Arial" panose="020B0604020202020204" pitchFamily="34" charset="0"/>
              </a:rPr>
              <a:t>The plots A, B, and C compare actual and predicted gain spectra for 15 dB, 21 dB, and 27 dB across wavelengths. At 15 dB, the predicted gain closely follows the actual gain around 15 dB with minor deviations. Similarly, at 21 dB and 27 dB, the predicted gain matches the actual gain with slight variations, staying within the ranges of approximately 21.0 to 21.6 dB and 26.8 to 27.4 dB, respectively.</a:t>
            </a:r>
            <a:endParaRPr lang="en-US" sz="2200" dirty="0">
              <a:solidFill>
                <a:srgbClr val="000000"/>
              </a:solidFill>
              <a:latin typeface="Arial" panose="020B0604020202020204" pitchFamily="34" charset="0"/>
              <a:ea typeface="Arial Bold"/>
              <a:cs typeface="Arial" panose="020B0604020202020204" pitchFamily="34" charset="0"/>
              <a:sym typeface="Arial Bold"/>
            </a:endParaRPr>
          </a:p>
        </p:txBody>
      </p:sp>
      <p:sp>
        <p:nvSpPr>
          <p:cNvPr id="21" name="TextBox 20">
            <a:extLst>
              <a:ext uri="{FF2B5EF4-FFF2-40B4-BE49-F238E27FC236}">
                <a16:creationId xmlns:a16="http://schemas.microsoft.com/office/drawing/2014/main" id="{E4F5921F-7888-8204-284F-F00C3892E61E}"/>
              </a:ext>
            </a:extLst>
          </p:cNvPr>
          <p:cNvSpPr txBox="1"/>
          <p:nvPr/>
        </p:nvSpPr>
        <p:spPr>
          <a:xfrm>
            <a:off x="2923608" y="6139875"/>
            <a:ext cx="1128790" cy="448905"/>
          </a:xfrm>
          <a:prstGeom prst="rect">
            <a:avLst/>
          </a:prstGeom>
        </p:spPr>
        <p:txBody>
          <a:bodyPr wrap="square" lIns="0" tIns="0" rIns="0" bIns="0" rtlCol="0" anchor="t">
            <a:spAutoFit/>
          </a:bodyPr>
          <a:lstStyle/>
          <a:p>
            <a:pPr algn="just">
              <a:lnSpc>
                <a:spcPts val="4029"/>
              </a:lnSpc>
            </a:pPr>
            <a:r>
              <a:rPr lang="en-US" sz="2200" dirty="0">
                <a:latin typeface="Arial" panose="020B0604020202020204" pitchFamily="34" charset="0"/>
                <a:cs typeface="Arial" panose="020B0604020202020204" pitchFamily="34" charset="0"/>
              </a:rPr>
              <a:t>Figure A</a:t>
            </a:r>
            <a:endParaRPr lang="en-US" sz="2200" dirty="0">
              <a:solidFill>
                <a:srgbClr val="000000"/>
              </a:solidFill>
              <a:latin typeface="Arial" panose="020B0604020202020204" pitchFamily="34" charset="0"/>
              <a:ea typeface="Arial Bold"/>
              <a:cs typeface="Arial" panose="020B0604020202020204" pitchFamily="34" charset="0"/>
              <a:sym typeface="Arial Bold"/>
            </a:endParaRPr>
          </a:p>
        </p:txBody>
      </p:sp>
      <p:sp>
        <p:nvSpPr>
          <p:cNvPr id="22" name="TextBox 21">
            <a:extLst>
              <a:ext uri="{FF2B5EF4-FFF2-40B4-BE49-F238E27FC236}">
                <a16:creationId xmlns:a16="http://schemas.microsoft.com/office/drawing/2014/main" id="{962C5F03-14DE-DDFE-CE28-4EC8B336C723}"/>
              </a:ext>
            </a:extLst>
          </p:cNvPr>
          <p:cNvSpPr txBox="1"/>
          <p:nvPr/>
        </p:nvSpPr>
        <p:spPr>
          <a:xfrm>
            <a:off x="8579604" y="6097717"/>
            <a:ext cx="1128790" cy="448905"/>
          </a:xfrm>
          <a:prstGeom prst="rect">
            <a:avLst/>
          </a:prstGeom>
        </p:spPr>
        <p:txBody>
          <a:bodyPr wrap="square" lIns="0" tIns="0" rIns="0" bIns="0" rtlCol="0" anchor="t">
            <a:spAutoFit/>
          </a:bodyPr>
          <a:lstStyle/>
          <a:p>
            <a:pPr algn="just">
              <a:lnSpc>
                <a:spcPts val="4029"/>
              </a:lnSpc>
            </a:pPr>
            <a:r>
              <a:rPr lang="en-US" sz="2200" dirty="0">
                <a:latin typeface="Arial" panose="020B0604020202020204" pitchFamily="34" charset="0"/>
                <a:cs typeface="Arial" panose="020B0604020202020204" pitchFamily="34" charset="0"/>
              </a:rPr>
              <a:t>Figure B</a:t>
            </a:r>
            <a:endParaRPr lang="en-US" sz="2200" dirty="0">
              <a:solidFill>
                <a:srgbClr val="000000"/>
              </a:solidFill>
              <a:latin typeface="Arial" panose="020B0604020202020204" pitchFamily="34" charset="0"/>
              <a:ea typeface="Arial Bold"/>
              <a:cs typeface="Arial" panose="020B0604020202020204" pitchFamily="34" charset="0"/>
              <a:sym typeface="Arial Bold"/>
            </a:endParaRPr>
          </a:p>
        </p:txBody>
      </p:sp>
      <p:sp>
        <p:nvSpPr>
          <p:cNvPr id="23" name="TextBox 22">
            <a:extLst>
              <a:ext uri="{FF2B5EF4-FFF2-40B4-BE49-F238E27FC236}">
                <a16:creationId xmlns:a16="http://schemas.microsoft.com/office/drawing/2014/main" id="{F8543C6F-7533-01BF-2D08-2F333F907D87}"/>
              </a:ext>
            </a:extLst>
          </p:cNvPr>
          <p:cNvSpPr txBox="1"/>
          <p:nvPr/>
        </p:nvSpPr>
        <p:spPr>
          <a:xfrm>
            <a:off x="14418406" y="6179418"/>
            <a:ext cx="1128790" cy="448905"/>
          </a:xfrm>
          <a:prstGeom prst="rect">
            <a:avLst/>
          </a:prstGeom>
        </p:spPr>
        <p:txBody>
          <a:bodyPr wrap="square" lIns="0" tIns="0" rIns="0" bIns="0" rtlCol="0" anchor="t">
            <a:spAutoFit/>
          </a:bodyPr>
          <a:lstStyle/>
          <a:p>
            <a:pPr algn="just">
              <a:lnSpc>
                <a:spcPts val="4029"/>
              </a:lnSpc>
            </a:pPr>
            <a:r>
              <a:rPr lang="en-US" sz="2200" dirty="0">
                <a:latin typeface="Arial" panose="020B0604020202020204" pitchFamily="34" charset="0"/>
                <a:cs typeface="Arial" panose="020B0604020202020204" pitchFamily="34" charset="0"/>
              </a:rPr>
              <a:t>Figure C</a:t>
            </a:r>
            <a:endParaRPr lang="en-US" sz="2200" dirty="0">
              <a:solidFill>
                <a:srgbClr val="000000"/>
              </a:solidFill>
              <a:latin typeface="Arial" panose="020B0604020202020204" pitchFamily="34" charset="0"/>
              <a:ea typeface="Arial Bold"/>
              <a:cs typeface="Arial" panose="020B0604020202020204" pitchFamily="34" charset="0"/>
              <a:sym typeface="Arial Bold"/>
            </a:endParaRPr>
          </a:p>
        </p:txBody>
      </p:sp>
      <p:sp>
        <p:nvSpPr>
          <p:cNvPr id="2" name="Freeform 10">
            <a:extLst>
              <a:ext uri="{FF2B5EF4-FFF2-40B4-BE49-F238E27FC236}">
                <a16:creationId xmlns:a16="http://schemas.microsoft.com/office/drawing/2014/main" id="{E4D60AB0-C376-B950-0393-BEE8330721A5}"/>
              </a:ext>
            </a:extLst>
          </p:cNvPr>
          <p:cNvSpPr/>
          <p:nvPr/>
        </p:nvSpPr>
        <p:spPr>
          <a:xfrm flipH="1">
            <a:off x="-7162800" y="-2155377"/>
            <a:ext cx="9273705" cy="3492827"/>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TextBox 10">
            <a:extLst>
              <a:ext uri="{FF2B5EF4-FFF2-40B4-BE49-F238E27FC236}">
                <a16:creationId xmlns:a16="http://schemas.microsoft.com/office/drawing/2014/main" id="{8D91D3C5-8EA7-0DFF-B4AB-DCB5A0D4D6BE}"/>
              </a:ext>
            </a:extLst>
          </p:cNvPr>
          <p:cNvSpPr txBox="1"/>
          <p:nvPr/>
        </p:nvSpPr>
        <p:spPr>
          <a:xfrm>
            <a:off x="1288946" y="1028700"/>
            <a:ext cx="16465653" cy="468718"/>
          </a:xfrm>
          <a:prstGeom prst="rect">
            <a:avLst/>
          </a:prstGeom>
        </p:spPr>
        <p:txBody>
          <a:bodyPr wrap="square" lIns="0" tIns="0" rIns="0" bIns="0" rtlCol="0" anchor="t">
            <a:spAutoFit/>
          </a:bodyPr>
          <a:lstStyle/>
          <a:p>
            <a:pPr algn="l">
              <a:lnSpc>
                <a:spcPts val="4029"/>
              </a:lnSpc>
            </a:pPr>
            <a:r>
              <a:rPr lang="en-US" sz="2878" dirty="0">
                <a:solidFill>
                  <a:srgbClr val="000000"/>
                </a:solidFill>
                <a:latin typeface="Arial Bold"/>
                <a:ea typeface="Arial Bold"/>
                <a:cs typeface="Arial Bold"/>
                <a:sym typeface="Arial Bold"/>
              </a:rPr>
              <a:t>Comparison of Actual vs Predicted Gain Spectra for Different dB Levels Across Wavelengths</a:t>
            </a:r>
          </a:p>
        </p:txBody>
      </p:sp>
      <p:grpSp>
        <p:nvGrpSpPr>
          <p:cNvPr id="17" name="Group 16">
            <a:extLst>
              <a:ext uri="{FF2B5EF4-FFF2-40B4-BE49-F238E27FC236}">
                <a16:creationId xmlns:a16="http://schemas.microsoft.com/office/drawing/2014/main" id="{1DB87AB5-8B33-A1ED-53CE-594AAB3329F0}"/>
              </a:ext>
            </a:extLst>
          </p:cNvPr>
          <p:cNvGrpSpPr/>
          <p:nvPr/>
        </p:nvGrpSpPr>
        <p:grpSpPr>
          <a:xfrm>
            <a:off x="772161" y="2408461"/>
            <a:ext cx="16743677" cy="3492827"/>
            <a:chOff x="1163323" y="2381418"/>
            <a:chExt cx="17513268" cy="3289527"/>
          </a:xfrm>
        </p:grpSpPr>
        <p:pic>
          <p:nvPicPr>
            <p:cNvPr id="6" name="Picture 5" descr="A graph showing a graph&#10;&#10;Description automatically generated">
              <a:extLst>
                <a:ext uri="{FF2B5EF4-FFF2-40B4-BE49-F238E27FC236}">
                  <a16:creationId xmlns:a16="http://schemas.microsoft.com/office/drawing/2014/main" id="{1C0E8C7E-96B1-88C1-F0B7-0290052CC9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3323" y="2381418"/>
              <a:ext cx="5681342" cy="3278132"/>
            </a:xfrm>
            <a:prstGeom prst="rect">
              <a:avLst/>
            </a:prstGeom>
          </p:spPr>
        </p:pic>
        <p:pic>
          <p:nvPicPr>
            <p:cNvPr id="10" name="Picture 9" descr="A graph with red and blue dots&#10;&#10;Description automatically generated">
              <a:extLst>
                <a:ext uri="{FF2B5EF4-FFF2-40B4-BE49-F238E27FC236}">
                  <a16:creationId xmlns:a16="http://schemas.microsoft.com/office/drawing/2014/main" id="{64FD2DCD-9A47-7E04-1649-5047F7EC66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9286" y="2392813"/>
              <a:ext cx="5681342" cy="3278132"/>
            </a:xfrm>
            <a:prstGeom prst="rect">
              <a:avLst/>
            </a:prstGeom>
          </p:spPr>
        </p:pic>
        <p:pic>
          <p:nvPicPr>
            <p:cNvPr id="15" name="Picture 14" descr="A graph with red and blue dots&#10;&#10;Description automatically generated">
              <a:extLst>
                <a:ext uri="{FF2B5EF4-FFF2-40B4-BE49-F238E27FC236}">
                  <a16:creationId xmlns:a16="http://schemas.microsoft.com/office/drawing/2014/main" id="{9458AF2A-0CDE-5EEE-1B1E-69D5AC7E78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95249" y="2411863"/>
              <a:ext cx="5681342" cy="3259082"/>
            </a:xfrm>
            <a:prstGeom prst="rect">
              <a:avLst/>
            </a:prstGeom>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5" name="Freeform 5"/>
          <p:cNvSpPr/>
          <p:nvPr/>
        </p:nvSpPr>
        <p:spPr>
          <a:xfrm>
            <a:off x="15392400" y="-112736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Freeform 10"/>
          <p:cNvSpPr/>
          <p:nvPr/>
        </p:nvSpPr>
        <p:spPr>
          <a:xfrm flipH="1">
            <a:off x="-4800600" y="-1605960"/>
            <a:ext cx="8701391"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1" name="TextBox 24">
            <a:extLst>
              <a:ext uri="{FF2B5EF4-FFF2-40B4-BE49-F238E27FC236}">
                <a16:creationId xmlns:a16="http://schemas.microsoft.com/office/drawing/2014/main" id="{6587E1CF-230C-8DCB-82F9-FCD8F011A454}"/>
              </a:ext>
            </a:extLst>
          </p:cNvPr>
          <p:cNvSpPr txBox="1"/>
          <p:nvPr/>
        </p:nvSpPr>
        <p:spPr>
          <a:xfrm>
            <a:off x="5702946" y="9156517"/>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Bangor University | 2024</a:t>
            </a:r>
          </a:p>
        </p:txBody>
      </p:sp>
      <p:sp>
        <p:nvSpPr>
          <p:cNvPr id="12" name="AutoShape 25">
            <a:extLst>
              <a:ext uri="{FF2B5EF4-FFF2-40B4-BE49-F238E27FC236}">
                <a16:creationId xmlns:a16="http://schemas.microsoft.com/office/drawing/2014/main" id="{CB7B04CD-6989-BA2D-E06C-D1CF484273CD}"/>
              </a:ext>
            </a:extLst>
          </p:cNvPr>
          <p:cNvSpPr/>
          <p:nvPr/>
        </p:nvSpPr>
        <p:spPr>
          <a:xfrm>
            <a:off x="-260599" y="9474652"/>
            <a:ext cx="7105264" cy="19050"/>
          </a:xfrm>
          <a:prstGeom prst="line">
            <a:avLst/>
          </a:prstGeom>
          <a:ln w="114300" cap="flat">
            <a:solidFill>
              <a:srgbClr val="9FC3D0"/>
            </a:solidFill>
            <a:prstDash val="solid"/>
            <a:headEnd type="none" w="sm" len="sm"/>
            <a:tailEnd type="none" w="sm" len="sm"/>
          </a:ln>
        </p:spPr>
        <p:txBody>
          <a:bodyPr/>
          <a:lstStyle/>
          <a:p>
            <a:endParaRPr lang="en-IN"/>
          </a:p>
        </p:txBody>
      </p:sp>
      <p:sp>
        <p:nvSpPr>
          <p:cNvPr id="13" name="AutoShape 26">
            <a:extLst>
              <a:ext uri="{FF2B5EF4-FFF2-40B4-BE49-F238E27FC236}">
                <a16:creationId xmlns:a16="http://schemas.microsoft.com/office/drawing/2014/main" id="{E4B16D49-A8D7-A7A6-6B74-91E6557D8798}"/>
              </a:ext>
            </a:extLst>
          </p:cNvPr>
          <p:cNvSpPr/>
          <p:nvPr/>
        </p:nvSpPr>
        <p:spPr>
          <a:xfrm>
            <a:off x="11430169" y="9446077"/>
            <a:ext cx="7105264" cy="19050"/>
          </a:xfrm>
          <a:prstGeom prst="line">
            <a:avLst/>
          </a:prstGeom>
          <a:ln w="114300" cap="flat">
            <a:solidFill>
              <a:srgbClr val="9FC3D0"/>
            </a:solidFill>
            <a:prstDash val="solid"/>
            <a:headEnd type="none" w="sm" len="sm"/>
            <a:tailEnd type="none" w="sm" len="sm"/>
          </a:ln>
        </p:spPr>
        <p:txBody>
          <a:bodyPr/>
          <a:lstStyle/>
          <a:p>
            <a:endParaRPr lang="en-IN"/>
          </a:p>
        </p:txBody>
      </p:sp>
      <p:sp>
        <p:nvSpPr>
          <p:cNvPr id="20" name="TextBox 19">
            <a:extLst>
              <a:ext uri="{FF2B5EF4-FFF2-40B4-BE49-F238E27FC236}">
                <a16:creationId xmlns:a16="http://schemas.microsoft.com/office/drawing/2014/main" id="{083D5874-232B-F9E7-C96B-2261730CBB08}"/>
              </a:ext>
            </a:extLst>
          </p:cNvPr>
          <p:cNvSpPr txBox="1"/>
          <p:nvPr/>
        </p:nvSpPr>
        <p:spPr>
          <a:xfrm>
            <a:off x="1208174" y="6972300"/>
            <a:ext cx="16289016" cy="1987788"/>
          </a:xfrm>
          <a:prstGeom prst="rect">
            <a:avLst/>
          </a:prstGeom>
        </p:spPr>
        <p:txBody>
          <a:bodyPr wrap="square" lIns="0" tIns="0" rIns="0" bIns="0" rtlCol="0" anchor="t">
            <a:spAutoFit/>
          </a:bodyPr>
          <a:lstStyle/>
          <a:p>
            <a:pPr algn="just">
              <a:lnSpc>
                <a:spcPts val="4029"/>
              </a:lnSpc>
            </a:pPr>
            <a:r>
              <a:rPr lang="en-US" sz="2200" dirty="0">
                <a:latin typeface="Arial" panose="020B0604020202020204" pitchFamily="34" charset="0"/>
                <a:cs typeface="Arial" panose="020B0604020202020204" pitchFamily="34" charset="0"/>
              </a:rPr>
              <a:t>The plots show the prediction error for gain at 15 dB, 21 dB, and 27 dB across various wavelengths. The errors remain mostly within ±0.1 dB for 15 dB and 27 dB, indicating a strong match between actual and predicted values. However, the error increases to around ±0.2 dB at certain wavelengths for 21 dB. These plots illustrate the model's overall accuracy, with small deviations observed across the different dB levels and wavelengths.</a:t>
            </a:r>
            <a:endParaRPr lang="en-US" sz="2200" dirty="0">
              <a:solidFill>
                <a:srgbClr val="000000"/>
              </a:solidFill>
              <a:latin typeface="Arial" panose="020B0604020202020204" pitchFamily="34" charset="0"/>
              <a:ea typeface="Arial Bold"/>
              <a:cs typeface="Arial" panose="020B0604020202020204" pitchFamily="34" charset="0"/>
              <a:sym typeface="Arial Bold"/>
            </a:endParaRPr>
          </a:p>
        </p:txBody>
      </p:sp>
      <p:sp>
        <p:nvSpPr>
          <p:cNvPr id="21" name="TextBox 20">
            <a:extLst>
              <a:ext uri="{FF2B5EF4-FFF2-40B4-BE49-F238E27FC236}">
                <a16:creationId xmlns:a16="http://schemas.microsoft.com/office/drawing/2014/main" id="{E4F5921F-7888-8204-284F-F00C3892E61E}"/>
              </a:ext>
            </a:extLst>
          </p:cNvPr>
          <p:cNvSpPr txBox="1"/>
          <p:nvPr/>
        </p:nvSpPr>
        <p:spPr>
          <a:xfrm>
            <a:off x="1120333" y="6311952"/>
            <a:ext cx="4343400" cy="448905"/>
          </a:xfrm>
          <a:prstGeom prst="rect">
            <a:avLst/>
          </a:prstGeom>
        </p:spPr>
        <p:txBody>
          <a:bodyPr wrap="square" lIns="0" tIns="0" rIns="0" bIns="0" rtlCol="0" anchor="t">
            <a:spAutoFit/>
          </a:bodyPr>
          <a:lstStyle/>
          <a:p>
            <a:pPr algn="just">
              <a:lnSpc>
                <a:spcPts val="4029"/>
              </a:lnSpc>
            </a:pPr>
            <a:r>
              <a:rPr lang="en-US" sz="2200" dirty="0">
                <a:latin typeface="Arial" panose="020B0604020202020204" pitchFamily="34" charset="0"/>
                <a:cs typeface="Arial" panose="020B0604020202020204" pitchFamily="34" charset="0"/>
              </a:rPr>
              <a:t>Figure: Prediction error with 15dB</a:t>
            </a:r>
            <a:endParaRPr lang="en-US" sz="2200" dirty="0">
              <a:solidFill>
                <a:srgbClr val="000000"/>
              </a:solidFill>
              <a:latin typeface="Arial" panose="020B0604020202020204" pitchFamily="34" charset="0"/>
              <a:ea typeface="Arial Bold"/>
              <a:cs typeface="Arial" panose="020B0604020202020204" pitchFamily="34" charset="0"/>
              <a:sym typeface="Arial Bold"/>
            </a:endParaRPr>
          </a:p>
        </p:txBody>
      </p:sp>
      <p:sp>
        <p:nvSpPr>
          <p:cNvPr id="22" name="TextBox 21">
            <a:extLst>
              <a:ext uri="{FF2B5EF4-FFF2-40B4-BE49-F238E27FC236}">
                <a16:creationId xmlns:a16="http://schemas.microsoft.com/office/drawing/2014/main" id="{962C5F03-14DE-DDFE-CE28-4EC8B336C723}"/>
              </a:ext>
            </a:extLst>
          </p:cNvPr>
          <p:cNvSpPr txBox="1"/>
          <p:nvPr/>
        </p:nvSpPr>
        <p:spPr>
          <a:xfrm>
            <a:off x="7011587" y="6338528"/>
            <a:ext cx="4257894" cy="961866"/>
          </a:xfrm>
          <a:prstGeom prst="rect">
            <a:avLst/>
          </a:prstGeom>
        </p:spPr>
        <p:txBody>
          <a:bodyPr wrap="square" lIns="0" tIns="0" rIns="0" bIns="0" rtlCol="0" anchor="t">
            <a:spAutoFit/>
          </a:bodyPr>
          <a:lstStyle/>
          <a:p>
            <a:pPr algn="just">
              <a:lnSpc>
                <a:spcPts val="4029"/>
              </a:lnSpc>
            </a:pPr>
            <a:r>
              <a:rPr lang="en-US" sz="2200" dirty="0">
                <a:latin typeface="Arial" panose="020B0604020202020204" pitchFamily="34" charset="0"/>
                <a:cs typeface="Arial" panose="020B0604020202020204" pitchFamily="34" charset="0"/>
              </a:rPr>
              <a:t>Figure: Prediction error with 21dB</a:t>
            </a:r>
            <a:endParaRPr lang="en-US" sz="2200" dirty="0">
              <a:solidFill>
                <a:srgbClr val="000000"/>
              </a:solidFill>
              <a:latin typeface="Arial" panose="020B0604020202020204" pitchFamily="34" charset="0"/>
              <a:ea typeface="Arial Bold"/>
              <a:cs typeface="Arial" panose="020B0604020202020204" pitchFamily="34" charset="0"/>
              <a:sym typeface="Arial Bold"/>
            </a:endParaRPr>
          </a:p>
          <a:p>
            <a:pPr algn="just">
              <a:lnSpc>
                <a:spcPts val="4029"/>
              </a:lnSpc>
            </a:pPr>
            <a:endParaRPr lang="en-US" sz="2200" dirty="0">
              <a:solidFill>
                <a:srgbClr val="000000"/>
              </a:solidFill>
              <a:latin typeface="Arial" panose="020B0604020202020204" pitchFamily="34" charset="0"/>
              <a:ea typeface="Arial Bold"/>
              <a:cs typeface="Arial" panose="020B0604020202020204" pitchFamily="34" charset="0"/>
              <a:sym typeface="Arial Bold"/>
            </a:endParaRPr>
          </a:p>
        </p:txBody>
      </p:sp>
      <p:sp>
        <p:nvSpPr>
          <p:cNvPr id="23" name="TextBox 22">
            <a:extLst>
              <a:ext uri="{FF2B5EF4-FFF2-40B4-BE49-F238E27FC236}">
                <a16:creationId xmlns:a16="http://schemas.microsoft.com/office/drawing/2014/main" id="{F8543C6F-7533-01BF-2D08-2F333F907D87}"/>
              </a:ext>
            </a:extLst>
          </p:cNvPr>
          <p:cNvSpPr txBox="1"/>
          <p:nvPr/>
        </p:nvSpPr>
        <p:spPr>
          <a:xfrm>
            <a:off x="12777206" y="6323308"/>
            <a:ext cx="4411190" cy="448905"/>
          </a:xfrm>
          <a:prstGeom prst="rect">
            <a:avLst/>
          </a:prstGeom>
        </p:spPr>
        <p:txBody>
          <a:bodyPr wrap="square" lIns="0" tIns="0" rIns="0" bIns="0" rtlCol="0" anchor="t">
            <a:spAutoFit/>
          </a:bodyPr>
          <a:lstStyle/>
          <a:p>
            <a:pPr algn="just">
              <a:lnSpc>
                <a:spcPts val="4029"/>
              </a:lnSpc>
            </a:pPr>
            <a:r>
              <a:rPr lang="en-US" sz="2200" dirty="0">
                <a:latin typeface="Arial" panose="020B0604020202020204" pitchFamily="34" charset="0"/>
                <a:cs typeface="Arial" panose="020B0604020202020204" pitchFamily="34" charset="0"/>
              </a:rPr>
              <a:t>Figure: Prediction error with 15dB</a:t>
            </a:r>
            <a:endParaRPr lang="en-US" sz="2200" dirty="0">
              <a:solidFill>
                <a:srgbClr val="000000"/>
              </a:solidFill>
              <a:latin typeface="Arial" panose="020B0604020202020204" pitchFamily="34" charset="0"/>
              <a:ea typeface="Arial Bold"/>
              <a:cs typeface="Arial" panose="020B0604020202020204" pitchFamily="34" charset="0"/>
              <a:sym typeface="Arial Bold"/>
            </a:endParaRPr>
          </a:p>
        </p:txBody>
      </p:sp>
      <p:sp>
        <p:nvSpPr>
          <p:cNvPr id="9" name="TextBox 10">
            <a:extLst>
              <a:ext uri="{FF2B5EF4-FFF2-40B4-BE49-F238E27FC236}">
                <a16:creationId xmlns:a16="http://schemas.microsoft.com/office/drawing/2014/main" id="{EE15327B-3868-733E-133A-E30E273A2027}"/>
              </a:ext>
            </a:extLst>
          </p:cNvPr>
          <p:cNvSpPr txBox="1"/>
          <p:nvPr/>
        </p:nvSpPr>
        <p:spPr>
          <a:xfrm>
            <a:off x="1288946" y="1273642"/>
            <a:ext cx="16465653" cy="468718"/>
          </a:xfrm>
          <a:prstGeom prst="rect">
            <a:avLst/>
          </a:prstGeom>
        </p:spPr>
        <p:txBody>
          <a:bodyPr wrap="square" lIns="0" tIns="0" rIns="0" bIns="0" rtlCol="0" anchor="t">
            <a:spAutoFit/>
          </a:bodyPr>
          <a:lstStyle/>
          <a:p>
            <a:pPr algn="l">
              <a:lnSpc>
                <a:spcPts val="4029"/>
              </a:lnSpc>
            </a:pPr>
            <a:r>
              <a:rPr lang="en-US" sz="2878" dirty="0">
                <a:solidFill>
                  <a:srgbClr val="000000"/>
                </a:solidFill>
                <a:latin typeface="Arial Bold"/>
                <a:ea typeface="Arial Bold"/>
                <a:cs typeface="Arial Bold"/>
                <a:sym typeface="Arial Bold"/>
              </a:rPr>
              <a:t>Prediction Error Across Different dB Levels and Wavelengths</a:t>
            </a:r>
          </a:p>
        </p:txBody>
      </p:sp>
      <p:grpSp>
        <p:nvGrpSpPr>
          <p:cNvPr id="17" name="Group 16">
            <a:extLst>
              <a:ext uri="{FF2B5EF4-FFF2-40B4-BE49-F238E27FC236}">
                <a16:creationId xmlns:a16="http://schemas.microsoft.com/office/drawing/2014/main" id="{4D6BD475-2C50-0690-2F9E-0A1BB8D8B82E}"/>
              </a:ext>
            </a:extLst>
          </p:cNvPr>
          <p:cNvGrpSpPr/>
          <p:nvPr/>
        </p:nvGrpSpPr>
        <p:grpSpPr>
          <a:xfrm>
            <a:off x="638199" y="2413065"/>
            <a:ext cx="17004671" cy="3760826"/>
            <a:chOff x="749928" y="2062415"/>
            <a:chExt cx="18466215" cy="3760826"/>
          </a:xfrm>
        </p:grpSpPr>
        <p:pic>
          <p:nvPicPr>
            <p:cNvPr id="4" name="Picture 3" descr="A graph showing the number of the graph&#10;&#10;Description automatically generated with medium confidence">
              <a:extLst>
                <a:ext uri="{FF2B5EF4-FFF2-40B4-BE49-F238E27FC236}">
                  <a16:creationId xmlns:a16="http://schemas.microsoft.com/office/drawing/2014/main" id="{EC704B83-091F-C679-9969-187289A4E4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928" y="2062415"/>
              <a:ext cx="5945269" cy="3714020"/>
            </a:xfrm>
            <a:prstGeom prst="rect">
              <a:avLst/>
            </a:prstGeom>
          </p:spPr>
        </p:pic>
        <p:pic>
          <p:nvPicPr>
            <p:cNvPr id="14" name="Picture 13" descr="A graph showing a graph of a wave&#10;&#10;Description automatically generated with medium confidence">
              <a:extLst>
                <a:ext uri="{FF2B5EF4-FFF2-40B4-BE49-F238E27FC236}">
                  <a16:creationId xmlns:a16="http://schemas.microsoft.com/office/drawing/2014/main" id="{0514E555-65FF-92A2-A2FC-340BFE9914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0400" y="2109221"/>
              <a:ext cx="5945270" cy="3714020"/>
            </a:xfrm>
            <a:prstGeom prst="rect">
              <a:avLst/>
            </a:prstGeom>
          </p:spPr>
        </p:pic>
        <p:pic>
          <p:nvPicPr>
            <p:cNvPr id="16" name="Picture 15" descr="A graph showing the number of light&#10;&#10;Description automatically generated with medium confidence">
              <a:extLst>
                <a:ext uri="{FF2B5EF4-FFF2-40B4-BE49-F238E27FC236}">
                  <a16:creationId xmlns:a16="http://schemas.microsoft.com/office/drawing/2014/main" id="{72006723-66EB-25BD-5892-7984B07B62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270873" y="2067332"/>
              <a:ext cx="5945270" cy="3714020"/>
            </a:xfrm>
            <a:prstGeom prst="rect">
              <a:avLst/>
            </a:prstGeom>
          </p:spPr>
        </p:pic>
      </p:grpSp>
    </p:spTree>
    <p:extLst>
      <p:ext uri="{BB962C8B-B14F-4D97-AF65-F5344CB8AC3E}">
        <p14:creationId xmlns:p14="http://schemas.microsoft.com/office/powerpoint/2010/main" val="1882059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1279</TotalTime>
  <Words>753</Words>
  <Application>Microsoft Office PowerPoint</Application>
  <PresentationFormat>Custom</PresentationFormat>
  <Paragraphs>65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Wingdings</vt:lpstr>
      <vt:lpstr>Alatsi</vt:lpstr>
      <vt:lpstr>Arial</vt:lpstr>
      <vt:lpstr>Arial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EDFA Gain Modeling by Machine Learning</dc:title>
  <cp:lastModifiedBy>Anil Kumar Raigar</cp:lastModifiedBy>
  <cp:revision>18</cp:revision>
  <dcterms:created xsi:type="dcterms:W3CDTF">2006-08-16T00:00:00Z</dcterms:created>
  <dcterms:modified xsi:type="dcterms:W3CDTF">2024-09-17T15:23:02Z</dcterms:modified>
  <dc:identifier>DAGPCq8CaMk</dc:identifier>
</cp:coreProperties>
</file>