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0"/>
  </p:notesMasterIdLst>
  <p:sldIdLst>
    <p:sldId id="256" r:id="rId2"/>
    <p:sldId id="257" r:id="rId3"/>
    <p:sldId id="258" r:id="rId4"/>
    <p:sldId id="259" r:id="rId5"/>
    <p:sldId id="260" r:id="rId6"/>
    <p:sldId id="267" r:id="rId7"/>
    <p:sldId id="266" r:id="rId8"/>
    <p:sldId id="265" r:id="rId9"/>
  </p:sldIdLst>
  <p:sldSz cx="18288000" cy="10287000"/>
  <p:notesSz cx="6858000" cy="9144000"/>
  <p:embeddedFontLst>
    <p:embeddedFont>
      <p:font typeface="DM Serif Display" pitchFamily="2" charset="0"/>
      <p:regular r:id="rId11"/>
    </p:embeddedFont>
    <p:embeddedFont>
      <p:font typeface="Inria Serif" panose="020B0604020202020204"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EE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4" d="100"/>
          <a:sy n="44" d="100"/>
        </p:scale>
        <p:origin x="660"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3DB4A88-FC8E-402B-B09E-EECAA93E84B6}"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8C68A16C-0BD8-4B1E-B71C-92F812AEAE63}">
      <dgm:prSet/>
      <dgm:spPr/>
      <dgm:t>
        <a:bodyPr/>
        <a:lstStyle/>
        <a:p>
          <a:pPr>
            <a:lnSpc>
              <a:spcPct val="100000"/>
            </a:lnSpc>
          </a:pPr>
          <a:r>
            <a:rPr lang="en-US" b="1" i="0" baseline="0" dirty="0"/>
            <a:t>EDFA Gain Modeling</a:t>
          </a:r>
          <a:r>
            <a:rPr lang="en-US" b="0" i="0" baseline="0" dirty="0"/>
            <a:t>: Discussed the problem and challenges of EDFA gain modeling with my supervisor.</a:t>
          </a:r>
          <a:endParaRPr lang="en-US" dirty="0"/>
        </a:p>
      </dgm:t>
    </dgm:pt>
    <dgm:pt modelId="{FF32A42A-124A-4BD4-8A24-EE5D8CB83D63}" type="parTrans" cxnId="{BA9BAD12-06F0-41E2-8DC3-04347B0F6D5B}">
      <dgm:prSet/>
      <dgm:spPr/>
      <dgm:t>
        <a:bodyPr/>
        <a:lstStyle/>
        <a:p>
          <a:endParaRPr lang="en-US"/>
        </a:p>
      </dgm:t>
    </dgm:pt>
    <dgm:pt modelId="{3250337D-9C68-4750-941C-604D686AEC17}" type="sibTrans" cxnId="{BA9BAD12-06F0-41E2-8DC3-04347B0F6D5B}">
      <dgm:prSet/>
      <dgm:spPr/>
      <dgm:t>
        <a:bodyPr/>
        <a:lstStyle/>
        <a:p>
          <a:endParaRPr lang="en-US"/>
        </a:p>
      </dgm:t>
    </dgm:pt>
    <dgm:pt modelId="{4A60642B-B6C6-4202-A7AD-82584EEB2860}">
      <dgm:prSet/>
      <dgm:spPr/>
      <dgm:t>
        <a:bodyPr/>
        <a:lstStyle/>
        <a:p>
          <a:pPr>
            <a:lnSpc>
              <a:spcPct val="100000"/>
            </a:lnSpc>
          </a:pPr>
          <a:r>
            <a:rPr lang="en-US" b="1" i="0" baseline="0" dirty="0"/>
            <a:t>Research &amp; Dataset</a:t>
          </a:r>
          <a:r>
            <a:rPr lang="en-US" b="0" i="0" baseline="0" dirty="0"/>
            <a:t>: Reviewed research papers and identified the relevant dataset (COSMOS-EDFA) for the project.</a:t>
          </a:r>
          <a:endParaRPr lang="en-US" dirty="0"/>
        </a:p>
      </dgm:t>
    </dgm:pt>
    <dgm:pt modelId="{C1E73186-F26C-4449-BBAD-CDB671092F3C}" type="parTrans" cxnId="{A651306F-E58E-4303-8ABA-99332FAFB279}">
      <dgm:prSet/>
      <dgm:spPr/>
      <dgm:t>
        <a:bodyPr/>
        <a:lstStyle/>
        <a:p>
          <a:endParaRPr lang="en-US"/>
        </a:p>
      </dgm:t>
    </dgm:pt>
    <dgm:pt modelId="{23F2C09E-69C2-4F4E-AF1D-509D66093B91}" type="sibTrans" cxnId="{A651306F-E58E-4303-8ABA-99332FAFB279}">
      <dgm:prSet/>
      <dgm:spPr/>
      <dgm:t>
        <a:bodyPr/>
        <a:lstStyle/>
        <a:p>
          <a:endParaRPr lang="en-US"/>
        </a:p>
      </dgm:t>
    </dgm:pt>
    <dgm:pt modelId="{0D27D771-1F30-4537-A89B-25AB052D7E59}">
      <dgm:prSet/>
      <dgm:spPr/>
      <dgm:t>
        <a:bodyPr/>
        <a:lstStyle/>
        <a:p>
          <a:pPr>
            <a:lnSpc>
              <a:spcPct val="100000"/>
            </a:lnSpc>
          </a:pPr>
          <a:r>
            <a:rPr lang="en-US" b="1" i="0" baseline="0" dirty="0"/>
            <a:t>Dissertation Tasks</a:t>
          </a:r>
          <a:r>
            <a:rPr lang="en-US" b="0" i="0" baseline="0" dirty="0"/>
            <a:t>: Defined key objectives with my supervisor, focusing on using DNNs to improve EDFA gain prediction accuracy.</a:t>
          </a:r>
          <a:endParaRPr lang="en-US" dirty="0"/>
        </a:p>
      </dgm:t>
    </dgm:pt>
    <dgm:pt modelId="{C43E4DD7-B8BA-4F85-9287-0D37F1E9E6EA}" type="parTrans" cxnId="{CE7CB304-D669-4964-A407-6FF7D258EC0D}">
      <dgm:prSet/>
      <dgm:spPr/>
      <dgm:t>
        <a:bodyPr/>
        <a:lstStyle/>
        <a:p>
          <a:endParaRPr lang="en-US"/>
        </a:p>
      </dgm:t>
    </dgm:pt>
    <dgm:pt modelId="{076E64F0-8EA2-4B8F-968C-8C88AFBEF95A}" type="sibTrans" cxnId="{CE7CB304-D669-4964-A407-6FF7D258EC0D}">
      <dgm:prSet/>
      <dgm:spPr/>
      <dgm:t>
        <a:bodyPr/>
        <a:lstStyle/>
        <a:p>
          <a:endParaRPr lang="en-US"/>
        </a:p>
      </dgm:t>
    </dgm:pt>
    <dgm:pt modelId="{C454D15E-2D54-4F5E-953E-FB552049B3C9}" type="pres">
      <dgm:prSet presAssocID="{93DB4A88-FC8E-402B-B09E-EECAA93E84B6}" presName="root" presStyleCnt="0">
        <dgm:presLayoutVars>
          <dgm:dir/>
          <dgm:resizeHandles val="exact"/>
        </dgm:presLayoutVars>
      </dgm:prSet>
      <dgm:spPr/>
    </dgm:pt>
    <dgm:pt modelId="{D9F5CB90-F964-4317-99CB-264C60B2BEDB}" type="pres">
      <dgm:prSet presAssocID="{8C68A16C-0BD8-4B1E-B71C-92F812AEAE63}" presName="compNode" presStyleCnt="0"/>
      <dgm:spPr/>
    </dgm:pt>
    <dgm:pt modelId="{020A9F4F-BEFB-4EAA-B3D9-BDF278D14243}" type="pres">
      <dgm:prSet presAssocID="{8C68A16C-0BD8-4B1E-B71C-92F812AEAE63}" presName="bgRect" presStyleLbl="bgShp" presStyleIdx="0" presStyleCnt="3" custLinFactNeighborY="1726"/>
      <dgm:spPr/>
    </dgm:pt>
    <dgm:pt modelId="{C162AA27-B698-42B4-97F5-0C2CF4853E5D}" type="pres">
      <dgm:prSet presAssocID="{8C68A16C-0BD8-4B1E-B71C-92F812AEAE63}"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Arrow Circle"/>
        </a:ext>
      </dgm:extLst>
    </dgm:pt>
    <dgm:pt modelId="{BAA2B57E-0230-4C1F-A47D-F69348C51C45}" type="pres">
      <dgm:prSet presAssocID="{8C68A16C-0BD8-4B1E-B71C-92F812AEAE63}" presName="spaceRect" presStyleCnt="0"/>
      <dgm:spPr/>
    </dgm:pt>
    <dgm:pt modelId="{378BD5F4-9200-4B23-975B-C90BAC424315}" type="pres">
      <dgm:prSet presAssocID="{8C68A16C-0BD8-4B1E-B71C-92F812AEAE63}" presName="parTx" presStyleLbl="revTx" presStyleIdx="0" presStyleCnt="3">
        <dgm:presLayoutVars>
          <dgm:chMax val="0"/>
          <dgm:chPref val="0"/>
        </dgm:presLayoutVars>
      </dgm:prSet>
      <dgm:spPr/>
    </dgm:pt>
    <dgm:pt modelId="{5A6A0DD7-6965-4BD1-9819-8F7EFB9A74DF}" type="pres">
      <dgm:prSet presAssocID="{3250337D-9C68-4750-941C-604D686AEC17}" presName="sibTrans" presStyleCnt="0"/>
      <dgm:spPr/>
    </dgm:pt>
    <dgm:pt modelId="{2675D6D5-18B8-4FAC-8483-98887EE66D32}" type="pres">
      <dgm:prSet presAssocID="{4A60642B-B6C6-4202-A7AD-82584EEB2860}" presName="compNode" presStyleCnt="0"/>
      <dgm:spPr/>
    </dgm:pt>
    <dgm:pt modelId="{38B5C2D8-F5E2-4F4D-9753-3EB08917C7CB}" type="pres">
      <dgm:prSet presAssocID="{4A60642B-B6C6-4202-A7AD-82584EEB2860}" presName="bgRect" presStyleLbl="bgShp" presStyleIdx="1" presStyleCnt="3"/>
      <dgm:spPr/>
    </dgm:pt>
    <dgm:pt modelId="{AFA82CD8-2CF6-4C59-9F92-600B33EF0C92}" type="pres">
      <dgm:prSet presAssocID="{4A60642B-B6C6-4202-A7AD-82584EEB286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ce"/>
        </a:ext>
      </dgm:extLst>
    </dgm:pt>
    <dgm:pt modelId="{3378B51D-7FAA-4377-AFB8-5EA61B1589B0}" type="pres">
      <dgm:prSet presAssocID="{4A60642B-B6C6-4202-A7AD-82584EEB2860}" presName="spaceRect" presStyleCnt="0"/>
      <dgm:spPr/>
    </dgm:pt>
    <dgm:pt modelId="{AB8F975C-50A1-4195-9B3C-488CC9338858}" type="pres">
      <dgm:prSet presAssocID="{4A60642B-B6C6-4202-A7AD-82584EEB2860}" presName="parTx" presStyleLbl="revTx" presStyleIdx="1" presStyleCnt="3">
        <dgm:presLayoutVars>
          <dgm:chMax val="0"/>
          <dgm:chPref val="0"/>
        </dgm:presLayoutVars>
      </dgm:prSet>
      <dgm:spPr/>
    </dgm:pt>
    <dgm:pt modelId="{BFE11A8C-C333-417D-BB9A-B2B2A616D581}" type="pres">
      <dgm:prSet presAssocID="{23F2C09E-69C2-4F4E-AF1D-509D66093B91}" presName="sibTrans" presStyleCnt="0"/>
      <dgm:spPr/>
    </dgm:pt>
    <dgm:pt modelId="{28EC1D1B-EBD1-4CA7-818C-812598551F93}" type="pres">
      <dgm:prSet presAssocID="{0D27D771-1F30-4537-A89B-25AB052D7E59}" presName="compNode" presStyleCnt="0"/>
      <dgm:spPr/>
    </dgm:pt>
    <dgm:pt modelId="{AE03AE28-FDD2-440F-9F08-1C2AB973EAB3}" type="pres">
      <dgm:prSet presAssocID="{0D27D771-1F30-4537-A89B-25AB052D7E59}" presName="bgRect" presStyleLbl="bgShp" presStyleIdx="2" presStyleCnt="3"/>
      <dgm:spPr/>
    </dgm:pt>
    <dgm:pt modelId="{C4A69898-4F41-41F0-B45B-02DA36E760D8}" type="pres">
      <dgm:prSet presAssocID="{0D27D771-1F30-4537-A89B-25AB052D7E5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llseye"/>
        </a:ext>
      </dgm:extLst>
    </dgm:pt>
    <dgm:pt modelId="{366559BC-87E9-4524-9C3E-5622B6645944}" type="pres">
      <dgm:prSet presAssocID="{0D27D771-1F30-4537-A89B-25AB052D7E59}" presName="spaceRect" presStyleCnt="0"/>
      <dgm:spPr/>
    </dgm:pt>
    <dgm:pt modelId="{9F0B15E2-FBDE-4648-81C8-72C6F66CFB83}" type="pres">
      <dgm:prSet presAssocID="{0D27D771-1F30-4537-A89B-25AB052D7E59}" presName="parTx" presStyleLbl="revTx" presStyleIdx="2" presStyleCnt="3">
        <dgm:presLayoutVars>
          <dgm:chMax val="0"/>
          <dgm:chPref val="0"/>
        </dgm:presLayoutVars>
      </dgm:prSet>
      <dgm:spPr/>
    </dgm:pt>
  </dgm:ptLst>
  <dgm:cxnLst>
    <dgm:cxn modelId="{CE7CB304-D669-4964-A407-6FF7D258EC0D}" srcId="{93DB4A88-FC8E-402B-B09E-EECAA93E84B6}" destId="{0D27D771-1F30-4537-A89B-25AB052D7E59}" srcOrd="2" destOrd="0" parTransId="{C43E4DD7-B8BA-4F85-9287-0D37F1E9E6EA}" sibTransId="{076E64F0-8EA2-4B8F-968C-8C88AFBEF95A}"/>
    <dgm:cxn modelId="{BA9BAD12-06F0-41E2-8DC3-04347B0F6D5B}" srcId="{93DB4A88-FC8E-402B-B09E-EECAA93E84B6}" destId="{8C68A16C-0BD8-4B1E-B71C-92F812AEAE63}" srcOrd="0" destOrd="0" parTransId="{FF32A42A-124A-4BD4-8A24-EE5D8CB83D63}" sibTransId="{3250337D-9C68-4750-941C-604D686AEC17}"/>
    <dgm:cxn modelId="{B4700F43-E062-46F1-BA1E-108673B854FA}" type="presOf" srcId="{93DB4A88-FC8E-402B-B09E-EECAA93E84B6}" destId="{C454D15E-2D54-4F5E-953E-FB552049B3C9}" srcOrd="0" destOrd="0" presId="urn:microsoft.com/office/officeart/2018/2/layout/IconVerticalSolidList"/>
    <dgm:cxn modelId="{D9AA9146-8291-413F-AF64-89EC8F99FDC6}" type="presOf" srcId="{4A60642B-B6C6-4202-A7AD-82584EEB2860}" destId="{AB8F975C-50A1-4195-9B3C-488CC9338858}" srcOrd="0" destOrd="0" presId="urn:microsoft.com/office/officeart/2018/2/layout/IconVerticalSolidList"/>
    <dgm:cxn modelId="{A651306F-E58E-4303-8ABA-99332FAFB279}" srcId="{93DB4A88-FC8E-402B-B09E-EECAA93E84B6}" destId="{4A60642B-B6C6-4202-A7AD-82584EEB2860}" srcOrd="1" destOrd="0" parTransId="{C1E73186-F26C-4449-BBAD-CDB671092F3C}" sibTransId="{23F2C09E-69C2-4F4E-AF1D-509D66093B91}"/>
    <dgm:cxn modelId="{EB778AB6-90DC-4BC1-849D-EC9BB6477681}" type="presOf" srcId="{8C68A16C-0BD8-4B1E-B71C-92F812AEAE63}" destId="{378BD5F4-9200-4B23-975B-C90BAC424315}" srcOrd="0" destOrd="0" presId="urn:microsoft.com/office/officeart/2018/2/layout/IconVerticalSolidList"/>
    <dgm:cxn modelId="{C329FED6-6119-4900-BB34-01130B82A187}" type="presOf" srcId="{0D27D771-1F30-4537-A89B-25AB052D7E59}" destId="{9F0B15E2-FBDE-4648-81C8-72C6F66CFB83}" srcOrd="0" destOrd="0" presId="urn:microsoft.com/office/officeart/2018/2/layout/IconVerticalSolidList"/>
    <dgm:cxn modelId="{52DDD600-4EB1-4EB4-B9D2-12DD4A6C2EB8}" type="presParOf" srcId="{C454D15E-2D54-4F5E-953E-FB552049B3C9}" destId="{D9F5CB90-F964-4317-99CB-264C60B2BEDB}" srcOrd="0" destOrd="0" presId="urn:microsoft.com/office/officeart/2018/2/layout/IconVerticalSolidList"/>
    <dgm:cxn modelId="{83A83D31-6DED-4BDD-BC82-BED79861448F}" type="presParOf" srcId="{D9F5CB90-F964-4317-99CB-264C60B2BEDB}" destId="{020A9F4F-BEFB-4EAA-B3D9-BDF278D14243}" srcOrd="0" destOrd="0" presId="urn:microsoft.com/office/officeart/2018/2/layout/IconVerticalSolidList"/>
    <dgm:cxn modelId="{DE98AEC8-C598-412B-84E1-8ACC73082CE3}" type="presParOf" srcId="{D9F5CB90-F964-4317-99CB-264C60B2BEDB}" destId="{C162AA27-B698-42B4-97F5-0C2CF4853E5D}" srcOrd="1" destOrd="0" presId="urn:microsoft.com/office/officeart/2018/2/layout/IconVerticalSolidList"/>
    <dgm:cxn modelId="{83EDBC5C-2C62-44E7-A02B-C89F01564F21}" type="presParOf" srcId="{D9F5CB90-F964-4317-99CB-264C60B2BEDB}" destId="{BAA2B57E-0230-4C1F-A47D-F69348C51C45}" srcOrd="2" destOrd="0" presId="urn:microsoft.com/office/officeart/2018/2/layout/IconVerticalSolidList"/>
    <dgm:cxn modelId="{0F6CB4A6-B5DE-489A-9AE0-47A94D2FB2F1}" type="presParOf" srcId="{D9F5CB90-F964-4317-99CB-264C60B2BEDB}" destId="{378BD5F4-9200-4B23-975B-C90BAC424315}" srcOrd="3" destOrd="0" presId="urn:microsoft.com/office/officeart/2018/2/layout/IconVerticalSolidList"/>
    <dgm:cxn modelId="{51D423C3-8AF7-4F23-8B2E-E64DA6703A92}" type="presParOf" srcId="{C454D15E-2D54-4F5E-953E-FB552049B3C9}" destId="{5A6A0DD7-6965-4BD1-9819-8F7EFB9A74DF}" srcOrd="1" destOrd="0" presId="urn:microsoft.com/office/officeart/2018/2/layout/IconVerticalSolidList"/>
    <dgm:cxn modelId="{D675746F-4279-46C9-989C-A4CDC5497D65}" type="presParOf" srcId="{C454D15E-2D54-4F5E-953E-FB552049B3C9}" destId="{2675D6D5-18B8-4FAC-8483-98887EE66D32}" srcOrd="2" destOrd="0" presId="urn:microsoft.com/office/officeart/2018/2/layout/IconVerticalSolidList"/>
    <dgm:cxn modelId="{22ACF24A-6AE2-4E08-9F69-7271D48E56B3}" type="presParOf" srcId="{2675D6D5-18B8-4FAC-8483-98887EE66D32}" destId="{38B5C2D8-F5E2-4F4D-9753-3EB08917C7CB}" srcOrd="0" destOrd="0" presId="urn:microsoft.com/office/officeart/2018/2/layout/IconVerticalSolidList"/>
    <dgm:cxn modelId="{A2D1DDA6-7AD1-4D93-A32C-F9D8C9DDEA17}" type="presParOf" srcId="{2675D6D5-18B8-4FAC-8483-98887EE66D32}" destId="{AFA82CD8-2CF6-4C59-9F92-600B33EF0C92}" srcOrd="1" destOrd="0" presId="urn:microsoft.com/office/officeart/2018/2/layout/IconVerticalSolidList"/>
    <dgm:cxn modelId="{C0C4A14F-19AC-4D38-A78A-3C3EC451781C}" type="presParOf" srcId="{2675D6D5-18B8-4FAC-8483-98887EE66D32}" destId="{3378B51D-7FAA-4377-AFB8-5EA61B1589B0}" srcOrd="2" destOrd="0" presId="urn:microsoft.com/office/officeart/2018/2/layout/IconVerticalSolidList"/>
    <dgm:cxn modelId="{123B14EA-D7D8-4C70-AEAC-A4BCCB24E2A0}" type="presParOf" srcId="{2675D6D5-18B8-4FAC-8483-98887EE66D32}" destId="{AB8F975C-50A1-4195-9B3C-488CC9338858}" srcOrd="3" destOrd="0" presId="urn:microsoft.com/office/officeart/2018/2/layout/IconVerticalSolidList"/>
    <dgm:cxn modelId="{CBB45B2F-8C26-4535-B3AC-2DD18F0150D0}" type="presParOf" srcId="{C454D15E-2D54-4F5E-953E-FB552049B3C9}" destId="{BFE11A8C-C333-417D-BB9A-B2B2A616D581}" srcOrd="3" destOrd="0" presId="urn:microsoft.com/office/officeart/2018/2/layout/IconVerticalSolidList"/>
    <dgm:cxn modelId="{FAE8A8DC-54CC-4CAE-A4FA-4EEBBC461985}" type="presParOf" srcId="{C454D15E-2D54-4F5E-953E-FB552049B3C9}" destId="{28EC1D1B-EBD1-4CA7-818C-812598551F93}" srcOrd="4" destOrd="0" presId="urn:microsoft.com/office/officeart/2018/2/layout/IconVerticalSolidList"/>
    <dgm:cxn modelId="{739DC19A-E682-45DF-A9D7-D3CE60194C21}" type="presParOf" srcId="{28EC1D1B-EBD1-4CA7-818C-812598551F93}" destId="{AE03AE28-FDD2-440F-9F08-1C2AB973EAB3}" srcOrd="0" destOrd="0" presId="urn:microsoft.com/office/officeart/2018/2/layout/IconVerticalSolidList"/>
    <dgm:cxn modelId="{0E63EB00-D52C-4F48-AB08-A5EDB845B583}" type="presParOf" srcId="{28EC1D1B-EBD1-4CA7-818C-812598551F93}" destId="{C4A69898-4F41-41F0-B45B-02DA36E760D8}" srcOrd="1" destOrd="0" presId="urn:microsoft.com/office/officeart/2018/2/layout/IconVerticalSolidList"/>
    <dgm:cxn modelId="{131B52D6-EFAC-458E-A7D9-D7B08EBCD473}" type="presParOf" srcId="{28EC1D1B-EBD1-4CA7-818C-812598551F93}" destId="{366559BC-87E9-4524-9C3E-5622B6645944}" srcOrd="2" destOrd="0" presId="urn:microsoft.com/office/officeart/2018/2/layout/IconVerticalSolidList"/>
    <dgm:cxn modelId="{AF8BAFD1-C047-40FF-BD5C-386313646B2C}" type="presParOf" srcId="{28EC1D1B-EBD1-4CA7-818C-812598551F93}" destId="{9F0B15E2-FBDE-4648-81C8-72C6F66CFB83}"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0A9F4F-BEFB-4EAA-B3D9-BDF278D14243}">
      <dsp:nvSpPr>
        <dsp:cNvPr id="0" name=""/>
        <dsp:cNvSpPr/>
      </dsp:nvSpPr>
      <dsp:spPr>
        <a:xfrm>
          <a:off x="0" y="36844"/>
          <a:ext cx="7391400" cy="20830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62AA27-B698-42B4-97F5-0C2CF4853E5D}">
      <dsp:nvSpPr>
        <dsp:cNvPr id="0" name=""/>
        <dsp:cNvSpPr/>
      </dsp:nvSpPr>
      <dsp:spPr>
        <a:xfrm>
          <a:off x="630135" y="469586"/>
          <a:ext cx="1145701" cy="11457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78BD5F4-9200-4B23-975B-C90BAC424315}">
      <dsp:nvSpPr>
        <dsp:cNvPr id="0" name=""/>
        <dsp:cNvSpPr/>
      </dsp:nvSpPr>
      <dsp:spPr>
        <a:xfrm>
          <a:off x="2405973" y="890"/>
          <a:ext cx="4985426" cy="20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61" tIns="220461" rIns="220461" bIns="220461" numCol="1" spcCol="1270" anchor="ctr" anchorCtr="0">
          <a:noAutofit/>
        </a:bodyPr>
        <a:lstStyle/>
        <a:p>
          <a:pPr marL="0" lvl="0" indent="0" algn="l" defTabSz="1066800">
            <a:lnSpc>
              <a:spcPct val="100000"/>
            </a:lnSpc>
            <a:spcBef>
              <a:spcPct val="0"/>
            </a:spcBef>
            <a:spcAft>
              <a:spcPct val="35000"/>
            </a:spcAft>
            <a:buNone/>
          </a:pPr>
          <a:r>
            <a:rPr lang="en-US" sz="2400" b="1" i="0" kern="1200" baseline="0" dirty="0"/>
            <a:t>EDFA Gain Modeling</a:t>
          </a:r>
          <a:r>
            <a:rPr lang="en-US" sz="2400" b="0" i="0" kern="1200" baseline="0" dirty="0"/>
            <a:t>: Discussed the problem and challenges of EDFA gain modeling with my supervisor.</a:t>
          </a:r>
          <a:endParaRPr lang="en-US" sz="2400" kern="1200" dirty="0"/>
        </a:p>
      </dsp:txBody>
      <dsp:txXfrm>
        <a:off x="2405973" y="890"/>
        <a:ext cx="4985426" cy="2083093"/>
      </dsp:txXfrm>
    </dsp:sp>
    <dsp:sp modelId="{38B5C2D8-F5E2-4F4D-9753-3EB08917C7CB}">
      <dsp:nvSpPr>
        <dsp:cNvPr id="0" name=""/>
        <dsp:cNvSpPr/>
      </dsp:nvSpPr>
      <dsp:spPr>
        <a:xfrm>
          <a:off x="0" y="2604757"/>
          <a:ext cx="7391400" cy="20830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FA82CD8-2CF6-4C59-9F92-600B33EF0C92}">
      <dsp:nvSpPr>
        <dsp:cNvPr id="0" name=""/>
        <dsp:cNvSpPr/>
      </dsp:nvSpPr>
      <dsp:spPr>
        <a:xfrm>
          <a:off x="630135" y="3073453"/>
          <a:ext cx="1145701" cy="11457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B8F975C-50A1-4195-9B3C-488CC9338858}">
      <dsp:nvSpPr>
        <dsp:cNvPr id="0" name=""/>
        <dsp:cNvSpPr/>
      </dsp:nvSpPr>
      <dsp:spPr>
        <a:xfrm>
          <a:off x="2405973" y="2604757"/>
          <a:ext cx="4985426" cy="20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61" tIns="220461" rIns="220461" bIns="220461" numCol="1" spcCol="1270" anchor="ctr" anchorCtr="0">
          <a:noAutofit/>
        </a:bodyPr>
        <a:lstStyle/>
        <a:p>
          <a:pPr marL="0" lvl="0" indent="0" algn="l" defTabSz="1066800">
            <a:lnSpc>
              <a:spcPct val="100000"/>
            </a:lnSpc>
            <a:spcBef>
              <a:spcPct val="0"/>
            </a:spcBef>
            <a:spcAft>
              <a:spcPct val="35000"/>
            </a:spcAft>
            <a:buNone/>
          </a:pPr>
          <a:r>
            <a:rPr lang="en-US" sz="2400" b="1" i="0" kern="1200" baseline="0" dirty="0"/>
            <a:t>Research &amp; Dataset</a:t>
          </a:r>
          <a:r>
            <a:rPr lang="en-US" sz="2400" b="0" i="0" kern="1200" baseline="0" dirty="0"/>
            <a:t>: Reviewed research papers and identified the relevant dataset (COSMOS-EDFA) for the project.</a:t>
          </a:r>
          <a:endParaRPr lang="en-US" sz="2400" kern="1200" dirty="0"/>
        </a:p>
      </dsp:txBody>
      <dsp:txXfrm>
        <a:off x="2405973" y="2604757"/>
        <a:ext cx="4985426" cy="2083093"/>
      </dsp:txXfrm>
    </dsp:sp>
    <dsp:sp modelId="{AE03AE28-FDD2-440F-9F08-1C2AB973EAB3}">
      <dsp:nvSpPr>
        <dsp:cNvPr id="0" name=""/>
        <dsp:cNvSpPr/>
      </dsp:nvSpPr>
      <dsp:spPr>
        <a:xfrm>
          <a:off x="0" y="5208624"/>
          <a:ext cx="7391400" cy="2083093"/>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4A69898-4F41-41F0-B45B-02DA36E760D8}">
      <dsp:nvSpPr>
        <dsp:cNvPr id="0" name=""/>
        <dsp:cNvSpPr/>
      </dsp:nvSpPr>
      <dsp:spPr>
        <a:xfrm>
          <a:off x="630135" y="5677320"/>
          <a:ext cx="1145701" cy="11457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F0B15E2-FBDE-4648-81C8-72C6F66CFB83}">
      <dsp:nvSpPr>
        <dsp:cNvPr id="0" name=""/>
        <dsp:cNvSpPr/>
      </dsp:nvSpPr>
      <dsp:spPr>
        <a:xfrm>
          <a:off x="2405973" y="5208624"/>
          <a:ext cx="4985426" cy="20830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20461" tIns="220461" rIns="220461" bIns="220461" numCol="1" spcCol="1270" anchor="ctr" anchorCtr="0">
          <a:noAutofit/>
        </a:bodyPr>
        <a:lstStyle/>
        <a:p>
          <a:pPr marL="0" lvl="0" indent="0" algn="l" defTabSz="1066800">
            <a:lnSpc>
              <a:spcPct val="100000"/>
            </a:lnSpc>
            <a:spcBef>
              <a:spcPct val="0"/>
            </a:spcBef>
            <a:spcAft>
              <a:spcPct val="35000"/>
            </a:spcAft>
            <a:buNone/>
          </a:pPr>
          <a:r>
            <a:rPr lang="en-US" sz="2400" b="1" i="0" kern="1200" baseline="0" dirty="0"/>
            <a:t>Dissertation Tasks</a:t>
          </a:r>
          <a:r>
            <a:rPr lang="en-US" sz="2400" b="0" i="0" kern="1200" baseline="0" dirty="0"/>
            <a:t>: Defined key objectives with my supervisor, focusing on using DNNs to improve EDFA gain prediction accuracy.</a:t>
          </a:r>
          <a:endParaRPr lang="en-US" sz="2400" kern="1200" dirty="0"/>
        </a:p>
      </dsp:txBody>
      <dsp:txXfrm>
        <a:off x="2405973" y="5208624"/>
        <a:ext cx="4985426" cy="2083093"/>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EA23E0-65FC-42DA-879B-9F297612D530}" type="datetimeFigureOut">
              <a:rPr lang="en-IN" smtClean="0"/>
              <a:t>18-09-2024</a:t>
            </a:fld>
            <a:endParaRPr lang="en-IN"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99BD09-E980-4872-B136-83685A72336E}" type="slidenum">
              <a:rPr lang="en-IN" smtClean="0"/>
              <a:t>‹#›</a:t>
            </a:fld>
            <a:endParaRPr lang="en-IN" dirty="0"/>
          </a:p>
        </p:txBody>
      </p:sp>
    </p:spTree>
    <p:extLst>
      <p:ext uri="{BB962C8B-B14F-4D97-AF65-F5344CB8AC3E}">
        <p14:creationId xmlns:p14="http://schemas.microsoft.com/office/powerpoint/2010/main" val="17525511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DEED9"/>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9/18/2024</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hyperlink" Target="https://github.com/anilkrp/EDFA_Gain_Modelling_Dissertation" TargetMode="Externa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9.pn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 y="2705100"/>
            <a:ext cx="18288000" cy="3810000"/>
            <a:chOff x="0" y="0"/>
            <a:chExt cx="5157178" cy="708210"/>
          </a:xfrm>
        </p:grpSpPr>
        <p:sp>
          <p:nvSpPr>
            <p:cNvPr id="3" name="Freeform 3"/>
            <p:cNvSpPr/>
            <p:nvPr/>
          </p:nvSpPr>
          <p:spPr>
            <a:xfrm>
              <a:off x="0" y="0"/>
              <a:ext cx="5157177" cy="708210"/>
            </a:xfrm>
            <a:custGeom>
              <a:avLst/>
              <a:gdLst/>
              <a:ahLst/>
              <a:cxnLst/>
              <a:rect l="l" t="t" r="r" b="b"/>
              <a:pathLst>
                <a:path w="5157177" h="708210">
                  <a:moveTo>
                    <a:pt x="0" y="0"/>
                  </a:moveTo>
                  <a:lnTo>
                    <a:pt x="5157177" y="0"/>
                  </a:lnTo>
                  <a:lnTo>
                    <a:pt x="5157177" y="708210"/>
                  </a:lnTo>
                  <a:lnTo>
                    <a:pt x="0" y="708210"/>
                  </a:lnTo>
                  <a:close/>
                </a:path>
              </a:pathLst>
            </a:custGeom>
            <a:solidFill>
              <a:srgbClr val="F1B6B0"/>
            </a:solidFill>
          </p:spPr>
          <p:txBody>
            <a:bodyPr/>
            <a:lstStyle/>
            <a:p>
              <a:endParaRPr lang="en-IN" dirty="0"/>
            </a:p>
          </p:txBody>
        </p:sp>
        <p:sp>
          <p:nvSpPr>
            <p:cNvPr id="4" name="TextBox 4"/>
            <p:cNvSpPr txBox="1"/>
            <p:nvPr/>
          </p:nvSpPr>
          <p:spPr>
            <a:xfrm>
              <a:off x="0" y="-38100"/>
              <a:ext cx="5157178" cy="746310"/>
            </a:xfrm>
            <a:prstGeom prst="rect">
              <a:avLst/>
            </a:prstGeom>
          </p:spPr>
          <p:txBody>
            <a:bodyPr lIns="50800" tIns="50800" rIns="50800" bIns="50800" rtlCol="0" anchor="ctr"/>
            <a:lstStyle/>
            <a:p>
              <a:pPr algn="ctr">
                <a:lnSpc>
                  <a:spcPts val="2659"/>
                </a:lnSpc>
                <a:spcBef>
                  <a:spcPct val="0"/>
                </a:spcBef>
              </a:pPr>
              <a:endParaRPr dirty="0"/>
            </a:p>
          </p:txBody>
        </p:sp>
      </p:grpSp>
      <p:sp>
        <p:nvSpPr>
          <p:cNvPr id="5" name="TextBox 5"/>
          <p:cNvSpPr txBox="1"/>
          <p:nvPr/>
        </p:nvSpPr>
        <p:spPr>
          <a:xfrm>
            <a:off x="876299" y="2776372"/>
            <a:ext cx="16535400" cy="3462486"/>
          </a:xfrm>
          <a:prstGeom prst="rect">
            <a:avLst/>
          </a:prstGeom>
        </p:spPr>
        <p:txBody>
          <a:bodyPr wrap="square" lIns="0" tIns="0" rIns="0" bIns="0" rtlCol="0" anchor="t">
            <a:spAutoFit/>
          </a:bodyPr>
          <a:lstStyle/>
          <a:p>
            <a:pPr algn="ctr"/>
            <a:r>
              <a:rPr lang="en-US" sz="7500" b="1" dirty="0">
                <a:solidFill>
                  <a:srgbClr val="000000"/>
                </a:solidFill>
                <a:latin typeface="Arial" panose="020B0604020202020204" pitchFamily="34" charset="0"/>
                <a:ea typeface="Arial Bold"/>
                <a:cs typeface="Arial" panose="020B0604020202020204" pitchFamily="34" charset="0"/>
                <a:sym typeface="Arial Bold"/>
              </a:rPr>
              <a:t>Erbium Doped Fiber Amplifier (EDFA) Gain Modeling by Machine Learning</a:t>
            </a:r>
          </a:p>
        </p:txBody>
      </p:sp>
      <p:sp>
        <p:nvSpPr>
          <p:cNvPr id="6" name="TextBox 6"/>
          <p:cNvSpPr txBox="1"/>
          <p:nvPr/>
        </p:nvSpPr>
        <p:spPr>
          <a:xfrm>
            <a:off x="6400800" y="7658100"/>
            <a:ext cx="10238614" cy="1751505"/>
          </a:xfrm>
          <a:prstGeom prst="rect">
            <a:avLst/>
          </a:prstGeom>
        </p:spPr>
        <p:txBody>
          <a:bodyPr wrap="square" lIns="0" tIns="0" rIns="0" bIns="0" rtlCol="0" anchor="t">
            <a:spAutoFit/>
          </a:bodyPr>
          <a:lstStyle/>
          <a:p>
            <a:pPr algn="ctr">
              <a:lnSpc>
                <a:spcPts val="7100"/>
              </a:lnSpc>
            </a:pPr>
            <a:r>
              <a:rPr lang="en-US" sz="5071" dirty="0">
                <a:solidFill>
                  <a:srgbClr val="423734"/>
                </a:solidFill>
                <a:latin typeface="Inria Serif"/>
                <a:ea typeface="Inria Serif"/>
                <a:cs typeface="Inria Serif"/>
                <a:sym typeface="Inria Serif"/>
              </a:rPr>
              <a:t>By Anil Kumar Raigar</a:t>
            </a:r>
          </a:p>
          <a:p>
            <a:pPr algn="ctr">
              <a:lnSpc>
                <a:spcPts val="7100"/>
              </a:lnSpc>
            </a:pPr>
            <a:r>
              <a:rPr lang="en-US" sz="5071" dirty="0">
                <a:solidFill>
                  <a:srgbClr val="423734"/>
                </a:solidFill>
                <a:latin typeface="Inria Serif"/>
                <a:ea typeface="Inria Serif"/>
                <a:cs typeface="Inria Serif"/>
                <a:sym typeface="Inria Serif"/>
              </a:rPr>
              <a:t>Supervisor: Md Saifuddin Faruk</a:t>
            </a:r>
          </a:p>
        </p:txBody>
      </p:sp>
      <p:pic>
        <p:nvPicPr>
          <p:cNvPr id="13" name="Picture 12" descr="A qr code with a cat in the middle&#10;&#10;Description automatically generated">
            <a:extLst>
              <a:ext uri="{FF2B5EF4-FFF2-40B4-BE49-F238E27FC236}">
                <a16:creationId xmlns:a16="http://schemas.microsoft.com/office/drawing/2014/main" id="{CB3DFAE2-C7D2-C538-02C0-64E64229943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3000" y="7048500"/>
            <a:ext cx="1996440" cy="1996440"/>
          </a:xfrm>
          <a:prstGeom prst="rect">
            <a:avLst/>
          </a:prstGeom>
        </p:spPr>
      </p:pic>
      <p:pic>
        <p:nvPicPr>
          <p:cNvPr id="15" name="Picture 14" descr="A logo with a lion and a shield&#10;&#10;Description automatically generated with medium confidence">
            <a:extLst>
              <a:ext uri="{FF2B5EF4-FFF2-40B4-BE49-F238E27FC236}">
                <a16:creationId xmlns:a16="http://schemas.microsoft.com/office/drawing/2014/main" id="{DCBEA086-1E79-F64C-3F6E-9AD9EE1F12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954302" y="419100"/>
            <a:ext cx="1724098" cy="1447800"/>
          </a:xfrm>
          <a:prstGeom prst="rect">
            <a:avLst/>
          </a:prstGeom>
        </p:spPr>
      </p:pic>
      <p:sp>
        <p:nvSpPr>
          <p:cNvPr id="16" name="TextBox 15">
            <a:extLst>
              <a:ext uri="{FF2B5EF4-FFF2-40B4-BE49-F238E27FC236}">
                <a16:creationId xmlns:a16="http://schemas.microsoft.com/office/drawing/2014/main" id="{29739F5D-28D2-1D90-B159-39C559B702C3}"/>
              </a:ext>
            </a:extLst>
          </p:cNvPr>
          <p:cNvSpPr txBox="1"/>
          <p:nvPr/>
        </p:nvSpPr>
        <p:spPr>
          <a:xfrm>
            <a:off x="433674" y="9297769"/>
            <a:ext cx="3415092" cy="646331"/>
          </a:xfrm>
          <a:prstGeom prst="rect">
            <a:avLst/>
          </a:prstGeom>
          <a:noFill/>
        </p:spPr>
        <p:txBody>
          <a:bodyPr wrap="square" rtlCol="0">
            <a:spAutoFit/>
          </a:bodyPr>
          <a:lstStyle/>
          <a:p>
            <a:r>
              <a:rPr lang="en-IN" dirty="0">
                <a:latin typeface="Arial" panose="020B0604020202020204" pitchFamily="34" charset="0"/>
                <a:cs typeface="Arial" panose="020B0604020202020204" pitchFamily="34" charset="0"/>
                <a:hlinkClick r:id="rId4"/>
              </a:rPr>
              <a:t>https://github.com/anilkrp/EDFA_Gain_Modelling_Dissertation</a:t>
            </a:r>
            <a:endParaRPr lang="en-IN" dirty="0">
              <a:latin typeface="Arial" panose="020B0604020202020204" pitchFamily="34" charset="0"/>
              <a:cs typeface="Arial" panose="020B0604020202020204" pitchFamily="34"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38005F95-5D19-4A93-7C7F-0D6462688EE3}"/>
              </a:ext>
            </a:extLst>
          </p:cNvPr>
          <p:cNvSpPr txBox="1"/>
          <p:nvPr/>
        </p:nvSpPr>
        <p:spPr>
          <a:xfrm>
            <a:off x="9144000" y="7680692"/>
            <a:ext cx="8276872" cy="1631216"/>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rPr>
              <a:t>The diagram illustrates the EDFA Power Gain Model, showing how 95 input channels are amplified to 95 output channels through a WDM Multiplexer and Demultiplexer, with a fixed gain of 15 dB applied in the amplification process.</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i="0" u="none" strike="noStrike" cap="none" normalizeH="0" baseline="0" dirty="0">
              <a:ln>
                <a:noFill/>
              </a:ln>
              <a:solidFill>
                <a:schemeClr val="tx1"/>
              </a:solidFill>
              <a:effectLst/>
              <a:latin typeface="Arial" panose="020B0604020202020204" pitchFamily="34" charset="0"/>
            </a:endParaRPr>
          </a:p>
        </p:txBody>
      </p:sp>
      <p:sp>
        <p:nvSpPr>
          <p:cNvPr id="16" name="TextBox 15">
            <a:extLst>
              <a:ext uri="{FF2B5EF4-FFF2-40B4-BE49-F238E27FC236}">
                <a16:creationId xmlns:a16="http://schemas.microsoft.com/office/drawing/2014/main" id="{B44B2544-89ED-5D6B-30DC-816C8CFDEF84}"/>
              </a:ext>
            </a:extLst>
          </p:cNvPr>
          <p:cNvSpPr txBox="1"/>
          <p:nvPr/>
        </p:nvSpPr>
        <p:spPr>
          <a:xfrm>
            <a:off x="685800" y="549414"/>
            <a:ext cx="8839200" cy="707886"/>
          </a:xfrm>
          <a:prstGeom prst="rect">
            <a:avLst/>
          </a:prstGeom>
          <a:noFill/>
        </p:spPr>
        <p:txBody>
          <a:bodyPr wrap="square" rtlCol="0">
            <a:spAutoFit/>
          </a:bodyPr>
          <a:lstStyle/>
          <a:p>
            <a:r>
              <a:rPr lang="en-US" sz="4000" b="1" dirty="0">
                <a:solidFill>
                  <a:srgbClr val="423734"/>
                </a:solidFill>
                <a:latin typeface="Arial" panose="020B0604020202020204" pitchFamily="34" charset="0"/>
                <a:ea typeface="DM Serif Display"/>
                <a:cs typeface="Arial" panose="020B0604020202020204" pitchFamily="34" charset="0"/>
                <a:sym typeface="DM Serif Display"/>
              </a:rPr>
              <a:t>Project Setup and Initial Research</a:t>
            </a:r>
            <a:endParaRPr lang="en-IN" sz="4000" b="1" dirty="0">
              <a:latin typeface="Arial" panose="020B0604020202020204" pitchFamily="34" charset="0"/>
              <a:cs typeface="Arial" panose="020B0604020202020204" pitchFamily="34" charset="0"/>
            </a:endParaRPr>
          </a:p>
        </p:txBody>
      </p:sp>
      <p:graphicFrame>
        <p:nvGraphicFramePr>
          <p:cNvPr id="18" name="TextBox 7">
            <a:extLst>
              <a:ext uri="{FF2B5EF4-FFF2-40B4-BE49-F238E27FC236}">
                <a16:creationId xmlns:a16="http://schemas.microsoft.com/office/drawing/2014/main" id="{8A7AAF78-95D8-027D-750F-EF433CCB6828}"/>
              </a:ext>
            </a:extLst>
          </p:cNvPr>
          <p:cNvGraphicFramePr/>
          <p:nvPr>
            <p:extLst>
              <p:ext uri="{D42A27DB-BD31-4B8C-83A1-F6EECF244321}">
                <p14:modId xmlns:p14="http://schemas.microsoft.com/office/powerpoint/2010/main" val="2654510436"/>
              </p:ext>
            </p:extLst>
          </p:nvPr>
        </p:nvGraphicFramePr>
        <p:xfrm>
          <a:off x="685800" y="1889492"/>
          <a:ext cx="7391400" cy="72926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2" descr="A diagram of a computer&#10;&#10;Description automatically generated">
            <a:extLst>
              <a:ext uri="{FF2B5EF4-FFF2-40B4-BE49-F238E27FC236}">
                <a16:creationId xmlns:a16="http://schemas.microsoft.com/office/drawing/2014/main" id="{BA39D663-0231-6983-6537-63A7F3680E7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144000" y="2857500"/>
            <a:ext cx="8276872" cy="450709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A47660A4-2996-31E0-E126-F45DF6E4DE9E}"/>
              </a:ext>
            </a:extLst>
          </p:cNvPr>
          <p:cNvSpPr txBox="1"/>
          <p:nvPr/>
        </p:nvSpPr>
        <p:spPr>
          <a:xfrm>
            <a:off x="685800" y="549414"/>
            <a:ext cx="6096000" cy="707886"/>
          </a:xfrm>
          <a:prstGeom prst="rect">
            <a:avLst/>
          </a:prstGeom>
          <a:noFill/>
        </p:spPr>
        <p:txBody>
          <a:bodyPr wrap="square" rtlCol="0">
            <a:spAutoFit/>
          </a:bodyPr>
          <a:lstStyle/>
          <a:p>
            <a:r>
              <a:rPr lang="en-IN" sz="4000" b="1" dirty="0">
                <a:latin typeface="Arial" panose="020B0604020202020204" pitchFamily="34" charset="0"/>
                <a:cs typeface="Arial" panose="020B0604020202020204" pitchFamily="34" charset="0"/>
              </a:rPr>
              <a:t>Data Collection</a:t>
            </a:r>
          </a:p>
        </p:txBody>
      </p:sp>
      <p:graphicFrame>
        <p:nvGraphicFramePr>
          <p:cNvPr id="2" name="Table 1">
            <a:extLst>
              <a:ext uri="{FF2B5EF4-FFF2-40B4-BE49-F238E27FC236}">
                <a16:creationId xmlns:a16="http://schemas.microsoft.com/office/drawing/2014/main" id="{942D2EA0-F468-024C-1435-72B5C45770B1}"/>
              </a:ext>
            </a:extLst>
          </p:cNvPr>
          <p:cNvGraphicFramePr>
            <a:graphicFrameLocks noGrp="1"/>
          </p:cNvGraphicFramePr>
          <p:nvPr>
            <p:extLst>
              <p:ext uri="{D42A27DB-BD31-4B8C-83A1-F6EECF244321}">
                <p14:modId xmlns:p14="http://schemas.microsoft.com/office/powerpoint/2010/main" val="3641078359"/>
              </p:ext>
            </p:extLst>
          </p:nvPr>
        </p:nvGraphicFramePr>
        <p:xfrm>
          <a:off x="2094284" y="6139774"/>
          <a:ext cx="14099432" cy="3679687"/>
        </p:xfrm>
        <a:graphic>
          <a:graphicData uri="http://schemas.openxmlformats.org/drawingml/2006/table">
            <a:tbl>
              <a:tblPr firstRow="1" bandRow="1">
                <a:tableStyleId>{21E4AEA4-8DFA-4A89-87EB-49C32662AFE0}</a:tableStyleId>
              </a:tblPr>
              <a:tblGrid>
                <a:gridCol w="3492520">
                  <a:extLst>
                    <a:ext uri="{9D8B030D-6E8A-4147-A177-3AD203B41FA5}">
                      <a16:colId xmlns:a16="http://schemas.microsoft.com/office/drawing/2014/main" val="1234511776"/>
                    </a:ext>
                  </a:extLst>
                </a:gridCol>
                <a:gridCol w="4407151">
                  <a:extLst>
                    <a:ext uri="{9D8B030D-6E8A-4147-A177-3AD203B41FA5}">
                      <a16:colId xmlns:a16="http://schemas.microsoft.com/office/drawing/2014/main" val="2493409998"/>
                    </a:ext>
                  </a:extLst>
                </a:gridCol>
                <a:gridCol w="3272446">
                  <a:extLst>
                    <a:ext uri="{9D8B030D-6E8A-4147-A177-3AD203B41FA5}">
                      <a16:colId xmlns:a16="http://schemas.microsoft.com/office/drawing/2014/main" val="3497797579"/>
                    </a:ext>
                  </a:extLst>
                </a:gridCol>
                <a:gridCol w="2927315">
                  <a:extLst>
                    <a:ext uri="{9D8B030D-6E8A-4147-A177-3AD203B41FA5}">
                      <a16:colId xmlns:a16="http://schemas.microsoft.com/office/drawing/2014/main" val="3093364441"/>
                    </a:ext>
                  </a:extLst>
                </a:gridCol>
              </a:tblGrid>
              <a:tr h="1178531">
                <a:tc>
                  <a:txBody>
                    <a:bodyPr/>
                    <a:lstStyle/>
                    <a:p>
                      <a:pPr algn="l"/>
                      <a:r>
                        <a:rPr lang="en-IN" sz="2500" b="0" kern="1200" dirty="0">
                          <a:solidFill>
                            <a:schemeClr val="lt1"/>
                          </a:solidFill>
                          <a:effectLst/>
                          <a:latin typeface="Arial" panose="020B0604020202020204" pitchFamily="34" charset="0"/>
                          <a:cs typeface="Arial" panose="020B0604020202020204" pitchFamily="34" charset="0"/>
                        </a:rPr>
                        <a:t>Dataset Name</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lt1"/>
                          </a:solidFill>
                          <a:effectLst/>
                          <a:latin typeface="Arial" panose="020B0604020202020204" pitchFamily="34" charset="0"/>
                          <a:cs typeface="Arial" panose="020B0604020202020204" pitchFamily="34" charset="0"/>
                        </a:rPr>
                        <a:t>Shape (Rows, Columns)</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lt1"/>
                          </a:solidFill>
                          <a:effectLst/>
                          <a:latin typeface="Arial" panose="020B0604020202020204" pitchFamily="34" charset="0"/>
                          <a:cs typeface="Arial" panose="020B0604020202020204" pitchFamily="34" charset="0"/>
                        </a:rPr>
                        <a:t>Memory (MB)</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lt1"/>
                          </a:solidFill>
                          <a:effectLst/>
                          <a:latin typeface="Arial" panose="020B0604020202020204" pitchFamily="34" charset="0"/>
                          <a:cs typeface="Arial" panose="020B0604020202020204" pitchFamily="34" charset="0"/>
                        </a:rPr>
                        <a:t>% of Total</a:t>
                      </a:r>
                      <a:endParaRPr lang="en-IN" sz="25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644902568"/>
                  </a:ext>
                </a:extLst>
              </a:tr>
              <a:tr h="625289">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Train</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(128688, 285)</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377.02 MB</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86.01%</a:t>
                      </a:r>
                      <a:endParaRPr lang="en-IN" sz="25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764936138"/>
                  </a:ext>
                </a:extLst>
              </a:tr>
              <a:tr h="625289">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test_random</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(10560, 285)</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30.94 MB</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7.06%</a:t>
                      </a:r>
                      <a:endParaRPr lang="en-IN" sz="25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729937868"/>
                  </a:ext>
                </a:extLst>
              </a:tr>
              <a:tr h="625289">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test_goalpost</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(10368, 285)</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30.38 MB</a:t>
                      </a:r>
                      <a:endParaRPr lang="en-IN" sz="2500" dirty="0">
                        <a:latin typeface="Arial" panose="020B0604020202020204" pitchFamily="34" charset="0"/>
                        <a:cs typeface="Arial" panose="020B0604020202020204" pitchFamily="34" charset="0"/>
                      </a:endParaRPr>
                    </a:p>
                  </a:txBody>
                  <a:tcPr/>
                </a:tc>
                <a:tc>
                  <a:txBody>
                    <a:bodyPr/>
                    <a:lstStyle/>
                    <a:p>
                      <a:pPr algn="l"/>
                      <a:r>
                        <a:rPr lang="en-IN" sz="2500" b="0" kern="1200" dirty="0">
                          <a:solidFill>
                            <a:schemeClr val="dk1"/>
                          </a:solidFill>
                          <a:effectLst/>
                          <a:latin typeface="Arial" panose="020B0604020202020204" pitchFamily="34" charset="0"/>
                          <a:cs typeface="Arial" panose="020B0604020202020204" pitchFamily="34" charset="0"/>
                        </a:rPr>
                        <a:t>6.93%</a:t>
                      </a:r>
                      <a:endParaRPr lang="en-IN" sz="25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576062651"/>
                  </a:ext>
                </a:extLst>
              </a:tr>
              <a:tr h="625289">
                <a:tc gridSpan="4">
                  <a:txBody>
                    <a:bodyPr/>
                    <a:lstStyle/>
                    <a:p>
                      <a:pPr algn="l"/>
                      <a:r>
                        <a:rPr lang="en-US" sz="2500" b="0" kern="1200" dirty="0">
                          <a:solidFill>
                            <a:schemeClr val="dk1"/>
                          </a:solidFill>
                          <a:effectLst/>
                          <a:latin typeface="Arial" panose="020B0604020202020204" pitchFamily="34" charset="0"/>
                          <a:cs typeface="Arial" panose="020B0604020202020204" pitchFamily="34" charset="0"/>
                        </a:rPr>
                        <a:t>Total Memory Usage: 438.33 MB</a:t>
                      </a:r>
                      <a:endParaRPr lang="en-IN" sz="25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a:p>
                  </a:txBody>
                  <a:tcPr/>
                </a:tc>
                <a:tc hMerge="1">
                  <a:txBody>
                    <a:bodyPr/>
                    <a:lstStyle/>
                    <a:p>
                      <a:endParaRPr lang="en-IN" dirty="0"/>
                    </a:p>
                  </a:txBody>
                  <a:tcPr/>
                </a:tc>
                <a:extLst>
                  <a:ext uri="{0D108BD9-81ED-4DB2-BD59-A6C34878D82A}">
                    <a16:rowId xmlns:a16="http://schemas.microsoft.com/office/drawing/2014/main" val="2638654072"/>
                  </a:ext>
                </a:extLst>
              </a:tr>
            </a:tbl>
          </a:graphicData>
        </a:graphic>
      </p:graphicFrame>
      <p:sp>
        <p:nvSpPr>
          <p:cNvPr id="5" name="TextBox 7">
            <a:extLst>
              <a:ext uri="{FF2B5EF4-FFF2-40B4-BE49-F238E27FC236}">
                <a16:creationId xmlns:a16="http://schemas.microsoft.com/office/drawing/2014/main" id="{107F1183-94E5-36B2-397A-F41F7BF4A8D9}"/>
              </a:ext>
            </a:extLst>
          </p:cNvPr>
          <p:cNvSpPr txBox="1"/>
          <p:nvPr/>
        </p:nvSpPr>
        <p:spPr>
          <a:xfrm>
            <a:off x="1257300" y="1562100"/>
            <a:ext cx="15773400" cy="4267200"/>
          </a:xfrm>
          <a:prstGeom prst="rect">
            <a:avLst/>
          </a:prstGeom>
        </p:spPr>
        <p:txBody>
          <a:bodyPr vert="horz" lIns="91440" tIns="45720" rIns="91440" bIns="45720" rtlCol="0" anchor="t">
            <a:normAutofit/>
          </a:bodyPr>
          <a:lstStyle/>
          <a:p>
            <a:pPr marL="0" marR="0" lvl="0" indent="0" algn="just" defTabSz="914400" rtl="0" eaLnBrk="0" fontAlgn="base" latinLnBrk="0" hangingPunct="0">
              <a:lnSpc>
                <a:spcPct val="100000"/>
              </a:lnSpc>
              <a:spcBef>
                <a:spcPct val="0"/>
              </a:spcBef>
              <a:spcAft>
                <a:spcPts val="120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Dataset Size</a:t>
            </a:r>
            <a:r>
              <a:rPr kumimoji="0" lang="en-US" altLang="en-US" sz="2800" b="0" i="0" u="none" strike="noStrike" cap="none" normalizeH="0" baseline="0" dirty="0">
                <a:ln>
                  <a:noFill/>
                </a:ln>
                <a:solidFill>
                  <a:schemeClr val="tx1"/>
                </a:solidFill>
                <a:effectLst/>
                <a:latin typeface="Arial" panose="020B0604020202020204" pitchFamily="34" charset="0"/>
              </a:rPr>
              <a:t>: The dataset is over 3GB with more than 300 columns, providing a wealth of detailed information.</a:t>
            </a:r>
          </a:p>
          <a:p>
            <a:pPr marL="0" marR="0" lvl="0" indent="0" algn="just" defTabSz="914400" rtl="0" eaLnBrk="0" fontAlgn="base" latinLnBrk="0" hangingPunct="0">
              <a:lnSpc>
                <a:spcPct val="100000"/>
              </a:lnSpc>
              <a:spcBef>
                <a:spcPct val="0"/>
              </a:spcBef>
              <a:spcAft>
                <a:spcPts val="120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Data Complexity</a:t>
            </a:r>
            <a:r>
              <a:rPr kumimoji="0" lang="en-US" altLang="en-US" sz="2800" b="0" i="0" u="none" strike="noStrike" cap="none" normalizeH="0" baseline="0" dirty="0">
                <a:ln>
                  <a:noFill/>
                </a:ln>
                <a:solidFill>
                  <a:schemeClr val="tx1"/>
                </a:solidFill>
                <a:effectLst/>
                <a:latin typeface="Arial" panose="020B0604020202020204" pitchFamily="34" charset="0"/>
              </a:rPr>
              <a:t>: It contains important measurements like input/output power and channel data, useful for analyzing optical systems.</a:t>
            </a:r>
          </a:p>
          <a:p>
            <a:pPr marL="0" marR="0" lvl="0" indent="0" algn="just" defTabSz="914400" rtl="0" eaLnBrk="0" fontAlgn="base" latinLnBrk="0" hangingPunct="0">
              <a:lnSpc>
                <a:spcPct val="100000"/>
              </a:lnSpc>
              <a:spcBef>
                <a:spcPct val="0"/>
              </a:spcBef>
              <a:spcAft>
                <a:spcPts val="120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Easy Format</a:t>
            </a:r>
            <a:r>
              <a:rPr kumimoji="0" lang="en-US" altLang="en-US" sz="2800" b="0" i="0" u="none" strike="noStrike" cap="none" normalizeH="0" baseline="0" dirty="0">
                <a:ln>
                  <a:noFill/>
                </a:ln>
                <a:solidFill>
                  <a:schemeClr val="tx1"/>
                </a:solidFill>
                <a:effectLst/>
                <a:latin typeface="Arial" panose="020B0604020202020204" pitchFamily="34" charset="0"/>
              </a:rPr>
              <a:t>: The data was originally in JSON format and has been converted to CSV for easier analysis.</a:t>
            </a:r>
          </a:p>
          <a:p>
            <a:pPr marL="0" marR="0" lvl="0" indent="0" algn="just" defTabSz="914400" rtl="0" eaLnBrk="0" fontAlgn="base" latinLnBrk="0" hangingPunct="0">
              <a:lnSpc>
                <a:spcPct val="100000"/>
              </a:lnSpc>
              <a:spcBef>
                <a:spcPct val="0"/>
              </a:spcBef>
              <a:spcAft>
                <a:spcPts val="120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rPr>
              <a:t>Features Used</a:t>
            </a:r>
            <a:r>
              <a:rPr kumimoji="0" lang="en-US" altLang="en-US" sz="2800" b="0" i="0" u="none" strike="noStrike" cap="none" normalizeH="0" baseline="0" dirty="0">
                <a:ln>
                  <a:noFill/>
                </a:ln>
                <a:solidFill>
                  <a:schemeClr val="tx1"/>
                </a:solidFill>
                <a:effectLst/>
                <a:latin typeface="Arial" panose="020B0604020202020204" pitchFamily="34" charset="0"/>
              </a:rPr>
              <a:t>: effective_input_power, power_index, output_power, and gain for each of the 95 channels. </a:t>
            </a:r>
          </a:p>
          <a:p>
            <a:pPr marL="0" marR="0" lvl="0" indent="0" algn="just" defTabSz="914400" rtl="0" eaLnBrk="0" fontAlgn="base" latinLnBrk="0" hangingPunct="0">
              <a:lnSpc>
                <a:spcPct val="100000"/>
              </a:lnSpc>
              <a:spcBef>
                <a:spcPct val="0"/>
              </a:spcBef>
              <a:spcAft>
                <a:spcPts val="120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7"/>
          <p:cNvSpPr txBox="1"/>
          <p:nvPr/>
        </p:nvSpPr>
        <p:spPr>
          <a:xfrm>
            <a:off x="1282117" y="2667297"/>
            <a:ext cx="5183732" cy="6187411"/>
          </a:xfrm>
          <a:prstGeom prst="rect">
            <a:avLst/>
          </a:prstGeom>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Dataset Generation</a:t>
            </a:r>
            <a:r>
              <a:rPr kumimoji="0" lang="en-US" altLang="en-US" sz="25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Creates file names for different gain levels (15 dB to 27 dB).</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Conversion</a:t>
            </a:r>
            <a:r>
              <a:rPr kumimoji="0" lang="en-US" altLang="en-US" sz="25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Converts dB values to a linear scale using db_to_linear function.</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Preprocessing</a:t>
            </a:r>
            <a:r>
              <a:rPr kumimoji="0" lang="en-US" altLang="en-US" sz="25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Extracts input power, output power, and gain from the dataset, applies conversion, and stores results for 95 channels.</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Output</a:t>
            </a:r>
            <a:r>
              <a:rPr kumimoji="0" lang="en-US" altLang="en-US" sz="25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Merges all channel data into a consolidated DataFrame for easy use in machine learning models. </a:t>
            </a:r>
          </a:p>
        </p:txBody>
      </p:sp>
      <p:grpSp>
        <p:nvGrpSpPr>
          <p:cNvPr id="21" name="Group 2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102957" y="0"/>
            <a:ext cx="185043" cy="10287000"/>
            <a:chOff x="12068638" y="0"/>
            <a:chExt cx="123362" cy="6858000"/>
          </a:xfrm>
        </p:grpSpPr>
        <p:sp>
          <p:nvSpPr>
            <p:cNvPr id="22" name="Rectangle 2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B41E4462-AB74-CB95-E147-7ECD7DE4DD26}"/>
              </a:ext>
            </a:extLst>
          </p:cNvPr>
          <p:cNvSpPr txBox="1"/>
          <p:nvPr/>
        </p:nvSpPr>
        <p:spPr>
          <a:xfrm>
            <a:off x="7481508" y="8039100"/>
            <a:ext cx="9584019" cy="1631216"/>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rPr>
              <a:t>This code preprocesses data for machine learning-based modelling of EDFA gain characteristics. It converts decibel values to linear scale and prepares a dataset with input power, output power, and gain values for 95 channels. The data is consolidated into a single DataFrame for further analysis and training. The structure is designed for scalable handling of multiple datasets.</a:t>
            </a:r>
          </a:p>
        </p:txBody>
      </p:sp>
      <p:pic>
        <p:nvPicPr>
          <p:cNvPr id="3" name="Picture 2">
            <a:extLst>
              <a:ext uri="{FF2B5EF4-FFF2-40B4-BE49-F238E27FC236}">
                <a16:creationId xmlns:a16="http://schemas.microsoft.com/office/drawing/2014/main" id="{22D073B2-F32C-462F-FA4A-15A4934D95C0}"/>
              </a:ext>
            </a:extLst>
          </p:cNvPr>
          <p:cNvPicPr>
            <a:picLocks noChangeAspect="1"/>
          </p:cNvPicPr>
          <p:nvPr/>
        </p:nvPicPr>
        <p:blipFill>
          <a:blip r:embed="rId2"/>
          <a:stretch>
            <a:fillRect/>
          </a:stretch>
        </p:blipFill>
        <p:spPr>
          <a:xfrm>
            <a:off x="7481508" y="1866900"/>
            <a:ext cx="9580390" cy="5880436"/>
          </a:xfrm>
          <a:prstGeom prst="rect">
            <a:avLst/>
          </a:prstGeom>
        </p:spPr>
      </p:pic>
      <p:sp>
        <p:nvSpPr>
          <p:cNvPr id="5" name="TextBox 4">
            <a:extLst>
              <a:ext uri="{FF2B5EF4-FFF2-40B4-BE49-F238E27FC236}">
                <a16:creationId xmlns:a16="http://schemas.microsoft.com/office/drawing/2014/main" id="{F26DA9ED-A5F4-9E23-F6A3-9E7B23450DD0}"/>
              </a:ext>
            </a:extLst>
          </p:cNvPr>
          <p:cNvSpPr txBox="1"/>
          <p:nvPr/>
        </p:nvSpPr>
        <p:spPr>
          <a:xfrm>
            <a:off x="914400" y="682292"/>
            <a:ext cx="7886698" cy="8645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dirty="0">
                <a:solidFill>
                  <a:schemeClr val="tx1"/>
                </a:solidFill>
                <a:latin typeface="Arial" panose="020B0604020202020204" pitchFamily="34" charset="0"/>
                <a:ea typeface="+mj-ea"/>
                <a:cs typeface="Arial" panose="020B0604020202020204" pitchFamily="34" charset="0"/>
              </a:rPr>
              <a:t>Data Preprocessing - 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A9D1065-EA3B-800A-DA0B-FB429282B25D}"/>
              </a:ext>
            </a:extLst>
          </p:cNvPr>
          <p:cNvSpPr txBox="1"/>
          <p:nvPr/>
        </p:nvSpPr>
        <p:spPr>
          <a:xfrm>
            <a:off x="914400" y="682292"/>
            <a:ext cx="7886698" cy="8645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dirty="0">
                <a:solidFill>
                  <a:schemeClr val="tx1"/>
                </a:solidFill>
                <a:latin typeface="Arial" panose="020B0604020202020204" pitchFamily="34" charset="0"/>
                <a:ea typeface="+mj-ea"/>
                <a:cs typeface="Arial" panose="020B0604020202020204" pitchFamily="34" charset="0"/>
              </a:rPr>
              <a:t>Data Preprocessing - II</a:t>
            </a:r>
          </a:p>
        </p:txBody>
      </p:sp>
      <p:sp>
        <p:nvSpPr>
          <p:cNvPr id="7" name="TextBox 7"/>
          <p:cNvSpPr txBox="1"/>
          <p:nvPr/>
        </p:nvSpPr>
        <p:spPr>
          <a:xfrm>
            <a:off x="11878764" y="1751761"/>
            <a:ext cx="5165271" cy="6973139"/>
          </a:xfrm>
          <a:prstGeom prst="rect">
            <a:avLst/>
          </a:prstGeom>
        </p:spPr>
        <p:txBody>
          <a:bodyPr vert="horz" lIns="91440" tIns="45720" rIns="91440" bIns="45720" rtlCol="0" anchor="t">
            <a:normAutofit/>
          </a:bodyPr>
          <a:lstStyle/>
          <a:p>
            <a:pPr marL="0" marR="0" lvl="0" indent="0" algn="just" defTabSz="914400" rtl="0" eaLnBrk="0" fontAlgn="base" latinLnBrk="0" hangingPunct="0">
              <a:lnSpc>
                <a:spcPct val="100000"/>
              </a:lnSpc>
              <a:spcBef>
                <a:spcPct val="0"/>
              </a:spcBef>
              <a:spcAft>
                <a:spcPts val="120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Preprocessing</a:t>
            </a:r>
            <a:r>
              <a:rPr kumimoji="0" lang="en-US" altLang="en-US" sz="25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Calls preprocess_data() to process training, random test, and goalpost test datasets.</a:t>
            </a:r>
          </a:p>
          <a:p>
            <a:pPr marL="0" marR="0" lvl="0" indent="0" algn="just" defTabSz="914400" rtl="0" eaLnBrk="0" fontAlgn="base" latinLnBrk="0" hangingPunct="0">
              <a:lnSpc>
                <a:spcPct val="100000"/>
              </a:lnSpc>
              <a:spcBef>
                <a:spcPct val="0"/>
              </a:spcBef>
              <a:spcAft>
                <a:spcPts val="120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Feature Extraction</a:t>
            </a:r>
            <a:r>
              <a:rPr kumimoji="0" lang="en-US" altLang="en-US" sz="25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Filters the data to extract features (effective_input_power and gain) and target values (output_power).</a:t>
            </a:r>
          </a:p>
          <a:p>
            <a:pPr marL="0" marR="0" lvl="0" indent="0" algn="just" defTabSz="914400" rtl="0" eaLnBrk="0" fontAlgn="base" latinLnBrk="0" hangingPunct="0">
              <a:lnSpc>
                <a:spcPct val="100000"/>
              </a:lnSpc>
              <a:spcBef>
                <a:spcPct val="0"/>
              </a:spcBef>
              <a:spcAft>
                <a:spcPts val="120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 Splitting</a:t>
            </a:r>
            <a:r>
              <a:rPr kumimoji="0" lang="en-US" altLang="en-US" sz="25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Splits data into training and testing sets for model evaluation.</a:t>
            </a:r>
          </a:p>
          <a:p>
            <a:pPr marL="0" marR="0" lvl="0" indent="0" algn="just" defTabSz="914400" rtl="0" eaLnBrk="0" fontAlgn="base" latinLnBrk="0" hangingPunct="0">
              <a:lnSpc>
                <a:spcPct val="100000"/>
              </a:lnSpc>
              <a:spcBef>
                <a:spcPct val="0"/>
              </a:spcBef>
              <a:spcAft>
                <a:spcPts val="120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Output</a:t>
            </a:r>
            <a:r>
              <a:rPr kumimoji="0" lang="en-US" altLang="en-US" sz="25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Returns the feature and target sets for both random and goalpost tests, allowing the model to be trained and tested. </a:t>
            </a:r>
          </a:p>
        </p:txBody>
      </p:sp>
      <p:grpSp>
        <p:nvGrpSpPr>
          <p:cNvPr id="20" name="Group 19">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37" y="10106632"/>
            <a:ext cx="18310799" cy="185045"/>
            <a:chOff x="-5025" y="6737718"/>
            <a:chExt cx="12207200" cy="123363"/>
          </a:xfrm>
        </p:grpSpPr>
        <p:sp>
          <p:nvSpPr>
            <p:cNvPr id="21" name="Rectangle 20">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6" name="TextBox 15">
            <a:extLst>
              <a:ext uri="{FF2B5EF4-FFF2-40B4-BE49-F238E27FC236}">
                <a16:creationId xmlns:a16="http://schemas.microsoft.com/office/drawing/2014/main" id="{695C57D9-CAB3-E96F-AD8B-DAE72A4A1B83}"/>
              </a:ext>
            </a:extLst>
          </p:cNvPr>
          <p:cNvSpPr txBox="1"/>
          <p:nvPr/>
        </p:nvSpPr>
        <p:spPr>
          <a:xfrm>
            <a:off x="1225822" y="8090237"/>
            <a:ext cx="9584019" cy="1015663"/>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latin typeface="Arial" panose="020B0604020202020204" pitchFamily="34" charset="0"/>
                <a:cs typeface="Arial" panose="020B0604020202020204" pitchFamily="34" charset="0"/>
              </a:rPr>
              <a:t>This function prepares data for training and testing a machine learning model by preprocessing input datasets and splitting them into feature sets (X) and output targets (y) for different test cases, including random and goalpost tests.</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5" name="Picture 4">
            <a:extLst>
              <a:ext uri="{FF2B5EF4-FFF2-40B4-BE49-F238E27FC236}">
                <a16:creationId xmlns:a16="http://schemas.microsoft.com/office/drawing/2014/main" id="{6F2EAD39-CA7D-FEA4-54FA-95451996B3D9}"/>
              </a:ext>
            </a:extLst>
          </p:cNvPr>
          <p:cNvPicPr>
            <a:picLocks noChangeAspect="1"/>
          </p:cNvPicPr>
          <p:nvPr/>
        </p:nvPicPr>
        <p:blipFill>
          <a:blip r:embed="rId2"/>
          <a:stretch>
            <a:fillRect/>
          </a:stretch>
        </p:blipFill>
        <p:spPr>
          <a:xfrm>
            <a:off x="1214936" y="2187078"/>
            <a:ext cx="9928807" cy="5562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9A9D1065-EA3B-800A-DA0B-FB429282B25D}"/>
              </a:ext>
            </a:extLst>
          </p:cNvPr>
          <p:cNvSpPr txBox="1"/>
          <p:nvPr/>
        </p:nvSpPr>
        <p:spPr>
          <a:xfrm>
            <a:off x="914400" y="682292"/>
            <a:ext cx="7886698" cy="864551"/>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dirty="0">
                <a:latin typeface="Arial" panose="020B0604020202020204" pitchFamily="34" charset="0"/>
                <a:ea typeface="+mj-ea"/>
                <a:cs typeface="Arial" panose="020B0604020202020204" pitchFamily="34" charset="0"/>
              </a:rPr>
              <a:t>DNN Model</a:t>
            </a:r>
            <a:endParaRPr lang="en-US" sz="4800" b="1" kern="1200" dirty="0">
              <a:solidFill>
                <a:schemeClr val="tx1"/>
              </a:solidFill>
              <a:latin typeface="Arial" panose="020B0604020202020204" pitchFamily="34" charset="0"/>
              <a:ea typeface="+mj-ea"/>
              <a:cs typeface="Arial" panose="020B0604020202020204" pitchFamily="34" charset="0"/>
            </a:endParaRPr>
          </a:p>
        </p:txBody>
      </p:sp>
      <p:sp>
        <p:nvSpPr>
          <p:cNvPr id="7" name="TextBox 7"/>
          <p:cNvSpPr txBox="1"/>
          <p:nvPr/>
        </p:nvSpPr>
        <p:spPr>
          <a:xfrm>
            <a:off x="11277600" y="1751761"/>
            <a:ext cx="6858000" cy="6973139"/>
          </a:xfrm>
          <a:prstGeom prst="rect">
            <a:avLst/>
          </a:prstGeom>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ts val="120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Scales features using </a:t>
            </a: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MinMaxScaler</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for train, random, and goalpost datasets.</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Defines a </a:t>
            </a: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Deep Neural Network (DNN)</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with LeakyReLU activation functions.</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Compiles the model using the </a:t>
            </a: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RMSprop optimizer</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MSE</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loss function.</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Trains the model on the scaled training data with a validation split.</a:t>
            </a:r>
          </a:p>
          <a:p>
            <a:pPr marL="0" marR="0" lvl="0" indent="0" algn="l" defTabSz="914400" rtl="0" eaLnBrk="0" fontAlgn="base" latinLnBrk="0" hangingPunct="0">
              <a:lnSpc>
                <a:spcPct val="100000"/>
              </a:lnSpc>
              <a:spcBef>
                <a:spcPct val="0"/>
              </a:spcBef>
              <a:spcAft>
                <a:spcPts val="1200"/>
              </a:spcAft>
              <a:buClrTx/>
              <a:buSzTx/>
              <a:buFontTx/>
              <a:buChar char="•"/>
              <a:tabLst/>
            </a:pP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Evaluates the model’s performance using </a:t>
            </a: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MAE</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and </a:t>
            </a: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MSE</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on training, random, and goalpost test datasets. </a:t>
            </a:r>
          </a:p>
        </p:txBody>
      </p:sp>
      <p:grpSp>
        <p:nvGrpSpPr>
          <p:cNvPr id="20" name="Group 19">
            <a:extLst>
              <a:ext uri="{FF2B5EF4-FFF2-40B4-BE49-F238E27FC236}">
                <a16:creationId xmlns:a16="http://schemas.microsoft.com/office/drawing/2014/main" id="{31C49F18-8757-4E87-5C2E-9D6D7B82BA3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7537" y="10106632"/>
            <a:ext cx="18310799" cy="185045"/>
            <a:chOff x="-5025" y="6737718"/>
            <a:chExt cx="12207200" cy="123363"/>
          </a:xfrm>
        </p:grpSpPr>
        <p:sp>
          <p:nvSpPr>
            <p:cNvPr id="21" name="Rectangle 20">
              <a:extLst>
                <a:ext uri="{FF2B5EF4-FFF2-40B4-BE49-F238E27FC236}">
                  <a16:creationId xmlns:a16="http://schemas.microsoft.com/office/drawing/2014/main" id="{25C84D91-E5BF-B919-ACEF-4A25262CEE7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flipH="1">
              <a:off x="6036894" y="695800"/>
              <a:ext cx="123362" cy="12207199"/>
            </a:xfrm>
            <a:prstGeom prst="rect">
              <a:avLst/>
            </a:prstGeom>
            <a:gradFill>
              <a:gsLst>
                <a:gs pos="0">
                  <a:schemeClr val="accent5"/>
                </a:gs>
                <a:gs pos="100000">
                  <a:schemeClr val="accent2"/>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2" name="Rectangle 21">
              <a:extLst>
                <a:ext uri="{FF2B5EF4-FFF2-40B4-BE49-F238E27FC236}">
                  <a16:creationId xmlns:a16="http://schemas.microsoft.com/office/drawing/2014/main" id="{DD889E38-27CA-E23F-B646-8D7B4BB17DB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9176406" y="3835311"/>
              <a:ext cx="123362" cy="5928176"/>
            </a:xfrm>
            <a:prstGeom prst="rect">
              <a:avLst/>
            </a:prstGeom>
            <a:gradFill>
              <a:gsLst>
                <a:gs pos="19000">
                  <a:schemeClr val="accent5">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6" name="TextBox 15">
            <a:extLst>
              <a:ext uri="{FF2B5EF4-FFF2-40B4-BE49-F238E27FC236}">
                <a16:creationId xmlns:a16="http://schemas.microsoft.com/office/drawing/2014/main" id="{695C57D9-CAB3-E96F-AD8B-DAE72A4A1B83}"/>
              </a:ext>
            </a:extLst>
          </p:cNvPr>
          <p:cNvSpPr txBox="1"/>
          <p:nvPr/>
        </p:nvSpPr>
        <p:spPr>
          <a:xfrm>
            <a:off x="1098821" y="8244908"/>
            <a:ext cx="9584019" cy="707886"/>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latin typeface="Arial" panose="020B0604020202020204" pitchFamily="34" charset="0"/>
                <a:cs typeface="Arial" panose="020B0604020202020204" pitchFamily="34" charset="0"/>
              </a:rPr>
              <a:t>This code scales features, defines and trains a DNN model, then evaluates its prediction performance using MAE and MSE across training and test datasets.</a:t>
            </a:r>
          </a:p>
        </p:txBody>
      </p:sp>
      <p:pic>
        <p:nvPicPr>
          <p:cNvPr id="6" name="Picture 5">
            <a:extLst>
              <a:ext uri="{FF2B5EF4-FFF2-40B4-BE49-F238E27FC236}">
                <a16:creationId xmlns:a16="http://schemas.microsoft.com/office/drawing/2014/main" id="{2102278B-B32B-8DF5-C737-4020151A6D47}"/>
              </a:ext>
            </a:extLst>
          </p:cNvPr>
          <p:cNvPicPr>
            <a:picLocks noChangeAspect="1"/>
          </p:cNvPicPr>
          <p:nvPr/>
        </p:nvPicPr>
        <p:blipFill>
          <a:blip r:embed="rId2"/>
          <a:stretch>
            <a:fillRect/>
          </a:stretch>
        </p:blipFill>
        <p:spPr>
          <a:xfrm>
            <a:off x="1229451" y="1802147"/>
            <a:ext cx="9097137" cy="6187457"/>
          </a:xfrm>
          <a:prstGeom prst="rect">
            <a:avLst/>
          </a:prstGeom>
        </p:spPr>
      </p:pic>
    </p:spTree>
    <p:extLst>
      <p:ext uri="{BB962C8B-B14F-4D97-AF65-F5344CB8AC3E}">
        <p14:creationId xmlns:p14="http://schemas.microsoft.com/office/powerpoint/2010/main" val="33085137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2029639D-1C10-4D8C-633C-268EA13BECE2}"/>
              </a:ext>
            </a:extLst>
          </p:cNvPr>
          <p:cNvSpPr txBox="1"/>
          <p:nvPr/>
        </p:nvSpPr>
        <p:spPr>
          <a:xfrm>
            <a:off x="1144128" y="727424"/>
            <a:ext cx="6337380" cy="1669352"/>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4800" b="1" kern="1200" dirty="0">
                <a:solidFill>
                  <a:schemeClr val="tx1"/>
                </a:solidFill>
                <a:latin typeface="Arial" panose="020B0604020202020204" pitchFamily="34" charset="0"/>
                <a:ea typeface="+mj-ea"/>
                <a:cs typeface="Arial" panose="020B0604020202020204" pitchFamily="34" charset="0"/>
              </a:rPr>
              <a:t>Model Development and Training</a:t>
            </a:r>
          </a:p>
        </p:txBody>
      </p:sp>
      <p:sp>
        <p:nvSpPr>
          <p:cNvPr id="7" name="TextBox 7"/>
          <p:cNvSpPr txBox="1"/>
          <p:nvPr/>
        </p:nvSpPr>
        <p:spPr>
          <a:xfrm>
            <a:off x="1222473" y="2933700"/>
            <a:ext cx="5923961" cy="6200239"/>
          </a:xfrm>
          <a:prstGeom prst="rect">
            <a:avLst/>
          </a:prstGeom>
        </p:spPr>
        <p:txBody>
          <a:bodyPr vert="horz" lIns="91440" tIns="45720" rIns="91440" bIns="45720" rtlCol="0" anchor="t">
            <a:norm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Training</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Trained the model with RMSprop optimizer for 100 epochs using MSE as the loss function.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Evaluation</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Assessed model performance on training, random, and goalpost datasets (MAE and MSE).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Predictions</a:t>
            </a:r>
            <a:r>
              <a:rPr kumimoji="0" lang="en-US" altLang="en-US" sz="2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Stored actual and predicted EDFA gain values for comparison.</a:t>
            </a:r>
          </a:p>
        </p:txBody>
      </p:sp>
      <p:grpSp>
        <p:nvGrpSpPr>
          <p:cNvPr id="21" name="Group 20">
            <a:extLst>
              <a:ext uri="{FF2B5EF4-FFF2-40B4-BE49-F238E27FC236}">
                <a16:creationId xmlns:a16="http://schemas.microsoft.com/office/drawing/2014/main" id="{6258F736-B256-8039-9DC6-F4E49A5C5A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102957" y="0"/>
            <a:ext cx="185043" cy="10287000"/>
            <a:chOff x="12068638" y="0"/>
            <a:chExt cx="123362" cy="6858000"/>
          </a:xfrm>
        </p:grpSpPr>
        <p:sp>
          <p:nvSpPr>
            <p:cNvPr id="22" name="Rectangle 21">
              <a:extLst>
                <a:ext uri="{FF2B5EF4-FFF2-40B4-BE49-F238E27FC236}">
                  <a16:creationId xmlns:a16="http://schemas.microsoft.com/office/drawing/2014/main" id="{10B4520A-996E-330C-99DA-69CA4D89E9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0"/>
              <a:ext cx="123362" cy="6858000"/>
            </a:xfrm>
            <a:prstGeom prst="rect">
              <a:avLst/>
            </a:prstGeom>
            <a:gradFill>
              <a:gsLst>
                <a:gs pos="0">
                  <a:schemeClr val="accent2"/>
                </a:gs>
                <a:gs pos="100000">
                  <a:schemeClr val="accent5"/>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sp>
          <p:nvSpPr>
            <p:cNvPr id="23" name="Rectangle 22">
              <a:extLst>
                <a:ext uri="{FF2B5EF4-FFF2-40B4-BE49-F238E27FC236}">
                  <a16:creationId xmlns:a16="http://schemas.microsoft.com/office/drawing/2014/main" id="{EC8FA945-E356-695F-18D6-CAD4EF34FE4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2068638" y="3527553"/>
              <a:ext cx="123362" cy="3330447"/>
            </a:xfrm>
            <a:prstGeom prst="rect">
              <a:avLst/>
            </a:prstGeom>
            <a:gradFill>
              <a:gsLst>
                <a:gs pos="19000">
                  <a:schemeClr val="accent5">
                    <a:lumMod val="60000"/>
                    <a:lumOff val="40000"/>
                    <a:alpha val="0"/>
                  </a:schemeClr>
                </a:gs>
                <a:gs pos="100000">
                  <a:schemeClr val="accent5">
                    <a:lumMod val="60000"/>
                    <a:lumOff val="40000"/>
                  </a:schemeClr>
                </a:gs>
              </a:gsLst>
              <a:lin ang="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Arial" panose="020B0604020202020204" pitchFamily="34" charset="0"/>
                <a:cs typeface="Arial" panose="020B0604020202020204" pitchFamily="34" charset="0"/>
              </a:endParaRPr>
            </a:p>
          </p:txBody>
        </p:sp>
      </p:grpSp>
      <p:sp>
        <p:nvSpPr>
          <p:cNvPr id="17" name="TextBox 16">
            <a:extLst>
              <a:ext uri="{FF2B5EF4-FFF2-40B4-BE49-F238E27FC236}">
                <a16:creationId xmlns:a16="http://schemas.microsoft.com/office/drawing/2014/main" id="{B41E4462-AB74-CB95-E147-7ECD7DE4DD26}"/>
              </a:ext>
            </a:extLst>
          </p:cNvPr>
          <p:cNvSpPr txBox="1"/>
          <p:nvPr/>
        </p:nvSpPr>
        <p:spPr>
          <a:xfrm>
            <a:off x="7481508" y="8191500"/>
            <a:ext cx="9584019" cy="1323439"/>
          </a:xfrm>
          <a:prstGeom prst="rect">
            <a:avLst/>
          </a:prstGeom>
          <a:noFill/>
        </p:spPr>
        <p:txBody>
          <a:bodyPr wrap="square" rtlCol="0">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lang="en-US" sz="2000" dirty="0">
                <a:latin typeface="Arial" panose="020B0604020202020204" pitchFamily="34" charset="0"/>
                <a:cs typeface="Arial" panose="020B0604020202020204" pitchFamily="34" charset="0"/>
              </a:rPr>
              <a:t>This table shows the model’s performance for different dB gain levels. It lists the Mean Absolute Error (MAE) and Mean Squared Error (MSE) for the training, test random, and test goalpost datasets, helping to compare how well the model predicted EDFA gain in each case.</a:t>
            </a:r>
            <a:endParaRPr kumimoji="0" lang="en-US" altLang="en-US" sz="200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7B7DD49-2822-0E3C-22ED-A4DDEF88BE9E}"/>
              </a:ext>
            </a:extLst>
          </p:cNvPr>
          <p:cNvPicPr>
            <a:picLocks noChangeAspect="1"/>
          </p:cNvPicPr>
          <p:nvPr/>
        </p:nvPicPr>
        <p:blipFill>
          <a:blip r:embed="rId2"/>
          <a:stretch>
            <a:fillRect/>
          </a:stretch>
        </p:blipFill>
        <p:spPr>
          <a:xfrm>
            <a:off x="9162143" y="1562100"/>
            <a:ext cx="6337380" cy="5896094"/>
          </a:xfrm>
          <a:prstGeom prst="rect">
            <a:avLst/>
          </a:prstGeom>
        </p:spPr>
      </p:pic>
    </p:spTree>
    <p:extLst>
      <p:ext uri="{BB962C8B-B14F-4D97-AF65-F5344CB8AC3E}">
        <p14:creationId xmlns:p14="http://schemas.microsoft.com/office/powerpoint/2010/main" val="4206213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747583" y="3275455"/>
            <a:ext cx="14792835" cy="4240915"/>
          </a:xfrm>
          <a:prstGeom prst="rect">
            <a:avLst/>
          </a:prstGeom>
        </p:spPr>
        <p:txBody>
          <a:bodyPr lIns="0" tIns="0" rIns="0" bIns="0" rtlCol="0" anchor="t">
            <a:spAutoFit/>
          </a:bodyPr>
          <a:lstStyle/>
          <a:p>
            <a:pPr algn="ctr">
              <a:lnSpc>
                <a:spcPts val="16021"/>
              </a:lnSpc>
            </a:pPr>
            <a:r>
              <a:rPr lang="en-US" sz="17801" dirty="0">
                <a:solidFill>
                  <a:srgbClr val="423734"/>
                </a:solidFill>
                <a:latin typeface="DM Serif Display"/>
                <a:ea typeface="DM Serif Display"/>
                <a:cs typeface="DM Serif Display"/>
                <a:sym typeface="DM Serif Display"/>
              </a:rPr>
              <a:t>Thank</a:t>
            </a:r>
          </a:p>
          <a:p>
            <a:pPr algn="ctr">
              <a:lnSpc>
                <a:spcPts val="16021"/>
              </a:lnSpc>
            </a:pPr>
            <a:r>
              <a:rPr lang="en-US" sz="17801" dirty="0">
                <a:solidFill>
                  <a:srgbClr val="423734"/>
                </a:solidFill>
                <a:latin typeface="DM Serif Display"/>
                <a:ea typeface="DM Serif Display"/>
                <a:cs typeface="DM Serif Display"/>
                <a:sym typeface="DM Serif Display"/>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489</TotalTime>
  <Words>764</Words>
  <Application>Microsoft Office PowerPoint</Application>
  <PresentationFormat>Custom</PresentationFormat>
  <Paragraphs>60</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DM Serif Display</vt:lpstr>
      <vt:lpstr>Arial</vt:lpstr>
      <vt:lpstr>Inria Serif</vt:lpstr>
      <vt:lpstr>Calibri</vt:lpstr>
      <vt:lpstr>Aptos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Cream and Pink Leaves Project Presentation</dc:title>
  <cp:lastModifiedBy>Anil Kumar Raigar</cp:lastModifiedBy>
  <cp:revision>17</cp:revision>
  <dcterms:created xsi:type="dcterms:W3CDTF">2006-08-16T00:00:00Z</dcterms:created>
  <dcterms:modified xsi:type="dcterms:W3CDTF">2024-09-18T20:04:41Z</dcterms:modified>
  <dc:identifier>DAGPzHnzQQU</dc:identifier>
</cp:coreProperties>
</file>