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4"/>
  </p:notesMasterIdLst>
  <p:sldIdLst>
    <p:sldId id="256" r:id="rId2"/>
    <p:sldId id="257" r:id="rId3"/>
    <p:sldId id="258" r:id="rId4"/>
    <p:sldId id="260" r:id="rId5"/>
    <p:sldId id="261" r:id="rId6"/>
    <p:sldId id="262" r:id="rId7"/>
    <p:sldId id="263" r:id="rId8"/>
    <p:sldId id="265" r:id="rId9"/>
    <p:sldId id="267" r:id="rId10"/>
    <p:sldId id="268" r:id="rId11"/>
    <p:sldId id="269" r:id="rId12"/>
    <p:sldId id="270" r:id="rId13"/>
    <p:sldId id="271" r:id="rId14"/>
    <p:sldId id="272" r:id="rId15"/>
    <p:sldId id="273" r:id="rId16"/>
    <p:sldId id="274" r:id="rId17"/>
    <p:sldId id="275" r:id="rId18"/>
    <p:sldId id="278" r:id="rId19"/>
    <p:sldId id="276" r:id="rId20"/>
    <p:sldId id="279" r:id="rId21"/>
    <p:sldId id="277"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C957F4-0D84-4F32-A25B-0E38C08F0136}" type="datetimeFigureOut">
              <a:rPr lang="en-US" smtClean="0"/>
              <a:pPr/>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4B569-CBCE-4B44-8066-855A84D93C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4B569-CBCE-4B44-8066-855A84D93C6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D6ABF-9C7E-4486-BB36-46AC290EDCEB}"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CA89-F18C-4807-A29B-B988E25EC7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D6ABF-9C7E-4486-BB36-46AC290EDCEB}" type="datetimeFigureOut">
              <a:rPr lang="en-US" smtClean="0"/>
              <a:pPr/>
              <a:t>11/15/2023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ACA89-F18C-4807-A29B-B988E25EC7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915400" cy="914400"/>
          </a:xfrm>
        </p:spPr>
        <p:txBody>
          <a:bodyPr>
            <a:noAutofit/>
          </a:bodyPr>
          <a:lstStyle/>
          <a:p>
            <a:r>
              <a:rPr lang="en-US" sz="2000" b="1" dirty="0">
                <a:solidFill>
                  <a:schemeClr val="accent1">
                    <a:lumMod val="75000"/>
                  </a:schemeClr>
                </a:solidFill>
                <a:latin typeface="Times New Roman" pitchFamily="18" charset="0"/>
                <a:cs typeface="Times New Roman" pitchFamily="18" charset="0"/>
              </a:rPr>
              <a:t>JAWAHARLAL NEHRU TECHNOLOGICAL UNIVERSITY HYDERABAD UNIVERSITY COLLEGE OF ENGINEERING MANTHANI</a:t>
            </a:r>
            <a:br>
              <a:rPr lang="en-US" sz="2000" b="1" dirty="0">
                <a:solidFill>
                  <a:schemeClr val="accent1">
                    <a:lumMod val="75000"/>
                  </a:schemeClr>
                </a:solidFill>
                <a:latin typeface="Times New Roman" pitchFamily="18" charset="0"/>
                <a:cs typeface="Times New Roman" pitchFamily="18" charset="0"/>
              </a:rPr>
            </a:br>
            <a:endParaRPr lang="en-US" sz="2000" b="1" dirty="0">
              <a:solidFill>
                <a:schemeClr val="accent1">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676400" y="1600200"/>
            <a:ext cx="6781800" cy="533400"/>
          </a:xfrm>
        </p:spPr>
        <p:txBody>
          <a:bodyPr>
            <a:noAutofit/>
          </a:bodyPr>
          <a:lstStyle/>
          <a:p>
            <a:r>
              <a:rPr lang="en-US" sz="1800" u="sng" dirty="0">
                <a:solidFill>
                  <a:schemeClr val="accent2">
                    <a:lumMod val="75000"/>
                  </a:schemeClr>
                </a:solidFill>
                <a:latin typeface="Times New Roman" pitchFamily="18" charset="0"/>
                <a:cs typeface="Times New Roman" pitchFamily="18" charset="0"/>
              </a:rPr>
              <a:t>DEPARTMENT OF COMPUTER SCIENCE AND ENGINEERING</a:t>
            </a:r>
          </a:p>
        </p:txBody>
      </p:sp>
      <p:sp>
        <p:nvSpPr>
          <p:cNvPr id="5" name="TextBox 4"/>
          <p:cNvSpPr txBox="1"/>
          <p:nvPr/>
        </p:nvSpPr>
        <p:spPr>
          <a:xfrm>
            <a:off x="76200" y="2286000"/>
            <a:ext cx="8991600" cy="830997"/>
          </a:xfrm>
          <a:prstGeom prst="rect">
            <a:avLst/>
          </a:prstGeom>
          <a:noFill/>
        </p:spPr>
        <p:txBody>
          <a:bodyPr wrap="square" rtlCol="0">
            <a:spAutoFit/>
          </a:bodyPr>
          <a:lstStyle/>
          <a:p>
            <a:pPr algn="ctr"/>
            <a:r>
              <a:rPr lang="en-US" sz="2400" b="1" dirty="0">
                <a:solidFill>
                  <a:srgbClr val="0070C0"/>
                </a:solidFill>
                <a:latin typeface="Times New Roman" pitchFamily="18" charset="0"/>
                <a:cs typeface="Times New Roman" pitchFamily="18" charset="0"/>
              </a:rPr>
              <a:t>PREDICTION OF CYBER-TOXIC COMMENTS ON SOCIAL MEDIA USING MACHINE LEARNING</a:t>
            </a:r>
          </a:p>
        </p:txBody>
      </p:sp>
      <p:sp>
        <p:nvSpPr>
          <p:cNvPr id="6" name="TextBox 5"/>
          <p:cNvSpPr txBox="1"/>
          <p:nvPr/>
        </p:nvSpPr>
        <p:spPr>
          <a:xfrm>
            <a:off x="381000" y="4114800"/>
            <a:ext cx="3276600" cy="369332"/>
          </a:xfrm>
          <a:prstGeom prst="rect">
            <a:avLst/>
          </a:prstGeom>
          <a:noFill/>
        </p:spPr>
        <p:txBody>
          <a:bodyPr wrap="square" rtlCol="0">
            <a:spAutoFit/>
          </a:bodyPr>
          <a:lstStyle/>
          <a:p>
            <a:r>
              <a:rPr lang="en-US" b="1" u="sng" dirty="0">
                <a:latin typeface="Times New Roman" pitchFamily="18" charset="0"/>
                <a:cs typeface="Times New Roman" pitchFamily="18" charset="0"/>
              </a:rPr>
              <a:t>Under the guidance of :   </a:t>
            </a:r>
          </a:p>
        </p:txBody>
      </p:sp>
      <p:sp>
        <p:nvSpPr>
          <p:cNvPr id="7" name="TextBox 6"/>
          <p:cNvSpPr txBox="1"/>
          <p:nvPr/>
        </p:nvSpPr>
        <p:spPr>
          <a:xfrm>
            <a:off x="533400" y="4552890"/>
            <a:ext cx="3657600" cy="400110"/>
          </a:xfrm>
          <a:prstGeom prst="rect">
            <a:avLst/>
          </a:prstGeom>
          <a:noFill/>
        </p:spPr>
        <p:txBody>
          <a:bodyPr wrap="square" rtlCol="0">
            <a:spAutoFit/>
          </a:bodyPr>
          <a:lstStyle/>
          <a:p>
            <a:r>
              <a:rPr lang="en-US" sz="2000" b="1" dirty="0">
                <a:latin typeface="Times New Roman" pitchFamily="18" charset="0"/>
                <a:cs typeface="Times New Roman" pitchFamily="18" charset="0"/>
              </a:rPr>
              <a:t>N.VAMSHI KRISHNA</a:t>
            </a:r>
          </a:p>
        </p:txBody>
      </p:sp>
      <p:sp>
        <p:nvSpPr>
          <p:cNvPr id="8" name="TextBox 7"/>
          <p:cNvSpPr txBox="1"/>
          <p:nvPr/>
        </p:nvSpPr>
        <p:spPr>
          <a:xfrm>
            <a:off x="914400" y="4800600"/>
            <a:ext cx="2743200" cy="369332"/>
          </a:xfrm>
          <a:prstGeom prst="rect">
            <a:avLst/>
          </a:prstGeom>
          <a:noFill/>
        </p:spPr>
        <p:txBody>
          <a:bodyPr wrap="square" rtlCol="0">
            <a:spAutoFit/>
          </a:bodyPr>
          <a:lstStyle/>
          <a:p>
            <a:r>
              <a:rPr lang="en-US" dirty="0">
                <a:latin typeface="Times New Roman" pitchFamily="18" charset="0"/>
                <a:cs typeface="Times New Roman" pitchFamily="18" charset="0"/>
              </a:rPr>
              <a:t>              (Asst. </a:t>
            </a:r>
            <a:r>
              <a:rPr lang="en-US" sz="1600" dirty="0">
                <a:latin typeface="Times New Roman" pitchFamily="18" charset="0"/>
                <a:cs typeface="Times New Roman" pitchFamily="18" charset="0"/>
              </a:rPr>
              <a:t>Professor(C</a:t>
            </a:r>
            <a:r>
              <a:rPr lang="en-US" dirty="0">
                <a:latin typeface="Times New Roman" pitchFamily="18" charset="0"/>
                <a:cs typeface="Times New Roman" pitchFamily="18" charset="0"/>
              </a:rPr>
              <a:t>))</a:t>
            </a:r>
          </a:p>
        </p:txBody>
      </p:sp>
      <p:sp>
        <p:nvSpPr>
          <p:cNvPr id="9" name="TextBox 8"/>
          <p:cNvSpPr txBox="1"/>
          <p:nvPr/>
        </p:nvSpPr>
        <p:spPr>
          <a:xfrm>
            <a:off x="5105400" y="4114800"/>
            <a:ext cx="2743200"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TEAM MEMBERS :</a:t>
            </a:r>
          </a:p>
        </p:txBody>
      </p:sp>
      <p:sp>
        <p:nvSpPr>
          <p:cNvPr id="10" name="TextBox 9"/>
          <p:cNvSpPr txBox="1"/>
          <p:nvPr/>
        </p:nvSpPr>
        <p:spPr>
          <a:xfrm>
            <a:off x="5029200" y="4724400"/>
            <a:ext cx="3810000" cy="1200329"/>
          </a:xfrm>
          <a:prstGeom prst="rect">
            <a:avLst/>
          </a:prstGeom>
          <a:noFill/>
        </p:spPr>
        <p:txBody>
          <a:bodyPr wrap="square" rtlCol="0">
            <a:spAutoFit/>
          </a:bodyPr>
          <a:lstStyle/>
          <a:p>
            <a:r>
              <a:rPr lang="en-US" dirty="0">
                <a:latin typeface="Times New Roman" pitchFamily="18" charset="0"/>
                <a:cs typeface="Times New Roman" pitchFamily="18" charset="0"/>
              </a:rPr>
              <a:t>Ch. </a:t>
            </a:r>
            <a:r>
              <a:rPr lang="en-US" dirty="0" err="1">
                <a:latin typeface="Times New Roman" pitchFamily="18" charset="0"/>
                <a:cs typeface="Times New Roman" pitchFamily="18" charset="0"/>
              </a:rPr>
              <a:t>Sowmya</a:t>
            </a:r>
            <a:r>
              <a:rPr lang="en-US" dirty="0">
                <a:latin typeface="Times New Roman" pitchFamily="18" charset="0"/>
                <a:cs typeface="Times New Roman" pitchFamily="18" charset="0"/>
              </a:rPr>
              <a:t>              (20VD1A0541)</a:t>
            </a:r>
          </a:p>
          <a:p>
            <a:r>
              <a:rPr lang="en-US" dirty="0">
                <a:latin typeface="Times New Roman" pitchFamily="18" charset="0"/>
                <a:cs typeface="Times New Roman" pitchFamily="18" charset="0"/>
              </a:rPr>
              <a:t>K. Anil Kumar           (20VD1A0506)</a:t>
            </a:r>
          </a:p>
          <a:p>
            <a:r>
              <a:rPr lang="en-US" dirty="0">
                <a:latin typeface="Times New Roman" pitchFamily="18" charset="0"/>
                <a:cs typeface="Times New Roman" pitchFamily="18" charset="0"/>
              </a:rPr>
              <a:t>Ch. </a:t>
            </a:r>
            <a:r>
              <a:rPr lang="en-US" dirty="0" err="1">
                <a:latin typeface="Times New Roman" pitchFamily="18" charset="0"/>
                <a:cs typeface="Times New Roman" pitchFamily="18" charset="0"/>
              </a:rPr>
              <a:t>Kumaraswamy</a:t>
            </a:r>
            <a:r>
              <a:rPr lang="en-US" dirty="0">
                <a:latin typeface="Times New Roman" pitchFamily="18" charset="0"/>
                <a:cs typeface="Times New Roman" pitchFamily="18" charset="0"/>
              </a:rPr>
              <a:t>    (20VD1A0517)</a:t>
            </a:r>
          </a:p>
          <a:p>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Sangeetha</a:t>
            </a:r>
            <a:r>
              <a:rPr lang="en-US" dirty="0">
                <a:latin typeface="Times New Roman" pitchFamily="18" charset="0"/>
                <a:cs typeface="Times New Roman" pitchFamily="18" charset="0"/>
              </a:rPr>
              <a:t>              (20VD1A0557)</a:t>
            </a:r>
          </a:p>
        </p:txBody>
      </p:sp>
      <p:pic>
        <p:nvPicPr>
          <p:cNvPr id="11" name="Picture 10" descr="JNTU_Hyderabad_logo.png"/>
          <p:cNvPicPr>
            <a:picLocks noChangeAspect="1"/>
          </p:cNvPicPr>
          <p:nvPr/>
        </p:nvPicPr>
        <p:blipFill>
          <a:blip r:embed="rId3" cstate="print"/>
          <a:stretch>
            <a:fillRect/>
          </a:stretch>
        </p:blipFill>
        <p:spPr>
          <a:xfrm>
            <a:off x="152400" y="685800"/>
            <a:ext cx="1090156" cy="1139549"/>
          </a:xfrm>
          <a:prstGeom prst="rect">
            <a:avLst/>
          </a:prstGeom>
        </p:spPr>
      </p:pic>
      <p:sp>
        <p:nvSpPr>
          <p:cNvPr id="13" name="TextBox 12"/>
          <p:cNvSpPr txBox="1"/>
          <p:nvPr/>
        </p:nvSpPr>
        <p:spPr>
          <a:xfrm>
            <a:off x="1219200" y="1066800"/>
            <a:ext cx="8534400" cy="338554"/>
          </a:xfrm>
          <a:prstGeom prst="rect">
            <a:avLst/>
          </a:prstGeom>
          <a:noFill/>
        </p:spPr>
        <p:txBody>
          <a:bodyPr wrap="square" rtlCol="0">
            <a:spAutoFit/>
          </a:bodyPr>
          <a:lstStyle/>
          <a:p>
            <a:r>
              <a:rPr lang="en-US" sz="1600" dirty="0">
                <a:solidFill>
                  <a:schemeClr val="accent1">
                    <a:lumMod val="75000"/>
                  </a:schemeClr>
                </a:solidFill>
                <a:latin typeface="Times New Roman" pitchFamily="18" charset="0"/>
                <a:cs typeface="Times New Roman" pitchFamily="18" charset="0"/>
              </a:rPr>
              <a:t>Centenary Colony(Po),</a:t>
            </a:r>
            <a:r>
              <a:rPr lang="en-US" sz="1600" dirty="0" err="1">
                <a:solidFill>
                  <a:schemeClr val="accent1">
                    <a:lumMod val="75000"/>
                  </a:schemeClr>
                </a:solidFill>
                <a:latin typeface="Times New Roman" pitchFamily="18" charset="0"/>
                <a:cs typeface="Times New Roman" pitchFamily="18" charset="0"/>
              </a:rPr>
              <a:t>Pannur</a:t>
            </a:r>
            <a:r>
              <a:rPr lang="en-US" sz="1600" dirty="0">
                <a:solidFill>
                  <a:schemeClr val="accent1">
                    <a:lumMod val="75000"/>
                  </a:schemeClr>
                </a:solidFill>
                <a:latin typeface="Times New Roman" pitchFamily="18" charset="0"/>
                <a:cs typeface="Times New Roman" pitchFamily="18" charset="0"/>
              </a:rPr>
              <a:t>(</a:t>
            </a:r>
            <a:r>
              <a:rPr lang="en-US" sz="1600" dirty="0" err="1">
                <a:solidFill>
                  <a:schemeClr val="accent1">
                    <a:lumMod val="75000"/>
                  </a:schemeClr>
                </a:solidFill>
                <a:latin typeface="Times New Roman" pitchFamily="18" charset="0"/>
                <a:cs typeface="Times New Roman" pitchFamily="18" charset="0"/>
              </a:rPr>
              <a:t>Vil</a:t>
            </a:r>
            <a:r>
              <a:rPr lang="en-US" sz="1600" dirty="0">
                <a:solidFill>
                  <a:schemeClr val="accent1">
                    <a:lumMod val="75000"/>
                  </a:schemeClr>
                </a:solidFill>
                <a:latin typeface="Times New Roman" pitchFamily="18" charset="0"/>
                <a:cs typeface="Times New Roman" pitchFamily="18" charset="0"/>
              </a:rPr>
              <a:t>),</a:t>
            </a:r>
            <a:r>
              <a:rPr lang="en-US" sz="1600" dirty="0" err="1">
                <a:solidFill>
                  <a:schemeClr val="accent1">
                    <a:lumMod val="75000"/>
                  </a:schemeClr>
                </a:solidFill>
                <a:latin typeface="Times New Roman" pitchFamily="18" charset="0"/>
                <a:cs typeface="Times New Roman" pitchFamily="18" charset="0"/>
              </a:rPr>
              <a:t>Ramagiri</a:t>
            </a:r>
            <a:r>
              <a:rPr lang="en-US" sz="1600" dirty="0">
                <a:solidFill>
                  <a:schemeClr val="accent1">
                    <a:lumMod val="75000"/>
                  </a:schemeClr>
                </a:solidFill>
                <a:latin typeface="Times New Roman" pitchFamily="18" charset="0"/>
                <a:cs typeface="Times New Roman" pitchFamily="18" charset="0"/>
              </a:rPr>
              <a:t>(</a:t>
            </a:r>
            <a:r>
              <a:rPr lang="en-US" sz="1600" dirty="0" err="1">
                <a:solidFill>
                  <a:schemeClr val="accent1">
                    <a:lumMod val="75000"/>
                  </a:schemeClr>
                </a:solidFill>
                <a:latin typeface="Times New Roman" pitchFamily="18" charset="0"/>
                <a:cs typeface="Times New Roman" pitchFamily="18" charset="0"/>
              </a:rPr>
              <a:t>Mdl</a:t>
            </a:r>
            <a:r>
              <a:rPr lang="en-US" sz="1600" dirty="0">
                <a:solidFill>
                  <a:schemeClr val="accent1">
                    <a:lumMod val="75000"/>
                  </a:schemeClr>
                </a:solidFill>
                <a:latin typeface="Times New Roman" pitchFamily="18" charset="0"/>
                <a:cs typeface="Times New Roman" pitchFamily="18" charset="0"/>
              </a:rPr>
              <a:t>),Peddapalli,Telangana-505212,India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F6FEB-D1DB-4210-B98A-1DA715FF7932}"/>
              </a:ext>
            </a:extLst>
          </p:cNvPr>
          <p:cNvSpPr txBox="1"/>
          <p:nvPr/>
        </p:nvSpPr>
        <p:spPr>
          <a:xfrm>
            <a:off x="457200" y="124480"/>
            <a:ext cx="3352800" cy="53340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MODEL DESIGN</a:t>
            </a:r>
          </a:p>
        </p:txBody>
      </p:sp>
      <p:sp>
        <p:nvSpPr>
          <p:cNvPr id="3" name="TextBox 2">
            <a:extLst>
              <a:ext uri="{FF2B5EF4-FFF2-40B4-BE49-F238E27FC236}">
                <a16:creationId xmlns:a16="http://schemas.microsoft.com/office/drawing/2014/main" id="{540D672F-5C78-1742-8C02-1DAD444DB965}"/>
              </a:ext>
            </a:extLst>
          </p:cNvPr>
          <p:cNvSpPr txBox="1"/>
          <p:nvPr/>
        </p:nvSpPr>
        <p:spPr>
          <a:xfrm>
            <a:off x="762000" y="914400"/>
            <a:ext cx="33528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0EBDF55C-CB00-4300-F57A-A47932DB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88" y="1659575"/>
            <a:ext cx="8344623" cy="3977985"/>
          </a:xfrm>
          <a:prstGeom prst="rect">
            <a:avLst/>
          </a:prstGeom>
        </p:spPr>
      </p:pic>
    </p:spTree>
    <p:extLst>
      <p:ext uri="{BB962C8B-B14F-4D97-AF65-F5344CB8AC3E}">
        <p14:creationId xmlns:p14="http://schemas.microsoft.com/office/powerpoint/2010/main" val="156968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21655-08AE-E265-26FC-AE594CDE9A3E}"/>
              </a:ext>
            </a:extLst>
          </p:cNvPr>
          <p:cNvSpPr txBox="1"/>
          <p:nvPr/>
        </p:nvSpPr>
        <p:spPr>
          <a:xfrm>
            <a:off x="457200" y="304801"/>
            <a:ext cx="39624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USECASE DIAGRAM</a:t>
            </a:r>
          </a:p>
        </p:txBody>
      </p:sp>
      <p:pic>
        <p:nvPicPr>
          <p:cNvPr id="4" name="Picture 3">
            <a:extLst>
              <a:ext uri="{FF2B5EF4-FFF2-40B4-BE49-F238E27FC236}">
                <a16:creationId xmlns:a16="http://schemas.microsoft.com/office/drawing/2014/main" id="{CB9E3CB5-5D57-5C0C-D345-D8124BE8A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90600"/>
            <a:ext cx="7132938" cy="5265876"/>
          </a:xfrm>
          <a:prstGeom prst="rect">
            <a:avLst/>
          </a:prstGeom>
        </p:spPr>
      </p:pic>
    </p:spTree>
    <p:extLst>
      <p:ext uri="{BB962C8B-B14F-4D97-AF65-F5344CB8AC3E}">
        <p14:creationId xmlns:p14="http://schemas.microsoft.com/office/powerpoint/2010/main" val="101382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B3AD2-36C9-35A2-ED08-38467372EF91}"/>
              </a:ext>
            </a:extLst>
          </p:cNvPr>
          <p:cNvSpPr txBox="1"/>
          <p:nvPr/>
        </p:nvSpPr>
        <p:spPr>
          <a:xfrm>
            <a:off x="533400" y="228601"/>
            <a:ext cx="4343402"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887BF76D-C2C4-B049-1142-B40AF5F8FB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4468" y="739965"/>
            <a:ext cx="5685464" cy="6025116"/>
          </a:xfrm>
          <a:prstGeom prst="rect">
            <a:avLst/>
          </a:prstGeom>
        </p:spPr>
      </p:pic>
    </p:spTree>
    <p:extLst>
      <p:ext uri="{BB962C8B-B14F-4D97-AF65-F5344CB8AC3E}">
        <p14:creationId xmlns:p14="http://schemas.microsoft.com/office/powerpoint/2010/main" val="246420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AAEA5-4A25-0E75-6A15-23EB14DF4D59}"/>
              </a:ext>
            </a:extLst>
          </p:cNvPr>
          <p:cNvSpPr txBox="1"/>
          <p:nvPr/>
        </p:nvSpPr>
        <p:spPr>
          <a:xfrm>
            <a:off x="609600" y="381001"/>
            <a:ext cx="48006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MODEL ARCHITECTURE</a:t>
            </a:r>
          </a:p>
        </p:txBody>
      </p:sp>
      <p:pic>
        <p:nvPicPr>
          <p:cNvPr id="5" name="Picture 4">
            <a:extLst>
              <a:ext uri="{FF2B5EF4-FFF2-40B4-BE49-F238E27FC236}">
                <a16:creationId xmlns:a16="http://schemas.microsoft.com/office/drawing/2014/main" id="{31D2BA51-C58F-4DD3-8D49-21E3E94C1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17145"/>
            <a:ext cx="6469941" cy="4023709"/>
          </a:xfrm>
          <a:prstGeom prst="rect">
            <a:avLst/>
          </a:prstGeom>
        </p:spPr>
      </p:pic>
    </p:spTree>
    <p:extLst>
      <p:ext uri="{BB962C8B-B14F-4D97-AF65-F5344CB8AC3E}">
        <p14:creationId xmlns:p14="http://schemas.microsoft.com/office/powerpoint/2010/main" val="357145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4242C-2299-D0BA-AE46-CBBBF900F852}"/>
              </a:ext>
            </a:extLst>
          </p:cNvPr>
          <p:cNvSpPr txBox="1"/>
          <p:nvPr/>
        </p:nvSpPr>
        <p:spPr>
          <a:xfrm>
            <a:off x="228600" y="381001"/>
            <a:ext cx="3733800" cy="53340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IMPLEMENTATION</a:t>
            </a:r>
          </a:p>
        </p:txBody>
      </p:sp>
      <p:sp>
        <p:nvSpPr>
          <p:cNvPr id="3" name="TextBox 2">
            <a:extLst>
              <a:ext uri="{FF2B5EF4-FFF2-40B4-BE49-F238E27FC236}">
                <a16:creationId xmlns:a16="http://schemas.microsoft.com/office/drawing/2014/main" id="{C7B183F8-D555-8A16-139D-209D97185DDE}"/>
              </a:ext>
            </a:extLst>
          </p:cNvPr>
          <p:cNvSpPr txBox="1"/>
          <p:nvPr/>
        </p:nvSpPr>
        <p:spPr>
          <a:xfrm>
            <a:off x="304800" y="887692"/>
            <a:ext cx="8229600" cy="6186309"/>
          </a:xfrm>
          <a:prstGeom prst="rect">
            <a:avLst/>
          </a:prstGeom>
          <a:noFill/>
        </p:spPr>
        <p:txBody>
          <a:bodyPr wrap="square" rtlCol="0">
            <a:spAutoFit/>
          </a:bodyPr>
          <a:lstStyle/>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tkinter</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messagebox</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tkinter</a:t>
            </a:r>
            <a:r>
              <a:rPr lang="en-IN" b="0" dirty="0">
                <a:effectLst/>
                <a:latin typeface="Times New Roman" panose="02020603050405020304" pitchFamily="18" charset="0"/>
                <a:cs typeface="Times New Roman" panose="02020603050405020304" pitchFamily="18" charset="0"/>
              </a:rPr>
              <a:t> import *</a:t>
            </a: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tkinter</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simpledialog</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tkinter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matplotlib.pyplot</a:t>
            </a:r>
            <a:r>
              <a:rPr lang="en-IN" b="0" dirty="0">
                <a:effectLst/>
                <a:latin typeface="Times New Roman" panose="02020603050405020304" pitchFamily="18" charset="0"/>
                <a:cs typeface="Times New Roman" panose="02020603050405020304" pitchFamily="18" charset="0"/>
              </a:rPr>
              <a:t> as </a:t>
            </a:r>
            <a:r>
              <a:rPr lang="en-IN" b="0" dirty="0" err="1">
                <a:effectLst/>
                <a:latin typeface="Times New Roman" panose="02020603050405020304" pitchFamily="18" charset="0"/>
                <a:cs typeface="Times New Roman" panose="02020603050405020304" pitchFamily="18" charset="0"/>
              </a:rPr>
              <a:t>plt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numpy</a:t>
            </a:r>
            <a:r>
              <a:rPr lang="en-IN" b="0" dirty="0">
                <a:effectLst/>
                <a:latin typeface="Times New Roman" panose="02020603050405020304" pitchFamily="18" charset="0"/>
                <a:cs typeface="Times New Roman" panose="02020603050405020304" pitchFamily="18" charset="0"/>
              </a:rPr>
              <a:t> as np</a:t>
            </a: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tkinter</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ttk</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tkinter</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filedialog</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pandas as pd</a:t>
            </a: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sklearn.model_selection</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train_test_split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string import punctuation</a:t>
            </a: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nltk.corpus</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stopwords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nltk</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nltk.stem</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WordNetLemmatizer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sklearn.feature_extraction.text</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TfidfVectorizer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sklearn.metrics</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accuracy_score</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svm</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sklearn.naive_bayes</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GaussianNB</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sklearn.ensemble</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RandomForestClassifier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sklearn.linear_model</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LogisticRegression</a:t>
            </a:r>
            <a:endParaRPr lang="en-IN" b="0" dirty="0">
              <a:effectLst/>
              <a:latin typeface="Times New Roman" panose="02020603050405020304" pitchFamily="18" charset="0"/>
              <a:cs typeface="Times New Roman" panose="02020603050405020304" pitchFamily="18" charset="0"/>
            </a:endParaRPr>
          </a:p>
          <a:p>
            <a:endParaRPr lang="en-IN"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93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685A9-5AEF-5BD4-7BA0-DD369B2F9962}"/>
              </a:ext>
            </a:extLst>
          </p:cNvPr>
          <p:cNvSpPr txBox="1"/>
          <p:nvPr/>
        </p:nvSpPr>
        <p:spPr>
          <a:xfrm>
            <a:off x="533400" y="457200"/>
            <a:ext cx="8382000" cy="5909310"/>
          </a:xfrm>
          <a:prstGeom prst="rect">
            <a:avLst/>
          </a:prstGeom>
          <a:noFill/>
        </p:spPr>
        <p:txBody>
          <a:bodyPr wrap="square" rtlCol="0">
            <a:spAutoFit/>
          </a:bodyPr>
          <a:lstStyle/>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sklearn.neighbors</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KNeighborsClassifier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sklearn.tree</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DecisionTreeClassifier</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sklearn.metrics</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hamming_loss</a:t>
            </a:r>
            <a:endParaRPr lang="en-IN" b="0" dirty="0">
              <a:effectLst/>
              <a:latin typeface="Times New Roman" panose="02020603050405020304" pitchFamily="18" charset="0"/>
              <a:cs typeface="Times New Roman" panose="02020603050405020304" pitchFamily="18" charset="0"/>
            </a:endParaRPr>
          </a:p>
          <a:p>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main = Tk()</a:t>
            </a:r>
          </a:p>
          <a:p>
            <a:r>
              <a:rPr lang="en-IN" b="0" dirty="0" err="1">
                <a:effectLst/>
                <a:latin typeface="Times New Roman" panose="02020603050405020304" pitchFamily="18" charset="0"/>
                <a:cs typeface="Times New Roman" panose="02020603050405020304" pitchFamily="18" charset="0"/>
              </a:rPr>
              <a:t>main.title</a:t>
            </a:r>
            <a:r>
              <a:rPr lang="en-IN" b="0" dirty="0">
                <a:effectLst/>
                <a:latin typeface="Times New Roman" panose="02020603050405020304" pitchFamily="18" charset="0"/>
                <a:cs typeface="Times New Roman" panose="02020603050405020304" pitchFamily="18" charset="0"/>
              </a:rPr>
              <a:t>("Classification of Online Toxic Comments Using Machine Learning Algorithms")</a:t>
            </a:r>
          </a:p>
          <a:p>
            <a:r>
              <a:rPr lang="en-IN" b="0" dirty="0" err="1">
                <a:effectLst/>
                <a:latin typeface="Times New Roman" panose="02020603050405020304" pitchFamily="18" charset="0"/>
                <a:cs typeface="Times New Roman" panose="02020603050405020304" pitchFamily="18" charset="0"/>
              </a:rPr>
              <a:t>main.geometry</a:t>
            </a:r>
            <a:r>
              <a:rPr lang="en-IN" b="0" dirty="0">
                <a:effectLst/>
                <a:latin typeface="Times New Roman" panose="02020603050405020304" pitchFamily="18" charset="0"/>
                <a:cs typeface="Times New Roman" panose="02020603050405020304" pitchFamily="18" charset="0"/>
              </a:rPr>
              <a:t>("1300x1200")</a:t>
            </a:r>
          </a:p>
          <a:p>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global filename</a:t>
            </a:r>
          </a:p>
          <a:p>
            <a:r>
              <a:rPr lang="en-IN" b="0" dirty="0">
                <a:effectLst/>
                <a:latin typeface="Times New Roman" panose="02020603050405020304" pitchFamily="18" charset="0"/>
                <a:cs typeface="Times New Roman" panose="02020603050405020304" pitchFamily="18" charset="0"/>
              </a:rPr>
              <a:t>global X, Y1, Y2, Y3, Y4, Y5, Y6</a:t>
            </a:r>
          </a:p>
          <a:p>
            <a:r>
              <a:rPr lang="en-IN" b="0" dirty="0">
                <a:effectLst/>
                <a:latin typeface="Times New Roman" panose="02020603050405020304" pitchFamily="18" charset="0"/>
                <a:cs typeface="Times New Roman" panose="02020603050405020304" pitchFamily="18" charset="0"/>
              </a:rPr>
              <a:t>accuracy = []</a:t>
            </a:r>
          </a:p>
          <a:p>
            <a:r>
              <a:rPr lang="en-IN" b="0" dirty="0">
                <a:effectLst/>
                <a:latin typeface="Times New Roman" panose="02020603050405020304" pitchFamily="18" charset="0"/>
                <a:cs typeface="Times New Roman" panose="02020603050405020304" pitchFamily="18" charset="0"/>
              </a:rPr>
              <a:t>global </a:t>
            </a:r>
            <a:r>
              <a:rPr lang="en-IN" b="0" dirty="0" err="1">
                <a:effectLst/>
                <a:latin typeface="Times New Roman" panose="02020603050405020304" pitchFamily="18" charset="0"/>
                <a:cs typeface="Times New Roman" panose="02020603050405020304" pitchFamily="18" charset="0"/>
              </a:rPr>
              <a:t>X_train</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X_test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y_train</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y_test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loss = []</a:t>
            </a:r>
          </a:p>
          <a:p>
            <a:br>
              <a:rPr lang="en-IN" b="0" dirty="0">
                <a:effectLst/>
                <a:latin typeface="Times New Roman" panose="02020603050405020304" pitchFamily="18" charset="0"/>
                <a:cs typeface="Times New Roman" panose="02020603050405020304" pitchFamily="18" charset="0"/>
              </a:rPr>
            </a:br>
            <a:r>
              <a:rPr lang="en-IN" b="0" dirty="0" err="1">
                <a:effectLst/>
                <a:latin typeface="Times New Roman" panose="02020603050405020304" pitchFamily="18" charset="0"/>
                <a:cs typeface="Times New Roman" panose="02020603050405020304" pitchFamily="18" charset="0"/>
              </a:rPr>
              <a:t>stop_words</a:t>
            </a:r>
            <a:r>
              <a:rPr lang="en-IN" b="0" dirty="0">
                <a:effectLst/>
                <a:latin typeface="Times New Roman" panose="02020603050405020304" pitchFamily="18" charset="0"/>
                <a:cs typeface="Times New Roman" panose="02020603050405020304" pitchFamily="18" charset="0"/>
              </a:rPr>
              <a:t> = set(</a:t>
            </a:r>
            <a:r>
              <a:rPr lang="en-IN" b="0" dirty="0" err="1">
                <a:effectLst/>
                <a:latin typeface="Times New Roman" panose="02020603050405020304" pitchFamily="18" charset="0"/>
                <a:cs typeface="Times New Roman" panose="02020603050405020304" pitchFamily="18" charset="0"/>
              </a:rPr>
              <a:t>stopwords.words</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english</a:t>
            </a:r>
            <a:r>
              <a:rPr lang="en-IN" b="0" dirty="0">
                <a:effectLst/>
                <a:latin typeface="Times New Roman" panose="02020603050405020304" pitchFamily="18" charset="0"/>
                <a:cs typeface="Times New Roman" panose="02020603050405020304" pitchFamily="18" charset="0"/>
              </a:rPr>
              <a:t>'))</a:t>
            </a:r>
          </a:p>
          <a:p>
            <a:r>
              <a:rPr lang="en-IN" b="0" dirty="0" err="1">
                <a:effectLst/>
                <a:latin typeface="Times New Roman" panose="02020603050405020304" pitchFamily="18" charset="0"/>
                <a:cs typeface="Times New Roman" panose="02020603050405020304" pitchFamily="18" charset="0"/>
              </a:rPr>
              <a:t>lemmatizer</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WordNetLemmatizer</a:t>
            </a:r>
            <a:r>
              <a:rPr lang="en-IN" b="0" dirty="0">
                <a:effectLst/>
                <a:latin typeface="Times New Roman" panose="02020603050405020304" pitchFamily="18" charset="0"/>
                <a:cs typeface="Times New Roman" panose="02020603050405020304" pitchFamily="18" charset="0"/>
              </a:rPr>
              <a:t>()</a:t>
            </a:r>
          </a:p>
          <a:p>
            <a:br>
              <a:rPr lang="en-IN" b="0" dirty="0">
                <a:effectLst/>
                <a:latin typeface="Times New Roman" panose="02020603050405020304" pitchFamily="18" charset="0"/>
                <a:cs typeface="Times New Roman" panose="02020603050405020304" pitchFamily="18" charset="0"/>
              </a:rPr>
            </a:br>
            <a:r>
              <a:rPr lang="en-IN" b="0" dirty="0" err="1">
                <a:effectLst/>
                <a:latin typeface="Times New Roman" panose="02020603050405020304" pitchFamily="18" charset="0"/>
                <a:cs typeface="Times New Roman" panose="02020603050405020304" pitchFamily="18" charset="0"/>
              </a:rPr>
              <a:t>textdata</a:t>
            </a:r>
            <a:r>
              <a:rPr lang="en-IN" b="0" dirty="0">
                <a:effectLst/>
                <a:latin typeface="Times New Roman" panose="02020603050405020304" pitchFamily="18" charset="0"/>
                <a:cs typeface="Times New Roman" panose="02020603050405020304" pitchFamily="18" charset="0"/>
              </a:rPr>
              <a:t> = []</a:t>
            </a:r>
          </a:p>
          <a:p>
            <a:r>
              <a:rPr lang="en-IN" b="0" dirty="0">
                <a:effectLst/>
                <a:latin typeface="Times New Roman" panose="02020603050405020304" pitchFamily="18" charset="0"/>
                <a:cs typeface="Times New Roman" panose="02020603050405020304" pitchFamily="18" charset="0"/>
              </a:rPr>
              <a:t>global classifier1,classifier2,classifier3,classifier4,classifier5,classifier6</a:t>
            </a:r>
          </a:p>
          <a:p>
            <a:r>
              <a:rPr lang="en-IN" b="0" dirty="0">
                <a:effectLst/>
                <a:latin typeface="Times New Roman" panose="02020603050405020304" pitchFamily="18" charset="0"/>
                <a:cs typeface="Times New Roman" panose="02020603050405020304" pitchFamily="18" charset="0"/>
              </a:rPr>
              <a:t>global </a:t>
            </a:r>
            <a:r>
              <a:rPr lang="en-IN" b="0" dirty="0" err="1">
                <a:effectLst/>
                <a:latin typeface="Times New Roman" panose="02020603050405020304" pitchFamily="18" charset="0"/>
                <a:cs typeface="Times New Roman" panose="02020603050405020304" pitchFamily="18" charset="0"/>
              </a:rPr>
              <a:t>tfidf_vectorizer</a:t>
            </a:r>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82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2A49A-FB5D-03F6-16FB-C12FDD142493}"/>
              </a:ext>
            </a:extLst>
          </p:cNvPr>
          <p:cNvSpPr txBox="1"/>
          <p:nvPr/>
        </p:nvSpPr>
        <p:spPr>
          <a:xfrm>
            <a:off x="533400" y="76200"/>
            <a:ext cx="8229600" cy="7017306"/>
          </a:xfrm>
          <a:prstGeom prst="rect">
            <a:avLst/>
          </a:prstGeom>
          <a:noFill/>
        </p:spPr>
        <p:txBody>
          <a:bodyPr wrap="square" rtlCol="0">
            <a:spAutoFit/>
          </a:bodyPr>
          <a:lstStyle/>
          <a:p>
            <a:pPr>
              <a:lnSpc>
                <a:spcPct val="150000"/>
              </a:lnSpc>
            </a:pPr>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cleanPost</a:t>
            </a:r>
            <a:r>
              <a:rPr lang="en-IN" b="0" dirty="0">
                <a:effectLst/>
                <a:latin typeface="Times New Roman" panose="02020603050405020304" pitchFamily="18" charset="0"/>
                <a:cs typeface="Times New Roman" panose="02020603050405020304" pitchFamily="18" charset="0"/>
              </a:rPr>
              <a:t>(doc):</a:t>
            </a:r>
          </a:p>
          <a:p>
            <a:pPr>
              <a:lnSpc>
                <a:spcPct val="150000"/>
              </a:lnSpc>
            </a:pPr>
            <a:r>
              <a:rPr lang="en-IN" b="0" dirty="0">
                <a:effectLst/>
                <a:latin typeface="Times New Roman" panose="02020603050405020304" pitchFamily="18" charset="0"/>
                <a:cs typeface="Times New Roman" panose="02020603050405020304" pitchFamily="18" charset="0"/>
              </a:rPr>
              <a:t>    tokens = </a:t>
            </a:r>
            <a:r>
              <a:rPr lang="en-IN" b="0" dirty="0" err="1">
                <a:effectLst/>
                <a:latin typeface="Times New Roman" panose="02020603050405020304" pitchFamily="18" charset="0"/>
                <a:cs typeface="Times New Roman" panose="02020603050405020304" pitchFamily="18" charset="0"/>
              </a:rPr>
              <a:t>doc.split</a:t>
            </a:r>
            <a:r>
              <a:rPr lang="en-IN" b="0" dirty="0">
                <a:effectLst/>
                <a:latin typeface="Times New Roman" panose="02020603050405020304" pitchFamily="18" charset="0"/>
                <a:cs typeface="Times New Roman" panose="02020603050405020304" pitchFamily="18" charset="0"/>
              </a:rPr>
              <a:t>()</a:t>
            </a:r>
          </a:p>
          <a:p>
            <a:pPr>
              <a:lnSpc>
                <a:spcPct val="150000"/>
              </a:lnSpc>
            </a:pPr>
            <a:r>
              <a:rPr lang="en-IN" b="0" dirty="0">
                <a:effectLst/>
                <a:latin typeface="Times New Roman" panose="02020603050405020304" pitchFamily="18" charset="0"/>
                <a:cs typeface="Times New Roman" panose="02020603050405020304" pitchFamily="18" charset="0"/>
              </a:rPr>
              <a:t>    table = </a:t>
            </a:r>
            <a:r>
              <a:rPr lang="en-IN" b="0" dirty="0" err="1">
                <a:effectLst/>
                <a:latin typeface="Times New Roman" panose="02020603050405020304" pitchFamily="18" charset="0"/>
                <a:cs typeface="Times New Roman" panose="02020603050405020304" pitchFamily="18" charset="0"/>
              </a:rPr>
              <a:t>str.maketrans</a:t>
            </a:r>
            <a:r>
              <a:rPr lang="en-IN" b="0" dirty="0">
                <a:effectLst/>
                <a:latin typeface="Times New Roman" panose="02020603050405020304" pitchFamily="18" charset="0"/>
                <a:cs typeface="Times New Roman" panose="02020603050405020304" pitchFamily="18" charset="0"/>
              </a:rPr>
              <a:t>('', '', punctuation)</a:t>
            </a:r>
          </a:p>
          <a:p>
            <a:pPr>
              <a:lnSpc>
                <a:spcPct val="150000"/>
              </a:lnSpc>
            </a:pPr>
            <a:r>
              <a:rPr lang="en-IN" b="0" dirty="0">
                <a:effectLst/>
                <a:latin typeface="Times New Roman" panose="02020603050405020304" pitchFamily="18" charset="0"/>
                <a:cs typeface="Times New Roman" panose="02020603050405020304" pitchFamily="18" charset="0"/>
              </a:rPr>
              <a:t>    tokens = [</a:t>
            </a:r>
            <a:r>
              <a:rPr lang="en-IN" b="0" dirty="0" err="1">
                <a:effectLst/>
                <a:latin typeface="Times New Roman" panose="02020603050405020304" pitchFamily="18" charset="0"/>
                <a:cs typeface="Times New Roman" panose="02020603050405020304" pitchFamily="18" charset="0"/>
              </a:rPr>
              <a:t>w.translate</a:t>
            </a:r>
            <a:r>
              <a:rPr lang="en-IN" b="0" dirty="0">
                <a:effectLst/>
                <a:latin typeface="Times New Roman" panose="02020603050405020304" pitchFamily="18" charset="0"/>
                <a:cs typeface="Times New Roman" panose="02020603050405020304" pitchFamily="18" charset="0"/>
              </a:rPr>
              <a:t>(table) for w in tokens]</a:t>
            </a:r>
          </a:p>
          <a:p>
            <a:pPr>
              <a:lnSpc>
                <a:spcPct val="150000"/>
              </a:lnSpc>
            </a:pPr>
            <a:r>
              <a:rPr lang="en-IN" b="0" dirty="0">
                <a:effectLst/>
                <a:latin typeface="Times New Roman" panose="02020603050405020304" pitchFamily="18" charset="0"/>
                <a:cs typeface="Times New Roman" panose="02020603050405020304" pitchFamily="18" charset="0"/>
              </a:rPr>
              <a:t>    tokens = [word for word in tokens if </a:t>
            </a:r>
            <a:r>
              <a:rPr lang="en-IN" b="0" dirty="0" err="1">
                <a:effectLst/>
                <a:latin typeface="Times New Roman" panose="02020603050405020304" pitchFamily="18" charset="0"/>
                <a:cs typeface="Times New Roman" panose="02020603050405020304" pitchFamily="18" charset="0"/>
              </a:rPr>
              <a:t>word.isalpha</a:t>
            </a:r>
            <a:r>
              <a:rPr lang="en-IN" b="0" dirty="0">
                <a:effectLst/>
                <a:latin typeface="Times New Roman" panose="02020603050405020304" pitchFamily="18" charset="0"/>
                <a:cs typeface="Times New Roman" panose="02020603050405020304" pitchFamily="18" charset="0"/>
              </a:rPr>
              <a:t>()]</a:t>
            </a:r>
          </a:p>
          <a:p>
            <a:pPr>
              <a:lnSpc>
                <a:spcPct val="150000"/>
              </a:lnSpc>
            </a:pPr>
            <a:r>
              <a:rPr lang="en-IN" b="0" dirty="0">
                <a:effectLst/>
                <a:latin typeface="Times New Roman" panose="02020603050405020304" pitchFamily="18" charset="0"/>
                <a:cs typeface="Times New Roman" panose="02020603050405020304" pitchFamily="18" charset="0"/>
              </a:rPr>
              <a:t>    tokens = [w for w in tokens if not w in </a:t>
            </a:r>
            <a:r>
              <a:rPr lang="en-IN" b="0" dirty="0" err="1">
                <a:effectLst/>
                <a:latin typeface="Times New Roman" panose="02020603050405020304" pitchFamily="18" charset="0"/>
                <a:cs typeface="Times New Roman" panose="02020603050405020304" pitchFamily="18" charset="0"/>
              </a:rPr>
              <a:t>stop_words</a:t>
            </a:r>
            <a:r>
              <a:rPr lang="en-IN" b="0" dirty="0">
                <a:effectLst/>
                <a:latin typeface="Times New Roman" panose="02020603050405020304" pitchFamily="18" charset="0"/>
                <a:cs typeface="Times New Roman" panose="02020603050405020304" pitchFamily="18" charset="0"/>
              </a:rPr>
              <a:t>]</a:t>
            </a:r>
          </a:p>
          <a:p>
            <a:pPr>
              <a:lnSpc>
                <a:spcPct val="150000"/>
              </a:lnSpc>
            </a:pPr>
            <a:r>
              <a:rPr lang="en-IN" b="0" dirty="0">
                <a:effectLst/>
                <a:latin typeface="Times New Roman" panose="02020603050405020304" pitchFamily="18" charset="0"/>
                <a:cs typeface="Times New Roman" panose="02020603050405020304" pitchFamily="18" charset="0"/>
              </a:rPr>
              <a:t>    tokens = [word for word in tokens if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(word) &gt; 1]</a:t>
            </a:r>
          </a:p>
          <a:p>
            <a:pPr>
              <a:lnSpc>
                <a:spcPct val="150000"/>
              </a:lnSpc>
            </a:pPr>
            <a:r>
              <a:rPr lang="en-IN" b="0" dirty="0">
                <a:effectLst/>
                <a:latin typeface="Times New Roman" panose="02020603050405020304" pitchFamily="18" charset="0"/>
                <a:cs typeface="Times New Roman" panose="02020603050405020304" pitchFamily="18" charset="0"/>
              </a:rPr>
              <a:t>    tokens = [</a:t>
            </a:r>
            <a:r>
              <a:rPr lang="en-IN" b="0" dirty="0" err="1">
                <a:effectLst/>
                <a:latin typeface="Times New Roman" panose="02020603050405020304" pitchFamily="18" charset="0"/>
                <a:cs typeface="Times New Roman" panose="02020603050405020304" pitchFamily="18" charset="0"/>
              </a:rPr>
              <a:t>lemmatizer.lemmatize</a:t>
            </a:r>
            <a:r>
              <a:rPr lang="en-IN" b="0" dirty="0">
                <a:effectLst/>
                <a:latin typeface="Times New Roman" panose="02020603050405020304" pitchFamily="18" charset="0"/>
                <a:cs typeface="Times New Roman" panose="02020603050405020304" pitchFamily="18" charset="0"/>
              </a:rPr>
              <a:t>(token) for token in tokens]</a:t>
            </a:r>
          </a:p>
          <a:p>
            <a:pPr>
              <a:lnSpc>
                <a:spcPct val="150000"/>
              </a:lnSpc>
            </a:pPr>
            <a:r>
              <a:rPr lang="en-IN" b="0" dirty="0">
                <a:effectLst/>
                <a:latin typeface="Times New Roman" panose="02020603050405020304" pitchFamily="18" charset="0"/>
                <a:cs typeface="Times New Roman" panose="02020603050405020304" pitchFamily="18" charset="0"/>
              </a:rPr>
              <a:t>    tokens = ' '.join(tokens)</a:t>
            </a:r>
          </a:p>
          <a:p>
            <a:pPr>
              <a:lnSpc>
                <a:spcPct val="150000"/>
              </a:lnSpc>
            </a:pPr>
            <a:r>
              <a:rPr lang="en-IN" b="0" dirty="0">
                <a:effectLst/>
                <a:latin typeface="Times New Roman" panose="02020603050405020304" pitchFamily="18" charset="0"/>
                <a:cs typeface="Times New Roman" panose="02020603050405020304" pitchFamily="18" charset="0"/>
              </a:rPr>
              <a:t>    return tokens</a:t>
            </a:r>
          </a:p>
          <a:p>
            <a:pPr>
              <a:lnSpc>
                <a:spcPct val="150000"/>
              </a:lnSpc>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uploadDataset</a:t>
            </a:r>
            <a:r>
              <a:rPr lang="en-IN" b="0" dirty="0">
                <a:effectLst/>
                <a:latin typeface="Times New Roman" panose="02020603050405020304" pitchFamily="18" charset="0"/>
                <a:cs typeface="Times New Roman" panose="02020603050405020304" pitchFamily="18" charset="0"/>
              </a:rPr>
              <a:t>():    </a:t>
            </a:r>
          </a:p>
          <a:p>
            <a:pPr>
              <a:lnSpc>
                <a:spcPct val="150000"/>
              </a:lnSpc>
            </a:pPr>
            <a:r>
              <a:rPr lang="en-IN" b="0" dirty="0">
                <a:effectLst/>
                <a:latin typeface="Times New Roman" panose="02020603050405020304" pitchFamily="18" charset="0"/>
                <a:cs typeface="Times New Roman" panose="02020603050405020304" pitchFamily="18" charset="0"/>
              </a:rPr>
              <a:t>    global filename</a:t>
            </a:r>
          </a:p>
          <a:p>
            <a:pPr>
              <a:lnSpc>
                <a:spcPct val="150000"/>
              </a:lnSpc>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text.delete</a:t>
            </a:r>
            <a:r>
              <a:rPr lang="en-IN" b="0" dirty="0">
                <a:effectLst/>
                <a:latin typeface="Times New Roman" panose="02020603050405020304" pitchFamily="18" charset="0"/>
                <a:cs typeface="Times New Roman" panose="02020603050405020304" pitchFamily="18" charset="0"/>
              </a:rPr>
              <a:t>('1.0', END)</a:t>
            </a:r>
          </a:p>
          <a:p>
            <a:pPr>
              <a:lnSpc>
                <a:spcPct val="150000"/>
              </a:lnSpc>
            </a:pPr>
            <a:r>
              <a:rPr lang="en-IN" b="0" dirty="0">
                <a:effectLst/>
                <a:latin typeface="Times New Roman" panose="02020603050405020304" pitchFamily="18" charset="0"/>
                <a:cs typeface="Times New Roman" panose="02020603050405020304" pitchFamily="18" charset="0"/>
              </a:rPr>
              <a:t>    filename = </a:t>
            </a:r>
            <a:r>
              <a:rPr lang="en-IN" b="0" dirty="0" err="1">
                <a:effectLst/>
                <a:latin typeface="Times New Roman" panose="02020603050405020304" pitchFamily="18" charset="0"/>
                <a:cs typeface="Times New Roman" panose="02020603050405020304" pitchFamily="18" charset="0"/>
              </a:rPr>
              <a:t>filedialog.askopenfilename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initialdir</a:t>
            </a:r>
            <a:r>
              <a:rPr lang="en-IN" b="0" dirty="0">
                <a:effectLst/>
                <a:latin typeface="Times New Roman" panose="02020603050405020304" pitchFamily="18" charset="0"/>
                <a:cs typeface="Times New Roman" panose="02020603050405020304" pitchFamily="18" charset="0"/>
              </a:rPr>
              <a:t>="Dataset")</a:t>
            </a:r>
          </a:p>
          <a:p>
            <a:pPr>
              <a:lnSpc>
                <a:spcPct val="150000"/>
              </a:lnSpc>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text.insert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END,filename</a:t>
            </a:r>
            <a:r>
              <a:rPr lang="en-IN" b="0" dirty="0">
                <a:effectLst/>
                <a:latin typeface="Times New Roman" panose="02020603050405020304" pitchFamily="18" charset="0"/>
                <a:cs typeface="Times New Roman" panose="02020603050405020304" pitchFamily="18" charset="0"/>
              </a:rPr>
              <a:t>+" loaded\n")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28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151CF-D909-E875-52C6-C07F9F81497D}"/>
              </a:ext>
            </a:extLst>
          </p:cNvPr>
          <p:cNvSpPr txBox="1"/>
          <p:nvPr/>
        </p:nvSpPr>
        <p:spPr>
          <a:xfrm>
            <a:off x="304800" y="228600"/>
            <a:ext cx="25908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C19747A2-6355-9CD5-845C-004D85F3997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3000" y="838200"/>
            <a:ext cx="7010400" cy="2819400"/>
          </a:xfrm>
          <a:prstGeom prst="rect">
            <a:avLst/>
          </a:prstGeom>
        </p:spPr>
      </p:pic>
      <p:pic>
        <p:nvPicPr>
          <p:cNvPr id="5" name="Picture 4">
            <a:extLst>
              <a:ext uri="{FF2B5EF4-FFF2-40B4-BE49-F238E27FC236}">
                <a16:creationId xmlns:a16="http://schemas.microsoft.com/office/drawing/2014/main" id="{BDBEED49-7D76-E86C-167F-5FC03933C4E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3000" y="3962400"/>
            <a:ext cx="7010400" cy="2667000"/>
          </a:xfrm>
          <a:prstGeom prst="rect">
            <a:avLst/>
          </a:prstGeom>
        </p:spPr>
      </p:pic>
    </p:spTree>
    <p:extLst>
      <p:ext uri="{BB962C8B-B14F-4D97-AF65-F5344CB8AC3E}">
        <p14:creationId xmlns:p14="http://schemas.microsoft.com/office/powerpoint/2010/main" val="2860657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875C43-987C-05B2-05D2-8A11F78440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5400" y="152400"/>
            <a:ext cx="6857999" cy="3200400"/>
          </a:xfrm>
          <a:prstGeom prst="rect">
            <a:avLst/>
          </a:prstGeom>
        </p:spPr>
      </p:pic>
      <p:pic>
        <p:nvPicPr>
          <p:cNvPr id="3" name="Picture 2">
            <a:extLst>
              <a:ext uri="{FF2B5EF4-FFF2-40B4-BE49-F238E27FC236}">
                <a16:creationId xmlns:a16="http://schemas.microsoft.com/office/drawing/2014/main" id="{1D97FF9B-1F9D-53E6-A83B-6E33EB2A2C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5400" y="3657600"/>
            <a:ext cx="6857999" cy="3048000"/>
          </a:xfrm>
          <a:prstGeom prst="rect">
            <a:avLst/>
          </a:prstGeom>
        </p:spPr>
      </p:pic>
    </p:spTree>
    <p:extLst>
      <p:ext uri="{BB962C8B-B14F-4D97-AF65-F5344CB8AC3E}">
        <p14:creationId xmlns:p14="http://schemas.microsoft.com/office/powerpoint/2010/main" val="132570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38F66-CCBF-3F21-3A39-DBD5644BB1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6400" y="239518"/>
            <a:ext cx="6553200" cy="2960881"/>
          </a:xfrm>
          <a:prstGeom prst="rect">
            <a:avLst/>
          </a:prstGeom>
        </p:spPr>
      </p:pic>
      <p:pic>
        <p:nvPicPr>
          <p:cNvPr id="4" name="Picture 3">
            <a:extLst>
              <a:ext uri="{FF2B5EF4-FFF2-40B4-BE49-F238E27FC236}">
                <a16:creationId xmlns:a16="http://schemas.microsoft.com/office/drawing/2014/main" id="{9075DBED-5669-4951-5865-14264A5CC2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33600" y="3657602"/>
            <a:ext cx="5486400" cy="2590800"/>
          </a:xfrm>
          <a:prstGeom prst="rect">
            <a:avLst/>
          </a:prstGeom>
        </p:spPr>
      </p:pic>
    </p:spTree>
    <p:extLst>
      <p:ext uri="{BB962C8B-B14F-4D97-AF65-F5344CB8AC3E}">
        <p14:creationId xmlns:p14="http://schemas.microsoft.com/office/powerpoint/2010/main" val="363268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12310"/>
            <a:ext cx="7391400" cy="6125523"/>
          </a:xfrm>
          <a:prstGeom prst="rect">
            <a:avLst/>
          </a:prstGeom>
          <a:noFill/>
        </p:spPr>
        <p:txBody>
          <a:bodyPr wrap="square" rtlCol="0">
            <a:spAutoFit/>
          </a:bodyPr>
          <a:lstStyle/>
          <a:p>
            <a:pPr marL="457200" indent="-457200">
              <a:lnSpc>
                <a:spcPct val="150000"/>
              </a:lnSpc>
              <a:buFont typeface="Arial" pitchFamily="34" charset="0"/>
              <a:buChar char="•"/>
            </a:pPr>
            <a:r>
              <a:rPr lang="en-US" sz="2200" dirty="0">
                <a:latin typeface="Times New Roman" pitchFamily="18" charset="0"/>
                <a:cs typeface="Times New Roman" pitchFamily="18" charset="0"/>
              </a:rPr>
              <a:t>Introduction</a:t>
            </a:r>
          </a:p>
          <a:p>
            <a:pPr marL="457200" indent="-457200">
              <a:lnSpc>
                <a:spcPct val="150000"/>
              </a:lnSpc>
              <a:buFont typeface="Arial" pitchFamily="34" charset="0"/>
              <a:buChar char="•"/>
            </a:pPr>
            <a:r>
              <a:rPr lang="en-US" sz="2200" dirty="0">
                <a:latin typeface="Times New Roman" pitchFamily="18" charset="0"/>
                <a:cs typeface="Times New Roman" pitchFamily="18" charset="0"/>
              </a:rPr>
              <a:t>Problem Statement</a:t>
            </a:r>
          </a:p>
          <a:p>
            <a:pPr marL="457200" indent="-457200">
              <a:lnSpc>
                <a:spcPct val="150000"/>
              </a:lnSpc>
              <a:buFont typeface="Arial" pitchFamily="34" charset="0"/>
              <a:buChar char="•"/>
            </a:pPr>
            <a:r>
              <a:rPr lang="en-US" sz="2200" dirty="0">
                <a:latin typeface="Times New Roman" pitchFamily="18" charset="0"/>
                <a:cs typeface="Times New Roman" pitchFamily="18" charset="0"/>
              </a:rPr>
              <a:t>Existing System</a:t>
            </a:r>
          </a:p>
          <a:p>
            <a:pPr marL="457200" indent="-457200">
              <a:lnSpc>
                <a:spcPct val="150000"/>
              </a:lnSpc>
              <a:buFont typeface="Arial" pitchFamily="34" charset="0"/>
              <a:buChar char="•"/>
            </a:pPr>
            <a:r>
              <a:rPr lang="en-US" sz="2200" dirty="0">
                <a:latin typeface="Times New Roman" pitchFamily="18" charset="0"/>
                <a:cs typeface="Times New Roman" pitchFamily="18" charset="0"/>
              </a:rPr>
              <a:t>Limitations Of Existing System</a:t>
            </a:r>
          </a:p>
          <a:p>
            <a:pPr marL="457200" indent="-457200">
              <a:lnSpc>
                <a:spcPct val="150000"/>
              </a:lnSpc>
              <a:buFont typeface="Arial" pitchFamily="34" charset="0"/>
              <a:buChar char="•"/>
            </a:pPr>
            <a:r>
              <a:rPr lang="en-US" sz="2200" dirty="0">
                <a:latin typeface="Times New Roman" pitchFamily="18" charset="0"/>
                <a:cs typeface="Times New Roman" pitchFamily="18" charset="0"/>
              </a:rPr>
              <a:t>Proposed System</a:t>
            </a:r>
          </a:p>
          <a:p>
            <a:pPr marL="457200" indent="-457200">
              <a:lnSpc>
                <a:spcPct val="150000"/>
              </a:lnSpc>
              <a:buFont typeface="Arial" pitchFamily="34" charset="0"/>
              <a:buChar char="•"/>
            </a:pPr>
            <a:r>
              <a:rPr lang="en-US" sz="2200" dirty="0">
                <a:latin typeface="Times New Roman" pitchFamily="18" charset="0"/>
                <a:cs typeface="Times New Roman" pitchFamily="18" charset="0"/>
              </a:rPr>
              <a:t>System Requirement Specification</a:t>
            </a:r>
          </a:p>
          <a:p>
            <a:pPr marL="457200" indent="-457200">
              <a:lnSpc>
                <a:spcPct val="150000"/>
              </a:lnSpc>
              <a:buFont typeface="Arial" pitchFamily="34" charset="0"/>
              <a:buChar char="•"/>
            </a:pPr>
            <a:r>
              <a:rPr lang="en-US" sz="2200" dirty="0">
                <a:latin typeface="Times New Roman" pitchFamily="18" charset="0"/>
                <a:cs typeface="Times New Roman" pitchFamily="18" charset="0"/>
              </a:rPr>
              <a:t>Scope</a:t>
            </a:r>
          </a:p>
          <a:p>
            <a:pPr marL="457200" indent="-457200">
              <a:lnSpc>
                <a:spcPct val="150000"/>
              </a:lnSpc>
              <a:buFont typeface="Arial" pitchFamily="34" charset="0"/>
              <a:buChar char="•"/>
            </a:pPr>
            <a:r>
              <a:rPr lang="en-US" sz="2200" dirty="0">
                <a:latin typeface="Times New Roman" pitchFamily="18" charset="0"/>
                <a:cs typeface="Times New Roman" pitchFamily="18" charset="0"/>
              </a:rPr>
              <a:t>Model Design</a:t>
            </a:r>
          </a:p>
          <a:p>
            <a:pPr marL="457200" indent="-457200">
              <a:lnSpc>
                <a:spcPct val="150000"/>
              </a:lnSpc>
              <a:buFont typeface="Arial" pitchFamily="34" charset="0"/>
              <a:buChar char="•"/>
            </a:pPr>
            <a:r>
              <a:rPr lang="en-US" sz="2200" dirty="0">
                <a:latin typeface="Times New Roman" pitchFamily="18" charset="0"/>
                <a:cs typeface="Times New Roman" pitchFamily="18" charset="0"/>
              </a:rPr>
              <a:t>Model Architecture</a:t>
            </a:r>
          </a:p>
          <a:p>
            <a:pPr marL="457200" indent="-457200">
              <a:lnSpc>
                <a:spcPct val="150000"/>
              </a:lnSpc>
              <a:buFont typeface="Arial" pitchFamily="34" charset="0"/>
              <a:buChar char="•"/>
            </a:pPr>
            <a:r>
              <a:rPr lang="en-US" sz="2200" dirty="0">
                <a:latin typeface="Times New Roman" pitchFamily="18" charset="0"/>
                <a:cs typeface="Times New Roman" pitchFamily="18" charset="0"/>
              </a:rPr>
              <a:t>Implementation</a:t>
            </a:r>
          </a:p>
          <a:p>
            <a:pPr marL="457200" indent="-457200">
              <a:lnSpc>
                <a:spcPct val="150000"/>
              </a:lnSpc>
              <a:buFont typeface="Arial" pitchFamily="34" charset="0"/>
              <a:buChar char="•"/>
            </a:pPr>
            <a:r>
              <a:rPr lang="en-US" sz="2200" dirty="0">
                <a:latin typeface="Times New Roman" pitchFamily="18" charset="0"/>
                <a:cs typeface="Times New Roman" pitchFamily="18" charset="0"/>
              </a:rPr>
              <a:t>Conclusion</a:t>
            </a:r>
          </a:p>
          <a:p>
            <a:pPr marL="457200" indent="-457200">
              <a:lnSpc>
                <a:spcPct val="150000"/>
              </a:lnSpc>
              <a:buFont typeface="Arial" pitchFamily="34" charset="0"/>
              <a:buChar char="•"/>
            </a:pPr>
            <a:endParaRPr lang="en-US" sz="2200" dirty="0">
              <a:latin typeface="Times New Roman" pitchFamily="18" charset="0"/>
              <a:cs typeface="Times New Roman" pitchFamily="18" charset="0"/>
            </a:endParaRPr>
          </a:p>
        </p:txBody>
      </p:sp>
      <p:sp>
        <p:nvSpPr>
          <p:cNvPr id="6" name="TextBox 5"/>
          <p:cNvSpPr txBox="1"/>
          <p:nvPr/>
        </p:nvSpPr>
        <p:spPr>
          <a:xfrm>
            <a:off x="381000" y="65979"/>
            <a:ext cx="6858000" cy="646331"/>
          </a:xfrm>
          <a:prstGeom prst="rect">
            <a:avLst/>
          </a:prstGeom>
          <a:noFill/>
        </p:spPr>
        <p:txBody>
          <a:bodyPr wrap="square" rtlCol="0">
            <a:spAutoFit/>
          </a:bodyPr>
          <a:lstStyle/>
          <a:p>
            <a:pPr marL="514350" indent="-514350"/>
            <a:r>
              <a:rPr lang="en-US" sz="2800" b="1" dirty="0">
                <a:solidFill>
                  <a:srgbClr val="FF0000"/>
                </a:solidFill>
                <a:latin typeface="Times New Roman" pitchFamily="18" charset="0"/>
                <a:cs typeface="Times New Roman" pitchFamily="18" charset="0"/>
              </a:rPr>
              <a:t>CONTENTS</a:t>
            </a:r>
            <a:r>
              <a:rPr lang="en-US" sz="3600" b="1" dirty="0">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B8C7D-1130-B756-6381-39C1AE9166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0600" y="373958"/>
            <a:ext cx="7086600" cy="3055042"/>
          </a:xfrm>
          <a:prstGeom prst="rect">
            <a:avLst/>
          </a:prstGeom>
        </p:spPr>
      </p:pic>
      <p:pic>
        <p:nvPicPr>
          <p:cNvPr id="3" name="Picture 2">
            <a:extLst>
              <a:ext uri="{FF2B5EF4-FFF2-40B4-BE49-F238E27FC236}">
                <a16:creationId xmlns:a16="http://schemas.microsoft.com/office/drawing/2014/main" id="{F34B4826-E2BF-DD76-BBB3-797A0B1367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4400" y="3709001"/>
            <a:ext cx="7162800" cy="2920399"/>
          </a:xfrm>
          <a:prstGeom prst="rect">
            <a:avLst/>
          </a:prstGeom>
        </p:spPr>
      </p:pic>
    </p:spTree>
    <p:extLst>
      <p:ext uri="{BB962C8B-B14F-4D97-AF65-F5344CB8AC3E}">
        <p14:creationId xmlns:p14="http://schemas.microsoft.com/office/powerpoint/2010/main" val="123150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BD9E1-81F8-6913-54E0-B2F603E7F157}"/>
              </a:ext>
            </a:extLst>
          </p:cNvPr>
          <p:cNvSpPr txBox="1"/>
          <p:nvPr/>
        </p:nvSpPr>
        <p:spPr>
          <a:xfrm>
            <a:off x="381000" y="381000"/>
            <a:ext cx="3429000" cy="954107"/>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CONCLUSION</a:t>
            </a:r>
          </a:p>
          <a:p>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76DB3F1-585D-96C6-C6EA-EC0748BB3F10}"/>
              </a:ext>
            </a:extLst>
          </p:cNvPr>
          <p:cNvSpPr txBox="1"/>
          <p:nvPr/>
        </p:nvSpPr>
        <p:spPr>
          <a:xfrm>
            <a:off x="533400" y="1066800"/>
            <a:ext cx="8229600" cy="5116401"/>
          </a:xfrm>
          <a:prstGeom prst="rect">
            <a:avLst/>
          </a:prstGeom>
          <a:noFill/>
        </p:spPr>
        <p:txBody>
          <a:bodyPr wrap="square" rtlCol="0">
            <a:sp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We have discussed six Machine learning techniques i.e. logistic regression, Naive Bayes, decision tree, random forest, KNN classification, and SVM classifier, and compared their hamming loss, accuracy, and log loss in this paper. Now after proper analysis, we can say that in terms of hamming loss, Random forest performs best. So, our final model selection will be based on the combination of hamming loss and accuracy. Since we got the maximum accuracy i.e. </a:t>
            </a:r>
            <a:r>
              <a:rPr lang="en-IN" sz="2200" dirty="0">
                <a:latin typeface="Times New Roman" panose="02020603050405020304" pitchFamily="18" charset="0"/>
                <a:ea typeface="Calibri" panose="020F0502020204030204" pitchFamily="34" charset="0"/>
                <a:cs typeface="Times New Roman" panose="02020603050405020304" pitchFamily="18" charset="0"/>
              </a:rPr>
              <a:t>100.0</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 and least possible hamming loss i.e. </a:t>
            </a:r>
            <a:r>
              <a:rPr lang="en-IN" sz="2200" dirty="0">
                <a:latin typeface="Times New Roman" panose="02020603050405020304" pitchFamily="18" charset="0"/>
                <a:ea typeface="Calibri" panose="020F0502020204030204" pitchFamily="34" charset="0"/>
                <a:cs typeface="Times New Roman" panose="02020603050405020304" pitchFamily="18" charset="0"/>
              </a:rPr>
              <a:t>0.0</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 in case of the Random forest model. We will select the Random forest model as our final machine learning technique since it works best for our data.</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62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2743200"/>
            <a:ext cx="5410200" cy="1107996"/>
          </a:xfrm>
          <a:prstGeom prst="rect">
            <a:avLst/>
          </a:prstGeom>
          <a:noFill/>
        </p:spPr>
        <p:txBody>
          <a:bodyPr wrap="square" rtlCol="0">
            <a:spAutoFit/>
          </a:bodyPr>
          <a:lstStyle/>
          <a:p>
            <a:r>
              <a:rPr lang="en-US" sz="66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74676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INTRODUCTION</a:t>
            </a:r>
            <a:r>
              <a:rPr lang="en-US" sz="2800" b="1" dirty="0">
                <a:latin typeface="Times New Roman" pitchFamily="18" charset="0"/>
                <a:cs typeface="Times New Roman" pitchFamily="18" charset="0"/>
              </a:rPr>
              <a:t> </a:t>
            </a:r>
          </a:p>
        </p:txBody>
      </p:sp>
      <p:sp>
        <p:nvSpPr>
          <p:cNvPr id="7" name="TextBox 6"/>
          <p:cNvSpPr txBox="1"/>
          <p:nvPr/>
        </p:nvSpPr>
        <p:spPr>
          <a:xfrm>
            <a:off x="304800" y="1219200"/>
            <a:ext cx="8686800" cy="3647152"/>
          </a:xfrm>
          <a:prstGeom prst="rect">
            <a:avLst/>
          </a:prstGeom>
          <a:noFill/>
        </p:spPr>
        <p:txBody>
          <a:bodyPr wrap="square" rtlCol="0">
            <a:spAutoFit/>
          </a:bodyPr>
          <a:lstStyle/>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Advancements in technology led to the Internet, transforming global communication. Early email suffered from spam, complicating message categorization. Rise of social media highlights the need to classify content for societal safety and addressing antisocial conduct.</a:t>
            </a:r>
          </a:p>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 Toxic comments on social media make the internet unsafe and negatively impact people. Detecting toxicity requires a specific procedure and the application of classification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09600"/>
            <a:ext cx="55626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PROBLEM STATEMENT</a:t>
            </a:r>
          </a:p>
        </p:txBody>
      </p:sp>
      <p:sp>
        <p:nvSpPr>
          <p:cNvPr id="7" name="TextBox 6"/>
          <p:cNvSpPr txBox="1"/>
          <p:nvPr/>
        </p:nvSpPr>
        <p:spPr>
          <a:xfrm>
            <a:off x="0" y="1371600"/>
            <a:ext cx="8763000" cy="4094198"/>
          </a:xfrm>
          <a:prstGeom prst="rect">
            <a:avLst/>
          </a:prstGeom>
          <a:noFill/>
        </p:spPr>
        <p:txBody>
          <a:bodyPr wrap="square" rtlCol="0">
            <a:spAutoFit/>
          </a:bodyPr>
          <a:lstStyle/>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Develop a machine learning system to predict and identify instances of cyber-toxicity in social media content. This system should analyze user-generated text data and classify it as either cyber-toxic or non-toxic, contributing to the creation of safer online environments and proactive moderation strategies. </a:t>
            </a:r>
          </a:p>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The aim is to deploy a real-time solution that assists in monitoring and mitigating the harmful impact of cyber-toxicity on social media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3657600" cy="523220"/>
          </a:xfrm>
          <a:prstGeom prst="rect">
            <a:avLst/>
          </a:prstGeom>
          <a:noFill/>
        </p:spPr>
        <p:txBody>
          <a:bodyPr wrap="square" rtlCol="0">
            <a:spAutoFit/>
          </a:bodyPr>
          <a:lstStyle/>
          <a:p>
            <a:pPr algn="just"/>
            <a:r>
              <a:rPr lang="en-US" sz="2800" b="1" dirty="0">
                <a:solidFill>
                  <a:srgbClr val="FF0000"/>
                </a:solidFill>
                <a:latin typeface="Times New Roman" pitchFamily="18" charset="0"/>
                <a:cs typeface="Times New Roman" pitchFamily="18" charset="0"/>
              </a:rPr>
              <a:t>EXISTING SYSTEM</a:t>
            </a:r>
          </a:p>
        </p:txBody>
      </p:sp>
      <p:sp>
        <p:nvSpPr>
          <p:cNvPr id="5" name="TextBox 4"/>
          <p:cNvSpPr txBox="1"/>
          <p:nvPr/>
        </p:nvSpPr>
        <p:spPr>
          <a:xfrm>
            <a:off x="152400" y="1371600"/>
            <a:ext cx="8839199" cy="2570704"/>
          </a:xfrm>
          <a:prstGeom prst="rect">
            <a:avLst/>
          </a:prstGeom>
          <a:noFill/>
        </p:spPr>
        <p:txBody>
          <a:bodyPr wrap="square" rtlCol="0">
            <a:spAutoFit/>
          </a:bodyPr>
          <a:lstStyle/>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The existing system for classifying toxic comments using machine learning might involve techniques like natural language processing(NLP) and supervised learning algorithms. This system would likely require </a:t>
            </a:r>
            <a:r>
              <a:rPr lang="en-US" sz="2200" dirty="0" err="1">
                <a:latin typeface="Times New Roman" pitchFamily="18" charset="0"/>
                <a:cs typeface="Times New Roman" pitchFamily="18" charset="0"/>
              </a:rPr>
              <a:t>labelled</a:t>
            </a:r>
            <a:r>
              <a:rPr lang="en-US" sz="2200" dirty="0">
                <a:latin typeface="Times New Roman" pitchFamily="18" charset="0"/>
                <a:cs typeface="Times New Roman" pitchFamily="18" charset="0"/>
              </a:rPr>
              <a:t> data, where comments are categorized as toxic and non-toxic.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762000"/>
            <a:ext cx="80010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LIMITATIONS OF EXISTING SYSTEM</a:t>
            </a:r>
          </a:p>
        </p:txBody>
      </p:sp>
      <p:sp>
        <p:nvSpPr>
          <p:cNvPr id="6" name="TextBox 5"/>
          <p:cNvSpPr txBox="1"/>
          <p:nvPr/>
        </p:nvSpPr>
        <p:spPr>
          <a:xfrm>
            <a:off x="685800" y="1676400"/>
            <a:ext cx="8229600" cy="4094198"/>
          </a:xfrm>
          <a:prstGeom prst="rect">
            <a:avLst/>
          </a:prstGeom>
          <a:noFill/>
        </p:spPr>
        <p:txBody>
          <a:bodyPr wrap="square" rtlCol="0">
            <a:spAutoFit/>
          </a:bodyPr>
          <a:lstStyle/>
          <a:p>
            <a:pPr marL="342900" indent="-342900">
              <a:lnSpc>
                <a:spcPct val="150000"/>
              </a:lnSpc>
              <a:buFont typeface="Arial" pitchFamily="34" charset="0"/>
              <a:buChar char="•"/>
            </a:pPr>
            <a:r>
              <a:rPr lang="en-US" sz="2200" dirty="0">
                <a:latin typeface="Times New Roman" pitchFamily="18" charset="0"/>
                <a:cs typeface="Times New Roman" pitchFamily="18" charset="0"/>
              </a:rPr>
              <a:t>Data bias </a:t>
            </a:r>
          </a:p>
          <a:p>
            <a:pPr marL="342900" indent="-342900">
              <a:lnSpc>
                <a:spcPct val="150000"/>
              </a:lnSpc>
              <a:buFont typeface="Arial" pitchFamily="34" charset="0"/>
              <a:buChar char="•"/>
            </a:pPr>
            <a:r>
              <a:rPr lang="en-US" sz="2200" dirty="0">
                <a:latin typeface="Times New Roman" pitchFamily="18" charset="0"/>
                <a:cs typeface="Times New Roman" pitchFamily="18" charset="0"/>
              </a:rPr>
              <a:t>Limited context understanding </a:t>
            </a:r>
          </a:p>
          <a:p>
            <a:pPr marL="342900" indent="-342900">
              <a:lnSpc>
                <a:spcPct val="150000"/>
              </a:lnSpc>
              <a:buFont typeface="Arial" pitchFamily="34" charset="0"/>
              <a:buChar char="•"/>
            </a:pPr>
            <a:r>
              <a:rPr lang="en-US" sz="2200" dirty="0">
                <a:latin typeface="Times New Roman" pitchFamily="18" charset="0"/>
                <a:cs typeface="Times New Roman" pitchFamily="18" charset="0"/>
              </a:rPr>
              <a:t>Dynamic language usage </a:t>
            </a:r>
          </a:p>
          <a:p>
            <a:pPr marL="342900" indent="-342900">
              <a:lnSpc>
                <a:spcPct val="150000"/>
              </a:lnSpc>
              <a:buFont typeface="Arial" pitchFamily="34" charset="0"/>
              <a:buChar char="•"/>
            </a:pPr>
            <a:r>
              <a:rPr lang="en-US" sz="2200" dirty="0">
                <a:latin typeface="Times New Roman" pitchFamily="18" charset="0"/>
                <a:cs typeface="Times New Roman" pitchFamily="18" charset="0"/>
              </a:rPr>
              <a:t>Difficulty in handling contextual changes </a:t>
            </a:r>
          </a:p>
          <a:p>
            <a:pPr marL="342900" indent="-342900">
              <a:lnSpc>
                <a:spcPct val="150000"/>
              </a:lnSpc>
              <a:buFont typeface="Arial" pitchFamily="34" charset="0"/>
              <a:buChar char="•"/>
            </a:pPr>
            <a:r>
              <a:rPr lang="en-US" sz="2200" dirty="0">
                <a:latin typeface="Times New Roman" pitchFamily="18" charset="0"/>
                <a:cs typeface="Times New Roman" pitchFamily="18" charset="0"/>
              </a:rPr>
              <a:t>Interpretability </a:t>
            </a:r>
          </a:p>
          <a:p>
            <a:pPr marL="342900" indent="-342900">
              <a:lnSpc>
                <a:spcPct val="150000"/>
              </a:lnSpc>
              <a:buFont typeface="Arial" pitchFamily="34" charset="0"/>
              <a:buChar char="•"/>
            </a:pPr>
            <a:r>
              <a:rPr lang="en-US" sz="2200" dirty="0">
                <a:latin typeface="Times New Roman" pitchFamily="18" charset="0"/>
                <a:cs typeface="Times New Roman" pitchFamily="18" charset="0"/>
              </a:rPr>
              <a:t>Imbalanced Data</a:t>
            </a:r>
          </a:p>
          <a:p>
            <a:pPr marL="342900" indent="-342900">
              <a:lnSpc>
                <a:spcPct val="150000"/>
              </a:lnSpc>
              <a:buFont typeface="Arial" pitchFamily="34" charset="0"/>
              <a:buChar char="•"/>
            </a:pPr>
            <a:r>
              <a:rPr lang="en-US" sz="2200" dirty="0">
                <a:latin typeface="Times New Roman" pitchFamily="18" charset="0"/>
                <a:cs typeface="Times New Roman" pitchFamily="18" charset="0"/>
              </a:rPr>
              <a:t>Evolution of Language</a:t>
            </a:r>
          </a:p>
          <a:p>
            <a:pPr marL="342900" indent="-342900">
              <a:lnSpc>
                <a:spcPct val="150000"/>
              </a:lnSpc>
              <a:buFont typeface="Arial" pitchFamily="34" charset="0"/>
              <a:buChar char="•"/>
            </a:pPr>
            <a:r>
              <a:rPr lang="en-US" sz="2200" dirty="0">
                <a:latin typeface="Times New Roman" pitchFamily="18" charset="0"/>
                <a:cs typeface="Times New Roman" pitchFamily="18" charset="0"/>
              </a:rPr>
              <a:t>Human-Machine Collaboration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57200"/>
            <a:ext cx="41148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PROPOSED SYSTEM</a:t>
            </a:r>
          </a:p>
        </p:txBody>
      </p:sp>
      <p:sp>
        <p:nvSpPr>
          <p:cNvPr id="8" name="TextBox 7"/>
          <p:cNvSpPr txBox="1"/>
          <p:nvPr/>
        </p:nvSpPr>
        <p:spPr>
          <a:xfrm>
            <a:off x="1" y="1219200"/>
            <a:ext cx="8763000" cy="3078535"/>
          </a:xfrm>
          <a:prstGeom prst="rect">
            <a:avLst/>
          </a:prstGeom>
          <a:noFill/>
        </p:spPr>
        <p:txBody>
          <a:bodyPr wrap="square" rtlCol="0">
            <a:spAutoFit/>
          </a:bodyPr>
          <a:lstStyle/>
          <a:p>
            <a:pPr marL="457200" indent="-457200" algn="just">
              <a:lnSpc>
                <a:spcPct val="150000"/>
              </a:lnSpc>
              <a:buFont typeface="Arial" pitchFamily="34" charset="0"/>
              <a:buChar char="•"/>
            </a:pPr>
            <a:r>
              <a:rPr lang="en-US" sz="2200" dirty="0">
                <a:latin typeface="Times New Roman" pitchFamily="18" charset="0"/>
                <a:cs typeface="Times New Roman" pitchFamily="18" charset="0"/>
              </a:rPr>
              <a:t>The proposed system could potentially improve upon the existing one by incorporating more advanced NLP techniques, utilizing larger and more diverse data sets, and exploring newer machine-learning algorithms. It might also consider techniques like transfer learning using pre-trained language models, which have shown promising results in various NLP tasks.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0"/>
            <a:ext cx="56388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HARDWARE REQUIREMENTS</a:t>
            </a:r>
          </a:p>
        </p:txBody>
      </p:sp>
      <p:sp>
        <p:nvSpPr>
          <p:cNvPr id="6" name="TextBox 5"/>
          <p:cNvSpPr txBox="1"/>
          <p:nvPr/>
        </p:nvSpPr>
        <p:spPr>
          <a:xfrm>
            <a:off x="647700" y="2200594"/>
            <a:ext cx="6019800" cy="1555041"/>
          </a:xfrm>
          <a:prstGeom prst="rect">
            <a:avLst/>
          </a:prstGeom>
          <a:noFill/>
        </p:spPr>
        <p:txBody>
          <a:bodyPr wrap="square" rtlCol="0">
            <a:spAutoFit/>
          </a:bodyPr>
          <a:lstStyle/>
          <a:p>
            <a:pPr marL="342900" lvl="0" indent="-342900">
              <a:lnSpc>
                <a:spcPct val="150000"/>
              </a:lnSpc>
              <a:buFont typeface="Arial" pitchFamily="34" charset="0"/>
              <a:buChar char="•"/>
            </a:pPr>
            <a:r>
              <a:rPr lang="en-GB" sz="2200" dirty="0">
                <a:latin typeface="Times New Roman" pitchFamily="18" charset="0"/>
                <a:cs typeface="Times New Roman" pitchFamily="18" charset="0"/>
              </a:rPr>
              <a:t>Processor	:   Intel Core i5.</a:t>
            </a:r>
            <a:endParaRPr lang="en-US" sz="2200" dirty="0">
              <a:latin typeface="Times New Roman" pitchFamily="18" charset="0"/>
              <a:cs typeface="Times New Roman" pitchFamily="18" charset="0"/>
            </a:endParaRPr>
          </a:p>
          <a:p>
            <a:pPr marL="342900" lvl="0" indent="-342900">
              <a:lnSpc>
                <a:spcPct val="150000"/>
              </a:lnSpc>
              <a:buFont typeface="Arial" pitchFamily="34" charset="0"/>
              <a:buChar char="•"/>
            </a:pPr>
            <a:r>
              <a:rPr lang="en-GB" sz="2200" dirty="0">
                <a:latin typeface="Times New Roman" pitchFamily="18" charset="0"/>
                <a:cs typeface="Times New Roman" pitchFamily="18" charset="0"/>
              </a:rPr>
              <a:t>Hard Disk   :   40 GB.</a:t>
            </a:r>
            <a:endParaRPr lang="en-US" sz="2200" dirty="0">
              <a:latin typeface="Times New Roman" pitchFamily="18" charset="0"/>
              <a:cs typeface="Times New Roman" pitchFamily="18" charset="0"/>
            </a:endParaRPr>
          </a:p>
          <a:p>
            <a:pPr marL="342900" lvl="0" indent="-342900">
              <a:lnSpc>
                <a:spcPct val="150000"/>
              </a:lnSpc>
              <a:buFont typeface="Arial" pitchFamily="34" charset="0"/>
              <a:buChar char="•"/>
            </a:pPr>
            <a:r>
              <a:rPr lang="en-GB" sz="2200" dirty="0">
                <a:latin typeface="Times New Roman" pitchFamily="18" charset="0"/>
                <a:cs typeface="Times New Roman" pitchFamily="18" charset="0"/>
              </a:rPr>
              <a:t>Ram	:   512 Mb.</a:t>
            </a:r>
            <a:endParaRPr lang="en-US" sz="2200" dirty="0">
              <a:latin typeface="Times New Roman" pitchFamily="18" charset="0"/>
              <a:cs typeface="Times New Roman" pitchFamily="18" charset="0"/>
            </a:endParaRPr>
          </a:p>
        </p:txBody>
      </p:sp>
      <p:sp>
        <p:nvSpPr>
          <p:cNvPr id="7" name="TextBox 6"/>
          <p:cNvSpPr txBox="1"/>
          <p:nvPr/>
        </p:nvSpPr>
        <p:spPr>
          <a:xfrm>
            <a:off x="609600" y="3886200"/>
            <a:ext cx="6096000" cy="954107"/>
          </a:xfrm>
          <a:prstGeom prst="rect">
            <a:avLst/>
          </a:prstGeom>
          <a:noFill/>
        </p:spPr>
        <p:txBody>
          <a:bodyPr wrap="square" rtlCol="0">
            <a:spAutoFit/>
          </a:bodyPr>
          <a:lstStyle/>
          <a:p>
            <a:endParaRPr lang="en-US" sz="2800" b="1" dirty="0">
              <a:solidFill>
                <a:srgbClr val="FF0000"/>
              </a:solidFill>
              <a:latin typeface="Times New Roman" pitchFamily="18" charset="0"/>
              <a:cs typeface="Times New Roman" pitchFamily="18" charset="0"/>
            </a:endParaRPr>
          </a:p>
          <a:p>
            <a:r>
              <a:rPr lang="en-US" sz="2800" b="1" dirty="0">
                <a:solidFill>
                  <a:srgbClr val="FF0000"/>
                </a:solidFill>
                <a:latin typeface="Times New Roman" pitchFamily="18" charset="0"/>
                <a:cs typeface="Times New Roman" pitchFamily="18" charset="0"/>
              </a:rPr>
              <a:t>SOFTWARE REQUIREMENTS</a:t>
            </a:r>
          </a:p>
        </p:txBody>
      </p:sp>
      <p:sp>
        <p:nvSpPr>
          <p:cNvPr id="8" name="TextBox 7"/>
          <p:cNvSpPr txBox="1"/>
          <p:nvPr/>
        </p:nvSpPr>
        <p:spPr>
          <a:xfrm>
            <a:off x="685800" y="4876800"/>
            <a:ext cx="8305800" cy="877933"/>
          </a:xfrm>
          <a:prstGeom prst="rect">
            <a:avLst/>
          </a:prstGeom>
          <a:noFill/>
        </p:spPr>
        <p:txBody>
          <a:bodyPr wrap="square" rtlCol="0">
            <a:spAutoFit/>
          </a:bodyPr>
          <a:lstStyle/>
          <a:p>
            <a:pPr marL="342900" lvl="0" indent="-342900">
              <a:buFont typeface="Arial" pitchFamily="34" charset="0"/>
              <a:buChar char="•"/>
            </a:pPr>
            <a:r>
              <a:rPr lang="en-IN" sz="2200" dirty="0">
                <a:latin typeface="Times New Roman" pitchFamily="18" charset="0"/>
                <a:cs typeface="Times New Roman" pitchFamily="18" charset="0"/>
              </a:rPr>
              <a:t>Operating System  :Windows Family</a:t>
            </a:r>
            <a:endParaRPr lang="en-US" sz="2200" dirty="0">
              <a:latin typeface="Times New Roman" pitchFamily="18" charset="0"/>
              <a:cs typeface="Times New Roman" pitchFamily="18" charset="0"/>
            </a:endParaRPr>
          </a:p>
          <a:p>
            <a:pPr marL="342900" lvl="0" indent="-342900">
              <a:lnSpc>
                <a:spcPct val="150000"/>
              </a:lnSpc>
              <a:buFont typeface="Arial" pitchFamily="34" charset="0"/>
              <a:buChar char="•"/>
            </a:pPr>
            <a:r>
              <a:rPr lang="en-IN" sz="2200" dirty="0">
                <a:latin typeface="Times New Roman" pitchFamily="18" charset="0"/>
                <a:cs typeface="Times New Roman" pitchFamily="18" charset="0"/>
              </a:rPr>
              <a:t>Coding Language   : Python 3.11</a:t>
            </a:r>
            <a:endParaRPr lang="en-US" sz="22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038D633-33F2-2F3A-A92C-917622C93E3C}"/>
              </a:ext>
            </a:extLst>
          </p:cNvPr>
          <p:cNvSpPr txBox="1"/>
          <p:nvPr/>
        </p:nvSpPr>
        <p:spPr>
          <a:xfrm>
            <a:off x="419100" y="442317"/>
            <a:ext cx="88392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SOFTWARE REQUIREMENT SPECIFICATION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C48C-55EA-C3CC-6282-7E169388D462}"/>
              </a:ext>
            </a:extLst>
          </p:cNvPr>
          <p:cNvSpPr txBox="1"/>
          <p:nvPr/>
        </p:nvSpPr>
        <p:spPr>
          <a:xfrm>
            <a:off x="533400" y="553492"/>
            <a:ext cx="29718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SCOPE</a:t>
            </a:r>
          </a:p>
        </p:txBody>
      </p:sp>
      <p:sp>
        <p:nvSpPr>
          <p:cNvPr id="3" name="TextBox 2">
            <a:extLst>
              <a:ext uri="{FF2B5EF4-FFF2-40B4-BE49-F238E27FC236}">
                <a16:creationId xmlns:a16="http://schemas.microsoft.com/office/drawing/2014/main" id="{4C571F4E-4240-7B22-434C-6DCBD4D7C3EB}"/>
              </a:ext>
            </a:extLst>
          </p:cNvPr>
          <p:cNvSpPr txBox="1"/>
          <p:nvPr/>
        </p:nvSpPr>
        <p:spPr>
          <a:xfrm>
            <a:off x="385399" y="1217926"/>
            <a:ext cx="8534400" cy="46020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scope for predicting cyber-toxic comments on social media using machine learning involves addressing the pressing issue of online toxicity by collecting and annotating diverse datasets, developing natural language processing algorithms for comment analysis, and implementing models like supervised classifiers or advanced deep learning techniques.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comprehensive approach aims to contribute to a safer online environment through proactive content moderation and the promotion of positive digital interactions.</a:t>
            </a: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52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TotalTime>
  <Words>1021</Words>
  <Application>Microsoft Office PowerPoint</Application>
  <PresentationFormat>On-screen Show (4:3)</PresentationFormat>
  <Paragraphs>117</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JAWAHARLAL NEHRU TECHNOLOGICAL UNIVERSITY HYDERABAD UNIVERSITY COLLEGE OF ENGINEERING MANTHANI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HYDERABAD UNIVERSITY COLLEGE OF ENGINEERING MANTHANI</dc:title>
  <dc:creator>Anil Kumar</dc:creator>
  <cp:lastModifiedBy>SOWMYA CHINTHAKINDHI</cp:lastModifiedBy>
  <cp:revision>60</cp:revision>
  <dcterms:created xsi:type="dcterms:W3CDTF">2023-08-19T08:55:10Z</dcterms:created>
  <dcterms:modified xsi:type="dcterms:W3CDTF">2023-11-15T10:18:45Z</dcterms:modified>
</cp:coreProperties>
</file>