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61" r:id="rId8"/>
    <p:sldId id="262" r:id="rId9"/>
    <p:sldId id="263" r:id="rId10"/>
    <p:sldId id="265" r:id="rId11"/>
    <p:sldId id="276" r:id="rId12"/>
    <p:sldId id="268" r:id="rId13"/>
    <p:sldId id="269" r:id="rId14"/>
    <p:sldId id="270" r:id="rId15"/>
    <p:sldId id="273" r:id="rId16"/>
    <p:sldId id="274" r:id="rId17"/>
    <p:sldId id="275" r:id="rId18"/>
    <p:sldId id="277" r:id="rId19"/>
    <p:sldId id="278" r:id="rId20"/>
    <p:sldId id="272"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C957F4-0D84-4F32-A25B-0E38C08F0136}"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4B569-CBCE-4B44-8066-855A84D93C6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4B569-CBCE-4B44-8066-855A84D93C6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61D6ABF-9C7E-4486-BB36-46AC290EDCE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1D6ABF-9C7E-4486-BB36-46AC290EDCE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1D6ABF-9C7E-4486-BB36-46AC290EDCE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1D6ABF-9C7E-4486-BB36-46AC290EDCE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61D6ABF-9C7E-4486-BB36-46AC290EDCE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61D6ABF-9C7E-4486-BB36-46AC290EDCE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61D6ABF-9C7E-4486-BB36-46AC290EDCEB}"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61D6ABF-9C7E-4486-BB36-46AC290EDCE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D6ABF-9C7E-4486-BB36-46AC290EDCEB}"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61D6ABF-9C7E-4486-BB36-46AC290EDCE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61D6ABF-9C7E-4486-BB36-46AC290EDCE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1ACA89-F18C-4807-A29B-B988E25EC700}"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D6ABF-9C7E-4486-BB36-46AC290EDCEB}" type="datetimeFigureOut">
              <a:rPr 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ACA89-F18C-4807-A29B-B988E25EC70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915400" cy="914400"/>
          </a:xfrm>
        </p:spPr>
        <p:txBody>
          <a:bodyPr>
            <a:no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JAWAHARLAL NEHRU TECHNOLOGICAL UNIVERSITY HYDERABAD UNIVERSITY COLLEGE OF ENGINEERING MANTHANI</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557754"/>
            <a:ext cx="6781800" cy="533400"/>
          </a:xfrm>
        </p:spPr>
        <p:txBody>
          <a:bodyPr>
            <a:noAutofit/>
          </a:bodyPr>
          <a:lstStyle/>
          <a:p>
            <a:r>
              <a:rPr lang="en-US" sz="1800" u="sng"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endParaRPr lang="en-US" sz="1800"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6200" y="2622457"/>
            <a:ext cx="8991600" cy="645160"/>
          </a:xfrm>
          <a:prstGeom prst="rect">
            <a:avLst/>
          </a:prstGeom>
          <a:noFill/>
        </p:spPr>
        <p:txBody>
          <a:bodyPr wrap="square" rtlCol="0">
            <a:spAutoFit/>
          </a:bodyPr>
          <a:lstStyle/>
          <a:p>
            <a:pPr algn="ctr"/>
            <a:r>
              <a:rPr lang="en-IN" sz="3600" b="1" dirty="0">
                <a:solidFill>
                  <a:schemeClr val="accent1">
                    <a:lumMod val="75000"/>
                  </a:schemeClr>
                </a:solidFill>
              </a:rPr>
              <a:t>IoT BASED SHOPPING </a:t>
            </a:r>
            <a:r>
              <a:rPr lang="en-US" altLang="en-IN" sz="3600" b="1" dirty="0">
                <a:solidFill>
                  <a:schemeClr val="accent1">
                    <a:lumMod val="75000"/>
                  </a:schemeClr>
                </a:solidFill>
              </a:rPr>
              <a:t>C</a:t>
            </a:r>
            <a:r>
              <a:rPr lang="en-IN" sz="3600" b="1" dirty="0">
                <a:solidFill>
                  <a:schemeClr val="accent1">
                    <a:lumMod val="75000"/>
                  </a:schemeClr>
                </a:solidFill>
              </a:rPr>
              <a:t>ART</a:t>
            </a: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81000" y="4114800"/>
            <a:ext cx="3276600"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Under the guidance of :   </a:t>
            </a:r>
            <a:endParaRPr lang="en-US"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85800" y="4495800"/>
            <a:ext cx="36576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N.VAMSHI KRISHNA</a:t>
            </a:r>
            <a:endParaRPr lang="en-US" sz="2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14400" y="4800600"/>
            <a:ext cx="2667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(Asst. </a:t>
            </a:r>
            <a:r>
              <a:rPr lang="en-US" sz="1600" dirty="0">
                <a:latin typeface="Times New Roman" panose="02020603050405020304" pitchFamily="18" charset="0"/>
                <a:cs typeface="Times New Roman" panose="02020603050405020304" pitchFamily="18" charset="0"/>
              </a:rPr>
              <a:t>Professor(C</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105400" y="4114800"/>
            <a:ext cx="2743200"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TEAM MEMBERS :</a:t>
            </a:r>
            <a:endParaRPr lang="en-US" sz="2000" b="1" u="sng"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029200" y="4724400"/>
            <a:ext cx="3810000"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Ch. Sowmya              (20VD1A0541)</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K. Anil Kumar           (20VD1A0506)</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Ch. Kumaraswamy    (20VD1A0517)</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B. Sangeetha              (20VD1A0557)</a:t>
            </a:r>
            <a:endParaRPr lang="en-US" dirty="0">
              <a:latin typeface="Times New Roman" panose="02020603050405020304" pitchFamily="18" charset="0"/>
              <a:cs typeface="Times New Roman" panose="02020603050405020304" pitchFamily="18" charset="0"/>
            </a:endParaRPr>
          </a:p>
        </p:txBody>
      </p:sp>
      <p:pic>
        <p:nvPicPr>
          <p:cNvPr id="11" name="Picture 10" descr="JNTU_Hyderabad_logo.png"/>
          <p:cNvPicPr>
            <a:picLocks noChangeAspect="1"/>
          </p:cNvPicPr>
          <p:nvPr/>
        </p:nvPicPr>
        <p:blipFill>
          <a:blip r:embed="rId1" cstate="print"/>
          <a:stretch>
            <a:fillRect/>
          </a:stretch>
        </p:blipFill>
        <p:spPr>
          <a:xfrm>
            <a:off x="152400" y="685800"/>
            <a:ext cx="1090156" cy="1139549"/>
          </a:xfrm>
          <a:prstGeom prst="rect">
            <a:avLst/>
          </a:prstGeom>
        </p:spPr>
      </p:pic>
      <p:sp>
        <p:nvSpPr>
          <p:cNvPr id="13" name="TextBox 12"/>
          <p:cNvSpPr txBox="1"/>
          <p:nvPr/>
        </p:nvSpPr>
        <p:spPr>
          <a:xfrm>
            <a:off x="1242556" y="1110899"/>
            <a:ext cx="85344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Centenary Colony(Po),Pannur(Vil),Ramagiri(Mdl),Peddapalli,Telangana-505212,India</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29718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MODEL DESIGN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143000"/>
            <a:ext cx="3352800" cy="954107"/>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CLASS DIAGRAM</a:t>
            </a:r>
            <a:endParaRPr lang="en-IN" sz="2800" b="1" dirty="0">
              <a:solidFill>
                <a:srgbClr val="FF0000"/>
              </a:solidFill>
              <a:latin typeface="Times New Roman" panose="02020603050405020304" pitchFamily="18" charset="0"/>
              <a:cs typeface="Times New Roman" panose="02020603050405020304" pitchFamily="18" charset="0"/>
            </a:endParaRPr>
          </a:p>
          <a:p>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0" y="1676400"/>
            <a:ext cx="7543800" cy="48340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38100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USE CASE DIAGRAM</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635" y="1066800"/>
            <a:ext cx="7498730" cy="5638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886200" cy="53340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ACTIVITY DIAGRAM</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5771" y="914400"/>
            <a:ext cx="6564857" cy="5715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57200"/>
            <a:ext cx="3962400" cy="800219"/>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IMPLEMENTATION</a:t>
            </a:r>
            <a:endParaRPr lang="en-IN" sz="2800" b="1" dirty="0">
              <a:solidFill>
                <a:srgbClr val="FF0000"/>
              </a:solidFill>
              <a:latin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571500" y="1234638"/>
            <a:ext cx="8153400" cy="5617692"/>
          </a:xfrm>
          <a:prstGeom prst="rect">
            <a:avLst/>
          </a:prstGeom>
          <a:noFill/>
        </p:spPr>
        <p:txBody>
          <a:bodyPr wrap="square" rtlCol="0">
            <a:spAutoFit/>
          </a:bodyPr>
          <a:lstStyle/>
          <a:p>
            <a:pPr>
              <a:lnSpc>
                <a:spcPct val="150000"/>
              </a:lnSpc>
            </a:pPr>
            <a:r>
              <a:rPr lang="en-IN" sz="2200" dirty="0">
                <a:latin typeface="Times New Roman" panose="02020603050405020304" pitchFamily="18" charset="0"/>
                <a:cs typeface="Times New Roman" panose="02020603050405020304" pitchFamily="18" charset="0"/>
              </a:rPr>
              <a:t>#include&lt;ESP8266WiFi.h&gt;</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#include&lt;WiFiClient.h&gt;</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#include&lt;ESP8266WebServer.h&gt;</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#include&lt;LiquidCrystal_I2C.h&gt;</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#include&lt;Wire.h&gt;</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void </a:t>
            </a:r>
            <a:r>
              <a:rPr lang="en-IN" sz="2200" dirty="0" err="1">
                <a:latin typeface="Times New Roman" panose="02020603050405020304" pitchFamily="18" charset="0"/>
                <a:cs typeface="Times New Roman" panose="02020603050405020304" pitchFamily="18" charset="0"/>
              </a:rPr>
              <a:t>printDetail</a:t>
            </a:r>
            <a:r>
              <a:rPr lang="en-IN" sz="2200" dirty="0">
                <a:latin typeface="Times New Roman" panose="02020603050405020304" pitchFamily="18" charset="0"/>
                <a:cs typeface="Times New Roman" panose="02020603050405020304" pitchFamily="18" charset="0"/>
              </a:rPr>
              <a:t>(uint8_t type, int value);</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LiquidCrystal_I2C lcd(0x3f, 16, 2);</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err="1">
                <a:latin typeface="Times New Roman" panose="02020603050405020304" pitchFamily="18" charset="0"/>
                <a:cs typeface="Times New Roman" panose="02020603050405020304" pitchFamily="18" charset="0"/>
              </a:rPr>
              <a:t>const</a:t>
            </a:r>
            <a:r>
              <a:rPr lang="en-IN" sz="2200" dirty="0">
                <a:latin typeface="Times New Roman" panose="02020603050405020304" pitchFamily="18" charset="0"/>
                <a:cs typeface="Times New Roman" panose="02020603050405020304" pitchFamily="18" charset="0"/>
              </a:rPr>
              <a:t> char* </a:t>
            </a:r>
            <a:r>
              <a:rPr lang="en-IN" sz="2200" dirty="0" err="1">
                <a:latin typeface="Times New Roman" panose="02020603050405020304" pitchFamily="18" charset="0"/>
                <a:cs typeface="Times New Roman" panose="02020603050405020304" pitchFamily="18" charset="0"/>
              </a:rPr>
              <a:t>ssid</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justdo</a:t>
            </a:r>
            <a:r>
              <a:rPr lang="en-IN"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err="1">
                <a:latin typeface="Times New Roman" panose="02020603050405020304" pitchFamily="18" charset="0"/>
                <a:cs typeface="Times New Roman" panose="02020603050405020304" pitchFamily="18" charset="0"/>
              </a:rPr>
              <a:t>const</a:t>
            </a:r>
            <a:r>
              <a:rPr lang="en-IN" sz="2200" dirty="0">
                <a:latin typeface="Times New Roman" panose="02020603050405020304" pitchFamily="18" charset="0"/>
                <a:cs typeface="Times New Roman" panose="02020603050405020304" pitchFamily="18" charset="0"/>
              </a:rPr>
              <a:t> char* password = "@12345";</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ESP8266WebServer server(80);</a:t>
            </a: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645" y="112323"/>
            <a:ext cx="7620000" cy="6633354"/>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String page = "";</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char input[12];</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 count = 0;</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 a;</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 p1 = 0, p2 = 0, p3 = 0, p4 = 0;</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 c1 = 0, c2 = 0, c3 = 0, c4 = 0;</a:t>
            </a: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double total = 0;</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 </a:t>
            </a:r>
            <a:r>
              <a:rPr lang="en-US" sz="2200" dirty="0" err="1">
                <a:latin typeface="Times New Roman" panose="02020603050405020304" pitchFamily="18" charset="0"/>
                <a:cs typeface="Times New Roman" panose="02020603050405020304" pitchFamily="18" charset="0"/>
              </a:rPr>
              <a:t>count_prod</a:t>
            </a:r>
            <a:r>
              <a:rPr lang="en-US" sz="2200" dirty="0">
                <a:latin typeface="Times New Roman" panose="02020603050405020304" pitchFamily="18" charset="0"/>
                <a:cs typeface="Times New Roman" panose="02020603050405020304" pitchFamily="18" charset="0"/>
              </a:rPr>
              <a:t> = 0;</a:t>
            </a: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 led1 = D5;</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 led2 = D7;</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 buzzer = D6;</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229600" cy="6124754"/>
          </a:xfrm>
          <a:prstGeom prst="rect">
            <a:avLst/>
          </a:prstGeom>
          <a:noFill/>
        </p:spPr>
        <p:txBody>
          <a:bodyPr wrap="square" rtlCol="0">
            <a:spAutoFit/>
          </a:bodyPr>
          <a:lstStyle/>
          <a:p>
            <a:pPr algn="l"/>
            <a:r>
              <a:rPr lang="en-IN" sz="2200" b="0" i="0" dirty="0">
                <a:effectLst/>
                <a:latin typeface="Times New Roman" panose="02020603050405020304" pitchFamily="18" charset="0"/>
                <a:cs typeface="Times New Roman" panose="02020603050405020304" pitchFamily="18" charset="0"/>
              </a:rPr>
              <a:t>void setup()</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Serial.begin</a:t>
            </a:r>
            <a:r>
              <a:rPr lang="en-IN" sz="2200" b="0" i="0" dirty="0">
                <a:effectLst/>
                <a:latin typeface="Times New Roman" panose="02020603050405020304" pitchFamily="18" charset="0"/>
                <a:cs typeface="Times New Roman" panose="02020603050405020304" pitchFamily="18" charset="0"/>
              </a:rPr>
              <a:t>(115200);</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pinMode</a:t>
            </a:r>
            <a:r>
              <a:rPr lang="en-IN" sz="2200" b="0" i="0" dirty="0">
                <a:effectLst/>
                <a:latin typeface="Times New Roman" panose="02020603050405020304" pitchFamily="18" charset="0"/>
                <a:cs typeface="Times New Roman" panose="02020603050405020304" pitchFamily="18" charset="0"/>
              </a:rPr>
              <a:t>(D4, INPUT_PULLUP);</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pinMode</a:t>
            </a:r>
            <a:r>
              <a:rPr lang="en-IN" sz="2200" b="0" i="0" dirty="0">
                <a:effectLst/>
                <a:latin typeface="Times New Roman" panose="02020603050405020304" pitchFamily="18" charset="0"/>
                <a:cs typeface="Times New Roman" panose="02020603050405020304" pitchFamily="18" charset="0"/>
              </a:rPr>
              <a:t>(led1, OUTPUT);</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pinMode</a:t>
            </a:r>
            <a:r>
              <a:rPr lang="en-IN" sz="2200" b="0" i="0" dirty="0">
                <a:effectLst/>
                <a:latin typeface="Times New Roman" panose="02020603050405020304" pitchFamily="18" charset="0"/>
                <a:cs typeface="Times New Roman" panose="02020603050405020304" pitchFamily="18" charset="0"/>
              </a:rPr>
              <a:t>(led2, OUTPUT);</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pinMode</a:t>
            </a:r>
            <a:r>
              <a:rPr lang="en-IN" sz="2200" b="0" i="0" dirty="0">
                <a:effectLst/>
                <a:latin typeface="Times New Roman" panose="02020603050405020304" pitchFamily="18" charset="0"/>
                <a:cs typeface="Times New Roman" panose="02020603050405020304" pitchFamily="18" charset="0"/>
              </a:rPr>
              <a:t>(buzzer, OUTPUT);</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Serial.begin</a:t>
            </a:r>
            <a:r>
              <a:rPr lang="en-IN" sz="2200" b="0" i="0" dirty="0">
                <a:effectLst/>
                <a:latin typeface="Times New Roman" panose="02020603050405020304" pitchFamily="18" charset="0"/>
                <a:cs typeface="Times New Roman" panose="02020603050405020304" pitchFamily="18" charset="0"/>
              </a:rPr>
              <a:t>(9600);</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WiFi.begin</a:t>
            </a:r>
            <a:r>
              <a:rPr lang="en-IN" sz="2200" b="0" i="0" dirty="0">
                <a:effectLst/>
                <a:latin typeface="Times New Roman" panose="02020603050405020304" pitchFamily="18" charset="0"/>
                <a:cs typeface="Times New Roman" panose="02020603050405020304" pitchFamily="18" charset="0"/>
              </a:rPr>
              <a:t>(</a:t>
            </a:r>
            <a:r>
              <a:rPr lang="en-IN" sz="2200" b="0" i="0" dirty="0" err="1">
                <a:effectLst/>
                <a:latin typeface="Times New Roman" panose="02020603050405020304" pitchFamily="18" charset="0"/>
                <a:cs typeface="Times New Roman" panose="02020603050405020304" pitchFamily="18" charset="0"/>
              </a:rPr>
              <a:t>ssid</a:t>
            </a:r>
            <a:r>
              <a:rPr lang="en-IN" sz="2200" b="0" i="0" dirty="0">
                <a:effectLst/>
                <a:latin typeface="Times New Roman" panose="02020603050405020304" pitchFamily="18" charset="0"/>
                <a:cs typeface="Times New Roman" panose="02020603050405020304" pitchFamily="18" charset="0"/>
              </a:rPr>
              <a:t>, password);</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Wire.begin</a:t>
            </a:r>
            <a:r>
              <a:rPr lang="en-IN" sz="2200" b="0" i="0" dirty="0">
                <a:effectLst/>
                <a:latin typeface="Times New Roman" panose="02020603050405020304" pitchFamily="18" charset="0"/>
                <a:cs typeface="Times New Roman" panose="02020603050405020304" pitchFamily="18" charset="0"/>
              </a:rPr>
              <a:t>(D2, D1);</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lcd.begin</a:t>
            </a:r>
            <a:r>
              <a:rPr lang="en-IN" sz="2200" b="0" i="0" dirty="0">
                <a:effectLst/>
                <a:latin typeface="Times New Roman" panose="02020603050405020304" pitchFamily="18" charset="0"/>
                <a:cs typeface="Times New Roman" panose="02020603050405020304" pitchFamily="18" charset="0"/>
              </a:rPr>
              <a:t>();</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lcd.backlight</a:t>
            </a:r>
            <a:r>
              <a:rPr lang="en-IN" sz="2200" b="0" i="0" dirty="0">
                <a:effectLst/>
                <a:latin typeface="Times New Roman" panose="02020603050405020304" pitchFamily="18" charset="0"/>
                <a:cs typeface="Times New Roman" panose="02020603050405020304" pitchFamily="18" charset="0"/>
              </a:rPr>
              <a:t>();</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lcd.setCursor</a:t>
            </a:r>
            <a:r>
              <a:rPr lang="en-IN" sz="2200" b="0" i="0" dirty="0">
                <a:effectLst/>
                <a:latin typeface="Times New Roman" panose="02020603050405020304" pitchFamily="18" charset="0"/>
                <a:cs typeface="Times New Roman" panose="02020603050405020304" pitchFamily="18" charset="0"/>
              </a:rPr>
              <a:t>(0, 0);</a:t>
            </a:r>
            <a:endParaRPr lang="en-IN" sz="2200" b="0" i="0" dirty="0">
              <a:effectLst/>
              <a:latin typeface="Times New Roman" panose="02020603050405020304" pitchFamily="18" charset="0"/>
              <a:cs typeface="Times New Roman" panose="02020603050405020304" pitchFamily="18" charset="0"/>
            </a:endParaRPr>
          </a:p>
          <a:p>
            <a:pPr algn="l"/>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lcd.print</a:t>
            </a:r>
            <a:r>
              <a:rPr lang="en-IN" sz="2200" b="0" i="0" dirty="0">
                <a:effectLst/>
                <a:latin typeface="Times New Roman" panose="02020603050405020304" pitchFamily="18" charset="0"/>
                <a:cs typeface="Times New Roman" panose="02020603050405020304" pitchFamily="18" charset="0"/>
              </a:rPr>
              <a:t>("WELCOME TO");</a:t>
            </a:r>
            <a:endParaRPr lang="en-IN" sz="2200"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44704"/>
            <a:ext cx="28956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RESULTS</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09800" y="971550"/>
            <a:ext cx="4038600" cy="245745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4038600"/>
            <a:ext cx="4038600" cy="2457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33600" y="533400"/>
            <a:ext cx="4419600" cy="3314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32766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CONCLUSION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28687" y="1123817"/>
            <a:ext cx="8001000" cy="3586366"/>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conclusion, the proposed IoT-based shopping solution offers a significant improvement over the traditional shopping experience in markets. The proposed solution includes a smart billing system. In addition, future work for this solution includes integrating it with mobile apps, incorporating an AI-based recommendation engine, implementing real-time inventory management using IoT sensors, generating analytics and reporting, and integrating with online stores.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2743200"/>
            <a:ext cx="6400800" cy="1107996"/>
          </a:xfrm>
          <a:prstGeom prst="rect">
            <a:avLst/>
          </a:prstGeom>
          <a:noFill/>
        </p:spPr>
        <p:txBody>
          <a:bodyPr wrap="square" rtlCol="0">
            <a:spAutoFit/>
          </a:bodyPr>
          <a:lstStyle/>
          <a:p>
            <a:r>
              <a:rPr lang="en-US" sz="6600" dirty="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66800"/>
            <a:ext cx="7391400" cy="561769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Problem Statement</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Existing System</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Limitations Of Existing System</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Proposed System</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System requirement specification</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Model Architecture</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Model Design</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Implementation</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Results</a:t>
            </a:r>
            <a:endParaRPr lang="en-US" sz="2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Conclusion</a:t>
            </a:r>
            <a:endParaRPr lang="en-US"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38346" y="358174"/>
            <a:ext cx="6858000" cy="646331"/>
          </a:xfrm>
          <a:prstGeom prst="rect">
            <a:avLst/>
          </a:prstGeom>
          <a:noFill/>
        </p:spPr>
        <p:txBody>
          <a:bodyPr wrap="square" rtlCol="0">
            <a:spAutoFit/>
          </a:bodyPr>
          <a:lstStyle/>
          <a:p>
            <a:pPr marL="514350" indent="-514350"/>
            <a:r>
              <a:rPr lang="en-US" sz="2800" b="1" dirty="0">
                <a:solidFill>
                  <a:srgbClr val="FF0000"/>
                </a:solidFill>
                <a:latin typeface="Times New Roman" panose="02020603050405020304" pitchFamily="18" charset="0"/>
                <a:cs typeface="Times New Roman" panose="02020603050405020304" pitchFamily="18" charset="0"/>
              </a:rPr>
              <a:t>CONTENTS</a:t>
            </a:r>
            <a:r>
              <a:rPr lang="en-US"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74676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INTRODUCTION</a:t>
            </a:r>
            <a:r>
              <a:rPr lang="en-US"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52400" y="1214740"/>
            <a:ext cx="8686800" cy="516953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Traditional shopping is often slow and inconvenient due to inefficient billing and a lack of instant cost displays. We propose an IoT-based solution for seamless shopping in traditional markets.</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solution utilizes RFID tags and smart security. Key features include a smart billing system and personalized recommendations. Future work involves mobile app integration, AI-driven recommendations, real-time inventory management, and online store integration.</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implementing this solution, we aim to improve the customer experience, boost market efficiency, and drive market growth.</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09600"/>
            <a:ext cx="55626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PROBLEM STATEMENT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81000" y="1371600"/>
            <a:ext cx="8382000" cy="263017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Traditional markets suffer from inefficiencies like long queues, and no real-time cost display, resulting in customer dissatisfaction and reduced revenues. Our solution, an IoT-based approach, seeks to enhance the shopping experience, boost efficiency, and increase market owner profits.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3657600" cy="523220"/>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EXISTING SYSTEM</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52400" y="1143000"/>
            <a:ext cx="8839199" cy="510986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existing system for a shopping cart in traditional brick-and-mortar stores typically involves manual processes and conventional hardware and software components.</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existing shopping cart system in physical stores relies on manual item selection and barcode scanning at checkout counters. Customers manually place items in carts or baskets, queue for checkout, and pay using cash registers. </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lacks real-time inventory tracking, can result in checkout delays and errors, and offers limited personalized shopping features. </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762000"/>
            <a:ext cx="80010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LIMITATIONS OF EXISTING SYSTEM</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71500" y="1447800"/>
            <a:ext cx="8229600" cy="40941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Manual Item Scanning</a:t>
            </a:r>
            <a:endParaRPr lang="en-IN" sz="2200" i="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Checkout Queues</a:t>
            </a:r>
            <a:endParaRPr lang="en-IN" sz="2200" i="0" dirty="0">
              <a:solidFill>
                <a:srgbClr val="D1D5DB"/>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Checkout Errors</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Limited Inventory Visibility</a:t>
            </a:r>
            <a:endParaRPr lang="en-IN" sz="2200" i="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Theft and Shoplifting</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Limited Data Insights</a:t>
            </a:r>
            <a:endParaRPr lang="en-IN" sz="2200" i="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Checkout Counter Dependency</a:t>
            </a:r>
            <a:endParaRPr lang="en-IN" sz="2200" i="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Wasted Time</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457200"/>
            <a:ext cx="41148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PROPOSED SYSTEM</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0500" y="1143000"/>
            <a:ext cx="8763000" cy="4602029"/>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proposed system is an IoT-based shopping cart designed to revolutionize the shopping experience. Equipped with RFID sensors and tags, the cart automates item tracking, allowing customers to effortlessly place RFID-tagged items inside</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Enhanced security features prevent theft and shoplifting through RFID technology. By streamlining the shopping process, reducing checkout wait times, and improving customer engagement, this system aims to provide a more efficient, convenient shopping experience for both customers and retailers.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40851"/>
            <a:ext cx="56388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HARDWARE REQUIREMENTS</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65841" y="1564071"/>
            <a:ext cx="6400800" cy="40941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Arduino Uno</a:t>
            </a:r>
            <a:endParaRPr lang="en-IN"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LCD Display </a:t>
            </a:r>
            <a:endParaRPr lang="en-IN"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RFID Tags </a:t>
            </a:r>
            <a:endParaRPr lang="en-IN"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I2C Module</a:t>
            </a:r>
            <a:endParaRPr lang="en-IN"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Buzzer System</a:t>
            </a:r>
            <a:endParaRPr lang="en-IN"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EM-18 Reader Module</a:t>
            </a:r>
            <a:endParaRPr lang="en-IN"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Bread Board </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5467758"/>
            <a:ext cx="53340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SOFTWARE</a:t>
            </a:r>
            <a:r>
              <a:rPr lang="en-US" b="1"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REQUIREMENTS</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65841" y="5990978"/>
            <a:ext cx="4648200" cy="53937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Arduino Compiler   </a:t>
            </a:r>
            <a:endParaRPr lang="en-IN"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81000" y="327644"/>
            <a:ext cx="8686800" cy="800219"/>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SYSTEM REQUIREMENT SPECIFICATION</a:t>
            </a:r>
            <a:endParaRPr lang="en-US" sz="2800" b="1" dirty="0">
              <a:solidFill>
                <a:srgbClr val="FF00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000" y="2133600"/>
            <a:ext cx="8382000" cy="3738383"/>
          </a:xfrm>
          <a:prstGeom prst="rect">
            <a:avLst/>
          </a:prstGeom>
        </p:spPr>
      </p:pic>
      <p:sp>
        <p:nvSpPr>
          <p:cNvPr id="4" name="TextBox 3"/>
          <p:cNvSpPr txBox="1"/>
          <p:nvPr/>
        </p:nvSpPr>
        <p:spPr>
          <a:xfrm>
            <a:off x="381000" y="457200"/>
            <a:ext cx="4724400" cy="830997"/>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MODEL ARCHITECTURE</a:t>
            </a:r>
            <a:endParaRPr lang="en-IN" sz="2400" b="1" dirty="0">
              <a:solidFill>
                <a:srgbClr val="FF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4369</Words>
  <Application>WPS Presentation</Application>
  <PresentationFormat>On-screen Show (4:3)</PresentationFormat>
  <Paragraphs>154</Paragraphs>
  <Slides>19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Times New Roman</vt:lpstr>
      <vt:lpstr>Calibri</vt:lpstr>
      <vt:lpstr>Microsoft YaHei</vt:lpstr>
      <vt:lpstr>Arial Unicode MS</vt:lpstr>
      <vt:lpstr>Office Theme</vt:lpstr>
      <vt:lpstr>JAWAHARLAL NEHRU TECHNOLOGICAL UNIVERSITY HYDERABAD UNIVERSITY COLLEGE OF ENGINEERING MANTHANI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JAWAHARLAL NEHRU TECHNOLOGICAL UNIVERSITY HYDERABAD UNIVERSITY COLLEGE OF ENGINEERING MANTHANI</dc:title>
  <dc:creator>Anil Kumar</dc:creator>
  <cp:lastModifiedBy>anilk</cp:lastModifiedBy>
  <cp:revision>71</cp:revision>
  <dcterms:created xsi:type="dcterms:W3CDTF">2023-08-19T08:55:00Z</dcterms:created>
  <dcterms:modified xsi:type="dcterms:W3CDTF">2024-04-17T17:48:29Z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9BB490BC85F648188EBB1F6C286349D6_13</vt:lpwstr>
  </property>
  <property fmtid="{D5CDD505-2E9C-101B-9397-08002B2CF9AE}" pid="3" name="KSOProductBuildVer">
    <vt:lpwstr>1033-12.2.0.16731</vt:lpwstr>
  </property>
</Properties>
</file>