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75" r:id="rId4"/>
    <p:sldId id="259" r:id="rId5"/>
    <p:sldId id="261" r:id="rId6"/>
    <p:sldId id="300" r:id="rId7"/>
    <p:sldId id="296" r:id="rId8"/>
    <p:sldId id="299" r:id="rId9"/>
    <p:sldId id="303" r:id="rId10"/>
    <p:sldId id="301" r:id="rId11"/>
    <p:sldId id="297" r:id="rId12"/>
    <p:sldId id="298" r:id="rId13"/>
    <p:sldId id="302" r:id="rId14"/>
    <p:sldId id="30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tamaran" panose="020B0604020202020204" charset="0"/>
      <p:regular r:id="rId21"/>
      <p:bold r:id="rId22"/>
    </p:embeddedFont>
    <p:embeddedFont>
      <p:font typeface="Catamaran Thin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78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464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55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97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203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4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28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752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1767654" y="531035"/>
            <a:ext cx="5608691" cy="14408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515 –MID PROJECT BAD GRAPH OR TABLE REDESIGN PROJECT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AAB8A-DEAD-9938-1619-BEA86C3A16C7}"/>
              </a:ext>
            </a:extLst>
          </p:cNvPr>
          <p:cNvSpPr txBox="1"/>
          <p:nvPr/>
        </p:nvSpPr>
        <p:spPr>
          <a:xfrm>
            <a:off x="6274698" y="3412136"/>
            <a:ext cx="272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Anil Kumar Mureboina</a:t>
            </a:r>
          </a:p>
          <a:p>
            <a:pPr algn="ctr"/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 Sujit Reddy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Challa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GRAPH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365574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 dirty="0"/>
              <a:t>The data is sorted according to years, months, and volume.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sz="2000" dirty="0"/>
              <a:t>T</a:t>
            </a:r>
            <a:r>
              <a:rPr lang="en" sz="2000" dirty="0"/>
              <a:t>he growth rate has its own scale to show the data trend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sz="2000" dirty="0"/>
              <a:t>T</a:t>
            </a:r>
            <a:r>
              <a:rPr lang="en" sz="2000" dirty="0"/>
              <a:t>he change of growth is shown to see the growth and stability of the graph</a:t>
            </a:r>
            <a:endParaRPr sz="2000" dirty="0"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1418E62-B4DD-9FE3-266A-ADBAAAE4C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1" y="190500"/>
            <a:ext cx="4298959" cy="47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REDESIGN – 3: COVID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97545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 GRAPH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365574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 dirty="0"/>
              <a:t>Have numbers of different orders of magnitude in the same stack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sz="2000" dirty="0"/>
              <a:t>T</a:t>
            </a:r>
            <a:r>
              <a:rPr lang="en" sz="2000" dirty="0"/>
              <a:t>he sorting isn’t of any meaning because the data of similar volume is far apart.</a:t>
            </a: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91240CD-DAF2-A73E-0E06-B9D3B0D3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80" y="91440"/>
            <a:ext cx="3231422" cy="4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GRAPH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365574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dirty="0"/>
              <a:t>T</a:t>
            </a:r>
            <a:r>
              <a:rPr lang="en" dirty="0"/>
              <a:t>he data shown has its own magnitudes and scales.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dirty="0"/>
              <a:t>Significant data is shown with proper ordering.</a:t>
            </a:r>
            <a:endParaRPr dirty="0"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666CF00-0011-E7D1-BC2A-6662ADFE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62" y="179070"/>
            <a:ext cx="4230858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1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1767654" y="531035"/>
            <a:ext cx="5608691" cy="14408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AAB8A-DEAD-9938-1619-BEA86C3A16C7}"/>
              </a:ext>
            </a:extLst>
          </p:cNvPr>
          <p:cNvSpPr txBox="1"/>
          <p:nvPr/>
        </p:nvSpPr>
        <p:spPr>
          <a:xfrm>
            <a:off x="6016175" y="3241151"/>
            <a:ext cx="272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us at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amureboi@gmu.edu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vchalla2@gmu.edu</a:t>
            </a:r>
          </a:p>
        </p:txBody>
      </p:sp>
    </p:spTree>
    <p:extLst>
      <p:ext uri="{BB962C8B-B14F-4D97-AF65-F5344CB8AC3E}">
        <p14:creationId xmlns:p14="http://schemas.microsoft.com/office/powerpoint/2010/main" val="157590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" name="Google Shape;240;p17">
            <a:extLst>
              <a:ext uri="{FF2B5EF4-FFF2-40B4-BE49-F238E27FC236}">
                <a16:creationId xmlns:a16="http://schemas.microsoft.com/office/drawing/2014/main" id="{316045BE-F03B-5BE6-A6B1-3434C8E325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9463" y="1503363"/>
            <a:ext cx="7700962" cy="32686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dirty="0"/>
              <a:t>Misrepresenting data: 	Mislabelling, using the wrong chart, wrong correlations, etc.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/>
              <a:t>Too much data: a lot of data, can miss the main point.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dirty="0"/>
              <a:t>Distorting data: truncation of axes, rounding off too much.</a:t>
            </a: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/>
              <a:t>Cherry picking: using part of the data to prove a point.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body" idx="4294967295"/>
          </p:nvPr>
        </p:nvSpPr>
        <p:spPr>
          <a:xfrm>
            <a:off x="1422060" y="327855"/>
            <a:ext cx="6299880" cy="6779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CREATING EFFECTIVE VISUALIZATIONS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4BB87-876B-D786-D9C7-6F9B7371255C}"/>
              </a:ext>
            </a:extLst>
          </p:cNvPr>
          <p:cNvSpPr txBox="1"/>
          <p:nvPr/>
        </p:nvSpPr>
        <p:spPr>
          <a:xfrm>
            <a:off x="403860" y="1874520"/>
            <a:ext cx="311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E7511-A275-5D8C-07E5-A13654699E9A}"/>
              </a:ext>
            </a:extLst>
          </p:cNvPr>
          <p:cNvSpPr txBox="1"/>
          <p:nvPr/>
        </p:nvSpPr>
        <p:spPr>
          <a:xfrm>
            <a:off x="910590" y="1412855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solidFill>
                <a:srgbClr val="FF0000"/>
              </a:solidFill>
            </a:endParaRP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ADEAC4C-2F70-22E1-1327-9FEAE27F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1412855"/>
            <a:ext cx="3802380" cy="2567940"/>
          </a:xfrm>
          <a:prstGeom prst="rect">
            <a:avLst/>
          </a:prstGeom>
        </p:spPr>
      </p:pic>
      <p:sp>
        <p:nvSpPr>
          <p:cNvPr id="7" name="Google Shape;240;p17">
            <a:extLst>
              <a:ext uri="{FF2B5EF4-FFF2-40B4-BE49-F238E27FC236}">
                <a16:creationId xmlns:a16="http://schemas.microsoft.com/office/drawing/2014/main" id="{5315CE1F-7245-DDBA-1FEC-24352EC9151B}"/>
              </a:ext>
            </a:extLst>
          </p:cNvPr>
          <p:cNvSpPr txBox="1">
            <a:spLocks/>
          </p:cNvSpPr>
          <p:nvPr/>
        </p:nvSpPr>
        <p:spPr>
          <a:xfrm>
            <a:off x="157640" y="1523346"/>
            <a:ext cx="4688680" cy="25679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thumb rule of a graph is to maintain at most two variables.</a:t>
            </a:r>
          </a:p>
          <a:p>
            <a:pPr marL="457200" indent="-330200"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should be designed in such a way that it should not require extensive statistical knowledge to be understood</a:t>
            </a:r>
          </a:p>
          <a:p>
            <a:pPr marL="457200" indent="-330200"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amount of information needs to be shown to keep the reader’s attention</a:t>
            </a:r>
          </a:p>
          <a:p>
            <a:pPr marL="457200" indent="-330200"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axis labels should be accurate and precise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REDESIGN – 1: GDP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 GRAPH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437964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/>
              <a:t>Circles are used to exaggerate change.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dirty="0"/>
              <a:t>T</a:t>
            </a:r>
            <a:r>
              <a:rPr lang="en" dirty="0"/>
              <a:t>he colors do not signify anything and add further to the confusion.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dirty="0"/>
              <a:t>D</a:t>
            </a:r>
            <a:r>
              <a:rPr lang="en" dirty="0"/>
              <a:t>ata used is overly rounded off</a:t>
            </a:r>
            <a:endParaRPr dirty="0"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2A14959B-C762-CD0E-1D0E-22CEB185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81" y="99060"/>
            <a:ext cx="293184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GRAPH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365574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/>
              <a:t>The change shown is linear.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/>
              <a:t>The change in quantities is easy to see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dirty="0"/>
              <a:t>A</a:t>
            </a:r>
            <a:r>
              <a:rPr lang="en" dirty="0"/>
              <a:t>dded the latest data to see tends and spans.</a:t>
            </a: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465B4C2-EECE-F2C8-4D09-0CD8A623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93" y="794680"/>
            <a:ext cx="4268958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REDESIGN – 2: UPI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411370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 GRAPH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365574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 dirty="0"/>
              <a:t>Too much data in one graph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sz="2000" dirty="0"/>
              <a:t>S</a:t>
            </a:r>
            <a:r>
              <a:rPr lang="en" sz="2000" dirty="0"/>
              <a:t>cales starting at dfferent positions.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sz="2000" dirty="0"/>
              <a:t>S</a:t>
            </a:r>
            <a:r>
              <a:rPr lang="en" sz="2000" dirty="0"/>
              <a:t>cales have different intervals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sz="2000" dirty="0"/>
              <a:t>M</a:t>
            </a:r>
            <a:r>
              <a:rPr lang="en" sz="2000" dirty="0"/>
              <a:t>isleading scales and volumes</a:t>
            </a:r>
            <a:endParaRPr sz="2000" dirty="0"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2ADFE25-4C53-710B-ED83-2C71E706A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40" y="913309"/>
            <a:ext cx="4077980" cy="30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GRAPH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365574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 dirty="0"/>
              <a:t>The banks live on UPI and the volume of transactions shown correlates. 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 dirty="0"/>
              <a:t>The volume and number of banks are shown with their own scale without data manipulation </a:t>
            </a:r>
            <a:endParaRPr sz="2000" dirty="0"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2F1BEDB-4AB5-FD93-EFB4-4B505078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02" y="377875"/>
            <a:ext cx="4253718" cy="43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60327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379</Words>
  <Application>Microsoft Office PowerPoint</Application>
  <PresentationFormat>On-screen Show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Courier New</vt:lpstr>
      <vt:lpstr>Times New Roman</vt:lpstr>
      <vt:lpstr>Arial</vt:lpstr>
      <vt:lpstr>Catamaran</vt:lpstr>
      <vt:lpstr>Catamaran Thin</vt:lpstr>
      <vt:lpstr>Calibri</vt:lpstr>
      <vt:lpstr>Dauphin template</vt:lpstr>
      <vt:lpstr>STAT 515 –MID PROJECT BAD GRAPH OR TABLE REDESIGN PROJECT</vt:lpstr>
      <vt:lpstr>INTRODUCTION</vt:lpstr>
      <vt:lpstr>PowerPoint Presentation</vt:lpstr>
      <vt:lpstr>REDESIGN – 1: GDP</vt:lpstr>
      <vt:lpstr>BAD GRAPH</vt:lpstr>
      <vt:lpstr>GOOD GRAPH</vt:lpstr>
      <vt:lpstr>REDESIGN – 2: UPI</vt:lpstr>
      <vt:lpstr>BAD GRAPH</vt:lpstr>
      <vt:lpstr>GOOD GRAPH</vt:lpstr>
      <vt:lpstr>GOOD GRAPH</vt:lpstr>
      <vt:lpstr>REDESIGN – 3: COVID</vt:lpstr>
      <vt:lpstr>BAD GRAPH</vt:lpstr>
      <vt:lpstr>GOOD GRAPH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515 - MID PROJECT BAD GRAPH OR TABLE REDESIGN PROJECT</dc:title>
  <cp:lastModifiedBy>Anil Kumar Mureboina</cp:lastModifiedBy>
  <cp:revision>39</cp:revision>
  <dcterms:modified xsi:type="dcterms:W3CDTF">2022-10-12T19:11:30Z</dcterms:modified>
</cp:coreProperties>
</file>