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17"/>
  </p:notesMasterIdLst>
  <p:sldIdLst>
    <p:sldId id="282" r:id="rId2"/>
    <p:sldId id="286" r:id="rId3"/>
    <p:sldId id="285" r:id="rId4"/>
    <p:sldId id="287" r:id="rId5"/>
    <p:sldId id="289" r:id="rId6"/>
    <p:sldId id="288" r:id="rId7"/>
    <p:sldId id="290" r:id="rId8"/>
    <p:sldId id="291" r:id="rId9"/>
    <p:sldId id="292" r:id="rId10"/>
    <p:sldId id="293" r:id="rId11"/>
    <p:sldId id="294" r:id="rId12"/>
    <p:sldId id="295" r:id="rId13"/>
    <p:sldId id="296" r:id="rId14"/>
    <p:sldId id="297" r:id="rId15"/>
    <p:sldId id="29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D802"/>
    <a:srgbClr val="66EC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32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404F2-BE9A-4460-8815-8F645183555F}" type="datetimeFigureOut">
              <a:rPr lang="en-US" smtClean="0"/>
              <a:pPr/>
              <a:t>8/29/2019</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36812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3202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7144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3563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25404F2-BE9A-4460-8815-8F645183555F}" type="datetimeFigureOut">
              <a:rPr lang="en-US" smtClean="0"/>
              <a:pPr/>
              <a:t>8/29/2019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12098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5404F2-BE9A-4460-8815-8F645183555F}" type="datetimeFigureOut">
              <a:rPr lang="en-US" smtClean="0"/>
              <a:pPr/>
              <a:t>8/29/2019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6470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404F2-BE9A-4460-8815-8F645183555F}" type="datetimeFigureOut">
              <a:rPr lang="en-US" smtClean="0"/>
              <a:pPr/>
              <a:t>8/29/2019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745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25404F2-BE9A-4460-8815-8F645183555F}" type="datetimeFigureOut">
              <a:rPr lang="en-US" smtClean="0"/>
              <a:pPr/>
              <a:t>8/29/2019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5351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5413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25404F2-BE9A-4460-8815-8F645183555F}" type="datetimeFigureOut">
              <a:rPr lang="en-US" smtClean="0"/>
              <a:pPr/>
              <a:t>8/29/2019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0324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25404F2-BE9A-4460-8815-8F645183555F}" type="datetimeFigureOut">
              <a:rPr lang="en-US" smtClean="0"/>
              <a:pPr/>
              <a:t>8/29/2019</a:t>
            </a:fld>
            <a:endParaRPr lang="en-US"/>
          </a:p>
        </p:txBody>
      </p:sp>
      <p:sp>
        <p:nvSpPr>
          <p:cNvPr id="10" name="Slide Number Placeholder 9"/>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4631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425404F2-BE9A-4460-8815-8F645183555F}" type="datetimeFigureOut">
              <a:rPr lang="en-US" smtClean="0"/>
              <a:pPr/>
              <a:t>8/29/2019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2717229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23.png"/><Relationship Id="rId5" Type="http://schemas.microsoft.com/office/2007/relationships/hdphoto" Target="../media/hdphoto2.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DBD83A1-3EC6-4A37-AD48-C6AEEDC7D7E0}"/>
              </a:ext>
            </a:extLst>
          </p:cNvPr>
          <p:cNvPicPr>
            <a:picLocks noChangeAspect="1"/>
          </p:cNvPicPr>
          <p:nvPr/>
        </p:nvPicPr>
        <p:blipFill rotWithShape="1">
          <a:blip r:embed="rId2">
            <a:extLst>
              <a:ext uri="{28A0092B-C50C-407E-A947-70E740481C1C}">
                <a14:useLocalDpi xmlns:a14="http://schemas.microsoft.com/office/drawing/2010/main" val="0"/>
              </a:ext>
            </a:extLst>
          </a:blip>
          <a:srcRect l="12132" r="12868"/>
          <a:stretch/>
        </p:blipFill>
        <p:spPr>
          <a:xfrm>
            <a:off x="20" y="10"/>
            <a:ext cx="9143980" cy="6857990"/>
          </a:xfrm>
          <a:prstGeom prst="rect">
            <a:avLst/>
          </a:prstGeom>
        </p:spPr>
      </p:pic>
      <p:sp>
        <p:nvSpPr>
          <p:cNvPr id="6" name="Title 5">
            <a:extLst>
              <a:ext uri="{FF2B5EF4-FFF2-40B4-BE49-F238E27FC236}">
                <a16:creationId xmlns:a16="http://schemas.microsoft.com/office/drawing/2014/main" id="{AC554999-31C8-47CE-BD81-51AF57901013}"/>
              </a:ext>
            </a:extLst>
          </p:cNvPr>
          <p:cNvSpPr>
            <a:spLocks noGrp="1"/>
          </p:cNvSpPr>
          <p:nvPr>
            <p:ph type="ctrTitle" idx="4294967295"/>
          </p:nvPr>
        </p:nvSpPr>
        <p:spPr>
          <a:xfrm>
            <a:off x="5434013" y="5461000"/>
            <a:ext cx="3709987" cy="1376363"/>
          </a:xfrm>
        </p:spPr>
        <p:txBody>
          <a:bodyPr>
            <a:normAutofit/>
          </a:bodyPr>
          <a:lstStyle/>
          <a:p>
            <a:pPr algn="r"/>
            <a:r>
              <a:rPr lang="en-IN" sz="3200" dirty="0">
                <a:solidFill>
                  <a:schemeClr val="tx1"/>
                </a:solidFill>
                <a:latin typeface="Abadi" panose="020B0604020104020204" pitchFamily="34" charset="0"/>
              </a:rPr>
              <a:t>DATA ANALYSIS</a:t>
            </a:r>
          </a:p>
        </p:txBody>
      </p:sp>
    </p:spTree>
    <p:extLst>
      <p:ext uri="{BB962C8B-B14F-4D97-AF65-F5344CB8AC3E}">
        <p14:creationId xmlns:p14="http://schemas.microsoft.com/office/powerpoint/2010/main" val="10910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2" name="Oval 7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3" name="Oval 7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73967E3-176D-4CC5-A938-E15B8BDC3AA5}"/>
              </a:ext>
            </a:extLst>
          </p:cNvPr>
          <p:cNvSpPr>
            <a:spLocks noGrp="1"/>
          </p:cNvSpPr>
          <p:nvPr>
            <p:ph type="title"/>
          </p:nvPr>
        </p:nvSpPr>
        <p:spPr>
          <a:xfrm>
            <a:off x="802386" y="798394"/>
            <a:ext cx="3547838" cy="1637730"/>
          </a:xfrm>
        </p:spPr>
        <p:txBody>
          <a:bodyPr vert="horz" lIns="91440" tIns="45720" rIns="91440" bIns="45720" rtlCol="0" anchor="ctr">
            <a:normAutofit/>
          </a:bodyPr>
          <a:lstStyle/>
          <a:p>
            <a:r>
              <a:rPr lang="en-US" dirty="0">
                <a:latin typeface="Abadi" panose="020B0604020104020204" pitchFamily="34" charset="0"/>
              </a:rPr>
              <a:t>Likes given</a:t>
            </a:r>
          </a:p>
        </p:txBody>
      </p:sp>
      <p:sp>
        <p:nvSpPr>
          <p:cNvPr id="4" name="Text Placeholder 3">
            <a:extLst>
              <a:ext uri="{FF2B5EF4-FFF2-40B4-BE49-F238E27FC236}">
                <a16:creationId xmlns:a16="http://schemas.microsoft.com/office/drawing/2014/main" id="{817AD5FA-4AEB-4225-A893-A599825B036A}"/>
              </a:ext>
            </a:extLst>
          </p:cNvPr>
          <p:cNvSpPr>
            <a:spLocks noGrp="1"/>
          </p:cNvSpPr>
          <p:nvPr>
            <p:ph type="body" sz="half" idx="2"/>
          </p:nvPr>
        </p:nvSpPr>
        <p:spPr>
          <a:xfrm>
            <a:off x="802386" y="2578608"/>
            <a:ext cx="3547838" cy="3593592"/>
          </a:xfrm>
        </p:spPr>
        <p:txBody>
          <a:bodyPr vert="horz" lIns="91440" tIns="45720" rIns="91440" bIns="45720" rtlCol="0">
            <a:normAutofit/>
          </a:bodyPr>
          <a:lstStyle/>
          <a:p>
            <a:pPr marL="285750" indent="-285750">
              <a:lnSpc>
                <a:spcPct val="90000"/>
              </a:lnSpc>
              <a:buFont typeface="Wingdings" panose="05000000000000000000" pitchFamily="2" charset="2"/>
              <a:buChar char="§"/>
            </a:pPr>
            <a:r>
              <a:rPr lang="en-US" sz="1600" dirty="0">
                <a:solidFill>
                  <a:schemeClr val="tx1"/>
                </a:solidFill>
                <a:latin typeface="Abadi" panose="020B0604020104020204" pitchFamily="34" charset="0"/>
              </a:rPr>
              <a:t>Irrespective of gender most of the users are using mobile application than web application to give likes to the posts they have come across.</a:t>
            </a:r>
          </a:p>
          <a:p>
            <a:pPr marL="285750" indent="-285750">
              <a:lnSpc>
                <a:spcPct val="90000"/>
              </a:lnSpc>
              <a:buFont typeface="Wingdings" panose="05000000000000000000" pitchFamily="2" charset="2"/>
              <a:buChar char="§"/>
            </a:pPr>
            <a:r>
              <a:rPr lang="en-US" sz="1600" dirty="0">
                <a:solidFill>
                  <a:schemeClr val="tx1"/>
                </a:solidFill>
                <a:latin typeface="Abadi" panose="020B0604020104020204" pitchFamily="34" charset="0"/>
              </a:rPr>
              <a:t>65-70% of like was given from mobile application</a:t>
            </a:r>
          </a:p>
          <a:p>
            <a:pPr>
              <a:lnSpc>
                <a:spcPct val="90000"/>
              </a:lnSpc>
            </a:pPr>
            <a:endParaRPr lang="en-US" sz="1600" dirty="0">
              <a:solidFill>
                <a:schemeClr val="tx1"/>
              </a:solidFill>
            </a:endParaRPr>
          </a:p>
        </p:txBody>
      </p:sp>
      <p:sp>
        <p:nvSpPr>
          <p:cNvPr id="75" name="Freeform: Shape 74">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3" y="0"/>
            <a:ext cx="470915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a:extLst>
              <a:ext uri="{FF2B5EF4-FFF2-40B4-BE49-F238E27FC236}">
                <a16:creationId xmlns:a16="http://schemas.microsoft.com/office/drawing/2014/main" id="{5D695947-DB36-4C71-AA31-38FBC66BDEF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53363" y="1243659"/>
            <a:ext cx="3163863" cy="2820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292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28" name="Group 142">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4" name="Oval 143">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47" name="Rectangle 14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9224" name="Picture 8">
            <a:extLst>
              <a:ext uri="{FF2B5EF4-FFF2-40B4-BE49-F238E27FC236}">
                <a16:creationId xmlns:a16="http://schemas.microsoft.com/office/drawing/2014/main" id="{3A9CC8FC-CD7A-44B1-9E4D-CDEE3F76913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92650" y="825594"/>
            <a:ext cx="3712972" cy="2419420"/>
          </a:xfrm>
          <a:prstGeom prst="rect">
            <a:avLst/>
          </a:prstGeom>
          <a:noFill/>
          <a:extLst>
            <a:ext uri="{909E8E84-426E-40DD-AFC4-6F175D3DCCD1}">
              <a14:hiddenFill xmlns:a14="http://schemas.microsoft.com/office/drawing/2010/main">
                <a:solidFill>
                  <a:srgbClr val="FFFFFF"/>
                </a:solidFill>
              </a14:hiddenFill>
            </a:ext>
          </a:extLst>
        </p:spPr>
      </p:pic>
      <p:sp>
        <p:nvSpPr>
          <p:cNvPr id="149" name="Rectangle 14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837459"/>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Rectangle 15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981573"/>
            <a:ext cx="7667244"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F94345-DFDD-4CF4-8FAD-3D8FD7704766}"/>
              </a:ext>
            </a:extLst>
          </p:cNvPr>
          <p:cNvSpPr>
            <a:spLocks noGrp="1"/>
          </p:cNvSpPr>
          <p:nvPr>
            <p:ph type="title"/>
          </p:nvPr>
        </p:nvSpPr>
        <p:spPr>
          <a:xfrm>
            <a:off x="964092" y="4162031"/>
            <a:ext cx="3407762" cy="1767141"/>
          </a:xfrm>
        </p:spPr>
        <p:txBody>
          <a:bodyPr vert="horz" lIns="91440" tIns="45720" rIns="91440" bIns="45720" rtlCol="0" anchor="ctr">
            <a:normAutofit/>
          </a:bodyPr>
          <a:lstStyle/>
          <a:p>
            <a:pPr algn="r"/>
            <a:r>
              <a:rPr lang="en-US" b="1" dirty="0">
                <a:solidFill>
                  <a:schemeClr val="tx1"/>
                </a:solidFill>
                <a:latin typeface="Calibri" panose="020F0502020204030204" pitchFamily="34" charset="0"/>
              </a:rPr>
              <a:t>Application </a:t>
            </a:r>
            <a:r>
              <a:rPr lang="en-US" b="1" dirty="0" err="1">
                <a:solidFill>
                  <a:schemeClr val="tx1"/>
                </a:solidFill>
                <a:latin typeface="Calibri" panose="020F0502020204030204" pitchFamily="34" charset="0"/>
              </a:rPr>
              <a:t>vS</a:t>
            </a:r>
            <a:r>
              <a:rPr lang="en-US" b="1" dirty="0">
                <a:solidFill>
                  <a:schemeClr val="tx1"/>
                </a:solidFill>
                <a:latin typeface="Calibri" panose="020F0502020204030204" pitchFamily="34" charset="0"/>
              </a:rPr>
              <a:t> age group</a:t>
            </a:r>
          </a:p>
        </p:txBody>
      </p:sp>
      <p:pic>
        <p:nvPicPr>
          <p:cNvPr id="9226" name="Picture 10">
            <a:extLst>
              <a:ext uri="{FF2B5EF4-FFF2-40B4-BE49-F238E27FC236}">
                <a16:creationId xmlns:a16="http://schemas.microsoft.com/office/drawing/2014/main" id="{D0A66275-ADBD-48BE-A427-F4EE04D2B40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38376" y="825592"/>
            <a:ext cx="3712974" cy="241942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D286261-A196-440D-AA46-AF76F7887DCE}"/>
              </a:ext>
            </a:extLst>
          </p:cNvPr>
          <p:cNvSpPr>
            <a:spLocks noGrp="1"/>
          </p:cNvSpPr>
          <p:nvPr>
            <p:ph type="body" sz="half" idx="2"/>
          </p:nvPr>
        </p:nvSpPr>
        <p:spPr>
          <a:xfrm>
            <a:off x="4663440" y="4170410"/>
            <a:ext cx="3524415" cy="1767141"/>
          </a:xfrm>
        </p:spPr>
        <p:txBody>
          <a:bodyPr vert="horz" lIns="91440" tIns="45720" rIns="91440" bIns="45720" rtlCol="0" anchor="ctr">
            <a:normAutofit/>
          </a:bodyPr>
          <a:lstStyle/>
          <a:p>
            <a:pPr>
              <a:lnSpc>
                <a:spcPct val="90000"/>
              </a:lnSpc>
            </a:pPr>
            <a:r>
              <a:rPr lang="en-US" sz="1600" dirty="0">
                <a:solidFill>
                  <a:schemeClr val="tx1"/>
                </a:solidFill>
                <a:latin typeface="Abadi" panose="020B0604020104020204" pitchFamily="34" charset="0"/>
              </a:rPr>
              <a:t>As per analysis male age group 70-80 years is accessing web portal than mobile app.</a:t>
            </a:r>
          </a:p>
        </p:txBody>
      </p:sp>
      <p:sp>
        <p:nvSpPr>
          <p:cNvPr id="153" name="Rectangle 15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128670"/>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Oval 15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7" name="Oval 15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05544034-0CB8-4AD7-98B7-93991FE68CDC}"/>
              </a:ext>
            </a:extLst>
          </p:cNvPr>
          <p:cNvSpPr txBox="1"/>
          <p:nvPr/>
        </p:nvSpPr>
        <p:spPr>
          <a:xfrm>
            <a:off x="2339752" y="3358895"/>
            <a:ext cx="1080120" cy="369332"/>
          </a:xfrm>
          <a:prstGeom prst="rect">
            <a:avLst/>
          </a:prstGeom>
          <a:noFill/>
        </p:spPr>
        <p:txBody>
          <a:bodyPr wrap="square" rtlCol="0">
            <a:spAutoFit/>
          </a:bodyPr>
          <a:lstStyle/>
          <a:p>
            <a:r>
              <a:rPr lang="en-IN" dirty="0"/>
              <a:t>Female</a:t>
            </a:r>
          </a:p>
        </p:txBody>
      </p:sp>
      <p:sp>
        <p:nvSpPr>
          <p:cNvPr id="33" name="TextBox 32">
            <a:extLst>
              <a:ext uri="{FF2B5EF4-FFF2-40B4-BE49-F238E27FC236}">
                <a16:creationId xmlns:a16="http://schemas.microsoft.com/office/drawing/2014/main" id="{A9457B1F-9D89-4DD7-A442-0A1225EB04EC}"/>
              </a:ext>
            </a:extLst>
          </p:cNvPr>
          <p:cNvSpPr txBox="1"/>
          <p:nvPr/>
        </p:nvSpPr>
        <p:spPr>
          <a:xfrm>
            <a:off x="6300192" y="3320117"/>
            <a:ext cx="1080120" cy="369332"/>
          </a:xfrm>
          <a:prstGeom prst="rect">
            <a:avLst/>
          </a:prstGeom>
          <a:noFill/>
        </p:spPr>
        <p:txBody>
          <a:bodyPr wrap="square" rtlCol="0">
            <a:spAutoFit/>
          </a:bodyPr>
          <a:lstStyle/>
          <a:p>
            <a:r>
              <a:rPr lang="en-IN" dirty="0"/>
              <a:t>Male</a:t>
            </a:r>
          </a:p>
        </p:txBody>
      </p:sp>
    </p:spTree>
    <p:extLst>
      <p:ext uri="{BB962C8B-B14F-4D97-AF65-F5344CB8AC3E}">
        <p14:creationId xmlns:p14="http://schemas.microsoft.com/office/powerpoint/2010/main" val="334474044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01C40124-1649-4FF2-8F64-C8284EB9F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8" name="Oval 77">
              <a:extLst>
                <a:ext uri="{FF2B5EF4-FFF2-40B4-BE49-F238E27FC236}">
                  <a16:creationId xmlns:a16="http://schemas.microsoft.com/office/drawing/2014/main" id="{086727CD-9977-4B25-9516-2B6E06AA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9" name="Oval 78">
              <a:extLst>
                <a:ext uri="{FF2B5EF4-FFF2-40B4-BE49-F238E27FC236}">
                  <a16:creationId xmlns:a16="http://schemas.microsoft.com/office/drawing/2014/main" id="{219F4D31-E06B-4B98-A1F1-A29AFCBDD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81" name="Rectangle 8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0242" name="Picture 2">
            <a:extLst>
              <a:ext uri="{FF2B5EF4-FFF2-40B4-BE49-F238E27FC236}">
                <a16:creationId xmlns:a16="http://schemas.microsoft.com/office/drawing/2014/main" id="{CE887AA6-B352-48D4-BE0F-47F0295379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35797" y="505224"/>
            <a:ext cx="3026678" cy="3332236"/>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837459"/>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Rectangle 8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981573"/>
            <a:ext cx="7667244"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D91AAA1-B438-42D0-AE83-601800D52E1D}"/>
              </a:ext>
            </a:extLst>
          </p:cNvPr>
          <p:cNvSpPr>
            <a:spLocks noGrp="1"/>
          </p:cNvSpPr>
          <p:nvPr>
            <p:ph type="title"/>
          </p:nvPr>
        </p:nvSpPr>
        <p:spPr>
          <a:xfrm>
            <a:off x="964092" y="4162031"/>
            <a:ext cx="3407762" cy="1767141"/>
          </a:xfrm>
        </p:spPr>
        <p:txBody>
          <a:bodyPr vert="horz" lIns="91440" tIns="45720" rIns="91440" bIns="45720" rtlCol="0" anchor="ctr">
            <a:normAutofit/>
          </a:bodyPr>
          <a:lstStyle/>
          <a:p>
            <a:pPr algn="r"/>
            <a:r>
              <a:rPr lang="en-US" sz="2400" b="1" dirty="0">
                <a:solidFill>
                  <a:schemeClr val="tx1"/>
                </a:solidFill>
                <a:latin typeface="Abadi" panose="020B0604020104020204" pitchFamily="34" charset="0"/>
              </a:rPr>
              <a:t>Received more likes</a:t>
            </a:r>
          </a:p>
        </p:txBody>
      </p:sp>
      <p:pic>
        <p:nvPicPr>
          <p:cNvPr id="10248" name="Picture 8">
            <a:extLst>
              <a:ext uri="{FF2B5EF4-FFF2-40B4-BE49-F238E27FC236}">
                <a16:creationId xmlns:a16="http://schemas.microsoft.com/office/drawing/2014/main" id="{FAFF045A-BB88-4E3B-BFA7-5251035BF2FE}"/>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58879" y="1060647"/>
            <a:ext cx="4376917" cy="2708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EFC05C0F-6440-43C3-A30D-29D03B95B037}"/>
              </a:ext>
            </a:extLst>
          </p:cNvPr>
          <p:cNvSpPr>
            <a:spLocks noGrp="1"/>
          </p:cNvSpPr>
          <p:nvPr>
            <p:ph type="body" sz="half" idx="2"/>
          </p:nvPr>
        </p:nvSpPr>
        <p:spPr>
          <a:xfrm>
            <a:off x="4663440" y="4170410"/>
            <a:ext cx="3524415" cy="1767141"/>
          </a:xfrm>
        </p:spPr>
        <p:txBody>
          <a:bodyPr vert="horz" lIns="91440" tIns="45720" rIns="91440" bIns="45720" rtlCol="0" anchor="ctr">
            <a:noAutofit/>
          </a:bodyPr>
          <a:lstStyle/>
          <a:p>
            <a:pPr indent="-182880">
              <a:lnSpc>
                <a:spcPct val="90000"/>
              </a:lnSpc>
              <a:buFont typeface="Wingdings" pitchFamily="2" charset="2"/>
              <a:buChar char="§"/>
            </a:pPr>
            <a:r>
              <a:rPr lang="en-US" sz="1400" dirty="0">
                <a:solidFill>
                  <a:schemeClr val="tx1"/>
                </a:solidFill>
                <a:latin typeface="Abadi" panose="020B0604020104020204" pitchFamily="34" charset="0"/>
              </a:rPr>
              <a:t>On an average female age group of 10-20yrs received more number of likes.</a:t>
            </a:r>
          </a:p>
          <a:p>
            <a:pPr indent="-182880">
              <a:lnSpc>
                <a:spcPct val="90000"/>
              </a:lnSpc>
              <a:buFont typeface="Wingdings" pitchFamily="2" charset="2"/>
              <a:buChar char="§"/>
            </a:pPr>
            <a:r>
              <a:rPr lang="en-US" sz="1400" dirty="0">
                <a:solidFill>
                  <a:schemeClr val="tx1"/>
                </a:solidFill>
                <a:latin typeface="Abadi" panose="020B0604020104020204" pitchFamily="34" charset="0"/>
              </a:rPr>
              <a:t>30-40 years of Males and 70-80 years of  Females received less number of likes.</a:t>
            </a:r>
          </a:p>
          <a:p>
            <a:pPr indent="-182880">
              <a:lnSpc>
                <a:spcPct val="90000"/>
              </a:lnSpc>
              <a:buFont typeface="Wingdings" pitchFamily="2" charset="2"/>
              <a:buChar char="§"/>
            </a:pPr>
            <a:r>
              <a:rPr lang="en-US" sz="1400" dirty="0">
                <a:solidFill>
                  <a:schemeClr val="tx1"/>
                </a:solidFill>
                <a:latin typeface="Abadi" panose="020B0604020104020204" pitchFamily="34" charset="0"/>
              </a:rPr>
              <a:t>Received most of the likes from mobile App.</a:t>
            </a:r>
          </a:p>
          <a:p>
            <a:pPr indent="-182880">
              <a:lnSpc>
                <a:spcPct val="90000"/>
              </a:lnSpc>
              <a:buFont typeface="Wingdings" pitchFamily="2" charset="2"/>
              <a:buChar char="§"/>
            </a:pPr>
            <a:r>
              <a:rPr lang="en-US" sz="1400" dirty="0">
                <a:solidFill>
                  <a:schemeClr val="tx1"/>
                </a:solidFill>
                <a:latin typeface="Abadi" panose="020B0604020104020204" pitchFamily="34" charset="0"/>
              </a:rPr>
              <a:t>Females have received more like than Males.</a:t>
            </a:r>
          </a:p>
        </p:txBody>
      </p:sp>
      <p:sp>
        <p:nvSpPr>
          <p:cNvPr id="87" name="Rectangle 8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128670"/>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Oval 8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869817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73" name="Group 7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1274" name="Oval 7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275" name="Oval 7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1276" name="Rectangle 7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790FB2CA-0ADF-440B-993D-347D363B0F2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94544" y="505223"/>
            <a:ext cx="6954910" cy="3060160"/>
          </a:xfrm>
          <a:prstGeom prst="rect">
            <a:avLst/>
          </a:prstGeom>
          <a:noFill/>
          <a:extLst>
            <a:ext uri="{909E8E84-426E-40DD-AFC4-6F175D3DCCD1}">
              <a14:hiddenFill xmlns:a14="http://schemas.microsoft.com/office/drawing/2010/main">
                <a:solidFill>
                  <a:srgbClr val="FFFFFF"/>
                </a:solidFill>
              </a14:hiddenFill>
            </a:ext>
          </a:extLst>
        </p:spPr>
      </p:pic>
      <p:sp>
        <p:nvSpPr>
          <p:cNvPr id="11277" name="Rectangle 7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837459"/>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278" name="Rectangle 7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981573"/>
            <a:ext cx="7667244"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C183A2-354C-45AE-851E-63E2B89ECF38}"/>
              </a:ext>
            </a:extLst>
          </p:cNvPr>
          <p:cNvSpPr>
            <a:spLocks noGrp="1"/>
          </p:cNvSpPr>
          <p:nvPr>
            <p:ph type="title"/>
          </p:nvPr>
        </p:nvSpPr>
        <p:spPr>
          <a:xfrm>
            <a:off x="964092" y="4162031"/>
            <a:ext cx="3407762" cy="1767141"/>
          </a:xfrm>
        </p:spPr>
        <p:txBody>
          <a:bodyPr vert="horz" lIns="91440" tIns="45720" rIns="91440" bIns="45720" rtlCol="0" anchor="ctr">
            <a:normAutofit/>
          </a:bodyPr>
          <a:lstStyle/>
          <a:p>
            <a:pPr algn="r"/>
            <a:r>
              <a:rPr lang="en-US" sz="3600" b="1" dirty="0">
                <a:solidFill>
                  <a:schemeClr val="tx1"/>
                </a:solidFill>
                <a:latin typeface="Abadi" panose="020B0604020104020204" pitchFamily="34" charset="0"/>
              </a:rPr>
              <a:t>Passive users</a:t>
            </a:r>
          </a:p>
        </p:txBody>
      </p:sp>
      <p:sp>
        <p:nvSpPr>
          <p:cNvPr id="4" name="Text Placeholder 3">
            <a:extLst>
              <a:ext uri="{FF2B5EF4-FFF2-40B4-BE49-F238E27FC236}">
                <a16:creationId xmlns:a16="http://schemas.microsoft.com/office/drawing/2014/main" id="{AA4EB330-BCCD-4BDD-B0C8-9328399A1A94}"/>
              </a:ext>
            </a:extLst>
          </p:cNvPr>
          <p:cNvSpPr>
            <a:spLocks noGrp="1"/>
          </p:cNvSpPr>
          <p:nvPr>
            <p:ph type="body" sz="half" idx="2"/>
          </p:nvPr>
        </p:nvSpPr>
        <p:spPr>
          <a:xfrm>
            <a:off x="4663440" y="4170410"/>
            <a:ext cx="3524415" cy="1767141"/>
          </a:xfrm>
        </p:spPr>
        <p:txBody>
          <a:bodyPr vert="horz" lIns="91440" tIns="45720" rIns="91440" bIns="45720" rtlCol="0" anchor="ctr">
            <a:normAutofit/>
          </a:bodyPr>
          <a:lstStyle/>
          <a:p>
            <a:pPr indent="-182880">
              <a:lnSpc>
                <a:spcPct val="90000"/>
              </a:lnSpc>
              <a:buFont typeface="Wingdings" pitchFamily="2" charset="2"/>
              <a:buChar char="§"/>
            </a:pPr>
            <a:r>
              <a:rPr lang="en-US" sz="1600" dirty="0">
                <a:solidFill>
                  <a:schemeClr val="tx1"/>
                </a:solidFill>
                <a:latin typeface="Abadi" panose="020B0604020104020204" pitchFamily="34" charset="0"/>
              </a:rPr>
              <a:t>Chart represents that there are 39.9% and 19.7% of Passive users of males and females respectively. Parameters considered for Passive status is No. of </a:t>
            </a:r>
            <a:r>
              <a:rPr lang="en-US" sz="1600" dirty="0" err="1">
                <a:solidFill>
                  <a:schemeClr val="tx1"/>
                </a:solidFill>
                <a:latin typeface="Abadi" panose="020B0604020104020204" pitchFamily="34" charset="0"/>
              </a:rPr>
              <a:t>friends,likes</a:t>
            </a:r>
            <a:r>
              <a:rPr lang="en-US" sz="1600" dirty="0">
                <a:solidFill>
                  <a:schemeClr val="tx1"/>
                </a:solidFill>
                <a:latin typeface="Abadi" panose="020B0604020104020204" pitchFamily="34" charset="0"/>
              </a:rPr>
              <a:t> and </a:t>
            </a:r>
            <a:r>
              <a:rPr lang="en-US" sz="1600" dirty="0" err="1">
                <a:solidFill>
                  <a:schemeClr val="tx1"/>
                </a:solidFill>
                <a:latin typeface="Abadi" panose="020B0604020104020204" pitchFamily="34" charset="0"/>
              </a:rPr>
              <a:t>likes_received</a:t>
            </a:r>
            <a:r>
              <a:rPr lang="en-US" sz="1600" dirty="0">
                <a:solidFill>
                  <a:schemeClr val="tx1"/>
                </a:solidFill>
                <a:latin typeface="Abadi" panose="020B0604020104020204" pitchFamily="34" charset="0"/>
              </a:rPr>
              <a:t> is zero(0)</a:t>
            </a:r>
          </a:p>
        </p:txBody>
      </p:sp>
      <p:sp>
        <p:nvSpPr>
          <p:cNvPr id="81" name="Rectangle 8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128670"/>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Oval 8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660011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0" name="Group 13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1" name="Oval 14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2" name="Oval 14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4" name="Rectangle 143">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AB1B6-8084-49B0-BA06-EC6BC8DCA714}"/>
              </a:ext>
            </a:extLst>
          </p:cNvPr>
          <p:cNvSpPr>
            <a:spLocks noGrp="1"/>
          </p:cNvSpPr>
          <p:nvPr>
            <p:ph type="title"/>
          </p:nvPr>
        </p:nvSpPr>
        <p:spPr>
          <a:xfrm>
            <a:off x="6117262" y="484632"/>
            <a:ext cx="2658026" cy="1609344"/>
          </a:xfrm>
          <a:ln>
            <a:noFill/>
          </a:ln>
        </p:spPr>
        <p:txBody>
          <a:bodyPr vert="horz" lIns="91440" tIns="45720" rIns="91440" bIns="45720" rtlCol="0" anchor="ctr">
            <a:normAutofit fontScale="90000"/>
          </a:bodyPr>
          <a:lstStyle/>
          <a:p>
            <a:r>
              <a:rPr lang="en-IN" b="1" dirty="0">
                <a:latin typeface="Abadi" panose="020B0604020104020204" pitchFamily="34" charset="0"/>
              </a:rPr>
              <a:t>Different category of </a:t>
            </a:r>
            <a:r>
              <a:rPr lang="en-IN" b="1" dirty="0" err="1">
                <a:latin typeface="Abadi" panose="020B0604020104020204" pitchFamily="34" charset="0"/>
              </a:rPr>
              <a:t>facebook</a:t>
            </a:r>
            <a:r>
              <a:rPr lang="en-IN" b="1" dirty="0">
                <a:latin typeface="Abadi" panose="020B0604020104020204" pitchFamily="34" charset="0"/>
              </a:rPr>
              <a:t> users</a:t>
            </a:r>
            <a:br>
              <a:rPr lang="en-IN" b="1" dirty="0"/>
            </a:br>
            <a:endParaRPr lang="en-US" dirty="0"/>
          </a:p>
        </p:txBody>
      </p:sp>
      <p:pic>
        <p:nvPicPr>
          <p:cNvPr id="12290" name="Picture 2">
            <a:extLst>
              <a:ext uri="{FF2B5EF4-FFF2-40B4-BE49-F238E27FC236}">
                <a16:creationId xmlns:a16="http://schemas.microsoft.com/office/drawing/2014/main" id="{514C86FE-9105-4F48-B62A-745544F05E09}"/>
              </a:ext>
            </a:extLst>
          </p:cNvPr>
          <p:cNvPicPr>
            <a:picLocks noGrp="1" noChangeAspect="1" noChangeArrowheads="1"/>
          </p:cNvPicPr>
          <p:nvPr>
            <p:ph type="pic" idx="1"/>
          </p:nvPr>
        </p:nvPicPr>
        <p:blipFill>
          <a:blip r:embed="rId6">
            <a:extLst>
              <a:ext uri="{28A0092B-C50C-407E-A947-70E740481C1C}">
                <a14:useLocalDpi xmlns:a14="http://schemas.microsoft.com/office/drawing/2010/main" val="0"/>
              </a:ext>
            </a:extLst>
          </a:blip>
          <a:srcRect l="5376" r="5376"/>
          <a:stretch>
            <a:fillRect/>
          </a:stretch>
        </p:blipFill>
        <p:spPr bwMode="auto">
          <a:xfrm>
            <a:off x="519064" y="640080"/>
            <a:ext cx="5074571" cy="5588101"/>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39FD8D1C-3979-46CE-AC4C-55A86B2C309F}"/>
              </a:ext>
            </a:extLst>
          </p:cNvPr>
          <p:cNvSpPr>
            <a:spLocks noGrp="1"/>
          </p:cNvSpPr>
          <p:nvPr>
            <p:ph type="body" sz="half" idx="2"/>
          </p:nvPr>
        </p:nvSpPr>
        <p:spPr>
          <a:xfrm>
            <a:off x="6117263" y="2121408"/>
            <a:ext cx="2658025" cy="4050792"/>
          </a:xfrm>
        </p:spPr>
        <p:txBody>
          <a:bodyPr vert="horz" lIns="91440" tIns="45720" rIns="91440" bIns="45720" rtlCol="0">
            <a:normAutofit/>
          </a:bodyPr>
          <a:lstStyle/>
          <a:p>
            <a:pPr indent="-182880">
              <a:lnSpc>
                <a:spcPct val="90000"/>
              </a:lnSpc>
              <a:buFont typeface="Wingdings" pitchFamily="2" charset="2"/>
              <a:buChar char="§"/>
            </a:pPr>
            <a:r>
              <a:rPr lang="en-US" sz="1400" dirty="0">
                <a:solidFill>
                  <a:schemeClr val="tx1"/>
                </a:solidFill>
                <a:latin typeface="Abadi" panose="020B0604020104020204" pitchFamily="34" charset="0"/>
              </a:rPr>
              <a:t>User who did not give or received likes</a:t>
            </a:r>
          </a:p>
          <a:p>
            <a:pPr indent="-182880">
              <a:lnSpc>
                <a:spcPct val="90000"/>
              </a:lnSpc>
              <a:buFont typeface="Wingdings" pitchFamily="2" charset="2"/>
              <a:buChar char="§"/>
            </a:pPr>
            <a:r>
              <a:rPr lang="en-US" sz="1400" dirty="0">
                <a:solidFill>
                  <a:schemeClr val="tx1"/>
                </a:solidFill>
                <a:latin typeface="Abadi" panose="020B0604020104020204" pitchFamily="34" charset="0"/>
              </a:rPr>
              <a:t>But these users have more than one friends.</a:t>
            </a:r>
          </a:p>
          <a:p>
            <a:pPr indent="-182880">
              <a:lnSpc>
                <a:spcPct val="90000"/>
              </a:lnSpc>
              <a:buFont typeface="Wingdings" pitchFamily="2" charset="2"/>
              <a:buChar char="§"/>
            </a:pPr>
            <a:r>
              <a:rPr lang="en-IN" dirty="0">
                <a:solidFill>
                  <a:schemeClr val="tx1"/>
                </a:solidFill>
                <a:latin typeface="Abadi" panose="020B0604020104020204" pitchFamily="34" charset="0"/>
              </a:rPr>
              <a:t>This implies that users is either inactive or users can be using Facebook platform for marketing/Advertising/Bulk posting/Promotions to group of users. </a:t>
            </a:r>
          </a:p>
          <a:p>
            <a:pPr indent="-182880">
              <a:lnSpc>
                <a:spcPct val="90000"/>
              </a:lnSpc>
              <a:buFont typeface="Wingdings" pitchFamily="2" charset="2"/>
              <a:buChar char="§"/>
            </a:pPr>
            <a:r>
              <a:rPr lang="en-IN" dirty="0">
                <a:solidFill>
                  <a:schemeClr val="tx1"/>
                </a:solidFill>
                <a:latin typeface="Abadi" panose="020B0604020104020204" pitchFamily="34" charset="0"/>
              </a:rPr>
              <a:t>As per analysis there are more males than Females in this category.</a:t>
            </a:r>
            <a:endParaRPr lang="en-US" sz="1400" dirty="0">
              <a:solidFill>
                <a:schemeClr val="tx1"/>
              </a:solidFill>
              <a:latin typeface="Abadi" panose="020B0604020104020204" pitchFamily="34" charset="0"/>
            </a:endParaRPr>
          </a:p>
        </p:txBody>
      </p:sp>
      <p:grpSp>
        <p:nvGrpSpPr>
          <p:cNvPr id="146" name="Group 145">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7" name="Oval 146">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8" name="Oval 14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98008288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7B9B4B6-432F-4DDE-AB70-6D2B5D82B2F3}"/>
              </a:ext>
            </a:extLst>
          </p:cNvPr>
          <p:cNvPicPr>
            <a:picLocks noChangeAspect="1"/>
          </p:cNvPicPr>
          <p:nvPr/>
        </p:nvPicPr>
        <p:blipFill>
          <a:blip r:embed="rId2"/>
          <a:stretch>
            <a:fillRect/>
          </a:stretch>
        </p:blipFill>
        <p:spPr>
          <a:xfrm>
            <a:off x="1" y="188640"/>
            <a:ext cx="6228184" cy="2088232"/>
          </a:xfrm>
          <a:prstGeom prst="rect">
            <a:avLst/>
          </a:prstGeom>
        </p:spPr>
      </p:pic>
      <p:sp>
        <p:nvSpPr>
          <p:cNvPr id="14" name="Title 13">
            <a:extLst>
              <a:ext uri="{FF2B5EF4-FFF2-40B4-BE49-F238E27FC236}">
                <a16:creationId xmlns:a16="http://schemas.microsoft.com/office/drawing/2014/main" id="{4D0601D0-9BDD-4C83-94A0-926F613FB992}"/>
              </a:ext>
            </a:extLst>
          </p:cNvPr>
          <p:cNvSpPr>
            <a:spLocks noGrp="1"/>
          </p:cNvSpPr>
          <p:nvPr>
            <p:ph type="title"/>
          </p:nvPr>
        </p:nvSpPr>
        <p:spPr/>
        <p:txBody>
          <a:bodyPr/>
          <a:lstStyle/>
          <a:p>
            <a:r>
              <a:rPr lang="en-IN" dirty="0"/>
              <a:t> </a:t>
            </a:r>
          </a:p>
        </p:txBody>
      </p:sp>
      <p:sp>
        <p:nvSpPr>
          <p:cNvPr id="18" name="Rectangle 17">
            <a:extLst>
              <a:ext uri="{FF2B5EF4-FFF2-40B4-BE49-F238E27FC236}">
                <a16:creationId xmlns:a16="http://schemas.microsoft.com/office/drawing/2014/main" id="{53CFE4AD-24D0-4953-A0CF-F128EF0E9370}"/>
              </a:ext>
            </a:extLst>
          </p:cNvPr>
          <p:cNvSpPr/>
          <p:nvPr/>
        </p:nvSpPr>
        <p:spPr>
          <a:xfrm>
            <a:off x="215516" y="2276872"/>
            <a:ext cx="8712968" cy="4401205"/>
          </a:xfrm>
          <a:prstGeom prst="rect">
            <a:avLst/>
          </a:prstGeom>
        </p:spPr>
        <p:txBody>
          <a:bodyPr wrap="square">
            <a:spAutoFit/>
          </a:bodyPr>
          <a:lstStyle/>
          <a:p>
            <a:r>
              <a:rPr lang="en-IN" sz="1400" dirty="0">
                <a:latin typeface="Abadi" panose="020B0604020104020204" pitchFamily="34" charset="0"/>
              </a:rPr>
              <a:t>- Age group b/w 20-40 users are more active than other age groups, FB need to attract other age group users as well in order to improve their business.</a:t>
            </a:r>
          </a:p>
          <a:p>
            <a:endParaRPr lang="en-IN" sz="1400" dirty="0">
              <a:latin typeface="Abadi" panose="020B0604020104020204" pitchFamily="34" charset="0"/>
            </a:endParaRPr>
          </a:p>
          <a:p>
            <a:r>
              <a:rPr lang="en-IN" sz="1400" dirty="0">
                <a:latin typeface="Abadi" panose="020B0604020104020204" pitchFamily="34" charset="0"/>
              </a:rPr>
              <a:t>- In this given sample Male users are more than female users, FB need to strategies on attracting more female users.</a:t>
            </a:r>
          </a:p>
          <a:p>
            <a:endParaRPr lang="en-IN" sz="1400" dirty="0">
              <a:latin typeface="Abadi" panose="020B0604020104020204" pitchFamily="34" charset="0"/>
            </a:endParaRPr>
          </a:p>
          <a:p>
            <a:r>
              <a:rPr lang="en-IN" sz="1400" dirty="0">
                <a:latin typeface="Abadi" panose="020B0604020104020204" pitchFamily="34" charset="0"/>
              </a:rPr>
              <a:t>- As per analysis more the age lower the friends count, in order to improve friends count FB to work on more powerful and accurate friend recommendation engine.</a:t>
            </a:r>
          </a:p>
          <a:p>
            <a:endParaRPr lang="en-IN" sz="1400" dirty="0">
              <a:latin typeface="Abadi" panose="020B0604020104020204" pitchFamily="34" charset="0"/>
            </a:endParaRPr>
          </a:p>
          <a:p>
            <a:r>
              <a:rPr lang="en-IN" sz="1400" dirty="0">
                <a:latin typeface="Abadi" panose="020B0604020104020204" pitchFamily="34" charset="0"/>
              </a:rPr>
              <a:t>- 10 to 20 years age group is more social as they have initiated more friend requests than any other age group, FB should pull in other age groups for building network by giving suggestion on friends they may know.</a:t>
            </a:r>
          </a:p>
          <a:p>
            <a:endParaRPr lang="en-IN" sz="1400" dirty="0">
              <a:latin typeface="Abadi" panose="020B0604020104020204" pitchFamily="34" charset="0"/>
            </a:endParaRPr>
          </a:p>
          <a:p>
            <a:r>
              <a:rPr lang="en-IN" sz="1400">
                <a:latin typeface="Abadi" panose="020B0604020104020204" pitchFamily="34" charset="0"/>
              </a:rPr>
              <a:t>- Likes Received : </a:t>
            </a:r>
            <a:r>
              <a:rPr lang="en-IN" sz="1400" dirty="0">
                <a:latin typeface="Abadi" panose="020B0604020104020204" pitchFamily="34" charset="0"/>
              </a:rPr>
              <a:t>Female users have received more likes than male </a:t>
            </a:r>
            <a:r>
              <a:rPr lang="en-IN" sz="1400" dirty="0" err="1">
                <a:latin typeface="Abadi" panose="020B0604020104020204" pitchFamily="34" charset="0"/>
              </a:rPr>
              <a:t>users,which</a:t>
            </a:r>
            <a:r>
              <a:rPr lang="en-IN" sz="1400" dirty="0">
                <a:latin typeface="Abadi" panose="020B0604020104020204" pitchFamily="34" charset="0"/>
              </a:rPr>
              <a:t> </a:t>
            </a:r>
            <a:r>
              <a:rPr lang="en-IN" sz="1400" dirty="0" err="1">
                <a:latin typeface="Abadi" panose="020B0604020104020204" pitchFamily="34" charset="0"/>
              </a:rPr>
              <a:t>inturn</a:t>
            </a:r>
            <a:r>
              <a:rPr lang="en-IN" sz="1400" dirty="0">
                <a:latin typeface="Abadi" panose="020B0604020104020204" pitchFamily="34" charset="0"/>
              </a:rPr>
              <a:t> projects that either males are not posting much data or failed to get likes. Some kind guidelines or steps to be provided on how to post a relevant structured data to get more number of likes.</a:t>
            </a:r>
          </a:p>
          <a:p>
            <a:endParaRPr lang="en-IN" sz="1400" dirty="0">
              <a:latin typeface="Abadi" panose="020B0604020104020204" pitchFamily="34" charset="0"/>
            </a:endParaRPr>
          </a:p>
          <a:p>
            <a:r>
              <a:rPr lang="en-IN" sz="1400" dirty="0">
                <a:latin typeface="Abadi" panose="020B0604020104020204" pitchFamily="34" charset="0"/>
              </a:rPr>
              <a:t>- Regardless of gender, users are extensively using mobile application when compared to web application. FB need to constantly improve mobile app as it is widely used and also more effort is required to improve Web application and make it as powerful as mobile app, so that all users can easily switchover b/w apps as and when required.</a:t>
            </a:r>
          </a:p>
        </p:txBody>
      </p:sp>
    </p:spTree>
    <p:extLst>
      <p:ext uri="{BB962C8B-B14F-4D97-AF65-F5344CB8AC3E}">
        <p14:creationId xmlns:p14="http://schemas.microsoft.com/office/powerpoint/2010/main" val="251096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862B-E352-4205-9E9C-F54F90607DDC}"/>
              </a:ext>
            </a:extLst>
          </p:cNvPr>
          <p:cNvSpPr>
            <a:spLocks noGrp="1"/>
          </p:cNvSpPr>
          <p:nvPr>
            <p:ph type="title"/>
          </p:nvPr>
        </p:nvSpPr>
        <p:spPr/>
        <p:txBody>
          <a:bodyPr/>
          <a:lstStyle/>
          <a:p>
            <a:pPr algn="ctr"/>
            <a:r>
              <a:rPr lang="en-IN" dirty="0"/>
              <a:t>Dataset summery</a:t>
            </a:r>
          </a:p>
        </p:txBody>
      </p:sp>
      <p:pic>
        <p:nvPicPr>
          <p:cNvPr id="4" name="Content Placeholder 3">
            <a:extLst>
              <a:ext uri="{FF2B5EF4-FFF2-40B4-BE49-F238E27FC236}">
                <a16:creationId xmlns:a16="http://schemas.microsoft.com/office/drawing/2014/main" id="{7C0E252B-126E-4985-83CB-C027C92279AB}"/>
              </a:ext>
            </a:extLst>
          </p:cNvPr>
          <p:cNvPicPr>
            <a:picLocks noGrp="1" noChangeAspect="1"/>
          </p:cNvPicPr>
          <p:nvPr>
            <p:ph idx="1"/>
          </p:nvPr>
        </p:nvPicPr>
        <p:blipFill>
          <a:blip r:embed="rId2"/>
          <a:stretch>
            <a:fillRect/>
          </a:stretch>
        </p:blipFill>
        <p:spPr>
          <a:xfrm>
            <a:off x="899592" y="1844824"/>
            <a:ext cx="4048125" cy="2752725"/>
          </a:xfrm>
          <a:prstGeom prst="rect">
            <a:avLst/>
          </a:prstGeom>
        </p:spPr>
      </p:pic>
      <p:pic>
        <p:nvPicPr>
          <p:cNvPr id="1026" name="Picture 2">
            <a:extLst>
              <a:ext uri="{FF2B5EF4-FFF2-40B4-BE49-F238E27FC236}">
                <a16:creationId xmlns:a16="http://schemas.microsoft.com/office/drawing/2014/main" id="{3C4AE240-F45A-49F3-A68D-4B809404D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816" y="1442073"/>
            <a:ext cx="3840176" cy="397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52009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7F8CE9-A602-4DBF-BC7C-3AAB1397F032}"/>
              </a:ext>
            </a:extLst>
          </p:cNvPr>
          <p:cNvSpPr>
            <a:spLocks noGrp="1"/>
          </p:cNvSpPr>
          <p:nvPr>
            <p:ph type="title"/>
          </p:nvPr>
        </p:nvSpPr>
        <p:spPr/>
        <p:txBody>
          <a:bodyPr/>
          <a:lstStyle/>
          <a:p>
            <a:pPr algn="ctr"/>
            <a:r>
              <a:rPr lang="en-IN" dirty="0"/>
              <a:t>OVERVIEW</a:t>
            </a:r>
          </a:p>
        </p:txBody>
      </p:sp>
      <p:pic>
        <p:nvPicPr>
          <p:cNvPr id="17" name="Content Placeholder 16">
            <a:extLst>
              <a:ext uri="{FF2B5EF4-FFF2-40B4-BE49-F238E27FC236}">
                <a16:creationId xmlns:a16="http://schemas.microsoft.com/office/drawing/2014/main" id="{118C303A-9F4C-46E0-9332-B81EC67235B8}"/>
              </a:ext>
            </a:extLst>
          </p:cNvPr>
          <p:cNvPicPr>
            <a:picLocks noGrp="1" noChangeAspect="1"/>
          </p:cNvPicPr>
          <p:nvPr>
            <p:ph idx="1"/>
          </p:nvPr>
        </p:nvPicPr>
        <p:blipFill>
          <a:blip r:embed="rId2"/>
          <a:stretch>
            <a:fillRect/>
          </a:stretch>
        </p:blipFill>
        <p:spPr>
          <a:xfrm>
            <a:off x="1423987" y="2208212"/>
            <a:ext cx="6296025" cy="3876675"/>
          </a:xfrm>
          <a:prstGeom prst="rect">
            <a:avLst/>
          </a:prstGeom>
        </p:spPr>
      </p:pic>
    </p:spTree>
    <p:extLst>
      <p:ext uri="{BB962C8B-B14F-4D97-AF65-F5344CB8AC3E}">
        <p14:creationId xmlns:p14="http://schemas.microsoft.com/office/powerpoint/2010/main" val="331984180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E72E0C-61A8-412B-894C-0A5544F8E650}"/>
              </a:ext>
            </a:extLst>
          </p:cNvPr>
          <p:cNvSpPr>
            <a:spLocks noGrp="1"/>
          </p:cNvSpPr>
          <p:nvPr>
            <p:ph type="title"/>
          </p:nvPr>
        </p:nvSpPr>
        <p:spPr>
          <a:xfrm>
            <a:off x="6412230" y="685800"/>
            <a:ext cx="2400300" cy="1737360"/>
          </a:xfrm>
        </p:spPr>
        <p:txBody>
          <a:bodyPr vert="horz" lIns="91440" tIns="45720" rIns="91440" bIns="45720" rtlCol="0" anchor="b">
            <a:normAutofit/>
          </a:bodyPr>
          <a:lstStyle/>
          <a:p>
            <a:pPr algn="ctr">
              <a:lnSpc>
                <a:spcPct val="80000"/>
              </a:lnSpc>
            </a:pPr>
            <a:r>
              <a:rPr lang="en-US" sz="3200" b="1" dirty="0">
                <a:blipFill dpi="0" rotWithShape="1">
                  <a:blip r:embed="rId2">
                    <a:extLst/>
                  </a:blip>
                  <a:srcRect/>
                  <a:tile tx="6350" ty="-127000" sx="65000" sy="64000" flip="none" algn="tl"/>
                </a:blipFill>
                <a:latin typeface="Calibri" panose="020F0502020204030204" pitchFamily="34" charset="0"/>
              </a:rPr>
              <a:t>Age Trend</a:t>
            </a:r>
            <a:br>
              <a:rPr lang="en-US" sz="3200" b="1" dirty="0">
                <a:blipFill dpi="0" rotWithShape="1">
                  <a:blip r:embed="rId2">
                    <a:extLst/>
                  </a:blip>
                  <a:srcRect/>
                  <a:tile tx="6350" ty="-127000" sx="65000" sy="64000" flip="none" algn="tl"/>
                </a:blipFill>
                <a:latin typeface="Calibri" panose="020F0502020204030204" pitchFamily="34" charset="0"/>
              </a:rPr>
            </a:br>
            <a:endParaRPr lang="en-US" sz="3200" b="1" dirty="0">
              <a:blipFill dpi="0" rotWithShape="1">
                <a:blip r:embed="rId2">
                  <a:extLst/>
                </a:blip>
                <a:srcRect/>
                <a:tile tx="6350" ty="-127000" sx="65000" sy="64000" flip="none" algn="tl"/>
              </a:blipFill>
              <a:latin typeface="Calibri" panose="020F0502020204030204" pitchFamily="34" charset="0"/>
            </a:endParaRPr>
          </a:p>
        </p:txBody>
      </p:sp>
      <p:sp>
        <p:nvSpPr>
          <p:cNvPr id="14" name="Picture Placeholder 13">
            <a:extLst>
              <a:ext uri="{FF2B5EF4-FFF2-40B4-BE49-F238E27FC236}">
                <a16:creationId xmlns:a16="http://schemas.microsoft.com/office/drawing/2014/main" id="{D4D93494-6DA6-4E09-962E-6EE9A454B30C}"/>
              </a:ext>
            </a:extLst>
          </p:cNvPr>
          <p:cNvSpPr>
            <a:spLocks noGrp="1"/>
          </p:cNvSpPr>
          <p:nvPr>
            <p:ph type="pic" idx="1"/>
          </p:nvPr>
        </p:nvSpPr>
        <p:spPr>
          <a:noFill/>
        </p:spPr>
      </p:sp>
      <p:sp>
        <p:nvSpPr>
          <p:cNvPr id="12" name="Text Placeholder 11">
            <a:extLst>
              <a:ext uri="{FF2B5EF4-FFF2-40B4-BE49-F238E27FC236}">
                <a16:creationId xmlns:a16="http://schemas.microsoft.com/office/drawing/2014/main" id="{1DD1CAFC-7BE8-4CD8-8E88-A98B1A72B242}"/>
              </a:ext>
            </a:extLst>
          </p:cNvPr>
          <p:cNvSpPr>
            <a:spLocks noGrp="1"/>
          </p:cNvSpPr>
          <p:nvPr>
            <p:ph type="body" sz="half" idx="2"/>
          </p:nvPr>
        </p:nvSpPr>
        <p:spPr/>
        <p:txBody>
          <a:bodyPr vert="horz" lIns="91440" tIns="45720" rIns="91440" bIns="45720" rtlCol="0">
            <a:normAutofit/>
          </a:bodyPr>
          <a:lstStyle/>
          <a:p>
            <a:pPr>
              <a:lnSpc>
                <a:spcPct val="90000"/>
              </a:lnSpc>
              <a:spcBef>
                <a:spcPts val="1200"/>
              </a:spcBef>
            </a:pPr>
            <a:r>
              <a:rPr lang="en-US" sz="1400" dirty="0">
                <a:solidFill>
                  <a:srgbClr val="000000"/>
                </a:solidFill>
                <a:latin typeface="Abadi" panose="020B0604020104020204" pitchFamily="34" charset="0"/>
              </a:rPr>
              <a:t>Right skewed distribution, most of the users are in the age group of 20-40 years</a:t>
            </a:r>
          </a:p>
        </p:txBody>
      </p:sp>
      <p:pic>
        <p:nvPicPr>
          <p:cNvPr id="2050" name="Picture 2">
            <a:extLst>
              <a:ext uri="{FF2B5EF4-FFF2-40B4-BE49-F238E27FC236}">
                <a16:creationId xmlns:a16="http://schemas.microsoft.com/office/drawing/2014/main" id="{080E84AB-1CA1-402F-A213-BB6225E3F8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512" y="1412776"/>
            <a:ext cx="6048293" cy="374441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8F95B18-220A-41EB-8D59-09BABB332191}"/>
              </a:ext>
            </a:extLst>
          </p:cNvPr>
          <p:cNvPicPr>
            <a:picLocks noChangeAspect="1"/>
          </p:cNvPicPr>
          <p:nvPr/>
        </p:nvPicPr>
        <p:blipFill>
          <a:blip r:embed="rId4"/>
          <a:stretch>
            <a:fillRect/>
          </a:stretch>
        </p:blipFill>
        <p:spPr>
          <a:xfrm>
            <a:off x="827584" y="5553820"/>
            <a:ext cx="1295400" cy="314325"/>
          </a:xfrm>
          <a:prstGeom prst="rect">
            <a:avLst/>
          </a:prstGeom>
        </p:spPr>
      </p:pic>
      <p:sp>
        <p:nvSpPr>
          <p:cNvPr id="20" name="TextBox 19">
            <a:extLst>
              <a:ext uri="{FF2B5EF4-FFF2-40B4-BE49-F238E27FC236}">
                <a16:creationId xmlns:a16="http://schemas.microsoft.com/office/drawing/2014/main" id="{2CC5A889-2BE1-47DA-B20C-180ED8EF64A7}"/>
              </a:ext>
            </a:extLst>
          </p:cNvPr>
          <p:cNvSpPr txBox="1"/>
          <p:nvPr/>
        </p:nvSpPr>
        <p:spPr>
          <a:xfrm>
            <a:off x="755576" y="5108667"/>
            <a:ext cx="4608512" cy="369332"/>
          </a:xfrm>
          <a:prstGeom prst="rect">
            <a:avLst/>
          </a:prstGeom>
          <a:noFill/>
        </p:spPr>
        <p:txBody>
          <a:bodyPr wrap="square" rtlCol="0">
            <a:spAutoFit/>
          </a:bodyPr>
          <a:lstStyle/>
          <a:p>
            <a:r>
              <a:rPr lang="en-IN" dirty="0"/>
              <a:t>Total Number of users w.r.t Gender</a:t>
            </a:r>
          </a:p>
        </p:txBody>
      </p:sp>
    </p:spTree>
    <p:extLst>
      <p:ext uri="{BB962C8B-B14F-4D97-AF65-F5344CB8AC3E}">
        <p14:creationId xmlns:p14="http://schemas.microsoft.com/office/powerpoint/2010/main" val="40032614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E72E0C-61A8-412B-894C-0A5544F8E650}"/>
              </a:ext>
            </a:extLst>
          </p:cNvPr>
          <p:cNvSpPr>
            <a:spLocks noGrp="1"/>
          </p:cNvSpPr>
          <p:nvPr>
            <p:ph type="title"/>
          </p:nvPr>
        </p:nvSpPr>
        <p:spPr>
          <a:xfrm>
            <a:off x="6412230" y="685800"/>
            <a:ext cx="2400300" cy="1737360"/>
          </a:xfrm>
        </p:spPr>
        <p:txBody>
          <a:bodyPr vert="horz" lIns="91440" tIns="45720" rIns="91440" bIns="45720" rtlCol="0" anchor="b">
            <a:normAutofit/>
          </a:bodyPr>
          <a:lstStyle/>
          <a:p>
            <a:pPr algn="ctr">
              <a:lnSpc>
                <a:spcPct val="80000"/>
              </a:lnSpc>
            </a:pPr>
            <a:r>
              <a:rPr lang="en-US" sz="3200" b="1" dirty="0">
                <a:blipFill dpi="0" rotWithShape="1">
                  <a:blip r:embed="rId2">
                    <a:extLst/>
                  </a:blip>
                  <a:srcRect/>
                  <a:tile tx="6350" ty="-127000" sx="65000" sy="64000" flip="none" algn="tl"/>
                </a:blipFill>
                <a:latin typeface="Calibri" panose="020F0502020204030204" pitchFamily="34" charset="0"/>
              </a:rPr>
              <a:t>Age group</a:t>
            </a:r>
            <a:br>
              <a:rPr lang="en-US" sz="3200" dirty="0">
                <a:blipFill dpi="0" rotWithShape="1">
                  <a:blip r:embed="rId2">
                    <a:extLst/>
                  </a:blip>
                  <a:srcRect/>
                  <a:tile tx="6350" ty="-127000" sx="65000" sy="64000" flip="none" algn="tl"/>
                </a:blipFill>
                <a:latin typeface="Calibri" panose="020F0502020204030204" pitchFamily="34" charset="0"/>
              </a:rPr>
            </a:br>
            <a:endParaRPr lang="en-US" sz="3200" dirty="0">
              <a:blipFill dpi="0" rotWithShape="1">
                <a:blip r:embed="rId2">
                  <a:extLst/>
                </a:blip>
                <a:srcRect/>
                <a:tile tx="6350" ty="-127000" sx="65000" sy="64000" flip="none" algn="tl"/>
              </a:blipFill>
              <a:latin typeface="Calibri" panose="020F0502020204030204" pitchFamily="34" charset="0"/>
            </a:endParaRPr>
          </a:p>
        </p:txBody>
      </p:sp>
      <p:sp>
        <p:nvSpPr>
          <p:cNvPr id="14" name="Picture Placeholder 13">
            <a:extLst>
              <a:ext uri="{FF2B5EF4-FFF2-40B4-BE49-F238E27FC236}">
                <a16:creationId xmlns:a16="http://schemas.microsoft.com/office/drawing/2014/main" id="{D4D93494-6DA6-4E09-962E-6EE9A454B30C}"/>
              </a:ext>
            </a:extLst>
          </p:cNvPr>
          <p:cNvSpPr>
            <a:spLocks noGrp="1"/>
          </p:cNvSpPr>
          <p:nvPr>
            <p:ph type="pic" idx="1"/>
          </p:nvPr>
        </p:nvSpPr>
        <p:spPr>
          <a:xfrm>
            <a:off x="38100" y="-76439"/>
            <a:ext cx="6227805" cy="6858000"/>
          </a:xfrm>
          <a:noFill/>
        </p:spPr>
      </p:sp>
      <p:sp>
        <p:nvSpPr>
          <p:cNvPr id="12" name="Text Placeholder 11">
            <a:extLst>
              <a:ext uri="{FF2B5EF4-FFF2-40B4-BE49-F238E27FC236}">
                <a16:creationId xmlns:a16="http://schemas.microsoft.com/office/drawing/2014/main" id="{1DD1CAFC-7BE8-4CD8-8E88-A98B1A72B242}"/>
              </a:ext>
            </a:extLst>
          </p:cNvPr>
          <p:cNvSpPr>
            <a:spLocks noGrp="1"/>
          </p:cNvSpPr>
          <p:nvPr>
            <p:ph type="body" sz="half" idx="2"/>
          </p:nvPr>
        </p:nvSpPr>
        <p:spPr>
          <a:noFill/>
        </p:spPr>
        <p:txBody>
          <a:bodyPr vert="horz" lIns="91440" tIns="45720" rIns="91440" bIns="45720" rtlCol="0">
            <a:normAutofit/>
          </a:bodyPr>
          <a:lstStyle/>
          <a:p>
            <a:pPr>
              <a:lnSpc>
                <a:spcPct val="90000"/>
              </a:lnSpc>
              <a:spcBef>
                <a:spcPts val="1200"/>
              </a:spcBef>
            </a:pPr>
            <a:r>
              <a:rPr lang="en-IN" sz="1400" dirty="0">
                <a:solidFill>
                  <a:schemeClr val="tx1"/>
                </a:solidFill>
                <a:latin typeface="Abadi" panose="020B0604020104020204" pitchFamily="34" charset="0"/>
              </a:rPr>
              <a:t>As per analysis users age group b/w 10 to 40 years are more irrespective of gender</a:t>
            </a:r>
          </a:p>
        </p:txBody>
      </p:sp>
      <p:sp>
        <p:nvSpPr>
          <p:cNvPr id="4" name="Rectangle 3">
            <a:extLst>
              <a:ext uri="{FF2B5EF4-FFF2-40B4-BE49-F238E27FC236}">
                <a16:creationId xmlns:a16="http://schemas.microsoft.com/office/drawing/2014/main" id="{5FCE7FE8-599E-4222-81F3-588891165A03}"/>
              </a:ext>
            </a:extLst>
          </p:cNvPr>
          <p:cNvSpPr/>
          <p:nvPr/>
        </p:nvSpPr>
        <p:spPr>
          <a:xfrm>
            <a:off x="3934862" y="3310399"/>
            <a:ext cx="4572000" cy="369332"/>
          </a:xfrm>
          <a:prstGeom prst="rect">
            <a:avLst/>
          </a:prstGeom>
        </p:spPr>
        <p:txBody>
          <a:bodyPr>
            <a:spAutoFit/>
          </a:bodyPr>
          <a:lstStyle/>
          <a:p>
            <a:r>
              <a:rPr lang="en-IN" dirty="0">
                <a:solidFill>
                  <a:srgbClr val="000000"/>
                </a:solidFill>
                <a:latin typeface="Helvetica Neue"/>
              </a:rPr>
              <a:t>   Male</a:t>
            </a:r>
            <a:endParaRPr lang="en-IN" dirty="0"/>
          </a:p>
        </p:txBody>
      </p:sp>
      <p:sp>
        <p:nvSpPr>
          <p:cNvPr id="9" name="Rectangle 8">
            <a:extLst>
              <a:ext uri="{FF2B5EF4-FFF2-40B4-BE49-F238E27FC236}">
                <a16:creationId xmlns:a16="http://schemas.microsoft.com/office/drawing/2014/main" id="{E1C80825-8101-4C64-A13C-511609BB29F1}"/>
              </a:ext>
            </a:extLst>
          </p:cNvPr>
          <p:cNvSpPr/>
          <p:nvPr/>
        </p:nvSpPr>
        <p:spPr>
          <a:xfrm>
            <a:off x="4094205" y="717736"/>
            <a:ext cx="4572000" cy="369332"/>
          </a:xfrm>
          <a:prstGeom prst="rect">
            <a:avLst/>
          </a:prstGeom>
        </p:spPr>
        <p:txBody>
          <a:bodyPr>
            <a:spAutoFit/>
          </a:bodyPr>
          <a:lstStyle/>
          <a:p>
            <a:r>
              <a:rPr lang="en-IN" dirty="0">
                <a:solidFill>
                  <a:srgbClr val="000000"/>
                </a:solidFill>
                <a:latin typeface="Helvetica Neue"/>
              </a:rPr>
              <a:t>Female</a:t>
            </a:r>
            <a:endParaRPr lang="en-IN" dirty="0"/>
          </a:p>
        </p:txBody>
      </p:sp>
      <p:pic>
        <p:nvPicPr>
          <p:cNvPr id="5" name="Picture 4">
            <a:extLst>
              <a:ext uri="{FF2B5EF4-FFF2-40B4-BE49-F238E27FC236}">
                <a16:creationId xmlns:a16="http://schemas.microsoft.com/office/drawing/2014/main" id="{86BE1DF9-1703-4E63-B5A5-DBEB64DD2F72}"/>
              </a:ext>
            </a:extLst>
          </p:cNvPr>
          <p:cNvPicPr>
            <a:picLocks noChangeAspect="1"/>
          </p:cNvPicPr>
          <p:nvPr/>
        </p:nvPicPr>
        <p:blipFill>
          <a:blip r:embed="rId3"/>
          <a:stretch>
            <a:fillRect/>
          </a:stretch>
        </p:blipFill>
        <p:spPr>
          <a:xfrm>
            <a:off x="344409" y="508295"/>
            <a:ext cx="3681083" cy="3046096"/>
          </a:xfrm>
          <a:prstGeom prst="rect">
            <a:avLst/>
          </a:prstGeom>
        </p:spPr>
      </p:pic>
      <p:pic>
        <p:nvPicPr>
          <p:cNvPr id="6" name="Picture 5">
            <a:extLst>
              <a:ext uri="{FF2B5EF4-FFF2-40B4-BE49-F238E27FC236}">
                <a16:creationId xmlns:a16="http://schemas.microsoft.com/office/drawing/2014/main" id="{8AD366F6-F42C-4AB1-86D4-9CABFFDEBE04}"/>
              </a:ext>
            </a:extLst>
          </p:cNvPr>
          <p:cNvPicPr>
            <a:picLocks noChangeAspect="1"/>
          </p:cNvPicPr>
          <p:nvPr/>
        </p:nvPicPr>
        <p:blipFill>
          <a:blip r:embed="rId4"/>
          <a:stretch>
            <a:fillRect/>
          </a:stretch>
        </p:blipFill>
        <p:spPr>
          <a:xfrm>
            <a:off x="363770" y="3534842"/>
            <a:ext cx="3705225" cy="3181350"/>
          </a:xfrm>
          <a:prstGeom prst="rect">
            <a:avLst/>
          </a:prstGeom>
        </p:spPr>
      </p:pic>
    </p:spTree>
    <p:extLst>
      <p:ext uri="{BB962C8B-B14F-4D97-AF65-F5344CB8AC3E}">
        <p14:creationId xmlns:p14="http://schemas.microsoft.com/office/powerpoint/2010/main" val="150928773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E72E0C-61A8-412B-894C-0A5544F8E650}"/>
              </a:ext>
            </a:extLst>
          </p:cNvPr>
          <p:cNvSpPr>
            <a:spLocks noGrp="1"/>
          </p:cNvSpPr>
          <p:nvPr>
            <p:ph type="title"/>
          </p:nvPr>
        </p:nvSpPr>
        <p:spPr>
          <a:xfrm>
            <a:off x="6412230" y="685800"/>
            <a:ext cx="2555556" cy="1737360"/>
          </a:xfrm>
        </p:spPr>
        <p:txBody>
          <a:bodyPr vert="horz" lIns="91440" tIns="45720" rIns="91440" bIns="45720" rtlCol="0" anchor="b">
            <a:normAutofit/>
          </a:bodyPr>
          <a:lstStyle/>
          <a:p>
            <a:r>
              <a:rPr lang="en-IN" b="1" dirty="0">
                <a:blipFill dpi="0" rotWithShape="1">
                  <a:blip r:embed="rId2">
                    <a:extLst/>
                  </a:blip>
                  <a:srcRect/>
                  <a:tile tx="6350" ty="-127000" sx="65000" sy="64000" flip="none" algn="tl"/>
                </a:blipFill>
                <a:latin typeface="Abadi" panose="020B0604020104020204" pitchFamily="34" charset="0"/>
              </a:rPr>
              <a:t>Age Vs Friend count</a:t>
            </a:r>
            <a:r>
              <a:rPr lang="en-IN" b="1" dirty="0">
                <a:latin typeface="Abadi" panose="020B0604020104020204" pitchFamily="34" charset="0"/>
              </a:rPr>
              <a:t> </a:t>
            </a:r>
            <a:br>
              <a:rPr lang="en-IN" b="1" dirty="0">
                <a:latin typeface="Calibri" panose="020F0502020204030204" pitchFamily="34" charset="0"/>
              </a:rPr>
            </a:br>
            <a:endParaRPr lang="en-IN" b="1" dirty="0">
              <a:latin typeface="Calibri" panose="020F0502020204030204" pitchFamily="34" charset="0"/>
            </a:endParaRPr>
          </a:p>
        </p:txBody>
      </p:sp>
      <p:sp>
        <p:nvSpPr>
          <p:cNvPr id="14" name="Picture Placeholder 13">
            <a:extLst>
              <a:ext uri="{FF2B5EF4-FFF2-40B4-BE49-F238E27FC236}">
                <a16:creationId xmlns:a16="http://schemas.microsoft.com/office/drawing/2014/main" id="{D4D93494-6DA6-4E09-962E-6EE9A454B30C}"/>
              </a:ext>
            </a:extLst>
          </p:cNvPr>
          <p:cNvSpPr>
            <a:spLocks noGrp="1"/>
          </p:cNvSpPr>
          <p:nvPr>
            <p:ph type="pic" idx="1"/>
          </p:nvPr>
        </p:nvSpPr>
        <p:spPr>
          <a:noFill/>
        </p:spPr>
      </p:sp>
      <p:sp>
        <p:nvSpPr>
          <p:cNvPr id="12" name="Text Placeholder 11">
            <a:extLst>
              <a:ext uri="{FF2B5EF4-FFF2-40B4-BE49-F238E27FC236}">
                <a16:creationId xmlns:a16="http://schemas.microsoft.com/office/drawing/2014/main" id="{1DD1CAFC-7BE8-4CD8-8E88-A98B1A72B242}"/>
              </a:ext>
            </a:extLst>
          </p:cNvPr>
          <p:cNvSpPr>
            <a:spLocks noGrp="1"/>
          </p:cNvSpPr>
          <p:nvPr>
            <p:ph type="body" sz="half" idx="2"/>
          </p:nvPr>
        </p:nvSpPr>
        <p:spPr>
          <a:xfrm>
            <a:off x="6412230" y="2423160"/>
            <a:ext cx="2400300" cy="3291840"/>
          </a:xfrm>
        </p:spPr>
        <p:txBody>
          <a:bodyPr vert="horz" lIns="91440" tIns="45720" rIns="91440" bIns="45720" rtlCol="0">
            <a:normAutofit/>
          </a:bodyPr>
          <a:lstStyle/>
          <a:p>
            <a:pPr>
              <a:lnSpc>
                <a:spcPct val="90000"/>
              </a:lnSpc>
              <a:spcBef>
                <a:spcPts val="1200"/>
              </a:spcBef>
            </a:pPr>
            <a:r>
              <a:rPr lang="en-IN" sz="1400" dirty="0">
                <a:solidFill>
                  <a:schemeClr val="tx1"/>
                </a:solidFill>
                <a:latin typeface="Abadi" panose="020B0604020104020204" pitchFamily="34" charset="0"/>
              </a:rPr>
              <a:t>No. of friends is more b/w age group of 10-30 year </a:t>
            </a:r>
            <a:r>
              <a:rPr lang="en-IN" sz="1400" dirty="0" err="1">
                <a:solidFill>
                  <a:schemeClr val="tx1"/>
                </a:solidFill>
                <a:latin typeface="Abadi" panose="020B0604020104020204" pitchFamily="34" charset="0"/>
              </a:rPr>
              <a:t>bcz</a:t>
            </a:r>
            <a:r>
              <a:rPr lang="en-IN" sz="1400" dirty="0">
                <a:solidFill>
                  <a:schemeClr val="tx1"/>
                </a:solidFill>
                <a:latin typeface="Abadi" panose="020B0604020104020204" pitchFamily="34" charset="0"/>
              </a:rPr>
              <a:t> users are more b/w this age group.</a:t>
            </a:r>
            <a:br>
              <a:rPr lang="en-IN" sz="1400" dirty="0">
                <a:solidFill>
                  <a:schemeClr val="tx1"/>
                </a:solidFill>
                <a:latin typeface="Abadi" panose="020B0604020104020204" pitchFamily="34" charset="0"/>
              </a:rPr>
            </a:br>
            <a:r>
              <a:rPr lang="en-IN" sz="1400" dirty="0">
                <a:solidFill>
                  <a:schemeClr val="tx1"/>
                </a:solidFill>
                <a:latin typeface="Abadi" panose="020B0604020104020204" pitchFamily="34" charset="0"/>
              </a:rPr>
              <a:t>Note that users above 100years also have more number of friends</a:t>
            </a:r>
            <a:endParaRPr lang="en-US" sz="1400" dirty="0">
              <a:solidFill>
                <a:schemeClr val="tx1"/>
              </a:solidFill>
              <a:latin typeface="Abadi" panose="020B0604020104020204" pitchFamily="34" charset="0"/>
            </a:endParaRPr>
          </a:p>
        </p:txBody>
      </p:sp>
      <p:pic>
        <p:nvPicPr>
          <p:cNvPr id="3074" name="Picture 2">
            <a:extLst>
              <a:ext uri="{FF2B5EF4-FFF2-40B4-BE49-F238E27FC236}">
                <a16:creationId xmlns:a16="http://schemas.microsoft.com/office/drawing/2014/main" id="{8D4123E8-E5C9-4607-94B8-9777B87DF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4" y="985838"/>
            <a:ext cx="6051592" cy="4886325"/>
          </a:xfrm>
          <a:prstGeom prst="rect">
            <a:avLst/>
          </a:prstGeom>
          <a:noFill/>
          <a:scene3d>
            <a:camera prst="orthographicFront"/>
            <a:lightRig rig="threePt" dir="t"/>
          </a:scene3d>
          <a:sp3d prstMaterial="softEdge">
            <a:bevelB/>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610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E72E0C-61A8-412B-894C-0A5544F8E650}"/>
              </a:ext>
            </a:extLst>
          </p:cNvPr>
          <p:cNvSpPr>
            <a:spLocks noGrp="1"/>
          </p:cNvSpPr>
          <p:nvPr>
            <p:ph type="title"/>
          </p:nvPr>
        </p:nvSpPr>
        <p:spPr>
          <a:xfrm>
            <a:off x="6412230" y="685800"/>
            <a:ext cx="2555556" cy="1737360"/>
          </a:xfrm>
        </p:spPr>
        <p:txBody>
          <a:bodyPr vert="horz" lIns="91440" tIns="45720" rIns="91440" bIns="45720" rtlCol="0" anchor="b">
            <a:normAutofit/>
          </a:bodyPr>
          <a:lstStyle/>
          <a:p>
            <a:r>
              <a:rPr lang="en-IN" sz="2600" b="1" dirty="0">
                <a:blipFill dpi="0" rotWithShape="1">
                  <a:blip r:embed="rId2">
                    <a:extLst/>
                  </a:blip>
                  <a:srcRect/>
                  <a:tile tx="6350" ty="-127000" sx="65000" sy="64000" flip="none" algn="tl"/>
                </a:blipFill>
                <a:latin typeface="Abadi" panose="020B0604020104020204" pitchFamily="34" charset="0"/>
              </a:rPr>
              <a:t>Age Vs tenure</a:t>
            </a:r>
            <a:r>
              <a:rPr lang="en-IN" b="1" dirty="0">
                <a:latin typeface="Calibri" panose="020F0502020204030204" pitchFamily="34" charset="0"/>
              </a:rPr>
              <a:t> </a:t>
            </a:r>
            <a:br>
              <a:rPr lang="en-IN" b="1" dirty="0">
                <a:latin typeface="Calibri" panose="020F0502020204030204" pitchFamily="34" charset="0"/>
              </a:rPr>
            </a:br>
            <a:endParaRPr lang="en-IN" b="1" dirty="0">
              <a:latin typeface="Calibri" panose="020F0502020204030204" pitchFamily="34" charset="0"/>
            </a:endParaRPr>
          </a:p>
        </p:txBody>
      </p:sp>
      <p:sp>
        <p:nvSpPr>
          <p:cNvPr id="14" name="Picture Placeholder 13">
            <a:extLst>
              <a:ext uri="{FF2B5EF4-FFF2-40B4-BE49-F238E27FC236}">
                <a16:creationId xmlns:a16="http://schemas.microsoft.com/office/drawing/2014/main" id="{D4D93494-6DA6-4E09-962E-6EE9A454B30C}"/>
              </a:ext>
            </a:extLst>
          </p:cNvPr>
          <p:cNvSpPr>
            <a:spLocks noGrp="1"/>
          </p:cNvSpPr>
          <p:nvPr>
            <p:ph type="pic" idx="1"/>
          </p:nvPr>
        </p:nvSpPr>
        <p:spPr>
          <a:noFill/>
        </p:spPr>
      </p:sp>
      <p:sp>
        <p:nvSpPr>
          <p:cNvPr id="12" name="Text Placeholder 11">
            <a:extLst>
              <a:ext uri="{FF2B5EF4-FFF2-40B4-BE49-F238E27FC236}">
                <a16:creationId xmlns:a16="http://schemas.microsoft.com/office/drawing/2014/main" id="{1DD1CAFC-7BE8-4CD8-8E88-A98B1A72B242}"/>
              </a:ext>
            </a:extLst>
          </p:cNvPr>
          <p:cNvSpPr>
            <a:spLocks noGrp="1"/>
          </p:cNvSpPr>
          <p:nvPr>
            <p:ph type="body" sz="half" idx="2"/>
          </p:nvPr>
        </p:nvSpPr>
        <p:spPr>
          <a:xfrm>
            <a:off x="6412230" y="2423160"/>
            <a:ext cx="2400300" cy="3291840"/>
          </a:xfrm>
        </p:spPr>
        <p:txBody>
          <a:bodyPr vert="horz" lIns="91440" tIns="45720" rIns="91440" bIns="45720" rtlCol="0">
            <a:normAutofit/>
          </a:bodyPr>
          <a:lstStyle/>
          <a:p>
            <a:pPr>
              <a:lnSpc>
                <a:spcPct val="90000"/>
              </a:lnSpc>
              <a:spcBef>
                <a:spcPts val="1200"/>
              </a:spcBef>
            </a:pPr>
            <a:r>
              <a:rPr lang="en-IN" dirty="0">
                <a:solidFill>
                  <a:schemeClr val="tx1"/>
                </a:solidFill>
                <a:latin typeface="Abadi" panose="020B0604020104020204" pitchFamily="34" charset="0"/>
              </a:rPr>
              <a:t>Age and Tenue is positively corelated.</a:t>
            </a:r>
          </a:p>
          <a:p>
            <a:pPr>
              <a:lnSpc>
                <a:spcPct val="90000"/>
              </a:lnSpc>
              <a:spcBef>
                <a:spcPts val="1200"/>
              </a:spcBef>
            </a:pPr>
            <a:r>
              <a:rPr lang="en-IN" dirty="0">
                <a:solidFill>
                  <a:schemeClr val="tx1"/>
                </a:solidFill>
                <a:latin typeface="Abadi" panose="020B0604020104020204" pitchFamily="34" charset="0"/>
              </a:rPr>
              <a:t>All users have subscribed to Facebook at the age of 10-20 years, so because of this trend is positively corelated.</a:t>
            </a:r>
          </a:p>
        </p:txBody>
      </p:sp>
      <p:pic>
        <p:nvPicPr>
          <p:cNvPr id="2" name="Picture 1">
            <a:extLst>
              <a:ext uri="{FF2B5EF4-FFF2-40B4-BE49-F238E27FC236}">
                <a16:creationId xmlns:a16="http://schemas.microsoft.com/office/drawing/2014/main" id="{FDA63CD6-C2EB-4400-9D5D-C23B533E8B52}"/>
              </a:ext>
            </a:extLst>
          </p:cNvPr>
          <p:cNvPicPr>
            <a:picLocks noChangeAspect="1"/>
          </p:cNvPicPr>
          <p:nvPr/>
        </p:nvPicPr>
        <p:blipFill>
          <a:blip r:embed="rId3"/>
          <a:stretch>
            <a:fillRect/>
          </a:stretch>
        </p:blipFill>
        <p:spPr>
          <a:xfrm>
            <a:off x="3255" y="836712"/>
            <a:ext cx="6028106" cy="4183360"/>
          </a:xfrm>
          <a:prstGeom prst="rect">
            <a:avLst/>
          </a:prstGeom>
        </p:spPr>
      </p:pic>
    </p:spTree>
    <p:extLst>
      <p:ext uri="{BB962C8B-B14F-4D97-AF65-F5344CB8AC3E}">
        <p14:creationId xmlns:p14="http://schemas.microsoft.com/office/powerpoint/2010/main" val="41941661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44" name="Oval 14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Title 7">
            <a:extLst>
              <a:ext uri="{FF2B5EF4-FFF2-40B4-BE49-F238E27FC236}">
                <a16:creationId xmlns:a16="http://schemas.microsoft.com/office/drawing/2014/main" id="{CFE72E0C-61A8-412B-894C-0A5544F8E650}"/>
              </a:ext>
            </a:extLst>
          </p:cNvPr>
          <p:cNvSpPr>
            <a:spLocks noGrp="1"/>
          </p:cNvSpPr>
          <p:nvPr>
            <p:ph type="title"/>
          </p:nvPr>
        </p:nvSpPr>
        <p:spPr>
          <a:xfrm>
            <a:off x="802386" y="798394"/>
            <a:ext cx="3547838" cy="1637730"/>
          </a:xfrm>
        </p:spPr>
        <p:txBody>
          <a:bodyPr vert="horz" lIns="91440" tIns="45720" rIns="91440" bIns="45720" rtlCol="0" anchor="ctr">
            <a:normAutofit fontScale="90000"/>
          </a:bodyPr>
          <a:lstStyle/>
          <a:p>
            <a:r>
              <a:rPr lang="en-US" sz="3100" b="1" dirty="0">
                <a:latin typeface="Abadi" panose="020B0604020104020204" pitchFamily="34" charset="0"/>
              </a:rPr>
              <a:t>Which age group has more friends</a:t>
            </a:r>
            <a:r>
              <a:rPr lang="en-US" sz="3800" b="1" dirty="0"/>
              <a:t> </a:t>
            </a:r>
            <a:br>
              <a:rPr lang="en-US" sz="3800" b="1" dirty="0"/>
            </a:br>
            <a:endParaRPr lang="en-US" sz="3800" b="1" dirty="0"/>
          </a:p>
        </p:txBody>
      </p:sp>
      <p:sp>
        <p:nvSpPr>
          <p:cNvPr id="12" name="Text Placeholder 11">
            <a:extLst>
              <a:ext uri="{FF2B5EF4-FFF2-40B4-BE49-F238E27FC236}">
                <a16:creationId xmlns:a16="http://schemas.microsoft.com/office/drawing/2014/main" id="{1DD1CAFC-7BE8-4CD8-8E88-A98B1A72B242}"/>
              </a:ext>
            </a:extLst>
          </p:cNvPr>
          <p:cNvSpPr>
            <a:spLocks noGrp="1"/>
          </p:cNvSpPr>
          <p:nvPr>
            <p:ph type="body" sz="half" idx="2"/>
          </p:nvPr>
        </p:nvSpPr>
        <p:spPr>
          <a:xfrm>
            <a:off x="802386" y="2578608"/>
            <a:ext cx="3547838" cy="3593592"/>
          </a:xfrm>
        </p:spPr>
        <p:txBody>
          <a:bodyPr vert="horz" lIns="91440" tIns="45720" rIns="91440" bIns="45720" rtlCol="0">
            <a:normAutofit/>
          </a:bodyPr>
          <a:lstStyle/>
          <a:p>
            <a:pPr indent="-182880">
              <a:lnSpc>
                <a:spcPct val="90000"/>
              </a:lnSpc>
              <a:spcBef>
                <a:spcPts val="1200"/>
              </a:spcBef>
              <a:buFont typeface="Wingdings" pitchFamily="2" charset="2"/>
              <a:buChar char="§"/>
            </a:pPr>
            <a:r>
              <a:rPr lang="en-IN" sz="1800" dirty="0">
                <a:solidFill>
                  <a:schemeClr val="tx1"/>
                </a:solidFill>
                <a:latin typeface="Abadi" panose="020B0604020104020204" pitchFamily="34" charset="0"/>
              </a:rPr>
              <a:t>Female Age group 10-20 years have more friends than any others.</a:t>
            </a:r>
          </a:p>
          <a:p>
            <a:pPr indent="-182880">
              <a:lnSpc>
                <a:spcPct val="90000"/>
              </a:lnSpc>
              <a:spcBef>
                <a:spcPts val="1200"/>
              </a:spcBef>
              <a:buFont typeface="Wingdings" pitchFamily="2" charset="2"/>
              <a:buChar char="§"/>
            </a:pPr>
            <a:r>
              <a:rPr lang="en-IN" sz="1800" dirty="0">
                <a:solidFill>
                  <a:schemeClr val="tx1"/>
                </a:solidFill>
                <a:latin typeface="Abadi" panose="020B0604020104020204" pitchFamily="34" charset="0"/>
              </a:rPr>
              <a:t>Male age group 60-90years have more friends than Females.</a:t>
            </a:r>
          </a:p>
        </p:txBody>
      </p:sp>
      <p:sp>
        <p:nvSpPr>
          <p:cNvPr id="147" name="Freeform: Shape 146">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3" y="0"/>
            <a:ext cx="470915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6" name="Picture 10">
            <a:extLst>
              <a:ext uri="{FF2B5EF4-FFF2-40B4-BE49-F238E27FC236}">
                <a16:creationId xmlns:a16="http://schemas.microsoft.com/office/drawing/2014/main" id="{86C228C1-0A05-4C16-A7F9-4EB1708C602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53363" y="1369480"/>
            <a:ext cx="3163863" cy="2569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10999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4" name="Oval 83">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6" name="Oval 8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88" name="Rectangle 8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a:extLst>
              <a:ext uri="{FF2B5EF4-FFF2-40B4-BE49-F238E27FC236}">
                <a16:creationId xmlns:a16="http://schemas.microsoft.com/office/drawing/2014/main" id="{6F0F9E9A-5B09-46D3-B47B-AFF2973DD5A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50778" y="505223"/>
            <a:ext cx="6442442" cy="3060160"/>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837459"/>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9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3981573"/>
            <a:ext cx="7667244" cy="2078335"/>
          </a:xfrm>
          <a:prstGeom prst="rect">
            <a:avLst/>
          </a:prstGeom>
          <a:blipFill dpi="0" rotWithShape="1">
            <a:blip r:embed="rId5">
              <a:alphaModFix amt="9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7">
            <a:extLst>
              <a:ext uri="{FF2B5EF4-FFF2-40B4-BE49-F238E27FC236}">
                <a16:creationId xmlns:a16="http://schemas.microsoft.com/office/drawing/2014/main" id="{CFE72E0C-61A8-412B-894C-0A5544F8E650}"/>
              </a:ext>
            </a:extLst>
          </p:cNvPr>
          <p:cNvSpPr>
            <a:spLocks noGrp="1"/>
          </p:cNvSpPr>
          <p:nvPr>
            <p:ph type="title"/>
          </p:nvPr>
        </p:nvSpPr>
        <p:spPr>
          <a:xfrm>
            <a:off x="964092" y="4162031"/>
            <a:ext cx="3407762" cy="1767141"/>
          </a:xfrm>
        </p:spPr>
        <p:txBody>
          <a:bodyPr vert="horz" lIns="91440" tIns="45720" rIns="91440" bIns="45720" rtlCol="0" anchor="ctr">
            <a:normAutofit/>
          </a:bodyPr>
          <a:lstStyle/>
          <a:p>
            <a:pPr algn="r"/>
            <a:r>
              <a:rPr lang="en-US" sz="2200" b="1" dirty="0">
                <a:solidFill>
                  <a:schemeClr val="tx1"/>
                </a:solidFill>
                <a:latin typeface="Abadi" panose="020B0604020104020204" pitchFamily="34" charset="0"/>
              </a:rPr>
              <a:t>which age group has initiated more friend request?</a:t>
            </a:r>
            <a:br>
              <a:rPr lang="en-US" sz="2200" b="1" dirty="0">
                <a:solidFill>
                  <a:schemeClr val="tx1"/>
                </a:solidFill>
                <a:latin typeface="Abadi" panose="020B0604020104020204" pitchFamily="34" charset="0"/>
              </a:rPr>
            </a:br>
            <a:r>
              <a:rPr lang="en-US" sz="2200" b="1" dirty="0"/>
              <a:t> </a:t>
            </a:r>
            <a:br>
              <a:rPr lang="en-US" sz="2200" b="1" dirty="0"/>
            </a:br>
            <a:endParaRPr lang="en-US" sz="2200" b="1" dirty="0"/>
          </a:p>
        </p:txBody>
      </p:sp>
      <p:sp>
        <p:nvSpPr>
          <p:cNvPr id="12" name="Text Placeholder 11">
            <a:extLst>
              <a:ext uri="{FF2B5EF4-FFF2-40B4-BE49-F238E27FC236}">
                <a16:creationId xmlns:a16="http://schemas.microsoft.com/office/drawing/2014/main" id="{1DD1CAFC-7BE8-4CD8-8E88-A98B1A72B242}"/>
              </a:ext>
            </a:extLst>
          </p:cNvPr>
          <p:cNvSpPr>
            <a:spLocks noGrp="1"/>
          </p:cNvSpPr>
          <p:nvPr>
            <p:ph type="body" sz="half" idx="2"/>
          </p:nvPr>
        </p:nvSpPr>
        <p:spPr>
          <a:xfrm>
            <a:off x="4663440" y="4170410"/>
            <a:ext cx="3524415" cy="1767141"/>
          </a:xfrm>
        </p:spPr>
        <p:txBody>
          <a:bodyPr vert="horz" lIns="91440" tIns="45720" rIns="91440" bIns="45720" rtlCol="0" anchor="ctr">
            <a:normAutofit/>
          </a:bodyPr>
          <a:lstStyle/>
          <a:p>
            <a:pPr>
              <a:lnSpc>
                <a:spcPct val="90000"/>
              </a:lnSpc>
              <a:spcBef>
                <a:spcPts val="1200"/>
              </a:spcBef>
            </a:pPr>
            <a:r>
              <a:rPr lang="en-IN" sz="1600" dirty="0">
                <a:solidFill>
                  <a:schemeClr val="tx1"/>
                </a:solidFill>
                <a:latin typeface="Abadi" panose="020B0604020104020204" pitchFamily="34" charset="0"/>
              </a:rPr>
              <a:t>Represents friends initiated on an average by each age group w.r.t gender.</a:t>
            </a:r>
          </a:p>
          <a:p>
            <a:pPr marL="285750" indent="-285750">
              <a:lnSpc>
                <a:spcPct val="90000"/>
              </a:lnSpc>
              <a:spcBef>
                <a:spcPts val="1200"/>
              </a:spcBef>
              <a:buFont typeface="Arial" panose="020B0604020202020204" pitchFamily="34" charset="0"/>
              <a:buChar char="•"/>
            </a:pPr>
            <a:r>
              <a:rPr lang="en-IN" sz="1400" dirty="0">
                <a:solidFill>
                  <a:schemeClr val="tx1"/>
                </a:solidFill>
                <a:latin typeface="Abadi" panose="020B0604020104020204" pitchFamily="34" charset="0"/>
              </a:rPr>
              <a:t>Age group b/w 10 to 20 and 80+ years has initiated more friend request</a:t>
            </a:r>
            <a:r>
              <a:rPr lang="en-US" sz="1400" dirty="0">
                <a:solidFill>
                  <a:schemeClr val="tx1"/>
                </a:solidFill>
                <a:latin typeface="Abadi" panose="020B0604020104020204" pitchFamily="34" charset="0"/>
              </a:rPr>
              <a:t>.</a:t>
            </a:r>
          </a:p>
          <a:p>
            <a:pPr marL="285750" indent="-285750">
              <a:lnSpc>
                <a:spcPct val="90000"/>
              </a:lnSpc>
              <a:spcBef>
                <a:spcPts val="1200"/>
              </a:spcBef>
              <a:buFont typeface="Arial" panose="020B0604020202020204" pitchFamily="34" charset="0"/>
              <a:buChar char="•"/>
            </a:pPr>
            <a:endParaRPr lang="en-US" sz="1250" dirty="0">
              <a:solidFill>
                <a:schemeClr val="tx1"/>
              </a:solidFill>
            </a:endParaRPr>
          </a:p>
        </p:txBody>
      </p:sp>
      <p:sp>
        <p:nvSpPr>
          <p:cNvPr id="92" name="Rectangle 9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128670"/>
            <a:ext cx="7667244"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Oval 9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6" name="Oval 9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18659134"/>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648</Words>
  <Application>Microsoft Office PowerPoint</Application>
  <PresentationFormat>On-screen Show (4:3)</PresentationFormat>
  <Paragraphs>52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Abadi</vt:lpstr>
      <vt:lpstr>Arial</vt:lpstr>
      <vt:lpstr>Calibri</vt:lpstr>
      <vt:lpstr>Helvetica Neue</vt:lpstr>
      <vt:lpstr>Rockwell</vt:lpstr>
      <vt:lpstr>Rockwell Condensed</vt:lpstr>
      <vt:lpstr>Rockwell Extra Bold</vt:lpstr>
      <vt:lpstr>Wingdings</vt:lpstr>
      <vt:lpstr>Wood Type</vt:lpstr>
      <vt:lpstr>DATA ANALYSIS</vt:lpstr>
      <vt:lpstr>Dataset summery</vt:lpstr>
      <vt:lpstr>OVERVIEW</vt:lpstr>
      <vt:lpstr>Age Trend </vt:lpstr>
      <vt:lpstr>Age group </vt:lpstr>
      <vt:lpstr>Age Vs Friend count  </vt:lpstr>
      <vt:lpstr>Age Vs tenure  </vt:lpstr>
      <vt:lpstr>Which age group has more friends  </vt:lpstr>
      <vt:lpstr>which age group has initiated more friend request?   </vt:lpstr>
      <vt:lpstr>Likes given</vt:lpstr>
      <vt:lpstr>Application vS age group</vt:lpstr>
      <vt:lpstr>Received more likes</vt:lpstr>
      <vt:lpstr>Passive users</vt:lpstr>
      <vt:lpstr>Different category of facebook users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2019-08-29T17:53:29Z</dcterms:created>
  <dcterms:modified xsi:type="dcterms:W3CDTF">2019-08-30T15:24:46Z</dcterms:modified>
</cp:coreProperties>
</file>