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bnis_m@hotmk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er/MyApp/Home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yc.com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Sabnis_m@hotmail.com</a:t>
            </a:r>
            <a:endParaRPr lang="en-US" dirty="0"/>
          </a:p>
          <a:p>
            <a:r>
              <a:rPr lang="en-US" dirty="0"/>
              <a:t>9923256813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39111-B0BB-C746-BE28-ED1DCD5B5C18}"/>
              </a:ext>
            </a:extLst>
          </p:cNvPr>
          <p:cNvSpPr/>
          <p:nvPr/>
        </p:nvSpPr>
        <p:spPr>
          <a:xfrm>
            <a:off x="966651" y="862149"/>
            <a:ext cx="2751909" cy="337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+data1</a:t>
            </a:r>
          </a:p>
          <a:p>
            <a:pPr algn="ctr"/>
            <a:r>
              <a:rPr lang="en-US" dirty="0"/>
              <a:t>+data2</a:t>
            </a:r>
          </a:p>
          <a:p>
            <a:pPr algn="ctr"/>
            <a:r>
              <a:rPr lang="en-US" dirty="0"/>
              <a:t>-data3</a:t>
            </a:r>
          </a:p>
          <a:p>
            <a:pPr algn="ctr"/>
            <a:r>
              <a:rPr lang="en-US" dirty="0"/>
              <a:t>-data4</a:t>
            </a:r>
          </a:p>
          <a:p>
            <a:pPr algn="ctr"/>
            <a:r>
              <a:rPr lang="en-US" dirty="0"/>
              <a:t>+fn1()</a:t>
            </a:r>
          </a:p>
          <a:p>
            <a:pPr algn="ctr"/>
            <a:r>
              <a:rPr lang="en-US" dirty="0"/>
              <a:t>+fn2()</a:t>
            </a:r>
          </a:p>
          <a:p>
            <a:pPr algn="ctr"/>
            <a:r>
              <a:rPr lang="en-US" dirty="0"/>
              <a:t>-fn3()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A53418-2BC1-A044-8C9B-F046FAE0E171}"/>
              </a:ext>
            </a:extLst>
          </p:cNvPr>
          <p:cNvSpPr/>
          <p:nvPr/>
        </p:nvSpPr>
        <p:spPr>
          <a:xfrm>
            <a:off x="4267200" y="1071154"/>
            <a:ext cx="103632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0A2030-BDF0-4B47-BC11-34DBABAF3F0C}"/>
              </a:ext>
            </a:extLst>
          </p:cNvPr>
          <p:cNvSpPr/>
          <p:nvPr/>
        </p:nvSpPr>
        <p:spPr>
          <a:xfrm>
            <a:off x="5442857" y="2464526"/>
            <a:ext cx="1550126" cy="35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5C2C-3F11-C340-A75C-0C92D3EFCEF4}"/>
              </a:ext>
            </a:extLst>
          </p:cNvPr>
          <p:cNvSpPr txBox="1"/>
          <p:nvPr/>
        </p:nvSpPr>
        <p:spPr>
          <a:xfrm>
            <a:off x="7132320" y="2133600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Class1 obj =new Class1();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8B294-ED5E-A149-8257-8B09B19D7A96}"/>
              </a:ext>
            </a:extLst>
          </p:cNvPr>
          <p:cNvSpPr/>
          <p:nvPr/>
        </p:nvSpPr>
        <p:spPr>
          <a:xfrm>
            <a:off x="8116389" y="3300549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B14EC-76D8-834D-9B0C-E3F06670C8F0}"/>
              </a:ext>
            </a:extLst>
          </p:cNvPr>
          <p:cNvCxnSpPr/>
          <p:nvPr/>
        </p:nvCxnSpPr>
        <p:spPr>
          <a:xfrm>
            <a:off x="5303520" y="2629989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2416F-400C-3E45-90CF-99BABE1BD51A}"/>
              </a:ext>
            </a:extLst>
          </p:cNvPr>
          <p:cNvSpPr/>
          <p:nvPr/>
        </p:nvSpPr>
        <p:spPr>
          <a:xfrm>
            <a:off x="8116389" y="4254920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568C-5ABE-D543-A52D-8749FA6EF27A}"/>
              </a:ext>
            </a:extLst>
          </p:cNvPr>
          <p:cNvCxnSpPr/>
          <p:nvPr/>
        </p:nvCxnSpPr>
        <p:spPr>
          <a:xfrm>
            <a:off x="5303520" y="3584360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00D6D-EE15-8E4B-9335-D3D9FFE002AE}"/>
              </a:ext>
            </a:extLst>
          </p:cNvPr>
          <p:cNvSpPr txBox="1"/>
          <p:nvPr/>
        </p:nvSpPr>
        <p:spPr>
          <a:xfrm>
            <a:off x="252549" y="4737463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(default), public, 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7889-71DC-474B-98CA-35F739F89607}"/>
              </a:ext>
            </a:extLst>
          </p:cNvPr>
          <p:cNvSpPr txBox="1"/>
          <p:nvPr/>
        </p:nvSpPr>
        <p:spPr>
          <a:xfrm>
            <a:off x="165463" y="5212863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C++, JAVA, C# compilers, uses parser tokens for Keywords and then define scope of class members declaration </a:t>
            </a:r>
          </a:p>
        </p:txBody>
      </p:sp>
    </p:spTree>
    <p:extLst>
      <p:ext uri="{BB962C8B-B14F-4D97-AF65-F5344CB8AC3E}">
        <p14:creationId xmlns:p14="http://schemas.microsoft.com/office/powerpoint/2010/main" val="11132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9AEA11-789F-0344-B1B4-93D191428B7D}"/>
              </a:ext>
            </a:extLst>
          </p:cNvPr>
          <p:cNvSpPr/>
          <p:nvPr/>
        </p:nvSpPr>
        <p:spPr>
          <a:xfrm>
            <a:off x="4336869" y="217714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Code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8BFF857-2A65-F14C-BF8F-5A9598A248BA}"/>
              </a:ext>
            </a:extLst>
          </p:cNvPr>
          <p:cNvSpPr/>
          <p:nvPr/>
        </p:nvSpPr>
        <p:spPr>
          <a:xfrm>
            <a:off x="5817326" y="1637211"/>
            <a:ext cx="278674" cy="147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E81D-57AD-2E47-8A34-F908916A685E}"/>
              </a:ext>
            </a:extLst>
          </p:cNvPr>
          <p:cNvSpPr txBox="1"/>
          <p:nvPr/>
        </p:nvSpPr>
        <p:spPr>
          <a:xfrm>
            <a:off x="4336869" y="3117669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 6 Transpiler Babel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1E7884-AE60-4B4D-86A6-41E3ED5FE6C9}"/>
              </a:ext>
            </a:extLst>
          </p:cNvPr>
          <p:cNvSpPr/>
          <p:nvPr/>
        </p:nvSpPr>
        <p:spPr>
          <a:xfrm>
            <a:off x="4376057" y="4511040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Compatible Code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18E7BE-6A61-7C4B-BD3E-924718E1BC23}"/>
              </a:ext>
            </a:extLst>
          </p:cNvPr>
          <p:cNvSpPr/>
          <p:nvPr/>
        </p:nvSpPr>
        <p:spPr>
          <a:xfrm>
            <a:off x="5808616" y="3495709"/>
            <a:ext cx="287384" cy="1015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F058-64EE-5B4F-B2F7-C5302CF7F27D}"/>
              </a:ext>
            </a:extLst>
          </p:cNvPr>
          <p:cNvSpPr txBox="1"/>
          <p:nvPr/>
        </p:nvSpPr>
        <p:spPr>
          <a:xfrm>
            <a:off x="8168640" y="365760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with public /private / protected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2BD32A6-AB43-544F-AF5D-B0660DBEC100}"/>
              </a:ext>
            </a:extLst>
          </p:cNvPr>
          <p:cNvSpPr/>
          <p:nvPr/>
        </p:nvSpPr>
        <p:spPr>
          <a:xfrm>
            <a:off x="7384870" y="1027611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B651-C02C-DD42-A5AE-5A0BC4016FBF}"/>
              </a:ext>
            </a:extLst>
          </p:cNvPr>
          <p:cNvSpPr txBox="1"/>
          <p:nvPr/>
        </p:nvSpPr>
        <p:spPr>
          <a:xfrm>
            <a:off x="8969829" y="1741714"/>
            <a:ext cx="2995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Map with IIFE</a:t>
            </a:r>
          </a:p>
          <a:p>
            <a:r>
              <a:rPr lang="en-US" dirty="0"/>
              <a:t>The class Name becomes as function Object inside IIFE</a:t>
            </a:r>
          </a:p>
          <a:p>
            <a:endParaRPr lang="en-US" dirty="0"/>
          </a:p>
          <a:p>
            <a:r>
              <a:rPr lang="en-US" dirty="0"/>
              <a:t>The scope functions are mapped as prototype functions</a:t>
            </a:r>
          </a:p>
          <a:p>
            <a:endParaRPr lang="en-US" dirty="0"/>
          </a:p>
          <a:p>
            <a:r>
              <a:rPr lang="en-US" dirty="0"/>
              <a:t>The class Constructor is mapped with the constructor function declaration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F03B5677-D7E7-2E40-B96B-47A2097EC27B}"/>
              </a:ext>
            </a:extLst>
          </p:cNvPr>
          <p:cNvSpPr/>
          <p:nvPr/>
        </p:nvSpPr>
        <p:spPr>
          <a:xfrm>
            <a:off x="7663544" y="3429000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DC80A-9090-0F41-B851-269539F6E4A8}"/>
              </a:ext>
            </a:extLst>
          </p:cNvPr>
          <p:cNvSpPr txBox="1"/>
          <p:nvPr/>
        </p:nvSpPr>
        <p:spPr>
          <a:xfrm>
            <a:off x="357051" y="688925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is public for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through Constructor()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using ‘this’ prefix e.g. </a:t>
            </a:r>
            <a:r>
              <a:rPr lang="en-US" dirty="0" err="1"/>
              <a:t>this.x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extends </a:t>
            </a:r>
            <a:r>
              <a:rPr lang="en-US" dirty="0"/>
              <a:t>keyword for inheritance</a:t>
            </a:r>
          </a:p>
          <a:p>
            <a:pPr marL="342900" indent="-342900">
              <a:buAutoNum type="arabicPeriod"/>
            </a:pPr>
            <a:r>
              <a:rPr lang="en-US" dirty="0"/>
              <a:t>The derived class constructor must have super(); call to access the base class constructor </a:t>
            </a:r>
          </a:p>
        </p:txBody>
      </p:sp>
    </p:spTree>
    <p:extLst>
      <p:ext uri="{BB962C8B-B14F-4D97-AF65-F5344CB8AC3E}">
        <p14:creationId xmlns:p14="http://schemas.microsoft.com/office/powerpoint/2010/main" val="2277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09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6DCBE-2AAD-4C47-AFC6-BB9198FC6086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08E136-8C1C-C140-98A6-12BB5CFDDB6E}"/>
              </a:ext>
            </a:extLst>
          </p:cNvPr>
          <p:cNvSpPr/>
          <p:nvPr/>
        </p:nvSpPr>
        <p:spPr>
          <a:xfrm>
            <a:off x="8813074" y="1088571"/>
            <a:ext cx="2952206" cy="4746172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Multi-Threaded. Request Processing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AE6FD67-B86A-0748-A76C-0068A5574ADC}"/>
              </a:ext>
            </a:extLst>
          </p:cNvPr>
          <p:cNvSpPr/>
          <p:nvPr/>
        </p:nvSpPr>
        <p:spPr>
          <a:xfrm>
            <a:off x="6914606" y="134982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13862AD-A154-C240-94DA-7B8EB54D9A5B}"/>
              </a:ext>
            </a:extLst>
          </p:cNvPr>
          <p:cNvSpPr/>
          <p:nvPr/>
        </p:nvSpPr>
        <p:spPr>
          <a:xfrm>
            <a:off x="6914606" y="2207623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99D1D9A-5161-4440-BBCC-0E992970C452}"/>
              </a:ext>
            </a:extLst>
          </p:cNvPr>
          <p:cNvSpPr/>
          <p:nvPr/>
        </p:nvSpPr>
        <p:spPr>
          <a:xfrm>
            <a:off x="6888480" y="314814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46992-D2DD-E448-BB6D-905243DAFD7F}"/>
              </a:ext>
            </a:extLst>
          </p:cNvPr>
          <p:cNvSpPr/>
          <p:nvPr/>
        </p:nvSpPr>
        <p:spPr>
          <a:xfrm>
            <a:off x="6888480" y="4114799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A19625D-747D-D24E-89E6-8B4EB677B27E}"/>
              </a:ext>
            </a:extLst>
          </p:cNvPr>
          <p:cNvSpPr/>
          <p:nvPr/>
        </p:nvSpPr>
        <p:spPr>
          <a:xfrm>
            <a:off x="6888480" y="494646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E1D2-8C61-1848-981D-EC455A7C6AC5}"/>
              </a:ext>
            </a:extLst>
          </p:cNvPr>
          <p:cNvSpPr/>
          <p:nvPr/>
        </p:nvSpPr>
        <p:spPr>
          <a:xfrm>
            <a:off x="8987246" y="1524000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1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2945E-195B-0B44-A783-697DECE0DE7B}"/>
              </a:ext>
            </a:extLst>
          </p:cNvPr>
          <p:cNvSpPr/>
          <p:nvPr/>
        </p:nvSpPr>
        <p:spPr>
          <a:xfrm>
            <a:off x="8987246" y="2351315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2 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ACBB5D-E805-D043-958E-3B67C12126C2}"/>
              </a:ext>
            </a:extLst>
          </p:cNvPr>
          <p:cNvSpPr/>
          <p:nvPr/>
        </p:nvSpPr>
        <p:spPr>
          <a:xfrm>
            <a:off x="4406537" y="13498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AFBC76-BD6B-244C-B67D-2D9FBCFAC49D}"/>
              </a:ext>
            </a:extLst>
          </p:cNvPr>
          <p:cNvSpPr/>
          <p:nvPr/>
        </p:nvSpPr>
        <p:spPr>
          <a:xfrm>
            <a:off x="4345577" y="22642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1FB227-04E1-2345-89AC-147AC0B4E281}"/>
              </a:ext>
            </a:extLst>
          </p:cNvPr>
          <p:cNvSpPr/>
          <p:nvPr/>
        </p:nvSpPr>
        <p:spPr>
          <a:xfrm>
            <a:off x="4345577" y="3252651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2FF8A6-4214-9A41-97BF-1E5E8BD09C57}"/>
              </a:ext>
            </a:extLst>
          </p:cNvPr>
          <p:cNvSpPr/>
          <p:nvPr/>
        </p:nvSpPr>
        <p:spPr>
          <a:xfrm>
            <a:off x="4345576" y="4136570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6404C8-3399-F045-8846-FEF4842A56AD}"/>
              </a:ext>
            </a:extLst>
          </p:cNvPr>
          <p:cNvSpPr/>
          <p:nvPr/>
        </p:nvSpPr>
        <p:spPr>
          <a:xfrm>
            <a:off x="4345576" y="4955173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19C7C-7555-EE4F-938B-6352AF205FB0}"/>
              </a:ext>
            </a:extLst>
          </p:cNvPr>
          <p:cNvSpPr txBox="1"/>
          <p:nvPr/>
        </p:nvSpPr>
        <p:spPr>
          <a:xfrm>
            <a:off x="200298" y="1028343"/>
            <a:ext cx="357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resource intensive operations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 Allocates a thread to request</a:t>
            </a:r>
          </a:p>
          <a:p>
            <a:pPr marL="342900" indent="-342900">
              <a:buAutoNum type="arabicPeriod"/>
            </a:pPr>
            <a:r>
              <a:rPr lang="en-US" dirty="0"/>
              <a:t>If the request has resource intensive operations</a:t>
            </a:r>
          </a:p>
          <a:p>
            <a:pPr marL="800100" lvl="1" indent="-342900">
              <a:buAutoNum type="arabicPeriod"/>
            </a:pPr>
            <a:r>
              <a:rPr lang="en-US" dirty="0"/>
              <a:t>The Acknowledgement of the  operation is given to client instead client keep waiting.</a:t>
            </a:r>
          </a:p>
          <a:p>
            <a:pPr marL="800100" lvl="1" indent="-342900">
              <a:buAutoNum type="arabicPeriod"/>
            </a:pPr>
            <a:r>
              <a:rPr lang="en-US" dirty="0"/>
              <a:t>Client is Free to perform other tasks</a:t>
            </a:r>
          </a:p>
          <a:p>
            <a:pPr marL="800100" lvl="1" indent="-342900">
              <a:buAutoNum type="arabicPeriod"/>
            </a:pPr>
            <a:r>
              <a:rPr lang="en-US" dirty="0"/>
              <a:t>When the result is ready the client is notified</a:t>
            </a:r>
          </a:p>
          <a:p>
            <a:pPr marL="342900" indent="-342900">
              <a:buAutoNum type="arabicPeriod"/>
            </a:pPr>
            <a:r>
              <a:rPr lang="en-US" dirty="0"/>
              <a:t>Client get the response and close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2236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27E5F-F7D8-8044-A1FA-85967ACC4E5F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Promises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26AA0-97A1-D04A-B5E4-F213150D9E2E}"/>
              </a:ext>
            </a:extLst>
          </p:cNvPr>
          <p:cNvSpPr/>
          <p:nvPr/>
        </p:nvSpPr>
        <p:spPr>
          <a:xfrm>
            <a:off x="9988730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750C-88B9-DE43-8046-4390261195D9}"/>
              </a:ext>
            </a:extLst>
          </p:cNvPr>
          <p:cNvSpPr txBox="1"/>
          <p:nvPr/>
        </p:nvSpPr>
        <p:spPr>
          <a:xfrm>
            <a:off x="9910354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77F7-5E96-9741-8D4C-131E59414D50}"/>
              </a:ext>
            </a:extLst>
          </p:cNvPr>
          <p:cNvSpPr/>
          <p:nvPr/>
        </p:nvSpPr>
        <p:spPr>
          <a:xfrm>
            <a:off x="304801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411-1017-3D47-91D1-816290A26F5E}"/>
              </a:ext>
            </a:extLst>
          </p:cNvPr>
          <p:cNvSpPr txBox="1"/>
          <p:nvPr/>
        </p:nvSpPr>
        <p:spPr>
          <a:xfrm>
            <a:off x="8709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Client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88E335-17CE-7740-A9FD-B3EA59DE8FD6}"/>
              </a:ext>
            </a:extLst>
          </p:cNvPr>
          <p:cNvSpPr/>
          <p:nvPr/>
        </p:nvSpPr>
        <p:spPr>
          <a:xfrm>
            <a:off x="2142310" y="1114697"/>
            <a:ext cx="7846420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8BDB-B7D1-3246-B79F-E3EAED98DE6D}"/>
              </a:ext>
            </a:extLst>
          </p:cNvPr>
          <p:cNvSpPr txBox="1"/>
          <p:nvPr/>
        </p:nvSpPr>
        <p:spPr>
          <a:xfrm>
            <a:off x="2560320" y="768140"/>
            <a:ext cx="669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Request made by Client to Server, HTTP GET / POST /PUT /DELETE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88446-F043-EF41-AAEA-15A0577D0FA2}"/>
              </a:ext>
            </a:extLst>
          </p:cNvPr>
          <p:cNvSpPr txBox="1"/>
          <p:nvPr/>
        </p:nvSpPr>
        <p:spPr>
          <a:xfrm>
            <a:off x="10119360" y="1258388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2. Server Accepts request and provides Acknowledgement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905D3E6-5047-9341-821D-47D71C9B7B91}"/>
              </a:ext>
            </a:extLst>
          </p:cNvPr>
          <p:cNvSpPr/>
          <p:nvPr/>
        </p:nvSpPr>
        <p:spPr>
          <a:xfrm>
            <a:off x="4711337" y="1724296"/>
            <a:ext cx="5277394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Acknowledgement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B5604-6A5A-2E45-9BE3-74125F1F9399}"/>
              </a:ext>
            </a:extLst>
          </p:cNvPr>
          <p:cNvSpPr txBox="1"/>
          <p:nvPr/>
        </p:nvSpPr>
        <p:spPr>
          <a:xfrm>
            <a:off x="10106296" y="2332446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  Server Continue the execution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7A0CBD-4D98-3645-8279-D43E3BDCFC19}"/>
              </a:ext>
            </a:extLst>
          </p:cNvPr>
          <p:cNvSpPr/>
          <p:nvPr/>
        </p:nvSpPr>
        <p:spPr>
          <a:xfrm>
            <a:off x="2142310" y="2047461"/>
            <a:ext cx="2838993" cy="556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Client Subscribe to Promise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FB61E-3C63-7A48-8C86-F79F9DC38119}"/>
              </a:ext>
            </a:extLst>
          </p:cNvPr>
          <p:cNvSpPr txBox="1"/>
          <p:nvPr/>
        </p:nvSpPr>
        <p:spPr>
          <a:xfrm>
            <a:off x="431076" y="216586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  Client Continue the execution</a:t>
            </a: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6C4FD700-6712-1F4A-982F-6E69E7CBCFF6}"/>
              </a:ext>
            </a:extLst>
          </p:cNvPr>
          <p:cNvSpPr/>
          <p:nvPr/>
        </p:nvSpPr>
        <p:spPr>
          <a:xfrm rot="5400000">
            <a:off x="7682466" y="785280"/>
            <a:ext cx="872200" cy="37054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86A72-614D-9F4D-8279-8397C6901FFA}"/>
              </a:ext>
            </a:extLst>
          </p:cNvPr>
          <p:cNvSpPr txBox="1"/>
          <p:nvPr/>
        </p:nvSpPr>
        <p:spPr>
          <a:xfrm>
            <a:off x="6633754" y="2645286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7. Promise Wait for Response</a:t>
            </a:r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278EB5C0-AC9A-1047-8152-5D8B2678E030}"/>
              </a:ext>
            </a:extLst>
          </p:cNvPr>
          <p:cNvSpPr/>
          <p:nvPr/>
        </p:nvSpPr>
        <p:spPr>
          <a:xfrm flipH="1">
            <a:off x="5107577" y="2201930"/>
            <a:ext cx="4881150" cy="1516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0BC1B-8467-6D40-B2B8-A40D769DF07D}"/>
              </a:ext>
            </a:extLst>
          </p:cNvPr>
          <p:cNvSpPr txBox="1"/>
          <p:nvPr/>
        </p:nvSpPr>
        <p:spPr>
          <a:xfrm>
            <a:off x="6065520" y="3378984"/>
            <a:ext cx="33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8. Server Is ready with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606C399-7636-CD45-A542-26FDD6BFEC0E}"/>
              </a:ext>
            </a:extLst>
          </p:cNvPr>
          <p:cNvSpPr/>
          <p:nvPr/>
        </p:nvSpPr>
        <p:spPr>
          <a:xfrm>
            <a:off x="3818709" y="3020595"/>
            <a:ext cx="1480457" cy="119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The Response</a:t>
            </a:r>
          </a:p>
          <a:p>
            <a:pPr algn="ctr"/>
            <a:r>
              <a:rPr lang="en-US" dirty="0"/>
              <a:t>Success / Fail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5ECEAF36-7A6F-7D4A-BE90-9726B3043267}"/>
              </a:ext>
            </a:extLst>
          </p:cNvPr>
          <p:cNvSpPr/>
          <p:nvPr/>
        </p:nvSpPr>
        <p:spPr>
          <a:xfrm rot="5400000">
            <a:off x="2431871" y="2349137"/>
            <a:ext cx="1280157" cy="1458688"/>
          </a:xfrm>
          <a:prstGeom prst="bentUpArrow">
            <a:avLst>
              <a:gd name="adj1" fmla="val 25000"/>
              <a:gd name="adj2" fmla="val 25000"/>
              <a:gd name="adj3" fmla="val 3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00A22-A8BA-5E41-8BF9-AE3C5A237D23}"/>
              </a:ext>
            </a:extLst>
          </p:cNvPr>
          <p:cNvSpPr txBox="1"/>
          <p:nvPr/>
        </p:nvSpPr>
        <p:spPr>
          <a:xfrm>
            <a:off x="2229394" y="3748316"/>
            <a:ext cx="1332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Client use the subscription to Unpack to the response and process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7D90D-3016-A344-9BE1-6BD0F3C2F5D6}"/>
              </a:ext>
            </a:extLst>
          </p:cNvPr>
          <p:cNvSpPr txBox="1"/>
          <p:nvPr/>
        </p:nvSpPr>
        <p:spPr>
          <a:xfrm>
            <a:off x="3239589" y="4456164"/>
            <a:ext cx="327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10a. Either Resolve (Success) </a:t>
            </a:r>
          </a:p>
          <a:p>
            <a:r>
              <a:rPr lang="en-US" sz="1200" dirty="0"/>
              <a:t>10b. Or Rejected (Fail)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4341BCE2-D1C1-B244-A5AD-D4D3E9642C10}"/>
              </a:ext>
            </a:extLst>
          </p:cNvPr>
          <p:cNvSpPr/>
          <p:nvPr/>
        </p:nvSpPr>
        <p:spPr>
          <a:xfrm>
            <a:off x="1402080" y="4110446"/>
            <a:ext cx="827314" cy="39188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9F364-35F7-224A-9824-D7B28EFF5A5B}"/>
              </a:ext>
            </a:extLst>
          </p:cNvPr>
          <p:cNvSpPr txBox="1"/>
          <p:nvPr/>
        </p:nvSpPr>
        <p:spPr>
          <a:xfrm>
            <a:off x="431076" y="4502331"/>
            <a:ext cx="134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11. Receive the Data from Response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BE1B00BE-3AC3-A649-AAB9-2042EFEF98C4}"/>
              </a:ext>
            </a:extLst>
          </p:cNvPr>
          <p:cNvSpPr/>
          <p:nvPr/>
        </p:nvSpPr>
        <p:spPr>
          <a:xfrm>
            <a:off x="2229394" y="5442857"/>
            <a:ext cx="7680960" cy="58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Promise Bridge for Decoupling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159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CD8461-E4E7-9442-9598-C423F7BA9544}"/>
              </a:ext>
            </a:extLst>
          </p:cNvPr>
          <p:cNvSpPr/>
          <p:nvPr/>
        </p:nvSpPr>
        <p:spPr>
          <a:xfrm>
            <a:off x="8917577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Returning Promise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E1E66A-C51F-0843-ABC5-8338DB520A6B}"/>
              </a:ext>
            </a:extLst>
          </p:cNvPr>
          <p:cNvSpPr/>
          <p:nvPr/>
        </p:nvSpPr>
        <p:spPr>
          <a:xfrm>
            <a:off x="4968240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Method call method that returns Promise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caller method must be decorated with </a:t>
            </a:r>
            <a:r>
              <a:rPr lang="en-US" b="1" dirty="0"/>
              <a:t>‘async’ </a:t>
            </a:r>
            <a:r>
              <a:rPr lang="en-US" dirty="0"/>
              <a:t>keyword when the call is made, decorate call as ‘</a:t>
            </a:r>
            <a:r>
              <a:rPr lang="en-US" b="1" dirty="0"/>
              <a:t>await’ </a:t>
            </a:r>
            <a:r>
              <a:rPr lang="en-US" dirty="0"/>
              <a:t>aka </a:t>
            </a:r>
            <a:r>
              <a:rPr lang="en-US" dirty="0" err="1"/>
              <a:t>awaittable</a:t>
            </a:r>
            <a:r>
              <a:rPr lang="en-US" dirty="0"/>
              <a:t>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0F3E-851A-384C-9A4F-C020AE8A837D}"/>
              </a:ext>
            </a:extLst>
          </p:cNvPr>
          <p:cNvSpPr/>
          <p:nvPr/>
        </p:nvSpPr>
        <p:spPr>
          <a:xfrm>
            <a:off x="862149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399A3D5-6915-BD46-8AD8-652CA59A400A}"/>
              </a:ext>
            </a:extLst>
          </p:cNvPr>
          <p:cNvSpPr/>
          <p:nvPr/>
        </p:nvSpPr>
        <p:spPr>
          <a:xfrm>
            <a:off x="3065417" y="2081349"/>
            <a:ext cx="2290354" cy="2351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5EAA01A6-7C37-B44D-9815-30B06F9AE269}"/>
              </a:ext>
            </a:extLst>
          </p:cNvPr>
          <p:cNvSpPr/>
          <p:nvPr/>
        </p:nvSpPr>
        <p:spPr>
          <a:xfrm>
            <a:off x="6905897" y="609600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for Data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Subscribe to promise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564E5324-92CC-3F47-A72C-D87B75C9867E}"/>
              </a:ext>
            </a:extLst>
          </p:cNvPr>
          <p:cNvSpPr/>
          <p:nvPr/>
        </p:nvSpPr>
        <p:spPr>
          <a:xfrm rot="10800000">
            <a:off x="6692537" y="4413736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49A594E-DCCC-4E4B-BBE5-99E50460BE87}"/>
              </a:ext>
            </a:extLst>
          </p:cNvPr>
          <p:cNvSpPr/>
          <p:nvPr/>
        </p:nvSpPr>
        <p:spPr>
          <a:xfrm>
            <a:off x="3161211" y="4188823"/>
            <a:ext cx="2194560" cy="26125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866E-353B-7E4A-83D6-F8A860E0D9DF}"/>
              </a:ext>
            </a:extLst>
          </p:cNvPr>
          <p:cNvSpPr txBox="1"/>
          <p:nvPr/>
        </p:nvSpPr>
        <p:spPr>
          <a:xfrm>
            <a:off x="3648892" y="1271451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5321E-CAE1-E748-80F1-C09868867AF0}"/>
              </a:ext>
            </a:extLst>
          </p:cNvPr>
          <p:cNvSpPr txBox="1"/>
          <p:nvPr/>
        </p:nvSpPr>
        <p:spPr>
          <a:xfrm>
            <a:off x="7754983" y="4901977"/>
            <a:ext cx="12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 / Reject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0CAF-E3DC-A841-9538-05D179FF62D4}"/>
              </a:ext>
            </a:extLst>
          </p:cNvPr>
          <p:cNvSpPr txBox="1"/>
          <p:nvPr/>
        </p:nvSpPr>
        <p:spPr>
          <a:xfrm>
            <a:off x="3648892" y="4511988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Data /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6ECD7-A545-B944-9721-E95AD5DB59BC}"/>
              </a:ext>
            </a:extLst>
          </p:cNvPr>
          <p:cNvSpPr txBox="1"/>
          <p:nvPr/>
        </p:nvSpPr>
        <p:spPr>
          <a:xfrm>
            <a:off x="246017" y="121920"/>
            <a:ext cx="584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/ Await calls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8889E-3CE4-824C-8022-2A977AC754E5}"/>
              </a:ext>
            </a:extLst>
          </p:cNvPr>
          <p:cNvSpPr txBox="1"/>
          <p:nvPr/>
        </p:nvSpPr>
        <p:spPr>
          <a:xfrm>
            <a:off x="1003663" y="5220227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849AD-B9AB-8449-99EE-44CFC5E1D251}"/>
              </a:ext>
            </a:extLst>
          </p:cNvPr>
          <p:cNvSpPr txBox="1"/>
          <p:nvPr/>
        </p:nvSpPr>
        <p:spPr>
          <a:xfrm>
            <a:off x="5364481" y="5363642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B1BF-C126-CC4E-BEDB-A9D38E123791}"/>
              </a:ext>
            </a:extLst>
          </p:cNvPr>
          <p:cNvSpPr txBox="1"/>
          <p:nvPr/>
        </p:nvSpPr>
        <p:spPr>
          <a:xfrm>
            <a:off x="10029009" y="5035561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8338-7DBC-864E-B707-58DC40912586}"/>
              </a:ext>
            </a:extLst>
          </p:cNvPr>
          <p:cNvSpPr txBox="1"/>
          <p:nvPr/>
        </p:nvSpPr>
        <p:spPr>
          <a:xfrm>
            <a:off x="178526" y="593691"/>
            <a:ext cx="227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Calls B, B Calls C, C returns promise,  B executes call C as asynchronous call using ‘async’ decorator and wait for C to complete using ‘await’ statement decorator</a:t>
            </a:r>
          </a:p>
        </p:txBody>
      </p:sp>
    </p:spTree>
    <p:extLst>
      <p:ext uri="{BB962C8B-B14F-4D97-AF65-F5344CB8AC3E}">
        <p14:creationId xmlns:p14="http://schemas.microsoft.com/office/powerpoint/2010/main" val="412770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2CBB6-D41F-EC42-9F87-0E984FEF7B5C}"/>
              </a:ext>
            </a:extLst>
          </p:cNvPr>
          <p:cNvSpPr/>
          <p:nvPr/>
        </p:nvSpPr>
        <p:spPr>
          <a:xfrm>
            <a:off x="7855131" y="1149531"/>
            <a:ext cx="3814355" cy="39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Id:1,</a:t>
            </a:r>
          </a:p>
          <a:p>
            <a:pPr algn="ctr"/>
            <a:r>
              <a:rPr lang="en-US" dirty="0" err="1"/>
              <a:t>Name:’ABC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Age:44</a:t>
            </a:r>
          </a:p>
          <a:p>
            <a:pPr algn="ctr"/>
            <a:r>
              <a:rPr lang="en-US" dirty="0"/>
              <a:t>_username:’</a:t>
            </a:r>
            <a:r>
              <a:rPr lang="en-US" dirty="0" err="1"/>
              <a:t>abc@mymail.com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_password:”P@ssw0rd”</a:t>
            </a:r>
          </a:p>
          <a:p>
            <a:pPr algn="ctr"/>
            <a:endParaRPr lang="en-US" dirty="0"/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8A060CC3-D362-3546-B641-8B65EE60749F}"/>
              </a:ext>
            </a:extLst>
          </p:cNvPr>
          <p:cNvSpPr/>
          <p:nvPr/>
        </p:nvSpPr>
        <p:spPr>
          <a:xfrm>
            <a:off x="8038011" y="1898469"/>
            <a:ext cx="3352800" cy="2577737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EB8D-9274-DD45-8E83-8D79ECB3DD1D}"/>
              </a:ext>
            </a:extLst>
          </p:cNvPr>
          <p:cNvSpPr/>
          <p:nvPr/>
        </p:nvSpPr>
        <p:spPr>
          <a:xfrm>
            <a:off x="243840" y="1071154"/>
            <a:ext cx="2516777" cy="400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var x =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x.Id</a:t>
            </a:r>
            <a:endParaRPr lang="en-US" dirty="0"/>
          </a:p>
          <a:p>
            <a:pPr algn="ctr"/>
            <a:r>
              <a:rPr lang="en-US" dirty="0" err="1"/>
              <a:t>x.Name</a:t>
            </a:r>
            <a:endParaRPr lang="en-US" dirty="0"/>
          </a:p>
          <a:p>
            <a:pPr algn="ctr"/>
            <a:r>
              <a:rPr lang="en-US" dirty="0" err="1"/>
              <a:t>x.Age</a:t>
            </a:r>
            <a:endParaRPr lang="en-US" dirty="0"/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x._username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x._password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A0407-D09A-634F-8795-13C9CD28BFFA}"/>
              </a:ext>
            </a:extLst>
          </p:cNvPr>
          <p:cNvSpPr txBox="1"/>
          <p:nvPr/>
        </p:nvSpPr>
        <p:spPr>
          <a:xfrm>
            <a:off x="8673737" y="1384663"/>
            <a:ext cx="2142309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7C5205-3C4F-AC4F-BC67-E809EF26930B}"/>
              </a:ext>
            </a:extLst>
          </p:cNvPr>
          <p:cNvSpPr/>
          <p:nvPr/>
        </p:nvSpPr>
        <p:spPr>
          <a:xfrm>
            <a:off x="3997234" y="2055224"/>
            <a:ext cx="2717075" cy="242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to handle requests from client and then provide access of part of original object to client</a:t>
            </a:r>
          </a:p>
          <a:p>
            <a:pPr algn="ctr"/>
            <a:r>
              <a:rPr lang="en-US" dirty="0"/>
              <a:t>Rule </a:t>
            </a:r>
            <a:r>
              <a:rPr lang="en-US" dirty="0" err="1"/>
              <a:t>Metods</a:t>
            </a:r>
            <a:endParaRPr lang="en-US" dirty="0"/>
          </a:p>
          <a:p>
            <a:pPr algn="ctr"/>
            <a:r>
              <a:rPr lang="en-US" dirty="0"/>
              <a:t>Get() / set() / </a:t>
            </a:r>
            <a:r>
              <a:rPr lang="en-US"/>
              <a:t>ownKeys, etc.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15F0A-1613-4644-9419-C322F48CE30E}"/>
              </a:ext>
            </a:extLst>
          </p:cNvPr>
          <p:cNvSpPr txBox="1"/>
          <p:nvPr/>
        </p:nvSpPr>
        <p:spPr>
          <a:xfrm>
            <a:off x="4171406" y="138466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Proxy Object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C55AC0C7-5A76-A34E-A745-10F835F9734A}"/>
              </a:ext>
            </a:extLst>
          </p:cNvPr>
          <p:cNvSpPr/>
          <p:nvPr/>
        </p:nvSpPr>
        <p:spPr>
          <a:xfrm>
            <a:off x="2760617" y="3152503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72668-66D4-1348-B3CC-00BBA15EF996}"/>
              </a:ext>
            </a:extLst>
          </p:cNvPr>
          <p:cNvSpPr txBox="1"/>
          <p:nvPr/>
        </p:nvSpPr>
        <p:spPr>
          <a:xfrm>
            <a:off x="2534194" y="104503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is actual object for the 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96CE6-E387-864A-89B2-880057C54FC2}"/>
              </a:ext>
            </a:extLst>
          </p:cNvPr>
          <p:cNvCxnSpPr>
            <a:stCxn id="9" idx="2"/>
            <a:endCxn id="8" idx="1"/>
          </p:cNvCxnSpPr>
          <p:nvPr/>
        </p:nvCxnSpPr>
        <p:spPr>
          <a:xfrm flipH="1">
            <a:off x="3383280" y="750834"/>
            <a:ext cx="265612" cy="247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5D9D2C3F-F211-2F4B-82C4-852BE4541AA0}"/>
              </a:ext>
            </a:extLst>
          </p:cNvPr>
          <p:cNvSpPr/>
          <p:nvPr/>
        </p:nvSpPr>
        <p:spPr>
          <a:xfrm>
            <a:off x="6662057" y="3122021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C13BB-42C9-1743-A8B4-12BA27BB6432}"/>
              </a:ext>
            </a:extLst>
          </p:cNvPr>
          <p:cNvSpPr txBox="1"/>
          <p:nvPr/>
        </p:nvSpPr>
        <p:spPr>
          <a:xfrm>
            <a:off x="6313715" y="86137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handle the actual object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DF29D-1ACE-6B43-97D0-6FECE5894D16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flipH="1">
            <a:off x="7284720" y="732468"/>
            <a:ext cx="143693" cy="24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5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046D-BCAA-A046-BB6D-941C3AF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172E-A11A-4D4A-8FD0-4F623000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4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1B7D8-7E41-9B49-9BB8-1B324AA6CC3F}"/>
              </a:ext>
            </a:extLst>
          </p:cNvPr>
          <p:cNvSpPr txBox="1"/>
          <p:nvPr/>
        </p:nvSpPr>
        <p:spPr>
          <a:xfrm>
            <a:off x="374469" y="287383"/>
            <a:ext cx="115214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from End-User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“More the data, more is the accuracy”, result into more ‘Accurate Sampling’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Easy Reporting Format for Customer’s / Vendor’s app, use </a:t>
            </a:r>
            <a:r>
              <a:rPr lang="en-US" b="1" dirty="0"/>
              <a:t>Relational Database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More focused to Analytic Reporting then use ‘NoSQL’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lvl="1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18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6669-1C9F-1C42-9CE0-5DF634EE0244}"/>
              </a:ext>
            </a:extLst>
          </p:cNvPr>
          <p:cNvSpPr txBox="1"/>
          <p:nvPr/>
        </p:nvSpPr>
        <p:spPr>
          <a:xfrm>
            <a:off x="287383" y="200297"/>
            <a:ext cx="1172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Rules for Columns and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Data Format for Columns and used by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Max limit for each column based on its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References across Tables for Consistent Data Persistence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B16680-9DAB-DA4B-90D9-1645C64A3D88}"/>
              </a:ext>
            </a:extLst>
          </p:cNvPr>
          <p:cNvSpPr/>
          <p:nvPr/>
        </p:nvSpPr>
        <p:spPr>
          <a:xfrm>
            <a:off x="200297" y="322217"/>
            <a:ext cx="679269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BE6-2FCA-124D-85DF-B424FA20FCFF}"/>
              </a:ext>
            </a:extLst>
          </p:cNvPr>
          <p:cNvSpPr/>
          <p:nvPr/>
        </p:nvSpPr>
        <p:spPr>
          <a:xfrm>
            <a:off x="1759131" y="32221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 err="1"/>
              <a:t>PatientMaster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9F3D9D-D900-D049-AC95-2AF589A89377}"/>
              </a:ext>
            </a:extLst>
          </p:cNvPr>
          <p:cNvSpPr/>
          <p:nvPr/>
        </p:nvSpPr>
        <p:spPr>
          <a:xfrm>
            <a:off x="4214948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Doctor</a:t>
            </a:r>
          </a:p>
          <a:p>
            <a:pPr algn="ctr"/>
            <a:r>
              <a:rPr lang="en-US" sz="1600" dirty="0" err="1"/>
              <a:t>DoctorMaster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655E7F-9809-064D-8ED7-5BA7E0E2696E}"/>
              </a:ext>
            </a:extLst>
          </p:cNvPr>
          <p:cNvSpPr/>
          <p:nvPr/>
        </p:nvSpPr>
        <p:spPr>
          <a:xfrm>
            <a:off x="6474823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Diagnose</a:t>
            </a:r>
          </a:p>
          <a:p>
            <a:pPr algn="ctr"/>
            <a:r>
              <a:rPr lang="en-US" dirty="0"/>
              <a:t>Diagnose 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A37C19-39B3-B449-B723-A9DC5F15ED80}"/>
              </a:ext>
            </a:extLst>
          </p:cNvPr>
          <p:cNvSpPr/>
          <p:nvPr/>
        </p:nvSpPr>
        <p:spPr>
          <a:xfrm>
            <a:off x="9392196" y="139336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36E772-B56D-B647-A327-6DF665FB1826}"/>
              </a:ext>
            </a:extLst>
          </p:cNvPr>
          <p:cNvSpPr/>
          <p:nvPr/>
        </p:nvSpPr>
        <p:spPr>
          <a:xfrm>
            <a:off x="9392196" y="168510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E0606B-96BD-0D40-8C81-1A22AB58F41B}"/>
              </a:ext>
            </a:extLst>
          </p:cNvPr>
          <p:cNvSpPr/>
          <p:nvPr/>
        </p:nvSpPr>
        <p:spPr>
          <a:xfrm>
            <a:off x="6474823" y="1968135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Room\</a:t>
            </a:r>
            <a:r>
              <a:rPr lang="en-US" dirty="0" err="1"/>
              <a:t>RoomMaster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ABDFF1-A4F9-4C4A-B7DA-66AB8F77ABCC}"/>
              </a:ext>
            </a:extLst>
          </p:cNvPr>
          <p:cNvSpPr/>
          <p:nvPr/>
        </p:nvSpPr>
        <p:spPr>
          <a:xfrm>
            <a:off x="4214948" y="196813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 Allocation</a:t>
            </a:r>
          </a:p>
          <a:p>
            <a:pPr algn="ctr"/>
            <a:r>
              <a:rPr lang="en-US" dirty="0" err="1"/>
              <a:t>NurseMaster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28181-E8B6-2B46-B674-E34435C8CFE0}"/>
              </a:ext>
            </a:extLst>
          </p:cNvPr>
          <p:cNvSpPr/>
          <p:nvPr/>
        </p:nvSpPr>
        <p:spPr>
          <a:xfrm>
            <a:off x="1759131" y="1902820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Operations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0C9ED9-E497-334D-AF4A-90D151A9BD6A}"/>
              </a:ext>
            </a:extLst>
          </p:cNvPr>
          <p:cNvSpPr/>
          <p:nvPr/>
        </p:nvSpPr>
        <p:spPr>
          <a:xfrm>
            <a:off x="165462" y="314815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Visit</a:t>
            </a:r>
          </a:p>
          <a:p>
            <a:pPr algn="ctr"/>
            <a:r>
              <a:rPr lang="en-US" dirty="0" err="1"/>
              <a:t>VisitMasterTx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499392-E8CE-2943-8785-83FC94E58296}"/>
              </a:ext>
            </a:extLst>
          </p:cNvPr>
          <p:cNvSpPr/>
          <p:nvPr/>
        </p:nvSpPr>
        <p:spPr>
          <a:xfrm>
            <a:off x="182878" y="4123512"/>
            <a:ext cx="1802675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Provided </a:t>
            </a:r>
            <a:r>
              <a:rPr lang="en-US" dirty="0" err="1"/>
              <a:t>PharmacyMaster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201492-607D-204B-A27C-A4CDB177F84D}"/>
              </a:ext>
            </a:extLst>
          </p:cNvPr>
          <p:cNvSpPr/>
          <p:nvPr/>
        </p:nvSpPr>
        <p:spPr>
          <a:xfrm>
            <a:off x="165462" y="5098872"/>
            <a:ext cx="1811384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  <a:p>
            <a:pPr algn="ctr"/>
            <a:r>
              <a:rPr lang="en-US" dirty="0" err="1"/>
              <a:t>WarbodyMaster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D8D82E-A749-A148-ACAF-FE2BEDF4869E}"/>
              </a:ext>
            </a:extLst>
          </p:cNvPr>
          <p:cNvSpPr/>
          <p:nvPr/>
        </p:nvSpPr>
        <p:spPr>
          <a:xfrm>
            <a:off x="4019006" y="3955872"/>
            <a:ext cx="1894113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 err="1"/>
              <a:t>DiscthargeTx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9AC2F3-B35E-7343-A222-0E5A8D9BE569}"/>
              </a:ext>
            </a:extLst>
          </p:cNvPr>
          <p:cNvSpPr/>
          <p:nvPr/>
        </p:nvSpPr>
        <p:spPr>
          <a:xfrm>
            <a:off x="6474823" y="395587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44652D-36DE-114A-B09E-9EBAEC800B4F}"/>
              </a:ext>
            </a:extLst>
          </p:cNvPr>
          <p:cNvSpPr/>
          <p:nvPr/>
        </p:nvSpPr>
        <p:spPr>
          <a:xfrm>
            <a:off x="9840687" y="4003769"/>
            <a:ext cx="879564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20093F-05C7-7C43-8375-6A15FB5F60E2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879566" y="674914"/>
            <a:ext cx="879565" cy="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ADCE49-7876-9D40-80AF-D81E8FCC3A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35383" y="722812"/>
            <a:ext cx="879565" cy="4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AF6B1B-762F-7F43-99F5-7451597AA6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91200" y="770709"/>
            <a:ext cx="68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B5C7B-3DDF-3544-BDF0-457AC93A8B3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051075" y="539931"/>
            <a:ext cx="1341121" cy="2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4C323F-3EF9-6949-BCA8-416130A4746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051075" y="770709"/>
            <a:ext cx="1341121" cy="13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946C73-DDB3-8C44-8276-F7AA34708EA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7262949" y="940525"/>
            <a:ext cx="2917373" cy="301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CB5A7-4D1D-D14F-B34D-966F818D78F1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8051075" y="4356466"/>
            <a:ext cx="1789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9E16E7-C11B-8E4B-8297-E68D26B0B85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8051075" y="2085702"/>
            <a:ext cx="1341121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7FB34-2539-3445-9C13-D6B5B5890CAF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5791200" y="2368729"/>
            <a:ext cx="6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98EA2B-76C9-F148-8C44-8BF15C7D0AA3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3335383" y="2303415"/>
            <a:ext cx="879565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A06015-74B9-DD4A-B894-D6F3B559E4BD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flipH="1">
            <a:off x="1741714" y="2704009"/>
            <a:ext cx="805543" cy="84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D8841B-4758-D140-A58D-09DA2A1D48A3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flipH="1">
            <a:off x="1985553" y="2704009"/>
            <a:ext cx="561704" cy="182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7F63FD-952E-A14D-B358-25D115665E04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>
            <a:off x="1976846" y="2704009"/>
            <a:ext cx="570411" cy="279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833FDF9-3808-0345-95AD-3AE643BB8023}"/>
              </a:ext>
            </a:extLst>
          </p:cNvPr>
          <p:cNvSpPr/>
          <p:nvPr/>
        </p:nvSpPr>
        <p:spPr>
          <a:xfrm>
            <a:off x="2621279" y="3148152"/>
            <a:ext cx="357052" cy="2643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55D5E-B1C7-C245-A12D-7A1454A779CE}"/>
              </a:ext>
            </a:extLst>
          </p:cNvPr>
          <p:cNvCxnSpPr>
            <a:cxnSpLocks/>
            <a:stCxn id="45" idx="1"/>
            <a:endCxn id="15" idx="1"/>
          </p:cNvCxnSpPr>
          <p:nvPr/>
        </p:nvCxnSpPr>
        <p:spPr>
          <a:xfrm flipV="1">
            <a:off x="2978331" y="4356467"/>
            <a:ext cx="1040675" cy="1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61A4E3-C35E-5945-84F1-F51F9EA12CE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913119" y="4356467"/>
            <a:ext cx="561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9A8EA9-49CB-6442-9EBC-1AFB7D40E844}"/>
              </a:ext>
            </a:extLst>
          </p:cNvPr>
          <p:cNvSpPr/>
          <p:nvPr/>
        </p:nvSpPr>
        <p:spPr>
          <a:xfrm>
            <a:off x="4937758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41F32B-903F-F348-A469-6E0748AD70A9}"/>
              </a:ext>
            </a:extLst>
          </p:cNvPr>
          <p:cNvSpPr/>
          <p:nvPr/>
        </p:nvSpPr>
        <p:spPr>
          <a:xfrm>
            <a:off x="187234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D642E-5A95-FE45-9B4B-29ECFFD33EB2}"/>
              </a:ext>
            </a:extLst>
          </p:cNvPr>
          <p:cNvSpPr/>
          <p:nvPr/>
        </p:nvSpPr>
        <p:spPr>
          <a:xfrm>
            <a:off x="3666307" y="-4354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F89F0F-8E70-5E4C-A760-73187B76FA14}"/>
              </a:ext>
            </a:extLst>
          </p:cNvPr>
          <p:cNvSpPr/>
          <p:nvPr/>
        </p:nvSpPr>
        <p:spPr>
          <a:xfrm>
            <a:off x="9566365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114C-3143-CD47-9815-4901948AC273}"/>
              </a:ext>
            </a:extLst>
          </p:cNvPr>
          <p:cNvSpPr/>
          <p:nvPr/>
        </p:nvSpPr>
        <p:spPr>
          <a:xfrm>
            <a:off x="9566364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Medicines / Pharmacy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273FE-DA11-0946-8829-2F3C95605E28}"/>
              </a:ext>
            </a:extLst>
          </p:cNvPr>
          <p:cNvSpPr/>
          <p:nvPr/>
        </p:nvSpPr>
        <p:spPr>
          <a:xfrm>
            <a:off x="9566363" y="4367349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Ambulance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02603F-216A-A24E-9AF2-3AC8809DA6A3}"/>
              </a:ext>
            </a:extLst>
          </p:cNvPr>
          <p:cNvSpPr/>
          <p:nvPr/>
        </p:nvSpPr>
        <p:spPr>
          <a:xfrm>
            <a:off x="3387631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3F5A0-6BD0-9048-9358-AF740A53AAE5}"/>
              </a:ext>
            </a:extLst>
          </p:cNvPr>
          <p:cNvSpPr/>
          <p:nvPr/>
        </p:nvSpPr>
        <p:spPr>
          <a:xfrm>
            <a:off x="187232" y="2183674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MedicalStaff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474750-CDE6-4D4C-9A4F-33C262AACE17}"/>
              </a:ext>
            </a:extLst>
          </p:cNvPr>
          <p:cNvSpPr/>
          <p:nvPr/>
        </p:nvSpPr>
        <p:spPr>
          <a:xfrm>
            <a:off x="187233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Equipments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F8CBC-00AD-1246-87E7-CFDC4ABD242F}"/>
              </a:ext>
            </a:extLst>
          </p:cNvPr>
          <p:cNvSpPr/>
          <p:nvPr/>
        </p:nvSpPr>
        <p:spPr>
          <a:xfrm>
            <a:off x="6616336" y="-43543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OPD/IPD Registration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83B34F-70D9-2A4B-B1D6-1AD300AB3031}"/>
              </a:ext>
            </a:extLst>
          </p:cNvPr>
          <p:cNvSpPr/>
          <p:nvPr/>
        </p:nvSpPr>
        <p:spPr>
          <a:xfrm>
            <a:off x="6588029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Canteen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F3B57-3213-D04A-96C7-037E168C5C31}"/>
              </a:ext>
            </a:extLst>
          </p:cNvPr>
          <p:cNvCxnSpPr>
            <a:stCxn id="2" idx="1"/>
            <a:endCxn id="3" idx="5"/>
          </p:cNvCxnSpPr>
          <p:nvPr/>
        </p:nvCxnSpPr>
        <p:spPr>
          <a:xfrm flipH="1" flipV="1">
            <a:off x="2357737" y="1442047"/>
            <a:ext cx="2952421" cy="104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A3EBDA-2893-404F-A931-7F8FD5288D29}"/>
              </a:ext>
            </a:extLst>
          </p:cNvPr>
          <p:cNvCxnSpPr>
            <a:stCxn id="2" idx="7"/>
          </p:cNvCxnSpPr>
          <p:nvPr/>
        </p:nvCxnSpPr>
        <p:spPr>
          <a:xfrm flipV="1">
            <a:off x="7108261" y="1506583"/>
            <a:ext cx="2836928" cy="9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E115A-0080-024A-95E1-FFD5DC03EEF1}"/>
              </a:ext>
            </a:extLst>
          </p:cNvPr>
          <p:cNvCxnSpPr>
            <a:stCxn id="2" idx="7"/>
            <a:endCxn id="11" idx="3"/>
          </p:cNvCxnSpPr>
          <p:nvPr/>
        </p:nvCxnSpPr>
        <p:spPr>
          <a:xfrm flipH="1" flipV="1">
            <a:off x="6988736" y="1398504"/>
            <a:ext cx="119525" cy="10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21A56C-37F2-A04E-90D7-02548C021EF9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H="1" flipV="1">
            <a:off x="4937759" y="1645921"/>
            <a:ext cx="1271451" cy="59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FABF6-8063-784B-B4A3-8D083B36350C}"/>
              </a:ext>
            </a:extLst>
          </p:cNvPr>
          <p:cNvCxnSpPr>
            <a:stCxn id="2" idx="2"/>
            <a:endCxn id="9" idx="6"/>
          </p:cNvCxnSpPr>
          <p:nvPr/>
        </p:nvCxnSpPr>
        <p:spPr>
          <a:xfrm flipH="1" flipV="1">
            <a:off x="2730135" y="3028406"/>
            <a:ext cx="2207623" cy="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558611-CD97-C44E-B57A-F17985235C9C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58685" y="3082834"/>
            <a:ext cx="3479073" cy="128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25001C-EBB7-D341-8B10-4E33CE3A0DE7}"/>
              </a:ext>
            </a:extLst>
          </p:cNvPr>
          <p:cNvCxnSpPr>
            <a:stCxn id="2" idx="3"/>
            <a:endCxn id="8" idx="0"/>
          </p:cNvCxnSpPr>
          <p:nvPr/>
        </p:nvCxnSpPr>
        <p:spPr>
          <a:xfrm flipH="1">
            <a:off x="4659083" y="3680149"/>
            <a:ext cx="651075" cy="6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86C2DA-BA90-7244-8790-230B9F192B0F}"/>
              </a:ext>
            </a:extLst>
          </p:cNvPr>
          <p:cNvCxnSpPr>
            <a:cxnSpLocks/>
            <a:stCxn id="2" idx="4"/>
            <a:endCxn id="12" idx="2"/>
          </p:cNvCxnSpPr>
          <p:nvPr/>
        </p:nvCxnSpPr>
        <p:spPr>
          <a:xfrm>
            <a:off x="6209210" y="3927565"/>
            <a:ext cx="378819" cy="128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2CCF2-F723-CB4A-ADB2-F4AE5DD7C9C3}"/>
              </a:ext>
            </a:extLst>
          </p:cNvPr>
          <p:cNvCxnSpPr>
            <a:stCxn id="2" idx="5"/>
            <a:endCxn id="7" idx="1"/>
          </p:cNvCxnSpPr>
          <p:nvPr/>
        </p:nvCxnSpPr>
        <p:spPr>
          <a:xfrm>
            <a:off x="7108261" y="3680149"/>
            <a:ext cx="2830502" cy="9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EB51E-7E3B-554A-9DCE-81DE9BD2F4D7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7480661" y="3082834"/>
            <a:ext cx="20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3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71050-03D5-D44C-A3BD-C08B96908995}"/>
              </a:ext>
            </a:extLst>
          </p:cNvPr>
          <p:cNvSpPr txBox="1"/>
          <p:nvPr/>
        </p:nvSpPr>
        <p:spPr>
          <a:xfrm>
            <a:off x="148046" y="200297"/>
            <a:ext cx="119568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Database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Database Provider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Oracle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MS-SQL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MySQL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Postgre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MariaDB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CosmosDB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MongoDbServer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DocumentDB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CouchDB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RavenDB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Database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Stored Procedures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Triggers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6F020AE-1683-924E-B3F3-0A3EBEF867D0}"/>
              </a:ext>
            </a:extLst>
          </p:cNvPr>
          <p:cNvSpPr/>
          <p:nvPr/>
        </p:nvSpPr>
        <p:spPr>
          <a:xfrm>
            <a:off x="3082834" y="696686"/>
            <a:ext cx="879566" cy="3335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0B379-E245-6747-9BE2-3F9ABA5DDC4B}"/>
              </a:ext>
            </a:extLst>
          </p:cNvPr>
          <p:cNvSpPr txBox="1"/>
          <p:nvPr/>
        </p:nvSpPr>
        <p:spPr>
          <a:xfrm>
            <a:off x="3962400" y="339634"/>
            <a:ext cx="7428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for Deciding the Database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Ease of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Mechanism to design and integrate with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Free, License purchase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CURV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easy with syntax and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easy to find resources for the DB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Developers or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effective the database for the given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various Programming Objects aka providers to access database data in application JAVA, C#, Node.js, PHP,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 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2010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302E4-D042-9A42-BE3B-F1BE655828D4}"/>
              </a:ext>
            </a:extLst>
          </p:cNvPr>
          <p:cNvSpPr txBox="1"/>
          <p:nvPr/>
        </p:nvSpPr>
        <p:spPr>
          <a:xfrm>
            <a:off x="113211" y="69669"/>
            <a:ext cx="12009120" cy="552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Source Database</a:t>
            </a:r>
          </a:p>
          <a:p>
            <a:pPr marL="342900" indent="-342900">
              <a:buAutoNum type="arabicPeriod"/>
            </a:pPr>
            <a:r>
              <a:rPr lang="en-US" dirty="0"/>
              <a:t>Relational database object Model</a:t>
            </a:r>
          </a:p>
          <a:p>
            <a:pPr marL="342900" indent="-342900">
              <a:buAutoNum type="arabicPeriod"/>
            </a:pPr>
            <a:r>
              <a:rPr lang="en-US" dirty="0"/>
              <a:t>GNU Open Licenses</a:t>
            </a:r>
          </a:p>
          <a:p>
            <a:pPr marL="342900" indent="-342900">
              <a:buAutoNum type="arabicPeriod"/>
            </a:pPr>
            <a:r>
              <a:rPr lang="en-US" dirty="0"/>
              <a:t>25 years old, C, C++</a:t>
            </a:r>
          </a:p>
          <a:p>
            <a:pPr marL="342900" indent="-342900">
              <a:buAutoNum type="arabicPeriod"/>
            </a:pPr>
            <a:r>
              <a:rPr lang="en-US" dirty="0"/>
              <a:t>OS Friendly, Linux, Windows, macOS,  </a:t>
            </a:r>
            <a:r>
              <a:rPr lang="en-US" dirty="0" err="1"/>
              <a:t>Solaries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Latest Stable release, Oct 2020 </a:t>
            </a:r>
            <a:r>
              <a:rPr lang="en-US" dirty="0" err="1"/>
              <a:t>wirh</a:t>
            </a:r>
            <a:r>
              <a:rPr lang="en-US" dirty="0"/>
              <a:t> release version as 5.7.32</a:t>
            </a:r>
          </a:p>
          <a:p>
            <a:pPr marL="342900" indent="-342900">
              <a:buAutoNum type="arabicPeriod"/>
            </a:pPr>
            <a:r>
              <a:rPr lang="en-US" dirty="0"/>
              <a:t>Features</a:t>
            </a:r>
          </a:p>
          <a:p>
            <a:pPr marL="800100" lvl="1" indent="-342900">
              <a:buAutoNum type="arabicPeriod"/>
            </a:pPr>
            <a:r>
              <a:rPr lang="en-US" dirty="0"/>
              <a:t>Easy to learn and use</a:t>
            </a:r>
          </a:p>
          <a:p>
            <a:pPr marL="800100" lvl="1" indent="-342900">
              <a:buAutoNum type="arabicPeriod"/>
            </a:pPr>
            <a:r>
              <a:rPr lang="en-US" dirty="0"/>
              <a:t>Client-Server Architecture </a:t>
            </a:r>
          </a:p>
          <a:p>
            <a:pPr marL="1257300" lvl="2" indent="-342900">
              <a:buAutoNum type="arabicPeriod"/>
            </a:pPr>
            <a:r>
              <a:rPr lang="en-US" dirty="0"/>
              <a:t>JAVA, PHP, C#</a:t>
            </a:r>
          </a:p>
          <a:p>
            <a:pPr marL="1257300" lvl="2" indent="-342900">
              <a:buAutoNum type="arabicPeriod"/>
            </a:pPr>
            <a:r>
              <a:rPr lang="en-US" dirty="0"/>
              <a:t>Node.js for JavaScript Stack</a:t>
            </a:r>
          </a:p>
          <a:p>
            <a:pPr marL="800100" lvl="1" indent="-342900">
              <a:buAutoNum type="arabicPeriod"/>
            </a:pPr>
            <a:r>
              <a:rPr lang="en-US" dirty="0"/>
              <a:t>Solid Data Security</a:t>
            </a:r>
          </a:p>
          <a:p>
            <a:pPr marL="800100" lvl="1" indent="-342900">
              <a:buAutoNum type="arabicPeriod"/>
            </a:pPr>
            <a:r>
              <a:rPr lang="en-US" dirty="0"/>
              <a:t>Free to Download</a:t>
            </a:r>
          </a:p>
          <a:p>
            <a:pPr marL="800100" lvl="1" indent="-342900">
              <a:buAutoNum type="arabicPeriod"/>
            </a:pPr>
            <a:r>
              <a:rPr lang="en-US" dirty="0"/>
              <a:t>Internal multi-Threading for scalability</a:t>
            </a:r>
          </a:p>
          <a:p>
            <a:pPr marL="1257300" lvl="2" indent="-342900">
              <a:buAutoNum type="arabicPeriod"/>
            </a:pPr>
            <a:r>
              <a:rPr lang="en-US" dirty="0"/>
              <a:t>Internal threading to process the data in separate threads </a:t>
            </a:r>
          </a:p>
          <a:p>
            <a:pPr marL="1257300" lvl="2" indent="-342900">
              <a:buAutoNum type="arabicPeriod"/>
            </a:pPr>
            <a:r>
              <a:rPr lang="en-US" dirty="0"/>
              <a:t>Data processing </a:t>
            </a:r>
            <a:r>
              <a:rPr lang="en-US" dirty="0" err="1"/>
              <a:t>upto</a:t>
            </a:r>
            <a:r>
              <a:rPr lang="en-US" dirty="0"/>
              <a:t> 50 </a:t>
            </a:r>
            <a:r>
              <a:rPr lang="en-US" dirty="0" err="1"/>
              <a:t>millons</a:t>
            </a:r>
            <a:r>
              <a:rPr lang="en-US" dirty="0"/>
              <a:t> rows easily</a:t>
            </a:r>
          </a:p>
          <a:p>
            <a:pPr marL="1257300" lvl="2" indent="-342900">
              <a:buAutoNum type="arabicPeriod"/>
            </a:pPr>
            <a:r>
              <a:rPr lang="en-US" dirty="0"/>
              <a:t>Datafile size limit is </a:t>
            </a:r>
            <a:r>
              <a:rPr lang="en-US" dirty="0" err="1"/>
              <a:t>upto</a:t>
            </a:r>
            <a:r>
              <a:rPr lang="en-US" dirty="0"/>
              <a:t> 4 GB can be increased </a:t>
            </a:r>
            <a:r>
              <a:rPr lang="en-US" dirty="0" err="1"/>
              <a:t>upto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Effective memory utilization, decrease any possible memory leaks and hence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020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F0502-F6CD-9448-AB65-93569C732C86}"/>
              </a:ext>
            </a:extLst>
          </p:cNvPr>
          <p:cNvSpPr txBox="1"/>
          <p:nvPr/>
        </p:nvSpPr>
        <p:spPr>
          <a:xfrm>
            <a:off x="287383" y="182880"/>
            <a:ext cx="11756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Object for 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the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DDL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Tables (DDL)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CRUD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Using SQL Queries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DML Queries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Stored Procedures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87CEF7-6056-714A-B9C0-DA6ED65E8403}"/>
              </a:ext>
            </a:extLst>
          </p:cNvPr>
          <p:cNvSpPr/>
          <p:nvPr/>
        </p:nvSpPr>
        <p:spPr>
          <a:xfrm>
            <a:off x="4302035" y="566057"/>
            <a:ext cx="7741920" cy="5242560"/>
          </a:xfrm>
          <a:prstGeom prst="roundRect">
            <a:avLst>
              <a:gd name="adj" fmla="val 12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5ECCE5-83F5-4347-BB8A-C852649ECDA8}"/>
              </a:ext>
            </a:extLst>
          </p:cNvPr>
          <p:cNvSpPr/>
          <p:nvPr/>
        </p:nvSpPr>
        <p:spPr>
          <a:xfrm>
            <a:off x="4454436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Interfaces</a:t>
            </a:r>
          </a:p>
          <a:p>
            <a:pPr algn="ctr"/>
            <a:r>
              <a:rPr lang="en-US" dirty="0"/>
              <a:t>DDL, DML</a:t>
            </a:r>
          </a:p>
          <a:p>
            <a:pPr algn="ctr"/>
            <a:r>
              <a:rPr lang="en-US" dirty="0"/>
              <a:t>Stored Procs,</a:t>
            </a:r>
          </a:p>
          <a:p>
            <a:pPr algn="ctr"/>
            <a:r>
              <a:rPr lang="en-US" dirty="0"/>
              <a:t>Triggers and Views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739643-CEE3-E642-AECD-63C16E1213CB}"/>
              </a:ext>
            </a:extLst>
          </p:cNvPr>
          <p:cNvSpPr/>
          <p:nvPr/>
        </p:nvSpPr>
        <p:spPr>
          <a:xfrm>
            <a:off x="7058298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  <a:p>
            <a:pPr algn="ctr"/>
            <a:r>
              <a:rPr lang="en-US" dirty="0"/>
              <a:t>Translate Query</a:t>
            </a:r>
          </a:p>
          <a:p>
            <a:pPr algn="ctr"/>
            <a:r>
              <a:rPr lang="en-US" dirty="0"/>
              <a:t>Passed to Engine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A2175B-A10D-D64C-B467-9EA22908C405}"/>
              </a:ext>
            </a:extLst>
          </p:cNvPr>
          <p:cNvSpPr/>
          <p:nvPr/>
        </p:nvSpPr>
        <p:spPr>
          <a:xfrm>
            <a:off x="9583785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  <a:p>
            <a:pPr algn="ctr"/>
            <a:r>
              <a:rPr lang="en-US" dirty="0"/>
              <a:t>Query Access for Performance Optimization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24AFCE-CB29-E042-8DF0-A2D720E5F89F}"/>
              </a:ext>
            </a:extLst>
          </p:cNvPr>
          <p:cNvSpPr/>
          <p:nvPr/>
        </p:nvSpPr>
        <p:spPr>
          <a:xfrm>
            <a:off x="4563291" y="3117669"/>
            <a:ext cx="7341326" cy="1297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Services aka Storage Engine</a:t>
            </a:r>
          </a:p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9D10575-7B8B-C041-AB0A-F88E603F4FAD}"/>
              </a:ext>
            </a:extLst>
          </p:cNvPr>
          <p:cNvSpPr/>
          <p:nvPr/>
        </p:nvSpPr>
        <p:spPr>
          <a:xfrm>
            <a:off x="4876800" y="3840480"/>
            <a:ext cx="6775269" cy="452846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Relational Data Storage (Tables / Views)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763F5-F01B-A14C-80F4-72444FD745DB}"/>
              </a:ext>
            </a:extLst>
          </p:cNvPr>
          <p:cNvSpPr/>
          <p:nvPr/>
        </p:nvSpPr>
        <p:spPr>
          <a:xfrm>
            <a:off x="4781006" y="4728754"/>
            <a:ext cx="7032173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Data Storage Files aka File System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9979963-3C50-CC4F-994D-251DCB55EE3A}"/>
              </a:ext>
            </a:extLst>
          </p:cNvPr>
          <p:cNvSpPr/>
          <p:nvPr/>
        </p:nvSpPr>
        <p:spPr>
          <a:xfrm>
            <a:off x="5425440" y="256942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8221B76-C445-F54D-9B35-BE3AA4EF6417}"/>
              </a:ext>
            </a:extLst>
          </p:cNvPr>
          <p:cNvSpPr/>
          <p:nvPr/>
        </p:nvSpPr>
        <p:spPr>
          <a:xfrm>
            <a:off x="8101148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B7E41C98-9172-3042-90A3-5A8E0FD88878}"/>
              </a:ext>
            </a:extLst>
          </p:cNvPr>
          <p:cNvSpPr/>
          <p:nvPr/>
        </p:nvSpPr>
        <p:spPr>
          <a:xfrm>
            <a:off x="8020594" y="4293326"/>
            <a:ext cx="152400" cy="54864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0D090B4-EAAA-E649-8AEB-D05DDFEE2A26}"/>
              </a:ext>
            </a:extLst>
          </p:cNvPr>
          <p:cNvSpPr/>
          <p:nvPr/>
        </p:nvSpPr>
        <p:spPr>
          <a:xfrm>
            <a:off x="10604861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85FA6-B0BB-4144-AF78-0CCE2C3CA63E}"/>
              </a:ext>
            </a:extLst>
          </p:cNvPr>
          <p:cNvSpPr txBox="1"/>
          <p:nvPr/>
        </p:nvSpPr>
        <p:spPr>
          <a:xfrm>
            <a:off x="6261463" y="687977"/>
            <a:ext cx="4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 Server Process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03E4704-03BD-334A-8ED8-908FEBCF306C}"/>
              </a:ext>
            </a:extLst>
          </p:cNvPr>
          <p:cNvSpPr/>
          <p:nvPr/>
        </p:nvSpPr>
        <p:spPr>
          <a:xfrm rot="10800000">
            <a:off x="5721533" y="2556559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1DE43F5-11CE-6143-951A-D8E2C39841D6}"/>
              </a:ext>
            </a:extLst>
          </p:cNvPr>
          <p:cNvSpPr/>
          <p:nvPr/>
        </p:nvSpPr>
        <p:spPr>
          <a:xfrm rot="10800000">
            <a:off x="8349338" y="249995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8A7C5E1-C278-8641-8504-CFCDEAC985F3}"/>
              </a:ext>
            </a:extLst>
          </p:cNvPr>
          <p:cNvSpPr/>
          <p:nvPr/>
        </p:nvSpPr>
        <p:spPr>
          <a:xfrm rot="10800000">
            <a:off x="10972800" y="2518744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D7870CD-536D-AF4D-ABB7-4546AB6EDFDF}"/>
              </a:ext>
            </a:extLst>
          </p:cNvPr>
          <p:cNvSpPr/>
          <p:nvPr/>
        </p:nvSpPr>
        <p:spPr>
          <a:xfrm>
            <a:off x="9553303" y="2403566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BB5E-3E72-134B-80D4-1AC3E35324FD}"/>
              </a:ext>
            </a:extLst>
          </p:cNvPr>
          <p:cNvSpPr/>
          <p:nvPr/>
        </p:nvSpPr>
        <p:spPr>
          <a:xfrm>
            <a:off x="748937" y="1134290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8DF3E-9C7F-FA49-ABBA-4EFD8F5FD86A}"/>
              </a:ext>
            </a:extLst>
          </p:cNvPr>
          <p:cNvSpPr/>
          <p:nvPr/>
        </p:nvSpPr>
        <p:spPr>
          <a:xfrm>
            <a:off x="731519" y="3139439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Desktop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0528AD-672F-5C4A-923C-361760CD0580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2438400" y="2009502"/>
            <a:ext cx="7114903" cy="119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377669-A7AA-5C46-9B8D-EF7D9F846E7F}"/>
              </a:ext>
            </a:extLst>
          </p:cNvPr>
          <p:cNvSpPr txBox="1"/>
          <p:nvPr/>
        </p:nvSpPr>
        <p:spPr>
          <a:xfrm>
            <a:off x="3561806" y="1528354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Data Allocated to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E783DE-AB2C-6847-9F74-093DC89B6EEA}"/>
              </a:ext>
            </a:extLst>
          </p:cNvPr>
          <p:cNvCxnSpPr>
            <a:stCxn id="2" idx="2"/>
            <a:endCxn id="3" idx="2"/>
          </p:cNvCxnSpPr>
          <p:nvPr/>
        </p:nvCxnSpPr>
        <p:spPr>
          <a:xfrm flipH="1" flipV="1">
            <a:off x="1593669" y="2884713"/>
            <a:ext cx="7959634" cy="32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C4D27-B98F-6540-94A8-BD0EE86B7CE5}"/>
              </a:ext>
            </a:extLst>
          </p:cNvPr>
          <p:cNvCxnSpPr>
            <a:stCxn id="4" idx="3"/>
            <a:endCxn id="2" idx="2"/>
          </p:cNvCxnSpPr>
          <p:nvPr/>
        </p:nvCxnSpPr>
        <p:spPr>
          <a:xfrm flipV="1">
            <a:off x="2420982" y="3209109"/>
            <a:ext cx="7132321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713BE5-6F34-C24C-A1F4-FC0C635ECF91}"/>
              </a:ext>
            </a:extLst>
          </p:cNvPr>
          <p:cNvSpPr txBox="1"/>
          <p:nvPr/>
        </p:nvSpPr>
        <p:spPr>
          <a:xfrm>
            <a:off x="3065417" y="3429000"/>
            <a:ext cx="322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Info w.r.t. Doctor / Ward / Rooms / Visits / Medicines / Food / Laundry, etc.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98E753-84FC-DC48-9253-1ED01330938B}"/>
              </a:ext>
            </a:extLst>
          </p:cNvPr>
          <p:cNvCxnSpPr>
            <a:stCxn id="2" idx="2"/>
            <a:endCxn id="4" idx="2"/>
          </p:cNvCxnSpPr>
          <p:nvPr/>
        </p:nvCxnSpPr>
        <p:spPr>
          <a:xfrm flipH="1">
            <a:off x="1576251" y="3209109"/>
            <a:ext cx="7977052" cy="1680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75EFB4-4F64-2B4D-8510-652B3BCE06D5}"/>
              </a:ext>
            </a:extLst>
          </p:cNvPr>
          <p:cNvSpPr txBox="1"/>
          <p:nvPr/>
        </p:nvSpPr>
        <p:spPr>
          <a:xfrm>
            <a:off x="304800" y="5059680"/>
            <a:ext cx="472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App: Direct connect to Database and Read / Write Operations. JAVA + JDBC / C# + ADO.NET / VB + ADO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88B10-98BC-7B4E-AED0-A44DE55A1BCF}"/>
              </a:ext>
            </a:extLst>
          </p:cNvPr>
          <p:cNvSpPr txBox="1"/>
          <p:nvPr/>
        </p:nvSpPr>
        <p:spPr>
          <a:xfrm>
            <a:off x="609600" y="209006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D31FC-406E-2443-8469-5778AB758750}"/>
              </a:ext>
            </a:extLst>
          </p:cNvPr>
          <p:cNvSpPr txBox="1"/>
          <p:nvPr/>
        </p:nvSpPr>
        <p:spPr>
          <a:xfrm>
            <a:off x="7585166" y="0"/>
            <a:ext cx="40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Applications Accessing Databases</a:t>
            </a:r>
          </a:p>
        </p:txBody>
      </p:sp>
    </p:spTree>
    <p:extLst>
      <p:ext uri="{BB962C8B-B14F-4D97-AF65-F5344CB8AC3E}">
        <p14:creationId xmlns:p14="http://schemas.microsoft.com/office/powerpoint/2010/main" val="364187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FB108-A58F-A84F-A3F7-726D172008B3}"/>
              </a:ext>
            </a:extLst>
          </p:cNvPr>
          <p:cNvSpPr txBox="1"/>
          <p:nvPr/>
        </p:nvSpPr>
        <p:spPr>
          <a:xfrm>
            <a:off x="3709852" y="130629"/>
            <a:ext cx="64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on Browser’s / Devices are Seeking for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5609A-577C-D544-98BF-815EADB836F2}"/>
              </a:ext>
            </a:extLst>
          </p:cNvPr>
          <p:cNvSpPr/>
          <p:nvPr/>
        </p:nvSpPr>
        <p:spPr>
          <a:xfrm>
            <a:off x="230777" y="2435158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8A4FC-6AA6-924E-9875-C09F73483BB0}"/>
              </a:ext>
            </a:extLst>
          </p:cNvPr>
          <p:cNvSpPr txBox="1"/>
          <p:nvPr/>
        </p:nvSpPr>
        <p:spPr>
          <a:xfrm>
            <a:off x="348342" y="766354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8EE4239-F113-334C-881A-F4C6582867EE}"/>
              </a:ext>
            </a:extLst>
          </p:cNvPr>
          <p:cNvSpPr/>
          <p:nvPr/>
        </p:nvSpPr>
        <p:spPr>
          <a:xfrm>
            <a:off x="9540240" y="2230177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F6F717-1339-9D4E-B324-AD37F413D0D6}"/>
              </a:ext>
            </a:extLst>
          </p:cNvPr>
          <p:cNvSpPr/>
          <p:nvPr/>
        </p:nvSpPr>
        <p:spPr>
          <a:xfrm>
            <a:off x="5181600" y="1680864"/>
            <a:ext cx="3143794" cy="3056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  <a:p>
            <a:pPr algn="ctr"/>
            <a:r>
              <a:rPr lang="en-US" dirty="0"/>
              <a:t>Abstraction Layer on Database / Business Workflows / Security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04AA340-2A4A-7346-9581-8FC911D0F1EF}"/>
              </a:ext>
            </a:extLst>
          </p:cNvPr>
          <p:cNvSpPr/>
          <p:nvPr/>
        </p:nvSpPr>
        <p:spPr>
          <a:xfrm rot="16200000">
            <a:off x="3731623" y="2300176"/>
            <a:ext cx="879566" cy="20203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6DF-B84A-7742-997F-2EC2FE1E70B9}"/>
              </a:ext>
            </a:extLst>
          </p:cNvPr>
          <p:cNvSpPr txBox="1"/>
          <p:nvPr/>
        </p:nvSpPr>
        <p:spPr>
          <a:xfrm>
            <a:off x="3483429" y="2987040"/>
            <a:ext cx="14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Public Endpoints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451B17D4-C3EC-A84C-85F4-4A4A2A599DC5}"/>
              </a:ext>
            </a:extLst>
          </p:cNvPr>
          <p:cNvSpPr/>
          <p:nvPr/>
        </p:nvSpPr>
        <p:spPr>
          <a:xfrm>
            <a:off x="8325394" y="2987040"/>
            <a:ext cx="1227909" cy="32316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of Rectangle 9">
            <a:extLst>
              <a:ext uri="{FF2B5EF4-FFF2-40B4-BE49-F238E27FC236}">
                <a16:creationId xmlns:a16="http://schemas.microsoft.com/office/drawing/2014/main" id="{2B73AB7D-DB3E-034F-8DDD-F12EACD4241D}"/>
              </a:ext>
            </a:extLst>
          </p:cNvPr>
          <p:cNvSpPr/>
          <p:nvPr/>
        </p:nvSpPr>
        <p:spPr>
          <a:xfrm>
            <a:off x="9792788" y="4572000"/>
            <a:ext cx="1854926" cy="15065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External Systems</a:t>
            </a:r>
          </a:p>
          <a:p>
            <a:pPr algn="ctr"/>
            <a:r>
              <a:rPr lang="en-US" dirty="0"/>
              <a:t>Insurance Claim Provider 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E2F12CAB-073D-404D-88E6-F9D4AFDAC8D3}"/>
              </a:ext>
            </a:extLst>
          </p:cNvPr>
          <p:cNvSpPr/>
          <p:nvPr/>
        </p:nvSpPr>
        <p:spPr>
          <a:xfrm rot="1873549">
            <a:off x="7935686" y="4570546"/>
            <a:ext cx="2246812" cy="36576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F7C2B584-9D6E-114F-B831-8E3D883E591C}"/>
              </a:ext>
            </a:extLst>
          </p:cNvPr>
          <p:cNvSpPr/>
          <p:nvPr/>
        </p:nvSpPr>
        <p:spPr>
          <a:xfrm>
            <a:off x="1545548" y="1946927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AA1C16FF-2012-7343-B64A-1D223870D80E}"/>
              </a:ext>
            </a:extLst>
          </p:cNvPr>
          <p:cNvSpPr/>
          <p:nvPr/>
        </p:nvSpPr>
        <p:spPr>
          <a:xfrm rot="10800000">
            <a:off x="1449976" y="3615731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D6B82-6BF3-A84F-B955-EDE5607B80C0}"/>
              </a:ext>
            </a:extLst>
          </p:cNvPr>
          <p:cNvSpPr txBox="1"/>
          <p:nvPr/>
        </p:nvSpPr>
        <p:spPr>
          <a:xfrm>
            <a:off x="4406315" y="5077097"/>
            <a:ext cx="456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Server must be easy to Configure , Create (Program) and Deploy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657BA-F57C-D84B-AA9B-359C769DC326}"/>
              </a:ext>
            </a:extLst>
          </p:cNvPr>
          <p:cNvSpPr txBox="1"/>
          <p:nvPr/>
        </p:nvSpPr>
        <p:spPr>
          <a:xfrm>
            <a:off x="8442736" y="4488376"/>
            <a:ext cx="109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120527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BAB38-B6E5-6945-A3F9-1C8DEF29D246}"/>
              </a:ext>
            </a:extLst>
          </p:cNvPr>
          <p:cNvSpPr txBox="1"/>
          <p:nvPr/>
        </p:nvSpPr>
        <p:spPr>
          <a:xfrm>
            <a:off x="217714" y="174171"/>
            <a:ext cx="118697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Application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Hosting Process that host the sever-side code and execute 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Manages the configuration for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Exposing Endpoints for accepting Requests from clients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Manges the Server-Side Security Requirements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Database that contains Identity Information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External Authentication Provider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Hosting Security Context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Database calls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Subscription for Externally hosted service calls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 the business logic using the Application Framework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Decide an environment for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IIS with ASP.NET Runtime (Web Application Framework)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NginX</a:t>
            </a:r>
            <a:r>
              <a:rPr lang="en-US" dirty="0"/>
              <a:t> with JVM (Web Application Framework) / Spring Boot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Node.js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Web Application Frameworks as, Express, Koa, …..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Server-Side Logic Executions </a:t>
            </a:r>
          </a:p>
        </p:txBody>
      </p:sp>
    </p:spTree>
    <p:extLst>
      <p:ext uri="{BB962C8B-B14F-4D97-AF65-F5344CB8AC3E}">
        <p14:creationId xmlns:p14="http://schemas.microsoft.com/office/powerpoint/2010/main" val="165262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076A-D8A9-A346-A874-5CBA395E4ED7}"/>
              </a:ext>
            </a:extLst>
          </p:cNvPr>
          <p:cNvSpPr/>
          <p:nvPr/>
        </p:nvSpPr>
        <p:spPr>
          <a:xfrm>
            <a:off x="5843452" y="583473"/>
            <a:ext cx="4040777" cy="4572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51941-0E32-3648-8606-1E05592C33F2}"/>
              </a:ext>
            </a:extLst>
          </p:cNvPr>
          <p:cNvSpPr txBox="1"/>
          <p:nvPr/>
        </p:nvSpPr>
        <p:spPr>
          <a:xfrm>
            <a:off x="3439886" y="60960"/>
            <a:ext cx="820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 aka Application Server, </a:t>
            </a:r>
            <a:r>
              <a:rPr lang="en-US" dirty="0" err="1"/>
              <a:t>inetmgr.exe</a:t>
            </a:r>
            <a:r>
              <a:rPr lang="en-US" dirty="0"/>
              <a:t> (IIS) / exe for Apache / exe for Nginx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7EF715-57D2-4A45-B0F5-B060F5AE9877}"/>
              </a:ext>
            </a:extLst>
          </p:cNvPr>
          <p:cNvSpPr/>
          <p:nvPr/>
        </p:nvSpPr>
        <p:spPr>
          <a:xfrm>
            <a:off x="5843452" y="5303520"/>
            <a:ext cx="4040777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Hosing OS</a:t>
            </a:r>
          </a:p>
          <a:p>
            <a:pPr algn="ctr"/>
            <a:r>
              <a:rPr lang="en-US" dirty="0"/>
              <a:t>Windows / Linux / Solaris / macOS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39E0A-4896-D447-B00C-20C26BD20229}"/>
              </a:ext>
            </a:extLst>
          </p:cNvPr>
          <p:cNvSpPr/>
          <p:nvPr/>
        </p:nvSpPr>
        <p:spPr>
          <a:xfrm>
            <a:off x="5947954" y="4389120"/>
            <a:ext cx="3866606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ThreadPool</a:t>
            </a:r>
            <a:r>
              <a:rPr lang="en-US" dirty="0"/>
              <a:t> to </a:t>
            </a:r>
            <a:r>
              <a:rPr lang="en-US" dirty="0" err="1"/>
              <a:t>WebServer</a:t>
            </a:r>
            <a:r>
              <a:rPr lang="en-US" dirty="0"/>
              <a:t> from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48701-15E2-2844-BB96-769BBA6A654E}"/>
              </a:ext>
            </a:extLst>
          </p:cNvPr>
          <p:cNvSpPr/>
          <p:nvPr/>
        </p:nvSpPr>
        <p:spPr>
          <a:xfrm>
            <a:off x="10075817" y="4907280"/>
            <a:ext cx="2116183" cy="110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77471A-9526-5746-8736-5DAA5927BA4C}"/>
              </a:ext>
            </a:extLst>
          </p:cNvPr>
          <p:cNvSpPr/>
          <p:nvPr/>
        </p:nvSpPr>
        <p:spPr>
          <a:xfrm>
            <a:off x="1023257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509266-E132-5D41-83B8-AE21F966025B}"/>
              </a:ext>
            </a:extLst>
          </p:cNvPr>
          <p:cNvSpPr/>
          <p:nvPr/>
        </p:nvSpPr>
        <p:spPr>
          <a:xfrm>
            <a:off x="10728961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24FF17-09DE-1E4C-9F65-62A9433EA9AD}"/>
              </a:ext>
            </a:extLst>
          </p:cNvPr>
          <p:cNvSpPr/>
          <p:nvPr/>
        </p:nvSpPr>
        <p:spPr>
          <a:xfrm>
            <a:off x="1023257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B2A8BE-7AEE-1E45-95EB-DAF9C3CE5501}"/>
              </a:ext>
            </a:extLst>
          </p:cNvPr>
          <p:cNvSpPr/>
          <p:nvPr/>
        </p:nvSpPr>
        <p:spPr>
          <a:xfrm>
            <a:off x="10720253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741846-3764-EE42-A4D7-010AA4C7EECF}"/>
              </a:ext>
            </a:extLst>
          </p:cNvPr>
          <p:cNvSpPr/>
          <p:nvPr/>
        </p:nvSpPr>
        <p:spPr>
          <a:xfrm>
            <a:off x="1120793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08440C-84A7-DB4C-833D-7BB5530C2E84}"/>
              </a:ext>
            </a:extLst>
          </p:cNvPr>
          <p:cNvSpPr/>
          <p:nvPr/>
        </p:nvSpPr>
        <p:spPr>
          <a:xfrm>
            <a:off x="11765280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7F0E9A-D262-5A49-8ABB-B7A0F5EF2098}"/>
              </a:ext>
            </a:extLst>
          </p:cNvPr>
          <p:cNvSpPr/>
          <p:nvPr/>
        </p:nvSpPr>
        <p:spPr>
          <a:xfrm>
            <a:off x="1120793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49C97E-2E90-EF4F-AC05-D9D92A9EC4F9}"/>
              </a:ext>
            </a:extLst>
          </p:cNvPr>
          <p:cNvSpPr/>
          <p:nvPr/>
        </p:nvSpPr>
        <p:spPr>
          <a:xfrm>
            <a:off x="11760926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376CC-CB82-DC4D-9F20-23752D54784E}"/>
              </a:ext>
            </a:extLst>
          </p:cNvPr>
          <p:cNvSpPr txBox="1"/>
          <p:nvPr/>
        </p:nvSpPr>
        <p:spPr>
          <a:xfrm>
            <a:off x="10141132" y="4171406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Core * 8 * 250 = 8000 threads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5033A96-9AB2-CF40-8E01-41AFAA3ABB29}"/>
              </a:ext>
            </a:extLst>
          </p:cNvPr>
          <p:cNvSpPr/>
          <p:nvPr/>
        </p:nvSpPr>
        <p:spPr>
          <a:xfrm>
            <a:off x="6477006" y="4942114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3573BB9F-B495-3E47-B895-A5383BB363CD}"/>
              </a:ext>
            </a:extLst>
          </p:cNvPr>
          <p:cNvSpPr/>
          <p:nvPr/>
        </p:nvSpPr>
        <p:spPr>
          <a:xfrm>
            <a:off x="7204171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1774BB8A-2F67-E74A-A329-7EDCD14B0DBE}"/>
              </a:ext>
            </a:extLst>
          </p:cNvPr>
          <p:cNvSpPr/>
          <p:nvPr/>
        </p:nvSpPr>
        <p:spPr>
          <a:xfrm>
            <a:off x="7920449" y="4972593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0582C04F-3D6F-F546-BD2D-7AC121A26773}"/>
              </a:ext>
            </a:extLst>
          </p:cNvPr>
          <p:cNvSpPr/>
          <p:nvPr/>
        </p:nvSpPr>
        <p:spPr>
          <a:xfrm>
            <a:off x="8469088" y="4968241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1C8EE780-635E-2B4B-BFBB-8ADD477243DE}"/>
              </a:ext>
            </a:extLst>
          </p:cNvPr>
          <p:cNvSpPr/>
          <p:nvPr/>
        </p:nvSpPr>
        <p:spPr>
          <a:xfrm>
            <a:off x="9196253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BECAC00-2DD3-C14F-B063-F9249E23C549}"/>
              </a:ext>
            </a:extLst>
          </p:cNvPr>
          <p:cNvSpPr/>
          <p:nvPr/>
        </p:nvSpPr>
        <p:spPr>
          <a:xfrm>
            <a:off x="352697" y="5421086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2FDDF2-830B-D642-9F07-13CDCE11ACFA}"/>
              </a:ext>
            </a:extLst>
          </p:cNvPr>
          <p:cNvSpPr txBox="1"/>
          <p:nvPr/>
        </p:nvSpPr>
        <p:spPr>
          <a:xfrm>
            <a:off x="740229" y="5399314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threads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12846F-BB1E-FA41-8D92-6EAACBA804BD}"/>
              </a:ext>
            </a:extLst>
          </p:cNvPr>
          <p:cNvSpPr/>
          <p:nvPr/>
        </p:nvSpPr>
        <p:spPr>
          <a:xfrm>
            <a:off x="6037224" y="849086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D6209A-39F1-1D45-9A1F-FE7D98374C73}"/>
              </a:ext>
            </a:extLst>
          </p:cNvPr>
          <p:cNvSpPr/>
          <p:nvPr/>
        </p:nvSpPr>
        <p:spPr>
          <a:xfrm>
            <a:off x="8270973" y="874821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29084C-35D0-9449-A0EE-9C349D70BEBC}"/>
              </a:ext>
            </a:extLst>
          </p:cNvPr>
          <p:cNvSpPr/>
          <p:nvPr/>
        </p:nvSpPr>
        <p:spPr>
          <a:xfrm>
            <a:off x="6037224" y="2386540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FA6CB3-487A-6B41-AD35-66468A885081}"/>
              </a:ext>
            </a:extLst>
          </p:cNvPr>
          <p:cNvSpPr/>
          <p:nvPr/>
        </p:nvSpPr>
        <p:spPr>
          <a:xfrm>
            <a:off x="8270973" y="2412275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4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DB733BE-A113-5B4C-A9DA-B0E493C293AE}"/>
              </a:ext>
            </a:extLst>
          </p:cNvPr>
          <p:cNvSpPr/>
          <p:nvPr/>
        </p:nvSpPr>
        <p:spPr>
          <a:xfrm>
            <a:off x="6653349" y="3705887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E325D50-069B-C44D-80F2-C8456F200AFD}"/>
              </a:ext>
            </a:extLst>
          </p:cNvPr>
          <p:cNvSpPr/>
          <p:nvPr/>
        </p:nvSpPr>
        <p:spPr>
          <a:xfrm>
            <a:off x="8856623" y="3735586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01469152-0C63-C24F-972F-7015C888364D}"/>
              </a:ext>
            </a:extLst>
          </p:cNvPr>
          <p:cNvSpPr/>
          <p:nvPr/>
        </p:nvSpPr>
        <p:spPr>
          <a:xfrm rot="5400000">
            <a:off x="6174924" y="2731074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>
            <a:extLst>
              <a:ext uri="{FF2B5EF4-FFF2-40B4-BE49-F238E27FC236}">
                <a16:creationId xmlns:a16="http://schemas.microsoft.com/office/drawing/2014/main" id="{5EE22B07-F76C-234C-813A-FA8E2EE3628B}"/>
              </a:ext>
            </a:extLst>
          </p:cNvPr>
          <p:cNvSpPr/>
          <p:nvPr/>
        </p:nvSpPr>
        <p:spPr>
          <a:xfrm rot="5400000" flipV="1">
            <a:off x="6901003" y="2726720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7370F-9BBB-984A-A7BC-05F241FEE97C}"/>
              </a:ext>
            </a:extLst>
          </p:cNvPr>
          <p:cNvSpPr txBox="1"/>
          <p:nvPr/>
        </p:nvSpPr>
        <p:spPr>
          <a:xfrm>
            <a:off x="219899" y="500355"/>
            <a:ext cx="5238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Apps uses same </a:t>
            </a:r>
            <a:r>
              <a:rPr lang="en-US" dirty="0" err="1"/>
              <a:t>ThreadPool</a:t>
            </a:r>
            <a:r>
              <a:rPr lang="en-US" dirty="0"/>
              <a:t>. App Framework decides no. of threads to be read from </a:t>
            </a:r>
            <a:r>
              <a:rPr lang="en-US" dirty="0" err="1"/>
              <a:t>ThreadPool</a:t>
            </a:r>
            <a:r>
              <a:rPr lang="en-US" dirty="0"/>
              <a:t>  for Processing incoming Requests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B823D-6FED-904E-AF8A-CBAB62924716}"/>
              </a:ext>
            </a:extLst>
          </p:cNvPr>
          <p:cNvCxnSpPr/>
          <p:nvPr/>
        </p:nvCxnSpPr>
        <p:spPr>
          <a:xfrm>
            <a:off x="352697" y="1711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AA345A-F721-574E-84C4-39803C6B7BC8}"/>
              </a:ext>
            </a:extLst>
          </p:cNvPr>
          <p:cNvCxnSpPr/>
          <p:nvPr/>
        </p:nvCxnSpPr>
        <p:spPr>
          <a:xfrm>
            <a:off x="505097" y="1864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A67DAA-A2D9-7B4A-A713-B3AF751E9115}"/>
              </a:ext>
            </a:extLst>
          </p:cNvPr>
          <p:cNvCxnSpPr/>
          <p:nvPr/>
        </p:nvCxnSpPr>
        <p:spPr>
          <a:xfrm>
            <a:off x="657497" y="2016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046C3A-347E-CB46-92DC-0FCDD1AA1945}"/>
              </a:ext>
            </a:extLst>
          </p:cNvPr>
          <p:cNvCxnSpPr/>
          <p:nvPr/>
        </p:nvCxnSpPr>
        <p:spPr>
          <a:xfrm>
            <a:off x="809897" y="2168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2C3108-75C8-BB41-BE59-23D616A2DC0F}"/>
              </a:ext>
            </a:extLst>
          </p:cNvPr>
          <p:cNvCxnSpPr/>
          <p:nvPr/>
        </p:nvCxnSpPr>
        <p:spPr>
          <a:xfrm>
            <a:off x="962297" y="2321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4D817C-78B8-A940-B5A6-EE0B6BAF612F}"/>
              </a:ext>
            </a:extLst>
          </p:cNvPr>
          <p:cNvCxnSpPr/>
          <p:nvPr/>
        </p:nvCxnSpPr>
        <p:spPr>
          <a:xfrm>
            <a:off x="1114697" y="2473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2DD90A-701E-C04C-9F69-8F628BFE47A9}"/>
              </a:ext>
            </a:extLst>
          </p:cNvPr>
          <p:cNvCxnSpPr/>
          <p:nvPr/>
        </p:nvCxnSpPr>
        <p:spPr>
          <a:xfrm>
            <a:off x="1267097" y="2626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4C76B-0119-7141-BBC1-FA04F0A00DC1}"/>
              </a:ext>
            </a:extLst>
          </p:cNvPr>
          <p:cNvCxnSpPr/>
          <p:nvPr/>
        </p:nvCxnSpPr>
        <p:spPr>
          <a:xfrm>
            <a:off x="1419497" y="2778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0410A3-CED9-9A43-84C3-676F401451B3}"/>
              </a:ext>
            </a:extLst>
          </p:cNvPr>
          <p:cNvCxnSpPr/>
          <p:nvPr/>
        </p:nvCxnSpPr>
        <p:spPr>
          <a:xfrm>
            <a:off x="1571897" y="2930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AEBF26-671E-1741-8A7D-FC93313A63DC}"/>
              </a:ext>
            </a:extLst>
          </p:cNvPr>
          <p:cNvCxnSpPr/>
          <p:nvPr/>
        </p:nvCxnSpPr>
        <p:spPr>
          <a:xfrm>
            <a:off x="1724297" y="3083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9A7E1-EB3C-FF48-8F79-0A2E6A079311}"/>
              </a:ext>
            </a:extLst>
          </p:cNvPr>
          <p:cNvCxnSpPr/>
          <p:nvPr/>
        </p:nvCxnSpPr>
        <p:spPr>
          <a:xfrm>
            <a:off x="1876697" y="3235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4F058-DE3E-1F4A-B184-D6267C3D98A3}"/>
              </a:ext>
            </a:extLst>
          </p:cNvPr>
          <p:cNvCxnSpPr/>
          <p:nvPr/>
        </p:nvCxnSpPr>
        <p:spPr>
          <a:xfrm>
            <a:off x="2029097" y="3388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5BC568-08EB-4A4D-8C77-877C4D916533}"/>
              </a:ext>
            </a:extLst>
          </p:cNvPr>
          <p:cNvCxnSpPr/>
          <p:nvPr/>
        </p:nvCxnSpPr>
        <p:spPr>
          <a:xfrm>
            <a:off x="2181497" y="3540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76FDDA-05A6-CB4E-8477-C28146A462DB}"/>
              </a:ext>
            </a:extLst>
          </p:cNvPr>
          <p:cNvCxnSpPr/>
          <p:nvPr/>
        </p:nvCxnSpPr>
        <p:spPr>
          <a:xfrm>
            <a:off x="2333897" y="3692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1FCDD3-F1E0-3644-B117-4CAD1C9F6B13}"/>
              </a:ext>
            </a:extLst>
          </p:cNvPr>
          <p:cNvCxnSpPr/>
          <p:nvPr/>
        </p:nvCxnSpPr>
        <p:spPr>
          <a:xfrm>
            <a:off x="2486297" y="3845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092129-E435-3848-A0A3-A19E004AB903}"/>
              </a:ext>
            </a:extLst>
          </p:cNvPr>
          <p:cNvCxnSpPr/>
          <p:nvPr/>
        </p:nvCxnSpPr>
        <p:spPr>
          <a:xfrm>
            <a:off x="2638697" y="3997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744CCD-7190-4940-BA72-7EBFEBC9D6C4}"/>
              </a:ext>
            </a:extLst>
          </p:cNvPr>
          <p:cNvCxnSpPr/>
          <p:nvPr/>
        </p:nvCxnSpPr>
        <p:spPr>
          <a:xfrm>
            <a:off x="2791097" y="4150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7651C3-3A9A-FB48-8E94-362ADD930D88}"/>
              </a:ext>
            </a:extLst>
          </p:cNvPr>
          <p:cNvCxnSpPr/>
          <p:nvPr/>
        </p:nvCxnSpPr>
        <p:spPr>
          <a:xfrm>
            <a:off x="2943497" y="4302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F0B125-6AF1-164A-95FE-A8A3EB833745}"/>
              </a:ext>
            </a:extLst>
          </p:cNvPr>
          <p:cNvCxnSpPr/>
          <p:nvPr/>
        </p:nvCxnSpPr>
        <p:spPr>
          <a:xfrm>
            <a:off x="3095897" y="4454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6E75FE-223A-3B44-9CD2-65CCB3E48A30}"/>
              </a:ext>
            </a:extLst>
          </p:cNvPr>
          <p:cNvCxnSpPr/>
          <p:nvPr/>
        </p:nvCxnSpPr>
        <p:spPr>
          <a:xfrm>
            <a:off x="3248297" y="4607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7E0F03-E645-2D4F-8F25-081A8BDD14EB}"/>
              </a:ext>
            </a:extLst>
          </p:cNvPr>
          <p:cNvCxnSpPr/>
          <p:nvPr/>
        </p:nvCxnSpPr>
        <p:spPr>
          <a:xfrm>
            <a:off x="3400697" y="4759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DB1A6-D9D0-DF43-90F3-34E5D116A850}"/>
              </a:ext>
            </a:extLst>
          </p:cNvPr>
          <p:cNvSpPr txBox="1"/>
          <p:nvPr/>
        </p:nvSpPr>
        <p:spPr>
          <a:xfrm>
            <a:off x="148046" y="3540426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Requests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EE0DAF-B053-E745-A22A-33694B990295}"/>
              </a:ext>
            </a:extLst>
          </p:cNvPr>
          <p:cNvSpPr txBox="1"/>
          <p:nvPr/>
        </p:nvSpPr>
        <p:spPr>
          <a:xfrm>
            <a:off x="9978944" y="739031"/>
            <a:ext cx="202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1,2,3,4 allocates separate thread for each incoming request</a:t>
            </a:r>
          </a:p>
        </p:txBody>
      </p: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50E95C35-6007-9943-9672-C65FBFA88919}"/>
              </a:ext>
            </a:extLst>
          </p:cNvPr>
          <p:cNvSpPr/>
          <p:nvPr/>
        </p:nvSpPr>
        <p:spPr>
          <a:xfrm>
            <a:off x="9761230" y="5533904"/>
            <a:ext cx="427799" cy="17238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28A87-BBD9-B647-A639-10F541B0F26A}"/>
              </a:ext>
            </a:extLst>
          </p:cNvPr>
          <p:cNvSpPr/>
          <p:nvPr/>
        </p:nvSpPr>
        <p:spPr>
          <a:xfrm>
            <a:off x="2299063" y="3074126"/>
            <a:ext cx="6487886" cy="539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215E9-98AE-2646-A04F-CA8514024C1F}"/>
              </a:ext>
            </a:extLst>
          </p:cNvPr>
          <p:cNvSpPr/>
          <p:nvPr/>
        </p:nvSpPr>
        <p:spPr>
          <a:xfrm>
            <a:off x="3030583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BB51F-1525-5946-90EB-094543FAE41F}"/>
              </a:ext>
            </a:extLst>
          </p:cNvPr>
          <p:cNvSpPr/>
          <p:nvPr/>
        </p:nvSpPr>
        <p:spPr>
          <a:xfrm>
            <a:off x="3875314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BF5AE-1123-5242-9AEE-4E583D38C250}"/>
              </a:ext>
            </a:extLst>
          </p:cNvPr>
          <p:cNvSpPr/>
          <p:nvPr/>
        </p:nvSpPr>
        <p:spPr>
          <a:xfrm>
            <a:off x="5020491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A27F0-5EC5-0648-8312-0A209B94E75B}"/>
              </a:ext>
            </a:extLst>
          </p:cNvPr>
          <p:cNvSpPr/>
          <p:nvPr/>
        </p:nvSpPr>
        <p:spPr>
          <a:xfrm>
            <a:off x="6217920" y="3100251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7E7F5-9328-2E4B-9F95-C729A93B96E6}"/>
              </a:ext>
            </a:extLst>
          </p:cNvPr>
          <p:cNvSpPr/>
          <p:nvPr/>
        </p:nvSpPr>
        <p:spPr>
          <a:xfrm>
            <a:off x="7741919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5E59-CCD0-A247-9DE5-B2B70B4C3755}"/>
              </a:ext>
            </a:extLst>
          </p:cNvPr>
          <p:cNvSpPr txBox="1"/>
          <p:nvPr/>
        </p:nvSpPr>
        <p:spPr>
          <a:xfrm>
            <a:off x="3950425" y="3988525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7D9D-EBA1-AB41-B0BA-9D3DC1670784}"/>
              </a:ext>
            </a:extLst>
          </p:cNvPr>
          <p:cNvSpPr txBox="1"/>
          <p:nvPr/>
        </p:nvSpPr>
        <p:spPr>
          <a:xfrm>
            <a:off x="3197135" y="3187337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AD3CE-6129-8E47-8CEC-042C578AEE14}"/>
              </a:ext>
            </a:extLst>
          </p:cNvPr>
          <p:cNvSpPr txBox="1"/>
          <p:nvPr/>
        </p:nvSpPr>
        <p:spPr>
          <a:xfrm>
            <a:off x="4081054" y="3157099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D8E10-B551-C348-A726-E28F74915FC2}"/>
              </a:ext>
            </a:extLst>
          </p:cNvPr>
          <p:cNvSpPr txBox="1"/>
          <p:nvPr/>
        </p:nvSpPr>
        <p:spPr>
          <a:xfrm>
            <a:off x="5308963" y="3161454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BF746-2126-B843-BE46-F5244AA202C5}"/>
              </a:ext>
            </a:extLst>
          </p:cNvPr>
          <p:cNvSpPr txBox="1"/>
          <p:nvPr/>
        </p:nvSpPr>
        <p:spPr>
          <a:xfrm>
            <a:off x="6474823" y="3178871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648A715-3B0F-DD43-B53D-94BAB1262FF0}"/>
              </a:ext>
            </a:extLst>
          </p:cNvPr>
          <p:cNvSpPr/>
          <p:nvPr/>
        </p:nvSpPr>
        <p:spPr>
          <a:xfrm>
            <a:off x="2325189" y="1641565"/>
            <a:ext cx="275408" cy="1375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C4C3F-FE1E-C542-B071-ACC5B092330D}"/>
              </a:ext>
            </a:extLst>
          </p:cNvPr>
          <p:cNvSpPr txBox="1"/>
          <p:nvPr/>
        </p:nvSpPr>
        <p:spPr>
          <a:xfrm>
            <a:off x="1306286" y="1018903"/>
            <a:ext cx="24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Click, invoke f1(), execute it ad dequeue</a:t>
            </a: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DC10EF34-97F6-5A4E-800E-CDA00963C4D8}"/>
              </a:ext>
            </a:extLst>
          </p:cNvPr>
          <p:cNvSpPr/>
          <p:nvPr/>
        </p:nvSpPr>
        <p:spPr>
          <a:xfrm flipV="1">
            <a:off x="2673531" y="3614057"/>
            <a:ext cx="1201783" cy="7489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D6330-5F0E-E042-AA61-960D61570545}"/>
              </a:ext>
            </a:extLst>
          </p:cNvPr>
          <p:cNvSpPr txBox="1"/>
          <p:nvPr/>
        </p:nvSpPr>
        <p:spPr>
          <a:xfrm>
            <a:off x="2969623" y="4537166"/>
            <a:ext cx="263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event with the callback from Q</a:t>
            </a:r>
          </a:p>
        </p:txBody>
      </p:sp>
    </p:spTree>
    <p:extLst>
      <p:ext uri="{BB962C8B-B14F-4D97-AF65-F5344CB8AC3E}">
        <p14:creationId xmlns:p14="http://schemas.microsoft.com/office/powerpoint/2010/main" val="426949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AEBB0E-1DD7-CC43-821D-09F76F0F699F}"/>
              </a:ext>
            </a:extLst>
          </p:cNvPr>
          <p:cNvSpPr txBox="1"/>
          <p:nvPr/>
        </p:nvSpPr>
        <p:spPr>
          <a:xfrm>
            <a:off x="1654629" y="719239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t1 = new Thread(fn1); t1.start()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59AEC-6A3F-8C41-80EB-A6CBC09D5FBF}"/>
              </a:ext>
            </a:extLst>
          </p:cNvPr>
          <p:cNvSpPr/>
          <p:nvPr/>
        </p:nvSpPr>
        <p:spPr>
          <a:xfrm>
            <a:off x="348343" y="752509"/>
            <a:ext cx="1062446" cy="520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Thread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F4BF5F9-6C95-3A4C-BFE3-80B1D27BB928}"/>
              </a:ext>
            </a:extLst>
          </p:cNvPr>
          <p:cNvSpPr/>
          <p:nvPr/>
        </p:nvSpPr>
        <p:spPr>
          <a:xfrm>
            <a:off x="1410789" y="1088571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7915-6892-0D4E-AF82-7E610F533536}"/>
              </a:ext>
            </a:extLst>
          </p:cNvPr>
          <p:cNvSpPr txBox="1"/>
          <p:nvPr/>
        </p:nvSpPr>
        <p:spPr>
          <a:xfrm>
            <a:off x="1654629" y="15596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t2 = new Thread(fn2); t2.start()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5992584-1738-9E47-935A-578A97B21A6B}"/>
              </a:ext>
            </a:extLst>
          </p:cNvPr>
          <p:cNvSpPr/>
          <p:nvPr/>
        </p:nvSpPr>
        <p:spPr>
          <a:xfrm>
            <a:off x="1410789" y="19289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BD50-6462-A84B-A9BE-0F0F236499B4}"/>
              </a:ext>
            </a:extLst>
          </p:cNvPr>
          <p:cNvSpPr txBox="1"/>
          <p:nvPr/>
        </p:nvSpPr>
        <p:spPr>
          <a:xfrm>
            <a:off x="1654629" y="24649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t3 = new Thread(fn3); t3.start()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2EEEFC-9B05-3D42-8F16-F5ACEA435CB9}"/>
              </a:ext>
            </a:extLst>
          </p:cNvPr>
          <p:cNvSpPr/>
          <p:nvPr/>
        </p:nvSpPr>
        <p:spPr>
          <a:xfrm>
            <a:off x="1410789" y="28342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45F4E7-9680-594E-B79D-94C2E86BC24D}"/>
              </a:ext>
            </a:extLst>
          </p:cNvPr>
          <p:cNvSpPr/>
          <p:nvPr/>
        </p:nvSpPr>
        <p:spPr>
          <a:xfrm>
            <a:off x="3692434" y="326571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21F712-732B-0C40-9FA6-216EA11EB4A5}"/>
              </a:ext>
            </a:extLst>
          </p:cNvPr>
          <p:cNvSpPr/>
          <p:nvPr/>
        </p:nvSpPr>
        <p:spPr>
          <a:xfrm>
            <a:off x="3692433" y="3654727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8D7E35-6160-A34E-B02A-C32B3A0DC2E5}"/>
              </a:ext>
            </a:extLst>
          </p:cNvPr>
          <p:cNvSpPr/>
          <p:nvPr/>
        </p:nvSpPr>
        <p:spPr>
          <a:xfrm>
            <a:off x="3646714" y="4043740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1EEF2A-A4B3-EF4D-8A40-5D16AF880CC1}"/>
              </a:ext>
            </a:extLst>
          </p:cNvPr>
          <p:cNvSpPr/>
          <p:nvPr/>
        </p:nvSpPr>
        <p:spPr>
          <a:xfrm>
            <a:off x="3623854" y="445750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924D1-1853-BA47-B55B-FD3C270F9FC8}"/>
              </a:ext>
            </a:extLst>
          </p:cNvPr>
          <p:cNvSpPr txBox="1"/>
          <p:nvPr/>
        </p:nvSpPr>
        <p:spPr>
          <a:xfrm>
            <a:off x="1654629" y="4785360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</a:t>
            </a:r>
            <a:r>
              <a:rPr lang="en-US" dirty="0" err="1"/>
              <a:t>tn</a:t>
            </a:r>
            <a:r>
              <a:rPr lang="en-US" dirty="0"/>
              <a:t> = new Thread(</a:t>
            </a:r>
            <a:r>
              <a:rPr lang="en-US" dirty="0" err="1"/>
              <a:t>fnn</a:t>
            </a:r>
            <a:r>
              <a:rPr lang="en-US" dirty="0"/>
              <a:t>); </a:t>
            </a:r>
            <a:r>
              <a:rPr lang="en-US" dirty="0" err="1"/>
              <a:t>tn.start</a:t>
            </a:r>
            <a:r>
              <a:rPr lang="en-US" dirty="0"/>
              <a:t>()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61E2D90-9A8D-B042-82FB-C6351EE872D1}"/>
              </a:ext>
            </a:extLst>
          </p:cNvPr>
          <p:cNvSpPr/>
          <p:nvPr/>
        </p:nvSpPr>
        <p:spPr>
          <a:xfrm>
            <a:off x="1410789" y="5154692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192065B8-17DC-D04D-A7F4-1208B2D0D04B}"/>
              </a:ext>
            </a:extLst>
          </p:cNvPr>
          <p:cNvSpPr/>
          <p:nvPr/>
        </p:nvSpPr>
        <p:spPr>
          <a:xfrm rot="10800000">
            <a:off x="1410789" y="1156368"/>
            <a:ext cx="1497874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4C517F03-88E3-724F-8079-85C2255C705D}"/>
              </a:ext>
            </a:extLst>
          </p:cNvPr>
          <p:cNvSpPr/>
          <p:nvPr/>
        </p:nvSpPr>
        <p:spPr>
          <a:xfrm rot="10800000">
            <a:off x="1441270" y="2055918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45BB4A7A-1EA9-B543-AB20-DB1EAD698750}"/>
              </a:ext>
            </a:extLst>
          </p:cNvPr>
          <p:cNvSpPr/>
          <p:nvPr/>
        </p:nvSpPr>
        <p:spPr>
          <a:xfrm rot="10800000">
            <a:off x="1389561" y="2994855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48268FF6-8483-6E4E-9E73-903B58FE5226}"/>
              </a:ext>
            </a:extLst>
          </p:cNvPr>
          <p:cNvSpPr/>
          <p:nvPr/>
        </p:nvSpPr>
        <p:spPr>
          <a:xfrm rot="10800000">
            <a:off x="1417321" y="5253446"/>
            <a:ext cx="304256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66775-B269-E842-826F-A0C357F95619}"/>
              </a:ext>
            </a:extLst>
          </p:cNvPr>
          <p:cNvSpPr txBox="1"/>
          <p:nvPr/>
        </p:nvSpPr>
        <p:spPr>
          <a:xfrm>
            <a:off x="4415246" y="3121631"/>
            <a:ext cx="260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 has to listen the exception and notify back to main thread </a:t>
            </a:r>
          </a:p>
        </p:txBody>
      </p:sp>
    </p:spTree>
    <p:extLst>
      <p:ext uri="{BB962C8B-B14F-4D97-AF65-F5344CB8AC3E}">
        <p14:creationId xmlns:p14="http://schemas.microsoft.com/office/powerpoint/2010/main" val="2562071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E41183-6512-FA40-B91B-524DDCDA779A}"/>
              </a:ext>
            </a:extLst>
          </p:cNvPr>
          <p:cNvSpPr/>
          <p:nvPr/>
        </p:nvSpPr>
        <p:spPr>
          <a:xfrm>
            <a:off x="4641670" y="1018903"/>
            <a:ext cx="5303520" cy="43455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291D5-7077-B042-A99C-295DB1514BCE}"/>
              </a:ext>
            </a:extLst>
          </p:cNvPr>
          <p:cNvSpPr txBox="1"/>
          <p:nvPr/>
        </p:nvSpPr>
        <p:spPr>
          <a:xfrm>
            <a:off x="6357257" y="121920"/>
            <a:ext cx="35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Env.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80F7ED6-F5F7-7A4C-BD74-C048CE99D4FF}"/>
              </a:ext>
            </a:extLst>
          </p:cNvPr>
          <p:cNvSpPr/>
          <p:nvPr/>
        </p:nvSpPr>
        <p:spPr>
          <a:xfrm>
            <a:off x="1097280" y="1611086"/>
            <a:ext cx="51162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265F-D6A6-F442-B748-F210160BC9D5}"/>
              </a:ext>
            </a:extLst>
          </p:cNvPr>
          <p:cNvSpPr txBox="1"/>
          <p:nvPr/>
        </p:nvSpPr>
        <p:spPr>
          <a:xfrm>
            <a:off x="1393371" y="124175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65EE5-C7A6-3F4D-AB96-D92E737135A8}"/>
              </a:ext>
            </a:extLst>
          </p:cNvPr>
          <p:cNvSpPr/>
          <p:nvPr/>
        </p:nvSpPr>
        <p:spPr>
          <a:xfrm>
            <a:off x="6213566" y="1297576"/>
            <a:ext cx="3387634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Code Manager (Event Loop)</a:t>
            </a:r>
            <a:endParaRPr lang="en-US" dirty="0"/>
          </a:p>
          <a:p>
            <a:pPr algn="ctr"/>
            <a:r>
              <a:rPr lang="en-US" dirty="0"/>
              <a:t>Evaluate the code to execute against the Request</a:t>
            </a:r>
          </a:p>
          <a:p>
            <a:pPr algn="ctr"/>
            <a:r>
              <a:rPr lang="en-US" dirty="0"/>
              <a:t>Sync Code / Async Code 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EE200F81-C0D9-4D42-B977-83A54AC56764}"/>
              </a:ext>
            </a:extLst>
          </p:cNvPr>
          <p:cNvSpPr/>
          <p:nvPr/>
        </p:nvSpPr>
        <p:spPr>
          <a:xfrm>
            <a:off x="6992983" y="2721428"/>
            <a:ext cx="1837508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IsAsync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E7192-2EA6-7E4E-B60B-E9341B85649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907383" y="2516777"/>
            <a:ext cx="4354" cy="2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DB0653-FB15-4B45-8954-CCB3C7E20D3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53051" y="3331028"/>
            <a:ext cx="539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691992-83D9-3C4F-9818-0404DA52502C}"/>
              </a:ext>
            </a:extLst>
          </p:cNvPr>
          <p:cNvSpPr txBox="1"/>
          <p:nvPr/>
        </p:nvSpPr>
        <p:spPr>
          <a:xfrm>
            <a:off x="6357257" y="2891246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AB5B9E-E8F1-E147-9945-99ECA8BEC886}"/>
              </a:ext>
            </a:extLst>
          </p:cNvPr>
          <p:cNvSpPr/>
          <p:nvPr/>
        </p:nvSpPr>
        <p:spPr>
          <a:xfrm>
            <a:off x="5181600" y="2891246"/>
            <a:ext cx="1271451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and 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936DB6B-96FC-9340-BBAC-56177F24BD59}"/>
              </a:ext>
            </a:extLst>
          </p:cNvPr>
          <p:cNvSpPr/>
          <p:nvPr/>
        </p:nvSpPr>
        <p:spPr>
          <a:xfrm>
            <a:off x="1097280" y="3169920"/>
            <a:ext cx="409302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4199A-312A-4043-BF44-B768E0FAF2B2}"/>
              </a:ext>
            </a:extLst>
          </p:cNvPr>
          <p:cNvSpPr txBox="1"/>
          <p:nvPr/>
        </p:nvSpPr>
        <p:spPr>
          <a:xfrm>
            <a:off x="1402080" y="2516777"/>
            <a:ext cx="27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3E344-DDFB-1649-9B24-9D561412FE80}"/>
              </a:ext>
            </a:extLst>
          </p:cNvPr>
          <p:cNvSpPr txBox="1"/>
          <p:nvPr/>
        </p:nvSpPr>
        <p:spPr>
          <a:xfrm>
            <a:off x="4868091" y="3779520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Process is blocked till the code is not executes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0C07D1-882D-E84C-A0B9-255D4E6BD76E}"/>
              </a:ext>
            </a:extLst>
          </p:cNvPr>
          <p:cNvCxnSpPr/>
          <p:nvPr/>
        </p:nvCxnSpPr>
        <p:spPr>
          <a:xfrm>
            <a:off x="7907383" y="3940628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11D3D6-BF56-574C-AE85-321CFDFE212C}"/>
              </a:ext>
            </a:extLst>
          </p:cNvPr>
          <p:cNvSpPr txBox="1"/>
          <p:nvPr/>
        </p:nvSpPr>
        <p:spPr>
          <a:xfrm>
            <a:off x="8107680" y="3940628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2365063-5B6C-4540-A5D3-7B784C431095}"/>
              </a:ext>
            </a:extLst>
          </p:cNvPr>
          <p:cNvSpPr/>
          <p:nvPr/>
        </p:nvSpPr>
        <p:spPr>
          <a:xfrm>
            <a:off x="6357257" y="4309960"/>
            <a:ext cx="3243940" cy="679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Based Execution using Events i.e. Success / Failed </a:t>
            </a: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87AF6004-F629-A448-81F3-4B05B93BB6A8}"/>
              </a:ext>
            </a:extLst>
          </p:cNvPr>
          <p:cNvSpPr/>
          <p:nvPr/>
        </p:nvSpPr>
        <p:spPr>
          <a:xfrm>
            <a:off x="1097280" y="4479778"/>
            <a:ext cx="524255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0487B-28FD-494C-99EC-003B7BF18BD8}"/>
              </a:ext>
            </a:extLst>
          </p:cNvPr>
          <p:cNvSpPr txBox="1"/>
          <p:nvPr/>
        </p:nvSpPr>
        <p:spPr>
          <a:xfrm>
            <a:off x="5016137" y="4824549"/>
            <a:ext cx="1672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Process Block </a:t>
            </a:r>
          </a:p>
        </p:txBody>
      </p:sp>
    </p:spTree>
    <p:extLst>
      <p:ext uri="{BB962C8B-B14F-4D97-AF65-F5344CB8AC3E}">
        <p14:creationId xmlns:p14="http://schemas.microsoft.com/office/powerpoint/2010/main" val="353382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671427-9ED7-6348-A88B-34D2E2AC2E4B}"/>
              </a:ext>
            </a:extLst>
          </p:cNvPr>
          <p:cNvSpPr/>
          <p:nvPr/>
        </p:nvSpPr>
        <p:spPr>
          <a:xfrm>
            <a:off x="661851" y="827314"/>
            <a:ext cx="11025052" cy="12627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BFE6D-7DCF-A24C-A81B-B38CCAE99188}"/>
              </a:ext>
            </a:extLst>
          </p:cNvPr>
          <p:cNvSpPr txBox="1"/>
          <p:nvPr/>
        </p:nvSpPr>
        <p:spPr>
          <a:xfrm>
            <a:off x="3239589" y="165463"/>
            <a:ext cx="57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62672-F59F-BE42-8D4C-53915F3B50D2}"/>
              </a:ext>
            </a:extLst>
          </p:cNvPr>
          <p:cNvSpPr/>
          <p:nvPr/>
        </p:nvSpPr>
        <p:spPr>
          <a:xfrm>
            <a:off x="3161211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EA9B2-EB02-924A-A804-6CE8CCFB7AEA}"/>
              </a:ext>
            </a:extLst>
          </p:cNvPr>
          <p:cNvSpPr/>
          <p:nvPr/>
        </p:nvSpPr>
        <p:spPr>
          <a:xfrm>
            <a:off x="7302138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A845-84EF-694E-831C-214E6072900B}"/>
              </a:ext>
            </a:extLst>
          </p:cNvPr>
          <p:cNvSpPr txBox="1"/>
          <p:nvPr/>
        </p:nvSpPr>
        <p:spPr>
          <a:xfrm>
            <a:off x="818606" y="905691"/>
            <a:ext cx="212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1FC5D-55ED-4D47-A60F-1381467A6F3E}"/>
              </a:ext>
            </a:extLst>
          </p:cNvPr>
          <p:cNvSpPr txBox="1"/>
          <p:nvPr/>
        </p:nvSpPr>
        <p:spPr>
          <a:xfrm>
            <a:off x="3640183" y="90569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D4A29-EC64-984A-96D9-FDC7A693DD50}"/>
              </a:ext>
            </a:extLst>
          </p:cNvPr>
          <p:cNvSpPr txBox="1"/>
          <p:nvPr/>
        </p:nvSpPr>
        <p:spPr>
          <a:xfrm>
            <a:off x="7646126" y="905691"/>
            <a:ext cx="37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/ HTTP EXCEPTION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F4F77-C4D0-C44B-AC17-3A722ECF5698}"/>
              </a:ext>
            </a:extLst>
          </p:cNvPr>
          <p:cNvSpPr/>
          <p:nvPr/>
        </p:nvSpPr>
        <p:spPr>
          <a:xfrm>
            <a:off x="683622" y="3108960"/>
            <a:ext cx="11003281" cy="103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03E5E-D91B-EC4E-8272-0A93DF5E13E7}"/>
              </a:ext>
            </a:extLst>
          </p:cNvPr>
          <p:cNvSpPr txBox="1"/>
          <p:nvPr/>
        </p:nvSpPr>
        <p:spPr>
          <a:xfrm>
            <a:off x="4180114" y="2516777"/>
            <a:ext cx="34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1B2C5B-B98B-F040-BD5C-619788AC4EF3}"/>
              </a:ext>
            </a:extLst>
          </p:cNvPr>
          <p:cNvCxnSpPr>
            <a:cxnSpLocks/>
          </p:cNvCxnSpPr>
          <p:nvPr/>
        </p:nvCxnSpPr>
        <p:spPr>
          <a:xfrm flipH="1">
            <a:off x="683622" y="2090057"/>
            <a:ext cx="1345475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2D2C6-2B4F-B048-893F-8DC68E6E0026}"/>
              </a:ext>
            </a:extLst>
          </p:cNvPr>
          <p:cNvSpPr/>
          <p:nvPr/>
        </p:nvSpPr>
        <p:spPr>
          <a:xfrm>
            <a:off x="3143796" y="3108961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90E70-582E-214E-9CAC-6118E44EDE57}"/>
              </a:ext>
            </a:extLst>
          </p:cNvPr>
          <p:cNvSpPr txBox="1"/>
          <p:nvPr/>
        </p:nvSpPr>
        <p:spPr>
          <a:xfrm>
            <a:off x="818606" y="3204754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URL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3E42D-BF61-5541-B5E9-34F90B81A931}"/>
              </a:ext>
            </a:extLst>
          </p:cNvPr>
          <p:cNvSpPr/>
          <p:nvPr/>
        </p:nvSpPr>
        <p:spPr>
          <a:xfrm>
            <a:off x="6448699" y="3117668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92AB8-8296-3348-9F7D-8F3E720E1B33}"/>
              </a:ext>
            </a:extLst>
          </p:cNvPr>
          <p:cNvSpPr txBox="1"/>
          <p:nvPr/>
        </p:nvSpPr>
        <p:spPr>
          <a:xfrm>
            <a:off x="3405051" y="3117668"/>
            <a:ext cx="291737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Parameters</a:t>
            </a:r>
          </a:p>
          <a:p>
            <a:r>
              <a:rPr lang="en-US" sz="1100" dirty="0"/>
              <a:t>URL Parameter</a:t>
            </a:r>
          </a:p>
          <a:p>
            <a:r>
              <a:rPr lang="en-US" sz="1100" dirty="0"/>
              <a:t>Authorization: </a:t>
            </a:r>
            <a:r>
              <a:rPr lang="en-US" sz="1100" dirty="0" err="1"/>
              <a:t>AuthScheme</a:t>
            </a:r>
            <a:r>
              <a:rPr lang="en-US" sz="1100" dirty="0"/>
              <a:t> </a:t>
            </a:r>
            <a:r>
              <a:rPr lang="en-US" sz="1100"/>
              <a:t>UserName:</a:t>
            </a:r>
            <a:r>
              <a:rPr lang="en-US" sz="1100" dirty="0" err="1"/>
              <a:t>Password</a:t>
            </a:r>
            <a:endParaRPr lang="en-US" sz="1100" dirty="0"/>
          </a:p>
          <a:p>
            <a:r>
              <a:rPr lang="en-US" sz="1100" dirty="0"/>
              <a:t>Content-Type , Content-Format</a:t>
            </a:r>
          </a:p>
          <a:p>
            <a:r>
              <a:rPr lang="en-US" sz="1100" dirty="0"/>
              <a:t>Content-Length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742C1-3B9F-2B40-90D7-DA0C07AB0D53}"/>
              </a:ext>
            </a:extLst>
          </p:cNvPr>
          <p:cNvSpPr txBox="1"/>
          <p:nvPr/>
        </p:nvSpPr>
        <p:spPr>
          <a:xfrm>
            <a:off x="6757851" y="3117668"/>
            <a:ext cx="433686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Headers</a:t>
            </a:r>
          </a:p>
          <a:p>
            <a:r>
              <a:rPr lang="en-US" sz="1100" dirty="0"/>
              <a:t>Version</a:t>
            </a:r>
          </a:p>
          <a:p>
            <a:r>
              <a:rPr lang="en-US" sz="1100" dirty="0"/>
              <a:t>Accept-language customization</a:t>
            </a:r>
          </a:p>
          <a:p>
            <a:r>
              <a:rPr lang="en-US" sz="1100" dirty="0"/>
              <a:t>Any other custom header value that is parsed by the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574D3-46A1-4545-A986-8F86562137E1}"/>
              </a:ext>
            </a:extLst>
          </p:cNvPr>
          <p:cNvSpPr txBox="1"/>
          <p:nvPr/>
        </p:nvSpPr>
        <p:spPr>
          <a:xfrm>
            <a:off x="683622" y="4380411"/>
            <a:ext cx="11003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uses the Stream Object to read the request</a:t>
            </a:r>
          </a:p>
          <a:p>
            <a:pPr marL="342900" indent="-342900">
              <a:buAutoNum type="arabicPeriod"/>
            </a:pPr>
            <a:r>
              <a:rPr lang="en-US" dirty="0"/>
              <a:t>Read Standard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Custom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body and stream it, reads incoming characters and based on format process it </a:t>
            </a:r>
          </a:p>
          <a:p>
            <a:pPr marL="342900" indent="-342900">
              <a:buAutoNum type="arabicPeriod"/>
            </a:pPr>
            <a:r>
              <a:rPr lang="en-US" dirty="0"/>
              <a:t>Data is processed by the server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90F6B3-F9EA-4046-ABCC-CF4B9EE432D0}"/>
              </a:ext>
            </a:extLst>
          </p:cNvPr>
          <p:cNvSpPr txBox="1"/>
          <p:nvPr/>
        </p:nvSpPr>
        <p:spPr>
          <a:xfrm>
            <a:off x="3518263" y="1226343"/>
            <a:ext cx="3389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 Data in JSON / TEXT / XML / BINARY / From-Data / Encoded Data when the  request is POST / PUT. POST, create new entry on server, PUT, update existing entry on server</a:t>
            </a:r>
          </a:p>
        </p:txBody>
      </p:sp>
    </p:spTree>
    <p:extLst>
      <p:ext uri="{BB962C8B-B14F-4D97-AF65-F5344CB8AC3E}">
        <p14:creationId xmlns:p14="http://schemas.microsoft.com/office/powerpoint/2010/main" val="138018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5B78A2-18E7-B442-926E-C4DE44F165CC}"/>
              </a:ext>
            </a:extLst>
          </p:cNvPr>
          <p:cNvSpPr/>
          <p:nvPr/>
        </p:nvSpPr>
        <p:spPr>
          <a:xfrm>
            <a:off x="391886" y="75837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C586C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method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=== 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"POST"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){</a:t>
            </a:r>
          </a:p>
          <a:p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setEncoding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'utf-8'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'data'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 (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process the data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with you logic`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console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`Received data from post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}).</a:t>
            </a:r>
            <a:r>
              <a:rPr lang="en-IN" dirty="0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'end'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,()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data processing is done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and request is ended 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push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resp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`Hay Client I received data as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 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A93A159-8825-024C-9A90-6658E8B608F3}"/>
              </a:ext>
            </a:extLst>
          </p:cNvPr>
          <p:cNvSpPr/>
          <p:nvPr/>
        </p:nvSpPr>
        <p:spPr>
          <a:xfrm>
            <a:off x="5730240" y="661851"/>
            <a:ext cx="1463040" cy="4897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F9412-4EBC-924E-8923-2C2D54A3234D}"/>
              </a:ext>
            </a:extLst>
          </p:cNvPr>
          <p:cNvSpPr txBox="1"/>
          <p:nvPr/>
        </p:nvSpPr>
        <p:spPr>
          <a:xfrm>
            <a:off x="7193280" y="661851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Operation with</a:t>
            </a:r>
          </a:p>
          <a:p>
            <a:r>
              <a:rPr lang="en-US" dirty="0"/>
              <a:t>Data and End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35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5AAC8-098B-7546-9F14-E148B71F6F2D}"/>
              </a:ext>
            </a:extLst>
          </p:cNvPr>
          <p:cNvSpPr/>
          <p:nvPr/>
        </p:nvSpPr>
        <p:spPr>
          <a:xfrm>
            <a:off x="3579222" y="609601"/>
            <a:ext cx="4450081" cy="512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3C3B-A511-DD47-B96F-D839E316092A}"/>
              </a:ext>
            </a:extLst>
          </p:cNvPr>
          <p:cNvSpPr txBox="1"/>
          <p:nvPr/>
        </p:nvSpPr>
        <p:spPr>
          <a:xfrm>
            <a:off x="3117669" y="69669"/>
            <a:ext cx="5347062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Web Application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282B5B7-9020-D446-BE15-A3980F2AE087}"/>
              </a:ext>
            </a:extLst>
          </p:cNvPr>
          <p:cNvSpPr/>
          <p:nvPr/>
        </p:nvSpPr>
        <p:spPr>
          <a:xfrm>
            <a:off x="156754" y="1010194"/>
            <a:ext cx="3387635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6FFC4B12-5DAB-A347-886F-9A228250AC55}"/>
              </a:ext>
            </a:extLst>
          </p:cNvPr>
          <p:cNvSpPr/>
          <p:nvPr/>
        </p:nvSpPr>
        <p:spPr>
          <a:xfrm>
            <a:off x="182880" y="4955177"/>
            <a:ext cx="3396342" cy="58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4953083E-2A8D-5748-BA47-10F0B505C342}"/>
              </a:ext>
            </a:extLst>
          </p:cNvPr>
          <p:cNvSpPr/>
          <p:nvPr/>
        </p:nvSpPr>
        <p:spPr>
          <a:xfrm>
            <a:off x="8647613" y="3135086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-document 6">
            <a:extLst>
              <a:ext uri="{FF2B5EF4-FFF2-40B4-BE49-F238E27FC236}">
                <a16:creationId xmlns:a16="http://schemas.microsoft.com/office/drawing/2014/main" id="{A143AD1D-A3C7-E048-80E5-E844F418C6D5}"/>
              </a:ext>
            </a:extLst>
          </p:cNvPr>
          <p:cNvSpPr/>
          <p:nvPr/>
        </p:nvSpPr>
        <p:spPr>
          <a:xfrm>
            <a:off x="8760824" y="3705498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of Files of any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D71EC-0582-5542-BC54-B4F879C53BC3}"/>
              </a:ext>
            </a:extLst>
          </p:cNvPr>
          <p:cNvSpPr txBox="1"/>
          <p:nvPr/>
        </p:nvSpPr>
        <p:spPr>
          <a:xfrm>
            <a:off x="8760823" y="2046514"/>
            <a:ext cx="296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Managed by OS</a:t>
            </a:r>
          </a:p>
          <a:p>
            <a:r>
              <a:rPr lang="en-US" dirty="0"/>
              <a:t>Html/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EF2C6F-0AB7-F848-A513-1DD200F9C5B1}"/>
              </a:ext>
            </a:extLst>
          </p:cNvPr>
          <p:cNvSpPr/>
          <p:nvPr/>
        </p:nvSpPr>
        <p:spPr>
          <a:xfrm>
            <a:off x="4354286" y="2307771"/>
            <a:ext cx="3030583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/ Write Files</a:t>
            </a:r>
          </a:p>
          <a:p>
            <a:pPr algn="ctr"/>
            <a:r>
              <a:rPr lang="en-US" dirty="0"/>
              <a:t>Access File / Create file if not exist</a:t>
            </a:r>
          </a:p>
          <a:p>
            <a:pPr algn="ctr"/>
            <a:r>
              <a:rPr lang="en-US" dirty="0"/>
              <a:t>Read / Write File 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E37D9065-829E-0744-9C08-993F6AD6478F}"/>
              </a:ext>
            </a:extLst>
          </p:cNvPr>
          <p:cNvSpPr/>
          <p:nvPr/>
        </p:nvSpPr>
        <p:spPr>
          <a:xfrm rot="5400000">
            <a:off x="4278085" y="385353"/>
            <a:ext cx="1223558" cy="26212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11999-790B-6446-A78A-576CE2300D53}"/>
              </a:ext>
            </a:extLst>
          </p:cNvPr>
          <p:cNvSpPr txBox="1"/>
          <p:nvPr/>
        </p:nvSpPr>
        <p:spPr>
          <a:xfrm>
            <a:off x="6287589" y="1084215"/>
            <a:ext cx="30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 Resources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D60EC439-E4E3-6643-A811-1CC3B7CF4701}"/>
              </a:ext>
            </a:extLst>
          </p:cNvPr>
          <p:cNvSpPr/>
          <p:nvPr/>
        </p:nvSpPr>
        <p:spPr>
          <a:xfrm rot="10800000">
            <a:off x="3579221" y="4763586"/>
            <a:ext cx="2516779" cy="7228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8DEABFEA-7D73-D143-9C17-6FB064D72125}"/>
              </a:ext>
            </a:extLst>
          </p:cNvPr>
          <p:cNvSpPr/>
          <p:nvPr/>
        </p:nvSpPr>
        <p:spPr>
          <a:xfrm>
            <a:off x="7254240" y="3008809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8732DB20-E539-4547-8B80-2A4C4ECCF2EA}"/>
              </a:ext>
            </a:extLst>
          </p:cNvPr>
          <p:cNvSpPr/>
          <p:nvPr/>
        </p:nvSpPr>
        <p:spPr>
          <a:xfrm rot="10998783">
            <a:off x="7049584" y="4293321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54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622B6-F655-FA41-A9DD-DA1D310A1A80}"/>
              </a:ext>
            </a:extLst>
          </p:cNvPr>
          <p:cNvSpPr txBox="1"/>
          <p:nvPr/>
        </p:nvSpPr>
        <p:spPr>
          <a:xfrm>
            <a:off x="2638697" y="95794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Node.js Application 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58154A-EE0D-D944-82CB-97CF7F7A24DF}"/>
              </a:ext>
            </a:extLst>
          </p:cNvPr>
          <p:cNvSpPr/>
          <p:nvPr/>
        </p:nvSpPr>
        <p:spPr>
          <a:xfrm>
            <a:off x="968828" y="1001484"/>
            <a:ext cx="6339839" cy="3701144"/>
          </a:xfrm>
          <a:prstGeom prst="roundRect">
            <a:avLst>
              <a:gd name="adj" fmla="val 765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3BBF9-8083-1047-BC41-3166CC0A8C6B}"/>
              </a:ext>
            </a:extLst>
          </p:cNvPr>
          <p:cNvSpPr/>
          <p:nvPr/>
        </p:nvSpPr>
        <p:spPr>
          <a:xfrm>
            <a:off x="5845627" y="1552301"/>
            <a:ext cx="1297577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60B82-7BA4-4946-97C4-76A5875052FB}"/>
              </a:ext>
            </a:extLst>
          </p:cNvPr>
          <p:cNvSpPr/>
          <p:nvPr/>
        </p:nvSpPr>
        <p:spPr>
          <a:xfrm>
            <a:off x="4317273" y="1552300"/>
            <a:ext cx="1297577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382F8-97D1-B849-834B-1673CD8A40B7}"/>
              </a:ext>
            </a:extLst>
          </p:cNvPr>
          <p:cNvSpPr/>
          <p:nvPr/>
        </p:nvSpPr>
        <p:spPr>
          <a:xfrm>
            <a:off x="2623456" y="3178627"/>
            <a:ext cx="1297577" cy="12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A549C-8DCA-4648-83F7-B01AD2ACD5F9}"/>
              </a:ext>
            </a:extLst>
          </p:cNvPr>
          <p:cNvSpPr/>
          <p:nvPr/>
        </p:nvSpPr>
        <p:spPr>
          <a:xfrm>
            <a:off x="2623456" y="1547948"/>
            <a:ext cx="1297577" cy="12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897FC-CA9A-EC47-859A-A0FBE5272B02}"/>
              </a:ext>
            </a:extLst>
          </p:cNvPr>
          <p:cNvSpPr/>
          <p:nvPr/>
        </p:nvSpPr>
        <p:spPr>
          <a:xfrm>
            <a:off x="1057002" y="2710539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D33F7C0-D823-7B4B-984C-0004A907B641}"/>
              </a:ext>
            </a:extLst>
          </p:cNvPr>
          <p:cNvSpPr/>
          <p:nvPr/>
        </p:nvSpPr>
        <p:spPr>
          <a:xfrm>
            <a:off x="121920" y="2898859"/>
            <a:ext cx="935082" cy="189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ACABDE16-2259-5140-9304-CF16FBE7664E}"/>
              </a:ext>
            </a:extLst>
          </p:cNvPr>
          <p:cNvSpPr/>
          <p:nvPr/>
        </p:nvSpPr>
        <p:spPr>
          <a:xfrm>
            <a:off x="1482633" y="2011679"/>
            <a:ext cx="1140823" cy="6988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B44EEA00-BF14-0A4C-9E2B-7A723FEF6E1C}"/>
              </a:ext>
            </a:extLst>
          </p:cNvPr>
          <p:cNvSpPr/>
          <p:nvPr/>
        </p:nvSpPr>
        <p:spPr>
          <a:xfrm flipV="1">
            <a:off x="1482633" y="3267889"/>
            <a:ext cx="1140823" cy="6526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1FDCCC02-CD1B-A640-AA09-0CCBD2110EB7}"/>
              </a:ext>
            </a:extLst>
          </p:cNvPr>
          <p:cNvSpPr/>
          <p:nvPr/>
        </p:nvSpPr>
        <p:spPr>
          <a:xfrm>
            <a:off x="3921033" y="2107473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470779C-18A9-9740-9B4A-F7E79B8CD066}"/>
              </a:ext>
            </a:extLst>
          </p:cNvPr>
          <p:cNvSpPr/>
          <p:nvPr/>
        </p:nvSpPr>
        <p:spPr>
          <a:xfrm>
            <a:off x="3921033" y="3688078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5D3AA74-AD7A-5043-8252-0593CD32314B}"/>
              </a:ext>
            </a:extLst>
          </p:cNvPr>
          <p:cNvSpPr/>
          <p:nvPr/>
        </p:nvSpPr>
        <p:spPr>
          <a:xfrm>
            <a:off x="5499462" y="2872197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7D7BA7AB-DC0C-9E44-90BD-D4A9A5093798}"/>
              </a:ext>
            </a:extLst>
          </p:cNvPr>
          <p:cNvSpPr/>
          <p:nvPr/>
        </p:nvSpPr>
        <p:spPr>
          <a:xfrm>
            <a:off x="11173098" y="4702628"/>
            <a:ext cx="896982" cy="766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FB25393-8179-0B48-A7E7-D8B1CA50E15E}"/>
              </a:ext>
            </a:extLst>
          </p:cNvPr>
          <p:cNvSpPr/>
          <p:nvPr/>
        </p:nvSpPr>
        <p:spPr>
          <a:xfrm>
            <a:off x="8934994" y="4206240"/>
            <a:ext cx="1341120" cy="1733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Externally</a:t>
            </a:r>
          </a:p>
          <a:p>
            <a:pPr algn="ctr"/>
            <a:r>
              <a:rPr lang="en-US" dirty="0"/>
              <a:t>Hosted App</a:t>
            </a:r>
          </a:p>
          <a:p>
            <a:pPr algn="ctr"/>
            <a:r>
              <a:rPr lang="en-US" dirty="0"/>
              <a:t>On REST</a:t>
            </a:r>
          </a:p>
          <a:p>
            <a:pPr algn="ctr"/>
            <a:endParaRPr lang="en-US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2BDC5A84-FBD3-C94E-8FF2-7B1A804ADFC0}"/>
              </a:ext>
            </a:extLst>
          </p:cNvPr>
          <p:cNvSpPr/>
          <p:nvPr/>
        </p:nvSpPr>
        <p:spPr>
          <a:xfrm>
            <a:off x="10284823" y="4972594"/>
            <a:ext cx="888275" cy="2960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4A5F32A-D8F6-984C-95FB-928C499EBD56}"/>
              </a:ext>
            </a:extLst>
          </p:cNvPr>
          <p:cNvSpPr/>
          <p:nvPr/>
        </p:nvSpPr>
        <p:spPr>
          <a:xfrm>
            <a:off x="121920" y="5445032"/>
            <a:ext cx="8844097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Users are accessing the Application</a:t>
            </a: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B052822B-BDB6-FD45-B9D3-25C0BB2D2D72}"/>
              </a:ext>
            </a:extLst>
          </p:cNvPr>
          <p:cNvSpPr/>
          <p:nvPr/>
        </p:nvSpPr>
        <p:spPr>
          <a:xfrm flipV="1">
            <a:off x="4777737" y="4256310"/>
            <a:ext cx="4148547" cy="10123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A9604-D8CC-3C48-AD3C-D82D9CC07227}"/>
              </a:ext>
            </a:extLst>
          </p:cNvPr>
          <p:cNvSpPr txBox="1"/>
          <p:nvPr/>
        </p:nvSpPr>
        <p:spPr>
          <a:xfrm>
            <a:off x="5795551" y="4802861"/>
            <a:ext cx="24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Node.js is accessing the External App</a:t>
            </a: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B0468C8D-FB63-FA43-B6D3-9ADC98120729}"/>
              </a:ext>
            </a:extLst>
          </p:cNvPr>
          <p:cNvSpPr/>
          <p:nvPr/>
        </p:nvSpPr>
        <p:spPr>
          <a:xfrm>
            <a:off x="9860823" y="2164077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0CC8B56E-CB7F-AB46-88D3-49419C63A75C}"/>
              </a:ext>
            </a:extLst>
          </p:cNvPr>
          <p:cNvSpPr/>
          <p:nvPr/>
        </p:nvSpPr>
        <p:spPr>
          <a:xfrm>
            <a:off x="7998823" y="2164079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DE36E-0181-F14A-A3AF-6D4FD8C0A242}"/>
              </a:ext>
            </a:extLst>
          </p:cNvPr>
          <p:cNvSpPr/>
          <p:nvPr/>
        </p:nvSpPr>
        <p:spPr>
          <a:xfrm>
            <a:off x="8926284" y="2513509"/>
            <a:ext cx="1097282" cy="6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dirty="0"/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DF2D05-8270-514A-A1A0-28D49CA6B2F5}"/>
              </a:ext>
            </a:extLst>
          </p:cNvPr>
          <p:cNvSpPr/>
          <p:nvPr/>
        </p:nvSpPr>
        <p:spPr>
          <a:xfrm>
            <a:off x="10674531" y="2539638"/>
            <a:ext cx="1097282" cy="6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CB8B879C-5BAB-5149-9D61-F31FA42AA086}"/>
              </a:ext>
            </a:extLst>
          </p:cNvPr>
          <p:cNvSpPr/>
          <p:nvPr/>
        </p:nvSpPr>
        <p:spPr>
          <a:xfrm rot="10800000">
            <a:off x="9725026" y="3130190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1699956F-A8E4-E94E-96CC-C71A84654542}"/>
              </a:ext>
            </a:extLst>
          </p:cNvPr>
          <p:cNvSpPr/>
          <p:nvPr/>
        </p:nvSpPr>
        <p:spPr>
          <a:xfrm rot="10800000">
            <a:off x="7969433" y="3133723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97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3B7F9-4069-5D40-8F0A-AB89B5A77E45}"/>
              </a:ext>
            </a:extLst>
          </p:cNvPr>
          <p:cNvSpPr txBox="1"/>
          <p:nvPr/>
        </p:nvSpPr>
        <p:spPr>
          <a:xfrm>
            <a:off x="1846217" y="139337"/>
            <a:ext cx="849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Deciding the Application Module for Node.js Server-Side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C2B61-55FE-C84B-815E-BE6E21076E66}"/>
              </a:ext>
            </a:extLst>
          </p:cNvPr>
          <p:cNvSpPr txBox="1"/>
          <p:nvPr/>
        </p:nvSpPr>
        <p:spPr>
          <a:xfrm>
            <a:off x="339634" y="818606"/>
            <a:ext cx="11321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Learning Curve of the App module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Defendant on the Object Model of the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it suitable for the Application Dev requirement?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Web Application with SPA and/or MPA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Hosting and Processing Static and Dynamic Files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Caching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Modules have an easy integration with modules those are mandatory for WEB App Requirements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Access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Encryption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REST API creations for Third Party Integration</a:t>
            </a:r>
          </a:p>
        </p:txBody>
      </p:sp>
    </p:spTree>
    <p:extLst>
      <p:ext uri="{BB962C8B-B14F-4D97-AF65-F5344CB8AC3E}">
        <p14:creationId xmlns:p14="http://schemas.microsoft.com/office/powerpoint/2010/main" val="2325764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565B1-B90A-B04E-BC9E-338376440DFF}"/>
              </a:ext>
            </a:extLst>
          </p:cNvPr>
          <p:cNvSpPr/>
          <p:nvPr/>
        </p:nvSpPr>
        <p:spPr>
          <a:xfrm>
            <a:off x="3587931" y="853440"/>
            <a:ext cx="7228115" cy="473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3C829-F40E-7B48-8AC0-9F2EDFD20107}"/>
              </a:ext>
            </a:extLst>
          </p:cNvPr>
          <p:cNvSpPr txBox="1"/>
          <p:nvPr/>
        </p:nvSpPr>
        <p:spPr>
          <a:xfrm>
            <a:off x="6688183" y="226423"/>
            <a:ext cx="36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B061A-BCAD-B549-9C1A-FCFBEDC603DB}"/>
              </a:ext>
            </a:extLst>
          </p:cNvPr>
          <p:cNvSpPr/>
          <p:nvPr/>
        </p:nvSpPr>
        <p:spPr>
          <a:xfrm>
            <a:off x="3823064" y="1743610"/>
            <a:ext cx="6840582" cy="3185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2FB0A-F7C2-9749-8061-9D3D788111F4}"/>
              </a:ext>
            </a:extLst>
          </p:cNvPr>
          <p:cNvSpPr txBox="1"/>
          <p:nvPr/>
        </p:nvSpPr>
        <p:spPr>
          <a:xfrm>
            <a:off x="3936275" y="975360"/>
            <a:ext cx="673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Express.js</a:t>
            </a:r>
            <a:r>
              <a:rPr lang="en-US" dirty="0"/>
              <a:t> Object Model HTTP Pipe line for Accepting Request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5A92230-CFA1-C347-B370-DA822DEB4E2B}"/>
              </a:ext>
            </a:extLst>
          </p:cNvPr>
          <p:cNvSpPr/>
          <p:nvPr/>
        </p:nvSpPr>
        <p:spPr>
          <a:xfrm>
            <a:off x="435429" y="1924594"/>
            <a:ext cx="3370217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27F4D-8D2B-8D4E-87F6-97FB3E8D458D}"/>
              </a:ext>
            </a:extLst>
          </p:cNvPr>
          <p:cNvSpPr txBox="1"/>
          <p:nvPr/>
        </p:nvSpPr>
        <p:spPr>
          <a:xfrm>
            <a:off x="113212" y="975360"/>
            <a:ext cx="3326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  <a:p>
            <a:r>
              <a:rPr lang="en-US" dirty="0">
                <a:hlinkClick r:id="rId2"/>
              </a:rPr>
              <a:t>http://MyServer/MyApp/Home</a:t>
            </a:r>
            <a:endParaRPr lang="en-US" dirty="0"/>
          </a:p>
          <a:p>
            <a:r>
              <a:rPr lang="en-US" dirty="0"/>
              <a:t>(Home page is expected)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C44B42-1A55-9843-9D7B-B0F26CC11D78}"/>
              </a:ext>
            </a:extLst>
          </p:cNvPr>
          <p:cNvSpPr/>
          <p:nvPr/>
        </p:nvSpPr>
        <p:spPr>
          <a:xfrm>
            <a:off x="3936275" y="1806246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Read HTTP Header</a:t>
            </a:r>
          </a:p>
          <a:p>
            <a:pPr algn="ctr"/>
            <a:r>
              <a:rPr lang="en-US" sz="1200" dirty="0"/>
              <a:t>URL, Home</a:t>
            </a:r>
          </a:p>
          <a:p>
            <a:pPr algn="ctr"/>
            <a:r>
              <a:rPr lang="en-US" sz="1200" dirty="0"/>
              <a:t>Authentication</a:t>
            </a:r>
          </a:p>
          <a:p>
            <a:pPr algn="ctr"/>
            <a:r>
              <a:rPr lang="en-US" sz="1200" dirty="0"/>
              <a:t>Credentials</a:t>
            </a:r>
          </a:p>
          <a:p>
            <a:pPr algn="ctr"/>
            <a:endParaRPr lang="en-US"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912FC5-C9BE-0F4F-A8B6-905612028BCC}"/>
              </a:ext>
            </a:extLst>
          </p:cNvPr>
          <p:cNvSpPr/>
          <p:nvPr/>
        </p:nvSpPr>
        <p:spPr>
          <a:xfrm>
            <a:off x="6035041" y="1806246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the Credentials if the Resource is Found</a:t>
            </a:r>
          </a:p>
          <a:p>
            <a:pPr algn="ctr"/>
            <a:r>
              <a:rPr lang="en-US" sz="1200" dirty="0"/>
              <a:t>Using Middleware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9682F531-4BF1-C04E-8EAA-834DC46A67AF}"/>
              </a:ext>
            </a:extLst>
          </p:cNvPr>
          <p:cNvSpPr/>
          <p:nvPr/>
        </p:nvSpPr>
        <p:spPr>
          <a:xfrm rot="10800000">
            <a:off x="435429" y="2516776"/>
            <a:ext cx="6531428" cy="1219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57EC3-E889-8A4D-B85E-D8B720AF8575}"/>
              </a:ext>
            </a:extLst>
          </p:cNvPr>
          <p:cNvSpPr txBox="1"/>
          <p:nvPr/>
        </p:nvSpPr>
        <p:spPr>
          <a:xfrm>
            <a:off x="931817" y="2264229"/>
            <a:ext cx="250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is not found / Credentials are failed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AC35446-41A8-7D4F-98E8-E8ADECF5B3D9}"/>
              </a:ext>
            </a:extLst>
          </p:cNvPr>
          <p:cNvSpPr/>
          <p:nvPr/>
        </p:nvSpPr>
        <p:spPr>
          <a:xfrm>
            <a:off x="5799908" y="2046514"/>
            <a:ext cx="235133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F0411B-45C4-2F40-BD49-73B0612A4330}"/>
              </a:ext>
            </a:extLst>
          </p:cNvPr>
          <p:cNvSpPr/>
          <p:nvPr/>
        </p:nvSpPr>
        <p:spPr>
          <a:xfrm>
            <a:off x="8247017" y="1823663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Credentials are verified</a:t>
            </a:r>
          </a:p>
          <a:p>
            <a:pPr algn="ctr"/>
            <a:r>
              <a:rPr lang="en-US" sz="1200" dirty="0"/>
              <a:t>Load the Routing, CORS and Request Body Parser Middleware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10ECAD0-40D2-1840-8E2D-F398E9649DB7}"/>
              </a:ext>
            </a:extLst>
          </p:cNvPr>
          <p:cNvSpPr/>
          <p:nvPr/>
        </p:nvSpPr>
        <p:spPr>
          <a:xfrm>
            <a:off x="7885611" y="2071857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37654E4-E97D-8449-9F8F-C44B98C75C97}"/>
              </a:ext>
            </a:extLst>
          </p:cNvPr>
          <p:cNvSpPr/>
          <p:nvPr/>
        </p:nvSpPr>
        <p:spPr>
          <a:xfrm rot="5400000">
            <a:off x="8998129" y="2631384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B7AC68-FE76-1E44-9DB3-FAEC525F1170}"/>
              </a:ext>
            </a:extLst>
          </p:cNvPr>
          <p:cNvSpPr/>
          <p:nvPr/>
        </p:nvSpPr>
        <p:spPr>
          <a:xfrm>
            <a:off x="8251370" y="2907882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the Request for A Resource e.g. </a:t>
            </a:r>
            <a:r>
              <a:rPr lang="en-US" sz="1200" dirty="0" err="1"/>
              <a:t>Home.html</a:t>
            </a:r>
            <a:endParaRPr lang="en-US" sz="1200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27DF3DF-E719-6847-930B-3C6C9BCF8805}"/>
              </a:ext>
            </a:extLst>
          </p:cNvPr>
          <p:cNvSpPr/>
          <p:nvPr/>
        </p:nvSpPr>
        <p:spPr>
          <a:xfrm rot="10800000">
            <a:off x="7885611" y="3219994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779066-3F7D-FF49-9DC4-674AA4B0A272}"/>
              </a:ext>
            </a:extLst>
          </p:cNvPr>
          <p:cNvSpPr/>
          <p:nvPr/>
        </p:nvSpPr>
        <p:spPr>
          <a:xfrm>
            <a:off x="6035041" y="2983798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 and Cache Middlewares will store Session Info and Authentication Status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B8049E6-6133-A247-AE66-0493B01103D6}"/>
              </a:ext>
            </a:extLst>
          </p:cNvPr>
          <p:cNvSpPr/>
          <p:nvPr/>
        </p:nvSpPr>
        <p:spPr>
          <a:xfrm rot="10800000">
            <a:off x="5660574" y="3206429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C6E11D-BF5D-F54A-B7D1-E1C7F184E8F2}"/>
              </a:ext>
            </a:extLst>
          </p:cNvPr>
          <p:cNvSpPr/>
          <p:nvPr/>
        </p:nvSpPr>
        <p:spPr>
          <a:xfrm>
            <a:off x="3818712" y="2975089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Logic Execution</a:t>
            </a:r>
          </a:p>
          <a:p>
            <a:pPr algn="ctr"/>
            <a:r>
              <a:rPr lang="en-US" sz="1200" dirty="0"/>
              <a:t>+ Data Access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A2EC60C-9837-484F-BB14-8E45CC4DA6CB}"/>
              </a:ext>
            </a:extLst>
          </p:cNvPr>
          <p:cNvSpPr/>
          <p:nvPr/>
        </p:nvSpPr>
        <p:spPr>
          <a:xfrm rot="5400000">
            <a:off x="4539340" y="3713142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1469D1-9D7D-7242-9EC2-370992C660F0}"/>
              </a:ext>
            </a:extLst>
          </p:cNvPr>
          <p:cNvSpPr/>
          <p:nvPr/>
        </p:nvSpPr>
        <p:spPr>
          <a:xfrm>
            <a:off x="3884021" y="3990703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Updates in Node.js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DE97E249-5E33-F047-B121-54FE5B9359B6}"/>
              </a:ext>
            </a:extLst>
          </p:cNvPr>
          <p:cNvSpPr/>
          <p:nvPr/>
        </p:nvSpPr>
        <p:spPr>
          <a:xfrm>
            <a:off x="278674" y="4192394"/>
            <a:ext cx="3657601" cy="158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8DA50E-4C64-C549-8288-58AFBEA5945F}"/>
              </a:ext>
            </a:extLst>
          </p:cNvPr>
          <p:cNvSpPr txBox="1"/>
          <p:nvPr/>
        </p:nvSpPr>
        <p:spPr>
          <a:xfrm>
            <a:off x="505097" y="4415246"/>
            <a:ext cx="283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 with Resource and /or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F6EAD-539A-0D4F-8C16-0D7F4F1A0E0F}"/>
              </a:ext>
            </a:extLst>
          </p:cNvPr>
          <p:cNvSpPr txBox="1"/>
          <p:nvPr/>
        </p:nvSpPr>
        <p:spPr>
          <a:xfrm>
            <a:off x="1375954" y="569010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Express.js Cache all Middlewares inside the Express Object Model and hence improve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2779304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Up Arrow 28">
            <a:extLst>
              <a:ext uri="{FF2B5EF4-FFF2-40B4-BE49-F238E27FC236}">
                <a16:creationId xmlns:a16="http://schemas.microsoft.com/office/drawing/2014/main" id="{7A351CD2-BD4C-4744-85B8-BDC7E0C8A169}"/>
              </a:ext>
            </a:extLst>
          </p:cNvPr>
          <p:cNvSpPr/>
          <p:nvPr/>
        </p:nvSpPr>
        <p:spPr>
          <a:xfrm>
            <a:off x="7493724" y="1367246"/>
            <a:ext cx="213362" cy="9647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ingle Corner of Rectangle 21">
            <a:extLst>
              <a:ext uri="{FF2B5EF4-FFF2-40B4-BE49-F238E27FC236}">
                <a16:creationId xmlns:a16="http://schemas.microsoft.com/office/drawing/2014/main" id="{89C84E33-0E23-7D4F-A229-C17D41DAFAB4}"/>
              </a:ext>
            </a:extLst>
          </p:cNvPr>
          <p:cNvSpPr/>
          <p:nvPr/>
        </p:nvSpPr>
        <p:spPr>
          <a:xfrm>
            <a:off x="9775372" y="281855"/>
            <a:ext cx="2255520" cy="111112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Products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F8754EC6-DAD2-714D-B48F-65133FF5C694}"/>
              </a:ext>
            </a:extLst>
          </p:cNvPr>
          <p:cNvSpPr/>
          <p:nvPr/>
        </p:nvSpPr>
        <p:spPr>
          <a:xfrm>
            <a:off x="740229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FA72E2D6-5C81-0A47-88D7-BEC6B3653DC2}"/>
              </a:ext>
            </a:extLst>
          </p:cNvPr>
          <p:cNvSpPr/>
          <p:nvPr/>
        </p:nvSpPr>
        <p:spPr>
          <a:xfrm>
            <a:off x="3470366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9151C52C-B354-8343-B944-4F80B0A27002}"/>
              </a:ext>
            </a:extLst>
          </p:cNvPr>
          <p:cNvSpPr/>
          <p:nvPr/>
        </p:nvSpPr>
        <p:spPr>
          <a:xfrm>
            <a:off x="6331132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F97AB2A-901B-9A45-AAE9-29BE1C7EFCE0}"/>
              </a:ext>
            </a:extLst>
          </p:cNvPr>
          <p:cNvSpPr/>
          <p:nvPr/>
        </p:nvSpPr>
        <p:spPr>
          <a:xfrm>
            <a:off x="9474926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93517-8345-1D4A-8EA2-D127EAE0D63B}"/>
              </a:ext>
            </a:extLst>
          </p:cNvPr>
          <p:cNvSpPr/>
          <p:nvPr/>
        </p:nvSpPr>
        <p:spPr>
          <a:xfrm>
            <a:off x="444137" y="2211978"/>
            <a:ext cx="11007634" cy="2525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CC7AD-0933-B649-99C0-DB319B0C029A}"/>
              </a:ext>
            </a:extLst>
          </p:cNvPr>
          <p:cNvSpPr txBox="1"/>
          <p:nvPr/>
        </p:nvSpPr>
        <p:spPr>
          <a:xfrm>
            <a:off x="4019005" y="2247203"/>
            <a:ext cx="385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DF21FA-4F39-8443-8C4D-05467D3569A8}"/>
              </a:ext>
            </a:extLst>
          </p:cNvPr>
          <p:cNvSpPr/>
          <p:nvPr/>
        </p:nvSpPr>
        <p:spPr>
          <a:xfrm>
            <a:off x="740229" y="3884023"/>
            <a:ext cx="10328365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CE8126EB-EEBB-DE4E-AD89-5B0787380777}"/>
              </a:ext>
            </a:extLst>
          </p:cNvPr>
          <p:cNvSpPr/>
          <p:nvPr/>
        </p:nvSpPr>
        <p:spPr>
          <a:xfrm>
            <a:off x="1506583" y="425335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B715425D-76FE-1F4F-953C-73E7A27B6E36}"/>
              </a:ext>
            </a:extLst>
          </p:cNvPr>
          <p:cNvSpPr/>
          <p:nvPr/>
        </p:nvSpPr>
        <p:spPr>
          <a:xfrm>
            <a:off x="4249783" y="425335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D192A75E-5A42-2F42-989B-635B24E2C279}"/>
              </a:ext>
            </a:extLst>
          </p:cNvPr>
          <p:cNvSpPr/>
          <p:nvPr/>
        </p:nvSpPr>
        <p:spPr>
          <a:xfrm>
            <a:off x="7145382" y="4239510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BB32FB34-0736-7243-8138-ED10CE34C1EC}"/>
              </a:ext>
            </a:extLst>
          </p:cNvPr>
          <p:cNvSpPr/>
          <p:nvPr/>
        </p:nvSpPr>
        <p:spPr>
          <a:xfrm>
            <a:off x="10115005" y="425335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F6355F-1916-2C44-A090-187329839D73}"/>
              </a:ext>
            </a:extLst>
          </p:cNvPr>
          <p:cNvSpPr/>
          <p:nvPr/>
        </p:nvSpPr>
        <p:spPr>
          <a:xfrm>
            <a:off x="740229" y="3137263"/>
            <a:ext cx="10328365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D78ECEC-0002-194A-9352-CE59E1727D3D}"/>
              </a:ext>
            </a:extLst>
          </p:cNvPr>
          <p:cNvSpPr/>
          <p:nvPr/>
        </p:nvSpPr>
        <p:spPr>
          <a:xfrm>
            <a:off x="740229" y="2312517"/>
            <a:ext cx="3944982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192.168.10.20</a:t>
            </a:r>
          </a:p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9C438D4D-3678-AB42-B439-AD956D49F4C2}"/>
              </a:ext>
            </a:extLst>
          </p:cNvPr>
          <p:cNvSpPr/>
          <p:nvPr/>
        </p:nvSpPr>
        <p:spPr>
          <a:xfrm>
            <a:off x="1380308" y="2596243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of Rectangle 16">
            <a:extLst>
              <a:ext uri="{FF2B5EF4-FFF2-40B4-BE49-F238E27FC236}">
                <a16:creationId xmlns:a16="http://schemas.microsoft.com/office/drawing/2014/main" id="{35979D3B-21CB-4C47-9FCE-98F097D2741C}"/>
              </a:ext>
            </a:extLst>
          </p:cNvPr>
          <p:cNvSpPr/>
          <p:nvPr/>
        </p:nvSpPr>
        <p:spPr>
          <a:xfrm>
            <a:off x="278675" y="526086"/>
            <a:ext cx="2255520" cy="111112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http://192.168.10.20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852321DF-6199-B942-B01F-2356B3A478EB}"/>
              </a:ext>
            </a:extLst>
          </p:cNvPr>
          <p:cNvSpPr/>
          <p:nvPr/>
        </p:nvSpPr>
        <p:spPr>
          <a:xfrm>
            <a:off x="1232263" y="1598412"/>
            <a:ext cx="348343" cy="64008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F5AA9E-132B-1644-9E78-93FE0677D890}"/>
              </a:ext>
            </a:extLst>
          </p:cNvPr>
          <p:cNvSpPr txBox="1"/>
          <p:nvPr/>
        </p:nvSpPr>
        <p:spPr>
          <a:xfrm>
            <a:off x="78377" y="119742"/>
            <a:ext cx="28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clients uses browser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4E0CF85-7887-2D46-B559-3FCEADCFF260}"/>
              </a:ext>
            </a:extLst>
          </p:cNvPr>
          <p:cNvSpPr/>
          <p:nvPr/>
        </p:nvSpPr>
        <p:spPr>
          <a:xfrm>
            <a:off x="5251269" y="119742"/>
            <a:ext cx="3239588" cy="124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Xyz.shopping.com</a:t>
            </a:r>
            <a:endParaRPr lang="en-US" dirty="0"/>
          </a:p>
          <a:p>
            <a:pPr algn="ctr"/>
            <a:r>
              <a:rPr lang="en-US" dirty="0" err="1"/>
              <a:t>Ptoducts.html</a:t>
            </a:r>
            <a:endParaRPr lang="en-US" dirty="0"/>
          </a:p>
          <a:p>
            <a:pPr algn="ctr"/>
            <a:r>
              <a:rPr lang="en-US" dirty="0"/>
              <a:t>App Server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076A72CA-D8BB-5849-A283-58868155FF2E}"/>
              </a:ext>
            </a:extLst>
          </p:cNvPr>
          <p:cNvSpPr/>
          <p:nvPr/>
        </p:nvSpPr>
        <p:spPr>
          <a:xfrm>
            <a:off x="7876902" y="316295"/>
            <a:ext cx="2690948" cy="40573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xyz.shopping.com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E4D7D-DDB2-A343-9333-C31FEB0D3019}"/>
              </a:ext>
            </a:extLst>
          </p:cNvPr>
          <p:cNvSpPr txBox="1"/>
          <p:nvPr/>
        </p:nvSpPr>
        <p:spPr>
          <a:xfrm>
            <a:off x="9875520" y="973966"/>
            <a:ext cx="203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clients uses browser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7DBBCA0-7FE9-E643-A081-A56CDEE91F17}"/>
              </a:ext>
            </a:extLst>
          </p:cNvPr>
          <p:cNvSpPr/>
          <p:nvPr/>
        </p:nvSpPr>
        <p:spPr>
          <a:xfrm>
            <a:off x="7012578" y="2272350"/>
            <a:ext cx="3944982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200.100.20.10</a:t>
            </a:r>
          </a:p>
          <a:p>
            <a:pPr algn="ctr"/>
            <a:r>
              <a:rPr lang="en-US" dirty="0"/>
              <a:t>Get() /post() /put() /delete()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3480EF1B-7806-B445-8AB2-CE2942319676}"/>
              </a:ext>
            </a:extLst>
          </p:cNvPr>
          <p:cNvSpPr/>
          <p:nvPr/>
        </p:nvSpPr>
        <p:spPr>
          <a:xfrm>
            <a:off x="7145381" y="2592390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CE0B7850-956B-5F49-B62C-7EBA3E2628B2}"/>
              </a:ext>
            </a:extLst>
          </p:cNvPr>
          <p:cNvSpPr/>
          <p:nvPr/>
        </p:nvSpPr>
        <p:spPr>
          <a:xfrm>
            <a:off x="4929051" y="336079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CD94604B-6A68-6047-BB75-FE35445A8B18}"/>
              </a:ext>
            </a:extLst>
          </p:cNvPr>
          <p:cNvSpPr/>
          <p:nvPr/>
        </p:nvSpPr>
        <p:spPr>
          <a:xfrm>
            <a:off x="8064137" y="1189613"/>
            <a:ext cx="243837" cy="108273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84AF5D-B9D9-3C47-A673-DC5E906BD92C}"/>
              </a:ext>
            </a:extLst>
          </p:cNvPr>
          <p:cNvSpPr txBox="1"/>
          <p:nvPr/>
        </p:nvSpPr>
        <p:spPr>
          <a:xfrm>
            <a:off x="7001688" y="1705779"/>
            <a:ext cx="33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http://200.100.20.10/</a:t>
            </a:r>
            <a:r>
              <a:rPr lang="en-US" dirty="0" err="1"/>
              <a:t>api</a:t>
            </a:r>
            <a:r>
              <a:rPr lang="en-US" dirty="0"/>
              <a:t>/products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2C15F8-D5C3-6841-ADA9-9D4BFB0D87DF}"/>
              </a:ext>
            </a:extLst>
          </p:cNvPr>
          <p:cNvSpPr/>
          <p:nvPr/>
        </p:nvSpPr>
        <p:spPr>
          <a:xfrm>
            <a:off x="3487783" y="316295"/>
            <a:ext cx="905691" cy="93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C62758-4CBC-F840-A473-8D05AE15FED7}"/>
              </a:ext>
            </a:extLst>
          </p:cNvPr>
          <p:cNvCxnSpPr/>
          <p:nvPr/>
        </p:nvCxnSpPr>
        <p:spPr>
          <a:xfrm>
            <a:off x="4310743" y="1189613"/>
            <a:ext cx="2978331" cy="1082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0DDE9-C9AD-3D46-A5A5-880C0E4B9F29}"/>
              </a:ext>
            </a:extLst>
          </p:cNvPr>
          <p:cNvCxnSpPr>
            <a:endCxn id="30" idx="2"/>
          </p:cNvCxnSpPr>
          <p:nvPr/>
        </p:nvCxnSpPr>
        <p:spPr>
          <a:xfrm flipH="1" flipV="1">
            <a:off x="3940629" y="1250965"/>
            <a:ext cx="3196044" cy="118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1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&quot;No&quot; Symbol 7">
            <a:extLst>
              <a:ext uri="{FF2B5EF4-FFF2-40B4-BE49-F238E27FC236}">
                <a16:creationId xmlns:a16="http://schemas.microsoft.com/office/drawing/2014/main" id="{05C9C617-FEFC-5E44-A5FE-A792D4D6CB7A}"/>
              </a:ext>
            </a:extLst>
          </p:cNvPr>
          <p:cNvSpPr/>
          <p:nvPr/>
        </p:nvSpPr>
        <p:spPr>
          <a:xfrm>
            <a:off x="4990011" y="1180012"/>
            <a:ext cx="1793966" cy="170252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2CA8BC-FA83-2643-AC52-66A4B6F01DF5}"/>
              </a:ext>
            </a:extLst>
          </p:cNvPr>
          <p:cNvSpPr txBox="1"/>
          <p:nvPr/>
        </p:nvSpPr>
        <p:spPr>
          <a:xfrm>
            <a:off x="2743200" y="156754"/>
            <a:ext cx="62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Challenges for developers while developing and using REST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FFBB3-E675-ED42-BE13-48DB3711352D}"/>
              </a:ext>
            </a:extLst>
          </p:cNvPr>
          <p:cNvSpPr txBox="1"/>
          <p:nvPr/>
        </p:nvSpPr>
        <p:spPr>
          <a:xfrm>
            <a:off x="235131" y="827314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to rectify the CORS error?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439D90-BA5E-5042-9604-6A65A62DDFA0}"/>
              </a:ext>
            </a:extLst>
          </p:cNvPr>
          <p:cNvSpPr/>
          <p:nvPr/>
        </p:nvSpPr>
        <p:spPr>
          <a:xfrm>
            <a:off x="505098" y="1232262"/>
            <a:ext cx="3100251" cy="1654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WebClient</a:t>
            </a:r>
            <a:r>
              <a:rPr lang="en-US" dirty="0"/>
              <a:t> / Browser Client</a:t>
            </a:r>
          </a:p>
          <a:p>
            <a:pPr algn="ctr"/>
            <a:r>
              <a:rPr lang="en-US" dirty="0"/>
              <a:t>From Domain</a:t>
            </a:r>
          </a:p>
          <a:p>
            <a:pPr algn="ctr"/>
            <a:r>
              <a:rPr lang="en-US" dirty="0">
                <a:hlinkClick r:id="rId2"/>
              </a:rPr>
              <a:t>www.xyz.com</a:t>
            </a:r>
            <a:r>
              <a:rPr lang="en-US" dirty="0"/>
              <a:t> OR IP Address</a:t>
            </a:r>
          </a:p>
          <a:p>
            <a:pPr algn="ctr"/>
            <a:r>
              <a:rPr lang="en-US" dirty="0"/>
              <a:t>http://192.168.10.20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8A259-45B1-4C40-84E5-00DCC5DFF99B}"/>
              </a:ext>
            </a:extLst>
          </p:cNvPr>
          <p:cNvSpPr/>
          <p:nvPr/>
        </p:nvSpPr>
        <p:spPr>
          <a:xfrm>
            <a:off x="8168640" y="1497874"/>
            <a:ext cx="2778035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/>
              <a:t>Hosted on </a:t>
            </a:r>
          </a:p>
          <a:p>
            <a:pPr algn="ctr"/>
            <a:r>
              <a:rPr lang="en-US" dirty="0" err="1"/>
              <a:t>www.aitserv.com</a:t>
            </a:r>
            <a:endParaRPr lang="en-US" dirty="0"/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http://200.100.30.20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A15484C-0A4F-0146-A573-7CA8A2229200}"/>
              </a:ext>
            </a:extLst>
          </p:cNvPr>
          <p:cNvSpPr/>
          <p:nvPr/>
        </p:nvSpPr>
        <p:spPr>
          <a:xfrm>
            <a:off x="3605349" y="1436914"/>
            <a:ext cx="4537165" cy="52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Get/Post/Put/Delete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4307A04-0A22-A249-86B6-160417AC8182}"/>
              </a:ext>
            </a:extLst>
          </p:cNvPr>
          <p:cNvSpPr/>
          <p:nvPr/>
        </p:nvSpPr>
        <p:spPr>
          <a:xfrm>
            <a:off x="3605349" y="2190205"/>
            <a:ext cx="4563291" cy="5355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40B8C-F101-2D43-B1DC-EF9F24E87A32}"/>
              </a:ext>
            </a:extLst>
          </p:cNvPr>
          <p:cNvSpPr txBox="1"/>
          <p:nvPr/>
        </p:nvSpPr>
        <p:spPr>
          <a:xfrm>
            <a:off x="4876800" y="3100251"/>
            <a:ext cx="218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CORS Error because Client and server domains are different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A3F33-047E-1646-9F14-E9F4035EBA29}"/>
              </a:ext>
            </a:extLst>
          </p:cNvPr>
          <p:cNvSpPr txBox="1"/>
          <p:nvPr/>
        </p:nvSpPr>
        <p:spPr>
          <a:xfrm>
            <a:off x="117565" y="4056629"/>
            <a:ext cx="1170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 resolve the CORS error, configure  the server to accept requests from different  Origins (Domains), headers (AUTHOTIZATION or Custom Headers), methods (GET /POST / PUT / DELETE)</a:t>
            </a:r>
          </a:p>
        </p:txBody>
      </p:sp>
    </p:spTree>
    <p:extLst>
      <p:ext uri="{BB962C8B-B14F-4D97-AF65-F5344CB8AC3E}">
        <p14:creationId xmlns:p14="http://schemas.microsoft.com/office/powerpoint/2010/main" val="2920315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9FC2F-05D3-6942-8C44-A4ADA1D61889}"/>
              </a:ext>
            </a:extLst>
          </p:cNvPr>
          <p:cNvSpPr txBox="1"/>
          <p:nvPr/>
        </p:nvSpPr>
        <p:spPr>
          <a:xfrm>
            <a:off x="2743200" y="156754"/>
            <a:ext cx="62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Challenges for developers while developing and using REST APIs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46A3C-1A11-DB44-A503-8A9DCABC5C84}"/>
              </a:ext>
            </a:extLst>
          </p:cNvPr>
          <p:cNvSpPr txBox="1"/>
          <p:nvPr/>
        </p:nvSpPr>
        <p:spPr>
          <a:xfrm>
            <a:off x="200297" y="731520"/>
            <a:ext cx="11869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provide secure access of REST API to Client?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Credentials with </a:t>
            </a:r>
            <a:r>
              <a:rPr lang="en-US" dirty="0" err="1"/>
              <a:t>UserName</a:t>
            </a:r>
            <a:r>
              <a:rPr lang="en-US" dirty="0"/>
              <a:t> and Password aka User based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Intercept the headers and read 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Verify credentials on server aka match username with password, if match the process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Management based on User Credentials and Tokens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 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1757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3554</TotalTime>
  <Words>2920</Words>
  <Application>Microsoft Macintosh PowerPoint</Application>
  <PresentationFormat>Widescreen</PresentationFormat>
  <Paragraphs>657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246</cp:revision>
  <dcterms:created xsi:type="dcterms:W3CDTF">2021-01-04T06:22:42Z</dcterms:created>
  <dcterms:modified xsi:type="dcterms:W3CDTF">2021-01-14T10:12:17Z</dcterms:modified>
</cp:coreProperties>
</file>