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39111-B0BB-C746-BE28-ED1DCD5B5C18}"/>
              </a:ext>
            </a:extLst>
          </p:cNvPr>
          <p:cNvSpPr/>
          <p:nvPr/>
        </p:nvSpPr>
        <p:spPr>
          <a:xfrm>
            <a:off x="966651" y="862149"/>
            <a:ext cx="2751909" cy="337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+data1</a:t>
            </a:r>
          </a:p>
          <a:p>
            <a:pPr algn="ctr"/>
            <a:r>
              <a:rPr lang="en-US" dirty="0"/>
              <a:t>+data2</a:t>
            </a:r>
          </a:p>
          <a:p>
            <a:pPr algn="ctr"/>
            <a:r>
              <a:rPr lang="en-US" dirty="0"/>
              <a:t>-data3</a:t>
            </a:r>
          </a:p>
          <a:p>
            <a:pPr algn="ctr"/>
            <a:r>
              <a:rPr lang="en-US" dirty="0"/>
              <a:t>-data4</a:t>
            </a:r>
          </a:p>
          <a:p>
            <a:pPr algn="ctr"/>
            <a:r>
              <a:rPr lang="en-US" dirty="0"/>
              <a:t>+fn1()</a:t>
            </a:r>
          </a:p>
          <a:p>
            <a:pPr algn="ctr"/>
            <a:r>
              <a:rPr lang="en-US" dirty="0"/>
              <a:t>+fn2()</a:t>
            </a:r>
          </a:p>
          <a:p>
            <a:pPr algn="ctr"/>
            <a:r>
              <a:rPr lang="en-US" dirty="0"/>
              <a:t>-fn3()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A53418-2BC1-A044-8C9B-F046FAE0E171}"/>
              </a:ext>
            </a:extLst>
          </p:cNvPr>
          <p:cNvSpPr/>
          <p:nvPr/>
        </p:nvSpPr>
        <p:spPr>
          <a:xfrm>
            <a:off x="4267200" y="1071154"/>
            <a:ext cx="1036320" cy="31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40A2030-BDF0-4B47-BC11-34DBABAF3F0C}"/>
              </a:ext>
            </a:extLst>
          </p:cNvPr>
          <p:cNvSpPr/>
          <p:nvPr/>
        </p:nvSpPr>
        <p:spPr>
          <a:xfrm>
            <a:off x="5442857" y="2464526"/>
            <a:ext cx="1550126" cy="35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95C2C-3F11-C340-A75C-0C92D3EFCEF4}"/>
              </a:ext>
            </a:extLst>
          </p:cNvPr>
          <p:cNvSpPr txBox="1"/>
          <p:nvPr/>
        </p:nvSpPr>
        <p:spPr>
          <a:xfrm>
            <a:off x="7132320" y="2133600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Class1 obj =new Class1();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8B294-ED5E-A149-8257-8B09B19D7A96}"/>
              </a:ext>
            </a:extLst>
          </p:cNvPr>
          <p:cNvSpPr/>
          <p:nvPr/>
        </p:nvSpPr>
        <p:spPr>
          <a:xfrm>
            <a:off x="8116389" y="3300549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B14EC-76D8-834D-9B0C-E3F06670C8F0}"/>
              </a:ext>
            </a:extLst>
          </p:cNvPr>
          <p:cNvCxnSpPr/>
          <p:nvPr/>
        </p:nvCxnSpPr>
        <p:spPr>
          <a:xfrm>
            <a:off x="5303520" y="2629989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52416F-400C-3E45-90CF-99BABE1BD51A}"/>
              </a:ext>
            </a:extLst>
          </p:cNvPr>
          <p:cNvSpPr/>
          <p:nvPr/>
        </p:nvSpPr>
        <p:spPr>
          <a:xfrm>
            <a:off x="8116389" y="4254920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D568C-5ABE-D543-A52D-8749FA6EF27A}"/>
              </a:ext>
            </a:extLst>
          </p:cNvPr>
          <p:cNvCxnSpPr/>
          <p:nvPr/>
        </p:nvCxnSpPr>
        <p:spPr>
          <a:xfrm>
            <a:off x="5303520" y="3584360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00D6D-EE15-8E4B-9335-D3D9FFE002AE}"/>
              </a:ext>
            </a:extLst>
          </p:cNvPr>
          <p:cNvSpPr txBox="1"/>
          <p:nvPr/>
        </p:nvSpPr>
        <p:spPr>
          <a:xfrm>
            <a:off x="252549" y="4737463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(default), public, 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77889-71DC-474B-98CA-35F739F89607}"/>
              </a:ext>
            </a:extLst>
          </p:cNvPr>
          <p:cNvSpPr txBox="1"/>
          <p:nvPr/>
        </p:nvSpPr>
        <p:spPr>
          <a:xfrm>
            <a:off x="165463" y="5212863"/>
            <a:ext cx="545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C++, JAVA, C# compilers, uses parser tokens for Keywords and then define scope of class members declaration </a:t>
            </a:r>
          </a:p>
        </p:txBody>
      </p:sp>
    </p:spTree>
    <p:extLst>
      <p:ext uri="{BB962C8B-B14F-4D97-AF65-F5344CB8AC3E}">
        <p14:creationId xmlns:p14="http://schemas.microsoft.com/office/powerpoint/2010/main" val="11132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9AEA11-789F-0344-B1B4-93D191428B7D}"/>
              </a:ext>
            </a:extLst>
          </p:cNvPr>
          <p:cNvSpPr/>
          <p:nvPr/>
        </p:nvSpPr>
        <p:spPr>
          <a:xfrm>
            <a:off x="4336869" y="217714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Code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8BFF857-2A65-F14C-BF8F-5A9598A248BA}"/>
              </a:ext>
            </a:extLst>
          </p:cNvPr>
          <p:cNvSpPr/>
          <p:nvPr/>
        </p:nvSpPr>
        <p:spPr>
          <a:xfrm>
            <a:off x="5817326" y="1637211"/>
            <a:ext cx="278674" cy="147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E81D-57AD-2E47-8A34-F908916A685E}"/>
              </a:ext>
            </a:extLst>
          </p:cNvPr>
          <p:cNvSpPr txBox="1"/>
          <p:nvPr/>
        </p:nvSpPr>
        <p:spPr>
          <a:xfrm>
            <a:off x="4336869" y="3117669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 6 Transpiler Babel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1E7884-AE60-4B4D-86A6-41E3ED5FE6C9}"/>
              </a:ext>
            </a:extLst>
          </p:cNvPr>
          <p:cNvSpPr/>
          <p:nvPr/>
        </p:nvSpPr>
        <p:spPr>
          <a:xfrm>
            <a:off x="4376057" y="4511040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Compatible Code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18E7BE-6A61-7C4B-BD3E-924718E1BC23}"/>
              </a:ext>
            </a:extLst>
          </p:cNvPr>
          <p:cNvSpPr/>
          <p:nvPr/>
        </p:nvSpPr>
        <p:spPr>
          <a:xfrm>
            <a:off x="5808616" y="3495709"/>
            <a:ext cx="287384" cy="1015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F058-64EE-5B4F-B2F7-C5302CF7F27D}"/>
              </a:ext>
            </a:extLst>
          </p:cNvPr>
          <p:cNvSpPr txBox="1"/>
          <p:nvPr/>
        </p:nvSpPr>
        <p:spPr>
          <a:xfrm>
            <a:off x="8168640" y="365760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with public /private / protected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2BD32A6-AB43-544F-AF5D-B0660DBEC100}"/>
              </a:ext>
            </a:extLst>
          </p:cNvPr>
          <p:cNvSpPr/>
          <p:nvPr/>
        </p:nvSpPr>
        <p:spPr>
          <a:xfrm>
            <a:off x="7384870" y="1027611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B651-C02C-DD42-A5AE-5A0BC4016FBF}"/>
              </a:ext>
            </a:extLst>
          </p:cNvPr>
          <p:cNvSpPr txBox="1"/>
          <p:nvPr/>
        </p:nvSpPr>
        <p:spPr>
          <a:xfrm>
            <a:off x="8969829" y="1741714"/>
            <a:ext cx="2995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Map with IIFE</a:t>
            </a:r>
          </a:p>
          <a:p>
            <a:r>
              <a:rPr lang="en-US" dirty="0"/>
              <a:t>The class Name becomes as function Object inside IIFE</a:t>
            </a:r>
          </a:p>
          <a:p>
            <a:endParaRPr lang="en-US" dirty="0"/>
          </a:p>
          <a:p>
            <a:r>
              <a:rPr lang="en-US" dirty="0"/>
              <a:t>The scope functions are mapped as prototype functions</a:t>
            </a:r>
          </a:p>
          <a:p>
            <a:endParaRPr lang="en-US" dirty="0"/>
          </a:p>
          <a:p>
            <a:r>
              <a:rPr lang="en-US" dirty="0"/>
              <a:t>The class Constructor is mapped with the constructor function declaration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F03B5677-D7E7-2E40-B96B-47A2097EC27B}"/>
              </a:ext>
            </a:extLst>
          </p:cNvPr>
          <p:cNvSpPr/>
          <p:nvPr/>
        </p:nvSpPr>
        <p:spPr>
          <a:xfrm>
            <a:off x="7663544" y="3429000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DC80A-9090-0F41-B851-269539F6E4A8}"/>
              </a:ext>
            </a:extLst>
          </p:cNvPr>
          <p:cNvSpPr txBox="1"/>
          <p:nvPr/>
        </p:nvSpPr>
        <p:spPr>
          <a:xfrm>
            <a:off x="357051" y="688925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is public for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through Constructor()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using ‘this’ prefix e.g. </a:t>
            </a:r>
            <a:r>
              <a:rPr lang="en-US" dirty="0" err="1"/>
              <a:t>this.x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/>
              <a:t>extends </a:t>
            </a:r>
            <a:r>
              <a:rPr lang="en-US" dirty="0"/>
              <a:t>keyword for inheritance</a:t>
            </a:r>
          </a:p>
          <a:p>
            <a:pPr marL="342900" indent="-342900">
              <a:buAutoNum type="arabicPeriod"/>
            </a:pPr>
            <a:r>
              <a:rPr lang="en-US" dirty="0"/>
              <a:t>The derived class constructor must have super(); call to access the base class constructor </a:t>
            </a:r>
          </a:p>
        </p:txBody>
      </p:sp>
    </p:spTree>
    <p:extLst>
      <p:ext uri="{BB962C8B-B14F-4D97-AF65-F5344CB8AC3E}">
        <p14:creationId xmlns:p14="http://schemas.microsoft.com/office/powerpoint/2010/main" val="22774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09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6DCBE-2AAD-4C47-AFC6-BB9198FC6086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08E136-8C1C-C140-98A6-12BB5CFDDB6E}"/>
              </a:ext>
            </a:extLst>
          </p:cNvPr>
          <p:cNvSpPr/>
          <p:nvPr/>
        </p:nvSpPr>
        <p:spPr>
          <a:xfrm>
            <a:off x="8813074" y="1088571"/>
            <a:ext cx="2952206" cy="4746172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Multi-Threaded. Request Processing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AE6FD67-B86A-0748-A76C-0068A5574ADC}"/>
              </a:ext>
            </a:extLst>
          </p:cNvPr>
          <p:cNvSpPr/>
          <p:nvPr/>
        </p:nvSpPr>
        <p:spPr>
          <a:xfrm>
            <a:off x="6914606" y="134982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13862AD-A154-C240-94DA-7B8EB54D9A5B}"/>
              </a:ext>
            </a:extLst>
          </p:cNvPr>
          <p:cNvSpPr/>
          <p:nvPr/>
        </p:nvSpPr>
        <p:spPr>
          <a:xfrm>
            <a:off x="6914606" y="2207623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99D1D9A-5161-4440-BBCC-0E992970C452}"/>
              </a:ext>
            </a:extLst>
          </p:cNvPr>
          <p:cNvSpPr/>
          <p:nvPr/>
        </p:nvSpPr>
        <p:spPr>
          <a:xfrm>
            <a:off x="6888480" y="314814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646992-D2DD-E448-BB6D-905243DAFD7F}"/>
              </a:ext>
            </a:extLst>
          </p:cNvPr>
          <p:cNvSpPr/>
          <p:nvPr/>
        </p:nvSpPr>
        <p:spPr>
          <a:xfrm>
            <a:off x="6888480" y="4114799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A19625D-747D-D24E-89E6-8B4EB677B27E}"/>
              </a:ext>
            </a:extLst>
          </p:cNvPr>
          <p:cNvSpPr/>
          <p:nvPr/>
        </p:nvSpPr>
        <p:spPr>
          <a:xfrm>
            <a:off x="6888480" y="494646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E1D2-8C61-1848-981D-EC455A7C6AC5}"/>
              </a:ext>
            </a:extLst>
          </p:cNvPr>
          <p:cNvSpPr/>
          <p:nvPr/>
        </p:nvSpPr>
        <p:spPr>
          <a:xfrm>
            <a:off x="8987246" y="1524000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1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2945E-195B-0B44-A783-697DECE0DE7B}"/>
              </a:ext>
            </a:extLst>
          </p:cNvPr>
          <p:cNvSpPr/>
          <p:nvPr/>
        </p:nvSpPr>
        <p:spPr>
          <a:xfrm>
            <a:off x="8987246" y="2351315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2 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ACBB5D-E805-D043-958E-3B67C12126C2}"/>
              </a:ext>
            </a:extLst>
          </p:cNvPr>
          <p:cNvSpPr/>
          <p:nvPr/>
        </p:nvSpPr>
        <p:spPr>
          <a:xfrm>
            <a:off x="4406537" y="13498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AFBC76-BD6B-244C-B67D-2D9FBCFAC49D}"/>
              </a:ext>
            </a:extLst>
          </p:cNvPr>
          <p:cNvSpPr/>
          <p:nvPr/>
        </p:nvSpPr>
        <p:spPr>
          <a:xfrm>
            <a:off x="4345577" y="22642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1FB227-04E1-2345-89AC-147AC0B4E281}"/>
              </a:ext>
            </a:extLst>
          </p:cNvPr>
          <p:cNvSpPr/>
          <p:nvPr/>
        </p:nvSpPr>
        <p:spPr>
          <a:xfrm>
            <a:off x="4345577" y="3252651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2FF8A6-4214-9A41-97BF-1E5E8BD09C57}"/>
              </a:ext>
            </a:extLst>
          </p:cNvPr>
          <p:cNvSpPr/>
          <p:nvPr/>
        </p:nvSpPr>
        <p:spPr>
          <a:xfrm>
            <a:off x="4345576" y="4136570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6404C8-3399-F045-8846-FEF4842A56AD}"/>
              </a:ext>
            </a:extLst>
          </p:cNvPr>
          <p:cNvSpPr/>
          <p:nvPr/>
        </p:nvSpPr>
        <p:spPr>
          <a:xfrm>
            <a:off x="4345576" y="4955173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19C7C-7555-EE4F-938B-6352AF205FB0}"/>
              </a:ext>
            </a:extLst>
          </p:cNvPr>
          <p:cNvSpPr txBox="1"/>
          <p:nvPr/>
        </p:nvSpPr>
        <p:spPr>
          <a:xfrm>
            <a:off x="200298" y="1028343"/>
            <a:ext cx="357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resource intensive operations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Server  Allocates a thread to request</a:t>
            </a:r>
          </a:p>
          <a:p>
            <a:pPr marL="342900" indent="-342900">
              <a:buAutoNum type="arabicPeriod"/>
            </a:pPr>
            <a:r>
              <a:rPr lang="en-US" dirty="0"/>
              <a:t>If the request has resource intensive operations</a:t>
            </a:r>
          </a:p>
          <a:p>
            <a:pPr marL="800100" lvl="1" indent="-342900">
              <a:buAutoNum type="arabicPeriod"/>
            </a:pPr>
            <a:r>
              <a:rPr lang="en-US" dirty="0"/>
              <a:t>The Acknowledgement of the  operation is given to client instead client keep waiting.</a:t>
            </a:r>
          </a:p>
          <a:p>
            <a:pPr marL="800100" lvl="1" indent="-342900">
              <a:buAutoNum type="arabicPeriod"/>
            </a:pPr>
            <a:r>
              <a:rPr lang="en-US" dirty="0"/>
              <a:t>Client is Free to perform other tasks</a:t>
            </a:r>
          </a:p>
          <a:p>
            <a:pPr marL="800100" lvl="1" indent="-342900">
              <a:buAutoNum type="arabicPeriod"/>
            </a:pPr>
            <a:r>
              <a:rPr lang="en-US" dirty="0"/>
              <a:t>When the result is ready the client is notified</a:t>
            </a:r>
          </a:p>
          <a:p>
            <a:pPr marL="342900" indent="-342900">
              <a:buAutoNum type="arabicPeriod"/>
            </a:pPr>
            <a:r>
              <a:rPr lang="en-US" dirty="0"/>
              <a:t>Client get the response and close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2236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F27E5F-F7D8-8044-A1FA-85967ACC4E5F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Promises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26AA0-97A1-D04A-B5E4-F213150D9E2E}"/>
              </a:ext>
            </a:extLst>
          </p:cNvPr>
          <p:cNvSpPr/>
          <p:nvPr/>
        </p:nvSpPr>
        <p:spPr>
          <a:xfrm>
            <a:off x="9988730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750C-88B9-DE43-8046-4390261195D9}"/>
              </a:ext>
            </a:extLst>
          </p:cNvPr>
          <p:cNvSpPr txBox="1"/>
          <p:nvPr/>
        </p:nvSpPr>
        <p:spPr>
          <a:xfrm>
            <a:off x="9910354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77F7-5E96-9741-8D4C-131E59414D50}"/>
              </a:ext>
            </a:extLst>
          </p:cNvPr>
          <p:cNvSpPr/>
          <p:nvPr/>
        </p:nvSpPr>
        <p:spPr>
          <a:xfrm>
            <a:off x="304801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EA411-1017-3D47-91D1-816290A26F5E}"/>
              </a:ext>
            </a:extLst>
          </p:cNvPr>
          <p:cNvSpPr txBox="1"/>
          <p:nvPr/>
        </p:nvSpPr>
        <p:spPr>
          <a:xfrm>
            <a:off x="8709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Client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88E335-17CE-7740-A9FD-B3EA59DE8FD6}"/>
              </a:ext>
            </a:extLst>
          </p:cNvPr>
          <p:cNvSpPr/>
          <p:nvPr/>
        </p:nvSpPr>
        <p:spPr>
          <a:xfrm>
            <a:off x="2142310" y="1114697"/>
            <a:ext cx="7846420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D8BDB-B7D1-3246-B79F-E3EAED98DE6D}"/>
              </a:ext>
            </a:extLst>
          </p:cNvPr>
          <p:cNvSpPr txBox="1"/>
          <p:nvPr/>
        </p:nvSpPr>
        <p:spPr>
          <a:xfrm>
            <a:off x="2560320" y="768140"/>
            <a:ext cx="669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Request made by Client to Server, HTTP GET / POST /PUT /DELETE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88446-F043-EF41-AAEA-15A0577D0FA2}"/>
              </a:ext>
            </a:extLst>
          </p:cNvPr>
          <p:cNvSpPr txBox="1"/>
          <p:nvPr/>
        </p:nvSpPr>
        <p:spPr>
          <a:xfrm>
            <a:off x="10119360" y="1258388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2. Server Accepts request and provides Acknowledgement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905D3E6-5047-9341-821D-47D71C9B7B91}"/>
              </a:ext>
            </a:extLst>
          </p:cNvPr>
          <p:cNvSpPr/>
          <p:nvPr/>
        </p:nvSpPr>
        <p:spPr>
          <a:xfrm>
            <a:off x="4711337" y="1724296"/>
            <a:ext cx="5277394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Acknowledgement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B5604-6A5A-2E45-9BE3-74125F1F9399}"/>
              </a:ext>
            </a:extLst>
          </p:cNvPr>
          <p:cNvSpPr txBox="1"/>
          <p:nvPr/>
        </p:nvSpPr>
        <p:spPr>
          <a:xfrm>
            <a:off x="10106296" y="2332446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4  Server Continue the execution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7A0CBD-4D98-3645-8279-D43E3BDCFC19}"/>
              </a:ext>
            </a:extLst>
          </p:cNvPr>
          <p:cNvSpPr/>
          <p:nvPr/>
        </p:nvSpPr>
        <p:spPr>
          <a:xfrm>
            <a:off x="2142310" y="2047461"/>
            <a:ext cx="2838993" cy="556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Client Subscribe to Promise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FB61E-3C63-7A48-8C86-F79F9DC38119}"/>
              </a:ext>
            </a:extLst>
          </p:cNvPr>
          <p:cNvSpPr txBox="1"/>
          <p:nvPr/>
        </p:nvSpPr>
        <p:spPr>
          <a:xfrm>
            <a:off x="431076" y="216586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  Client Continue the execution</a:t>
            </a: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6C4FD700-6712-1F4A-982F-6E69E7CBCFF6}"/>
              </a:ext>
            </a:extLst>
          </p:cNvPr>
          <p:cNvSpPr/>
          <p:nvPr/>
        </p:nvSpPr>
        <p:spPr>
          <a:xfrm rot="5400000">
            <a:off x="7682466" y="785280"/>
            <a:ext cx="872200" cy="37054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86A72-614D-9F4D-8279-8397C6901FFA}"/>
              </a:ext>
            </a:extLst>
          </p:cNvPr>
          <p:cNvSpPr txBox="1"/>
          <p:nvPr/>
        </p:nvSpPr>
        <p:spPr>
          <a:xfrm>
            <a:off x="6633754" y="2645286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7. Promise Wait for Response</a:t>
            </a:r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278EB5C0-AC9A-1047-8152-5D8B2678E030}"/>
              </a:ext>
            </a:extLst>
          </p:cNvPr>
          <p:cNvSpPr/>
          <p:nvPr/>
        </p:nvSpPr>
        <p:spPr>
          <a:xfrm flipH="1">
            <a:off x="5107577" y="2201930"/>
            <a:ext cx="4881150" cy="1516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0BC1B-8467-6D40-B2B8-A40D769DF07D}"/>
              </a:ext>
            </a:extLst>
          </p:cNvPr>
          <p:cNvSpPr txBox="1"/>
          <p:nvPr/>
        </p:nvSpPr>
        <p:spPr>
          <a:xfrm>
            <a:off x="6065520" y="3378984"/>
            <a:ext cx="33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8. Server Is ready with response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606C399-7636-CD45-A542-26FDD6BFEC0E}"/>
              </a:ext>
            </a:extLst>
          </p:cNvPr>
          <p:cNvSpPr/>
          <p:nvPr/>
        </p:nvSpPr>
        <p:spPr>
          <a:xfrm>
            <a:off x="3818709" y="3020595"/>
            <a:ext cx="1480457" cy="119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The Response</a:t>
            </a:r>
          </a:p>
          <a:p>
            <a:pPr algn="ctr"/>
            <a:r>
              <a:rPr lang="en-US" dirty="0"/>
              <a:t>Success / Fail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5ECEAF36-7A6F-7D4A-BE90-9726B3043267}"/>
              </a:ext>
            </a:extLst>
          </p:cNvPr>
          <p:cNvSpPr/>
          <p:nvPr/>
        </p:nvSpPr>
        <p:spPr>
          <a:xfrm rot="5400000">
            <a:off x="2431871" y="2349137"/>
            <a:ext cx="1280157" cy="1458688"/>
          </a:xfrm>
          <a:prstGeom prst="bentUpArrow">
            <a:avLst>
              <a:gd name="adj1" fmla="val 25000"/>
              <a:gd name="adj2" fmla="val 25000"/>
              <a:gd name="adj3" fmla="val 30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00A22-A8BA-5E41-8BF9-AE3C5A237D23}"/>
              </a:ext>
            </a:extLst>
          </p:cNvPr>
          <p:cNvSpPr txBox="1"/>
          <p:nvPr/>
        </p:nvSpPr>
        <p:spPr>
          <a:xfrm>
            <a:off x="2229394" y="3748316"/>
            <a:ext cx="1332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Client use the subscription to Unpack to the response and process 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7D90D-3016-A344-9BE1-6BD0F3C2F5D6}"/>
              </a:ext>
            </a:extLst>
          </p:cNvPr>
          <p:cNvSpPr txBox="1"/>
          <p:nvPr/>
        </p:nvSpPr>
        <p:spPr>
          <a:xfrm>
            <a:off x="3239589" y="4456164"/>
            <a:ext cx="327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10a. Either Resolve (Success) </a:t>
            </a:r>
          </a:p>
          <a:p>
            <a:r>
              <a:rPr lang="en-US" sz="1200" dirty="0"/>
              <a:t>10b. Or Rejected (Fail)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4341BCE2-D1C1-B244-A5AD-D4D3E9642C10}"/>
              </a:ext>
            </a:extLst>
          </p:cNvPr>
          <p:cNvSpPr/>
          <p:nvPr/>
        </p:nvSpPr>
        <p:spPr>
          <a:xfrm>
            <a:off x="1402080" y="4110446"/>
            <a:ext cx="827314" cy="39188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9F364-35F7-224A-9824-D7B28EFF5A5B}"/>
              </a:ext>
            </a:extLst>
          </p:cNvPr>
          <p:cNvSpPr txBox="1"/>
          <p:nvPr/>
        </p:nvSpPr>
        <p:spPr>
          <a:xfrm>
            <a:off x="431076" y="4502331"/>
            <a:ext cx="134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11. Receive the Data from Response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BE1B00BE-3AC3-A649-AAB9-2042EFEF98C4}"/>
              </a:ext>
            </a:extLst>
          </p:cNvPr>
          <p:cNvSpPr/>
          <p:nvPr/>
        </p:nvSpPr>
        <p:spPr>
          <a:xfrm>
            <a:off x="2229394" y="5442857"/>
            <a:ext cx="7680960" cy="58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Promise Bridge for Decoupling and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8159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CD8461-E4E7-9442-9598-C423F7BA9544}"/>
              </a:ext>
            </a:extLst>
          </p:cNvPr>
          <p:cNvSpPr/>
          <p:nvPr/>
        </p:nvSpPr>
        <p:spPr>
          <a:xfrm>
            <a:off x="8917577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Returning Promise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E1E66A-C51F-0843-ABC5-8338DB520A6B}"/>
              </a:ext>
            </a:extLst>
          </p:cNvPr>
          <p:cNvSpPr/>
          <p:nvPr/>
        </p:nvSpPr>
        <p:spPr>
          <a:xfrm>
            <a:off x="4968240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Method call method that returns Promise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caller method must be decorated with </a:t>
            </a:r>
            <a:r>
              <a:rPr lang="en-US" b="1" dirty="0"/>
              <a:t>‘async’ </a:t>
            </a:r>
            <a:r>
              <a:rPr lang="en-US" dirty="0"/>
              <a:t>keyword when the call is made, decorate call as ‘</a:t>
            </a:r>
            <a:r>
              <a:rPr lang="en-US" b="1" dirty="0"/>
              <a:t>await’ </a:t>
            </a:r>
            <a:r>
              <a:rPr lang="en-US" dirty="0"/>
              <a:t>aka </a:t>
            </a:r>
            <a:r>
              <a:rPr lang="en-US" dirty="0" err="1"/>
              <a:t>awaittable</a:t>
            </a:r>
            <a:r>
              <a:rPr lang="en-US" dirty="0"/>
              <a:t>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F0F3E-851A-384C-9A4F-C020AE8A837D}"/>
              </a:ext>
            </a:extLst>
          </p:cNvPr>
          <p:cNvSpPr/>
          <p:nvPr/>
        </p:nvSpPr>
        <p:spPr>
          <a:xfrm>
            <a:off x="862149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399A3D5-6915-BD46-8AD8-652CA59A400A}"/>
              </a:ext>
            </a:extLst>
          </p:cNvPr>
          <p:cNvSpPr/>
          <p:nvPr/>
        </p:nvSpPr>
        <p:spPr>
          <a:xfrm>
            <a:off x="3065417" y="2081349"/>
            <a:ext cx="2290354" cy="2351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5EAA01A6-7C37-B44D-9815-30B06F9AE269}"/>
              </a:ext>
            </a:extLst>
          </p:cNvPr>
          <p:cNvSpPr/>
          <p:nvPr/>
        </p:nvSpPr>
        <p:spPr>
          <a:xfrm>
            <a:off x="6905897" y="609600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for Data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Subscribe to promise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564E5324-92CC-3F47-A72C-D87B75C9867E}"/>
              </a:ext>
            </a:extLst>
          </p:cNvPr>
          <p:cNvSpPr/>
          <p:nvPr/>
        </p:nvSpPr>
        <p:spPr>
          <a:xfrm rot="10800000">
            <a:off x="6692537" y="4413736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49A594E-DCCC-4E4B-BBE5-99E50460BE87}"/>
              </a:ext>
            </a:extLst>
          </p:cNvPr>
          <p:cNvSpPr/>
          <p:nvPr/>
        </p:nvSpPr>
        <p:spPr>
          <a:xfrm>
            <a:off x="3161211" y="4188823"/>
            <a:ext cx="2194560" cy="26125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9866E-353B-7E4A-83D6-F8A860E0D9DF}"/>
              </a:ext>
            </a:extLst>
          </p:cNvPr>
          <p:cNvSpPr txBox="1"/>
          <p:nvPr/>
        </p:nvSpPr>
        <p:spPr>
          <a:xfrm>
            <a:off x="3648892" y="1271451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5321E-CAE1-E748-80F1-C09868867AF0}"/>
              </a:ext>
            </a:extLst>
          </p:cNvPr>
          <p:cNvSpPr txBox="1"/>
          <p:nvPr/>
        </p:nvSpPr>
        <p:spPr>
          <a:xfrm>
            <a:off x="7754983" y="4901977"/>
            <a:ext cx="128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 / Reject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0CAF-E3DC-A841-9538-05D179FF62D4}"/>
              </a:ext>
            </a:extLst>
          </p:cNvPr>
          <p:cNvSpPr txBox="1"/>
          <p:nvPr/>
        </p:nvSpPr>
        <p:spPr>
          <a:xfrm>
            <a:off x="3648892" y="4511988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Data /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6ECD7-A545-B944-9721-E95AD5DB59BC}"/>
              </a:ext>
            </a:extLst>
          </p:cNvPr>
          <p:cNvSpPr txBox="1"/>
          <p:nvPr/>
        </p:nvSpPr>
        <p:spPr>
          <a:xfrm>
            <a:off x="246017" y="121920"/>
            <a:ext cx="584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/ Await calls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8889E-3CE4-824C-8022-2A977AC754E5}"/>
              </a:ext>
            </a:extLst>
          </p:cNvPr>
          <p:cNvSpPr txBox="1"/>
          <p:nvPr/>
        </p:nvSpPr>
        <p:spPr>
          <a:xfrm>
            <a:off x="1003663" y="5220227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849AD-B9AB-8449-99EE-44CFC5E1D251}"/>
              </a:ext>
            </a:extLst>
          </p:cNvPr>
          <p:cNvSpPr txBox="1"/>
          <p:nvPr/>
        </p:nvSpPr>
        <p:spPr>
          <a:xfrm>
            <a:off x="5364481" y="5363642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B1BF-C126-CC4E-BEDB-A9D38E123791}"/>
              </a:ext>
            </a:extLst>
          </p:cNvPr>
          <p:cNvSpPr txBox="1"/>
          <p:nvPr/>
        </p:nvSpPr>
        <p:spPr>
          <a:xfrm>
            <a:off x="10029009" y="5035561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8338-7DBC-864E-B707-58DC40912586}"/>
              </a:ext>
            </a:extLst>
          </p:cNvPr>
          <p:cNvSpPr txBox="1"/>
          <p:nvPr/>
        </p:nvSpPr>
        <p:spPr>
          <a:xfrm>
            <a:off x="178526" y="593691"/>
            <a:ext cx="227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Calls B, B Calls C, C returns promise,  B executes call C as asynchronous call using ‘async’ decorator and wait for C to complete using ‘await’ statement decorator</a:t>
            </a:r>
          </a:p>
        </p:txBody>
      </p:sp>
    </p:spTree>
    <p:extLst>
      <p:ext uri="{BB962C8B-B14F-4D97-AF65-F5344CB8AC3E}">
        <p14:creationId xmlns:p14="http://schemas.microsoft.com/office/powerpoint/2010/main" val="412770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A243A-E041-F947-9B9A-0355EA57D426}"/>
              </a:ext>
            </a:extLst>
          </p:cNvPr>
          <p:cNvSpPr/>
          <p:nvPr/>
        </p:nvSpPr>
        <p:spPr>
          <a:xfrm>
            <a:off x="444136" y="156754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BFC19-2FB9-914E-A004-062B718511F1}"/>
              </a:ext>
            </a:extLst>
          </p:cNvPr>
          <p:cNvSpPr/>
          <p:nvPr/>
        </p:nvSpPr>
        <p:spPr>
          <a:xfrm>
            <a:off x="444136" y="2164080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52B-5DBA-D143-91DA-CF37A8579AF8}"/>
              </a:ext>
            </a:extLst>
          </p:cNvPr>
          <p:cNvSpPr/>
          <p:nvPr/>
        </p:nvSpPr>
        <p:spPr>
          <a:xfrm>
            <a:off x="444135" y="4171406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674E9-00D2-2442-AF6D-3C36FB4B6A12}"/>
              </a:ext>
            </a:extLst>
          </p:cNvPr>
          <p:cNvSpPr/>
          <p:nvPr/>
        </p:nvSpPr>
        <p:spPr>
          <a:xfrm>
            <a:off x="9771019" y="1160417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Product+Vendor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B4FF01-88C8-C64A-B520-F4660D0036E1}"/>
              </a:ext>
            </a:extLst>
          </p:cNvPr>
          <p:cNvSpPr/>
          <p:nvPr/>
        </p:nvSpPr>
        <p:spPr>
          <a:xfrm>
            <a:off x="9771018" y="2732314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+ </a:t>
            </a:r>
            <a:r>
              <a:rPr lang="en-US" dirty="0" err="1"/>
              <a:t>Serarch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8EA43E-4774-BC40-BB6C-055148F7AC1A}"/>
              </a:ext>
            </a:extLst>
          </p:cNvPr>
          <p:cNvSpPr/>
          <p:nvPr/>
        </p:nvSpPr>
        <p:spPr>
          <a:xfrm>
            <a:off x="9771018" y="4400005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OrderManager</a:t>
            </a:r>
            <a:r>
              <a:rPr lang="en-US" dirty="0"/>
              <a:t> + </a:t>
            </a:r>
            <a:r>
              <a:rPr lang="en-US" dirty="0" err="1"/>
              <a:t>OrderProcessing</a:t>
            </a:r>
            <a:r>
              <a:rPr lang="en-US" dirty="0"/>
              <a:t> + </a:t>
            </a:r>
          </a:p>
          <a:p>
            <a:pPr algn="ctr"/>
            <a:r>
              <a:rPr lang="en-US" dirty="0" err="1"/>
              <a:t>OrderDispatch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CADE-D8C1-E240-8955-258AC1408EBB}"/>
              </a:ext>
            </a:extLst>
          </p:cNvPr>
          <p:cNvSpPr/>
          <p:nvPr/>
        </p:nvSpPr>
        <p:spPr>
          <a:xfrm>
            <a:off x="7750629" y="618309"/>
            <a:ext cx="1637211" cy="529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</a:t>
            </a:r>
          </a:p>
          <a:p>
            <a:pPr algn="ctr"/>
            <a:r>
              <a:rPr lang="en-US" dirty="0" err="1"/>
              <a:t>DataAccess</a:t>
            </a:r>
            <a:r>
              <a:rPr lang="en-US" dirty="0"/>
              <a:t> + Business Logic + Endpoints etc.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65D7D43-04E4-E044-A98B-C27BE30B6AAD}"/>
              </a:ext>
            </a:extLst>
          </p:cNvPr>
          <p:cNvSpPr/>
          <p:nvPr/>
        </p:nvSpPr>
        <p:spPr>
          <a:xfrm rot="16200000">
            <a:off x="6505304" y="2316479"/>
            <a:ext cx="670560" cy="1820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44848E-31E1-AD4C-97A3-FD062EBA5C2A}"/>
              </a:ext>
            </a:extLst>
          </p:cNvPr>
          <p:cNvSpPr/>
          <p:nvPr/>
        </p:nvSpPr>
        <p:spPr>
          <a:xfrm>
            <a:off x="3579224" y="1881051"/>
            <a:ext cx="1959428" cy="267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HTTP Calls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FC44B15-2CD6-714B-935F-62C9A894E846}"/>
              </a:ext>
            </a:extLst>
          </p:cNvPr>
          <p:cNvSpPr/>
          <p:nvPr/>
        </p:nvSpPr>
        <p:spPr>
          <a:xfrm rot="5400000">
            <a:off x="2905397" y="109946"/>
            <a:ext cx="1247504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F78F31-D4C9-E444-BC6C-E0B3FF7678DD}"/>
              </a:ext>
            </a:extLst>
          </p:cNvPr>
          <p:cNvSpPr/>
          <p:nvPr/>
        </p:nvSpPr>
        <p:spPr>
          <a:xfrm>
            <a:off x="2464524" y="2612571"/>
            <a:ext cx="1114700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EB3AF7-462A-BD4E-980F-70EC0D1BB784}"/>
              </a:ext>
            </a:extLst>
          </p:cNvPr>
          <p:cNvSpPr/>
          <p:nvPr/>
        </p:nvSpPr>
        <p:spPr>
          <a:xfrm>
            <a:off x="2464524" y="3361509"/>
            <a:ext cx="1114700" cy="409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A1DBD74-E1F4-A446-BF6F-FD01B84B2123}"/>
              </a:ext>
            </a:extLst>
          </p:cNvPr>
          <p:cNvSpPr/>
          <p:nvPr/>
        </p:nvSpPr>
        <p:spPr>
          <a:xfrm>
            <a:off x="5538649" y="3128555"/>
            <a:ext cx="487682" cy="178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96914FB-996D-1A41-842F-85611D4159CC}"/>
              </a:ext>
            </a:extLst>
          </p:cNvPr>
          <p:cNvSpPr/>
          <p:nvPr/>
        </p:nvSpPr>
        <p:spPr>
          <a:xfrm rot="5400000" flipH="1">
            <a:off x="3050177" y="3925387"/>
            <a:ext cx="1036319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B4615-DF36-C141-B1F7-5AB5A6EF7624}"/>
              </a:ext>
            </a:extLst>
          </p:cNvPr>
          <p:cNvSpPr/>
          <p:nvPr/>
        </p:nvSpPr>
        <p:spPr>
          <a:xfrm>
            <a:off x="7794171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B163E-117D-CD43-8BD7-8D22F4136CB7}"/>
              </a:ext>
            </a:extLst>
          </p:cNvPr>
          <p:cNvSpPr/>
          <p:nvPr/>
        </p:nvSpPr>
        <p:spPr>
          <a:xfrm>
            <a:off x="465909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will load and execute</a:t>
            </a:r>
          </a:p>
          <a:p>
            <a:pPr algn="ctr"/>
            <a:r>
              <a:rPr lang="en-US" dirty="0"/>
              <a:t>JavaScript Compatible to it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7F0C7D1-79CF-1446-9F97-38877209E04F}"/>
              </a:ext>
            </a:extLst>
          </p:cNvPr>
          <p:cNvSpPr/>
          <p:nvPr/>
        </p:nvSpPr>
        <p:spPr>
          <a:xfrm rot="16200000">
            <a:off x="5431972" y="1029788"/>
            <a:ext cx="1027612" cy="3696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AC89-53F9-754A-B795-63189C2AAA93}"/>
              </a:ext>
            </a:extLst>
          </p:cNvPr>
          <p:cNvSpPr txBox="1"/>
          <p:nvPr/>
        </p:nvSpPr>
        <p:spPr>
          <a:xfrm>
            <a:off x="4772297" y="2499360"/>
            <a:ext cx="242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Compiled Transformation aka Transpiler</a:t>
            </a:r>
          </a:p>
        </p:txBody>
      </p:sp>
    </p:spTree>
    <p:extLst>
      <p:ext uri="{BB962C8B-B14F-4D97-AF65-F5344CB8AC3E}">
        <p14:creationId xmlns:p14="http://schemas.microsoft.com/office/powerpoint/2010/main" val="38634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ED2C-CAA8-F549-B86B-6E07519B4E47}"/>
              </a:ext>
            </a:extLst>
          </p:cNvPr>
          <p:cNvSpPr txBox="1"/>
          <p:nvPr/>
        </p:nvSpPr>
        <p:spPr>
          <a:xfrm>
            <a:off x="278674" y="365760"/>
            <a:ext cx="1174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 supporting ES 6 and ES 7 Standard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TypeScript, language by Microsoft, Open Source, heavily used for Modern Apps</a:t>
            </a:r>
          </a:p>
          <a:p>
            <a:pPr marL="800100" lvl="1" indent="-342900">
              <a:buAutoNum type="arabicPeriod"/>
            </a:pPr>
            <a:r>
              <a:rPr lang="en-US" dirty="0"/>
              <a:t>Angular </a:t>
            </a:r>
          </a:p>
          <a:p>
            <a:pPr marL="800100" lvl="1" indent="-342900">
              <a:buAutoNum type="arabicPeriod"/>
            </a:pPr>
            <a:r>
              <a:rPr lang="en-US" dirty="0"/>
              <a:t>React 15.0+ TypeScript Support </a:t>
            </a:r>
          </a:p>
          <a:p>
            <a:pPr marL="342900" indent="-342900">
              <a:buAutoNum type="arabicPeriod"/>
            </a:pPr>
            <a:r>
              <a:rPr lang="en-US" dirty="0"/>
              <a:t>High-Level JavaScript aka ES 6 / ES 7</a:t>
            </a:r>
          </a:p>
          <a:p>
            <a:pPr marL="800100" lvl="1" indent="-342900">
              <a:buAutoNum type="arabicPeriod"/>
            </a:pPr>
            <a:r>
              <a:rPr lang="en-US" dirty="0"/>
              <a:t>Preferred language for React, Vue, Ember, </a:t>
            </a:r>
            <a:r>
              <a:rPr lang="en-US" dirty="0" err="1"/>
              <a:t>ExtJs</a:t>
            </a:r>
            <a:r>
              <a:rPr lang="en-US" dirty="0"/>
              <a:t>, etc.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800100" lvl="1" indent="-342900">
              <a:buAutoNum type="arabicPeriod"/>
            </a:pPr>
            <a:r>
              <a:rPr lang="en-US" dirty="0"/>
              <a:t>Angular, etc.</a:t>
            </a:r>
          </a:p>
        </p:txBody>
      </p:sp>
    </p:spTree>
    <p:extLst>
      <p:ext uri="{BB962C8B-B14F-4D97-AF65-F5344CB8AC3E}">
        <p14:creationId xmlns:p14="http://schemas.microsoft.com/office/powerpoint/2010/main" val="1101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342D2-7364-5E46-A304-73A723F84AD5}"/>
              </a:ext>
            </a:extLst>
          </p:cNvPr>
          <p:cNvSpPr/>
          <p:nvPr/>
        </p:nvSpPr>
        <p:spPr>
          <a:xfrm>
            <a:off x="6522720" y="844731"/>
            <a:ext cx="4284617" cy="4878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414-068D-3845-ABF3-2FADE69FE9A6}"/>
              </a:ext>
            </a:extLst>
          </p:cNvPr>
          <p:cNvSpPr txBox="1"/>
          <p:nvPr/>
        </p:nvSpPr>
        <p:spPr>
          <a:xfrm>
            <a:off x="6871063" y="182880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 </a:t>
            </a:r>
          </a:p>
          <a:p>
            <a:pPr algn="ctr"/>
            <a:r>
              <a:rPr lang="en-US" dirty="0"/>
              <a:t>Application Hosting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2DD3CC-33FF-0143-ABF2-A5AC1FB5D4E7}"/>
              </a:ext>
            </a:extLst>
          </p:cNvPr>
          <p:cNvSpPr/>
          <p:nvPr/>
        </p:nvSpPr>
        <p:spPr>
          <a:xfrm>
            <a:off x="6696891" y="1132114"/>
            <a:ext cx="4032069" cy="92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Listener</a:t>
            </a:r>
          </a:p>
          <a:p>
            <a:pPr algn="ctr"/>
            <a:r>
              <a:rPr lang="en-US" dirty="0"/>
              <a:t>Reads HTTP Request and Map it with the Hosted Web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28879-33A1-A445-B8E3-E3DBECBFD876}"/>
              </a:ext>
            </a:extLst>
          </p:cNvPr>
          <p:cNvSpPr/>
          <p:nvPr/>
        </p:nvSpPr>
        <p:spPr>
          <a:xfrm>
            <a:off x="6662057" y="2361111"/>
            <a:ext cx="4032069" cy="2785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8EB86-519A-5D4B-90A2-4B850669E26C}"/>
              </a:ext>
            </a:extLst>
          </p:cNvPr>
          <p:cNvSpPr txBox="1"/>
          <p:nvPr/>
        </p:nvSpPr>
        <p:spPr>
          <a:xfrm>
            <a:off x="7445829" y="244710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Web Application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CBF753-F9D4-E94E-99A4-6554AC716223}"/>
              </a:ext>
            </a:extLst>
          </p:cNvPr>
          <p:cNvSpPr/>
          <p:nvPr/>
        </p:nvSpPr>
        <p:spPr>
          <a:xfrm>
            <a:off x="6871063" y="3048000"/>
            <a:ext cx="371856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Web Pages</a:t>
            </a:r>
          </a:p>
          <a:p>
            <a:pPr algn="ctr"/>
            <a:r>
              <a:rPr lang="en-US" dirty="0"/>
              <a:t>.html/.</a:t>
            </a:r>
            <a:r>
              <a:rPr lang="en-US" dirty="0" err="1"/>
              <a:t>css</a:t>
            </a:r>
            <a:r>
              <a:rPr lang="en-US" dirty="0"/>
              <a:t>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250A71-4491-EA4F-82B1-2387478785AC}"/>
              </a:ext>
            </a:extLst>
          </p:cNvPr>
          <p:cNvSpPr/>
          <p:nvPr/>
        </p:nvSpPr>
        <p:spPr>
          <a:xfrm>
            <a:off x="6853645" y="3805646"/>
            <a:ext cx="3718560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Framework</a:t>
            </a:r>
          </a:p>
          <a:p>
            <a:pPr algn="ctr"/>
            <a:r>
              <a:rPr lang="en-US" dirty="0"/>
              <a:t>Used to Execute Request, manipulate Pages, Generate HTTP Response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2AF560-F7B1-9643-8DBC-4150126F3AF5}"/>
              </a:ext>
            </a:extLst>
          </p:cNvPr>
          <p:cNvSpPr/>
          <p:nvPr/>
        </p:nvSpPr>
        <p:spPr>
          <a:xfrm>
            <a:off x="905691" y="1062446"/>
            <a:ext cx="5556069" cy="81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MyServer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MyPage.html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299860-1AA0-8240-BCC6-22538ECC0108}"/>
              </a:ext>
            </a:extLst>
          </p:cNvPr>
          <p:cNvSpPr/>
          <p:nvPr/>
        </p:nvSpPr>
        <p:spPr>
          <a:xfrm>
            <a:off x="7933509" y="2055223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B59DCE-D547-1843-931B-A8BE78F164FF}"/>
              </a:ext>
            </a:extLst>
          </p:cNvPr>
          <p:cNvSpPr/>
          <p:nvPr/>
        </p:nvSpPr>
        <p:spPr>
          <a:xfrm>
            <a:off x="7794172" y="3565854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A9B1C370-44EB-E746-B675-D543BF94E006}"/>
              </a:ext>
            </a:extLst>
          </p:cNvPr>
          <p:cNvSpPr/>
          <p:nvPr/>
        </p:nvSpPr>
        <p:spPr>
          <a:xfrm>
            <a:off x="905691" y="3936274"/>
            <a:ext cx="5617029" cy="888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page,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33BD1-81A5-364B-858E-6BBC7B38D996}"/>
              </a:ext>
            </a:extLst>
          </p:cNvPr>
          <p:cNvSpPr txBox="1"/>
          <p:nvPr/>
        </p:nvSpPr>
        <p:spPr>
          <a:xfrm>
            <a:off x="217714" y="5316277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IIS, </a:t>
            </a:r>
            <a:r>
              <a:rPr lang="en-US" dirty="0" err="1"/>
              <a:t>NginX</a:t>
            </a:r>
            <a:r>
              <a:rPr lang="en-US" dirty="0"/>
              <a:t>, Apache, etc.</a:t>
            </a:r>
          </a:p>
          <a:p>
            <a:r>
              <a:rPr lang="en-US" dirty="0"/>
              <a:t>JAVA, .NET, PHP-Ruby, Node.js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83460F-57A4-DD4A-80DA-2A8620741EB6}"/>
              </a:ext>
            </a:extLst>
          </p:cNvPr>
          <p:cNvSpPr/>
          <p:nvPr/>
        </p:nvSpPr>
        <p:spPr>
          <a:xfrm>
            <a:off x="11016343" y="3429000"/>
            <a:ext cx="1001486" cy="85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C157CDEA-D5F0-A247-97D0-2C3DD341377A}"/>
              </a:ext>
            </a:extLst>
          </p:cNvPr>
          <p:cNvSpPr/>
          <p:nvPr/>
        </p:nvSpPr>
        <p:spPr>
          <a:xfrm>
            <a:off x="10694126" y="3805646"/>
            <a:ext cx="322217" cy="13062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E36F6-28E7-8B45-B7CD-93356D7A4001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CBB8-7CCF-6B45-A3AE-0E05492FDFFE}"/>
              </a:ext>
            </a:extLst>
          </p:cNvPr>
          <p:cNvSpPr txBox="1"/>
          <p:nvPr/>
        </p:nvSpPr>
        <p:spPr>
          <a:xfrm>
            <a:off x="104503" y="653143"/>
            <a:ext cx="1200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scoping</a:t>
            </a:r>
          </a:p>
          <a:p>
            <a:pPr marL="342900" indent="-342900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>
              <a:buAutoNum type="arabicPeriod"/>
            </a:pPr>
            <a:r>
              <a:rPr lang="en-US" dirty="0"/>
              <a:t>Array Enhancements</a:t>
            </a:r>
          </a:p>
          <a:p>
            <a:pPr marL="342900" indent="-342900"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AutoNum type="arabicPeriod"/>
            </a:pPr>
            <a:r>
              <a:rPr lang="en-US" dirty="0"/>
              <a:t>Arrow Operators</a:t>
            </a:r>
          </a:p>
          <a:p>
            <a:pPr marL="342900" indent="-342900">
              <a:buAutoNum type="arabicPeriod"/>
            </a:pPr>
            <a:r>
              <a:rPr lang="en-US" dirty="0"/>
              <a:t>Object Oriented Programming</a:t>
            </a:r>
          </a:p>
          <a:p>
            <a:pPr marL="800100" lvl="1" indent="-342900">
              <a:buAutoNum type="arabicPeriod"/>
            </a:pPr>
            <a:r>
              <a:rPr lang="en-US" dirty="0"/>
              <a:t>Class</a:t>
            </a:r>
          </a:p>
          <a:p>
            <a:pPr marL="800100" lvl="1" indent="-342900">
              <a:buAutoNum type="arabicPeriod"/>
            </a:pPr>
            <a:r>
              <a:rPr lang="en-US" dirty="0"/>
              <a:t>Generics (Indirectly provided in High-Level-JavaScript but by syntax available in TypeScript)</a:t>
            </a:r>
          </a:p>
          <a:p>
            <a:pPr marL="800100" lvl="1" indent="-342900">
              <a:buAutoNum type="arabicPeriod"/>
            </a:pPr>
            <a:r>
              <a:rPr lang="en-US" dirty="0"/>
              <a:t>Inheritance</a:t>
            </a:r>
          </a:p>
          <a:p>
            <a:pPr marL="342900" indent="-342900">
              <a:buAutoNum type="arabicPeriod"/>
            </a:pPr>
            <a:r>
              <a:rPr lang="en-US" dirty="0"/>
              <a:t>Rest Parameters</a:t>
            </a:r>
          </a:p>
          <a:p>
            <a:pPr marL="342900" indent="-342900">
              <a:buAutoNum type="arabicPeriod"/>
            </a:pPr>
            <a:r>
              <a:rPr lang="en-US" dirty="0"/>
              <a:t>Promises</a:t>
            </a:r>
          </a:p>
          <a:p>
            <a:pPr marL="342900" indent="-342900">
              <a:buAutoNum type="arabicPeriod"/>
            </a:pPr>
            <a:r>
              <a:rPr lang="en-US" dirty="0"/>
              <a:t>Modules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72AC53-F4ED-8843-8718-28112786A8E8}"/>
              </a:ext>
            </a:extLst>
          </p:cNvPr>
          <p:cNvSpPr/>
          <p:nvPr/>
        </p:nvSpPr>
        <p:spPr>
          <a:xfrm>
            <a:off x="9379131" y="757646"/>
            <a:ext cx="583475" cy="320475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F451-A336-DE49-96E0-8E2DB676B395}"/>
              </a:ext>
            </a:extLst>
          </p:cNvPr>
          <p:cNvSpPr txBox="1"/>
          <p:nvPr/>
        </p:nvSpPr>
        <p:spPr>
          <a:xfrm>
            <a:off x="10049691" y="19245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using</a:t>
            </a:r>
          </a:p>
          <a:p>
            <a:r>
              <a:rPr lang="en-US" dirty="0"/>
              <a:t>Transpiler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5C71-6615-EE45-9814-C97D43E79BF8}"/>
              </a:ext>
            </a:extLst>
          </p:cNvPr>
          <p:cNvSpPr txBox="1"/>
          <p:nvPr/>
        </p:nvSpPr>
        <p:spPr>
          <a:xfrm>
            <a:off x="2255520" y="4981302"/>
            <a:ext cx="7254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 6 / ES 7 / </a:t>
            </a:r>
            <a:r>
              <a:rPr lang="en-US" dirty="0" err="1"/>
              <a:t>ESNext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Transpiler  Browser Compatible ES 3 /ES 5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6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2262</TotalTime>
  <Words>971</Words>
  <Application>Microsoft Macintosh PowerPoint</Application>
  <PresentationFormat>Widescreen</PresentationFormat>
  <Paragraphs>218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94</cp:revision>
  <dcterms:created xsi:type="dcterms:W3CDTF">2021-01-04T06:22:42Z</dcterms:created>
  <dcterms:modified xsi:type="dcterms:W3CDTF">2021-01-08T06:36:05Z</dcterms:modified>
</cp:coreProperties>
</file>