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93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24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93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8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67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80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80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17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3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93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87FB2BA-09D0-1840-B49D-E4BDDD8ED284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41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FB2BA-09D0-1840-B49D-E4BDDD8ED284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65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060C-122A-234C-9C81-EFA2DA0DB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MERN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607BE-83B8-FB4D-B437-7AFDBCC87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4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C097D-975B-7D4B-B028-E0A5898B66CB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B95C41F7-8EE5-FA4B-BB4B-9C3094560282}"/>
              </a:ext>
            </a:extLst>
          </p:cNvPr>
          <p:cNvSpPr/>
          <p:nvPr/>
        </p:nvSpPr>
        <p:spPr>
          <a:xfrm>
            <a:off x="10755085" y="2046515"/>
            <a:ext cx="1236617" cy="11495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EB0D6C3C-24CF-CC4D-8A1B-0EFF5F01BC2A}"/>
              </a:ext>
            </a:extLst>
          </p:cNvPr>
          <p:cNvSpPr/>
          <p:nvPr/>
        </p:nvSpPr>
        <p:spPr>
          <a:xfrm>
            <a:off x="10755085" y="3561806"/>
            <a:ext cx="1236617" cy="147174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D3044-6839-9F42-8136-1FA52E2089FD}"/>
              </a:ext>
            </a:extLst>
          </p:cNvPr>
          <p:cNvSpPr txBox="1"/>
          <p:nvPr/>
        </p:nvSpPr>
        <p:spPr>
          <a:xfrm>
            <a:off x="10580914" y="5285992"/>
            <a:ext cx="150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Persistence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BD56E0-0290-7C4D-86F5-0B2C17F3EFAD}"/>
              </a:ext>
            </a:extLst>
          </p:cNvPr>
          <p:cNvSpPr/>
          <p:nvPr/>
        </p:nvSpPr>
        <p:spPr>
          <a:xfrm>
            <a:off x="6836229" y="1027611"/>
            <a:ext cx="3439885" cy="5077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E3B12-AD9F-484A-8074-A20355451CE3}"/>
              </a:ext>
            </a:extLst>
          </p:cNvPr>
          <p:cNvSpPr txBox="1"/>
          <p:nvPr/>
        </p:nvSpPr>
        <p:spPr>
          <a:xfrm>
            <a:off x="6897189" y="60960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Application Server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3EFCA9-A4EB-0343-AB96-765AD6FAABC0}"/>
              </a:ext>
            </a:extLst>
          </p:cNvPr>
          <p:cNvSpPr/>
          <p:nvPr/>
        </p:nvSpPr>
        <p:spPr>
          <a:xfrm>
            <a:off x="6897189" y="5033554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Hosting OS</a:t>
            </a:r>
          </a:p>
          <a:p>
            <a:pPr algn="ctr"/>
            <a:r>
              <a:rPr lang="en-US" dirty="0"/>
              <a:t>Windows / Linux / RedHat / Mac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609CB2C-89F1-F647-B846-74A8EFAD1310}"/>
              </a:ext>
            </a:extLst>
          </p:cNvPr>
          <p:cNvSpPr/>
          <p:nvPr/>
        </p:nvSpPr>
        <p:spPr>
          <a:xfrm>
            <a:off x="6897189" y="3862252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Runtime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DCA68-4C53-1846-AF7A-3E731FD6176E}"/>
              </a:ext>
            </a:extLst>
          </p:cNvPr>
          <p:cNvSpPr/>
          <p:nvPr/>
        </p:nvSpPr>
        <p:spPr>
          <a:xfrm>
            <a:off x="7036526" y="4206240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10AFA-F195-4044-8BA6-6D802A548217}"/>
              </a:ext>
            </a:extLst>
          </p:cNvPr>
          <p:cNvSpPr/>
          <p:nvPr/>
        </p:nvSpPr>
        <p:spPr>
          <a:xfrm>
            <a:off x="8612777" y="4188824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Modules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46F465-8B57-2347-8AFD-94302BD5C37F}"/>
              </a:ext>
            </a:extLst>
          </p:cNvPr>
          <p:cNvSpPr/>
          <p:nvPr/>
        </p:nvSpPr>
        <p:spPr>
          <a:xfrm>
            <a:off x="6897189" y="1351405"/>
            <a:ext cx="3291840" cy="2384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F5404-5CB5-3345-A766-7814325C199A}"/>
              </a:ext>
            </a:extLst>
          </p:cNvPr>
          <p:cNvSpPr txBox="1"/>
          <p:nvPr/>
        </p:nvSpPr>
        <p:spPr>
          <a:xfrm>
            <a:off x="6810104" y="969009"/>
            <a:ext cx="29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Node.js JavaScript 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37980-9CDC-B74C-89C4-F13541B73C04}"/>
              </a:ext>
            </a:extLst>
          </p:cNvPr>
          <p:cNvSpPr/>
          <p:nvPr/>
        </p:nvSpPr>
        <p:spPr>
          <a:xfrm>
            <a:off x="7036526" y="3265714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Access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C8A782-2D75-EA46-8453-45BE19EA1792}"/>
              </a:ext>
            </a:extLst>
          </p:cNvPr>
          <p:cNvSpPr/>
          <p:nvPr/>
        </p:nvSpPr>
        <p:spPr>
          <a:xfrm>
            <a:off x="7036525" y="2682630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2A17E7-25DB-9647-93AF-828013CD8385}"/>
              </a:ext>
            </a:extLst>
          </p:cNvPr>
          <p:cNvSpPr/>
          <p:nvPr/>
        </p:nvSpPr>
        <p:spPr>
          <a:xfrm>
            <a:off x="7036525" y="1663336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HTTP Endpoints</a:t>
            </a:r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032431A0-2DCD-0145-9F27-622BB5635235}"/>
              </a:ext>
            </a:extLst>
          </p:cNvPr>
          <p:cNvSpPr/>
          <p:nvPr/>
        </p:nvSpPr>
        <p:spPr>
          <a:xfrm>
            <a:off x="8525690" y="3653247"/>
            <a:ext cx="87087" cy="23750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4BB8BAD7-FC28-6349-ACB3-54C70CAF10B0}"/>
              </a:ext>
            </a:extLst>
          </p:cNvPr>
          <p:cNvSpPr/>
          <p:nvPr/>
        </p:nvSpPr>
        <p:spPr>
          <a:xfrm>
            <a:off x="10128069" y="2621281"/>
            <a:ext cx="627016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B2755212-A601-884D-A292-A21A9FA4860B}"/>
              </a:ext>
            </a:extLst>
          </p:cNvPr>
          <p:cNvSpPr/>
          <p:nvPr/>
        </p:nvSpPr>
        <p:spPr>
          <a:xfrm rot="2013438">
            <a:off x="10060210" y="3389037"/>
            <a:ext cx="963890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E505AF-808C-6D4C-A35E-7E34D55D2BF9}"/>
              </a:ext>
            </a:extLst>
          </p:cNvPr>
          <p:cNvSpPr/>
          <p:nvPr/>
        </p:nvSpPr>
        <p:spPr>
          <a:xfrm>
            <a:off x="7036524" y="2172983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Application Framework</a:t>
            </a:r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E3AA5534-4A3C-A542-B0DC-DA7A60480B12}"/>
              </a:ext>
            </a:extLst>
          </p:cNvPr>
          <p:cNvSpPr/>
          <p:nvPr/>
        </p:nvSpPr>
        <p:spPr>
          <a:xfrm>
            <a:off x="8512627" y="4766748"/>
            <a:ext cx="100150" cy="336475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DBA6DB9-0CDB-5941-9373-026E3ABDBC53}"/>
              </a:ext>
            </a:extLst>
          </p:cNvPr>
          <p:cNvSpPr/>
          <p:nvPr/>
        </p:nvSpPr>
        <p:spPr>
          <a:xfrm>
            <a:off x="343990" y="1132115"/>
            <a:ext cx="4850674" cy="4153878"/>
          </a:xfrm>
          <a:prstGeom prst="roundRect">
            <a:avLst>
              <a:gd name="adj" fmla="val 6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BB2EF-FB7A-6647-B892-1145B6CDB22D}"/>
              </a:ext>
            </a:extLst>
          </p:cNvPr>
          <p:cNvSpPr txBox="1"/>
          <p:nvPr/>
        </p:nvSpPr>
        <p:spPr>
          <a:xfrm>
            <a:off x="496389" y="5490754"/>
            <a:ext cx="443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Front End App React, Angular, Vue, Ember, </a:t>
            </a:r>
            <a:r>
              <a:rPr lang="en-US" dirty="0" err="1">
                <a:highlight>
                  <a:srgbClr val="FFFF00"/>
                </a:highlight>
              </a:rPr>
              <a:t>etc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325FAC-B816-E246-A57D-E9A303E9ED08}"/>
              </a:ext>
            </a:extLst>
          </p:cNvPr>
          <p:cNvSpPr/>
          <p:nvPr/>
        </p:nvSpPr>
        <p:spPr>
          <a:xfrm>
            <a:off x="496389" y="2046515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 / UX 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EBBBB-D072-304C-8540-C7DA1B2E0F7E}"/>
              </a:ext>
            </a:extLst>
          </p:cNvPr>
          <p:cNvSpPr/>
          <p:nvPr/>
        </p:nvSpPr>
        <p:spPr>
          <a:xfrm>
            <a:off x="1955441" y="2055168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Data, Events, Functions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AD18B20-AFB1-A549-BBA2-8A4D7521CEB7}"/>
              </a:ext>
            </a:extLst>
          </p:cNvPr>
          <p:cNvSpPr/>
          <p:nvPr/>
        </p:nvSpPr>
        <p:spPr>
          <a:xfrm>
            <a:off x="1452401" y="224681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E832BDC-F8F2-284F-B80E-FDB7D8A16CB6}"/>
              </a:ext>
            </a:extLst>
          </p:cNvPr>
          <p:cNvSpPr/>
          <p:nvPr/>
        </p:nvSpPr>
        <p:spPr>
          <a:xfrm rot="10800000">
            <a:off x="1412248" y="389075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EC0793-8557-8542-A327-4BBB05E90820}"/>
              </a:ext>
            </a:extLst>
          </p:cNvPr>
          <p:cNvSpPr/>
          <p:nvPr/>
        </p:nvSpPr>
        <p:spPr>
          <a:xfrm>
            <a:off x="3953691" y="1994406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Front-End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1907BF-71D3-EB46-8F6A-1512F73E45FB}"/>
              </a:ext>
            </a:extLst>
          </p:cNvPr>
          <p:cNvSpPr/>
          <p:nvPr/>
        </p:nvSpPr>
        <p:spPr>
          <a:xfrm>
            <a:off x="2769327" y="1163010"/>
            <a:ext cx="1680753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Utilities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Re-usable Logic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D8A75A-127E-3744-98F5-D94400C2FC3D}"/>
              </a:ext>
            </a:extLst>
          </p:cNvPr>
          <p:cNvSpPr/>
          <p:nvPr/>
        </p:nvSpPr>
        <p:spPr>
          <a:xfrm>
            <a:off x="3862619" y="3418312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HTTP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Calls</a:t>
            </a:r>
          </a:p>
        </p:txBody>
      </p:sp>
      <p:sp>
        <p:nvSpPr>
          <p:cNvPr id="31" name="Left-right Arrow 30">
            <a:extLst>
              <a:ext uri="{FF2B5EF4-FFF2-40B4-BE49-F238E27FC236}">
                <a16:creationId xmlns:a16="http://schemas.microsoft.com/office/drawing/2014/main" id="{901FE78E-FE6F-0D4B-AAFE-8B0BE7792900}"/>
              </a:ext>
            </a:extLst>
          </p:cNvPr>
          <p:cNvSpPr/>
          <p:nvPr/>
        </p:nvSpPr>
        <p:spPr>
          <a:xfrm>
            <a:off x="3004457" y="2303596"/>
            <a:ext cx="94923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>
            <a:extLst>
              <a:ext uri="{FF2B5EF4-FFF2-40B4-BE49-F238E27FC236}">
                <a16:creationId xmlns:a16="http://schemas.microsoft.com/office/drawing/2014/main" id="{00C74556-EAF2-154B-8D04-3C832D344878}"/>
              </a:ext>
            </a:extLst>
          </p:cNvPr>
          <p:cNvSpPr/>
          <p:nvPr/>
        </p:nvSpPr>
        <p:spPr>
          <a:xfrm rot="16200000">
            <a:off x="3977916" y="1886021"/>
            <a:ext cx="235131" cy="134800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BC8B8C75-F801-3546-983B-5724669249C6}"/>
              </a:ext>
            </a:extLst>
          </p:cNvPr>
          <p:cNvSpPr/>
          <p:nvPr/>
        </p:nvSpPr>
        <p:spPr>
          <a:xfrm>
            <a:off x="3026595" y="3727271"/>
            <a:ext cx="83602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rved Down Arrow 33">
            <a:extLst>
              <a:ext uri="{FF2B5EF4-FFF2-40B4-BE49-F238E27FC236}">
                <a16:creationId xmlns:a16="http://schemas.microsoft.com/office/drawing/2014/main" id="{FEE27713-42D1-6F40-88D0-9A185C928B63}"/>
              </a:ext>
            </a:extLst>
          </p:cNvPr>
          <p:cNvSpPr/>
          <p:nvPr/>
        </p:nvSpPr>
        <p:spPr>
          <a:xfrm>
            <a:off x="4825408" y="2947851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Down Arrow 34">
            <a:extLst>
              <a:ext uri="{FF2B5EF4-FFF2-40B4-BE49-F238E27FC236}">
                <a16:creationId xmlns:a16="http://schemas.microsoft.com/office/drawing/2014/main" id="{05F630FB-F78E-ED4F-84EE-B2827F532E89}"/>
              </a:ext>
            </a:extLst>
          </p:cNvPr>
          <p:cNvSpPr/>
          <p:nvPr/>
        </p:nvSpPr>
        <p:spPr>
          <a:xfrm rot="10800000">
            <a:off x="4820559" y="3569330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6A8A78-5B44-8248-A227-63C79341645A}"/>
              </a:ext>
            </a:extLst>
          </p:cNvPr>
          <p:cNvSpPr txBox="1"/>
          <p:nvPr/>
        </p:nvSpPr>
        <p:spPr>
          <a:xfrm>
            <a:off x="5355771" y="3143347"/>
            <a:ext cx="94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HTTP Calls</a:t>
            </a:r>
          </a:p>
        </p:txBody>
      </p:sp>
    </p:spTree>
    <p:extLst>
      <p:ext uri="{BB962C8B-B14F-4D97-AF65-F5344CB8AC3E}">
        <p14:creationId xmlns:p14="http://schemas.microsoft.com/office/powerpoint/2010/main" val="144011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9E26FF-FF77-B34A-B4A9-79E88E1D476C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Programming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930F5-4369-954D-BCFD-4C5E5C8C1BB0}"/>
              </a:ext>
            </a:extLst>
          </p:cNvPr>
          <p:cNvSpPr txBox="1"/>
          <p:nvPr/>
        </p:nvSpPr>
        <p:spPr>
          <a:xfrm>
            <a:off x="0" y="51380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JavaScript Object Equality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8119A8-A19E-FD4C-9D6E-96B33FC9956D}"/>
              </a:ext>
            </a:extLst>
          </p:cNvPr>
          <p:cNvSpPr/>
          <p:nvPr/>
        </p:nvSpPr>
        <p:spPr>
          <a:xfrm>
            <a:off x="124326" y="1304611"/>
            <a:ext cx="2555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obj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= {x: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E99D1-0687-5245-87BF-46834766720D}"/>
              </a:ext>
            </a:extLst>
          </p:cNvPr>
          <p:cNvSpPr/>
          <p:nvPr/>
        </p:nvSpPr>
        <p:spPr>
          <a:xfrm>
            <a:off x="9187543" y="1375954"/>
            <a:ext cx="975360" cy="77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X:10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C51448-D874-C44E-B546-DC47DA2E4B1F}"/>
              </a:ext>
            </a:extLst>
          </p:cNvPr>
          <p:cNvCxnSpPr>
            <a:endCxn id="5" idx="1"/>
          </p:cNvCxnSpPr>
          <p:nvPr/>
        </p:nvCxnSpPr>
        <p:spPr>
          <a:xfrm>
            <a:off x="7280366" y="1763485"/>
            <a:ext cx="19071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1751FC-E156-F842-8F1B-707CF54DCBE7}"/>
              </a:ext>
            </a:extLst>
          </p:cNvPr>
          <p:cNvSpPr txBox="1"/>
          <p:nvPr/>
        </p:nvSpPr>
        <p:spPr>
          <a:xfrm>
            <a:off x="6775269" y="1673943"/>
            <a:ext cx="5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C8CCC5-505A-864A-805C-2C987628E132}"/>
              </a:ext>
            </a:extLst>
          </p:cNvPr>
          <p:cNvSpPr/>
          <p:nvPr/>
        </p:nvSpPr>
        <p:spPr>
          <a:xfrm>
            <a:off x="0" y="2277682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obj1 =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obj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289E08-4137-3540-B113-06BD476D4F06}"/>
              </a:ext>
            </a:extLst>
          </p:cNvPr>
          <p:cNvSpPr txBox="1"/>
          <p:nvPr/>
        </p:nvSpPr>
        <p:spPr>
          <a:xfrm>
            <a:off x="0" y="2795451"/>
            <a:ext cx="380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will point to same location that is referenced by obj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E9E2E5-781F-B447-9C99-04D5769F0743}"/>
              </a:ext>
            </a:extLst>
          </p:cNvPr>
          <p:cNvCxnSpPr>
            <a:endCxn id="5" idx="2"/>
          </p:cNvCxnSpPr>
          <p:nvPr/>
        </p:nvCxnSpPr>
        <p:spPr>
          <a:xfrm flipV="1">
            <a:off x="9675223" y="2151017"/>
            <a:ext cx="0" cy="80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89428D-E20B-1241-A616-03C765DA1248}"/>
              </a:ext>
            </a:extLst>
          </p:cNvPr>
          <p:cNvSpPr txBox="1"/>
          <p:nvPr/>
        </p:nvSpPr>
        <p:spPr>
          <a:xfrm>
            <a:off x="9187543" y="2952206"/>
            <a:ext cx="118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8FAED0-8D84-F84D-8696-464566527046}"/>
              </a:ext>
            </a:extLst>
          </p:cNvPr>
          <p:cNvSpPr/>
          <p:nvPr/>
        </p:nvSpPr>
        <p:spPr>
          <a:xfrm>
            <a:off x="139460" y="3646043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obj1.x = 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900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75A1B0-49CD-6C44-8BB7-0822A461491D}"/>
              </a:ext>
            </a:extLst>
          </p:cNvPr>
          <p:cNvSpPr txBox="1"/>
          <p:nvPr/>
        </p:nvSpPr>
        <p:spPr>
          <a:xfrm>
            <a:off x="0" y="4188823"/>
            <a:ext cx="4188823" cy="374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Updates in obj1 will be reflected to obj</a:t>
            </a:r>
          </a:p>
        </p:txBody>
      </p:sp>
    </p:spTree>
    <p:extLst>
      <p:ext uri="{BB962C8B-B14F-4D97-AF65-F5344CB8AC3E}">
        <p14:creationId xmlns:p14="http://schemas.microsoft.com/office/powerpoint/2010/main" val="131232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B35FAA-41E9-304B-B9D3-6E3656EF7206}"/>
              </a:ext>
            </a:extLst>
          </p:cNvPr>
          <p:cNvSpPr/>
          <p:nvPr/>
        </p:nvSpPr>
        <p:spPr>
          <a:xfrm>
            <a:off x="95794" y="113211"/>
            <a:ext cx="11982995" cy="59392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5637D-10D8-6047-B651-C6BAB4CB62AA}"/>
              </a:ext>
            </a:extLst>
          </p:cNvPr>
          <p:cNvSpPr/>
          <p:nvPr/>
        </p:nvSpPr>
        <p:spPr>
          <a:xfrm>
            <a:off x="200297" y="4345577"/>
            <a:ext cx="11773989" cy="1611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F34B88-3D87-CF46-A1B5-0D7B1E7F66CB}"/>
              </a:ext>
            </a:extLst>
          </p:cNvPr>
          <p:cNvSpPr txBox="1"/>
          <p:nvPr/>
        </p:nvSpPr>
        <p:spPr>
          <a:xfrm>
            <a:off x="5643155" y="4410891"/>
            <a:ext cx="4632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 DOM Execution Engine (ES 3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itchFamily="2" charset="2"/>
              </a:rPr>
              <a:t> ES 5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Chromium (Chrome, Chromium, Edge, IE11)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Spider (Firefox)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D09D6-8DA8-F74D-BE01-DF70165A1967}"/>
              </a:ext>
            </a:extLst>
          </p:cNvPr>
          <p:cNvSpPr txBox="1"/>
          <p:nvPr/>
        </p:nvSpPr>
        <p:spPr>
          <a:xfrm>
            <a:off x="4188823" y="217714"/>
            <a:ext cx="433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Browser, Desktop App OR DialogBox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8A4ABB-7A72-3741-9443-EB12CB52D82A}"/>
              </a:ext>
            </a:extLst>
          </p:cNvPr>
          <p:cNvSpPr/>
          <p:nvPr/>
        </p:nvSpPr>
        <p:spPr>
          <a:xfrm>
            <a:off x="322217" y="4441371"/>
            <a:ext cx="452846" cy="41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3DF10-BE63-FF46-9312-8FBAB991317D}"/>
              </a:ext>
            </a:extLst>
          </p:cNvPr>
          <p:cNvSpPr txBox="1"/>
          <p:nvPr/>
        </p:nvSpPr>
        <p:spPr>
          <a:xfrm>
            <a:off x="853440" y="445008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 Initialization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A3D7E-8E1E-A44A-9138-38EB041A693F}"/>
              </a:ext>
            </a:extLst>
          </p:cNvPr>
          <p:cNvSpPr txBox="1"/>
          <p:nvPr/>
        </p:nvSpPr>
        <p:spPr>
          <a:xfrm>
            <a:off x="574766" y="5007429"/>
            <a:ext cx="383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Initialize JSOM and DOM </a:t>
            </a:r>
          </a:p>
        </p:txBody>
      </p:sp>
      <p:sp>
        <p:nvSpPr>
          <p:cNvPr id="9" name="Bent Arrow 8">
            <a:extLst>
              <a:ext uri="{FF2B5EF4-FFF2-40B4-BE49-F238E27FC236}">
                <a16:creationId xmlns:a16="http://schemas.microsoft.com/office/drawing/2014/main" id="{E1CEB9DA-7565-DE47-BB32-F79BF45ED989}"/>
              </a:ext>
            </a:extLst>
          </p:cNvPr>
          <p:cNvSpPr/>
          <p:nvPr/>
        </p:nvSpPr>
        <p:spPr>
          <a:xfrm rot="10800000">
            <a:off x="3239589" y="4819412"/>
            <a:ext cx="2412274" cy="484108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37489E-D630-6E4F-A929-2A9615CFBDF7}"/>
              </a:ext>
            </a:extLst>
          </p:cNvPr>
          <p:cNvSpPr/>
          <p:nvPr/>
        </p:nvSpPr>
        <p:spPr>
          <a:xfrm>
            <a:off x="200297" y="661851"/>
            <a:ext cx="11773989" cy="34921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46B1CD-922F-B847-81E7-E7285547A370}"/>
              </a:ext>
            </a:extLst>
          </p:cNvPr>
          <p:cNvSpPr txBox="1"/>
          <p:nvPr/>
        </p:nvSpPr>
        <p:spPr>
          <a:xfrm>
            <a:off x="4188823" y="805543"/>
            <a:ext cx="38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DOM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9D7DAD9D-A743-2C4C-9F67-AA87CBDDC12D}"/>
              </a:ext>
            </a:extLst>
          </p:cNvPr>
          <p:cNvSpPr/>
          <p:nvPr/>
        </p:nvSpPr>
        <p:spPr>
          <a:xfrm>
            <a:off x="2751909" y="3814354"/>
            <a:ext cx="113211" cy="119307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2B5C4916-C481-0D4C-AE63-1EFAF82DCD80}"/>
              </a:ext>
            </a:extLst>
          </p:cNvPr>
          <p:cNvSpPr/>
          <p:nvPr/>
        </p:nvSpPr>
        <p:spPr>
          <a:xfrm>
            <a:off x="6945086" y="3248296"/>
            <a:ext cx="113211" cy="119307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DFD9EF-D91A-3540-8E0C-9C4B0A327CFA}"/>
              </a:ext>
            </a:extLst>
          </p:cNvPr>
          <p:cNvSpPr txBox="1"/>
          <p:nvPr/>
        </p:nvSpPr>
        <p:spPr>
          <a:xfrm>
            <a:off x="6087291" y="2512423"/>
            <a:ext cx="326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 to events raised on DOM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C53F271C-28E6-5149-8BD5-531B7D29CDCC}"/>
              </a:ext>
            </a:extLst>
          </p:cNvPr>
          <p:cNvSpPr/>
          <p:nvPr/>
        </p:nvSpPr>
        <p:spPr>
          <a:xfrm>
            <a:off x="8456022" y="3082834"/>
            <a:ext cx="113211" cy="132805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6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5A243A-E041-F947-9B9A-0355EA57D426}"/>
              </a:ext>
            </a:extLst>
          </p:cNvPr>
          <p:cNvSpPr/>
          <p:nvPr/>
        </p:nvSpPr>
        <p:spPr>
          <a:xfrm>
            <a:off x="444136" y="156754"/>
            <a:ext cx="202038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Registration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3BFC19-2FB9-914E-A004-062B718511F1}"/>
              </a:ext>
            </a:extLst>
          </p:cNvPr>
          <p:cNvSpPr/>
          <p:nvPr/>
        </p:nvSpPr>
        <p:spPr>
          <a:xfrm>
            <a:off x="444136" y="2164080"/>
            <a:ext cx="202038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  <a:p>
            <a:pPr algn="ctr"/>
            <a:r>
              <a:rPr lang="en-US" dirty="0"/>
              <a:t>Registration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9452B-5DBA-D143-91DA-CF37A8579AF8}"/>
              </a:ext>
            </a:extLst>
          </p:cNvPr>
          <p:cNvSpPr/>
          <p:nvPr/>
        </p:nvSpPr>
        <p:spPr>
          <a:xfrm>
            <a:off x="444135" y="4171406"/>
            <a:ext cx="202038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 Registration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03674E9-00D2-2442-AF6D-3C36FB4B6A12}"/>
              </a:ext>
            </a:extLst>
          </p:cNvPr>
          <p:cNvSpPr/>
          <p:nvPr/>
        </p:nvSpPr>
        <p:spPr>
          <a:xfrm>
            <a:off x="9771019" y="1160417"/>
            <a:ext cx="2020388" cy="1190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Product+Vendor</a:t>
            </a:r>
            <a:endParaRPr lang="en-US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BB4FF01-88C8-C64A-B520-F4660D0036E1}"/>
              </a:ext>
            </a:extLst>
          </p:cNvPr>
          <p:cNvSpPr/>
          <p:nvPr/>
        </p:nvSpPr>
        <p:spPr>
          <a:xfrm>
            <a:off x="9771018" y="2732314"/>
            <a:ext cx="2020388" cy="1190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+ </a:t>
            </a:r>
            <a:r>
              <a:rPr lang="en-US" dirty="0" err="1"/>
              <a:t>Serarch</a:t>
            </a:r>
            <a:endParaRPr lang="en-US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038EA43E-4774-BC40-BB6C-055148F7AC1A}"/>
              </a:ext>
            </a:extLst>
          </p:cNvPr>
          <p:cNvSpPr/>
          <p:nvPr/>
        </p:nvSpPr>
        <p:spPr>
          <a:xfrm>
            <a:off x="9771018" y="4400005"/>
            <a:ext cx="2020388" cy="1190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OrderManager</a:t>
            </a:r>
            <a:r>
              <a:rPr lang="en-US" dirty="0"/>
              <a:t> + </a:t>
            </a:r>
            <a:r>
              <a:rPr lang="en-US" dirty="0" err="1"/>
              <a:t>OrderProcessing</a:t>
            </a:r>
            <a:r>
              <a:rPr lang="en-US" dirty="0"/>
              <a:t> + </a:t>
            </a:r>
          </a:p>
          <a:p>
            <a:pPr algn="ctr"/>
            <a:r>
              <a:rPr lang="en-US" dirty="0" err="1"/>
              <a:t>OrderDispatch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77CADE-D8C1-E240-8955-258AC1408EBB}"/>
              </a:ext>
            </a:extLst>
          </p:cNvPr>
          <p:cNvSpPr/>
          <p:nvPr/>
        </p:nvSpPr>
        <p:spPr>
          <a:xfrm>
            <a:off x="7750629" y="618309"/>
            <a:ext cx="1637211" cy="529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Hosting App</a:t>
            </a:r>
          </a:p>
          <a:p>
            <a:pPr algn="ctr"/>
            <a:r>
              <a:rPr lang="en-US" dirty="0" err="1"/>
              <a:t>DataAccess</a:t>
            </a:r>
            <a:r>
              <a:rPr lang="en-US" dirty="0"/>
              <a:t> + Business Logic + Endpoints etc.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E65D7D43-04E4-E044-A98B-C27BE30B6AAD}"/>
              </a:ext>
            </a:extLst>
          </p:cNvPr>
          <p:cNvSpPr/>
          <p:nvPr/>
        </p:nvSpPr>
        <p:spPr>
          <a:xfrm rot="16200000">
            <a:off x="6505304" y="2316479"/>
            <a:ext cx="670560" cy="182009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B44848E-31E1-AD4C-97A3-FD062EBA5C2A}"/>
              </a:ext>
            </a:extLst>
          </p:cNvPr>
          <p:cNvSpPr/>
          <p:nvPr/>
        </p:nvSpPr>
        <p:spPr>
          <a:xfrm>
            <a:off x="3579224" y="1881051"/>
            <a:ext cx="1959428" cy="2673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HTTP Calls</a:t>
            </a:r>
          </a:p>
        </p:txBody>
      </p:sp>
      <p:sp>
        <p:nvSpPr>
          <p:cNvPr id="11" name="Bent Arrow 10">
            <a:extLst>
              <a:ext uri="{FF2B5EF4-FFF2-40B4-BE49-F238E27FC236}">
                <a16:creationId xmlns:a16="http://schemas.microsoft.com/office/drawing/2014/main" id="{9FC44B15-2CD6-714B-935F-62C9A894E846}"/>
              </a:ext>
            </a:extLst>
          </p:cNvPr>
          <p:cNvSpPr/>
          <p:nvPr/>
        </p:nvSpPr>
        <p:spPr>
          <a:xfrm rot="5400000">
            <a:off x="2905397" y="109946"/>
            <a:ext cx="1247504" cy="229471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7F78F31-D4C9-E444-BC6C-E0B3FF7678DD}"/>
              </a:ext>
            </a:extLst>
          </p:cNvPr>
          <p:cNvSpPr/>
          <p:nvPr/>
        </p:nvSpPr>
        <p:spPr>
          <a:xfrm>
            <a:off x="2464524" y="2612571"/>
            <a:ext cx="1114700" cy="383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91EB3AF7-462A-BD4E-980F-70EC0D1BB784}"/>
              </a:ext>
            </a:extLst>
          </p:cNvPr>
          <p:cNvSpPr/>
          <p:nvPr/>
        </p:nvSpPr>
        <p:spPr>
          <a:xfrm>
            <a:off x="2464524" y="3361509"/>
            <a:ext cx="1114700" cy="4093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4A1DBD74-E1F4-A446-BF6F-FD01B84B2123}"/>
              </a:ext>
            </a:extLst>
          </p:cNvPr>
          <p:cNvSpPr/>
          <p:nvPr/>
        </p:nvSpPr>
        <p:spPr>
          <a:xfrm>
            <a:off x="5538649" y="3128555"/>
            <a:ext cx="487682" cy="1785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 Arrow 14">
            <a:extLst>
              <a:ext uri="{FF2B5EF4-FFF2-40B4-BE49-F238E27FC236}">
                <a16:creationId xmlns:a16="http://schemas.microsoft.com/office/drawing/2014/main" id="{996914FB-996D-1A41-842F-85611D4159CC}"/>
              </a:ext>
            </a:extLst>
          </p:cNvPr>
          <p:cNvSpPr/>
          <p:nvPr/>
        </p:nvSpPr>
        <p:spPr>
          <a:xfrm rot="5400000" flipH="1">
            <a:off x="3050177" y="3925387"/>
            <a:ext cx="1036319" cy="229471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96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A9B4615-DF36-C141-B1F7-5AB5A6EF7624}"/>
              </a:ext>
            </a:extLst>
          </p:cNvPr>
          <p:cNvSpPr/>
          <p:nvPr/>
        </p:nvSpPr>
        <p:spPr>
          <a:xfrm>
            <a:off x="7794171" y="1079863"/>
            <a:ext cx="3631475" cy="3596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Level JavaScript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87B163E-117D-CD43-8BD7-8D22F4136CB7}"/>
              </a:ext>
            </a:extLst>
          </p:cNvPr>
          <p:cNvSpPr/>
          <p:nvPr/>
        </p:nvSpPr>
        <p:spPr>
          <a:xfrm>
            <a:off x="465909" y="1079863"/>
            <a:ext cx="3631475" cy="3596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will load and execute</a:t>
            </a:r>
          </a:p>
          <a:p>
            <a:pPr algn="ctr"/>
            <a:r>
              <a:rPr lang="en-US" dirty="0"/>
              <a:t>JavaScript Compatible to it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7F0C7D1-79CF-1446-9F97-38877209E04F}"/>
              </a:ext>
            </a:extLst>
          </p:cNvPr>
          <p:cNvSpPr/>
          <p:nvPr/>
        </p:nvSpPr>
        <p:spPr>
          <a:xfrm rot="16200000">
            <a:off x="5431972" y="1029788"/>
            <a:ext cx="1027612" cy="36967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4AC89-53F9-754A-B795-63189C2AAA93}"/>
              </a:ext>
            </a:extLst>
          </p:cNvPr>
          <p:cNvSpPr txBox="1"/>
          <p:nvPr/>
        </p:nvSpPr>
        <p:spPr>
          <a:xfrm>
            <a:off x="4772297" y="2499360"/>
            <a:ext cx="2429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Compiled Transformation aka Transpiler</a:t>
            </a:r>
          </a:p>
        </p:txBody>
      </p:sp>
    </p:spTree>
    <p:extLst>
      <p:ext uri="{BB962C8B-B14F-4D97-AF65-F5344CB8AC3E}">
        <p14:creationId xmlns:p14="http://schemas.microsoft.com/office/powerpoint/2010/main" val="386345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AED2C-CAA8-F549-B86B-6E07519B4E47}"/>
              </a:ext>
            </a:extLst>
          </p:cNvPr>
          <p:cNvSpPr txBox="1"/>
          <p:nvPr/>
        </p:nvSpPr>
        <p:spPr>
          <a:xfrm>
            <a:off x="278674" y="365760"/>
            <a:ext cx="117478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Languages supporting ES 6 and ES 7 Standard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TypeScript, language by Microsoft, Open Source, heavily used for Modern Apps</a:t>
            </a:r>
          </a:p>
          <a:p>
            <a:pPr marL="800100" lvl="1" indent="-342900">
              <a:buAutoNum type="arabicPeriod"/>
            </a:pPr>
            <a:r>
              <a:rPr lang="en-US" dirty="0"/>
              <a:t>Angular </a:t>
            </a:r>
          </a:p>
          <a:p>
            <a:pPr marL="800100" lvl="1" indent="-342900">
              <a:buAutoNum type="arabicPeriod"/>
            </a:pPr>
            <a:r>
              <a:rPr lang="en-US" dirty="0"/>
              <a:t>React 15.0+ TypeScript Support </a:t>
            </a:r>
          </a:p>
          <a:p>
            <a:pPr marL="342900" indent="-342900">
              <a:buAutoNum type="arabicPeriod"/>
            </a:pPr>
            <a:r>
              <a:rPr lang="en-US" dirty="0"/>
              <a:t>High-Level JavaScript aka ES 6 / ES 7</a:t>
            </a:r>
          </a:p>
          <a:p>
            <a:pPr marL="800100" lvl="1" indent="-342900">
              <a:buAutoNum type="arabicPeriod"/>
            </a:pPr>
            <a:r>
              <a:rPr lang="en-US" dirty="0"/>
              <a:t>Preferred language for React, Vue, Ember, </a:t>
            </a:r>
            <a:r>
              <a:rPr lang="en-US" dirty="0" err="1"/>
              <a:t>ExtJs</a:t>
            </a:r>
            <a:r>
              <a:rPr lang="en-US" dirty="0"/>
              <a:t>, etc.</a:t>
            </a:r>
          </a:p>
          <a:p>
            <a:pPr marL="342900" indent="-342900">
              <a:buAutoNum type="arabicPeriod"/>
            </a:pPr>
            <a:r>
              <a:rPr lang="en-US" dirty="0"/>
              <a:t>Dart</a:t>
            </a:r>
          </a:p>
          <a:p>
            <a:pPr marL="800100" lvl="1" indent="-342900">
              <a:buAutoNum type="arabicPeriod"/>
            </a:pPr>
            <a:r>
              <a:rPr lang="en-US" dirty="0"/>
              <a:t>Angular, etc.</a:t>
            </a:r>
          </a:p>
        </p:txBody>
      </p:sp>
    </p:spTree>
    <p:extLst>
      <p:ext uri="{BB962C8B-B14F-4D97-AF65-F5344CB8AC3E}">
        <p14:creationId xmlns:p14="http://schemas.microsoft.com/office/powerpoint/2010/main" val="11012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2342D2-7364-5E46-A304-73A723F84AD5}"/>
              </a:ext>
            </a:extLst>
          </p:cNvPr>
          <p:cNvSpPr/>
          <p:nvPr/>
        </p:nvSpPr>
        <p:spPr>
          <a:xfrm>
            <a:off x="6522720" y="844731"/>
            <a:ext cx="4284617" cy="48789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29414-068D-3845-ABF3-2FADE69FE9A6}"/>
              </a:ext>
            </a:extLst>
          </p:cNvPr>
          <p:cNvSpPr txBox="1"/>
          <p:nvPr/>
        </p:nvSpPr>
        <p:spPr>
          <a:xfrm>
            <a:off x="6871063" y="182880"/>
            <a:ext cx="314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 </a:t>
            </a:r>
          </a:p>
          <a:p>
            <a:pPr algn="ctr"/>
            <a:r>
              <a:rPr lang="en-US" dirty="0"/>
              <a:t>Application Hosting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02DD3CC-33FF-0143-ABF2-A5AC1FB5D4E7}"/>
              </a:ext>
            </a:extLst>
          </p:cNvPr>
          <p:cNvSpPr/>
          <p:nvPr/>
        </p:nvSpPr>
        <p:spPr>
          <a:xfrm>
            <a:off x="6696891" y="1132114"/>
            <a:ext cx="4032069" cy="92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Listener</a:t>
            </a:r>
          </a:p>
          <a:p>
            <a:pPr algn="ctr"/>
            <a:r>
              <a:rPr lang="en-US" dirty="0"/>
              <a:t>Reads HTTP Request and Map it with the Hosted Web App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7728879-33A1-A445-B8E3-E3DBECBFD876}"/>
              </a:ext>
            </a:extLst>
          </p:cNvPr>
          <p:cNvSpPr/>
          <p:nvPr/>
        </p:nvSpPr>
        <p:spPr>
          <a:xfrm>
            <a:off x="6662057" y="2361111"/>
            <a:ext cx="4032069" cy="27856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8EB86-519A-5D4B-90A2-4B850669E26C}"/>
              </a:ext>
            </a:extLst>
          </p:cNvPr>
          <p:cNvSpPr txBox="1"/>
          <p:nvPr/>
        </p:nvSpPr>
        <p:spPr>
          <a:xfrm>
            <a:off x="7445829" y="2447109"/>
            <a:ext cx="256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Hosted Web Application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0CBF753-F9D4-E94E-99A4-6554AC716223}"/>
              </a:ext>
            </a:extLst>
          </p:cNvPr>
          <p:cNvSpPr/>
          <p:nvPr/>
        </p:nvSpPr>
        <p:spPr>
          <a:xfrm>
            <a:off x="6871063" y="3048000"/>
            <a:ext cx="3718560" cy="583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and Dynamic Web Pages</a:t>
            </a:r>
          </a:p>
          <a:p>
            <a:pPr algn="ctr"/>
            <a:r>
              <a:rPr lang="en-US" dirty="0"/>
              <a:t>.html/.</a:t>
            </a:r>
            <a:r>
              <a:rPr lang="en-US" dirty="0" err="1"/>
              <a:t>css</a:t>
            </a:r>
            <a:r>
              <a:rPr lang="en-US" dirty="0"/>
              <a:t>/.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8250A71-4491-EA4F-82B1-2387478785AC}"/>
              </a:ext>
            </a:extLst>
          </p:cNvPr>
          <p:cNvSpPr/>
          <p:nvPr/>
        </p:nvSpPr>
        <p:spPr>
          <a:xfrm>
            <a:off x="6853645" y="3805646"/>
            <a:ext cx="3718560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 Framework</a:t>
            </a:r>
          </a:p>
          <a:p>
            <a:pPr algn="ctr"/>
            <a:r>
              <a:rPr lang="en-US" dirty="0"/>
              <a:t>Used to Execute Request, manipulate Pages, Generate HTTP Response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52AF560-F7B1-9643-8DBC-4150126F3AF5}"/>
              </a:ext>
            </a:extLst>
          </p:cNvPr>
          <p:cNvSpPr/>
          <p:nvPr/>
        </p:nvSpPr>
        <p:spPr>
          <a:xfrm>
            <a:off x="905691" y="1062446"/>
            <a:ext cx="5556069" cy="818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</a:t>
            </a:r>
            <a:r>
              <a:rPr lang="en-US" dirty="0" err="1"/>
              <a:t>MyServer</a:t>
            </a:r>
            <a:r>
              <a:rPr lang="en-US" dirty="0"/>
              <a:t>/</a:t>
            </a:r>
            <a:r>
              <a:rPr lang="en-US" dirty="0" err="1"/>
              <a:t>MyApp</a:t>
            </a:r>
            <a:r>
              <a:rPr lang="en-US" dirty="0"/>
              <a:t>/</a:t>
            </a:r>
            <a:r>
              <a:rPr lang="en-US" dirty="0" err="1"/>
              <a:t>MyPage.html</a:t>
            </a:r>
            <a:endParaRPr lang="en-US" dirty="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9299860-1AA0-8240-BCC6-22538ECC0108}"/>
              </a:ext>
            </a:extLst>
          </p:cNvPr>
          <p:cNvSpPr/>
          <p:nvPr/>
        </p:nvSpPr>
        <p:spPr>
          <a:xfrm>
            <a:off x="7933509" y="2055223"/>
            <a:ext cx="139337" cy="30588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3FB59DCE-D547-1843-931B-A8BE78F164FF}"/>
              </a:ext>
            </a:extLst>
          </p:cNvPr>
          <p:cNvSpPr/>
          <p:nvPr/>
        </p:nvSpPr>
        <p:spPr>
          <a:xfrm>
            <a:off x="7794172" y="3565854"/>
            <a:ext cx="139337" cy="30588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A9B1C370-44EB-E746-B675-D543BF94E006}"/>
              </a:ext>
            </a:extLst>
          </p:cNvPr>
          <p:cNvSpPr/>
          <p:nvPr/>
        </p:nvSpPr>
        <p:spPr>
          <a:xfrm>
            <a:off x="905691" y="3936274"/>
            <a:ext cx="5617029" cy="8882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 with html page, </a:t>
            </a:r>
            <a:r>
              <a:rPr lang="en-US" dirty="0" err="1"/>
              <a:t>css</a:t>
            </a:r>
            <a:r>
              <a:rPr lang="en-US" dirty="0"/>
              <a:t> and JavaScript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B33BD1-81A5-364B-858E-6BBC7B38D996}"/>
              </a:ext>
            </a:extLst>
          </p:cNvPr>
          <p:cNvSpPr txBox="1"/>
          <p:nvPr/>
        </p:nvSpPr>
        <p:spPr>
          <a:xfrm>
            <a:off x="217714" y="5316277"/>
            <a:ext cx="560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IIS, </a:t>
            </a:r>
            <a:r>
              <a:rPr lang="en-US" dirty="0" err="1"/>
              <a:t>NginX</a:t>
            </a:r>
            <a:r>
              <a:rPr lang="en-US" dirty="0"/>
              <a:t>, Apache, etc.</a:t>
            </a:r>
          </a:p>
          <a:p>
            <a:r>
              <a:rPr lang="en-US" dirty="0"/>
              <a:t>JAVA, .NET, PHP-Ruby, Node.js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C283460F-57A4-DD4A-80DA-2A8620741EB6}"/>
              </a:ext>
            </a:extLst>
          </p:cNvPr>
          <p:cNvSpPr/>
          <p:nvPr/>
        </p:nvSpPr>
        <p:spPr>
          <a:xfrm>
            <a:off x="11016343" y="3429000"/>
            <a:ext cx="1001486" cy="8556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C157CDEA-D5F0-A247-97D0-2C3DD341377A}"/>
              </a:ext>
            </a:extLst>
          </p:cNvPr>
          <p:cNvSpPr/>
          <p:nvPr/>
        </p:nvSpPr>
        <p:spPr>
          <a:xfrm>
            <a:off x="10694126" y="3805646"/>
            <a:ext cx="322217" cy="130628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8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5E36F6-28E7-8B45-B7CD-93356D7A4001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6 Programming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9CBB8-7CCF-6B45-A3AE-0E05492FDFFE}"/>
              </a:ext>
            </a:extLst>
          </p:cNvPr>
          <p:cNvSpPr txBox="1"/>
          <p:nvPr/>
        </p:nvSpPr>
        <p:spPr>
          <a:xfrm>
            <a:off x="104503" y="653143"/>
            <a:ext cx="120004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Variable scoping</a:t>
            </a:r>
          </a:p>
          <a:p>
            <a:pPr marL="342900" indent="-342900">
              <a:buAutoNum type="arabicPeriod"/>
            </a:pPr>
            <a:r>
              <a:rPr lang="en-US" dirty="0"/>
              <a:t>String Interpolation</a:t>
            </a:r>
          </a:p>
          <a:p>
            <a:pPr marL="342900" indent="-342900">
              <a:buAutoNum type="arabicPeriod"/>
            </a:pPr>
            <a:r>
              <a:rPr lang="en-US" dirty="0"/>
              <a:t>Array Enhancements</a:t>
            </a:r>
          </a:p>
          <a:p>
            <a:pPr marL="342900" indent="-342900">
              <a:buAutoNum type="arabicPeriod"/>
            </a:pPr>
            <a:r>
              <a:rPr lang="en-US" dirty="0"/>
              <a:t>Collections</a:t>
            </a:r>
          </a:p>
          <a:p>
            <a:pPr marL="342900" indent="-342900">
              <a:buAutoNum type="arabicPeriod"/>
            </a:pPr>
            <a:r>
              <a:rPr lang="en-US" dirty="0"/>
              <a:t>Arrow Operators</a:t>
            </a:r>
          </a:p>
          <a:p>
            <a:pPr marL="342900" indent="-342900">
              <a:buAutoNum type="arabicPeriod"/>
            </a:pPr>
            <a:r>
              <a:rPr lang="en-US" dirty="0"/>
              <a:t>Object Oriented Programming</a:t>
            </a:r>
          </a:p>
          <a:p>
            <a:pPr marL="800100" lvl="1" indent="-342900">
              <a:buAutoNum type="arabicPeriod"/>
            </a:pPr>
            <a:r>
              <a:rPr lang="en-US" dirty="0"/>
              <a:t>Class</a:t>
            </a:r>
          </a:p>
          <a:p>
            <a:pPr marL="800100" lvl="1" indent="-342900">
              <a:buAutoNum type="arabicPeriod"/>
            </a:pPr>
            <a:r>
              <a:rPr lang="en-US" dirty="0"/>
              <a:t>Generics (Indirectly provided in High-Level-JavaScript but by syntax available in TypeScript)</a:t>
            </a:r>
          </a:p>
          <a:p>
            <a:pPr marL="800100" lvl="1" indent="-342900">
              <a:buAutoNum type="arabicPeriod"/>
            </a:pPr>
            <a:r>
              <a:rPr lang="en-US" dirty="0"/>
              <a:t>Inheritance</a:t>
            </a:r>
          </a:p>
          <a:p>
            <a:pPr marL="342900" indent="-342900">
              <a:buAutoNum type="arabicPeriod"/>
            </a:pPr>
            <a:r>
              <a:rPr lang="en-US" dirty="0"/>
              <a:t>Rest Parameters</a:t>
            </a:r>
          </a:p>
          <a:p>
            <a:pPr marL="342900" indent="-342900">
              <a:buAutoNum type="arabicPeriod"/>
            </a:pPr>
            <a:r>
              <a:rPr lang="en-US" dirty="0"/>
              <a:t>Promises</a:t>
            </a:r>
          </a:p>
          <a:p>
            <a:pPr marL="342900" indent="-342900">
              <a:buAutoNum type="arabicPeriod"/>
            </a:pPr>
            <a:r>
              <a:rPr lang="en-US" dirty="0"/>
              <a:t>Modules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372AC53-F4ED-8843-8718-28112786A8E8}"/>
              </a:ext>
            </a:extLst>
          </p:cNvPr>
          <p:cNvSpPr/>
          <p:nvPr/>
        </p:nvSpPr>
        <p:spPr>
          <a:xfrm>
            <a:off x="9379131" y="757646"/>
            <a:ext cx="583475" cy="3204754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4F451-A336-DE49-96E0-8E2DB676B395}"/>
              </a:ext>
            </a:extLst>
          </p:cNvPr>
          <p:cNvSpPr txBox="1"/>
          <p:nvPr/>
        </p:nvSpPr>
        <p:spPr>
          <a:xfrm>
            <a:off x="10049691" y="1924594"/>
            <a:ext cx="1933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Transpilation using</a:t>
            </a:r>
          </a:p>
          <a:p>
            <a:r>
              <a:rPr lang="en-US" dirty="0"/>
              <a:t>Transpiler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D5C71-6615-EE45-9814-C97D43E79BF8}"/>
              </a:ext>
            </a:extLst>
          </p:cNvPr>
          <p:cNvSpPr txBox="1"/>
          <p:nvPr/>
        </p:nvSpPr>
        <p:spPr>
          <a:xfrm>
            <a:off x="2255520" y="4981302"/>
            <a:ext cx="72542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ES 6 / ES 7 / </a:t>
            </a:r>
            <a:r>
              <a:rPr lang="en-US" dirty="0" err="1"/>
              <a:t>ESNext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Transpiler  Browser Compatible ES 3 /ES 5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568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{572D08C1-24CD-A246-94E8-FBB15B629AB3}tf10001119</Template>
  <TotalTime>706</TotalTime>
  <Words>428</Words>
  <Application>Microsoft Macintosh PowerPoint</Application>
  <PresentationFormat>Widescreen</PresentationFormat>
  <Paragraphs>110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Menlo</vt:lpstr>
      <vt:lpstr>Gallery</vt:lpstr>
      <vt:lpstr>MERN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58</cp:revision>
  <dcterms:created xsi:type="dcterms:W3CDTF">2021-01-04T06:22:42Z</dcterms:created>
  <dcterms:modified xsi:type="dcterms:W3CDTF">2021-01-06T04:49:10Z</dcterms:modified>
</cp:coreProperties>
</file>