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1" r:id="rId27"/>
    <p:sldId id="282" r:id="rId28"/>
    <p:sldId id="283" r:id="rId29"/>
    <p:sldId id="284" r:id="rId30"/>
    <p:sldId id="285" r:id="rId31"/>
    <p:sldId id="287" r:id="rId32"/>
    <p:sldId id="286" r:id="rId33"/>
    <p:sldId id="288" r:id="rId34"/>
    <p:sldId id="289" r:id="rId35"/>
    <p:sldId id="290" r:id="rId36"/>
    <p:sldId id="291" r:id="rId37"/>
    <p:sldId id="292" r:id="rId38"/>
    <p:sldId id="293" r:id="rId39"/>
    <p:sldId id="297" r:id="rId40"/>
    <p:sldId id="294" r:id="rId41"/>
    <p:sldId id="295" r:id="rId42"/>
    <p:sldId id="296" r:id="rId43"/>
    <p:sldId id="298" r:id="rId44"/>
    <p:sldId id="299" r:id="rId45"/>
    <p:sldId id="300" r:id="rId46"/>
    <p:sldId id="301" r:id="rId47"/>
    <p:sldId id="302" r:id="rId48"/>
    <p:sldId id="303" r:id="rId49"/>
    <p:sldId id="304" r:id="rId50"/>
    <p:sldId id="305" r:id="rId51"/>
    <p:sldId id="306" r:id="rId52"/>
    <p:sldId id="307" r:id="rId53"/>
    <p:sldId id="308"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p:restoredTop sz="96327"/>
  </p:normalViewPr>
  <p:slideViewPr>
    <p:cSldViewPr snapToGrid="0" snapToObjects="1">
      <p:cViewPr varScale="1">
        <p:scale>
          <a:sx n="147" d="100"/>
          <a:sy n="147" d="100"/>
        </p:scale>
        <p:origin x="65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1/19/21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11191E1-3789-DC40-979F-013031B6D51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3935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124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693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87FB2BA-09D0-1840-B49D-E4BDDD8ED284}" type="datetimeFigureOut">
              <a:rPr lang="en-US" smtClean="0"/>
              <a:t>1/19/21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385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87FB2BA-09D0-1840-B49D-E4BDDD8ED284}" type="datetimeFigureOut">
              <a:rPr lang="en-US" smtClean="0"/>
              <a:t>1/19/21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191E1-3789-DC40-979F-013031B6D51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367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87FB2BA-09D0-1840-B49D-E4BDDD8ED284}" type="datetimeFigureOut">
              <a:rPr lang="en-US" smtClean="0"/>
              <a:t>1/19/21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191E1-3789-DC40-979F-013031B6D51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4800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87FB2BA-09D0-1840-B49D-E4BDDD8ED284}" type="datetimeFigureOut">
              <a:rPr lang="en-US" smtClean="0"/>
              <a:t>1/19/21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191E1-3789-DC40-979F-013031B6D51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9801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87FB2BA-09D0-1840-B49D-E4BDDD8ED284}" type="datetimeFigureOut">
              <a:rPr lang="en-US" smtClean="0"/>
              <a:t>1/19/21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1191E1-3789-DC40-979F-013031B6D51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9172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FB2BA-09D0-1840-B49D-E4BDDD8ED284}" type="datetimeFigureOut">
              <a:rPr lang="en-US" smtClean="0"/>
              <a:t>1/19/21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1191E1-3789-DC40-979F-013031B6D512}" type="slidenum">
              <a:rPr lang="en-US" smtClean="0"/>
              <a:t>‹#›</a:t>
            </a:fld>
            <a:endParaRPr lang="en-US"/>
          </a:p>
        </p:txBody>
      </p:sp>
    </p:spTree>
    <p:extLst>
      <p:ext uri="{BB962C8B-B14F-4D97-AF65-F5344CB8AC3E}">
        <p14:creationId xmlns:p14="http://schemas.microsoft.com/office/powerpoint/2010/main" val="297023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87FB2BA-09D0-1840-B49D-E4BDDD8ED284}" type="datetimeFigureOut">
              <a:rPr lang="en-US" smtClean="0"/>
              <a:t>1/19/21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191E1-3789-DC40-979F-013031B6D51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293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87FB2BA-09D0-1840-B49D-E4BDDD8ED284}" type="datetimeFigureOut">
              <a:rPr lang="en-US" smtClean="0"/>
              <a:t>1/19/21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11191E1-3789-DC40-979F-013031B6D51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0414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87FB2BA-09D0-1840-B49D-E4BDDD8ED284}" type="datetimeFigureOut">
              <a:rPr lang="en-US" smtClean="0"/>
              <a:t>1/19/21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11191E1-3789-DC40-979F-013031B6D51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653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bnis_m@hotmk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myserver/MyApp/Home"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www.xyc.com/"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060C-122A-234C-9C81-EFA2DA0DB785}"/>
              </a:ext>
            </a:extLst>
          </p:cNvPr>
          <p:cNvSpPr>
            <a:spLocks noGrp="1"/>
          </p:cNvSpPr>
          <p:nvPr>
            <p:ph type="ctrTitle"/>
          </p:nvPr>
        </p:nvSpPr>
        <p:spPr/>
        <p:txBody>
          <a:bodyPr/>
          <a:lstStyle/>
          <a:p>
            <a:r>
              <a:rPr lang="en-US" dirty="0"/>
              <a:t>MERN Stack</a:t>
            </a:r>
          </a:p>
        </p:txBody>
      </p:sp>
      <p:sp>
        <p:nvSpPr>
          <p:cNvPr id="3" name="Subtitle 2">
            <a:extLst>
              <a:ext uri="{FF2B5EF4-FFF2-40B4-BE49-F238E27FC236}">
                <a16:creationId xmlns:a16="http://schemas.microsoft.com/office/drawing/2014/main" id="{3DC607BE-83B8-FB4D-B437-7AFDBCC87C91}"/>
              </a:ext>
            </a:extLst>
          </p:cNvPr>
          <p:cNvSpPr>
            <a:spLocks noGrp="1"/>
          </p:cNvSpPr>
          <p:nvPr>
            <p:ph type="subTitle" idx="1"/>
          </p:nvPr>
        </p:nvSpPr>
        <p:spPr/>
        <p:txBody>
          <a:bodyPr/>
          <a:lstStyle/>
          <a:p>
            <a:r>
              <a:rPr lang="en-US" dirty="0">
                <a:hlinkClick r:id="rId2"/>
              </a:rPr>
              <a:t>Sabnis_m@hotmail.com</a:t>
            </a:r>
            <a:endParaRPr lang="en-US" dirty="0"/>
          </a:p>
          <a:p>
            <a:r>
              <a:rPr lang="en-US" dirty="0"/>
              <a:t>9923256813</a:t>
            </a:r>
          </a:p>
          <a:p>
            <a:endParaRPr lang="en-US" dirty="0"/>
          </a:p>
        </p:txBody>
      </p:sp>
    </p:spTree>
    <p:extLst>
      <p:ext uri="{BB962C8B-B14F-4D97-AF65-F5344CB8AC3E}">
        <p14:creationId xmlns:p14="http://schemas.microsoft.com/office/powerpoint/2010/main" val="1211644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09639111-B0BB-C746-BE28-ED1DCD5B5C18}"/>
              </a:ext>
            </a:extLst>
          </p:cNvPr>
          <p:cNvSpPr/>
          <p:nvPr/>
        </p:nvSpPr>
        <p:spPr>
          <a:xfrm>
            <a:off x="966651" y="862149"/>
            <a:ext cx="2751909" cy="3378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a:t>
            </a:r>
          </a:p>
          <a:p>
            <a:pPr algn="ctr"/>
            <a:r>
              <a:rPr lang="en-US" dirty="0"/>
              <a:t>+data1</a:t>
            </a:r>
          </a:p>
          <a:p>
            <a:pPr algn="ctr"/>
            <a:r>
              <a:rPr lang="en-US" dirty="0"/>
              <a:t>+data2</a:t>
            </a:r>
          </a:p>
          <a:p>
            <a:pPr algn="ctr"/>
            <a:r>
              <a:rPr lang="en-US" dirty="0"/>
              <a:t>-data3</a:t>
            </a:r>
          </a:p>
          <a:p>
            <a:pPr algn="ctr"/>
            <a:r>
              <a:rPr lang="en-US" dirty="0"/>
              <a:t>-data4</a:t>
            </a:r>
          </a:p>
          <a:p>
            <a:pPr algn="ctr"/>
            <a:r>
              <a:rPr lang="en-US" dirty="0"/>
              <a:t>+fn1()</a:t>
            </a:r>
          </a:p>
          <a:p>
            <a:pPr algn="ctr"/>
            <a:r>
              <a:rPr lang="en-US" dirty="0"/>
              <a:t>+fn2()</a:t>
            </a:r>
          </a:p>
          <a:p>
            <a:pPr algn="ctr"/>
            <a:r>
              <a:rPr lang="en-US" dirty="0"/>
              <a:t>-fn3()</a:t>
            </a:r>
          </a:p>
        </p:txBody>
      </p:sp>
      <p:sp>
        <p:nvSpPr>
          <p:cNvPr id="3" name="Right Brace 2">
            <a:extLst>
              <a:ext uri="{FF2B5EF4-FFF2-40B4-BE49-F238E27FC236}">
                <a16:creationId xmlns:a16="http://schemas.microsoft.com/office/drawing/2014/main" id="{8EA53418-2BC1-A044-8C9B-F046FAE0E171}"/>
              </a:ext>
            </a:extLst>
          </p:cNvPr>
          <p:cNvSpPr/>
          <p:nvPr/>
        </p:nvSpPr>
        <p:spPr>
          <a:xfrm>
            <a:off x="4267200" y="1071154"/>
            <a:ext cx="1036320" cy="31089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Arrow 3">
            <a:extLst>
              <a:ext uri="{FF2B5EF4-FFF2-40B4-BE49-F238E27FC236}">
                <a16:creationId xmlns:a16="http://schemas.microsoft.com/office/drawing/2014/main" id="{040A2030-BDF0-4B47-BC11-34DBABAF3F0C}"/>
              </a:ext>
            </a:extLst>
          </p:cNvPr>
          <p:cNvSpPr/>
          <p:nvPr/>
        </p:nvSpPr>
        <p:spPr>
          <a:xfrm>
            <a:off x="5442857" y="2464526"/>
            <a:ext cx="1550126" cy="357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595C2C-3F11-C340-A75C-0C92D3EFCEF4}"/>
              </a:ext>
            </a:extLst>
          </p:cNvPr>
          <p:cNvSpPr txBox="1"/>
          <p:nvPr/>
        </p:nvSpPr>
        <p:spPr>
          <a:xfrm>
            <a:off x="7132320" y="2133600"/>
            <a:ext cx="4249783" cy="369332"/>
          </a:xfrm>
          <a:prstGeom prst="rect">
            <a:avLst/>
          </a:prstGeom>
          <a:noFill/>
        </p:spPr>
        <p:txBody>
          <a:bodyPr wrap="square" rtlCol="0">
            <a:spAutoFit/>
          </a:bodyPr>
          <a:lstStyle/>
          <a:p>
            <a:r>
              <a:rPr lang="en-US" dirty="0"/>
              <a:t>Class1 obj =new Class1();</a:t>
            </a:r>
          </a:p>
        </p:txBody>
      </p:sp>
      <p:sp>
        <p:nvSpPr>
          <p:cNvPr id="6" name="Rectangle 5">
            <a:extLst>
              <a:ext uri="{FF2B5EF4-FFF2-40B4-BE49-F238E27FC236}">
                <a16:creationId xmlns:a16="http://schemas.microsoft.com/office/drawing/2014/main" id="{D9B8B294-ED5E-A149-8257-8B09B19D7A96}"/>
              </a:ext>
            </a:extLst>
          </p:cNvPr>
          <p:cNvSpPr/>
          <p:nvPr/>
        </p:nvSpPr>
        <p:spPr>
          <a:xfrm>
            <a:off x="8116389" y="3300549"/>
            <a:ext cx="1158240" cy="72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cxnSp>
        <p:nvCxnSpPr>
          <p:cNvPr id="8" name="Straight Arrow Connector 7">
            <a:extLst>
              <a:ext uri="{FF2B5EF4-FFF2-40B4-BE49-F238E27FC236}">
                <a16:creationId xmlns:a16="http://schemas.microsoft.com/office/drawing/2014/main" id="{095B14EC-76D8-834D-9B0C-E3F06670C8F0}"/>
              </a:ext>
            </a:extLst>
          </p:cNvPr>
          <p:cNvCxnSpPr/>
          <p:nvPr/>
        </p:nvCxnSpPr>
        <p:spPr>
          <a:xfrm>
            <a:off x="5303520" y="2629989"/>
            <a:ext cx="2708366" cy="107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952416F-400C-3E45-90CF-99BABE1BD51A}"/>
              </a:ext>
            </a:extLst>
          </p:cNvPr>
          <p:cNvSpPr/>
          <p:nvPr/>
        </p:nvSpPr>
        <p:spPr>
          <a:xfrm>
            <a:off x="8116389" y="4254920"/>
            <a:ext cx="1158240" cy="72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cxnSp>
        <p:nvCxnSpPr>
          <p:cNvPr id="10" name="Straight Arrow Connector 9">
            <a:extLst>
              <a:ext uri="{FF2B5EF4-FFF2-40B4-BE49-F238E27FC236}">
                <a16:creationId xmlns:a16="http://schemas.microsoft.com/office/drawing/2014/main" id="{311D568C-5ABE-D543-A52D-8749FA6EF27A}"/>
              </a:ext>
            </a:extLst>
          </p:cNvPr>
          <p:cNvCxnSpPr/>
          <p:nvPr/>
        </p:nvCxnSpPr>
        <p:spPr>
          <a:xfrm>
            <a:off x="5303520" y="3584360"/>
            <a:ext cx="2708366" cy="107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300D6D-EE15-8E4B-9335-D3D9FFE002AE}"/>
              </a:ext>
            </a:extLst>
          </p:cNvPr>
          <p:cNvSpPr txBox="1"/>
          <p:nvPr/>
        </p:nvSpPr>
        <p:spPr>
          <a:xfrm>
            <a:off x="252549" y="4737463"/>
            <a:ext cx="4589417" cy="369332"/>
          </a:xfrm>
          <a:prstGeom prst="rect">
            <a:avLst/>
          </a:prstGeom>
          <a:noFill/>
        </p:spPr>
        <p:txBody>
          <a:bodyPr wrap="square" rtlCol="0">
            <a:spAutoFit/>
          </a:bodyPr>
          <a:lstStyle/>
          <a:p>
            <a:r>
              <a:rPr lang="en-US" dirty="0"/>
              <a:t>Private (default), public, protected</a:t>
            </a:r>
          </a:p>
        </p:txBody>
      </p:sp>
      <p:sp>
        <p:nvSpPr>
          <p:cNvPr id="12" name="TextBox 11">
            <a:extLst>
              <a:ext uri="{FF2B5EF4-FFF2-40B4-BE49-F238E27FC236}">
                <a16:creationId xmlns:a16="http://schemas.microsoft.com/office/drawing/2014/main" id="{5CD77889-71DC-474B-98CA-35F739F89607}"/>
              </a:ext>
            </a:extLst>
          </p:cNvPr>
          <p:cNvSpPr txBox="1"/>
          <p:nvPr/>
        </p:nvSpPr>
        <p:spPr>
          <a:xfrm>
            <a:off x="165463" y="5212863"/>
            <a:ext cx="5451566" cy="923330"/>
          </a:xfrm>
          <a:prstGeom prst="rect">
            <a:avLst/>
          </a:prstGeom>
          <a:noFill/>
        </p:spPr>
        <p:txBody>
          <a:bodyPr wrap="square" rtlCol="0">
            <a:spAutoFit/>
          </a:bodyPr>
          <a:lstStyle/>
          <a:p>
            <a:r>
              <a:rPr lang="en-US" dirty="0"/>
              <a:t>C++, JAVA, C# compilers, uses parser tokens for Keywords and then define scope of class members declaration </a:t>
            </a:r>
          </a:p>
        </p:txBody>
      </p:sp>
    </p:spTree>
    <p:extLst>
      <p:ext uri="{BB962C8B-B14F-4D97-AF65-F5344CB8AC3E}">
        <p14:creationId xmlns:p14="http://schemas.microsoft.com/office/powerpoint/2010/main" val="111323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1A9AEA11-789F-0344-B1B4-93D191428B7D}"/>
              </a:ext>
            </a:extLst>
          </p:cNvPr>
          <p:cNvSpPr/>
          <p:nvPr/>
        </p:nvSpPr>
        <p:spPr>
          <a:xfrm>
            <a:off x="4336869" y="217714"/>
            <a:ext cx="3161211" cy="14194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 6 Code</a:t>
            </a:r>
          </a:p>
        </p:txBody>
      </p:sp>
      <p:sp>
        <p:nvSpPr>
          <p:cNvPr id="3" name="Down Arrow 2">
            <a:extLst>
              <a:ext uri="{FF2B5EF4-FFF2-40B4-BE49-F238E27FC236}">
                <a16:creationId xmlns:a16="http://schemas.microsoft.com/office/drawing/2014/main" id="{C8BFF857-2A65-F14C-BF8F-5A9598A248BA}"/>
              </a:ext>
            </a:extLst>
          </p:cNvPr>
          <p:cNvSpPr/>
          <p:nvPr/>
        </p:nvSpPr>
        <p:spPr>
          <a:xfrm>
            <a:off x="5817326" y="1637211"/>
            <a:ext cx="278674" cy="14717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98AE81D-57AD-2E47-8A34-F908916A685E}"/>
              </a:ext>
            </a:extLst>
          </p:cNvPr>
          <p:cNvSpPr txBox="1"/>
          <p:nvPr/>
        </p:nvSpPr>
        <p:spPr>
          <a:xfrm>
            <a:off x="4336869" y="3117669"/>
            <a:ext cx="3675017" cy="369332"/>
          </a:xfrm>
          <a:prstGeom prst="rect">
            <a:avLst/>
          </a:prstGeom>
          <a:noFill/>
        </p:spPr>
        <p:txBody>
          <a:bodyPr wrap="square" rtlCol="0">
            <a:spAutoFit/>
          </a:bodyPr>
          <a:lstStyle/>
          <a:p>
            <a:pPr algn="ctr"/>
            <a:r>
              <a:rPr lang="en-US" dirty="0"/>
              <a:t>ES 6 Transpiler Babel</a:t>
            </a:r>
          </a:p>
        </p:txBody>
      </p:sp>
      <p:sp>
        <p:nvSpPr>
          <p:cNvPr id="5" name="Rounded Rectangle 4">
            <a:extLst>
              <a:ext uri="{FF2B5EF4-FFF2-40B4-BE49-F238E27FC236}">
                <a16:creationId xmlns:a16="http://schemas.microsoft.com/office/drawing/2014/main" id="{E21E7884-AE60-4B4D-86A6-41E3ED5FE6C9}"/>
              </a:ext>
            </a:extLst>
          </p:cNvPr>
          <p:cNvSpPr/>
          <p:nvPr/>
        </p:nvSpPr>
        <p:spPr>
          <a:xfrm>
            <a:off x="4376057" y="4511040"/>
            <a:ext cx="3161211" cy="14194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 Compatible Code</a:t>
            </a:r>
          </a:p>
        </p:txBody>
      </p:sp>
      <p:sp>
        <p:nvSpPr>
          <p:cNvPr id="6" name="Down Arrow 5">
            <a:extLst>
              <a:ext uri="{FF2B5EF4-FFF2-40B4-BE49-F238E27FC236}">
                <a16:creationId xmlns:a16="http://schemas.microsoft.com/office/drawing/2014/main" id="{EE18E7BE-6A61-7C4B-BD3E-924718E1BC23}"/>
              </a:ext>
            </a:extLst>
          </p:cNvPr>
          <p:cNvSpPr/>
          <p:nvPr/>
        </p:nvSpPr>
        <p:spPr>
          <a:xfrm>
            <a:off x="5808616" y="3495709"/>
            <a:ext cx="287384" cy="10153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C1DF058-64EE-5B4F-B2F7-C5302CF7F27D}"/>
              </a:ext>
            </a:extLst>
          </p:cNvPr>
          <p:cNvSpPr txBox="1"/>
          <p:nvPr/>
        </p:nvSpPr>
        <p:spPr>
          <a:xfrm>
            <a:off x="8168640" y="365760"/>
            <a:ext cx="3013166" cy="646331"/>
          </a:xfrm>
          <a:prstGeom prst="rect">
            <a:avLst/>
          </a:prstGeom>
          <a:noFill/>
        </p:spPr>
        <p:txBody>
          <a:bodyPr wrap="square" rtlCol="0">
            <a:spAutoFit/>
          </a:bodyPr>
          <a:lstStyle/>
          <a:p>
            <a:r>
              <a:rPr lang="en-US" dirty="0"/>
              <a:t>Class with public /private / protected</a:t>
            </a:r>
          </a:p>
        </p:txBody>
      </p:sp>
      <p:sp>
        <p:nvSpPr>
          <p:cNvPr id="8" name="Curved Left Arrow 7">
            <a:extLst>
              <a:ext uri="{FF2B5EF4-FFF2-40B4-BE49-F238E27FC236}">
                <a16:creationId xmlns:a16="http://schemas.microsoft.com/office/drawing/2014/main" id="{92BD32A6-AB43-544F-AF5D-B0660DBEC100}"/>
              </a:ext>
            </a:extLst>
          </p:cNvPr>
          <p:cNvSpPr/>
          <p:nvPr/>
        </p:nvSpPr>
        <p:spPr>
          <a:xfrm>
            <a:off x="7384870" y="1027611"/>
            <a:ext cx="1323702" cy="246809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4113B651-C02C-DD42-A5AE-5A0BC4016FBF}"/>
              </a:ext>
            </a:extLst>
          </p:cNvPr>
          <p:cNvSpPr txBox="1"/>
          <p:nvPr/>
        </p:nvSpPr>
        <p:spPr>
          <a:xfrm>
            <a:off x="8969829" y="1741714"/>
            <a:ext cx="2995748" cy="3139321"/>
          </a:xfrm>
          <a:prstGeom prst="rect">
            <a:avLst/>
          </a:prstGeom>
          <a:noFill/>
        </p:spPr>
        <p:txBody>
          <a:bodyPr wrap="square" rtlCol="0">
            <a:spAutoFit/>
          </a:bodyPr>
          <a:lstStyle/>
          <a:p>
            <a:r>
              <a:rPr lang="en-US" dirty="0"/>
              <a:t>Class Map with IIFE</a:t>
            </a:r>
          </a:p>
          <a:p>
            <a:r>
              <a:rPr lang="en-US" dirty="0"/>
              <a:t>The class Name becomes as function Object inside IIFE</a:t>
            </a:r>
          </a:p>
          <a:p>
            <a:endParaRPr lang="en-US" dirty="0"/>
          </a:p>
          <a:p>
            <a:r>
              <a:rPr lang="en-US" dirty="0"/>
              <a:t>The scope functions are mapped as prototype functions</a:t>
            </a:r>
          </a:p>
          <a:p>
            <a:endParaRPr lang="en-US" dirty="0"/>
          </a:p>
          <a:p>
            <a:r>
              <a:rPr lang="en-US" dirty="0"/>
              <a:t>The class Constructor is mapped with the constructor function declaration</a:t>
            </a:r>
          </a:p>
        </p:txBody>
      </p:sp>
      <p:sp>
        <p:nvSpPr>
          <p:cNvPr id="10" name="Curved Left Arrow 9">
            <a:extLst>
              <a:ext uri="{FF2B5EF4-FFF2-40B4-BE49-F238E27FC236}">
                <a16:creationId xmlns:a16="http://schemas.microsoft.com/office/drawing/2014/main" id="{F03B5677-D7E7-2E40-B96B-47A2097EC27B}"/>
              </a:ext>
            </a:extLst>
          </p:cNvPr>
          <p:cNvSpPr/>
          <p:nvPr/>
        </p:nvSpPr>
        <p:spPr>
          <a:xfrm>
            <a:off x="7663544" y="3429000"/>
            <a:ext cx="1323702" cy="246809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BDDC80A-9090-0F41-B851-269539F6E4A8}"/>
              </a:ext>
            </a:extLst>
          </p:cNvPr>
          <p:cNvSpPr txBox="1"/>
          <p:nvPr/>
        </p:nvSpPr>
        <p:spPr>
          <a:xfrm>
            <a:off x="357051" y="688925"/>
            <a:ext cx="3091543" cy="3970318"/>
          </a:xfrm>
          <a:prstGeom prst="rect">
            <a:avLst/>
          </a:prstGeom>
          <a:noFill/>
        </p:spPr>
        <p:txBody>
          <a:bodyPr wrap="square" rtlCol="0">
            <a:spAutoFit/>
          </a:bodyPr>
          <a:lstStyle/>
          <a:p>
            <a:pPr marL="342900" indent="-342900">
              <a:buAutoNum type="arabicPeriod"/>
            </a:pPr>
            <a:r>
              <a:rPr lang="en-US" dirty="0"/>
              <a:t>Default is public for functions</a:t>
            </a:r>
          </a:p>
          <a:p>
            <a:pPr marL="342900" indent="-342900">
              <a:buAutoNum type="arabicPeriod"/>
            </a:pPr>
            <a:r>
              <a:rPr lang="en-US" dirty="0"/>
              <a:t>The public data members must be declared through Constructor() functions</a:t>
            </a:r>
          </a:p>
          <a:p>
            <a:pPr marL="342900" indent="-342900">
              <a:buAutoNum type="arabicPeriod"/>
            </a:pPr>
            <a:r>
              <a:rPr lang="en-US" dirty="0"/>
              <a:t>The public data members must be declared using ‘this’ prefix e.g. </a:t>
            </a:r>
            <a:r>
              <a:rPr lang="en-US" dirty="0" err="1"/>
              <a:t>this.x</a:t>
            </a:r>
            <a:endParaRPr lang="en-US" dirty="0"/>
          </a:p>
          <a:p>
            <a:pPr marL="342900" indent="-342900">
              <a:buAutoNum type="arabicPeriod"/>
            </a:pPr>
            <a:r>
              <a:rPr lang="en-US" dirty="0"/>
              <a:t>The </a:t>
            </a:r>
            <a:r>
              <a:rPr lang="en-US" b="1" dirty="0"/>
              <a:t>extends </a:t>
            </a:r>
            <a:r>
              <a:rPr lang="en-US" dirty="0"/>
              <a:t>keyword for inheritance</a:t>
            </a:r>
          </a:p>
          <a:p>
            <a:pPr marL="342900" indent="-342900">
              <a:buAutoNum type="arabicPeriod"/>
            </a:pPr>
            <a:r>
              <a:rPr lang="en-US" dirty="0"/>
              <a:t>The derived class constructor must have super(); call to access the base class constructor </a:t>
            </a:r>
          </a:p>
        </p:txBody>
      </p:sp>
    </p:spTree>
    <p:extLst>
      <p:ext uri="{BB962C8B-B14F-4D97-AF65-F5344CB8AC3E}">
        <p14:creationId xmlns:p14="http://schemas.microsoft.com/office/powerpoint/2010/main" val="227740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 With Async</a:t>
            </a:r>
          </a:p>
        </p:txBody>
      </p:sp>
      <p:sp>
        <p:nvSpPr>
          <p:cNvPr id="3" name="Can 2">
            <a:extLst>
              <a:ext uri="{FF2B5EF4-FFF2-40B4-BE49-F238E27FC236}">
                <a16:creationId xmlns:a16="http://schemas.microsoft.com/office/drawing/2014/main" id="{B95C41F7-8EE5-FA4B-BB4B-9C3094560282}"/>
              </a:ext>
            </a:extLst>
          </p:cNvPr>
          <p:cNvSpPr/>
          <p:nvPr/>
        </p:nvSpPr>
        <p:spPr>
          <a:xfrm>
            <a:off x="10755085" y="2046515"/>
            <a:ext cx="1236617" cy="11495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DB</a:t>
            </a:r>
          </a:p>
        </p:txBody>
      </p:sp>
      <p:sp>
        <p:nvSpPr>
          <p:cNvPr id="4" name="Multi-document 3">
            <a:extLst>
              <a:ext uri="{FF2B5EF4-FFF2-40B4-BE49-F238E27FC236}">
                <a16:creationId xmlns:a16="http://schemas.microsoft.com/office/drawing/2014/main" id="{EB0D6C3C-24CF-CC4D-8A1B-0EFF5F01BC2A}"/>
              </a:ext>
            </a:extLst>
          </p:cNvPr>
          <p:cNvSpPr/>
          <p:nvPr/>
        </p:nvSpPr>
        <p:spPr>
          <a:xfrm>
            <a:off x="10755085" y="3561806"/>
            <a:ext cx="1236617" cy="14717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NoSQL</a:t>
            </a:r>
          </a:p>
          <a:p>
            <a:pPr algn="ctr"/>
            <a:r>
              <a:rPr lang="en-US" dirty="0"/>
              <a:t>DB</a:t>
            </a:r>
          </a:p>
        </p:txBody>
      </p:sp>
      <p:sp>
        <p:nvSpPr>
          <p:cNvPr id="5" name="TextBox 4">
            <a:extLst>
              <a:ext uri="{FF2B5EF4-FFF2-40B4-BE49-F238E27FC236}">
                <a16:creationId xmlns:a16="http://schemas.microsoft.com/office/drawing/2014/main" id="{7CDD3044-6839-9F42-8136-1FA52E2089FD}"/>
              </a:ext>
            </a:extLst>
          </p:cNvPr>
          <p:cNvSpPr txBox="1"/>
          <p:nvPr/>
        </p:nvSpPr>
        <p:spPr>
          <a:xfrm>
            <a:off x="10580914" y="5285992"/>
            <a:ext cx="1506583" cy="923330"/>
          </a:xfrm>
          <a:prstGeom prst="rect">
            <a:avLst/>
          </a:prstGeom>
          <a:noFill/>
        </p:spPr>
        <p:txBody>
          <a:bodyPr wrap="square" rtlCol="0">
            <a:spAutoFit/>
          </a:bodyPr>
          <a:lstStyle/>
          <a:p>
            <a:r>
              <a:rPr lang="en-US" dirty="0"/>
              <a:t>Data Persistence layer</a:t>
            </a:r>
          </a:p>
        </p:txBody>
      </p:sp>
      <p:sp>
        <p:nvSpPr>
          <p:cNvPr id="6" name="Rectangle 5">
            <a:extLst>
              <a:ext uri="{FF2B5EF4-FFF2-40B4-BE49-F238E27FC236}">
                <a16:creationId xmlns:a16="http://schemas.microsoft.com/office/drawing/2014/main" id="{F5BD56E0-0290-7C4D-86F5-0B2C17F3EFAD}"/>
              </a:ext>
            </a:extLst>
          </p:cNvPr>
          <p:cNvSpPr/>
          <p:nvPr/>
        </p:nvSpPr>
        <p:spPr>
          <a:xfrm>
            <a:off x="6836229" y="1027611"/>
            <a:ext cx="3439885" cy="5077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DDE3B12-AD9F-484A-8074-A20355451CE3}"/>
              </a:ext>
            </a:extLst>
          </p:cNvPr>
          <p:cNvSpPr txBox="1"/>
          <p:nvPr/>
        </p:nvSpPr>
        <p:spPr>
          <a:xfrm>
            <a:off x="6897189" y="609600"/>
            <a:ext cx="3291840" cy="369332"/>
          </a:xfrm>
          <a:prstGeom prst="rect">
            <a:avLst/>
          </a:prstGeom>
          <a:noFill/>
        </p:spPr>
        <p:txBody>
          <a:bodyPr wrap="square" rtlCol="0">
            <a:spAutoFit/>
          </a:bodyPr>
          <a:lstStyle/>
          <a:p>
            <a:r>
              <a:rPr lang="en-US" dirty="0"/>
              <a:t>Node.js Application Server</a:t>
            </a:r>
          </a:p>
        </p:txBody>
      </p:sp>
      <p:sp>
        <p:nvSpPr>
          <p:cNvPr id="8" name="Rounded Rectangle 7">
            <a:extLst>
              <a:ext uri="{FF2B5EF4-FFF2-40B4-BE49-F238E27FC236}">
                <a16:creationId xmlns:a16="http://schemas.microsoft.com/office/drawing/2014/main" id="{143EFCA9-A4EB-0343-AB96-765AD6FAABC0}"/>
              </a:ext>
            </a:extLst>
          </p:cNvPr>
          <p:cNvSpPr/>
          <p:nvPr/>
        </p:nvSpPr>
        <p:spPr>
          <a:xfrm>
            <a:off x="6897189" y="5033554"/>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Hosting OS</a:t>
            </a:r>
          </a:p>
          <a:p>
            <a:pPr algn="ctr"/>
            <a:r>
              <a:rPr lang="en-US" dirty="0"/>
              <a:t>Windows / Linux / RedHat / Mac</a:t>
            </a:r>
          </a:p>
        </p:txBody>
      </p:sp>
      <p:sp>
        <p:nvSpPr>
          <p:cNvPr id="9" name="Rounded Rectangle 8">
            <a:extLst>
              <a:ext uri="{FF2B5EF4-FFF2-40B4-BE49-F238E27FC236}">
                <a16:creationId xmlns:a16="http://schemas.microsoft.com/office/drawing/2014/main" id="{5609CB2C-89F1-F647-B846-74A8EFAD1310}"/>
              </a:ext>
            </a:extLst>
          </p:cNvPr>
          <p:cNvSpPr/>
          <p:nvPr/>
        </p:nvSpPr>
        <p:spPr>
          <a:xfrm>
            <a:off x="6897189" y="3862252"/>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a:t>
            </a:r>
          </a:p>
          <a:p>
            <a:pPr algn="ctr"/>
            <a:endParaRPr lang="en-US" dirty="0"/>
          </a:p>
          <a:p>
            <a:pPr algn="ctr"/>
            <a:endParaRPr lang="en-US" dirty="0"/>
          </a:p>
        </p:txBody>
      </p:sp>
      <p:sp>
        <p:nvSpPr>
          <p:cNvPr id="10" name="Rectangle 9">
            <a:extLst>
              <a:ext uri="{FF2B5EF4-FFF2-40B4-BE49-F238E27FC236}">
                <a16:creationId xmlns:a16="http://schemas.microsoft.com/office/drawing/2014/main" id="{96EDCA68-4C53-1846-AF7A-3E731FD6176E}"/>
              </a:ext>
            </a:extLst>
          </p:cNvPr>
          <p:cNvSpPr/>
          <p:nvPr/>
        </p:nvSpPr>
        <p:spPr>
          <a:xfrm>
            <a:off x="7036526" y="4206240"/>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Standard Modules</a:t>
            </a:r>
          </a:p>
        </p:txBody>
      </p:sp>
      <p:sp>
        <p:nvSpPr>
          <p:cNvPr id="11" name="Rectangle 10">
            <a:extLst>
              <a:ext uri="{FF2B5EF4-FFF2-40B4-BE49-F238E27FC236}">
                <a16:creationId xmlns:a16="http://schemas.microsoft.com/office/drawing/2014/main" id="{30C10AFA-F195-4044-8BA6-6D802A548217}"/>
              </a:ext>
            </a:extLst>
          </p:cNvPr>
          <p:cNvSpPr/>
          <p:nvPr/>
        </p:nvSpPr>
        <p:spPr>
          <a:xfrm>
            <a:off x="8612777" y="4188824"/>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Custom Modules</a:t>
            </a:r>
          </a:p>
        </p:txBody>
      </p:sp>
      <p:sp>
        <p:nvSpPr>
          <p:cNvPr id="12" name="Rounded Rectangle 11">
            <a:extLst>
              <a:ext uri="{FF2B5EF4-FFF2-40B4-BE49-F238E27FC236}">
                <a16:creationId xmlns:a16="http://schemas.microsoft.com/office/drawing/2014/main" id="{A646F465-8B57-2347-8AFD-94302BD5C37F}"/>
              </a:ext>
            </a:extLst>
          </p:cNvPr>
          <p:cNvSpPr/>
          <p:nvPr/>
        </p:nvSpPr>
        <p:spPr>
          <a:xfrm>
            <a:off x="6897189" y="1351405"/>
            <a:ext cx="3291840" cy="238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7F5404-5CB5-3345-A766-7814325C199A}"/>
              </a:ext>
            </a:extLst>
          </p:cNvPr>
          <p:cNvSpPr txBox="1"/>
          <p:nvPr/>
        </p:nvSpPr>
        <p:spPr>
          <a:xfrm>
            <a:off x="6810104" y="969009"/>
            <a:ext cx="2978331" cy="369332"/>
          </a:xfrm>
          <a:prstGeom prst="rect">
            <a:avLst/>
          </a:prstGeom>
          <a:noFill/>
        </p:spPr>
        <p:txBody>
          <a:bodyPr wrap="square" rtlCol="0">
            <a:spAutoFit/>
          </a:bodyPr>
          <a:lstStyle/>
          <a:p>
            <a:pPr algn="ctr"/>
            <a:r>
              <a:rPr lang="en-US" dirty="0">
                <a:highlight>
                  <a:srgbClr val="FFFF00"/>
                </a:highlight>
              </a:rPr>
              <a:t>Node.js JavaScript App</a:t>
            </a:r>
          </a:p>
        </p:txBody>
      </p:sp>
      <p:sp>
        <p:nvSpPr>
          <p:cNvPr id="14" name="Rectangle 13">
            <a:extLst>
              <a:ext uri="{FF2B5EF4-FFF2-40B4-BE49-F238E27FC236}">
                <a16:creationId xmlns:a16="http://schemas.microsoft.com/office/drawing/2014/main" id="{3A937980-9CDC-B74C-89C4-F13541B73C04}"/>
              </a:ext>
            </a:extLst>
          </p:cNvPr>
          <p:cNvSpPr/>
          <p:nvPr/>
        </p:nvSpPr>
        <p:spPr>
          <a:xfrm>
            <a:off x="7036526" y="3265714"/>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Data Access Layer</a:t>
            </a:r>
          </a:p>
        </p:txBody>
      </p:sp>
      <p:sp>
        <p:nvSpPr>
          <p:cNvPr id="15" name="Rectangle 14">
            <a:extLst>
              <a:ext uri="{FF2B5EF4-FFF2-40B4-BE49-F238E27FC236}">
                <a16:creationId xmlns:a16="http://schemas.microsoft.com/office/drawing/2014/main" id="{94C8A782-2D75-EA46-8453-45BE19EA1792}"/>
              </a:ext>
            </a:extLst>
          </p:cNvPr>
          <p:cNvSpPr/>
          <p:nvPr/>
        </p:nvSpPr>
        <p:spPr>
          <a:xfrm>
            <a:off x="7036525" y="2682630"/>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Business Layer</a:t>
            </a:r>
          </a:p>
        </p:txBody>
      </p:sp>
      <p:sp>
        <p:nvSpPr>
          <p:cNvPr id="16" name="Rectangle 15">
            <a:extLst>
              <a:ext uri="{FF2B5EF4-FFF2-40B4-BE49-F238E27FC236}">
                <a16:creationId xmlns:a16="http://schemas.microsoft.com/office/drawing/2014/main" id="{2A2A17E7-25DB-9647-93AF-828013CD8385}"/>
              </a:ext>
            </a:extLst>
          </p:cNvPr>
          <p:cNvSpPr/>
          <p:nvPr/>
        </p:nvSpPr>
        <p:spPr>
          <a:xfrm>
            <a:off x="7036525" y="1663336"/>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Public HTTP Endpoints</a:t>
            </a:r>
          </a:p>
        </p:txBody>
      </p:sp>
      <p:sp>
        <p:nvSpPr>
          <p:cNvPr id="17" name="Up-down Arrow 16">
            <a:extLst>
              <a:ext uri="{FF2B5EF4-FFF2-40B4-BE49-F238E27FC236}">
                <a16:creationId xmlns:a16="http://schemas.microsoft.com/office/drawing/2014/main" id="{032431A0-2DCD-0145-9F27-622BB5635235}"/>
              </a:ext>
            </a:extLst>
          </p:cNvPr>
          <p:cNvSpPr/>
          <p:nvPr/>
        </p:nvSpPr>
        <p:spPr>
          <a:xfrm>
            <a:off x="8525690" y="3653247"/>
            <a:ext cx="87087" cy="23750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4BB8BAD7-FC28-6349-ACB3-54C70CAF10B0}"/>
              </a:ext>
            </a:extLst>
          </p:cNvPr>
          <p:cNvSpPr/>
          <p:nvPr/>
        </p:nvSpPr>
        <p:spPr>
          <a:xfrm>
            <a:off x="10128069" y="2621281"/>
            <a:ext cx="627016"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a:extLst>
              <a:ext uri="{FF2B5EF4-FFF2-40B4-BE49-F238E27FC236}">
                <a16:creationId xmlns:a16="http://schemas.microsoft.com/office/drawing/2014/main" id="{B2755212-A601-884D-A292-A21A9FA4860B}"/>
              </a:ext>
            </a:extLst>
          </p:cNvPr>
          <p:cNvSpPr/>
          <p:nvPr/>
        </p:nvSpPr>
        <p:spPr>
          <a:xfrm rot="2013438">
            <a:off x="10060210" y="3389037"/>
            <a:ext cx="963890"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CE505AF-808C-6D4C-A35E-7E34D55D2BF9}"/>
              </a:ext>
            </a:extLst>
          </p:cNvPr>
          <p:cNvSpPr/>
          <p:nvPr/>
        </p:nvSpPr>
        <p:spPr>
          <a:xfrm>
            <a:off x="7036524" y="2172983"/>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Web Application Framework</a:t>
            </a:r>
          </a:p>
        </p:txBody>
      </p:sp>
      <p:sp>
        <p:nvSpPr>
          <p:cNvPr id="21" name="Up-down Arrow 20">
            <a:extLst>
              <a:ext uri="{FF2B5EF4-FFF2-40B4-BE49-F238E27FC236}">
                <a16:creationId xmlns:a16="http://schemas.microsoft.com/office/drawing/2014/main" id="{E3AA5534-4A3C-A542-B0DC-DA7A60480B12}"/>
              </a:ext>
            </a:extLst>
          </p:cNvPr>
          <p:cNvSpPr/>
          <p:nvPr/>
        </p:nvSpPr>
        <p:spPr>
          <a:xfrm>
            <a:off x="8512627" y="4766748"/>
            <a:ext cx="100150" cy="3364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1132115"/>
            <a:ext cx="4850674" cy="4153878"/>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4432662" cy="646331"/>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4" name="Rectangle 23">
            <a:extLst>
              <a:ext uri="{FF2B5EF4-FFF2-40B4-BE49-F238E27FC236}">
                <a16:creationId xmlns:a16="http://schemas.microsoft.com/office/drawing/2014/main" id="{30325FAC-B816-E246-A57D-E9A303E9ED08}"/>
              </a:ext>
            </a:extLst>
          </p:cNvPr>
          <p:cNvSpPr/>
          <p:nvPr/>
        </p:nvSpPr>
        <p:spPr>
          <a:xfrm>
            <a:off x="496389" y="2046515"/>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UI / UX Layer</a:t>
            </a:r>
          </a:p>
          <a:p>
            <a:pPr algn="ctr"/>
            <a:r>
              <a:rPr lang="en-US" dirty="0">
                <a:ln w="0"/>
                <a:solidFill>
                  <a:schemeClr val="accent1"/>
                </a:solidFill>
                <a:effectLst>
                  <a:outerShdw blurRad="38100" dist="25400" dir="5400000" algn="ctr" rotWithShape="0">
                    <a:srgbClr val="6E747A">
                      <a:alpha val="43000"/>
                    </a:srgbClr>
                  </a:outerShdw>
                </a:effectLst>
              </a:rPr>
              <a:t>HTML</a:t>
            </a:r>
          </a:p>
        </p:txBody>
      </p:sp>
      <p:sp>
        <p:nvSpPr>
          <p:cNvPr id="25" name="Rectangle 24">
            <a:extLst>
              <a:ext uri="{FF2B5EF4-FFF2-40B4-BE49-F238E27FC236}">
                <a16:creationId xmlns:a16="http://schemas.microsoft.com/office/drawing/2014/main" id="{2ACEBBBB-D072-304C-8540-C7DA1B2E0F7E}"/>
              </a:ext>
            </a:extLst>
          </p:cNvPr>
          <p:cNvSpPr/>
          <p:nvPr/>
        </p:nvSpPr>
        <p:spPr>
          <a:xfrm>
            <a:off x="1955441" y="2055168"/>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6" name="Right Arrow 25">
            <a:extLst>
              <a:ext uri="{FF2B5EF4-FFF2-40B4-BE49-F238E27FC236}">
                <a16:creationId xmlns:a16="http://schemas.microsoft.com/office/drawing/2014/main" id="{7AD18B20-AFB1-A549-BBA2-8A4D7521CEB7}"/>
              </a:ext>
            </a:extLst>
          </p:cNvPr>
          <p:cNvSpPr/>
          <p:nvPr/>
        </p:nvSpPr>
        <p:spPr>
          <a:xfrm>
            <a:off x="1452401" y="224681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2E832BDC-F8F2-284F-B80E-FDB7D8A16CB6}"/>
              </a:ext>
            </a:extLst>
          </p:cNvPr>
          <p:cNvSpPr/>
          <p:nvPr/>
        </p:nvSpPr>
        <p:spPr>
          <a:xfrm rot="10800000">
            <a:off x="1412248" y="389075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1EC0793-8557-8542-A327-4BBB05E90820}"/>
              </a:ext>
            </a:extLst>
          </p:cNvPr>
          <p:cNvSpPr/>
          <p:nvPr/>
        </p:nvSpPr>
        <p:spPr>
          <a:xfrm>
            <a:off x="3953691" y="1994406"/>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2769327" y="1163010"/>
            <a:ext cx="1680753"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3862619" y="3418312"/>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3004457" y="2303596"/>
            <a:ext cx="94923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right Arrow 31">
            <a:extLst>
              <a:ext uri="{FF2B5EF4-FFF2-40B4-BE49-F238E27FC236}">
                <a16:creationId xmlns:a16="http://schemas.microsoft.com/office/drawing/2014/main" id="{00C74556-EAF2-154B-8D04-3C832D344878}"/>
              </a:ext>
            </a:extLst>
          </p:cNvPr>
          <p:cNvSpPr/>
          <p:nvPr/>
        </p:nvSpPr>
        <p:spPr>
          <a:xfrm rot="16200000">
            <a:off x="3977916" y="1886021"/>
            <a:ext cx="235131" cy="13480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3026595" y="3727271"/>
            <a:ext cx="83602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4825408" y="2947851"/>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4820559" y="3569330"/>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5255624" y="3188425"/>
            <a:ext cx="1350688" cy="646331"/>
          </a:xfrm>
          <a:prstGeom prst="rect">
            <a:avLst/>
          </a:prstGeom>
          <a:noFill/>
        </p:spPr>
        <p:txBody>
          <a:bodyPr wrap="square" rtlCol="0">
            <a:spAutoFit/>
          </a:bodyPr>
          <a:lstStyle/>
          <a:p>
            <a:r>
              <a:rPr lang="en-US" dirty="0"/>
              <a:t>Async HTTP Calls</a:t>
            </a:r>
          </a:p>
        </p:txBody>
      </p:sp>
    </p:spTree>
    <p:extLst>
      <p:ext uri="{BB962C8B-B14F-4D97-AF65-F5344CB8AC3E}">
        <p14:creationId xmlns:p14="http://schemas.microsoft.com/office/powerpoint/2010/main" val="4180901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96DCBE-2AAD-4C47-AFC6-BB9198FC6086}"/>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 With Async</a:t>
            </a:r>
          </a:p>
        </p:txBody>
      </p:sp>
      <p:sp>
        <p:nvSpPr>
          <p:cNvPr id="3" name="Rounded Rectangle 2">
            <a:extLst>
              <a:ext uri="{FF2B5EF4-FFF2-40B4-BE49-F238E27FC236}">
                <a16:creationId xmlns:a16="http://schemas.microsoft.com/office/drawing/2014/main" id="{D508E136-8C1C-C140-98A6-12BB5CFDDB6E}"/>
              </a:ext>
            </a:extLst>
          </p:cNvPr>
          <p:cNvSpPr/>
          <p:nvPr/>
        </p:nvSpPr>
        <p:spPr>
          <a:xfrm>
            <a:off x="8813074" y="1088571"/>
            <a:ext cx="2952206" cy="4746172"/>
          </a:xfrm>
          <a:prstGeom prst="roundRect">
            <a:avLst>
              <a:gd name="adj" fmla="val 9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Multi-Threaded. Request Processing</a:t>
            </a:r>
          </a:p>
        </p:txBody>
      </p:sp>
      <p:sp>
        <p:nvSpPr>
          <p:cNvPr id="4" name="Right Arrow 3">
            <a:extLst>
              <a:ext uri="{FF2B5EF4-FFF2-40B4-BE49-F238E27FC236}">
                <a16:creationId xmlns:a16="http://schemas.microsoft.com/office/drawing/2014/main" id="{AAE6FD67-B86A-0748-A76C-0068A5574ADC}"/>
              </a:ext>
            </a:extLst>
          </p:cNvPr>
          <p:cNvSpPr/>
          <p:nvPr/>
        </p:nvSpPr>
        <p:spPr>
          <a:xfrm>
            <a:off x="6914606" y="1349828"/>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a:extLst>
              <a:ext uri="{FF2B5EF4-FFF2-40B4-BE49-F238E27FC236}">
                <a16:creationId xmlns:a16="http://schemas.microsoft.com/office/drawing/2014/main" id="{913862AD-A154-C240-94DA-7B8EB54D9A5B}"/>
              </a:ext>
            </a:extLst>
          </p:cNvPr>
          <p:cNvSpPr/>
          <p:nvPr/>
        </p:nvSpPr>
        <p:spPr>
          <a:xfrm>
            <a:off x="6914606" y="2207623"/>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a:extLst>
              <a:ext uri="{FF2B5EF4-FFF2-40B4-BE49-F238E27FC236}">
                <a16:creationId xmlns:a16="http://schemas.microsoft.com/office/drawing/2014/main" id="{499D1D9A-5161-4440-BBCC-0E992970C452}"/>
              </a:ext>
            </a:extLst>
          </p:cNvPr>
          <p:cNvSpPr/>
          <p:nvPr/>
        </p:nvSpPr>
        <p:spPr>
          <a:xfrm>
            <a:off x="6888480" y="3148148"/>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3B646992-D2DD-E448-BB6D-905243DAFD7F}"/>
              </a:ext>
            </a:extLst>
          </p:cNvPr>
          <p:cNvSpPr/>
          <p:nvPr/>
        </p:nvSpPr>
        <p:spPr>
          <a:xfrm>
            <a:off x="6888480" y="4114799"/>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AA19625D-747D-D24E-89E6-8B4EB677B27E}"/>
              </a:ext>
            </a:extLst>
          </p:cNvPr>
          <p:cNvSpPr/>
          <p:nvPr/>
        </p:nvSpPr>
        <p:spPr>
          <a:xfrm>
            <a:off x="6888480" y="4946468"/>
            <a:ext cx="1924594"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3B6E1D2-8C61-1848-981D-EC455A7C6AC5}"/>
              </a:ext>
            </a:extLst>
          </p:cNvPr>
          <p:cNvSpPr/>
          <p:nvPr/>
        </p:nvSpPr>
        <p:spPr>
          <a:xfrm>
            <a:off x="8987246" y="1524000"/>
            <a:ext cx="2569028" cy="3918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Request 1 Processing</a:t>
            </a:r>
          </a:p>
        </p:txBody>
      </p:sp>
      <p:sp>
        <p:nvSpPr>
          <p:cNvPr id="10" name="Rectangle 9">
            <a:extLst>
              <a:ext uri="{FF2B5EF4-FFF2-40B4-BE49-F238E27FC236}">
                <a16:creationId xmlns:a16="http://schemas.microsoft.com/office/drawing/2014/main" id="{3CC2945E-195B-0B44-A783-697DECE0DE7B}"/>
              </a:ext>
            </a:extLst>
          </p:cNvPr>
          <p:cNvSpPr/>
          <p:nvPr/>
        </p:nvSpPr>
        <p:spPr>
          <a:xfrm>
            <a:off x="8987246" y="2351315"/>
            <a:ext cx="2569028" cy="3918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Request 2 Processing</a:t>
            </a:r>
          </a:p>
        </p:txBody>
      </p:sp>
      <p:sp>
        <p:nvSpPr>
          <p:cNvPr id="11" name="Rounded Rectangle 10">
            <a:extLst>
              <a:ext uri="{FF2B5EF4-FFF2-40B4-BE49-F238E27FC236}">
                <a16:creationId xmlns:a16="http://schemas.microsoft.com/office/drawing/2014/main" id="{96ACBB5D-E805-D043-958E-3B67C12126C2}"/>
              </a:ext>
            </a:extLst>
          </p:cNvPr>
          <p:cNvSpPr/>
          <p:nvPr/>
        </p:nvSpPr>
        <p:spPr>
          <a:xfrm>
            <a:off x="4406537" y="1349828"/>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1</a:t>
            </a:r>
          </a:p>
        </p:txBody>
      </p:sp>
      <p:sp>
        <p:nvSpPr>
          <p:cNvPr id="12" name="Rounded Rectangle 11">
            <a:extLst>
              <a:ext uri="{FF2B5EF4-FFF2-40B4-BE49-F238E27FC236}">
                <a16:creationId xmlns:a16="http://schemas.microsoft.com/office/drawing/2014/main" id="{E8AFBC76-BD6B-244C-B67D-2D9FBCFAC49D}"/>
              </a:ext>
            </a:extLst>
          </p:cNvPr>
          <p:cNvSpPr/>
          <p:nvPr/>
        </p:nvSpPr>
        <p:spPr>
          <a:xfrm>
            <a:off x="4345577" y="2264228"/>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2</a:t>
            </a:r>
          </a:p>
        </p:txBody>
      </p:sp>
      <p:sp>
        <p:nvSpPr>
          <p:cNvPr id="13" name="Rounded Rectangle 12">
            <a:extLst>
              <a:ext uri="{FF2B5EF4-FFF2-40B4-BE49-F238E27FC236}">
                <a16:creationId xmlns:a16="http://schemas.microsoft.com/office/drawing/2014/main" id="{A41FB227-04E1-2345-89AC-147AC0B4E281}"/>
              </a:ext>
            </a:extLst>
          </p:cNvPr>
          <p:cNvSpPr/>
          <p:nvPr/>
        </p:nvSpPr>
        <p:spPr>
          <a:xfrm>
            <a:off x="4345577" y="3252651"/>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3</a:t>
            </a:r>
          </a:p>
        </p:txBody>
      </p:sp>
      <p:sp>
        <p:nvSpPr>
          <p:cNvPr id="14" name="Rounded Rectangle 13">
            <a:extLst>
              <a:ext uri="{FF2B5EF4-FFF2-40B4-BE49-F238E27FC236}">
                <a16:creationId xmlns:a16="http://schemas.microsoft.com/office/drawing/2014/main" id="{B32FF8A6-4214-9A41-97BF-1E5E8BD09C57}"/>
              </a:ext>
            </a:extLst>
          </p:cNvPr>
          <p:cNvSpPr/>
          <p:nvPr/>
        </p:nvSpPr>
        <p:spPr>
          <a:xfrm>
            <a:off x="4345576" y="4136570"/>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4</a:t>
            </a:r>
          </a:p>
        </p:txBody>
      </p:sp>
      <p:sp>
        <p:nvSpPr>
          <p:cNvPr id="15" name="Rounded Rectangle 14">
            <a:extLst>
              <a:ext uri="{FF2B5EF4-FFF2-40B4-BE49-F238E27FC236}">
                <a16:creationId xmlns:a16="http://schemas.microsoft.com/office/drawing/2014/main" id="{D96404C8-3399-F045-8846-FEF4842A56AD}"/>
              </a:ext>
            </a:extLst>
          </p:cNvPr>
          <p:cNvSpPr/>
          <p:nvPr/>
        </p:nvSpPr>
        <p:spPr>
          <a:xfrm>
            <a:off x="4345576" y="4955173"/>
            <a:ext cx="2360023"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5</a:t>
            </a:r>
          </a:p>
        </p:txBody>
      </p:sp>
      <p:sp>
        <p:nvSpPr>
          <p:cNvPr id="16" name="TextBox 15">
            <a:extLst>
              <a:ext uri="{FF2B5EF4-FFF2-40B4-BE49-F238E27FC236}">
                <a16:creationId xmlns:a16="http://schemas.microsoft.com/office/drawing/2014/main" id="{9FC19C7C-7555-EE4F-938B-6352AF205FB0}"/>
              </a:ext>
            </a:extLst>
          </p:cNvPr>
          <p:cNvSpPr txBox="1"/>
          <p:nvPr/>
        </p:nvSpPr>
        <p:spPr>
          <a:xfrm>
            <a:off x="200298" y="1028343"/>
            <a:ext cx="3570514" cy="4801314"/>
          </a:xfrm>
          <a:prstGeom prst="rect">
            <a:avLst/>
          </a:prstGeom>
          <a:noFill/>
        </p:spPr>
        <p:txBody>
          <a:bodyPr wrap="square" rtlCol="0">
            <a:spAutoFit/>
          </a:bodyPr>
          <a:lstStyle/>
          <a:p>
            <a:r>
              <a:rPr lang="en-US" dirty="0"/>
              <a:t>Handling resource intensive operations</a:t>
            </a:r>
          </a:p>
          <a:p>
            <a:endParaRPr lang="en-US" dirty="0"/>
          </a:p>
          <a:p>
            <a:pPr marL="342900" indent="-342900">
              <a:buAutoNum type="arabicPeriod"/>
            </a:pPr>
            <a:r>
              <a:rPr lang="en-US" dirty="0"/>
              <a:t>Server  Allocates a thread to request</a:t>
            </a:r>
          </a:p>
          <a:p>
            <a:pPr marL="342900" indent="-342900">
              <a:buAutoNum type="arabicPeriod"/>
            </a:pPr>
            <a:r>
              <a:rPr lang="en-US" dirty="0"/>
              <a:t>If the request has resource intensive operations</a:t>
            </a:r>
          </a:p>
          <a:p>
            <a:pPr marL="800100" lvl="1" indent="-342900">
              <a:buAutoNum type="arabicPeriod"/>
            </a:pPr>
            <a:r>
              <a:rPr lang="en-US" dirty="0"/>
              <a:t>The Acknowledgement of the  operation is given to client instead client keep waiting.</a:t>
            </a:r>
          </a:p>
          <a:p>
            <a:pPr marL="800100" lvl="1" indent="-342900">
              <a:buAutoNum type="arabicPeriod"/>
            </a:pPr>
            <a:r>
              <a:rPr lang="en-US" dirty="0"/>
              <a:t>Client is Free to perform other tasks</a:t>
            </a:r>
          </a:p>
          <a:p>
            <a:pPr marL="800100" lvl="1" indent="-342900">
              <a:buAutoNum type="arabicPeriod"/>
            </a:pPr>
            <a:r>
              <a:rPr lang="en-US" dirty="0"/>
              <a:t>When the result is ready the client is notified</a:t>
            </a:r>
          </a:p>
          <a:p>
            <a:pPr marL="342900" indent="-342900">
              <a:buAutoNum type="arabicPeriod"/>
            </a:pPr>
            <a:r>
              <a:rPr lang="en-US" dirty="0"/>
              <a:t>Client get the response and close the operation</a:t>
            </a:r>
          </a:p>
        </p:txBody>
      </p:sp>
    </p:spTree>
    <p:extLst>
      <p:ext uri="{BB962C8B-B14F-4D97-AF65-F5344CB8AC3E}">
        <p14:creationId xmlns:p14="http://schemas.microsoft.com/office/powerpoint/2010/main" val="1223627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F27E5F-F7D8-8044-A1FA-85967ACC4E5F}"/>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 With Promises</a:t>
            </a:r>
          </a:p>
        </p:txBody>
      </p:sp>
      <p:sp>
        <p:nvSpPr>
          <p:cNvPr id="4" name="Rectangle 3">
            <a:extLst>
              <a:ext uri="{FF2B5EF4-FFF2-40B4-BE49-F238E27FC236}">
                <a16:creationId xmlns:a16="http://schemas.microsoft.com/office/drawing/2014/main" id="{25726AA0-97A1-D04A-B5E4-F213150D9E2E}"/>
              </a:ext>
            </a:extLst>
          </p:cNvPr>
          <p:cNvSpPr/>
          <p:nvPr/>
        </p:nvSpPr>
        <p:spPr>
          <a:xfrm>
            <a:off x="9988730" y="1114697"/>
            <a:ext cx="1837509" cy="4841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202750C-88B9-DE43-8046-4390261195D9}"/>
              </a:ext>
            </a:extLst>
          </p:cNvPr>
          <p:cNvSpPr txBox="1"/>
          <p:nvPr/>
        </p:nvSpPr>
        <p:spPr>
          <a:xfrm>
            <a:off x="9910354" y="583474"/>
            <a:ext cx="1898469" cy="369332"/>
          </a:xfrm>
          <a:prstGeom prst="rect">
            <a:avLst/>
          </a:prstGeom>
          <a:noFill/>
        </p:spPr>
        <p:txBody>
          <a:bodyPr wrap="square" rtlCol="0">
            <a:spAutoFit/>
          </a:bodyPr>
          <a:lstStyle/>
          <a:p>
            <a:pPr algn="ctr"/>
            <a:r>
              <a:rPr lang="en-US" dirty="0"/>
              <a:t>Server</a:t>
            </a:r>
          </a:p>
        </p:txBody>
      </p:sp>
      <p:sp>
        <p:nvSpPr>
          <p:cNvPr id="6" name="Rectangle 5">
            <a:extLst>
              <a:ext uri="{FF2B5EF4-FFF2-40B4-BE49-F238E27FC236}">
                <a16:creationId xmlns:a16="http://schemas.microsoft.com/office/drawing/2014/main" id="{626677F7-5E96-9741-8D4C-131E59414D50}"/>
              </a:ext>
            </a:extLst>
          </p:cNvPr>
          <p:cNvSpPr/>
          <p:nvPr/>
        </p:nvSpPr>
        <p:spPr>
          <a:xfrm>
            <a:off x="304801" y="1114697"/>
            <a:ext cx="1837509" cy="4841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DCEA411-1017-3D47-91D1-816290A26F5E}"/>
              </a:ext>
            </a:extLst>
          </p:cNvPr>
          <p:cNvSpPr txBox="1"/>
          <p:nvPr/>
        </p:nvSpPr>
        <p:spPr>
          <a:xfrm>
            <a:off x="8709" y="583474"/>
            <a:ext cx="1898469" cy="369332"/>
          </a:xfrm>
          <a:prstGeom prst="rect">
            <a:avLst/>
          </a:prstGeom>
          <a:noFill/>
        </p:spPr>
        <p:txBody>
          <a:bodyPr wrap="square" rtlCol="0">
            <a:spAutoFit/>
          </a:bodyPr>
          <a:lstStyle/>
          <a:p>
            <a:pPr algn="ctr"/>
            <a:r>
              <a:rPr lang="en-US" dirty="0"/>
              <a:t>JavaScript Client</a:t>
            </a:r>
          </a:p>
        </p:txBody>
      </p:sp>
      <p:sp>
        <p:nvSpPr>
          <p:cNvPr id="8" name="Right Arrow 7">
            <a:extLst>
              <a:ext uri="{FF2B5EF4-FFF2-40B4-BE49-F238E27FC236}">
                <a16:creationId xmlns:a16="http://schemas.microsoft.com/office/drawing/2014/main" id="{2388E335-17CE-7740-A9FD-B3EA59DE8FD6}"/>
              </a:ext>
            </a:extLst>
          </p:cNvPr>
          <p:cNvSpPr/>
          <p:nvPr/>
        </p:nvSpPr>
        <p:spPr>
          <a:xfrm>
            <a:off x="2142310" y="1114697"/>
            <a:ext cx="7846420"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7CD8BDB-B7D1-3246-B79F-E3EAED98DE6D}"/>
              </a:ext>
            </a:extLst>
          </p:cNvPr>
          <p:cNvSpPr txBox="1"/>
          <p:nvPr/>
        </p:nvSpPr>
        <p:spPr>
          <a:xfrm>
            <a:off x="2560320" y="768140"/>
            <a:ext cx="6696891" cy="276999"/>
          </a:xfrm>
          <a:prstGeom prst="rect">
            <a:avLst/>
          </a:prstGeom>
          <a:noFill/>
        </p:spPr>
        <p:txBody>
          <a:bodyPr wrap="square" rtlCol="0">
            <a:spAutoFit/>
          </a:bodyPr>
          <a:lstStyle/>
          <a:p>
            <a:r>
              <a:rPr lang="en-US" sz="1200" dirty="0"/>
              <a:t>1. Request made by Client to Server, HTTP GET / POST /PUT /DELETE</a:t>
            </a:r>
          </a:p>
        </p:txBody>
      </p:sp>
      <p:sp>
        <p:nvSpPr>
          <p:cNvPr id="10" name="TextBox 9">
            <a:extLst>
              <a:ext uri="{FF2B5EF4-FFF2-40B4-BE49-F238E27FC236}">
                <a16:creationId xmlns:a16="http://schemas.microsoft.com/office/drawing/2014/main" id="{96A88446-F043-EF41-AAEA-15A0577D0FA2}"/>
              </a:ext>
            </a:extLst>
          </p:cNvPr>
          <p:cNvSpPr txBox="1"/>
          <p:nvPr/>
        </p:nvSpPr>
        <p:spPr>
          <a:xfrm>
            <a:off x="10119360" y="1258388"/>
            <a:ext cx="1584960" cy="646331"/>
          </a:xfrm>
          <a:prstGeom prst="rect">
            <a:avLst/>
          </a:prstGeom>
          <a:noFill/>
        </p:spPr>
        <p:txBody>
          <a:bodyPr wrap="square" rtlCol="0">
            <a:spAutoFit/>
          </a:bodyPr>
          <a:lstStyle/>
          <a:p>
            <a:r>
              <a:rPr lang="en-US" sz="1200" dirty="0">
                <a:solidFill>
                  <a:srgbClr val="FFFF00"/>
                </a:solidFill>
              </a:rPr>
              <a:t>2. Server Accepts request and provides Acknowledgement</a:t>
            </a:r>
          </a:p>
        </p:txBody>
      </p:sp>
      <p:sp>
        <p:nvSpPr>
          <p:cNvPr id="11" name="Left Arrow 10">
            <a:extLst>
              <a:ext uri="{FF2B5EF4-FFF2-40B4-BE49-F238E27FC236}">
                <a16:creationId xmlns:a16="http://schemas.microsoft.com/office/drawing/2014/main" id="{A905D3E6-5047-9341-821D-47D71C9B7B91}"/>
              </a:ext>
            </a:extLst>
          </p:cNvPr>
          <p:cNvSpPr/>
          <p:nvPr/>
        </p:nvSpPr>
        <p:spPr>
          <a:xfrm>
            <a:off x="4711337" y="1724296"/>
            <a:ext cx="5277394" cy="6463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The Promise Acknowledgement</a:t>
            </a:r>
          </a:p>
        </p:txBody>
      </p:sp>
      <p:sp>
        <p:nvSpPr>
          <p:cNvPr id="12" name="TextBox 11">
            <a:extLst>
              <a:ext uri="{FF2B5EF4-FFF2-40B4-BE49-F238E27FC236}">
                <a16:creationId xmlns:a16="http://schemas.microsoft.com/office/drawing/2014/main" id="{944B5604-6A5A-2E45-9BE3-74125F1F9399}"/>
              </a:ext>
            </a:extLst>
          </p:cNvPr>
          <p:cNvSpPr txBox="1"/>
          <p:nvPr/>
        </p:nvSpPr>
        <p:spPr>
          <a:xfrm>
            <a:off x="10106296" y="2332446"/>
            <a:ext cx="1584960" cy="461665"/>
          </a:xfrm>
          <a:prstGeom prst="rect">
            <a:avLst/>
          </a:prstGeom>
          <a:noFill/>
        </p:spPr>
        <p:txBody>
          <a:bodyPr wrap="square" rtlCol="0">
            <a:spAutoFit/>
          </a:bodyPr>
          <a:lstStyle/>
          <a:p>
            <a:r>
              <a:rPr lang="en-US" sz="1200" dirty="0">
                <a:solidFill>
                  <a:srgbClr val="FFFF00"/>
                </a:solidFill>
              </a:rPr>
              <a:t>4  Server Continue the execution</a:t>
            </a:r>
          </a:p>
        </p:txBody>
      </p:sp>
      <p:sp>
        <p:nvSpPr>
          <p:cNvPr id="13" name="Right Arrow 12">
            <a:extLst>
              <a:ext uri="{FF2B5EF4-FFF2-40B4-BE49-F238E27FC236}">
                <a16:creationId xmlns:a16="http://schemas.microsoft.com/office/drawing/2014/main" id="{C97A0CBD-4D98-3645-8279-D43E3BDCFC19}"/>
              </a:ext>
            </a:extLst>
          </p:cNvPr>
          <p:cNvSpPr/>
          <p:nvPr/>
        </p:nvSpPr>
        <p:spPr>
          <a:xfrm>
            <a:off x="2142310" y="2047461"/>
            <a:ext cx="2838993" cy="556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5. Client Subscribe to Promise</a:t>
            </a:r>
          </a:p>
        </p:txBody>
      </p:sp>
      <p:sp>
        <p:nvSpPr>
          <p:cNvPr id="14" name="TextBox 13">
            <a:extLst>
              <a:ext uri="{FF2B5EF4-FFF2-40B4-BE49-F238E27FC236}">
                <a16:creationId xmlns:a16="http://schemas.microsoft.com/office/drawing/2014/main" id="{E76FB61E-3C63-7A48-8C86-F79F9DC38119}"/>
              </a:ext>
            </a:extLst>
          </p:cNvPr>
          <p:cNvSpPr txBox="1"/>
          <p:nvPr/>
        </p:nvSpPr>
        <p:spPr>
          <a:xfrm>
            <a:off x="431076" y="2165865"/>
            <a:ext cx="1584960" cy="461665"/>
          </a:xfrm>
          <a:prstGeom prst="rect">
            <a:avLst/>
          </a:prstGeom>
          <a:noFill/>
        </p:spPr>
        <p:txBody>
          <a:bodyPr wrap="square" rtlCol="0">
            <a:spAutoFit/>
          </a:bodyPr>
          <a:lstStyle/>
          <a:p>
            <a:r>
              <a:rPr lang="en-US" sz="1200" dirty="0">
                <a:solidFill>
                  <a:srgbClr val="FFFF00"/>
                </a:solidFill>
              </a:rPr>
              <a:t>6  Client Continue the execution</a:t>
            </a:r>
          </a:p>
        </p:txBody>
      </p:sp>
      <p:sp>
        <p:nvSpPr>
          <p:cNvPr id="15" name="Bent Up Arrow 14">
            <a:extLst>
              <a:ext uri="{FF2B5EF4-FFF2-40B4-BE49-F238E27FC236}">
                <a16:creationId xmlns:a16="http://schemas.microsoft.com/office/drawing/2014/main" id="{6C4FD700-6712-1F4A-982F-6E69E7CBCFF6}"/>
              </a:ext>
            </a:extLst>
          </p:cNvPr>
          <p:cNvSpPr/>
          <p:nvPr/>
        </p:nvSpPr>
        <p:spPr>
          <a:xfrm rot="5400000">
            <a:off x="7682466" y="785280"/>
            <a:ext cx="872200" cy="370549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4D86A72-614D-9F4D-8279-8397C6901FFA}"/>
              </a:ext>
            </a:extLst>
          </p:cNvPr>
          <p:cNvSpPr txBox="1"/>
          <p:nvPr/>
        </p:nvSpPr>
        <p:spPr>
          <a:xfrm>
            <a:off x="6633754" y="2645286"/>
            <a:ext cx="2969623" cy="369332"/>
          </a:xfrm>
          <a:prstGeom prst="rect">
            <a:avLst/>
          </a:prstGeom>
          <a:noFill/>
        </p:spPr>
        <p:txBody>
          <a:bodyPr wrap="square" rtlCol="0">
            <a:spAutoFit/>
          </a:bodyPr>
          <a:lstStyle/>
          <a:p>
            <a:r>
              <a:rPr lang="en-US" dirty="0">
                <a:highlight>
                  <a:srgbClr val="FFFF00"/>
                </a:highlight>
              </a:rPr>
              <a:t>7. Promise Wait for Response</a:t>
            </a:r>
          </a:p>
        </p:txBody>
      </p:sp>
      <p:sp>
        <p:nvSpPr>
          <p:cNvPr id="17" name="Bent Up Arrow 16">
            <a:extLst>
              <a:ext uri="{FF2B5EF4-FFF2-40B4-BE49-F238E27FC236}">
                <a16:creationId xmlns:a16="http://schemas.microsoft.com/office/drawing/2014/main" id="{278EB5C0-AC9A-1047-8152-5D8B2678E030}"/>
              </a:ext>
            </a:extLst>
          </p:cNvPr>
          <p:cNvSpPr/>
          <p:nvPr/>
        </p:nvSpPr>
        <p:spPr>
          <a:xfrm flipH="1">
            <a:off x="5107577" y="2201930"/>
            <a:ext cx="4881150" cy="151663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B40BC1B-8467-6D40-B2B8-A40D769DF07D}"/>
              </a:ext>
            </a:extLst>
          </p:cNvPr>
          <p:cNvSpPr txBox="1"/>
          <p:nvPr/>
        </p:nvSpPr>
        <p:spPr>
          <a:xfrm>
            <a:off x="6065520" y="3378984"/>
            <a:ext cx="3357153" cy="369332"/>
          </a:xfrm>
          <a:prstGeom prst="rect">
            <a:avLst/>
          </a:prstGeom>
          <a:noFill/>
        </p:spPr>
        <p:txBody>
          <a:bodyPr wrap="square" rtlCol="0">
            <a:spAutoFit/>
          </a:bodyPr>
          <a:lstStyle/>
          <a:p>
            <a:r>
              <a:rPr lang="en-US" dirty="0">
                <a:highlight>
                  <a:srgbClr val="FFFF00"/>
                </a:highlight>
              </a:rPr>
              <a:t>8. Server Is ready with response</a:t>
            </a:r>
          </a:p>
        </p:txBody>
      </p:sp>
      <p:sp>
        <p:nvSpPr>
          <p:cNvPr id="19" name="Rounded Rectangle 18">
            <a:extLst>
              <a:ext uri="{FF2B5EF4-FFF2-40B4-BE49-F238E27FC236}">
                <a16:creationId xmlns:a16="http://schemas.microsoft.com/office/drawing/2014/main" id="{0606C399-7636-CD45-A542-26FDD6BFEC0E}"/>
              </a:ext>
            </a:extLst>
          </p:cNvPr>
          <p:cNvSpPr/>
          <p:nvPr/>
        </p:nvSpPr>
        <p:spPr>
          <a:xfrm>
            <a:off x="3818709" y="3020595"/>
            <a:ext cx="1480457" cy="1193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 The Response</a:t>
            </a:r>
          </a:p>
          <a:p>
            <a:pPr algn="ctr"/>
            <a:r>
              <a:rPr lang="en-US" dirty="0"/>
              <a:t>Success / Fail</a:t>
            </a:r>
          </a:p>
        </p:txBody>
      </p:sp>
      <p:sp>
        <p:nvSpPr>
          <p:cNvPr id="20" name="Bent Up Arrow 19">
            <a:extLst>
              <a:ext uri="{FF2B5EF4-FFF2-40B4-BE49-F238E27FC236}">
                <a16:creationId xmlns:a16="http://schemas.microsoft.com/office/drawing/2014/main" id="{5ECEAF36-7A6F-7D4A-BE90-9726B3043267}"/>
              </a:ext>
            </a:extLst>
          </p:cNvPr>
          <p:cNvSpPr/>
          <p:nvPr/>
        </p:nvSpPr>
        <p:spPr>
          <a:xfrm rot="5400000">
            <a:off x="2431871" y="2349137"/>
            <a:ext cx="1280157" cy="1458688"/>
          </a:xfrm>
          <a:prstGeom prst="bentUpArrow">
            <a:avLst>
              <a:gd name="adj1" fmla="val 25000"/>
              <a:gd name="adj2" fmla="val 25000"/>
              <a:gd name="adj3" fmla="val 304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1D00A22-A8BA-5E41-8BF9-AE3C5A237D23}"/>
              </a:ext>
            </a:extLst>
          </p:cNvPr>
          <p:cNvSpPr txBox="1"/>
          <p:nvPr/>
        </p:nvSpPr>
        <p:spPr>
          <a:xfrm>
            <a:off x="2229394" y="3748316"/>
            <a:ext cx="1332412" cy="1015663"/>
          </a:xfrm>
          <a:prstGeom prst="rect">
            <a:avLst/>
          </a:prstGeom>
          <a:noFill/>
        </p:spPr>
        <p:txBody>
          <a:bodyPr wrap="square" rtlCol="0">
            <a:spAutoFit/>
          </a:bodyPr>
          <a:lstStyle/>
          <a:p>
            <a:r>
              <a:rPr lang="en-US" sz="1200" dirty="0"/>
              <a:t>10. Client use the subscription to Unpack to the response and process it</a:t>
            </a:r>
          </a:p>
        </p:txBody>
      </p:sp>
      <p:sp>
        <p:nvSpPr>
          <p:cNvPr id="22" name="TextBox 21">
            <a:extLst>
              <a:ext uri="{FF2B5EF4-FFF2-40B4-BE49-F238E27FC236}">
                <a16:creationId xmlns:a16="http://schemas.microsoft.com/office/drawing/2014/main" id="{9427D90D-3016-A344-9BE1-6BD0F3C2F5D6}"/>
              </a:ext>
            </a:extLst>
          </p:cNvPr>
          <p:cNvSpPr txBox="1"/>
          <p:nvPr/>
        </p:nvSpPr>
        <p:spPr>
          <a:xfrm>
            <a:off x="3239589" y="4456164"/>
            <a:ext cx="3274423" cy="461665"/>
          </a:xfrm>
          <a:prstGeom prst="rect">
            <a:avLst/>
          </a:prstGeom>
          <a:noFill/>
        </p:spPr>
        <p:txBody>
          <a:bodyPr wrap="square" rtlCol="0">
            <a:spAutoFit/>
          </a:bodyPr>
          <a:lstStyle/>
          <a:p>
            <a:r>
              <a:rPr lang="en-US" sz="1200" dirty="0"/>
              <a:t>10a. Either Resolve (Success) </a:t>
            </a:r>
          </a:p>
          <a:p>
            <a:r>
              <a:rPr lang="en-US" sz="1200" dirty="0"/>
              <a:t>10b. Or Rejected (Fail)</a:t>
            </a:r>
          </a:p>
        </p:txBody>
      </p:sp>
      <p:sp>
        <p:nvSpPr>
          <p:cNvPr id="23" name="Left Arrow 22">
            <a:extLst>
              <a:ext uri="{FF2B5EF4-FFF2-40B4-BE49-F238E27FC236}">
                <a16:creationId xmlns:a16="http://schemas.microsoft.com/office/drawing/2014/main" id="{4341BCE2-D1C1-B244-A5AD-D4D3E9642C10}"/>
              </a:ext>
            </a:extLst>
          </p:cNvPr>
          <p:cNvSpPr/>
          <p:nvPr/>
        </p:nvSpPr>
        <p:spPr>
          <a:xfrm>
            <a:off x="1402080" y="4110446"/>
            <a:ext cx="827314" cy="391885"/>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E09F364-35F7-224A-9824-D7B28EFF5A5B}"/>
              </a:ext>
            </a:extLst>
          </p:cNvPr>
          <p:cNvSpPr txBox="1"/>
          <p:nvPr/>
        </p:nvSpPr>
        <p:spPr>
          <a:xfrm>
            <a:off x="431076" y="4502331"/>
            <a:ext cx="1345473" cy="1200329"/>
          </a:xfrm>
          <a:prstGeom prst="rect">
            <a:avLst/>
          </a:prstGeom>
          <a:noFill/>
        </p:spPr>
        <p:txBody>
          <a:bodyPr wrap="square" rtlCol="0">
            <a:spAutoFit/>
          </a:bodyPr>
          <a:lstStyle/>
          <a:p>
            <a:r>
              <a:rPr lang="en-US" dirty="0">
                <a:solidFill>
                  <a:srgbClr val="FFFF00"/>
                </a:solidFill>
              </a:rPr>
              <a:t>11. Receive the Data from Response</a:t>
            </a:r>
          </a:p>
        </p:txBody>
      </p:sp>
      <p:sp>
        <p:nvSpPr>
          <p:cNvPr id="25" name="Left-right Arrow 24">
            <a:extLst>
              <a:ext uri="{FF2B5EF4-FFF2-40B4-BE49-F238E27FC236}">
                <a16:creationId xmlns:a16="http://schemas.microsoft.com/office/drawing/2014/main" id="{BE1B00BE-3AC3-A649-AAB9-2042EFEF98C4}"/>
              </a:ext>
            </a:extLst>
          </p:cNvPr>
          <p:cNvSpPr/>
          <p:nvPr/>
        </p:nvSpPr>
        <p:spPr>
          <a:xfrm>
            <a:off x="2229394" y="5442857"/>
            <a:ext cx="7680960" cy="5834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Promise Bridge for Decoupling and Notifications</a:t>
            </a:r>
          </a:p>
        </p:txBody>
      </p:sp>
    </p:spTree>
    <p:extLst>
      <p:ext uri="{BB962C8B-B14F-4D97-AF65-F5344CB8AC3E}">
        <p14:creationId xmlns:p14="http://schemas.microsoft.com/office/powerpoint/2010/main" val="181592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9CD8461-E4E7-9442-9598-C423F7BA9544}"/>
              </a:ext>
            </a:extLst>
          </p:cNvPr>
          <p:cNvSpPr/>
          <p:nvPr/>
        </p:nvSpPr>
        <p:spPr>
          <a:xfrm>
            <a:off x="8917577" y="1706880"/>
            <a:ext cx="2786743" cy="3082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 Returning Promise</a:t>
            </a:r>
          </a:p>
        </p:txBody>
      </p:sp>
      <p:sp>
        <p:nvSpPr>
          <p:cNvPr id="3" name="Rounded Rectangle 2">
            <a:extLst>
              <a:ext uri="{FF2B5EF4-FFF2-40B4-BE49-F238E27FC236}">
                <a16:creationId xmlns:a16="http://schemas.microsoft.com/office/drawing/2014/main" id="{56E1E66A-C51F-0843-ABC5-8338DB520A6B}"/>
              </a:ext>
            </a:extLst>
          </p:cNvPr>
          <p:cNvSpPr/>
          <p:nvPr/>
        </p:nvSpPr>
        <p:spPr>
          <a:xfrm>
            <a:off x="4968240" y="1706880"/>
            <a:ext cx="2786743" cy="3082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Method call method that returns Promise</a:t>
            </a:r>
          </a:p>
          <a:p>
            <a:pPr algn="ctr"/>
            <a:endParaRPr lang="en-US" dirty="0"/>
          </a:p>
          <a:p>
            <a:pPr algn="ctr"/>
            <a:r>
              <a:rPr lang="en-US" dirty="0"/>
              <a:t>The caller method must be decorated with </a:t>
            </a:r>
            <a:r>
              <a:rPr lang="en-US" b="1" dirty="0"/>
              <a:t>‘async’ </a:t>
            </a:r>
            <a:r>
              <a:rPr lang="en-US" dirty="0"/>
              <a:t>keyword when the call is made, decorate call as ‘</a:t>
            </a:r>
            <a:r>
              <a:rPr lang="en-US" b="1" dirty="0"/>
              <a:t>await’ </a:t>
            </a:r>
            <a:r>
              <a:rPr lang="en-US" dirty="0"/>
              <a:t>aka </a:t>
            </a:r>
            <a:r>
              <a:rPr lang="en-US" dirty="0" err="1"/>
              <a:t>awaittable</a:t>
            </a:r>
            <a:r>
              <a:rPr lang="en-US" dirty="0"/>
              <a:t> call</a:t>
            </a:r>
          </a:p>
        </p:txBody>
      </p:sp>
      <p:sp>
        <p:nvSpPr>
          <p:cNvPr id="4" name="Rounded Rectangle 3">
            <a:extLst>
              <a:ext uri="{FF2B5EF4-FFF2-40B4-BE49-F238E27FC236}">
                <a16:creationId xmlns:a16="http://schemas.microsoft.com/office/drawing/2014/main" id="{1E2F0F3E-851A-384C-9A4F-C020AE8A837D}"/>
              </a:ext>
            </a:extLst>
          </p:cNvPr>
          <p:cNvSpPr/>
          <p:nvPr/>
        </p:nvSpPr>
        <p:spPr>
          <a:xfrm>
            <a:off x="862149" y="1706880"/>
            <a:ext cx="2786743" cy="3082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Application</a:t>
            </a:r>
          </a:p>
        </p:txBody>
      </p:sp>
      <p:sp>
        <p:nvSpPr>
          <p:cNvPr id="5" name="Right Arrow 4">
            <a:extLst>
              <a:ext uri="{FF2B5EF4-FFF2-40B4-BE49-F238E27FC236}">
                <a16:creationId xmlns:a16="http://schemas.microsoft.com/office/drawing/2014/main" id="{B399A3D5-6915-BD46-8AD8-652CA59A400A}"/>
              </a:ext>
            </a:extLst>
          </p:cNvPr>
          <p:cNvSpPr/>
          <p:nvPr/>
        </p:nvSpPr>
        <p:spPr>
          <a:xfrm>
            <a:off x="3065417" y="2081349"/>
            <a:ext cx="2290354" cy="23513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turn Arrow 5">
            <a:extLst>
              <a:ext uri="{FF2B5EF4-FFF2-40B4-BE49-F238E27FC236}">
                <a16:creationId xmlns:a16="http://schemas.microsoft.com/office/drawing/2014/main" id="{5EAA01A6-7C37-B44D-9815-30B06F9AE269}"/>
              </a:ext>
            </a:extLst>
          </p:cNvPr>
          <p:cNvSpPr/>
          <p:nvPr/>
        </p:nvSpPr>
        <p:spPr>
          <a:xfrm>
            <a:off x="6905897" y="609600"/>
            <a:ext cx="3056709" cy="1489166"/>
          </a:xfrm>
          <a:prstGeom prst="utur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Call for Data and </a:t>
            </a:r>
          </a:p>
          <a:p>
            <a:pPr algn="ctr"/>
            <a:r>
              <a:rPr lang="en-US" dirty="0">
                <a:solidFill>
                  <a:schemeClr val="tx1"/>
                </a:solidFill>
              </a:rPr>
              <a:t>Subscribe to promise</a:t>
            </a:r>
          </a:p>
        </p:txBody>
      </p:sp>
      <p:sp>
        <p:nvSpPr>
          <p:cNvPr id="7" name="U-turn Arrow 6">
            <a:extLst>
              <a:ext uri="{FF2B5EF4-FFF2-40B4-BE49-F238E27FC236}">
                <a16:creationId xmlns:a16="http://schemas.microsoft.com/office/drawing/2014/main" id="{564E5324-92CC-3F47-A72C-D87B75C9867E}"/>
              </a:ext>
            </a:extLst>
          </p:cNvPr>
          <p:cNvSpPr/>
          <p:nvPr/>
        </p:nvSpPr>
        <p:spPr>
          <a:xfrm rot="10800000">
            <a:off x="6692537" y="4413736"/>
            <a:ext cx="3056709" cy="1489166"/>
          </a:xfrm>
          <a:prstGeom prst="utur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Left Arrow 7">
            <a:extLst>
              <a:ext uri="{FF2B5EF4-FFF2-40B4-BE49-F238E27FC236}">
                <a16:creationId xmlns:a16="http://schemas.microsoft.com/office/drawing/2014/main" id="{049A594E-DCCC-4E4B-BBE5-99E50460BE87}"/>
              </a:ext>
            </a:extLst>
          </p:cNvPr>
          <p:cNvSpPr/>
          <p:nvPr/>
        </p:nvSpPr>
        <p:spPr>
          <a:xfrm>
            <a:off x="3161211" y="4188823"/>
            <a:ext cx="2194560" cy="261257"/>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F49866E-353B-7E4A-83D6-F8A860E0D9DF}"/>
              </a:ext>
            </a:extLst>
          </p:cNvPr>
          <p:cNvSpPr txBox="1"/>
          <p:nvPr/>
        </p:nvSpPr>
        <p:spPr>
          <a:xfrm>
            <a:off x="3648892" y="1271451"/>
            <a:ext cx="1393371" cy="646331"/>
          </a:xfrm>
          <a:prstGeom prst="rect">
            <a:avLst/>
          </a:prstGeom>
          <a:noFill/>
        </p:spPr>
        <p:txBody>
          <a:bodyPr wrap="square" rtlCol="0">
            <a:spAutoFit/>
          </a:bodyPr>
          <a:lstStyle/>
          <a:p>
            <a:r>
              <a:rPr lang="en-US" dirty="0"/>
              <a:t>Request for Data</a:t>
            </a:r>
          </a:p>
        </p:txBody>
      </p:sp>
      <p:sp>
        <p:nvSpPr>
          <p:cNvPr id="10" name="TextBox 9">
            <a:extLst>
              <a:ext uri="{FF2B5EF4-FFF2-40B4-BE49-F238E27FC236}">
                <a16:creationId xmlns:a16="http://schemas.microsoft.com/office/drawing/2014/main" id="{BE75321E-CAE1-E748-80F1-C09868867AF0}"/>
              </a:ext>
            </a:extLst>
          </p:cNvPr>
          <p:cNvSpPr txBox="1"/>
          <p:nvPr/>
        </p:nvSpPr>
        <p:spPr>
          <a:xfrm>
            <a:off x="7754983" y="4901977"/>
            <a:ext cx="1288868" cy="646331"/>
          </a:xfrm>
          <a:prstGeom prst="rect">
            <a:avLst/>
          </a:prstGeom>
          <a:noFill/>
        </p:spPr>
        <p:txBody>
          <a:bodyPr wrap="square" rtlCol="0">
            <a:spAutoFit/>
          </a:bodyPr>
          <a:lstStyle/>
          <a:p>
            <a:r>
              <a:rPr lang="en-US" dirty="0"/>
              <a:t>Resolve / Reject</a:t>
            </a:r>
          </a:p>
        </p:txBody>
      </p:sp>
      <p:sp>
        <p:nvSpPr>
          <p:cNvPr id="11" name="TextBox 10">
            <a:extLst>
              <a:ext uri="{FF2B5EF4-FFF2-40B4-BE49-F238E27FC236}">
                <a16:creationId xmlns:a16="http://schemas.microsoft.com/office/drawing/2014/main" id="{07650CAF-E3DC-A841-9538-05D179FF62D4}"/>
              </a:ext>
            </a:extLst>
          </p:cNvPr>
          <p:cNvSpPr txBox="1"/>
          <p:nvPr/>
        </p:nvSpPr>
        <p:spPr>
          <a:xfrm>
            <a:off x="3648892" y="4511988"/>
            <a:ext cx="1393371" cy="646331"/>
          </a:xfrm>
          <a:prstGeom prst="rect">
            <a:avLst/>
          </a:prstGeom>
          <a:noFill/>
        </p:spPr>
        <p:txBody>
          <a:bodyPr wrap="square" rtlCol="0">
            <a:spAutoFit/>
          </a:bodyPr>
          <a:lstStyle/>
          <a:p>
            <a:r>
              <a:rPr lang="en-US" dirty="0"/>
              <a:t>Return Data / Error</a:t>
            </a:r>
          </a:p>
        </p:txBody>
      </p:sp>
      <p:sp>
        <p:nvSpPr>
          <p:cNvPr id="12" name="TextBox 11">
            <a:extLst>
              <a:ext uri="{FF2B5EF4-FFF2-40B4-BE49-F238E27FC236}">
                <a16:creationId xmlns:a16="http://schemas.microsoft.com/office/drawing/2014/main" id="{FAD6ECD7-A545-B944-9721-E95AD5DB59BC}"/>
              </a:ext>
            </a:extLst>
          </p:cNvPr>
          <p:cNvSpPr txBox="1"/>
          <p:nvPr/>
        </p:nvSpPr>
        <p:spPr>
          <a:xfrm>
            <a:off x="246017" y="121920"/>
            <a:ext cx="5849983" cy="369332"/>
          </a:xfrm>
          <a:prstGeom prst="rect">
            <a:avLst/>
          </a:prstGeom>
          <a:noFill/>
        </p:spPr>
        <p:txBody>
          <a:bodyPr wrap="square" rtlCol="0">
            <a:spAutoFit/>
          </a:bodyPr>
          <a:lstStyle/>
          <a:p>
            <a:r>
              <a:rPr lang="en-US" dirty="0"/>
              <a:t>Async / Await calls</a:t>
            </a:r>
          </a:p>
        </p:txBody>
      </p:sp>
      <p:sp>
        <p:nvSpPr>
          <p:cNvPr id="13" name="TextBox 12">
            <a:extLst>
              <a:ext uri="{FF2B5EF4-FFF2-40B4-BE49-F238E27FC236}">
                <a16:creationId xmlns:a16="http://schemas.microsoft.com/office/drawing/2014/main" id="{A6E8889E-3CE4-824C-8022-2A977AC754E5}"/>
              </a:ext>
            </a:extLst>
          </p:cNvPr>
          <p:cNvSpPr txBox="1"/>
          <p:nvPr/>
        </p:nvSpPr>
        <p:spPr>
          <a:xfrm>
            <a:off x="1003663" y="5220227"/>
            <a:ext cx="1565365" cy="369332"/>
          </a:xfrm>
          <a:prstGeom prst="rect">
            <a:avLst/>
          </a:prstGeom>
          <a:noFill/>
        </p:spPr>
        <p:txBody>
          <a:bodyPr wrap="square" rtlCol="0">
            <a:spAutoFit/>
          </a:bodyPr>
          <a:lstStyle/>
          <a:p>
            <a:r>
              <a:rPr lang="en-US" dirty="0"/>
              <a:t>A</a:t>
            </a:r>
          </a:p>
        </p:txBody>
      </p:sp>
      <p:sp>
        <p:nvSpPr>
          <p:cNvPr id="14" name="TextBox 13">
            <a:extLst>
              <a:ext uri="{FF2B5EF4-FFF2-40B4-BE49-F238E27FC236}">
                <a16:creationId xmlns:a16="http://schemas.microsoft.com/office/drawing/2014/main" id="{671849AD-B9AB-8449-99EE-44CFC5E1D251}"/>
              </a:ext>
            </a:extLst>
          </p:cNvPr>
          <p:cNvSpPr txBox="1"/>
          <p:nvPr/>
        </p:nvSpPr>
        <p:spPr>
          <a:xfrm>
            <a:off x="5364481" y="5363642"/>
            <a:ext cx="1565365" cy="369332"/>
          </a:xfrm>
          <a:prstGeom prst="rect">
            <a:avLst/>
          </a:prstGeom>
          <a:noFill/>
        </p:spPr>
        <p:txBody>
          <a:bodyPr wrap="square" rtlCol="0">
            <a:spAutoFit/>
          </a:bodyPr>
          <a:lstStyle/>
          <a:p>
            <a:r>
              <a:rPr lang="en-US" dirty="0"/>
              <a:t>B</a:t>
            </a:r>
          </a:p>
        </p:txBody>
      </p:sp>
      <p:sp>
        <p:nvSpPr>
          <p:cNvPr id="15" name="TextBox 14">
            <a:extLst>
              <a:ext uri="{FF2B5EF4-FFF2-40B4-BE49-F238E27FC236}">
                <a16:creationId xmlns:a16="http://schemas.microsoft.com/office/drawing/2014/main" id="{7A72B1BF-C126-CC4E-BEDB-A9D38E123791}"/>
              </a:ext>
            </a:extLst>
          </p:cNvPr>
          <p:cNvSpPr txBox="1"/>
          <p:nvPr/>
        </p:nvSpPr>
        <p:spPr>
          <a:xfrm>
            <a:off x="10029009" y="5035561"/>
            <a:ext cx="1565365" cy="369332"/>
          </a:xfrm>
          <a:prstGeom prst="rect">
            <a:avLst/>
          </a:prstGeom>
          <a:noFill/>
        </p:spPr>
        <p:txBody>
          <a:bodyPr wrap="square" rtlCol="0">
            <a:spAutoFit/>
          </a:bodyPr>
          <a:lstStyle/>
          <a:p>
            <a:r>
              <a:rPr lang="en-US" dirty="0"/>
              <a:t>C</a:t>
            </a:r>
          </a:p>
        </p:txBody>
      </p:sp>
      <p:sp>
        <p:nvSpPr>
          <p:cNvPr id="16" name="TextBox 15">
            <a:extLst>
              <a:ext uri="{FF2B5EF4-FFF2-40B4-BE49-F238E27FC236}">
                <a16:creationId xmlns:a16="http://schemas.microsoft.com/office/drawing/2014/main" id="{EB8F8338-7DBC-864E-B707-58DC40912586}"/>
              </a:ext>
            </a:extLst>
          </p:cNvPr>
          <p:cNvSpPr txBox="1"/>
          <p:nvPr/>
        </p:nvSpPr>
        <p:spPr>
          <a:xfrm>
            <a:off x="178526" y="593691"/>
            <a:ext cx="2275115" cy="1200329"/>
          </a:xfrm>
          <a:prstGeom prst="rect">
            <a:avLst/>
          </a:prstGeom>
          <a:noFill/>
        </p:spPr>
        <p:txBody>
          <a:bodyPr wrap="square" rtlCol="0">
            <a:spAutoFit/>
          </a:bodyPr>
          <a:lstStyle/>
          <a:p>
            <a:r>
              <a:rPr lang="en-US" sz="1200" dirty="0"/>
              <a:t>A Calls B, B Calls C, C returns promise,  B executes call C as asynchronous call using ‘async’ decorator and wait for C to complete using ‘await’ statement decorator</a:t>
            </a:r>
          </a:p>
        </p:txBody>
      </p:sp>
    </p:spTree>
    <p:extLst>
      <p:ext uri="{BB962C8B-B14F-4D97-AF65-F5344CB8AC3E}">
        <p14:creationId xmlns:p14="http://schemas.microsoft.com/office/powerpoint/2010/main" val="4127703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CC22CBB6-D41F-EC42-9F87-0E984FEF7B5C}"/>
              </a:ext>
            </a:extLst>
          </p:cNvPr>
          <p:cNvSpPr/>
          <p:nvPr/>
        </p:nvSpPr>
        <p:spPr>
          <a:xfrm>
            <a:off x="7855131" y="1149531"/>
            <a:ext cx="3814355" cy="3927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Id:1,</a:t>
            </a:r>
          </a:p>
          <a:p>
            <a:pPr algn="ctr"/>
            <a:r>
              <a:rPr lang="en-US" dirty="0" err="1"/>
              <a:t>Name:’ABC</a:t>
            </a:r>
            <a:r>
              <a:rPr lang="en-US" dirty="0"/>
              <a:t>’,</a:t>
            </a:r>
          </a:p>
          <a:p>
            <a:pPr algn="ctr"/>
            <a:r>
              <a:rPr lang="en-US" dirty="0"/>
              <a:t>Age:44</a:t>
            </a:r>
          </a:p>
          <a:p>
            <a:pPr algn="ctr"/>
            <a:r>
              <a:rPr lang="en-US" dirty="0"/>
              <a:t>_username:’</a:t>
            </a:r>
            <a:r>
              <a:rPr lang="en-US" dirty="0" err="1"/>
              <a:t>abc@mymail.com</a:t>
            </a:r>
            <a:r>
              <a:rPr lang="en-US" dirty="0"/>
              <a:t>’,</a:t>
            </a:r>
          </a:p>
          <a:p>
            <a:pPr algn="ctr"/>
            <a:r>
              <a:rPr lang="en-US" dirty="0"/>
              <a:t>_password:”P@ssw0rd”</a:t>
            </a:r>
          </a:p>
          <a:p>
            <a:pPr algn="ctr"/>
            <a:endParaRPr lang="en-US" dirty="0"/>
          </a:p>
        </p:txBody>
      </p:sp>
      <p:sp>
        <p:nvSpPr>
          <p:cNvPr id="3" name="Double Brace 2">
            <a:extLst>
              <a:ext uri="{FF2B5EF4-FFF2-40B4-BE49-F238E27FC236}">
                <a16:creationId xmlns:a16="http://schemas.microsoft.com/office/drawing/2014/main" id="{8A060CC3-D362-3546-B641-8B65EE60749F}"/>
              </a:ext>
            </a:extLst>
          </p:cNvPr>
          <p:cNvSpPr/>
          <p:nvPr/>
        </p:nvSpPr>
        <p:spPr>
          <a:xfrm>
            <a:off x="8038011" y="1898469"/>
            <a:ext cx="3352800" cy="2577737"/>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 name="Rectangle 3">
            <a:extLst>
              <a:ext uri="{FF2B5EF4-FFF2-40B4-BE49-F238E27FC236}">
                <a16:creationId xmlns:a16="http://schemas.microsoft.com/office/drawing/2014/main" id="{2A31EB8D-9274-DD45-8E83-8D79ECB3DD1D}"/>
              </a:ext>
            </a:extLst>
          </p:cNvPr>
          <p:cNvSpPr/>
          <p:nvPr/>
        </p:nvSpPr>
        <p:spPr>
          <a:xfrm>
            <a:off x="243840" y="1071154"/>
            <a:ext cx="2516777" cy="4005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App</a:t>
            </a:r>
          </a:p>
          <a:p>
            <a:pPr algn="ctr"/>
            <a:r>
              <a:rPr lang="en-US" dirty="0"/>
              <a:t>var x = </a:t>
            </a:r>
            <a:r>
              <a:rPr lang="en-US" dirty="0" err="1"/>
              <a:t>myObj</a:t>
            </a:r>
            <a:r>
              <a:rPr lang="en-US" dirty="0"/>
              <a:t>;</a:t>
            </a:r>
          </a:p>
          <a:p>
            <a:pPr algn="ctr"/>
            <a:r>
              <a:rPr lang="en-US" dirty="0" err="1"/>
              <a:t>x.Id</a:t>
            </a:r>
            <a:endParaRPr lang="en-US" dirty="0"/>
          </a:p>
          <a:p>
            <a:pPr algn="ctr"/>
            <a:r>
              <a:rPr lang="en-US" dirty="0" err="1"/>
              <a:t>x.Name</a:t>
            </a:r>
            <a:endParaRPr lang="en-US" dirty="0"/>
          </a:p>
          <a:p>
            <a:pPr algn="ctr"/>
            <a:r>
              <a:rPr lang="en-US" dirty="0" err="1"/>
              <a:t>x.Age</a:t>
            </a:r>
            <a:endParaRPr lang="en-US" dirty="0"/>
          </a:p>
          <a:p>
            <a:pPr algn="ctr"/>
            <a:r>
              <a:rPr lang="en-US" dirty="0" err="1">
                <a:ln w="0"/>
                <a:solidFill>
                  <a:schemeClr val="tx1"/>
                </a:solidFill>
                <a:effectLst>
                  <a:outerShdw blurRad="38100" dist="19050" dir="2700000" algn="tl" rotWithShape="0">
                    <a:schemeClr val="dk1">
                      <a:alpha val="40000"/>
                    </a:schemeClr>
                  </a:outerShdw>
                </a:effectLst>
              </a:rPr>
              <a:t>x._username</a:t>
            </a:r>
            <a:r>
              <a:rPr lang="en-US" dirty="0">
                <a:ln w="0"/>
                <a:solidFill>
                  <a:schemeClr val="tx1"/>
                </a:solidFill>
                <a:effectLst>
                  <a:outerShdw blurRad="38100" dist="19050" dir="2700000" algn="tl" rotWithShape="0">
                    <a:schemeClr val="dk1">
                      <a:alpha val="40000"/>
                    </a:schemeClr>
                  </a:outerShdw>
                </a:effectLst>
              </a:rPr>
              <a:t>,</a:t>
            </a:r>
          </a:p>
          <a:p>
            <a:pPr algn="ctr"/>
            <a:r>
              <a:rPr lang="en-US" dirty="0" err="1">
                <a:ln w="0"/>
                <a:solidFill>
                  <a:schemeClr val="tx1"/>
                </a:solidFill>
                <a:effectLst>
                  <a:outerShdw blurRad="38100" dist="19050" dir="2700000" algn="tl" rotWithShape="0">
                    <a:schemeClr val="dk1">
                      <a:alpha val="40000"/>
                    </a:schemeClr>
                  </a:outerShdw>
                </a:effectLst>
              </a:rPr>
              <a:t>x._password</a:t>
            </a: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a:p>
        </p:txBody>
      </p:sp>
      <p:sp>
        <p:nvSpPr>
          <p:cNvPr id="5" name="TextBox 4">
            <a:extLst>
              <a:ext uri="{FF2B5EF4-FFF2-40B4-BE49-F238E27FC236}">
                <a16:creationId xmlns:a16="http://schemas.microsoft.com/office/drawing/2014/main" id="{9D8A0407-D09A-634F-8795-13C9CD28BFFA}"/>
              </a:ext>
            </a:extLst>
          </p:cNvPr>
          <p:cNvSpPr txBox="1"/>
          <p:nvPr/>
        </p:nvSpPr>
        <p:spPr>
          <a:xfrm>
            <a:off x="8673737" y="1384663"/>
            <a:ext cx="2142309" cy="365760"/>
          </a:xfrm>
          <a:prstGeom prst="rect">
            <a:avLst/>
          </a:prstGeom>
          <a:solidFill>
            <a:srgbClr val="FFFF00"/>
          </a:solidFill>
        </p:spPr>
        <p:txBody>
          <a:bodyPr wrap="square" rtlCol="0">
            <a:spAutoFit/>
          </a:bodyPr>
          <a:lstStyle/>
          <a:p>
            <a:r>
              <a:rPr lang="en-US" dirty="0" err="1"/>
              <a:t>myObj</a:t>
            </a:r>
            <a:endParaRPr lang="en-US" dirty="0"/>
          </a:p>
        </p:txBody>
      </p:sp>
      <p:sp>
        <p:nvSpPr>
          <p:cNvPr id="6" name="Rounded Rectangle 5">
            <a:extLst>
              <a:ext uri="{FF2B5EF4-FFF2-40B4-BE49-F238E27FC236}">
                <a16:creationId xmlns:a16="http://schemas.microsoft.com/office/drawing/2014/main" id="{377C5205-3C4F-AC4F-BC67-E809EF26930B}"/>
              </a:ext>
            </a:extLst>
          </p:cNvPr>
          <p:cNvSpPr/>
          <p:nvPr/>
        </p:nvSpPr>
        <p:spPr>
          <a:xfrm>
            <a:off x="3997234" y="2055224"/>
            <a:ext cx="2717075" cy="2420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Rules to handle requests from client and then provide access of part of original object to client</a:t>
            </a:r>
          </a:p>
          <a:p>
            <a:pPr algn="ctr"/>
            <a:r>
              <a:rPr lang="en-US" dirty="0"/>
              <a:t>Rule </a:t>
            </a:r>
            <a:r>
              <a:rPr lang="en-US" dirty="0" err="1"/>
              <a:t>Metods</a:t>
            </a:r>
            <a:endParaRPr lang="en-US" dirty="0"/>
          </a:p>
          <a:p>
            <a:pPr algn="ctr"/>
            <a:r>
              <a:rPr lang="en-US" dirty="0"/>
              <a:t>Get() / set() / </a:t>
            </a:r>
            <a:r>
              <a:rPr lang="en-US"/>
              <a:t>ownKeys, etc.</a:t>
            </a:r>
            <a:endParaRPr lang="en-US" dirty="0"/>
          </a:p>
        </p:txBody>
      </p:sp>
      <p:sp>
        <p:nvSpPr>
          <p:cNvPr id="7" name="TextBox 6">
            <a:extLst>
              <a:ext uri="{FF2B5EF4-FFF2-40B4-BE49-F238E27FC236}">
                <a16:creationId xmlns:a16="http://schemas.microsoft.com/office/drawing/2014/main" id="{2C415F0A-1613-4644-9419-C322F48CE30E}"/>
              </a:ext>
            </a:extLst>
          </p:cNvPr>
          <p:cNvSpPr txBox="1"/>
          <p:nvPr/>
        </p:nvSpPr>
        <p:spPr>
          <a:xfrm>
            <a:off x="4171406" y="1384663"/>
            <a:ext cx="2316480" cy="369332"/>
          </a:xfrm>
          <a:prstGeom prst="rect">
            <a:avLst/>
          </a:prstGeom>
          <a:noFill/>
        </p:spPr>
        <p:txBody>
          <a:bodyPr wrap="square" rtlCol="0">
            <a:spAutoFit/>
          </a:bodyPr>
          <a:lstStyle/>
          <a:p>
            <a:pPr algn="ctr"/>
            <a:r>
              <a:rPr lang="en-US" b="1" dirty="0"/>
              <a:t>Proxy Object</a:t>
            </a:r>
          </a:p>
        </p:txBody>
      </p:sp>
      <p:sp>
        <p:nvSpPr>
          <p:cNvPr id="8" name="Left-right Arrow 7">
            <a:extLst>
              <a:ext uri="{FF2B5EF4-FFF2-40B4-BE49-F238E27FC236}">
                <a16:creationId xmlns:a16="http://schemas.microsoft.com/office/drawing/2014/main" id="{C55AC0C7-5A76-A34E-A745-10F835F9734A}"/>
              </a:ext>
            </a:extLst>
          </p:cNvPr>
          <p:cNvSpPr/>
          <p:nvPr/>
        </p:nvSpPr>
        <p:spPr>
          <a:xfrm>
            <a:off x="2760617" y="3152503"/>
            <a:ext cx="1245326" cy="276497"/>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C772668-66D4-1348-B3CC-00BBA15EF996}"/>
              </a:ext>
            </a:extLst>
          </p:cNvPr>
          <p:cNvSpPr txBox="1"/>
          <p:nvPr/>
        </p:nvSpPr>
        <p:spPr>
          <a:xfrm>
            <a:off x="2534194" y="104503"/>
            <a:ext cx="2229395" cy="646331"/>
          </a:xfrm>
          <a:prstGeom prst="rect">
            <a:avLst/>
          </a:prstGeom>
          <a:noFill/>
        </p:spPr>
        <p:txBody>
          <a:bodyPr wrap="square" rtlCol="0">
            <a:spAutoFit/>
          </a:bodyPr>
          <a:lstStyle/>
          <a:p>
            <a:r>
              <a:rPr lang="en-US" dirty="0"/>
              <a:t>Proxy is actual object for the client</a:t>
            </a:r>
          </a:p>
        </p:txBody>
      </p:sp>
      <p:cxnSp>
        <p:nvCxnSpPr>
          <p:cNvPr id="11" name="Straight Arrow Connector 10">
            <a:extLst>
              <a:ext uri="{FF2B5EF4-FFF2-40B4-BE49-F238E27FC236}">
                <a16:creationId xmlns:a16="http://schemas.microsoft.com/office/drawing/2014/main" id="{71D96CE6-E387-864A-89B2-880057C54FC2}"/>
              </a:ext>
            </a:extLst>
          </p:cNvPr>
          <p:cNvCxnSpPr>
            <a:stCxn id="9" idx="2"/>
            <a:endCxn id="8" idx="1"/>
          </p:cNvCxnSpPr>
          <p:nvPr/>
        </p:nvCxnSpPr>
        <p:spPr>
          <a:xfrm flipH="1">
            <a:off x="3383280" y="750834"/>
            <a:ext cx="265612" cy="2470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Left-right Arrow 11">
            <a:extLst>
              <a:ext uri="{FF2B5EF4-FFF2-40B4-BE49-F238E27FC236}">
                <a16:creationId xmlns:a16="http://schemas.microsoft.com/office/drawing/2014/main" id="{5D9D2C3F-F211-2F4B-82C4-852BE4541AA0}"/>
              </a:ext>
            </a:extLst>
          </p:cNvPr>
          <p:cNvSpPr/>
          <p:nvPr/>
        </p:nvSpPr>
        <p:spPr>
          <a:xfrm>
            <a:off x="6662057" y="3122021"/>
            <a:ext cx="1245326" cy="276497"/>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C9C13BB-42C9-1743-A8B4-12BA27BB6432}"/>
              </a:ext>
            </a:extLst>
          </p:cNvPr>
          <p:cNvSpPr txBox="1"/>
          <p:nvPr/>
        </p:nvSpPr>
        <p:spPr>
          <a:xfrm>
            <a:off x="6313715" y="86137"/>
            <a:ext cx="2229395" cy="646331"/>
          </a:xfrm>
          <a:prstGeom prst="rect">
            <a:avLst/>
          </a:prstGeom>
          <a:noFill/>
        </p:spPr>
        <p:txBody>
          <a:bodyPr wrap="square" rtlCol="0">
            <a:spAutoFit/>
          </a:bodyPr>
          <a:lstStyle/>
          <a:p>
            <a:r>
              <a:rPr lang="en-US" dirty="0"/>
              <a:t>Proxy handle the actual object</a:t>
            </a:r>
          </a:p>
        </p:txBody>
      </p:sp>
      <p:cxnSp>
        <p:nvCxnSpPr>
          <p:cNvPr id="15" name="Straight Arrow Connector 14">
            <a:extLst>
              <a:ext uri="{FF2B5EF4-FFF2-40B4-BE49-F238E27FC236}">
                <a16:creationId xmlns:a16="http://schemas.microsoft.com/office/drawing/2014/main" id="{A2BDF29D-1ACE-6B43-97D0-6FECE5894D16}"/>
              </a:ext>
            </a:extLst>
          </p:cNvPr>
          <p:cNvCxnSpPr>
            <a:stCxn id="13" idx="2"/>
            <a:endCxn id="12" idx="1"/>
          </p:cNvCxnSpPr>
          <p:nvPr/>
        </p:nvCxnSpPr>
        <p:spPr>
          <a:xfrm flipH="1">
            <a:off x="7284720" y="732468"/>
            <a:ext cx="143693" cy="2458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651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6046D-BCAA-A046-BB6D-941C3AFD0175}"/>
              </a:ext>
            </a:extLst>
          </p:cNvPr>
          <p:cNvSpPr>
            <a:spLocks noGrp="1"/>
          </p:cNvSpPr>
          <p:nvPr>
            <p:ph type="title"/>
          </p:nvPr>
        </p:nvSpPr>
        <p:spPr/>
        <p:txBody>
          <a:bodyPr/>
          <a:lstStyle/>
          <a:p>
            <a:r>
              <a:rPr lang="en-US" dirty="0"/>
              <a:t>Relational Database </a:t>
            </a:r>
          </a:p>
        </p:txBody>
      </p:sp>
      <p:sp>
        <p:nvSpPr>
          <p:cNvPr id="3" name="Text Placeholder 2">
            <a:extLst>
              <a:ext uri="{FF2B5EF4-FFF2-40B4-BE49-F238E27FC236}">
                <a16:creationId xmlns:a16="http://schemas.microsoft.com/office/drawing/2014/main" id="{EE94172E-A11A-4D4A-8FD0-4F623000EB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61779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a:t>
            </a:r>
          </a:p>
        </p:txBody>
      </p:sp>
      <p:sp>
        <p:nvSpPr>
          <p:cNvPr id="3" name="Can 2">
            <a:extLst>
              <a:ext uri="{FF2B5EF4-FFF2-40B4-BE49-F238E27FC236}">
                <a16:creationId xmlns:a16="http://schemas.microsoft.com/office/drawing/2014/main" id="{B95C41F7-8EE5-FA4B-BB4B-9C3094560282}"/>
              </a:ext>
            </a:extLst>
          </p:cNvPr>
          <p:cNvSpPr/>
          <p:nvPr/>
        </p:nvSpPr>
        <p:spPr>
          <a:xfrm>
            <a:off x="10755085" y="2046515"/>
            <a:ext cx="1236617" cy="11495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DB</a:t>
            </a:r>
          </a:p>
        </p:txBody>
      </p:sp>
      <p:sp>
        <p:nvSpPr>
          <p:cNvPr id="4" name="Multi-document 3">
            <a:extLst>
              <a:ext uri="{FF2B5EF4-FFF2-40B4-BE49-F238E27FC236}">
                <a16:creationId xmlns:a16="http://schemas.microsoft.com/office/drawing/2014/main" id="{EB0D6C3C-24CF-CC4D-8A1B-0EFF5F01BC2A}"/>
              </a:ext>
            </a:extLst>
          </p:cNvPr>
          <p:cNvSpPr/>
          <p:nvPr/>
        </p:nvSpPr>
        <p:spPr>
          <a:xfrm>
            <a:off x="10755085" y="3561806"/>
            <a:ext cx="1236617" cy="14717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NoSQL</a:t>
            </a:r>
          </a:p>
          <a:p>
            <a:pPr algn="ctr"/>
            <a:r>
              <a:rPr lang="en-US" dirty="0"/>
              <a:t>DB</a:t>
            </a:r>
          </a:p>
        </p:txBody>
      </p:sp>
      <p:sp>
        <p:nvSpPr>
          <p:cNvPr id="5" name="TextBox 4">
            <a:extLst>
              <a:ext uri="{FF2B5EF4-FFF2-40B4-BE49-F238E27FC236}">
                <a16:creationId xmlns:a16="http://schemas.microsoft.com/office/drawing/2014/main" id="{7CDD3044-6839-9F42-8136-1FA52E2089FD}"/>
              </a:ext>
            </a:extLst>
          </p:cNvPr>
          <p:cNvSpPr txBox="1"/>
          <p:nvPr/>
        </p:nvSpPr>
        <p:spPr>
          <a:xfrm>
            <a:off x="10580914" y="5285992"/>
            <a:ext cx="1506583" cy="923330"/>
          </a:xfrm>
          <a:prstGeom prst="rect">
            <a:avLst/>
          </a:prstGeom>
          <a:noFill/>
        </p:spPr>
        <p:txBody>
          <a:bodyPr wrap="square" rtlCol="0">
            <a:spAutoFit/>
          </a:bodyPr>
          <a:lstStyle/>
          <a:p>
            <a:r>
              <a:rPr lang="en-US" dirty="0"/>
              <a:t>Data Persistence layer</a:t>
            </a:r>
          </a:p>
        </p:txBody>
      </p:sp>
      <p:sp>
        <p:nvSpPr>
          <p:cNvPr id="6" name="Rectangle 5">
            <a:extLst>
              <a:ext uri="{FF2B5EF4-FFF2-40B4-BE49-F238E27FC236}">
                <a16:creationId xmlns:a16="http://schemas.microsoft.com/office/drawing/2014/main" id="{F5BD56E0-0290-7C4D-86F5-0B2C17F3EFAD}"/>
              </a:ext>
            </a:extLst>
          </p:cNvPr>
          <p:cNvSpPr/>
          <p:nvPr/>
        </p:nvSpPr>
        <p:spPr>
          <a:xfrm>
            <a:off x="6836229" y="1027611"/>
            <a:ext cx="3439885" cy="5077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DDE3B12-AD9F-484A-8074-A20355451CE3}"/>
              </a:ext>
            </a:extLst>
          </p:cNvPr>
          <p:cNvSpPr txBox="1"/>
          <p:nvPr/>
        </p:nvSpPr>
        <p:spPr>
          <a:xfrm>
            <a:off x="6897189" y="609600"/>
            <a:ext cx="3291840" cy="369332"/>
          </a:xfrm>
          <a:prstGeom prst="rect">
            <a:avLst/>
          </a:prstGeom>
          <a:noFill/>
        </p:spPr>
        <p:txBody>
          <a:bodyPr wrap="square" rtlCol="0">
            <a:spAutoFit/>
          </a:bodyPr>
          <a:lstStyle/>
          <a:p>
            <a:r>
              <a:rPr lang="en-US" dirty="0"/>
              <a:t>Node.js Application Server</a:t>
            </a:r>
          </a:p>
        </p:txBody>
      </p:sp>
      <p:sp>
        <p:nvSpPr>
          <p:cNvPr id="8" name="Rounded Rectangle 7">
            <a:extLst>
              <a:ext uri="{FF2B5EF4-FFF2-40B4-BE49-F238E27FC236}">
                <a16:creationId xmlns:a16="http://schemas.microsoft.com/office/drawing/2014/main" id="{143EFCA9-A4EB-0343-AB96-765AD6FAABC0}"/>
              </a:ext>
            </a:extLst>
          </p:cNvPr>
          <p:cNvSpPr/>
          <p:nvPr/>
        </p:nvSpPr>
        <p:spPr>
          <a:xfrm>
            <a:off x="6897189" y="5033554"/>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Hosting OS</a:t>
            </a:r>
          </a:p>
          <a:p>
            <a:pPr algn="ctr"/>
            <a:r>
              <a:rPr lang="en-US" dirty="0"/>
              <a:t>Windows / Linux / RedHat / Mac</a:t>
            </a:r>
          </a:p>
        </p:txBody>
      </p:sp>
      <p:sp>
        <p:nvSpPr>
          <p:cNvPr id="9" name="Rounded Rectangle 8">
            <a:extLst>
              <a:ext uri="{FF2B5EF4-FFF2-40B4-BE49-F238E27FC236}">
                <a16:creationId xmlns:a16="http://schemas.microsoft.com/office/drawing/2014/main" id="{5609CB2C-89F1-F647-B846-74A8EFAD1310}"/>
              </a:ext>
            </a:extLst>
          </p:cNvPr>
          <p:cNvSpPr/>
          <p:nvPr/>
        </p:nvSpPr>
        <p:spPr>
          <a:xfrm>
            <a:off x="6897189" y="3862252"/>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a:t>
            </a:r>
          </a:p>
          <a:p>
            <a:pPr algn="ctr"/>
            <a:endParaRPr lang="en-US" dirty="0"/>
          </a:p>
          <a:p>
            <a:pPr algn="ctr"/>
            <a:endParaRPr lang="en-US" dirty="0"/>
          </a:p>
        </p:txBody>
      </p:sp>
      <p:sp>
        <p:nvSpPr>
          <p:cNvPr id="10" name="Rectangle 9">
            <a:extLst>
              <a:ext uri="{FF2B5EF4-FFF2-40B4-BE49-F238E27FC236}">
                <a16:creationId xmlns:a16="http://schemas.microsoft.com/office/drawing/2014/main" id="{96EDCA68-4C53-1846-AF7A-3E731FD6176E}"/>
              </a:ext>
            </a:extLst>
          </p:cNvPr>
          <p:cNvSpPr/>
          <p:nvPr/>
        </p:nvSpPr>
        <p:spPr>
          <a:xfrm>
            <a:off x="7036526" y="4206240"/>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Standard Modules</a:t>
            </a:r>
          </a:p>
        </p:txBody>
      </p:sp>
      <p:sp>
        <p:nvSpPr>
          <p:cNvPr id="11" name="Rectangle 10">
            <a:extLst>
              <a:ext uri="{FF2B5EF4-FFF2-40B4-BE49-F238E27FC236}">
                <a16:creationId xmlns:a16="http://schemas.microsoft.com/office/drawing/2014/main" id="{30C10AFA-F195-4044-8BA6-6D802A548217}"/>
              </a:ext>
            </a:extLst>
          </p:cNvPr>
          <p:cNvSpPr/>
          <p:nvPr/>
        </p:nvSpPr>
        <p:spPr>
          <a:xfrm>
            <a:off x="8612777" y="4188824"/>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Custom Modules</a:t>
            </a:r>
          </a:p>
        </p:txBody>
      </p:sp>
      <p:sp>
        <p:nvSpPr>
          <p:cNvPr id="12" name="Rounded Rectangle 11">
            <a:extLst>
              <a:ext uri="{FF2B5EF4-FFF2-40B4-BE49-F238E27FC236}">
                <a16:creationId xmlns:a16="http://schemas.microsoft.com/office/drawing/2014/main" id="{A646F465-8B57-2347-8AFD-94302BD5C37F}"/>
              </a:ext>
            </a:extLst>
          </p:cNvPr>
          <p:cNvSpPr/>
          <p:nvPr/>
        </p:nvSpPr>
        <p:spPr>
          <a:xfrm>
            <a:off x="6897189" y="1351405"/>
            <a:ext cx="3291840" cy="238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7F5404-5CB5-3345-A766-7814325C199A}"/>
              </a:ext>
            </a:extLst>
          </p:cNvPr>
          <p:cNvSpPr txBox="1"/>
          <p:nvPr/>
        </p:nvSpPr>
        <p:spPr>
          <a:xfrm>
            <a:off x="6810104" y="969009"/>
            <a:ext cx="2978331" cy="369332"/>
          </a:xfrm>
          <a:prstGeom prst="rect">
            <a:avLst/>
          </a:prstGeom>
          <a:noFill/>
        </p:spPr>
        <p:txBody>
          <a:bodyPr wrap="square" rtlCol="0">
            <a:spAutoFit/>
          </a:bodyPr>
          <a:lstStyle/>
          <a:p>
            <a:pPr algn="ctr"/>
            <a:r>
              <a:rPr lang="en-US" dirty="0">
                <a:highlight>
                  <a:srgbClr val="FFFF00"/>
                </a:highlight>
              </a:rPr>
              <a:t>Node.js JavaScript App</a:t>
            </a:r>
          </a:p>
        </p:txBody>
      </p:sp>
      <p:sp>
        <p:nvSpPr>
          <p:cNvPr id="14" name="Rectangle 13">
            <a:extLst>
              <a:ext uri="{FF2B5EF4-FFF2-40B4-BE49-F238E27FC236}">
                <a16:creationId xmlns:a16="http://schemas.microsoft.com/office/drawing/2014/main" id="{3A937980-9CDC-B74C-89C4-F13541B73C04}"/>
              </a:ext>
            </a:extLst>
          </p:cNvPr>
          <p:cNvSpPr/>
          <p:nvPr/>
        </p:nvSpPr>
        <p:spPr>
          <a:xfrm>
            <a:off x="7036526" y="3265714"/>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Data Access Layer</a:t>
            </a:r>
          </a:p>
        </p:txBody>
      </p:sp>
      <p:sp>
        <p:nvSpPr>
          <p:cNvPr id="15" name="Rectangle 14">
            <a:extLst>
              <a:ext uri="{FF2B5EF4-FFF2-40B4-BE49-F238E27FC236}">
                <a16:creationId xmlns:a16="http://schemas.microsoft.com/office/drawing/2014/main" id="{94C8A782-2D75-EA46-8453-45BE19EA1792}"/>
              </a:ext>
            </a:extLst>
          </p:cNvPr>
          <p:cNvSpPr/>
          <p:nvPr/>
        </p:nvSpPr>
        <p:spPr>
          <a:xfrm>
            <a:off x="7036525" y="2682630"/>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Business Layer</a:t>
            </a:r>
          </a:p>
        </p:txBody>
      </p:sp>
      <p:sp>
        <p:nvSpPr>
          <p:cNvPr id="16" name="Rectangle 15">
            <a:extLst>
              <a:ext uri="{FF2B5EF4-FFF2-40B4-BE49-F238E27FC236}">
                <a16:creationId xmlns:a16="http://schemas.microsoft.com/office/drawing/2014/main" id="{2A2A17E7-25DB-9647-93AF-828013CD8385}"/>
              </a:ext>
            </a:extLst>
          </p:cNvPr>
          <p:cNvSpPr/>
          <p:nvPr/>
        </p:nvSpPr>
        <p:spPr>
          <a:xfrm>
            <a:off x="7036525" y="1663336"/>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Public HTTP Endpoints</a:t>
            </a:r>
          </a:p>
        </p:txBody>
      </p:sp>
      <p:sp>
        <p:nvSpPr>
          <p:cNvPr id="17" name="Up-down Arrow 16">
            <a:extLst>
              <a:ext uri="{FF2B5EF4-FFF2-40B4-BE49-F238E27FC236}">
                <a16:creationId xmlns:a16="http://schemas.microsoft.com/office/drawing/2014/main" id="{032431A0-2DCD-0145-9F27-622BB5635235}"/>
              </a:ext>
            </a:extLst>
          </p:cNvPr>
          <p:cNvSpPr/>
          <p:nvPr/>
        </p:nvSpPr>
        <p:spPr>
          <a:xfrm>
            <a:off x="8525690" y="3653247"/>
            <a:ext cx="87087" cy="23750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4BB8BAD7-FC28-6349-ACB3-54C70CAF10B0}"/>
              </a:ext>
            </a:extLst>
          </p:cNvPr>
          <p:cNvSpPr/>
          <p:nvPr/>
        </p:nvSpPr>
        <p:spPr>
          <a:xfrm>
            <a:off x="10128069" y="2621281"/>
            <a:ext cx="627016"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a:extLst>
              <a:ext uri="{FF2B5EF4-FFF2-40B4-BE49-F238E27FC236}">
                <a16:creationId xmlns:a16="http://schemas.microsoft.com/office/drawing/2014/main" id="{B2755212-A601-884D-A292-A21A9FA4860B}"/>
              </a:ext>
            </a:extLst>
          </p:cNvPr>
          <p:cNvSpPr/>
          <p:nvPr/>
        </p:nvSpPr>
        <p:spPr>
          <a:xfrm rot="2013438">
            <a:off x="10060210" y="3389037"/>
            <a:ext cx="963890"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CE505AF-808C-6D4C-A35E-7E34D55D2BF9}"/>
              </a:ext>
            </a:extLst>
          </p:cNvPr>
          <p:cNvSpPr/>
          <p:nvPr/>
        </p:nvSpPr>
        <p:spPr>
          <a:xfrm>
            <a:off x="7036524" y="2172983"/>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Web Application Framework</a:t>
            </a:r>
          </a:p>
        </p:txBody>
      </p:sp>
      <p:sp>
        <p:nvSpPr>
          <p:cNvPr id="21" name="Up-down Arrow 20">
            <a:extLst>
              <a:ext uri="{FF2B5EF4-FFF2-40B4-BE49-F238E27FC236}">
                <a16:creationId xmlns:a16="http://schemas.microsoft.com/office/drawing/2014/main" id="{E3AA5534-4A3C-A542-B0DC-DA7A60480B12}"/>
              </a:ext>
            </a:extLst>
          </p:cNvPr>
          <p:cNvSpPr/>
          <p:nvPr/>
        </p:nvSpPr>
        <p:spPr>
          <a:xfrm>
            <a:off x="8512627" y="4766748"/>
            <a:ext cx="100150" cy="3364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1132115"/>
            <a:ext cx="4850674" cy="4153878"/>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4432662" cy="646331"/>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4" name="Rectangle 23">
            <a:extLst>
              <a:ext uri="{FF2B5EF4-FFF2-40B4-BE49-F238E27FC236}">
                <a16:creationId xmlns:a16="http://schemas.microsoft.com/office/drawing/2014/main" id="{30325FAC-B816-E246-A57D-E9A303E9ED08}"/>
              </a:ext>
            </a:extLst>
          </p:cNvPr>
          <p:cNvSpPr/>
          <p:nvPr/>
        </p:nvSpPr>
        <p:spPr>
          <a:xfrm>
            <a:off x="496389" y="2046515"/>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UI / UX Layer</a:t>
            </a:r>
          </a:p>
          <a:p>
            <a:pPr algn="ctr"/>
            <a:r>
              <a:rPr lang="en-US" dirty="0">
                <a:ln w="0"/>
                <a:solidFill>
                  <a:schemeClr val="accent1"/>
                </a:solidFill>
                <a:effectLst>
                  <a:outerShdw blurRad="38100" dist="25400" dir="5400000" algn="ctr" rotWithShape="0">
                    <a:srgbClr val="6E747A">
                      <a:alpha val="43000"/>
                    </a:srgbClr>
                  </a:outerShdw>
                </a:effectLst>
              </a:rPr>
              <a:t>HTML</a:t>
            </a:r>
          </a:p>
        </p:txBody>
      </p:sp>
      <p:sp>
        <p:nvSpPr>
          <p:cNvPr id="25" name="Rectangle 24">
            <a:extLst>
              <a:ext uri="{FF2B5EF4-FFF2-40B4-BE49-F238E27FC236}">
                <a16:creationId xmlns:a16="http://schemas.microsoft.com/office/drawing/2014/main" id="{2ACEBBBB-D072-304C-8540-C7DA1B2E0F7E}"/>
              </a:ext>
            </a:extLst>
          </p:cNvPr>
          <p:cNvSpPr/>
          <p:nvPr/>
        </p:nvSpPr>
        <p:spPr>
          <a:xfrm>
            <a:off x="1955441" y="2055168"/>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6" name="Right Arrow 25">
            <a:extLst>
              <a:ext uri="{FF2B5EF4-FFF2-40B4-BE49-F238E27FC236}">
                <a16:creationId xmlns:a16="http://schemas.microsoft.com/office/drawing/2014/main" id="{7AD18B20-AFB1-A549-BBA2-8A4D7521CEB7}"/>
              </a:ext>
            </a:extLst>
          </p:cNvPr>
          <p:cNvSpPr/>
          <p:nvPr/>
        </p:nvSpPr>
        <p:spPr>
          <a:xfrm>
            <a:off x="1452401" y="224681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2E832BDC-F8F2-284F-B80E-FDB7D8A16CB6}"/>
              </a:ext>
            </a:extLst>
          </p:cNvPr>
          <p:cNvSpPr/>
          <p:nvPr/>
        </p:nvSpPr>
        <p:spPr>
          <a:xfrm rot="10800000">
            <a:off x="1412248" y="389075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1EC0793-8557-8542-A327-4BBB05E90820}"/>
              </a:ext>
            </a:extLst>
          </p:cNvPr>
          <p:cNvSpPr/>
          <p:nvPr/>
        </p:nvSpPr>
        <p:spPr>
          <a:xfrm>
            <a:off x="3953691" y="1994406"/>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2769327" y="1163010"/>
            <a:ext cx="1680753"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3862619" y="3418312"/>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3004457" y="2303596"/>
            <a:ext cx="94923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right Arrow 31">
            <a:extLst>
              <a:ext uri="{FF2B5EF4-FFF2-40B4-BE49-F238E27FC236}">
                <a16:creationId xmlns:a16="http://schemas.microsoft.com/office/drawing/2014/main" id="{00C74556-EAF2-154B-8D04-3C832D344878}"/>
              </a:ext>
            </a:extLst>
          </p:cNvPr>
          <p:cNvSpPr/>
          <p:nvPr/>
        </p:nvSpPr>
        <p:spPr>
          <a:xfrm rot="16200000">
            <a:off x="3977916" y="1886021"/>
            <a:ext cx="235131" cy="13480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3026595" y="3727271"/>
            <a:ext cx="83602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4825408" y="2947851"/>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4820559" y="3569330"/>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5255624" y="3188425"/>
            <a:ext cx="1350688" cy="646331"/>
          </a:xfrm>
          <a:prstGeom prst="rect">
            <a:avLst/>
          </a:prstGeom>
          <a:noFill/>
        </p:spPr>
        <p:txBody>
          <a:bodyPr wrap="square" rtlCol="0">
            <a:spAutoFit/>
          </a:bodyPr>
          <a:lstStyle/>
          <a:p>
            <a:r>
              <a:rPr lang="en-US" dirty="0"/>
              <a:t>Async HTTP Calls</a:t>
            </a:r>
          </a:p>
        </p:txBody>
      </p:sp>
    </p:spTree>
    <p:extLst>
      <p:ext uri="{BB962C8B-B14F-4D97-AF65-F5344CB8AC3E}">
        <p14:creationId xmlns:p14="http://schemas.microsoft.com/office/powerpoint/2010/main" val="41843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E1B7D8-7E41-9B49-9BB8-1B324AA6CC3F}"/>
              </a:ext>
            </a:extLst>
          </p:cNvPr>
          <p:cNvSpPr txBox="1"/>
          <p:nvPr/>
        </p:nvSpPr>
        <p:spPr>
          <a:xfrm>
            <a:off x="374469" y="287383"/>
            <a:ext cx="11521440" cy="6463308"/>
          </a:xfrm>
          <a:prstGeom prst="rect">
            <a:avLst/>
          </a:prstGeom>
          <a:noFill/>
        </p:spPr>
        <p:txBody>
          <a:bodyPr wrap="square" rtlCol="0">
            <a:spAutoFit/>
          </a:bodyPr>
          <a:lstStyle/>
          <a:p>
            <a:r>
              <a:rPr lang="en-US" dirty="0"/>
              <a:t>Data</a:t>
            </a:r>
          </a:p>
          <a:p>
            <a:pPr marL="342900" indent="-342900">
              <a:buFont typeface="+mj-lt"/>
              <a:buAutoNum type="arabicPeriod"/>
            </a:pPr>
            <a:r>
              <a:rPr lang="en-US" dirty="0"/>
              <a:t>Used for Processing</a:t>
            </a:r>
          </a:p>
          <a:p>
            <a:pPr marL="342900" indent="-342900">
              <a:buFont typeface="+mj-lt"/>
              <a:buAutoNum type="arabicPeriod"/>
            </a:pPr>
            <a:r>
              <a:rPr lang="en-US" dirty="0"/>
              <a:t>Captured from End-User</a:t>
            </a:r>
          </a:p>
          <a:p>
            <a:pPr marL="342900" indent="-342900">
              <a:buFont typeface="+mj-lt"/>
              <a:buAutoNum type="arabicPeriod"/>
            </a:pPr>
            <a:r>
              <a:rPr lang="en-US" dirty="0"/>
              <a:t>Used for Reporting</a:t>
            </a:r>
          </a:p>
          <a:p>
            <a:pPr marL="342900" indent="-342900">
              <a:buFont typeface="+mj-lt"/>
              <a:buAutoNum type="arabicPeriod"/>
            </a:pPr>
            <a:r>
              <a:rPr lang="en-US" dirty="0"/>
              <a:t>“More the data, more is the accuracy”, result into more ‘Accurate Sampling’</a:t>
            </a:r>
          </a:p>
          <a:p>
            <a:pPr marL="800100" lvl="1" indent="-342900">
              <a:buFont typeface="+mj-lt"/>
              <a:buAutoNum type="arabicPeriod"/>
            </a:pPr>
            <a:r>
              <a:rPr lang="en-US" dirty="0"/>
              <a:t>Easy Reporting Format for Customer’s / Vendor’s app, use </a:t>
            </a:r>
            <a:r>
              <a:rPr lang="en-US" b="1" dirty="0"/>
              <a:t>Relational Database </a:t>
            </a:r>
          </a:p>
          <a:p>
            <a:pPr marL="800100" lvl="1" indent="-342900">
              <a:buFont typeface="+mj-lt"/>
              <a:buAutoNum type="arabicPeriod"/>
            </a:pPr>
            <a:r>
              <a:rPr lang="en-US" b="1" dirty="0"/>
              <a:t>More focused to Analytic Reporting then use ‘NoSQL’ </a:t>
            </a:r>
            <a:endParaRPr lang="en-US" dirty="0"/>
          </a:p>
          <a:p>
            <a:pPr marL="342900" indent="-342900">
              <a:buFont typeface="+mj-lt"/>
              <a:buAutoNum type="arabicPeriod"/>
            </a:pPr>
            <a:r>
              <a:rPr lang="en-US" dirty="0"/>
              <a:t>Persistent</a:t>
            </a:r>
          </a:p>
          <a:p>
            <a:pPr marL="800100" lvl="1" indent="-342900">
              <a:buFont typeface="+mj-lt"/>
              <a:buAutoNum type="arabicPeriod"/>
            </a:pPr>
            <a:r>
              <a:rPr lang="en-US" dirty="0"/>
              <a:t>Tabular Format</a:t>
            </a:r>
          </a:p>
          <a:p>
            <a:pPr marL="1257300" lvl="2" indent="-342900">
              <a:buFont typeface="+mj-lt"/>
              <a:buAutoNum type="arabicPeriod"/>
            </a:pPr>
            <a:r>
              <a:rPr lang="en-US" dirty="0"/>
              <a:t>Tuple</a:t>
            </a:r>
          </a:p>
          <a:p>
            <a:pPr marL="1714500" lvl="3" indent="-342900">
              <a:buFont typeface="+mj-lt"/>
              <a:buAutoNum type="arabicPeriod"/>
            </a:pPr>
            <a:r>
              <a:rPr lang="en-US" dirty="0"/>
              <a:t>Column</a:t>
            </a:r>
          </a:p>
          <a:p>
            <a:pPr marL="2171700" lvl="4" indent="-342900">
              <a:buFont typeface="+mj-lt"/>
              <a:buAutoNum type="arabicPeriod"/>
            </a:pPr>
            <a:r>
              <a:rPr lang="en-US" dirty="0"/>
              <a:t>Integrity</a:t>
            </a:r>
          </a:p>
          <a:p>
            <a:pPr marL="2171700" lvl="4" indent="-342900">
              <a:buFont typeface="+mj-lt"/>
              <a:buAutoNum type="arabicPeriod"/>
            </a:pPr>
            <a:r>
              <a:rPr lang="en-US" dirty="0"/>
              <a:t>Consistency </a:t>
            </a:r>
          </a:p>
          <a:p>
            <a:pPr marL="1714500" lvl="3" indent="-342900">
              <a:buFont typeface="+mj-lt"/>
              <a:buAutoNum type="arabicPeriod"/>
            </a:pPr>
            <a:r>
              <a:rPr lang="en-US" dirty="0"/>
              <a:t>Row</a:t>
            </a:r>
          </a:p>
          <a:p>
            <a:pPr marL="2171700" lvl="4" indent="-342900">
              <a:buFont typeface="+mj-lt"/>
              <a:buAutoNum type="arabicPeriod"/>
            </a:pPr>
            <a:r>
              <a:rPr lang="en-US" dirty="0"/>
              <a:t>Identity</a:t>
            </a:r>
          </a:p>
          <a:p>
            <a:pPr marL="2171700" lvl="4" indent="-342900">
              <a:buFont typeface="+mj-lt"/>
              <a:buAutoNum type="arabicPeriod"/>
            </a:pPr>
            <a:r>
              <a:rPr lang="en-US" dirty="0"/>
              <a:t>Uniqueness</a:t>
            </a:r>
          </a:p>
          <a:p>
            <a:pPr marL="2171700" lvl="4" indent="-342900">
              <a:buFont typeface="+mj-lt"/>
              <a:buAutoNum type="arabicPeriod"/>
            </a:pPr>
            <a:r>
              <a:rPr lang="en-US" dirty="0"/>
              <a:t>References</a:t>
            </a:r>
          </a:p>
          <a:p>
            <a:pPr marL="1714500" lvl="3" indent="-342900">
              <a:buFont typeface="+mj-lt"/>
              <a:buAutoNum type="arabicPeriod"/>
            </a:pPr>
            <a:endParaRPr lang="en-US" dirty="0"/>
          </a:p>
          <a:p>
            <a:pPr marL="800100" lvl="1" indent="-342900">
              <a:buFont typeface="+mj-lt"/>
              <a:buAutoNum type="arabicPeriod"/>
            </a:pPr>
            <a:r>
              <a:rPr lang="en-US" dirty="0"/>
              <a:t>Constraints</a:t>
            </a:r>
          </a:p>
          <a:p>
            <a:pPr marL="800100" lvl="1" indent="-342900">
              <a:buFont typeface="+mj-lt"/>
              <a:buAutoNum type="arabicPeriod"/>
            </a:pPr>
            <a:r>
              <a:rPr lang="en-US" dirty="0"/>
              <a:t>Types</a:t>
            </a:r>
          </a:p>
          <a:p>
            <a:pPr marL="800100" lvl="1" indent="-342900">
              <a:buFont typeface="+mj-lt"/>
              <a:buAutoNum type="arabicPeriod"/>
            </a:pPr>
            <a:r>
              <a:rPr lang="en-US" dirty="0"/>
              <a:t>Length</a:t>
            </a:r>
          </a:p>
          <a:p>
            <a:pPr marL="800100" lvl="1" indent="-342900">
              <a:buFont typeface="+mj-lt"/>
              <a:buAutoNum type="arabicPeriod"/>
            </a:pPr>
            <a:r>
              <a:rPr lang="en-US" dirty="0"/>
              <a:t>Relations </a:t>
            </a:r>
          </a:p>
          <a:p>
            <a:pPr lvl="1"/>
            <a:r>
              <a:rPr lang="en-US" b="1" dirty="0"/>
              <a:t> </a:t>
            </a:r>
          </a:p>
        </p:txBody>
      </p:sp>
    </p:spTree>
    <p:extLst>
      <p:ext uri="{BB962C8B-B14F-4D97-AF65-F5344CB8AC3E}">
        <p14:creationId xmlns:p14="http://schemas.microsoft.com/office/powerpoint/2010/main" val="2130184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Modern Application Model</a:t>
            </a:r>
          </a:p>
        </p:txBody>
      </p:sp>
      <p:sp>
        <p:nvSpPr>
          <p:cNvPr id="3" name="Can 2">
            <a:extLst>
              <a:ext uri="{FF2B5EF4-FFF2-40B4-BE49-F238E27FC236}">
                <a16:creationId xmlns:a16="http://schemas.microsoft.com/office/drawing/2014/main" id="{B95C41F7-8EE5-FA4B-BB4B-9C3094560282}"/>
              </a:ext>
            </a:extLst>
          </p:cNvPr>
          <p:cNvSpPr/>
          <p:nvPr/>
        </p:nvSpPr>
        <p:spPr>
          <a:xfrm>
            <a:off x="10755085" y="2046515"/>
            <a:ext cx="1236617" cy="11495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DB</a:t>
            </a:r>
          </a:p>
        </p:txBody>
      </p:sp>
      <p:sp>
        <p:nvSpPr>
          <p:cNvPr id="4" name="Multi-document 3">
            <a:extLst>
              <a:ext uri="{FF2B5EF4-FFF2-40B4-BE49-F238E27FC236}">
                <a16:creationId xmlns:a16="http://schemas.microsoft.com/office/drawing/2014/main" id="{EB0D6C3C-24CF-CC4D-8A1B-0EFF5F01BC2A}"/>
              </a:ext>
            </a:extLst>
          </p:cNvPr>
          <p:cNvSpPr/>
          <p:nvPr/>
        </p:nvSpPr>
        <p:spPr>
          <a:xfrm>
            <a:off x="10755085" y="3561806"/>
            <a:ext cx="1236617" cy="147174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NoSQL</a:t>
            </a:r>
          </a:p>
          <a:p>
            <a:pPr algn="ctr"/>
            <a:r>
              <a:rPr lang="en-US" dirty="0"/>
              <a:t>DB</a:t>
            </a:r>
          </a:p>
        </p:txBody>
      </p:sp>
      <p:sp>
        <p:nvSpPr>
          <p:cNvPr id="5" name="TextBox 4">
            <a:extLst>
              <a:ext uri="{FF2B5EF4-FFF2-40B4-BE49-F238E27FC236}">
                <a16:creationId xmlns:a16="http://schemas.microsoft.com/office/drawing/2014/main" id="{7CDD3044-6839-9F42-8136-1FA52E2089FD}"/>
              </a:ext>
            </a:extLst>
          </p:cNvPr>
          <p:cNvSpPr txBox="1"/>
          <p:nvPr/>
        </p:nvSpPr>
        <p:spPr>
          <a:xfrm>
            <a:off x="10580914" y="5285992"/>
            <a:ext cx="1506583" cy="923330"/>
          </a:xfrm>
          <a:prstGeom prst="rect">
            <a:avLst/>
          </a:prstGeom>
          <a:noFill/>
        </p:spPr>
        <p:txBody>
          <a:bodyPr wrap="square" rtlCol="0">
            <a:spAutoFit/>
          </a:bodyPr>
          <a:lstStyle/>
          <a:p>
            <a:r>
              <a:rPr lang="en-US" dirty="0"/>
              <a:t>Data Persistence layer</a:t>
            </a:r>
          </a:p>
        </p:txBody>
      </p:sp>
      <p:sp>
        <p:nvSpPr>
          <p:cNvPr id="6" name="Rectangle 5">
            <a:extLst>
              <a:ext uri="{FF2B5EF4-FFF2-40B4-BE49-F238E27FC236}">
                <a16:creationId xmlns:a16="http://schemas.microsoft.com/office/drawing/2014/main" id="{F5BD56E0-0290-7C4D-86F5-0B2C17F3EFAD}"/>
              </a:ext>
            </a:extLst>
          </p:cNvPr>
          <p:cNvSpPr/>
          <p:nvPr/>
        </p:nvSpPr>
        <p:spPr>
          <a:xfrm>
            <a:off x="6836229" y="1027611"/>
            <a:ext cx="3439885" cy="5077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DDE3B12-AD9F-484A-8074-A20355451CE3}"/>
              </a:ext>
            </a:extLst>
          </p:cNvPr>
          <p:cNvSpPr txBox="1"/>
          <p:nvPr/>
        </p:nvSpPr>
        <p:spPr>
          <a:xfrm>
            <a:off x="6897189" y="609600"/>
            <a:ext cx="3291840" cy="369332"/>
          </a:xfrm>
          <a:prstGeom prst="rect">
            <a:avLst/>
          </a:prstGeom>
          <a:noFill/>
        </p:spPr>
        <p:txBody>
          <a:bodyPr wrap="square" rtlCol="0">
            <a:spAutoFit/>
          </a:bodyPr>
          <a:lstStyle/>
          <a:p>
            <a:r>
              <a:rPr lang="en-US" dirty="0"/>
              <a:t>Node.js Application Server</a:t>
            </a:r>
          </a:p>
        </p:txBody>
      </p:sp>
      <p:sp>
        <p:nvSpPr>
          <p:cNvPr id="8" name="Rounded Rectangle 7">
            <a:extLst>
              <a:ext uri="{FF2B5EF4-FFF2-40B4-BE49-F238E27FC236}">
                <a16:creationId xmlns:a16="http://schemas.microsoft.com/office/drawing/2014/main" id="{143EFCA9-A4EB-0343-AB96-765AD6FAABC0}"/>
              </a:ext>
            </a:extLst>
          </p:cNvPr>
          <p:cNvSpPr/>
          <p:nvPr/>
        </p:nvSpPr>
        <p:spPr>
          <a:xfrm>
            <a:off x="6897189" y="5033554"/>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Hosting OS</a:t>
            </a:r>
          </a:p>
          <a:p>
            <a:pPr algn="ctr"/>
            <a:r>
              <a:rPr lang="en-US" dirty="0"/>
              <a:t>Windows / Linux / RedHat / Mac</a:t>
            </a:r>
          </a:p>
        </p:txBody>
      </p:sp>
      <p:sp>
        <p:nvSpPr>
          <p:cNvPr id="9" name="Rounded Rectangle 8">
            <a:extLst>
              <a:ext uri="{FF2B5EF4-FFF2-40B4-BE49-F238E27FC236}">
                <a16:creationId xmlns:a16="http://schemas.microsoft.com/office/drawing/2014/main" id="{5609CB2C-89F1-F647-B846-74A8EFAD1310}"/>
              </a:ext>
            </a:extLst>
          </p:cNvPr>
          <p:cNvSpPr/>
          <p:nvPr/>
        </p:nvSpPr>
        <p:spPr>
          <a:xfrm>
            <a:off x="6897189" y="3862252"/>
            <a:ext cx="329184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a:t>
            </a:r>
          </a:p>
          <a:p>
            <a:pPr algn="ctr"/>
            <a:endParaRPr lang="en-US" dirty="0"/>
          </a:p>
          <a:p>
            <a:pPr algn="ctr"/>
            <a:endParaRPr lang="en-US" dirty="0"/>
          </a:p>
        </p:txBody>
      </p:sp>
      <p:sp>
        <p:nvSpPr>
          <p:cNvPr id="10" name="Rectangle 9">
            <a:extLst>
              <a:ext uri="{FF2B5EF4-FFF2-40B4-BE49-F238E27FC236}">
                <a16:creationId xmlns:a16="http://schemas.microsoft.com/office/drawing/2014/main" id="{96EDCA68-4C53-1846-AF7A-3E731FD6176E}"/>
              </a:ext>
            </a:extLst>
          </p:cNvPr>
          <p:cNvSpPr/>
          <p:nvPr/>
        </p:nvSpPr>
        <p:spPr>
          <a:xfrm>
            <a:off x="7036526" y="4206240"/>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Standard Modules</a:t>
            </a:r>
          </a:p>
        </p:txBody>
      </p:sp>
      <p:sp>
        <p:nvSpPr>
          <p:cNvPr id="11" name="Rectangle 10">
            <a:extLst>
              <a:ext uri="{FF2B5EF4-FFF2-40B4-BE49-F238E27FC236}">
                <a16:creationId xmlns:a16="http://schemas.microsoft.com/office/drawing/2014/main" id="{30C10AFA-F195-4044-8BA6-6D802A548217}"/>
              </a:ext>
            </a:extLst>
          </p:cNvPr>
          <p:cNvSpPr/>
          <p:nvPr/>
        </p:nvSpPr>
        <p:spPr>
          <a:xfrm>
            <a:off x="8612777" y="4188824"/>
            <a:ext cx="1402080" cy="444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Custom Modules</a:t>
            </a:r>
          </a:p>
        </p:txBody>
      </p:sp>
      <p:sp>
        <p:nvSpPr>
          <p:cNvPr id="12" name="Rounded Rectangle 11">
            <a:extLst>
              <a:ext uri="{FF2B5EF4-FFF2-40B4-BE49-F238E27FC236}">
                <a16:creationId xmlns:a16="http://schemas.microsoft.com/office/drawing/2014/main" id="{A646F465-8B57-2347-8AFD-94302BD5C37F}"/>
              </a:ext>
            </a:extLst>
          </p:cNvPr>
          <p:cNvSpPr/>
          <p:nvPr/>
        </p:nvSpPr>
        <p:spPr>
          <a:xfrm>
            <a:off x="6897189" y="1351405"/>
            <a:ext cx="3291840" cy="238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7F5404-5CB5-3345-A766-7814325C199A}"/>
              </a:ext>
            </a:extLst>
          </p:cNvPr>
          <p:cNvSpPr txBox="1"/>
          <p:nvPr/>
        </p:nvSpPr>
        <p:spPr>
          <a:xfrm>
            <a:off x="6810104" y="969009"/>
            <a:ext cx="2978331" cy="369332"/>
          </a:xfrm>
          <a:prstGeom prst="rect">
            <a:avLst/>
          </a:prstGeom>
          <a:noFill/>
        </p:spPr>
        <p:txBody>
          <a:bodyPr wrap="square" rtlCol="0">
            <a:spAutoFit/>
          </a:bodyPr>
          <a:lstStyle/>
          <a:p>
            <a:pPr algn="ctr"/>
            <a:r>
              <a:rPr lang="en-US" dirty="0">
                <a:highlight>
                  <a:srgbClr val="FFFF00"/>
                </a:highlight>
              </a:rPr>
              <a:t>Node.js JavaScript App</a:t>
            </a:r>
          </a:p>
        </p:txBody>
      </p:sp>
      <p:sp>
        <p:nvSpPr>
          <p:cNvPr id="14" name="Rectangle 13">
            <a:extLst>
              <a:ext uri="{FF2B5EF4-FFF2-40B4-BE49-F238E27FC236}">
                <a16:creationId xmlns:a16="http://schemas.microsoft.com/office/drawing/2014/main" id="{3A937980-9CDC-B74C-89C4-F13541B73C04}"/>
              </a:ext>
            </a:extLst>
          </p:cNvPr>
          <p:cNvSpPr/>
          <p:nvPr/>
        </p:nvSpPr>
        <p:spPr>
          <a:xfrm>
            <a:off x="7036526" y="3265714"/>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Data Access Layer</a:t>
            </a:r>
          </a:p>
        </p:txBody>
      </p:sp>
      <p:sp>
        <p:nvSpPr>
          <p:cNvPr id="15" name="Rectangle 14">
            <a:extLst>
              <a:ext uri="{FF2B5EF4-FFF2-40B4-BE49-F238E27FC236}">
                <a16:creationId xmlns:a16="http://schemas.microsoft.com/office/drawing/2014/main" id="{94C8A782-2D75-EA46-8453-45BE19EA1792}"/>
              </a:ext>
            </a:extLst>
          </p:cNvPr>
          <p:cNvSpPr/>
          <p:nvPr/>
        </p:nvSpPr>
        <p:spPr>
          <a:xfrm>
            <a:off x="7036525" y="2682630"/>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Business Layer</a:t>
            </a:r>
          </a:p>
        </p:txBody>
      </p:sp>
      <p:sp>
        <p:nvSpPr>
          <p:cNvPr id="16" name="Rectangle 15">
            <a:extLst>
              <a:ext uri="{FF2B5EF4-FFF2-40B4-BE49-F238E27FC236}">
                <a16:creationId xmlns:a16="http://schemas.microsoft.com/office/drawing/2014/main" id="{2A2A17E7-25DB-9647-93AF-828013CD8385}"/>
              </a:ext>
            </a:extLst>
          </p:cNvPr>
          <p:cNvSpPr/>
          <p:nvPr/>
        </p:nvSpPr>
        <p:spPr>
          <a:xfrm>
            <a:off x="7036525" y="1663336"/>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Public HTTP Endpoints</a:t>
            </a:r>
          </a:p>
        </p:txBody>
      </p:sp>
      <p:sp>
        <p:nvSpPr>
          <p:cNvPr id="17" name="Up-down Arrow 16">
            <a:extLst>
              <a:ext uri="{FF2B5EF4-FFF2-40B4-BE49-F238E27FC236}">
                <a16:creationId xmlns:a16="http://schemas.microsoft.com/office/drawing/2014/main" id="{032431A0-2DCD-0145-9F27-622BB5635235}"/>
              </a:ext>
            </a:extLst>
          </p:cNvPr>
          <p:cNvSpPr/>
          <p:nvPr/>
        </p:nvSpPr>
        <p:spPr>
          <a:xfrm>
            <a:off x="8525690" y="3653247"/>
            <a:ext cx="87087" cy="23750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4BB8BAD7-FC28-6349-ACB3-54C70CAF10B0}"/>
              </a:ext>
            </a:extLst>
          </p:cNvPr>
          <p:cNvSpPr/>
          <p:nvPr/>
        </p:nvSpPr>
        <p:spPr>
          <a:xfrm>
            <a:off x="10128069" y="2621281"/>
            <a:ext cx="627016"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a:extLst>
              <a:ext uri="{FF2B5EF4-FFF2-40B4-BE49-F238E27FC236}">
                <a16:creationId xmlns:a16="http://schemas.microsoft.com/office/drawing/2014/main" id="{B2755212-A601-884D-A292-A21A9FA4860B}"/>
              </a:ext>
            </a:extLst>
          </p:cNvPr>
          <p:cNvSpPr/>
          <p:nvPr/>
        </p:nvSpPr>
        <p:spPr>
          <a:xfrm rot="2013438">
            <a:off x="10060210" y="3389037"/>
            <a:ext cx="963890" cy="248583"/>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CE505AF-808C-6D4C-A35E-7E34D55D2BF9}"/>
              </a:ext>
            </a:extLst>
          </p:cNvPr>
          <p:cNvSpPr/>
          <p:nvPr/>
        </p:nvSpPr>
        <p:spPr>
          <a:xfrm>
            <a:off x="7036524" y="2172983"/>
            <a:ext cx="2978331" cy="3744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Web Application Framework</a:t>
            </a:r>
          </a:p>
        </p:txBody>
      </p:sp>
      <p:sp>
        <p:nvSpPr>
          <p:cNvPr id="21" name="Up-down Arrow 20">
            <a:extLst>
              <a:ext uri="{FF2B5EF4-FFF2-40B4-BE49-F238E27FC236}">
                <a16:creationId xmlns:a16="http://schemas.microsoft.com/office/drawing/2014/main" id="{E3AA5534-4A3C-A542-B0DC-DA7A60480B12}"/>
              </a:ext>
            </a:extLst>
          </p:cNvPr>
          <p:cNvSpPr/>
          <p:nvPr/>
        </p:nvSpPr>
        <p:spPr>
          <a:xfrm>
            <a:off x="8512627" y="4766748"/>
            <a:ext cx="100150" cy="336475"/>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1132115"/>
            <a:ext cx="4850674" cy="4153878"/>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4432662" cy="646331"/>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4" name="Rectangle 23">
            <a:extLst>
              <a:ext uri="{FF2B5EF4-FFF2-40B4-BE49-F238E27FC236}">
                <a16:creationId xmlns:a16="http://schemas.microsoft.com/office/drawing/2014/main" id="{30325FAC-B816-E246-A57D-E9A303E9ED08}"/>
              </a:ext>
            </a:extLst>
          </p:cNvPr>
          <p:cNvSpPr/>
          <p:nvPr/>
        </p:nvSpPr>
        <p:spPr>
          <a:xfrm>
            <a:off x="496389" y="2046515"/>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UI / UX Layer</a:t>
            </a:r>
          </a:p>
          <a:p>
            <a:pPr algn="ctr"/>
            <a:r>
              <a:rPr lang="en-US" dirty="0">
                <a:ln w="0"/>
                <a:solidFill>
                  <a:schemeClr val="accent1"/>
                </a:solidFill>
                <a:effectLst>
                  <a:outerShdw blurRad="38100" dist="25400" dir="5400000" algn="ctr" rotWithShape="0">
                    <a:srgbClr val="6E747A">
                      <a:alpha val="43000"/>
                    </a:srgbClr>
                  </a:outerShdw>
                </a:effectLst>
              </a:rPr>
              <a:t>HTML</a:t>
            </a:r>
          </a:p>
        </p:txBody>
      </p:sp>
      <p:sp>
        <p:nvSpPr>
          <p:cNvPr id="25" name="Rectangle 24">
            <a:extLst>
              <a:ext uri="{FF2B5EF4-FFF2-40B4-BE49-F238E27FC236}">
                <a16:creationId xmlns:a16="http://schemas.microsoft.com/office/drawing/2014/main" id="{2ACEBBBB-D072-304C-8540-C7DA1B2E0F7E}"/>
              </a:ext>
            </a:extLst>
          </p:cNvPr>
          <p:cNvSpPr/>
          <p:nvPr/>
        </p:nvSpPr>
        <p:spPr>
          <a:xfrm>
            <a:off x="1955441" y="2055168"/>
            <a:ext cx="1175657"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6" name="Right Arrow 25">
            <a:extLst>
              <a:ext uri="{FF2B5EF4-FFF2-40B4-BE49-F238E27FC236}">
                <a16:creationId xmlns:a16="http://schemas.microsoft.com/office/drawing/2014/main" id="{7AD18B20-AFB1-A549-BBA2-8A4D7521CEB7}"/>
              </a:ext>
            </a:extLst>
          </p:cNvPr>
          <p:cNvSpPr/>
          <p:nvPr/>
        </p:nvSpPr>
        <p:spPr>
          <a:xfrm>
            <a:off x="1452401" y="224681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2E832BDC-F8F2-284F-B80E-FDB7D8A16CB6}"/>
              </a:ext>
            </a:extLst>
          </p:cNvPr>
          <p:cNvSpPr/>
          <p:nvPr/>
        </p:nvSpPr>
        <p:spPr>
          <a:xfrm rot="10800000">
            <a:off x="1412248" y="3890751"/>
            <a:ext cx="698616" cy="19158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1EC0793-8557-8542-A327-4BBB05E90820}"/>
              </a:ext>
            </a:extLst>
          </p:cNvPr>
          <p:cNvSpPr/>
          <p:nvPr/>
        </p:nvSpPr>
        <p:spPr>
          <a:xfrm>
            <a:off x="3953691" y="1994406"/>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2769327" y="1163010"/>
            <a:ext cx="1680753"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3862619" y="3418312"/>
            <a:ext cx="1175657"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3004457" y="2303596"/>
            <a:ext cx="94923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right Arrow 31">
            <a:extLst>
              <a:ext uri="{FF2B5EF4-FFF2-40B4-BE49-F238E27FC236}">
                <a16:creationId xmlns:a16="http://schemas.microsoft.com/office/drawing/2014/main" id="{00C74556-EAF2-154B-8D04-3C832D344878}"/>
              </a:ext>
            </a:extLst>
          </p:cNvPr>
          <p:cNvSpPr/>
          <p:nvPr/>
        </p:nvSpPr>
        <p:spPr>
          <a:xfrm rot="16200000">
            <a:off x="3977916" y="1886021"/>
            <a:ext cx="235131" cy="134800"/>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3026595" y="3727271"/>
            <a:ext cx="836024"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4825408" y="2947851"/>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4820559" y="3569330"/>
            <a:ext cx="2171930" cy="481149"/>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5355771" y="3143347"/>
            <a:ext cx="940526" cy="923330"/>
          </a:xfrm>
          <a:prstGeom prst="rect">
            <a:avLst/>
          </a:prstGeom>
          <a:noFill/>
        </p:spPr>
        <p:txBody>
          <a:bodyPr wrap="square" rtlCol="0">
            <a:spAutoFit/>
          </a:bodyPr>
          <a:lstStyle/>
          <a:p>
            <a:r>
              <a:rPr lang="en-US" dirty="0"/>
              <a:t>Async HTTP Calls</a:t>
            </a:r>
          </a:p>
        </p:txBody>
      </p:sp>
    </p:spTree>
    <p:extLst>
      <p:ext uri="{BB962C8B-B14F-4D97-AF65-F5344CB8AC3E}">
        <p14:creationId xmlns:p14="http://schemas.microsoft.com/office/powerpoint/2010/main" val="1440112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7C6669-1C9F-1C42-9CE0-5DF634EE0244}"/>
              </a:ext>
            </a:extLst>
          </p:cNvPr>
          <p:cNvSpPr txBox="1"/>
          <p:nvPr/>
        </p:nvSpPr>
        <p:spPr>
          <a:xfrm>
            <a:off x="287383" y="200297"/>
            <a:ext cx="11721737" cy="5632311"/>
          </a:xfrm>
          <a:prstGeom prst="rect">
            <a:avLst/>
          </a:prstGeom>
          <a:noFill/>
        </p:spPr>
        <p:txBody>
          <a:bodyPr wrap="square" rtlCol="0">
            <a:spAutoFit/>
          </a:bodyPr>
          <a:lstStyle/>
          <a:p>
            <a:pPr marL="342900" indent="-342900">
              <a:buFont typeface="+mj-lt"/>
              <a:buAutoNum type="arabicPeriod"/>
            </a:pPr>
            <a:r>
              <a:rPr lang="en-US" dirty="0"/>
              <a:t>Persistent</a:t>
            </a:r>
          </a:p>
          <a:p>
            <a:pPr marL="800100" lvl="1" indent="-342900">
              <a:buFont typeface="+mj-lt"/>
              <a:buAutoNum type="arabicPeriod"/>
            </a:pPr>
            <a:r>
              <a:rPr lang="en-US" dirty="0"/>
              <a:t>Tabular Format</a:t>
            </a:r>
          </a:p>
          <a:p>
            <a:pPr marL="1257300" lvl="2" indent="-342900">
              <a:buFont typeface="+mj-lt"/>
              <a:buAutoNum type="arabicPeriod"/>
            </a:pPr>
            <a:r>
              <a:rPr lang="en-US" dirty="0"/>
              <a:t>Tuple</a:t>
            </a:r>
          </a:p>
          <a:p>
            <a:pPr marL="1714500" lvl="3" indent="-342900">
              <a:buFont typeface="+mj-lt"/>
              <a:buAutoNum type="arabicPeriod"/>
            </a:pPr>
            <a:r>
              <a:rPr lang="en-US" dirty="0"/>
              <a:t>Column</a:t>
            </a:r>
          </a:p>
          <a:p>
            <a:pPr marL="2171700" lvl="4" indent="-342900">
              <a:buFont typeface="+mj-lt"/>
              <a:buAutoNum type="arabicPeriod"/>
            </a:pPr>
            <a:r>
              <a:rPr lang="en-US" dirty="0"/>
              <a:t>Integrity</a:t>
            </a:r>
          </a:p>
          <a:p>
            <a:pPr marL="2171700" lvl="4" indent="-342900">
              <a:buFont typeface="+mj-lt"/>
              <a:buAutoNum type="arabicPeriod"/>
            </a:pPr>
            <a:r>
              <a:rPr lang="en-US" dirty="0"/>
              <a:t>Consistency </a:t>
            </a:r>
          </a:p>
          <a:p>
            <a:pPr marL="1714500" lvl="3" indent="-342900">
              <a:buFont typeface="+mj-lt"/>
              <a:buAutoNum type="arabicPeriod"/>
            </a:pPr>
            <a:r>
              <a:rPr lang="en-US" dirty="0"/>
              <a:t>Row</a:t>
            </a:r>
          </a:p>
          <a:p>
            <a:pPr marL="2171700" lvl="4" indent="-342900">
              <a:buFont typeface="+mj-lt"/>
              <a:buAutoNum type="arabicPeriod"/>
            </a:pPr>
            <a:r>
              <a:rPr lang="en-US" dirty="0"/>
              <a:t>Identity</a:t>
            </a:r>
          </a:p>
          <a:p>
            <a:pPr marL="2171700" lvl="4" indent="-342900">
              <a:buFont typeface="+mj-lt"/>
              <a:buAutoNum type="arabicPeriod"/>
            </a:pPr>
            <a:r>
              <a:rPr lang="en-US" dirty="0"/>
              <a:t>Uniqueness</a:t>
            </a:r>
          </a:p>
          <a:p>
            <a:pPr marL="2171700" lvl="4" indent="-342900">
              <a:buFont typeface="+mj-lt"/>
              <a:buAutoNum type="arabicPeriod"/>
            </a:pPr>
            <a:r>
              <a:rPr lang="en-US" dirty="0"/>
              <a:t>References</a:t>
            </a:r>
          </a:p>
          <a:p>
            <a:pPr marL="1714500" lvl="3" indent="-342900">
              <a:buFont typeface="+mj-lt"/>
              <a:buAutoNum type="arabicPeriod"/>
            </a:pPr>
            <a:endParaRPr lang="en-US" dirty="0"/>
          </a:p>
          <a:p>
            <a:pPr marL="800100" lvl="1" indent="-342900">
              <a:buFont typeface="+mj-lt"/>
              <a:buAutoNum type="arabicPeriod"/>
            </a:pPr>
            <a:r>
              <a:rPr lang="en-US" dirty="0"/>
              <a:t>Constraints</a:t>
            </a:r>
          </a:p>
          <a:p>
            <a:pPr marL="1257300" lvl="2" indent="-342900">
              <a:buFont typeface="+mj-lt"/>
              <a:buAutoNum type="arabicPeriod"/>
            </a:pPr>
            <a:r>
              <a:rPr lang="en-US" dirty="0"/>
              <a:t>Rules for Columns and Rows</a:t>
            </a:r>
          </a:p>
          <a:p>
            <a:pPr marL="800100" lvl="1" indent="-342900">
              <a:buFont typeface="+mj-lt"/>
              <a:buAutoNum type="arabicPeriod"/>
            </a:pPr>
            <a:r>
              <a:rPr lang="en-US" dirty="0"/>
              <a:t>Types</a:t>
            </a:r>
          </a:p>
          <a:p>
            <a:pPr marL="1257300" lvl="2" indent="-342900">
              <a:buFont typeface="+mj-lt"/>
              <a:buAutoNum type="arabicPeriod"/>
            </a:pPr>
            <a:r>
              <a:rPr lang="en-US" dirty="0"/>
              <a:t>The Data Format for Columns and used by rows</a:t>
            </a:r>
          </a:p>
          <a:p>
            <a:pPr marL="800100" lvl="1" indent="-342900">
              <a:buFont typeface="+mj-lt"/>
              <a:buAutoNum type="arabicPeriod"/>
            </a:pPr>
            <a:r>
              <a:rPr lang="en-US" dirty="0"/>
              <a:t>Length</a:t>
            </a:r>
          </a:p>
          <a:p>
            <a:pPr marL="1257300" lvl="2" indent="-342900">
              <a:buFont typeface="+mj-lt"/>
              <a:buAutoNum type="arabicPeriod"/>
            </a:pPr>
            <a:r>
              <a:rPr lang="en-US" dirty="0"/>
              <a:t>Max limit for each column based on its Type</a:t>
            </a:r>
          </a:p>
          <a:p>
            <a:pPr marL="800100" lvl="1" indent="-342900">
              <a:buFont typeface="+mj-lt"/>
              <a:buAutoNum type="arabicPeriod"/>
            </a:pPr>
            <a:r>
              <a:rPr lang="en-US" dirty="0"/>
              <a:t>Relations </a:t>
            </a:r>
          </a:p>
          <a:p>
            <a:pPr marL="1257300" lvl="2" indent="-342900">
              <a:buFont typeface="+mj-lt"/>
              <a:buAutoNum type="arabicPeriod"/>
            </a:pPr>
            <a:r>
              <a:rPr lang="en-US" dirty="0"/>
              <a:t>References across Tables for Consistent Data Persistence </a:t>
            </a:r>
          </a:p>
          <a:p>
            <a:endParaRPr lang="en-US" dirty="0"/>
          </a:p>
        </p:txBody>
      </p:sp>
    </p:spTree>
    <p:extLst>
      <p:ext uri="{BB962C8B-B14F-4D97-AF65-F5344CB8AC3E}">
        <p14:creationId xmlns:p14="http://schemas.microsoft.com/office/powerpoint/2010/main" val="2375286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5B16680-9DAB-DA4B-90D9-1645C64A3D88}"/>
              </a:ext>
            </a:extLst>
          </p:cNvPr>
          <p:cNvSpPr/>
          <p:nvPr/>
        </p:nvSpPr>
        <p:spPr>
          <a:xfrm>
            <a:off x="200297" y="322217"/>
            <a:ext cx="679269" cy="705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a:t>
            </a:r>
          </a:p>
        </p:txBody>
      </p:sp>
      <p:sp>
        <p:nvSpPr>
          <p:cNvPr id="4" name="Rounded Rectangle 3">
            <a:extLst>
              <a:ext uri="{FF2B5EF4-FFF2-40B4-BE49-F238E27FC236}">
                <a16:creationId xmlns:a16="http://schemas.microsoft.com/office/drawing/2014/main" id="{43AD2BE6-2FCA-124D-85DF-B424FA20FCFF}"/>
              </a:ext>
            </a:extLst>
          </p:cNvPr>
          <p:cNvSpPr/>
          <p:nvPr/>
        </p:nvSpPr>
        <p:spPr>
          <a:xfrm>
            <a:off x="1759131" y="322217"/>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a:t>
            </a:r>
          </a:p>
          <a:p>
            <a:pPr algn="ctr"/>
            <a:r>
              <a:rPr lang="en-US" dirty="0"/>
              <a:t>Registration</a:t>
            </a:r>
          </a:p>
          <a:p>
            <a:pPr algn="ctr"/>
            <a:r>
              <a:rPr lang="en-US" dirty="0" err="1"/>
              <a:t>PatientMaster</a:t>
            </a:r>
            <a:endParaRPr lang="en-US" dirty="0"/>
          </a:p>
        </p:txBody>
      </p:sp>
      <p:sp>
        <p:nvSpPr>
          <p:cNvPr id="5" name="Rounded Rectangle 4">
            <a:extLst>
              <a:ext uri="{FF2B5EF4-FFF2-40B4-BE49-F238E27FC236}">
                <a16:creationId xmlns:a16="http://schemas.microsoft.com/office/drawing/2014/main" id="{869F3D9D-D900-D049-AC95-2AF589A89377}"/>
              </a:ext>
            </a:extLst>
          </p:cNvPr>
          <p:cNvSpPr/>
          <p:nvPr/>
        </p:nvSpPr>
        <p:spPr>
          <a:xfrm>
            <a:off x="4214948" y="370114"/>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Assign Doctor</a:t>
            </a:r>
          </a:p>
          <a:p>
            <a:pPr algn="ctr"/>
            <a:r>
              <a:rPr lang="en-US" sz="1600" dirty="0" err="1"/>
              <a:t>DoctorMaster</a:t>
            </a:r>
            <a:endParaRPr lang="en-US" sz="1600" dirty="0"/>
          </a:p>
        </p:txBody>
      </p:sp>
      <p:sp>
        <p:nvSpPr>
          <p:cNvPr id="6" name="Rounded Rectangle 5">
            <a:extLst>
              <a:ext uri="{FF2B5EF4-FFF2-40B4-BE49-F238E27FC236}">
                <a16:creationId xmlns:a16="http://schemas.microsoft.com/office/drawing/2014/main" id="{53655E7F-9809-064D-8ED7-5BA7E0E2696E}"/>
              </a:ext>
            </a:extLst>
          </p:cNvPr>
          <p:cNvSpPr/>
          <p:nvPr/>
        </p:nvSpPr>
        <p:spPr>
          <a:xfrm>
            <a:off x="6474823" y="370114"/>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Diagnose</a:t>
            </a:r>
          </a:p>
          <a:p>
            <a:pPr algn="ctr"/>
            <a:r>
              <a:rPr lang="en-US" dirty="0"/>
              <a:t>Diagnose Master</a:t>
            </a:r>
          </a:p>
        </p:txBody>
      </p:sp>
      <p:sp>
        <p:nvSpPr>
          <p:cNvPr id="7" name="Rounded Rectangle 6">
            <a:extLst>
              <a:ext uri="{FF2B5EF4-FFF2-40B4-BE49-F238E27FC236}">
                <a16:creationId xmlns:a16="http://schemas.microsoft.com/office/drawing/2014/main" id="{77A37C19-39B3-B449-B723-A9DC5F15ED80}"/>
              </a:ext>
            </a:extLst>
          </p:cNvPr>
          <p:cNvSpPr/>
          <p:nvPr/>
        </p:nvSpPr>
        <p:spPr>
          <a:xfrm>
            <a:off x="9392196" y="139336"/>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OPD</a:t>
            </a:r>
          </a:p>
        </p:txBody>
      </p:sp>
      <p:sp>
        <p:nvSpPr>
          <p:cNvPr id="8" name="Rounded Rectangle 7">
            <a:extLst>
              <a:ext uri="{FF2B5EF4-FFF2-40B4-BE49-F238E27FC236}">
                <a16:creationId xmlns:a16="http://schemas.microsoft.com/office/drawing/2014/main" id="{7C36E772-B56D-B647-A327-6DF665FB1826}"/>
              </a:ext>
            </a:extLst>
          </p:cNvPr>
          <p:cNvSpPr/>
          <p:nvPr/>
        </p:nvSpPr>
        <p:spPr>
          <a:xfrm>
            <a:off x="9392196" y="1685107"/>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IPD</a:t>
            </a:r>
          </a:p>
        </p:txBody>
      </p:sp>
      <p:sp>
        <p:nvSpPr>
          <p:cNvPr id="9" name="Rounded Rectangle 8">
            <a:extLst>
              <a:ext uri="{FF2B5EF4-FFF2-40B4-BE49-F238E27FC236}">
                <a16:creationId xmlns:a16="http://schemas.microsoft.com/office/drawing/2014/main" id="{B3E0606B-96BD-0D40-8C81-1A22AB58F41B}"/>
              </a:ext>
            </a:extLst>
          </p:cNvPr>
          <p:cNvSpPr/>
          <p:nvPr/>
        </p:nvSpPr>
        <p:spPr>
          <a:xfrm>
            <a:off x="6474823" y="1968135"/>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Assign Room\</a:t>
            </a:r>
            <a:r>
              <a:rPr lang="en-US" dirty="0" err="1"/>
              <a:t>RoomMaster</a:t>
            </a:r>
            <a:endParaRPr lang="en-US" dirty="0"/>
          </a:p>
        </p:txBody>
      </p:sp>
      <p:sp>
        <p:nvSpPr>
          <p:cNvPr id="10" name="Rounded Rectangle 9">
            <a:extLst>
              <a:ext uri="{FF2B5EF4-FFF2-40B4-BE49-F238E27FC236}">
                <a16:creationId xmlns:a16="http://schemas.microsoft.com/office/drawing/2014/main" id="{EAABDFF1-A4F9-4C4A-B7DA-66AB8F77ABCC}"/>
              </a:ext>
            </a:extLst>
          </p:cNvPr>
          <p:cNvSpPr/>
          <p:nvPr/>
        </p:nvSpPr>
        <p:spPr>
          <a:xfrm>
            <a:off x="4214948" y="1968134"/>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Nurse Allocation</a:t>
            </a:r>
          </a:p>
          <a:p>
            <a:pPr algn="ctr"/>
            <a:r>
              <a:rPr lang="en-US" dirty="0" err="1"/>
              <a:t>NurseMaster</a:t>
            </a:r>
            <a:endParaRPr lang="en-US" dirty="0"/>
          </a:p>
        </p:txBody>
      </p:sp>
      <p:sp>
        <p:nvSpPr>
          <p:cNvPr id="11" name="Rounded Rectangle 10">
            <a:extLst>
              <a:ext uri="{FF2B5EF4-FFF2-40B4-BE49-F238E27FC236}">
                <a16:creationId xmlns:a16="http://schemas.microsoft.com/office/drawing/2014/main" id="{D1C28181-E8B6-2B46-B674-E34435C8CFE0}"/>
              </a:ext>
            </a:extLst>
          </p:cNvPr>
          <p:cNvSpPr/>
          <p:nvPr/>
        </p:nvSpPr>
        <p:spPr>
          <a:xfrm>
            <a:off x="1759131" y="1902820"/>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Room Operations</a:t>
            </a:r>
          </a:p>
        </p:txBody>
      </p:sp>
      <p:sp>
        <p:nvSpPr>
          <p:cNvPr id="12" name="Rounded Rectangle 11">
            <a:extLst>
              <a:ext uri="{FF2B5EF4-FFF2-40B4-BE49-F238E27FC236}">
                <a16:creationId xmlns:a16="http://schemas.microsoft.com/office/drawing/2014/main" id="{7A0C9ED9-E497-334D-AF4A-90D151A9BD6A}"/>
              </a:ext>
            </a:extLst>
          </p:cNvPr>
          <p:cNvSpPr/>
          <p:nvPr/>
        </p:nvSpPr>
        <p:spPr>
          <a:xfrm>
            <a:off x="165462" y="3148152"/>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 Visit</a:t>
            </a:r>
          </a:p>
          <a:p>
            <a:pPr algn="ctr"/>
            <a:r>
              <a:rPr lang="en-US" dirty="0" err="1"/>
              <a:t>VisitMasterTx</a:t>
            </a:r>
            <a:endParaRPr lang="en-US" dirty="0"/>
          </a:p>
        </p:txBody>
      </p:sp>
      <p:sp>
        <p:nvSpPr>
          <p:cNvPr id="13" name="Rounded Rectangle 12">
            <a:extLst>
              <a:ext uri="{FF2B5EF4-FFF2-40B4-BE49-F238E27FC236}">
                <a16:creationId xmlns:a16="http://schemas.microsoft.com/office/drawing/2014/main" id="{4D499392-E8CE-2943-8785-83FC94E58296}"/>
              </a:ext>
            </a:extLst>
          </p:cNvPr>
          <p:cNvSpPr/>
          <p:nvPr/>
        </p:nvSpPr>
        <p:spPr>
          <a:xfrm>
            <a:off x="182878" y="4123512"/>
            <a:ext cx="1802675"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Medicine Provided </a:t>
            </a:r>
            <a:r>
              <a:rPr lang="en-US" dirty="0" err="1"/>
              <a:t>PharmacyMaster</a:t>
            </a:r>
            <a:endParaRPr lang="en-US" dirty="0"/>
          </a:p>
        </p:txBody>
      </p:sp>
      <p:sp>
        <p:nvSpPr>
          <p:cNvPr id="14" name="Rounded Rectangle 13">
            <a:extLst>
              <a:ext uri="{FF2B5EF4-FFF2-40B4-BE49-F238E27FC236}">
                <a16:creationId xmlns:a16="http://schemas.microsoft.com/office/drawing/2014/main" id="{16201492-607D-204B-A27C-A4CDB177F84D}"/>
              </a:ext>
            </a:extLst>
          </p:cNvPr>
          <p:cNvSpPr/>
          <p:nvPr/>
        </p:nvSpPr>
        <p:spPr>
          <a:xfrm>
            <a:off x="165462" y="5098872"/>
            <a:ext cx="1811384"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Housekeeping</a:t>
            </a:r>
          </a:p>
          <a:p>
            <a:pPr algn="ctr"/>
            <a:r>
              <a:rPr lang="en-US" dirty="0" err="1"/>
              <a:t>WarbodyMaster</a:t>
            </a:r>
            <a:endParaRPr lang="en-US" dirty="0"/>
          </a:p>
        </p:txBody>
      </p:sp>
      <p:sp>
        <p:nvSpPr>
          <p:cNvPr id="15" name="Rounded Rectangle 14">
            <a:extLst>
              <a:ext uri="{FF2B5EF4-FFF2-40B4-BE49-F238E27FC236}">
                <a16:creationId xmlns:a16="http://schemas.microsoft.com/office/drawing/2014/main" id="{D7D8D82E-A749-A148-ACAF-FE2BEDF4869E}"/>
              </a:ext>
            </a:extLst>
          </p:cNvPr>
          <p:cNvSpPr/>
          <p:nvPr/>
        </p:nvSpPr>
        <p:spPr>
          <a:xfrm>
            <a:off x="4019006" y="3955872"/>
            <a:ext cx="1894113"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Discharge</a:t>
            </a:r>
          </a:p>
          <a:p>
            <a:pPr algn="ctr"/>
            <a:r>
              <a:rPr lang="en-US" dirty="0" err="1"/>
              <a:t>DiscthargeTx</a:t>
            </a:r>
            <a:endParaRPr lang="en-US" dirty="0"/>
          </a:p>
        </p:txBody>
      </p:sp>
      <p:sp>
        <p:nvSpPr>
          <p:cNvPr id="16" name="Rounded Rectangle 15">
            <a:extLst>
              <a:ext uri="{FF2B5EF4-FFF2-40B4-BE49-F238E27FC236}">
                <a16:creationId xmlns:a16="http://schemas.microsoft.com/office/drawing/2014/main" id="{799AC2F3-B35E-7343-A222-0E5A8D9BE569}"/>
              </a:ext>
            </a:extLst>
          </p:cNvPr>
          <p:cNvSpPr/>
          <p:nvPr/>
        </p:nvSpPr>
        <p:spPr>
          <a:xfrm>
            <a:off x="6474823" y="3955872"/>
            <a:ext cx="1576252" cy="801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Billing</a:t>
            </a:r>
          </a:p>
          <a:p>
            <a:pPr algn="ctr"/>
            <a:r>
              <a:rPr lang="en-US" dirty="0"/>
              <a:t>Accounting</a:t>
            </a:r>
          </a:p>
        </p:txBody>
      </p:sp>
      <p:sp>
        <p:nvSpPr>
          <p:cNvPr id="17" name="Oval 16">
            <a:extLst>
              <a:ext uri="{FF2B5EF4-FFF2-40B4-BE49-F238E27FC236}">
                <a16:creationId xmlns:a16="http://schemas.microsoft.com/office/drawing/2014/main" id="{E744652D-36DE-114A-B09E-9EBAEC800B4F}"/>
              </a:ext>
            </a:extLst>
          </p:cNvPr>
          <p:cNvSpPr/>
          <p:nvPr/>
        </p:nvSpPr>
        <p:spPr>
          <a:xfrm>
            <a:off x="9840687" y="4003769"/>
            <a:ext cx="879564" cy="7053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a:t>
            </a:r>
          </a:p>
        </p:txBody>
      </p:sp>
      <p:cxnSp>
        <p:nvCxnSpPr>
          <p:cNvPr id="19" name="Straight Arrow Connector 18">
            <a:extLst>
              <a:ext uri="{FF2B5EF4-FFF2-40B4-BE49-F238E27FC236}">
                <a16:creationId xmlns:a16="http://schemas.microsoft.com/office/drawing/2014/main" id="{BB20093F-05C7-7C43-8375-6A15FB5F60E2}"/>
              </a:ext>
            </a:extLst>
          </p:cNvPr>
          <p:cNvCxnSpPr>
            <a:stCxn id="2" idx="6"/>
            <a:endCxn id="4" idx="1"/>
          </p:cNvCxnSpPr>
          <p:nvPr/>
        </p:nvCxnSpPr>
        <p:spPr>
          <a:xfrm>
            <a:off x="879566" y="674914"/>
            <a:ext cx="879565" cy="47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7ADCE49-7876-9D40-80AF-D81E8FCC3A71}"/>
              </a:ext>
            </a:extLst>
          </p:cNvPr>
          <p:cNvCxnSpPr>
            <a:stCxn id="4" idx="3"/>
            <a:endCxn id="5" idx="1"/>
          </p:cNvCxnSpPr>
          <p:nvPr/>
        </p:nvCxnSpPr>
        <p:spPr>
          <a:xfrm>
            <a:off x="3335383" y="722812"/>
            <a:ext cx="879565" cy="47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BAF6B1B-762F-7F43-99F5-7451597AA612}"/>
              </a:ext>
            </a:extLst>
          </p:cNvPr>
          <p:cNvCxnSpPr>
            <a:stCxn id="5" idx="3"/>
            <a:endCxn id="6" idx="1"/>
          </p:cNvCxnSpPr>
          <p:nvPr/>
        </p:nvCxnSpPr>
        <p:spPr>
          <a:xfrm>
            <a:off x="5791200" y="770709"/>
            <a:ext cx="683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69B5C7B-3DDF-3544-BDF0-457AC93A8B3B}"/>
              </a:ext>
            </a:extLst>
          </p:cNvPr>
          <p:cNvCxnSpPr>
            <a:stCxn id="6" idx="3"/>
            <a:endCxn id="7" idx="1"/>
          </p:cNvCxnSpPr>
          <p:nvPr/>
        </p:nvCxnSpPr>
        <p:spPr>
          <a:xfrm flipV="1">
            <a:off x="8051075" y="539931"/>
            <a:ext cx="1341121" cy="230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54C323F-3EF9-6949-BCA8-416130A47460}"/>
              </a:ext>
            </a:extLst>
          </p:cNvPr>
          <p:cNvCxnSpPr>
            <a:stCxn id="6" idx="3"/>
            <a:endCxn id="8" idx="1"/>
          </p:cNvCxnSpPr>
          <p:nvPr/>
        </p:nvCxnSpPr>
        <p:spPr>
          <a:xfrm>
            <a:off x="8051075" y="770709"/>
            <a:ext cx="1341121" cy="1314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946C73-DDB3-8C44-8276-F7AA34708EA2}"/>
              </a:ext>
            </a:extLst>
          </p:cNvPr>
          <p:cNvCxnSpPr>
            <a:stCxn id="7" idx="2"/>
            <a:endCxn id="16" idx="0"/>
          </p:cNvCxnSpPr>
          <p:nvPr/>
        </p:nvCxnSpPr>
        <p:spPr>
          <a:xfrm flipH="1">
            <a:off x="7262949" y="940525"/>
            <a:ext cx="2917373" cy="3015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0ECB5A7-4D1D-D14F-B34D-966F818D78F1}"/>
              </a:ext>
            </a:extLst>
          </p:cNvPr>
          <p:cNvCxnSpPr>
            <a:cxnSpLocks/>
            <a:stCxn id="16" idx="3"/>
            <a:endCxn id="17" idx="2"/>
          </p:cNvCxnSpPr>
          <p:nvPr/>
        </p:nvCxnSpPr>
        <p:spPr>
          <a:xfrm flipV="1">
            <a:off x="8051075" y="4356466"/>
            <a:ext cx="17896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79E16E7-C11B-8E4B-8297-E68D26B0B85B}"/>
              </a:ext>
            </a:extLst>
          </p:cNvPr>
          <p:cNvCxnSpPr>
            <a:stCxn id="8" idx="1"/>
            <a:endCxn id="9" idx="3"/>
          </p:cNvCxnSpPr>
          <p:nvPr/>
        </p:nvCxnSpPr>
        <p:spPr>
          <a:xfrm flipH="1">
            <a:off x="8051075" y="2085702"/>
            <a:ext cx="1341121" cy="283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A17FB34-2539-3445-9C13-D6B5B5890CAF}"/>
              </a:ext>
            </a:extLst>
          </p:cNvPr>
          <p:cNvCxnSpPr>
            <a:stCxn id="9" idx="1"/>
            <a:endCxn id="10" idx="3"/>
          </p:cNvCxnSpPr>
          <p:nvPr/>
        </p:nvCxnSpPr>
        <p:spPr>
          <a:xfrm flipH="1" flipV="1">
            <a:off x="5791200" y="2368729"/>
            <a:ext cx="6836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E98EA2B-76C9-F148-8C44-8BF15C7D0AA3}"/>
              </a:ext>
            </a:extLst>
          </p:cNvPr>
          <p:cNvCxnSpPr>
            <a:stCxn id="10" idx="1"/>
            <a:endCxn id="11" idx="3"/>
          </p:cNvCxnSpPr>
          <p:nvPr/>
        </p:nvCxnSpPr>
        <p:spPr>
          <a:xfrm flipH="1" flipV="1">
            <a:off x="3335383" y="2303415"/>
            <a:ext cx="879565" cy="65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0A06015-74B9-DD4A-B894-D6F3B559E4BD}"/>
              </a:ext>
            </a:extLst>
          </p:cNvPr>
          <p:cNvCxnSpPr>
            <a:stCxn id="11" idx="2"/>
            <a:endCxn id="12" idx="3"/>
          </p:cNvCxnSpPr>
          <p:nvPr/>
        </p:nvCxnSpPr>
        <p:spPr>
          <a:xfrm flipH="1">
            <a:off x="1741714" y="2704009"/>
            <a:ext cx="805543" cy="844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5D8841B-4758-D140-A58D-09DA2A1D48A3}"/>
              </a:ext>
            </a:extLst>
          </p:cNvPr>
          <p:cNvCxnSpPr>
            <a:cxnSpLocks/>
            <a:stCxn id="11" idx="2"/>
            <a:endCxn id="13" idx="3"/>
          </p:cNvCxnSpPr>
          <p:nvPr/>
        </p:nvCxnSpPr>
        <p:spPr>
          <a:xfrm flipH="1">
            <a:off x="1985553" y="2704009"/>
            <a:ext cx="561704" cy="1820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C7F63FD-952E-A14D-B358-25D115665E04}"/>
              </a:ext>
            </a:extLst>
          </p:cNvPr>
          <p:cNvCxnSpPr>
            <a:cxnSpLocks/>
            <a:stCxn id="11" idx="2"/>
            <a:endCxn id="14" idx="3"/>
          </p:cNvCxnSpPr>
          <p:nvPr/>
        </p:nvCxnSpPr>
        <p:spPr>
          <a:xfrm flipH="1">
            <a:off x="1976846" y="2704009"/>
            <a:ext cx="570411" cy="279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ight Brace 44">
            <a:extLst>
              <a:ext uri="{FF2B5EF4-FFF2-40B4-BE49-F238E27FC236}">
                <a16:creationId xmlns:a16="http://schemas.microsoft.com/office/drawing/2014/main" id="{5833FDF9-3808-0345-95AD-3AE643BB8023}"/>
              </a:ext>
            </a:extLst>
          </p:cNvPr>
          <p:cNvSpPr/>
          <p:nvPr/>
        </p:nvSpPr>
        <p:spPr>
          <a:xfrm>
            <a:off x="2621279" y="3148152"/>
            <a:ext cx="357052" cy="26430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8C155D5E-B1C7-C245-A12D-7A1454A779CE}"/>
              </a:ext>
            </a:extLst>
          </p:cNvPr>
          <p:cNvCxnSpPr>
            <a:cxnSpLocks/>
            <a:stCxn id="45" idx="1"/>
            <a:endCxn id="15" idx="1"/>
          </p:cNvCxnSpPr>
          <p:nvPr/>
        </p:nvCxnSpPr>
        <p:spPr>
          <a:xfrm flipV="1">
            <a:off x="2978331" y="4356467"/>
            <a:ext cx="1040675" cy="113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E61A4E3-C35E-5945-84F1-F51F9EA12CE1}"/>
              </a:ext>
            </a:extLst>
          </p:cNvPr>
          <p:cNvCxnSpPr>
            <a:cxnSpLocks/>
            <a:stCxn id="15" idx="3"/>
            <a:endCxn id="16" idx="1"/>
          </p:cNvCxnSpPr>
          <p:nvPr/>
        </p:nvCxnSpPr>
        <p:spPr>
          <a:xfrm>
            <a:off x="5913119" y="4356467"/>
            <a:ext cx="561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8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59A8EA9-49CB-6442-9EBC-1AFB7D40E844}"/>
              </a:ext>
            </a:extLst>
          </p:cNvPr>
          <p:cNvSpPr/>
          <p:nvPr/>
        </p:nvSpPr>
        <p:spPr>
          <a:xfrm>
            <a:off x="4937758" y="2238102"/>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 Management System</a:t>
            </a:r>
          </a:p>
        </p:txBody>
      </p:sp>
      <p:sp>
        <p:nvSpPr>
          <p:cNvPr id="3" name="Oval 2">
            <a:extLst>
              <a:ext uri="{FF2B5EF4-FFF2-40B4-BE49-F238E27FC236}">
                <a16:creationId xmlns:a16="http://schemas.microsoft.com/office/drawing/2014/main" id="{BA41F32B-903F-F348-A469-6E0748AD70A9}"/>
              </a:ext>
            </a:extLst>
          </p:cNvPr>
          <p:cNvSpPr/>
          <p:nvPr/>
        </p:nvSpPr>
        <p:spPr>
          <a:xfrm>
            <a:off x="187234" y="0"/>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Patients</a:t>
            </a:r>
          </a:p>
        </p:txBody>
      </p:sp>
      <p:sp>
        <p:nvSpPr>
          <p:cNvPr id="4" name="Oval 3">
            <a:extLst>
              <a:ext uri="{FF2B5EF4-FFF2-40B4-BE49-F238E27FC236}">
                <a16:creationId xmlns:a16="http://schemas.microsoft.com/office/drawing/2014/main" id="{14FD642E-5A95-FE45-9B4B-29ECFFD33EB2}"/>
              </a:ext>
            </a:extLst>
          </p:cNvPr>
          <p:cNvSpPr/>
          <p:nvPr/>
        </p:nvSpPr>
        <p:spPr>
          <a:xfrm>
            <a:off x="3666307" y="-43542"/>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Rooms</a:t>
            </a:r>
          </a:p>
        </p:txBody>
      </p:sp>
      <p:sp>
        <p:nvSpPr>
          <p:cNvPr id="5" name="Oval 4">
            <a:extLst>
              <a:ext uri="{FF2B5EF4-FFF2-40B4-BE49-F238E27FC236}">
                <a16:creationId xmlns:a16="http://schemas.microsoft.com/office/drawing/2014/main" id="{46F89F0F-8E70-5E4C-A760-73187B76FA14}"/>
              </a:ext>
            </a:extLst>
          </p:cNvPr>
          <p:cNvSpPr/>
          <p:nvPr/>
        </p:nvSpPr>
        <p:spPr>
          <a:xfrm>
            <a:off x="9566365" y="0"/>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Doctors</a:t>
            </a:r>
          </a:p>
        </p:txBody>
      </p:sp>
      <p:sp>
        <p:nvSpPr>
          <p:cNvPr id="6" name="Oval 5">
            <a:extLst>
              <a:ext uri="{FF2B5EF4-FFF2-40B4-BE49-F238E27FC236}">
                <a16:creationId xmlns:a16="http://schemas.microsoft.com/office/drawing/2014/main" id="{7ECA114C-3143-CD47-9815-4901948AC273}"/>
              </a:ext>
            </a:extLst>
          </p:cNvPr>
          <p:cNvSpPr/>
          <p:nvPr/>
        </p:nvSpPr>
        <p:spPr>
          <a:xfrm>
            <a:off x="9566364" y="2238102"/>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Medicines / Pharmacy</a:t>
            </a:r>
          </a:p>
        </p:txBody>
      </p:sp>
      <p:sp>
        <p:nvSpPr>
          <p:cNvPr id="7" name="Oval 6">
            <a:extLst>
              <a:ext uri="{FF2B5EF4-FFF2-40B4-BE49-F238E27FC236}">
                <a16:creationId xmlns:a16="http://schemas.microsoft.com/office/drawing/2014/main" id="{DD4273FE-DA11-0946-8829-2F3C95605E28}"/>
              </a:ext>
            </a:extLst>
          </p:cNvPr>
          <p:cNvSpPr/>
          <p:nvPr/>
        </p:nvSpPr>
        <p:spPr>
          <a:xfrm>
            <a:off x="9566363" y="4367349"/>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Ambulance</a:t>
            </a:r>
          </a:p>
        </p:txBody>
      </p:sp>
      <p:sp>
        <p:nvSpPr>
          <p:cNvPr id="8" name="Oval 7">
            <a:extLst>
              <a:ext uri="{FF2B5EF4-FFF2-40B4-BE49-F238E27FC236}">
                <a16:creationId xmlns:a16="http://schemas.microsoft.com/office/drawing/2014/main" id="{2602603F-216A-A24E-9AF2-3AC8809DA6A3}"/>
              </a:ext>
            </a:extLst>
          </p:cNvPr>
          <p:cNvSpPr/>
          <p:nvPr/>
        </p:nvSpPr>
        <p:spPr>
          <a:xfrm>
            <a:off x="3387631" y="4367348"/>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Housekeeping</a:t>
            </a:r>
          </a:p>
        </p:txBody>
      </p:sp>
      <p:sp>
        <p:nvSpPr>
          <p:cNvPr id="9" name="Oval 8">
            <a:extLst>
              <a:ext uri="{FF2B5EF4-FFF2-40B4-BE49-F238E27FC236}">
                <a16:creationId xmlns:a16="http://schemas.microsoft.com/office/drawing/2014/main" id="{B453F5A0-6BD0-9048-9358-AF740A53AAE5}"/>
              </a:ext>
            </a:extLst>
          </p:cNvPr>
          <p:cNvSpPr/>
          <p:nvPr/>
        </p:nvSpPr>
        <p:spPr>
          <a:xfrm>
            <a:off x="187232" y="2183674"/>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MedicalStaff</a:t>
            </a:r>
            <a:endParaRPr lang="en-US" dirty="0"/>
          </a:p>
        </p:txBody>
      </p:sp>
      <p:sp>
        <p:nvSpPr>
          <p:cNvPr id="10" name="Oval 9">
            <a:extLst>
              <a:ext uri="{FF2B5EF4-FFF2-40B4-BE49-F238E27FC236}">
                <a16:creationId xmlns:a16="http://schemas.microsoft.com/office/drawing/2014/main" id="{DF474750-CDE6-4D4C-9A4F-33C262AACE17}"/>
              </a:ext>
            </a:extLst>
          </p:cNvPr>
          <p:cNvSpPr/>
          <p:nvPr/>
        </p:nvSpPr>
        <p:spPr>
          <a:xfrm>
            <a:off x="187233" y="4367348"/>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Equipments</a:t>
            </a:r>
            <a:endParaRPr lang="en-US" dirty="0"/>
          </a:p>
        </p:txBody>
      </p:sp>
      <p:sp>
        <p:nvSpPr>
          <p:cNvPr id="11" name="Oval 10">
            <a:extLst>
              <a:ext uri="{FF2B5EF4-FFF2-40B4-BE49-F238E27FC236}">
                <a16:creationId xmlns:a16="http://schemas.microsoft.com/office/drawing/2014/main" id="{5C5F8CBC-00AD-1246-87E7-CFDC4ABD242F}"/>
              </a:ext>
            </a:extLst>
          </p:cNvPr>
          <p:cNvSpPr/>
          <p:nvPr/>
        </p:nvSpPr>
        <p:spPr>
          <a:xfrm>
            <a:off x="6616336" y="-43543"/>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OPD/IPD Registration</a:t>
            </a:r>
          </a:p>
        </p:txBody>
      </p:sp>
      <p:sp>
        <p:nvSpPr>
          <p:cNvPr id="12" name="Oval 11">
            <a:extLst>
              <a:ext uri="{FF2B5EF4-FFF2-40B4-BE49-F238E27FC236}">
                <a16:creationId xmlns:a16="http://schemas.microsoft.com/office/drawing/2014/main" id="{0C83B34F-70D9-2A4B-B1D6-1AD300AB3031}"/>
              </a:ext>
            </a:extLst>
          </p:cNvPr>
          <p:cNvSpPr/>
          <p:nvPr/>
        </p:nvSpPr>
        <p:spPr>
          <a:xfrm>
            <a:off x="6588029" y="4367348"/>
            <a:ext cx="2542903" cy="1689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Canteen</a:t>
            </a:r>
          </a:p>
        </p:txBody>
      </p:sp>
      <p:cxnSp>
        <p:nvCxnSpPr>
          <p:cNvPr id="14" name="Straight Arrow Connector 13">
            <a:extLst>
              <a:ext uri="{FF2B5EF4-FFF2-40B4-BE49-F238E27FC236}">
                <a16:creationId xmlns:a16="http://schemas.microsoft.com/office/drawing/2014/main" id="{142F3B57-3213-D04A-96C7-037E168C5C31}"/>
              </a:ext>
            </a:extLst>
          </p:cNvPr>
          <p:cNvCxnSpPr>
            <a:stCxn id="2" idx="1"/>
            <a:endCxn id="3" idx="5"/>
          </p:cNvCxnSpPr>
          <p:nvPr/>
        </p:nvCxnSpPr>
        <p:spPr>
          <a:xfrm flipH="1" flipV="1">
            <a:off x="2357737" y="1442047"/>
            <a:ext cx="2952421" cy="1043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4A3EBDA-2893-404F-A931-7F8FD5288D29}"/>
              </a:ext>
            </a:extLst>
          </p:cNvPr>
          <p:cNvCxnSpPr>
            <a:stCxn id="2" idx="7"/>
          </p:cNvCxnSpPr>
          <p:nvPr/>
        </p:nvCxnSpPr>
        <p:spPr>
          <a:xfrm flipV="1">
            <a:off x="7108261" y="1506583"/>
            <a:ext cx="2836928" cy="97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66E115A-0080-024A-95E1-FFD5DC03EEF1}"/>
              </a:ext>
            </a:extLst>
          </p:cNvPr>
          <p:cNvCxnSpPr>
            <a:stCxn id="2" idx="7"/>
            <a:endCxn id="11" idx="3"/>
          </p:cNvCxnSpPr>
          <p:nvPr/>
        </p:nvCxnSpPr>
        <p:spPr>
          <a:xfrm flipH="1" flipV="1">
            <a:off x="6988736" y="1398504"/>
            <a:ext cx="119525" cy="1087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521A56C-37F2-A04E-90D7-02548C021EF9}"/>
              </a:ext>
            </a:extLst>
          </p:cNvPr>
          <p:cNvCxnSpPr>
            <a:stCxn id="2" idx="0"/>
            <a:endCxn id="4" idx="4"/>
          </p:cNvCxnSpPr>
          <p:nvPr/>
        </p:nvCxnSpPr>
        <p:spPr>
          <a:xfrm flipH="1" flipV="1">
            <a:off x="4937759" y="1645921"/>
            <a:ext cx="1271451" cy="592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81FABF6-8063-784B-B4A3-8D083B36350C}"/>
              </a:ext>
            </a:extLst>
          </p:cNvPr>
          <p:cNvCxnSpPr>
            <a:stCxn id="2" idx="2"/>
            <a:endCxn id="9" idx="6"/>
          </p:cNvCxnSpPr>
          <p:nvPr/>
        </p:nvCxnSpPr>
        <p:spPr>
          <a:xfrm flipH="1" flipV="1">
            <a:off x="2730135" y="3028406"/>
            <a:ext cx="2207623" cy="54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B558611-CD97-C44E-B57A-F17985235C9C}"/>
              </a:ext>
            </a:extLst>
          </p:cNvPr>
          <p:cNvCxnSpPr>
            <a:stCxn id="2" idx="2"/>
            <a:endCxn id="10" idx="0"/>
          </p:cNvCxnSpPr>
          <p:nvPr/>
        </p:nvCxnSpPr>
        <p:spPr>
          <a:xfrm flipH="1">
            <a:off x="1458685" y="3082834"/>
            <a:ext cx="3479073" cy="1284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825001C-EBB7-D341-8B10-4E33CE3A0DE7}"/>
              </a:ext>
            </a:extLst>
          </p:cNvPr>
          <p:cNvCxnSpPr>
            <a:stCxn id="2" idx="3"/>
            <a:endCxn id="8" idx="0"/>
          </p:cNvCxnSpPr>
          <p:nvPr/>
        </p:nvCxnSpPr>
        <p:spPr>
          <a:xfrm flipH="1">
            <a:off x="4659083" y="3680149"/>
            <a:ext cx="651075" cy="687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886C2DA-BA90-7244-8790-230B9F192B0F}"/>
              </a:ext>
            </a:extLst>
          </p:cNvPr>
          <p:cNvCxnSpPr>
            <a:cxnSpLocks/>
            <a:stCxn id="2" idx="4"/>
            <a:endCxn id="12" idx="2"/>
          </p:cNvCxnSpPr>
          <p:nvPr/>
        </p:nvCxnSpPr>
        <p:spPr>
          <a:xfrm>
            <a:off x="6209210" y="3927565"/>
            <a:ext cx="378819" cy="1284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B2CCF2-F723-CB4A-ADB2-F4AE5DD7C9C3}"/>
              </a:ext>
            </a:extLst>
          </p:cNvPr>
          <p:cNvCxnSpPr>
            <a:stCxn id="2" idx="5"/>
            <a:endCxn id="7" idx="1"/>
          </p:cNvCxnSpPr>
          <p:nvPr/>
        </p:nvCxnSpPr>
        <p:spPr>
          <a:xfrm>
            <a:off x="7108261" y="3680149"/>
            <a:ext cx="2830502" cy="93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ACEB51E-7E3B-554A-9DCE-81DE9BD2F4D7}"/>
              </a:ext>
            </a:extLst>
          </p:cNvPr>
          <p:cNvCxnSpPr>
            <a:stCxn id="2" idx="6"/>
            <a:endCxn id="6" idx="2"/>
          </p:cNvCxnSpPr>
          <p:nvPr/>
        </p:nvCxnSpPr>
        <p:spPr>
          <a:xfrm>
            <a:off x="7480661" y="3082834"/>
            <a:ext cx="20857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730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A71050-03D5-D44C-A3BD-C08B96908995}"/>
              </a:ext>
            </a:extLst>
          </p:cNvPr>
          <p:cNvSpPr txBox="1"/>
          <p:nvPr/>
        </p:nvSpPr>
        <p:spPr>
          <a:xfrm>
            <a:off x="148046" y="200297"/>
            <a:ext cx="11956868" cy="5355312"/>
          </a:xfrm>
          <a:prstGeom prst="rect">
            <a:avLst/>
          </a:prstGeom>
          <a:noFill/>
        </p:spPr>
        <p:txBody>
          <a:bodyPr wrap="square" rtlCol="0">
            <a:spAutoFit/>
          </a:bodyPr>
          <a:lstStyle/>
          <a:p>
            <a:r>
              <a:rPr lang="en-US" dirty="0"/>
              <a:t>Create Database Design</a:t>
            </a:r>
          </a:p>
          <a:p>
            <a:pPr marL="342900" indent="-342900">
              <a:buFont typeface="+mj-lt"/>
              <a:buAutoNum type="arabicPeriod"/>
            </a:pPr>
            <a:r>
              <a:rPr lang="en-US" dirty="0"/>
              <a:t>Select Database Provider</a:t>
            </a:r>
          </a:p>
          <a:p>
            <a:pPr marL="800100" lvl="1" indent="-342900">
              <a:buFont typeface="+mj-lt"/>
              <a:buAutoNum type="arabicPeriod"/>
            </a:pPr>
            <a:r>
              <a:rPr lang="en-US" dirty="0"/>
              <a:t>Relational</a:t>
            </a:r>
          </a:p>
          <a:p>
            <a:pPr marL="1257300" lvl="2" indent="-342900">
              <a:buFont typeface="+mj-lt"/>
              <a:buAutoNum type="arabicPeriod"/>
            </a:pPr>
            <a:r>
              <a:rPr lang="en-US" dirty="0"/>
              <a:t>Oracle</a:t>
            </a:r>
          </a:p>
          <a:p>
            <a:pPr marL="1257300" lvl="2" indent="-342900">
              <a:buFont typeface="+mj-lt"/>
              <a:buAutoNum type="arabicPeriod"/>
            </a:pPr>
            <a:r>
              <a:rPr lang="en-US" dirty="0"/>
              <a:t>MS-SQL</a:t>
            </a:r>
          </a:p>
          <a:p>
            <a:pPr marL="1257300" lvl="2" indent="-342900">
              <a:buFont typeface="+mj-lt"/>
              <a:buAutoNum type="arabicPeriod"/>
            </a:pPr>
            <a:r>
              <a:rPr lang="en-US" dirty="0"/>
              <a:t>MySQL</a:t>
            </a:r>
          </a:p>
          <a:p>
            <a:pPr marL="1257300" lvl="2" indent="-342900">
              <a:buFont typeface="+mj-lt"/>
              <a:buAutoNum type="arabicPeriod"/>
            </a:pPr>
            <a:r>
              <a:rPr lang="en-US" dirty="0" err="1"/>
              <a:t>Postgre</a:t>
            </a:r>
            <a:endParaRPr lang="en-US" dirty="0"/>
          </a:p>
          <a:p>
            <a:pPr marL="1257300" lvl="2" indent="-342900">
              <a:buFont typeface="+mj-lt"/>
              <a:buAutoNum type="arabicPeriod"/>
            </a:pPr>
            <a:r>
              <a:rPr lang="en-US" dirty="0"/>
              <a:t>MariaDB</a:t>
            </a:r>
          </a:p>
          <a:p>
            <a:pPr marL="800100" lvl="1" indent="-342900">
              <a:buFont typeface="+mj-lt"/>
              <a:buAutoNum type="arabicPeriod"/>
            </a:pPr>
            <a:r>
              <a:rPr lang="en-US" dirty="0"/>
              <a:t>NoSQL</a:t>
            </a:r>
          </a:p>
          <a:p>
            <a:pPr marL="1257300" lvl="2" indent="-342900">
              <a:buFont typeface="+mj-lt"/>
              <a:buAutoNum type="arabicPeriod"/>
            </a:pPr>
            <a:r>
              <a:rPr lang="en-US" dirty="0" err="1"/>
              <a:t>CosmosDB</a:t>
            </a:r>
            <a:endParaRPr lang="en-US" dirty="0"/>
          </a:p>
          <a:p>
            <a:pPr marL="1257300" lvl="2" indent="-342900">
              <a:buFont typeface="+mj-lt"/>
              <a:buAutoNum type="arabicPeriod"/>
            </a:pPr>
            <a:r>
              <a:rPr lang="en-US" dirty="0" err="1"/>
              <a:t>MongoDbServer</a:t>
            </a:r>
            <a:endParaRPr lang="en-US" dirty="0"/>
          </a:p>
          <a:p>
            <a:pPr marL="1257300" lvl="2" indent="-342900">
              <a:buFont typeface="+mj-lt"/>
              <a:buAutoNum type="arabicPeriod"/>
            </a:pPr>
            <a:r>
              <a:rPr lang="en-US" dirty="0" err="1"/>
              <a:t>DocumentDB</a:t>
            </a:r>
            <a:endParaRPr lang="en-US" dirty="0"/>
          </a:p>
          <a:p>
            <a:pPr marL="1257300" lvl="2" indent="-342900">
              <a:buFont typeface="+mj-lt"/>
              <a:buAutoNum type="arabicPeriod"/>
            </a:pPr>
            <a:r>
              <a:rPr lang="en-US" dirty="0"/>
              <a:t>CouchDB</a:t>
            </a:r>
          </a:p>
          <a:p>
            <a:pPr marL="1257300" lvl="2" indent="-342900">
              <a:buFont typeface="+mj-lt"/>
              <a:buAutoNum type="arabicPeriod"/>
            </a:pPr>
            <a:r>
              <a:rPr lang="en-US" dirty="0" err="1"/>
              <a:t>RavenDB</a:t>
            </a:r>
            <a:endParaRPr lang="en-US" dirty="0"/>
          </a:p>
          <a:p>
            <a:pPr marL="342900" indent="-342900">
              <a:buFont typeface="+mj-lt"/>
              <a:buAutoNum type="arabicPeriod"/>
            </a:pPr>
            <a:r>
              <a:rPr lang="en-US" dirty="0"/>
              <a:t>Define Database Objects</a:t>
            </a:r>
          </a:p>
          <a:p>
            <a:pPr marL="800100" lvl="1" indent="-342900">
              <a:buFont typeface="+mj-lt"/>
              <a:buAutoNum type="arabicPeriod"/>
            </a:pPr>
            <a:r>
              <a:rPr lang="en-US" dirty="0"/>
              <a:t>Tables</a:t>
            </a:r>
          </a:p>
          <a:p>
            <a:pPr marL="800100" lvl="1" indent="-342900">
              <a:buFont typeface="+mj-lt"/>
              <a:buAutoNum type="arabicPeriod"/>
            </a:pPr>
            <a:r>
              <a:rPr lang="en-US" dirty="0"/>
              <a:t>Stored Procedures</a:t>
            </a:r>
          </a:p>
          <a:p>
            <a:pPr marL="800100" lvl="1" indent="-342900">
              <a:buFont typeface="+mj-lt"/>
              <a:buAutoNum type="arabicPeriod"/>
            </a:pPr>
            <a:r>
              <a:rPr lang="en-US" dirty="0"/>
              <a:t>Functions</a:t>
            </a:r>
          </a:p>
          <a:p>
            <a:pPr marL="800100" lvl="1" indent="-342900">
              <a:buFont typeface="+mj-lt"/>
              <a:buAutoNum type="arabicPeriod"/>
            </a:pPr>
            <a:r>
              <a:rPr lang="en-US" dirty="0"/>
              <a:t>Triggers</a:t>
            </a:r>
          </a:p>
        </p:txBody>
      </p:sp>
      <p:sp>
        <p:nvSpPr>
          <p:cNvPr id="3" name="Right Brace 2">
            <a:extLst>
              <a:ext uri="{FF2B5EF4-FFF2-40B4-BE49-F238E27FC236}">
                <a16:creationId xmlns:a16="http://schemas.microsoft.com/office/drawing/2014/main" id="{A6F020AE-1683-924E-B3F3-0A3EBEF867D0}"/>
              </a:ext>
            </a:extLst>
          </p:cNvPr>
          <p:cNvSpPr/>
          <p:nvPr/>
        </p:nvSpPr>
        <p:spPr>
          <a:xfrm>
            <a:off x="3082834" y="696686"/>
            <a:ext cx="879566" cy="33353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4800B379-E245-6747-9BE2-3F9ABA5DDC4B}"/>
              </a:ext>
            </a:extLst>
          </p:cNvPr>
          <p:cNvSpPr txBox="1"/>
          <p:nvPr/>
        </p:nvSpPr>
        <p:spPr>
          <a:xfrm>
            <a:off x="3962400" y="339634"/>
            <a:ext cx="7428412" cy="4801314"/>
          </a:xfrm>
          <a:prstGeom prst="rect">
            <a:avLst/>
          </a:prstGeom>
          <a:noFill/>
        </p:spPr>
        <p:txBody>
          <a:bodyPr wrap="square" rtlCol="0">
            <a:spAutoFit/>
          </a:bodyPr>
          <a:lstStyle/>
          <a:p>
            <a:r>
              <a:rPr lang="en-US" dirty="0"/>
              <a:t>Parameters for Deciding the Database Provider</a:t>
            </a:r>
          </a:p>
          <a:p>
            <a:pPr marL="285750" indent="-285750">
              <a:buFont typeface="Arial" panose="020B0604020202020204" pitchFamily="34" charset="0"/>
              <a:buChar char="•"/>
            </a:pPr>
            <a:r>
              <a:rPr lang="en-US" dirty="0"/>
              <a:t>Feasibility</a:t>
            </a:r>
          </a:p>
          <a:p>
            <a:pPr marL="742950" lvl="1" indent="-285750">
              <a:buFont typeface="Arial" panose="020B0604020202020204" pitchFamily="34" charset="0"/>
              <a:buChar char="•"/>
            </a:pPr>
            <a:r>
              <a:rPr lang="en-US" dirty="0"/>
              <a:t>Ease of availability</a:t>
            </a:r>
          </a:p>
          <a:p>
            <a:pPr marL="742950" lvl="1" indent="-285750">
              <a:buFont typeface="Arial" panose="020B0604020202020204" pitchFamily="34" charset="0"/>
              <a:buChar char="•"/>
            </a:pPr>
            <a:r>
              <a:rPr lang="en-US" dirty="0"/>
              <a:t>Mechanism to design and integrate with the app</a:t>
            </a:r>
          </a:p>
          <a:p>
            <a:pPr marL="285750" indent="-285750">
              <a:buFont typeface="Arial" panose="020B0604020202020204" pitchFamily="34" charset="0"/>
              <a:buChar char="•"/>
            </a:pPr>
            <a:r>
              <a:rPr lang="en-US" dirty="0"/>
              <a:t>Licensing</a:t>
            </a:r>
          </a:p>
          <a:p>
            <a:pPr marL="742950" lvl="1" indent="-285750">
              <a:buFont typeface="Arial" panose="020B0604020202020204" pitchFamily="34" charset="0"/>
              <a:buChar char="•"/>
            </a:pPr>
            <a:r>
              <a:rPr lang="en-US" dirty="0"/>
              <a:t>Free, License purchase and cost</a:t>
            </a:r>
          </a:p>
          <a:p>
            <a:pPr marL="285750" indent="-285750">
              <a:buFont typeface="Arial" panose="020B0604020202020204" pitchFamily="34" charset="0"/>
              <a:buChar char="•"/>
            </a:pPr>
            <a:r>
              <a:rPr lang="en-US" dirty="0"/>
              <a:t>Learning CURV</a:t>
            </a:r>
          </a:p>
          <a:p>
            <a:pPr marL="742950" lvl="1" indent="-285750">
              <a:buFont typeface="Arial" panose="020B0604020202020204" pitchFamily="34" charset="0"/>
              <a:buChar char="•"/>
            </a:pPr>
            <a:r>
              <a:rPr lang="en-US" dirty="0"/>
              <a:t>It is easy with syntax and concepts</a:t>
            </a:r>
          </a:p>
          <a:p>
            <a:pPr marL="285750" indent="-285750">
              <a:buFont typeface="Arial" panose="020B0604020202020204" pitchFamily="34" charset="0"/>
              <a:buChar char="•"/>
            </a:pPr>
            <a:r>
              <a:rPr lang="en-US" dirty="0"/>
              <a:t>How easy to find resources for the DB Programming</a:t>
            </a:r>
          </a:p>
          <a:p>
            <a:pPr marL="742950" lvl="1" indent="-285750">
              <a:buFont typeface="Arial" panose="020B0604020202020204" pitchFamily="34" charset="0"/>
              <a:buChar char="•"/>
            </a:pPr>
            <a:r>
              <a:rPr lang="en-US" dirty="0"/>
              <a:t>Availability of Developers or Engineers</a:t>
            </a:r>
          </a:p>
          <a:p>
            <a:pPr marL="285750" indent="-285750">
              <a:buFont typeface="Arial" panose="020B0604020202020204" pitchFamily="34" charset="0"/>
              <a:buChar char="•"/>
            </a:pPr>
            <a:r>
              <a:rPr lang="en-US" dirty="0"/>
              <a:t>How effective the database for the given app</a:t>
            </a:r>
          </a:p>
          <a:p>
            <a:pPr marL="742950" lvl="1" indent="-285750">
              <a:buFont typeface="Arial" panose="020B0604020202020204" pitchFamily="34" charset="0"/>
              <a:buChar char="•"/>
            </a:pPr>
            <a:r>
              <a:rPr lang="en-US" dirty="0"/>
              <a:t>Availability of various Programming Objects aka providers to access database data in application JAVA, C#, Node.js, PHP, etc.</a:t>
            </a:r>
          </a:p>
          <a:p>
            <a:pPr marL="285750" indent="-285750">
              <a:buFont typeface="Arial" panose="020B0604020202020204" pitchFamily="34" charset="0"/>
              <a:buChar char="•"/>
            </a:pPr>
            <a:r>
              <a:rPr lang="en-US" dirty="0"/>
              <a:t>Security</a:t>
            </a:r>
          </a:p>
          <a:p>
            <a:pPr marL="742950" lvl="1" indent="-285750">
              <a:buFont typeface="Arial" panose="020B0604020202020204" pitchFamily="34" charset="0"/>
              <a:buChar char="•"/>
            </a:pPr>
            <a:r>
              <a:rPr lang="en-US" dirty="0"/>
              <a:t>Role base access</a:t>
            </a:r>
          </a:p>
          <a:p>
            <a:pPr marL="285750" indent="-285750">
              <a:buFont typeface="Arial" panose="020B0604020202020204" pitchFamily="34" charset="0"/>
              <a:buChar char="•"/>
            </a:pPr>
            <a:r>
              <a:rPr lang="en-US" dirty="0"/>
              <a:t>Data Performance</a:t>
            </a:r>
          </a:p>
          <a:p>
            <a:pPr marL="285750" indent="-285750">
              <a:buFont typeface="Arial" panose="020B0604020202020204" pitchFamily="34" charset="0"/>
              <a:buChar char="•"/>
            </a:pPr>
            <a:r>
              <a:rPr lang="en-US" dirty="0"/>
              <a:t>Use in Application </a:t>
            </a:r>
          </a:p>
        </p:txBody>
      </p:sp>
    </p:spTree>
    <p:extLst>
      <p:ext uri="{BB962C8B-B14F-4D97-AF65-F5344CB8AC3E}">
        <p14:creationId xmlns:p14="http://schemas.microsoft.com/office/powerpoint/2010/main" val="920101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E302E4-D042-9A42-BE3B-F1BE655828D4}"/>
              </a:ext>
            </a:extLst>
          </p:cNvPr>
          <p:cNvSpPr txBox="1"/>
          <p:nvPr/>
        </p:nvSpPr>
        <p:spPr>
          <a:xfrm>
            <a:off x="113211" y="69669"/>
            <a:ext cx="12009120" cy="5529483"/>
          </a:xfrm>
          <a:prstGeom prst="rect">
            <a:avLst/>
          </a:prstGeom>
          <a:noFill/>
        </p:spPr>
        <p:txBody>
          <a:bodyPr wrap="square" rtlCol="0">
            <a:spAutoFit/>
          </a:bodyPr>
          <a:lstStyle/>
          <a:p>
            <a:r>
              <a:rPr lang="en-US" dirty="0" err="1"/>
              <a:t>MySql</a:t>
            </a:r>
            <a:endParaRPr lang="en-US" dirty="0"/>
          </a:p>
          <a:p>
            <a:pPr marL="342900" indent="-342900">
              <a:buAutoNum type="arabicPeriod"/>
            </a:pPr>
            <a:r>
              <a:rPr lang="en-US" dirty="0"/>
              <a:t>Open Source Database</a:t>
            </a:r>
          </a:p>
          <a:p>
            <a:pPr marL="342900" indent="-342900">
              <a:buAutoNum type="arabicPeriod"/>
            </a:pPr>
            <a:r>
              <a:rPr lang="en-US" dirty="0"/>
              <a:t>Relational database object Model</a:t>
            </a:r>
          </a:p>
          <a:p>
            <a:pPr marL="342900" indent="-342900">
              <a:buAutoNum type="arabicPeriod"/>
            </a:pPr>
            <a:r>
              <a:rPr lang="en-US" dirty="0"/>
              <a:t>GNU Open Licenses</a:t>
            </a:r>
          </a:p>
          <a:p>
            <a:pPr marL="342900" indent="-342900">
              <a:buAutoNum type="arabicPeriod"/>
            </a:pPr>
            <a:r>
              <a:rPr lang="en-US" dirty="0"/>
              <a:t>25 years old, C, C++</a:t>
            </a:r>
          </a:p>
          <a:p>
            <a:pPr marL="342900" indent="-342900">
              <a:buAutoNum type="arabicPeriod"/>
            </a:pPr>
            <a:r>
              <a:rPr lang="en-US" dirty="0"/>
              <a:t>OS Friendly, Linux, Windows, macOS,  </a:t>
            </a:r>
            <a:r>
              <a:rPr lang="en-US" dirty="0" err="1"/>
              <a:t>Solaries</a:t>
            </a:r>
            <a:endParaRPr lang="en-US" dirty="0"/>
          </a:p>
          <a:p>
            <a:pPr marL="342900" indent="-342900">
              <a:buAutoNum type="arabicPeriod"/>
            </a:pPr>
            <a:r>
              <a:rPr lang="en-US" dirty="0"/>
              <a:t>Latest Stable release, Oct 2020 </a:t>
            </a:r>
            <a:r>
              <a:rPr lang="en-US" dirty="0" err="1"/>
              <a:t>wirh</a:t>
            </a:r>
            <a:r>
              <a:rPr lang="en-US" dirty="0"/>
              <a:t> release version as 5.7.32</a:t>
            </a:r>
          </a:p>
          <a:p>
            <a:pPr marL="342900" indent="-342900">
              <a:buAutoNum type="arabicPeriod"/>
            </a:pPr>
            <a:r>
              <a:rPr lang="en-US" dirty="0"/>
              <a:t>Features</a:t>
            </a:r>
          </a:p>
          <a:p>
            <a:pPr marL="800100" lvl="1" indent="-342900">
              <a:buAutoNum type="arabicPeriod"/>
            </a:pPr>
            <a:r>
              <a:rPr lang="en-US" dirty="0"/>
              <a:t>Easy to learn and use</a:t>
            </a:r>
          </a:p>
          <a:p>
            <a:pPr marL="800100" lvl="1" indent="-342900">
              <a:buAutoNum type="arabicPeriod"/>
            </a:pPr>
            <a:r>
              <a:rPr lang="en-US" dirty="0"/>
              <a:t>Client-Server Architecture </a:t>
            </a:r>
          </a:p>
          <a:p>
            <a:pPr marL="1257300" lvl="2" indent="-342900">
              <a:buAutoNum type="arabicPeriod"/>
            </a:pPr>
            <a:r>
              <a:rPr lang="en-US" dirty="0"/>
              <a:t>JAVA, PHP, C#</a:t>
            </a:r>
          </a:p>
          <a:p>
            <a:pPr marL="1257300" lvl="2" indent="-342900">
              <a:buAutoNum type="arabicPeriod"/>
            </a:pPr>
            <a:r>
              <a:rPr lang="en-US" dirty="0"/>
              <a:t>Node.js for JavaScript Stack</a:t>
            </a:r>
          </a:p>
          <a:p>
            <a:pPr marL="800100" lvl="1" indent="-342900">
              <a:buAutoNum type="arabicPeriod"/>
            </a:pPr>
            <a:r>
              <a:rPr lang="en-US" dirty="0"/>
              <a:t>Solid Data Security</a:t>
            </a:r>
          </a:p>
          <a:p>
            <a:pPr marL="800100" lvl="1" indent="-342900">
              <a:buAutoNum type="arabicPeriod"/>
            </a:pPr>
            <a:r>
              <a:rPr lang="en-US" dirty="0"/>
              <a:t>Free to Download</a:t>
            </a:r>
          </a:p>
          <a:p>
            <a:pPr marL="800100" lvl="1" indent="-342900">
              <a:buAutoNum type="arabicPeriod"/>
            </a:pPr>
            <a:r>
              <a:rPr lang="en-US" dirty="0"/>
              <a:t>Internal multi-Threading for scalability</a:t>
            </a:r>
          </a:p>
          <a:p>
            <a:pPr marL="1257300" lvl="2" indent="-342900">
              <a:buAutoNum type="arabicPeriod"/>
            </a:pPr>
            <a:r>
              <a:rPr lang="en-US" dirty="0"/>
              <a:t>Internal threading to process the data in separate threads </a:t>
            </a:r>
          </a:p>
          <a:p>
            <a:pPr marL="1257300" lvl="2" indent="-342900">
              <a:buAutoNum type="arabicPeriod"/>
            </a:pPr>
            <a:r>
              <a:rPr lang="en-US" dirty="0"/>
              <a:t>Data processing </a:t>
            </a:r>
            <a:r>
              <a:rPr lang="en-US" dirty="0" err="1"/>
              <a:t>upto</a:t>
            </a:r>
            <a:r>
              <a:rPr lang="en-US" dirty="0"/>
              <a:t> 50 </a:t>
            </a:r>
            <a:r>
              <a:rPr lang="en-US" dirty="0" err="1"/>
              <a:t>millons</a:t>
            </a:r>
            <a:r>
              <a:rPr lang="en-US" dirty="0"/>
              <a:t> rows easily</a:t>
            </a:r>
          </a:p>
          <a:p>
            <a:pPr marL="1257300" lvl="2" indent="-342900">
              <a:buAutoNum type="arabicPeriod"/>
            </a:pPr>
            <a:r>
              <a:rPr lang="en-US" dirty="0"/>
              <a:t>Datafile size limit is </a:t>
            </a:r>
            <a:r>
              <a:rPr lang="en-US" dirty="0" err="1"/>
              <a:t>upto</a:t>
            </a:r>
            <a:r>
              <a:rPr lang="en-US" dirty="0"/>
              <a:t> 4 GB can be increased </a:t>
            </a:r>
            <a:r>
              <a:rPr lang="en-US" dirty="0" err="1"/>
              <a:t>upto</a:t>
            </a:r>
            <a:endParaRPr lang="en-US" dirty="0"/>
          </a:p>
          <a:p>
            <a:pPr marL="800100" lvl="1" indent="-342900">
              <a:buAutoNum type="arabicPeriod"/>
            </a:pPr>
            <a:r>
              <a:rPr lang="en-US" dirty="0"/>
              <a:t>Effective memory utilization, decrease any possible memory leaks and hence improve performance</a:t>
            </a:r>
          </a:p>
        </p:txBody>
      </p:sp>
    </p:spTree>
    <p:extLst>
      <p:ext uri="{BB962C8B-B14F-4D97-AF65-F5344CB8AC3E}">
        <p14:creationId xmlns:p14="http://schemas.microsoft.com/office/powerpoint/2010/main" val="2380205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F0502-F6CD-9448-AB65-93569C732C86}"/>
              </a:ext>
            </a:extLst>
          </p:cNvPr>
          <p:cNvSpPr txBox="1"/>
          <p:nvPr/>
        </p:nvSpPr>
        <p:spPr>
          <a:xfrm>
            <a:off x="287383" y="182880"/>
            <a:ext cx="11756571" cy="3970318"/>
          </a:xfrm>
          <a:prstGeom prst="rect">
            <a:avLst/>
          </a:prstGeom>
          <a:noFill/>
        </p:spPr>
        <p:txBody>
          <a:bodyPr wrap="square" rtlCol="0">
            <a:spAutoFit/>
          </a:bodyPr>
          <a:lstStyle/>
          <a:p>
            <a:r>
              <a:rPr lang="en-US" dirty="0"/>
              <a:t>Database Object for MySQL</a:t>
            </a:r>
          </a:p>
          <a:p>
            <a:pPr marL="342900" indent="-342900">
              <a:buFont typeface="+mj-lt"/>
              <a:buAutoNum type="arabicPeriod"/>
            </a:pPr>
            <a:r>
              <a:rPr lang="en-US" dirty="0"/>
              <a:t>Creating the database</a:t>
            </a:r>
          </a:p>
          <a:p>
            <a:pPr marL="800100" lvl="1" indent="-342900">
              <a:buFont typeface="+mj-lt"/>
              <a:buAutoNum type="arabicPeriod"/>
            </a:pPr>
            <a:r>
              <a:rPr lang="en-US" dirty="0"/>
              <a:t>DDL</a:t>
            </a:r>
          </a:p>
          <a:p>
            <a:pPr marL="1257300" lvl="2" indent="-342900">
              <a:buFont typeface="+mj-lt"/>
              <a:buAutoNum type="arabicPeriod"/>
            </a:pPr>
            <a:r>
              <a:rPr lang="en-US" dirty="0"/>
              <a:t>Data Definition Language</a:t>
            </a:r>
          </a:p>
          <a:p>
            <a:pPr marL="342900" indent="-342900">
              <a:buFont typeface="+mj-lt"/>
              <a:buAutoNum type="arabicPeriod"/>
            </a:pPr>
            <a:r>
              <a:rPr lang="en-US" dirty="0"/>
              <a:t>Create Tables (DDL)</a:t>
            </a:r>
          </a:p>
          <a:p>
            <a:pPr marL="800100" lvl="1" indent="-342900">
              <a:buFont typeface="+mj-lt"/>
              <a:buAutoNum type="arabicPeriod"/>
            </a:pPr>
            <a:r>
              <a:rPr lang="en-US" dirty="0"/>
              <a:t>Create Columns</a:t>
            </a:r>
          </a:p>
          <a:p>
            <a:pPr marL="800100" lvl="1" indent="-342900">
              <a:buFont typeface="+mj-lt"/>
              <a:buAutoNum type="arabicPeriod"/>
            </a:pPr>
            <a:r>
              <a:rPr lang="en-US" dirty="0"/>
              <a:t>Constraints</a:t>
            </a:r>
          </a:p>
          <a:p>
            <a:pPr marL="800100" lvl="1" indent="-342900">
              <a:buFont typeface="+mj-lt"/>
              <a:buAutoNum type="arabicPeriod"/>
            </a:pPr>
            <a:r>
              <a:rPr lang="en-US" dirty="0"/>
              <a:t>Altering Table</a:t>
            </a:r>
          </a:p>
          <a:p>
            <a:pPr marL="800100" lvl="1" indent="-342900">
              <a:buFont typeface="+mj-lt"/>
              <a:buAutoNum type="arabicPeriod"/>
            </a:pPr>
            <a:r>
              <a:rPr lang="en-US" dirty="0"/>
              <a:t>Altering Column</a:t>
            </a:r>
          </a:p>
          <a:p>
            <a:pPr marL="342900" indent="-342900">
              <a:buFont typeface="+mj-lt"/>
              <a:buAutoNum type="arabicPeriod"/>
            </a:pPr>
            <a:r>
              <a:rPr lang="en-US" dirty="0"/>
              <a:t>CRUD Operations</a:t>
            </a:r>
          </a:p>
          <a:p>
            <a:pPr marL="800100" lvl="1" indent="-342900">
              <a:buFont typeface="+mj-lt"/>
              <a:buAutoNum type="arabicPeriod"/>
            </a:pPr>
            <a:r>
              <a:rPr lang="en-US" dirty="0"/>
              <a:t>Using SQL Queries</a:t>
            </a:r>
          </a:p>
          <a:p>
            <a:pPr marL="800100" lvl="1" indent="-342900">
              <a:buFont typeface="+mj-lt"/>
              <a:buAutoNum type="arabicPeriod"/>
            </a:pPr>
            <a:r>
              <a:rPr lang="en-US" dirty="0"/>
              <a:t>DML Queries</a:t>
            </a:r>
          </a:p>
          <a:p>
            <a:pPr marL="1257300" lvl="2" indent="-342900">
              <a:buFont typeface="+mj-lt"/>
              <a:buAutoNum type="arabicPeriod"/>
            </a:pPr>
            <a:r>
              <a:rPr lang="en-US" dirty="0"/>
              <a:t>Data Manipulation Language</a:t>
            </a:r>
          </a:p>
          <a:p>
            <a:pPr marL="342900" indent="-342900">
              <a:buFont typeface="+mj-lt"/>
              <a:buAutoNum type="arabicPeriod"/>
            </a:pPr>
            <a:r>
              <a:rPr lang="en-US" dirty="0"/>
              <a:t>Creating Stored Procedures</a:t>
            </a:r>
          </a:p>
        </p:txBody>
      </p:sp>
      <p:sp>
        <p:nvSpPr>
          <p:cNvPr id="3" name="Rounded Rectangle 2">
            <a:extLst>
              <a:ext uri="{FF2B5EF4-FFF2-40B4-BE49-F238E27FC236}">
                <a16:creationId xmlns:a16="http://schemas.microsoft.com/office/drawing/2014/main" id="{DE87CEF7-6056-714A-B9C0-DA6ED65E8403}"/>
              </a:ext>
            </a:extLst>
          </p:cNvPr>
          <p:cNvSpPr/>
          <p:nvPr/>
        </p:nvSpPr>
        <p:spPr>
          <a:xfrm>
            <a:off x="4302035" y="566057"/>
            <a:ext cx="7741920" cy="5242560"/>
          </a:xfrm>
          <a:prstGeom prst="roundRect">
            <a:avLst>
              <a:gd name="adj" fmla="val 123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ounded Rectangle 4">
            <a:extLst>
              <a:ext uri="{FF2B5EF4-FFF2-40B4-BE49-F238E27FC236}">
                <a16:creationId xmlns:a16="http://schemas.microsoft.com/office/drawing/2014/main" id="{4C5ECCE5-83F5-4347-BB8A-C852649ECDA8}"/>
              </a:ext>
            </a:extLst>
          </p:cNvPr>
          <p:cNvSpPr/>
          <p:nvPr/>
        </p:nvSpPr>
        <p:spPr>
          <a:xfrm>
            <a:off x="4454436" y="1358932"/>
            <a:ext cx="2229394"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Interfaces</a:t>
            </a:r>
          </a:p>
          <a:p>
            <a:pPr algn="ctr"/>
            <a:r>
              <a:rPr lang="en-US" dirty="0"/>
              <a:t>DDL, DML</a:t>
            </a:r>
          </a:p>
          <a:p>
            <a:pPr algn="ctr"/>
            <a:r>
              <a:rPr lang="en-US" dirty="0"/>
              <a:t>Stored Procs,</a:t>
            </a:r>
          </a:p>
          <a:p>
            <a:pPr algn="ctr"/>
            <a:r>
              <a:rPr lang="en-US" dirty="0"/>
              <a:t>Triggers and Views</a:t>
            </a:r>
          </a:p>
        </p:txBody>
      </p:sp>
      <p:sp>
        <p:nvSpPr>
          <p:cNvPr id="6" name="Rounded Rectangle 5">
            <a:extLst>
              <a:ext uri="{FF2B5EF4-FFF2-40B4-BE49-F238E27FC236}">
                <a16:creationId xmlns:a16="http://schemas.microsoft.com/office/drawing/2014/main" id="{E8739643-CEE3-E642-AECD-63C16E1213CB}"/>
              </a:ext>
            </a:extLst>
          </p:cNvPr>
          <p:cNvSpPr/>
          <p:nvPr/>
        </p:nvSpPr>
        <p:spPr>
          <a:xfrm>
            <a:off x="7058298" y="1358932"/>
            <a:ext cx="2229394"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Parser</a:t>
            </a:r>
          </a:p>
          <a:p>
            <a:pPr algn="ctr"/>
            <a:r>
              <a:rPr lang="en-US" dirty="0"/>
              <a:t>Translate Query</a:t>
            </a:r>
          </a:p>
          <a:p>
            <a:pPr algn="ctr"/>
            <a:r>
              <a:rPr lang="en-US" dirty="0"/>
              <a:t>Passed to Engine</a:t>
            </a:r>
          </a:p>
        </p:txBody>
      </p:sp>
      <p:sp>
        <p:nvSpPr>
          <p:cNvPr id="7" name="Rounded Rectangle 6">
            <a:extLst>
              <a:ext uri="{FF2B5EF4-FFF2-40B4-BE49-F238E27FC236}">
                <a16:creationId xmlns:a16="http://schemas.microsoft.com/office/drawing/2014/main" id="{A9A2175B-A10D-D64C-B467-9EA22908C405}"/>
              </a:ext>
            </a:extLst>
          </p:cNvPr>
          <p:cNvSpPr/>
          <p:nvPr/>
        </p:nvSpPr>
        <p:spPr>
          <a:xfrm>
            <a:off x="9583785" y="1358932"/>
            <a:ext cx="2229394"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Optimizer</a:t>
            </a:r>
          </a:p>
          <a:p>
            <a:pPr algn="ctr"/>
            <a:r>
              <a:rPr lang="en-US" dirty="0"/>
              <a:t>Query Access for Performance Optimization</a:t>
            </a:r>
          </a:p>
        </p:txBody>
      </p:sp>
      <p:sp>
        <p:nvSpPr>
          <p:cNvPr id="8" name="Rounded Rectangle 7">
            <a:extLst>
              <a:ext uri="{FF2B5EF4-FFF2-40B4-BE49-F238E27FC236}">
                <a16:creationId xmlns:a16="http://schemas.microsoft.com/office/drawing/2014/main" id="{A824AFCE-CB29-E042-8DF0-A2D720E5F89F}"/>
              </a:ext>
            </a:extLst>
          </p:cNvPr>
          <p:cNvSpPr/>
          <p:nvPr/>
        </p:nvSpPr>
        <p:spPr>
          <a:xfrm>
            <a:off x="4563291" y="3117669"/>
            <a:ext cx="7341326" cy="12975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Storage Services aka Storage Engine</a:t>
            </a:r>
          </a:p>
          <a:p>
            <a:pPr algn="ctr"/>
            <a:endParaRPr lang="en-US" dirty="0"/>
          </a:p>
        </p:txBody>
      </p:sp>
      <p:sp>
        <p:nvSpPr>
          <p:cNvPr id="9" name="Can 8">
            <a:extLst>
              <a:ext uri="{FF2B5EF4-FFF2-40B4-BE49-F238E27FC236}">
                <a16:creationId xmlns:a16="http://schemas.microsoft.com/office/drawing/2014/main" id="{69D10575-7B8B-C041-AB0A-F88E603F4FAD}"/>
              </a:ext>
            </a:extLst>
          </p:cNvPr>
          <p:cNvSpPr/>
          <p:nvPr/>
        </p:nvSpPr>
        <p:spPr>
          <a:xfrm>
            <a:off x="4876800" y="3840480"/>
            <a:ext cx="6775269" cy="452846"/>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Relational Data Storage (Tables / Views)</a:t>
            </a:r>
          </a:p>
        </p:txBody>
      </p:sp>
      <p:sp>
        <p:nvSpPr>
          <p:cNvPr id="10" name="Rectangle 9">
            <a:extLst>
              <a:ext uri="{FF2B5EF4-FFF2-40B4-BE49-F238E27FC236}">
                <a16:creationId xmlns:a16="http://schemas.microsoft.com/office/drawing/2014/main" id="{EEC763F5-F01B-A14C-80F4-72444FD745DB}"/>
              </a:ext>
            </a:extLst>
          </p:cNvPr>
          <p:cNvSpPr/>
          <p:nvPr/>
        </p:nvSpPr>
        <p:spPr>
          <a:xfrm>
            <a:off x="4781006" y="4728754"/>
            <a:ext cx="7032173" cy="940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Data Storage Files aka File System</a:t>
            </a:r>
          </a:p>
        </p:txBody>
      </p:sp>
      <p:sp>
        <p:nvSpPr>
          <p:cNvPr id="11" name="Down Arrow 10">
            <a:extLst>
              <a:ext uri="{FF2B5EF4-FFF2-40B4-BE49-F238E27FC236}">
                <a16:creationId xmlns:a16="http://schemas.microsoft.com/office/drawing/2014/main" id="{A9979963-3C50-CC4F-994D-251DCB55EE3A}"/>
              </a:ext>
            </a:extLst>
          </p:cNvPr>
          <p:cNvSpPr/>
          <p:nvPr/>
        </p:nvSpPr>
        <p:spPr>
          <a:xfrm>
            <a:off x="5425440" y="2569423"/>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D8221B76-C445-F54D-9B35-BE3AA4EF6417}"/>
              </a:ext>
            </a:extLst>
          </p:cNvPr>
          <p:cNvSpPr/>
          <p:nvPr/>
        </p:nvSpPr>
        <p:spPr>
          <a:xfrm>
            <a:off x="8101148" y="2530630"/>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down Arrow 13">
            <a:extLst>
              <a:ext uri="{FF2B5EF4-FFF2-40B4-BE49-F238E27FC236}">
                <a16:creationId xmlns:a16="http://schemas.microsoft.com/office/drawing/2014/main" id="{B7E41C98-9172-3042-90A3-5A8E0FD88878}"/>
              </a:ext>
            </a:extLst>
          </p:cNvPr>
          <p:cNvSpPr/>
          <p:nvPr/>
        </p:nvSpPr>
        <p:spPr>
          <a:xfrm>
            <a:off x="8020594" y="4293326"/>
            <a:ext cx="152400" cy="548640"/>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a:extLst>
              <a:ext uri="{FF2B5EF4-FFF2-40B4-BE49-F238E27FC236}">
                <a16:creationId xmlns:a16="http://schemas.microsoft.com/office/drawing/2014/main" id="{E0D090B4-EAAA-E649-8AEB-D05DDFEE2A26}"/>
              </a:ext>
            </a:extLst>
          </p:cNvPr>
          <p:cNvSpPr/>
          <p:nvPr/>
        </p:nvSpPr>
        <p:spPr>
          <a:xfrm>
            <a:off x="10604861" y="2530630"/>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CE85FA6-B0BB-4144-AF78-0CCE2C3CA63E}"/>
              </a:ext>
            </a:extLst>
          </p:cNvPr>
          <p:cNvSpPr txBox="1"/>
          <p:nvPr/>
        </p:nvSpPr>
        <p:spPr>
          <a:xfrm>
            <a:off x="6261463" y="687977"/>
            <a:ext cx="4343398" cy="369332"/>
          </a:xfrm>
          <a:prstGeom prst="rect">
            <a:avLst/>
          </a:prstGeom>
          <a:noFill/>
        </p:spPr>
        <p:txBody>
          <a:bodyPr wrap="square" rtlCol="0">
            <a:spAutoFit/>
          </a:bodyPr>
          <a:lstStyle/>
          <a:p>
            <a:pPr algn="ctr"/>
            <a:r>
              <a:rPr lang="en-US" dirty="0"/>
              <a:t>MySQL Server Process</a:t>
            </a:r>
          </a:p>
        </p:txBody>
      </p:sp>
      <p:sp>
        <p:nvSpPr>
          <p:cNvPr id="17" name="Down Arrow 16">
            <a:extLst>
              <a:ext uri="{FF2B5EF4-FFF2-40B4-BE49-F238E27FC236}">
                <a16:creationId xmlns:a16="http://schemas.microsoft.com/office/drawing/2014/main" id="{503E4704-03BD-334A-8ED8-908FEBCF306C}"/>
              </a:ext>
            </a:extLst>
          </p:cNvPr>
          <p:cNvSpPr/>
          <p:nvPr/>
        </p:nvSpPr>
        <p:spPr>
          <a:xfrm rot="10800000">
            <a:off x="5721533" y="2556559"/>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81DE43F5-11CE-6143-951A-D8E2C39841D6}"/>
              </a:ext>
            </a:extLst>
          </p:cNvPr>
          <p:cNvSpPr/>
          <p:nvPr/>
        </p:nvSpPr>
        <p:spPr>
          <a:xfrm rot="10800000">
            <a:off x="8349338" y="2499953"/>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D8A7C5E1-C278-8641-8504-CFCDEAC985F3}"/>
              </a:ext>
            </a:extLst>
          </p:cNvPr>
          <p:cNvSpPr/>
          <p:nvPr/>
        </p:nvSpPr>
        <p:spPr>
          <a:xfrm rot="10800000">
            <a:off x="10972800" y="2518744"/>
            <a:ext cx="143693" cy="7137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0001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n 1">
            <a:extLst>
              <a:ext uri="{FF2B5EF4-FFF2-40B4-BE49-F238E27FC236}">
                <a16:creationId xmlns:a16="http://schemas.microsoft.com/office/drawing/2014/main" id="{9D7870CD-536D-AF4D-ABB7-4546AB6EDFDF}"/>
              </a:ext>
            </a:extLst>
          </p:cNvPr>
          <p:cNvSpPr/>
          <p:nvPr/>
        </p:nvSpPr>
        <p:spPr>
          <a:xfrm>
            <a:off x="9553303" y="2403566"/>
            <a:ext cx="2333897" cy="161108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a:t>
            </a:r>
          </a:p>
          <a:p>
            <a:pPr algn="ctr"/>
            <a:r>
              <a:rPr lang="en-US" dirty="0"/>
              <a:t>Database</a:t>
            </a:r>
          </a:p>
        </p:txBody>
      </p:sp>
      <p:sp>
        <p:nvSpPr>
          <p:cNvPr id="3" name="Rectangle 2">
            <a:extLst>
              <a:ext uri="{FF2B5EF4-FFF2-40B4-BE49-F238E27FC236}">
                <a16:creationId xmlns:a16="http://schemas.microsoft.com/office/drawing/2014/main" id="{F383BB5E-3E72-134B-80D4-1AC3E35324FD}"/>
              </a:ext>
            </a:extLst>
          </p:cNvPr>
          <p:cNvSpPr/>
          <p:nvPr/>
        </p:nvSpPr>
        <p:spPr>
          <a:xfrm>
            <a:off x="748937" y="1134290"/>
            <a:ext cx="1689463" cy="1750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a:p>
            <a:pPr algn="ctr"/>
            <a:r>
              <a:rPr lang="en-US" dirty="0"/>
              <a:t>Browser / Mobile Device</a:t>
            </a:r>
          </a:p>
        </p:txBody>
      </p:sp>
      <p:sp>
        <p:nvSpPr>
          <p:cNvPr id="4" name="Rectangle 3">
            <a:extLst>
              <a:ext uri="{FF2B5EF4-FFF2-40B4-BE49-F238E27FC236}">
                <a16:creationId xmlns:a16="http://schemas.microsoft.com/office/drawing/2014/main" id="{84D8DF3E-9C7F-FA49-ABBA-4EFD8F5FD86A}"/>
              </a:ext>
            </a:extLst>
          </p:cNvPr>
          <p:cNvSpPr/>
          <p:nvPr/>
        </p:nvSpPr>
        <p:spPr>
          <a:xfrm>
            <a:off x="731519" y="3139439"/>
            <a:ext cx="1689463" cy="1750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p>
          <a:p>
            <a:pPr algn="ctr"/>
            <a:r>
              <a:rPr lang="en-US" dirty="0"/>
              <a:t>Desktop App</a:t>
            </a:r>
          </a:p>
        </p:txBody>
      </p:sp>
      <p:cxnSp>
        <p:nvCxnSpPr>
          <p:cNvPr id="6" name="Straight Arrow Connector 5">
            <a:extLst>
              <a:ext uri="{FF2B5EF4-FFF2-40B4-BE49-F238E27FC236}">
                <a16:creationId xmlns:a16="http://schemas.microsoft.com/office/drawing/2014/main" id="{930528AD-672F-5C4A-923C-361760CD0580}"/>
              </a:ext>
            </a:extLst>
          </p:cNvPr>
          <p:cNvCxnSpPr>
            <a:stCxn id="3" idx="3"/>
            <a:endCxn id="2" idx="2"/>
          </p:cNvCxnSpPr>
          <p:nvPr/>
        </p:nvCxnSpPr>
        <p:spPr>
          <a:xfrm>
            <a:off x="2438400" y="2009502"/>
            <a:ext cx="7114903" cy="11996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4E377669-A7AA-5C46-9B8D-EF7D9F846E7F}"/>
              </a:ext>
            </a:extLst>
          </p:cNvPr>
          <p:cNvSpPr txBox="1"/>
          <p:nvPr/>
        </p:nvSpPr>
        <p:spPr>
          <a:xfrm>
            <a:off x="3561806" y="1528354"/>
            <a:ext cx="4084320" cy="369332"/>
          </a:xfrm>
          <a:prstGeom prst="rect">
            <a:avLst/>
          </a:prstGeom>
          <a:noFill/>
        </p:spPr>
        <p:txBody>
          <a:bodyPr wrap="square" rtlCol="0">
            <a:spAutoFit/>
          </a:bodyPr>
          <a:lstStyle/>
          <a:p>
            <a:r>
              <a:rPr lang="en-US" dirty="0"/>
              <a:t>Patient Data Allocated to me</a:t>
            </a:r>
          </a:p>
        </p:txBody>
      </p:sp>
      <p:cxnSp>
        <p:nvCxnSpPr>
          <p:cNvPr id="9" name="Straight Arrow Connector 8">
            <a:extLst>
              <a:ext uri="{FF2B5EF4-FFF2-40B4-BE49-F238E27FC236}">
                <a16:creationId xmlns:a16="http://schemas.microsoft.com/office/drawing/2014/main" id="{40E783DE-AB2C-6847-9F74-093DC89B6EEA}"/>
              </a:ext>
            </a:extLst>
          </p:cNvPr>
          <p:cNvCxnSpPr>
            <a:stCxn id="2" idx="2"/>
            <a:endCxn id="3" idx="2"/>
          </p:cNvCxnSpPr>
          <p:nvPr/>
        </p:nvCxnSpPr>
        <p:spPr>
          <a:xfrm flipH="1" flipV="1">
            <a:off x="1593669" y="2884713"/>
            <a:ext cx="7959634" cy="3243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431C4D27-B98F-6540-94A8-BD0EE86B7CE5}"/>
              </a:ext>
            </a:extLst>
          </p:cNvPr>
          <p:cNvCxnSpPr>
            <a:stCxn id="4" idx="3"/>
            <a:endCxn id="2" idx="2"/>
          </p:cNvCxnSpPr>
          <p:nvPr/>
        </p:nvCxnSpPr>
        <p:spPr>
          <a:xfrm flipV="1">
            <a:off x="2420982" y="3209109"/>
            <a:ext cx="7132321" cy="8055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EB713BE5-6F34-C24C-A1F4-FC0C635ECF91}"/>
              </a:ext>
            </a:extLst>
          </p:cNvPr>
          <p:cNvSpPr txBox="1"/>
          <p:nvPr/>
        </p:nvSpPr>
        <p:spPr>
          <a:xfrm>
            <a:off x="3065417" y="3429000"/>
            <a:ext cx="3226525" cy="923330"/>
          </a:xfrm>
          <a:prstGeom prst="rect">
            <a:avLst/>
          </a:prstGeom>
          <a:noFill/>
        </p:spPr>
        <p:txBody>
          <a:bodyPr wrap="square" rtlCol="0">
            <a:spAutoFit/>
          </a:bodyPr>
          <a:lstStyle/>
          <a:p>
            <a:r>
              <a:rPr lang="en-US" dirty="0"/>
              <a:t>Patient Info w.r.t. Doctor / Ward / Rooms / Visits / Medicines / Food / Laundry, etc.</a:t>
            </a:r>
          </a:p>
        </p:txBody>
      </p:sp>
      <p:cxnSp>
        <p:nvCxnSpPr>
          <p:cNvPr id="14" name="Straight Arrow Connector 13">
            <a:extLst>
              <a:ext uri="{FF2B5EF4-FFF2-40B4-BE49-F238E27FC236}">
                <a16:creationId xmlns:a16="http://schemas.microsoft.com/office/drawing/2014/main" id="{2398E753-84FC-DC48-9253-1ED01330938B}"/>
              </a:ext>
            </a:extLst>
          </p:cNvPr>
          <p:cNvCxnSpPr>
            <a:stCxn id="2" idx="2"/>
            <a:endCxn id="4" idx="2"/>
          </p:cNvCxnSpPr>
          <p:nvPr/>
        </p:nvCxnSpPr>
        <p:spPr>
          <a:xfrm flipH="1">
            <a:off x="1576251" y="3209109"/>
            <a:ext cx="7977052" cy="16807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BC75EFB4-4F64-2B4D-8510-652B3BCE06D5}"/>
              </a:ext>
            </a:extLst>
          </p:cNvPr>
          <p:cNvSpPr txBox="1"/>
          <p:nvPr/>
        </p:nvSpPr>
        <p:spPr>
          <a:xfrm>
            <a:off x="304800" y="5059680"/>
            <a:ext cx="4728754" cy="923330"/>
          </a:xfrm>
          <a:prstGeom prst="rect">
            <a:avLst/>
          </a:prstGeom>
          <a:noFill/>
        </p:spPr>
        <p:txBody>
          <a:bodyPr wrap="square" rtlCol="0">
            <a:spAutoFit/>
          </a:bodyPr>
          <a:lstStyle/>
          <a:p>
            <a:r>
              <a:rPr lang="en-US" dirty="0"/>
              <a:t>Desktop App: Direct connect to Database and Read / Write Operations. JAVA + JDBC / C# + ADO.NET / VB + ADO</a:t>
            </a:r>
          </a:p>
        </p:txBody>
      </p:sp>
      <p:sp>
        <p:nvSpPr>
          <p:cNvPr id="16" name="TextBox 15">
            <a:extLst>
              <a:ext uri="{FF2B5EF4-FFF2-40B4-BE49-F238E27FC236}">
                <a16:creationId xmlns:a16="http://schemas.microsoft.com/office/drawing/2014/main" id="{0C688B10-98BC-7B4E-AED0-A44DE55A1BCF}"/>
              </a:ext>
            </a:extLst>
          </p:cNvPr>
          <p:cNvSpPr txBox="1"/>
          <p:nvPr/>
        </p:nvSpPr>
        <p:spPr>
          <a:xfrm>
            <a:off x="609600" y="209006"/>
            <a:ext cx="6435634" cy="923330"/>
          </a:xfrm>
          <a:prstGeom prst="rect">
            <a:avLst/>
          </a:prstGeom>
          <a:noFill/>
        </p:spPr>
        <p:txBody>
          <a:bodyPr wrap="square" rtlCol="0">
            <a:spAutoFit/>
          </a:bodyPr>
          <a:lstStyle/>
          <a:p>
            <a:r>
              <a:rPr lang="en-US" dirty="0"/>
              <a:t>Android (HTML5 + JavaScript), JAVA, C# Xamarin Apps. </a:t>
            </a:r>
          </a:p>
          <a:p>
            <a:r>
              <a:rPr lang="en-US" dirty="0"/>
              <a:t>iOS (HTML 5 + JavaScript), C# Xamarin , Objective-C.</a:t>
            </a:r>
          </a:p>
          <a:p>
            <a:r>
              <a:rPr lang="en-US" dirty="0"/>
              <a:t>Browser Apps, Angular, React, Vue, Ember, jQuery Apps, etc.</a:t>
            </a:r>
          </a:p>
        </p:txBody>
      </p:sp>
      <p:sp>
        <p:nvSpPr>
          <p:cNvPr id="19" name="TextBox 18">
            <a:extLst>
              <a:ext uri="{FF2B5EF4-FFF2-40B4-BE49-F238E27FC236}">
                <a16:creationId xmlns:a16="http://schemas.microsoft.com/office/drawing/2014/main" id="{8B6D31FC-406E-2443-8469-5778AB758750}"/>
              </a:ext>
            </a:extLst>
          </p:cNvPr>
          <p:cNvSpPr txBox="1"/>
          <p:nvPr/>
        </p:nvSpPr>
        <p:spPr>
          <a:xfrm>
            <a:off x="7585166" y="0"/>
            <a:ext cx="4075611" cy="369332"/>
          </a:xfrm>
          <a:prstGeom prst="rect">
            <a:avLst/>
          </a:prstGeom>
          <a:noFill/>
        </p:spPr>
        <p:txBody>
          <a:bodyPr wrap="square" rtlCol="0">
            <a:spAutoFit/>
          </a:bodyPr>
          <a:lstStyle/>
          <a:p>
            <a:r>
              <a:rPr lang="en-US" dirty="0">
                <a:highlight>
                  <a:srgbClr val="FFFF00"/>
                </a:highlight>
              </a:rPr>
              <a:t>Applications Accessing Databases</a:t>
            </a:r>
          </a:p>
        </p:txBody>
      </p:sp>
    </p:spTree>
    <p:extLst>
      <p:ext uri="{BB962C8B-B14F-4D97-AF65-F5344CB8AC3E}">
        <p14:creationId xmlns:p14="http://schemas.microsoft.com/office/powerpoint/2010/main" val="3641872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6FB108-A58F-A84F-A3F7-726D172008B3}"/>
              </a:ext>
            </a:extLst>
          </p:cNvPr>
          <p:cNvSpPr txBox="1"/>
          <p:nvPr/>
        </p:nvSpPr>
        <p:spPr>
          <a:xfrm>
            <a:off x="3709852" y="130629"/>
            <a:ext cx="6404707" cy="369332"/>
          </a:xfrm>
          <a:prstGeom prst="rect">
            <a:avLst/>
          </a:prstGeom>
          <a:noFill/>
        </p:spPr>
        <p:txBody>
          <a:bodyPr wrap="square" rtlCol="0">
            <a:spAutoFit/>
          </a:bodyPr>
          <a:lstStyle/>
          <a:p>
            <a:r>
              <a:rPr lang="en-US" dirty="0"/>
              <a:t>Application on Browser’s / Devices are Seeking for Data</a:t>
            </a:r>
          </a:p>
        </p:txBody>
      </p:sp>
      <p:sp>
        <p:nvSpPr>
          <p:cNvPr id="3" name="Rectangle 2">
            <a:extLst>
              <a:ext uri="{FF2B5EF4-FFF2-40B4-BE49-F238E27FC236}">
                <a16:creationId xmlns:a16="http://schemas.microsoft.com/office/drawing/2014/main" id="{AB85609A-577C-D544-98BF-815EADB836F2}"/>
              </a:ext>
            </a:extLst>
          </p:cNvPr>
          <p:cNvSpPr/>
          <p:nvPr/>
        </p:nvSpPr>
        <p:spPr>
          <a:xfrm>
            <a:off x="230777" y="2435158"/>
            <a:ext cx="1689463" cy="1750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
            </a:r>
          </a:p>
          <a:p>
            <a:pPr algn="ctr"/>
            <a:r>
              <a:rPr lang="en-US" dirty="0"/>
              <a:t>Browser / Mobile Device</a:t>
            </a:r>
          </a:p>
        </p:txBody>
      </p:sp>
      <p:sp>
        <p:nvSpPr>
          <p:cNvPr id="4" name="TextBox 3">
            <a:extLst>
              <a:ext uri="{FF2B5EF4-FFF2-40B4-BE49-F238E27FC236}">
                <a16:creationId xmlns:a16="http://schemas.microsoft.com/office/drawing/2014/main" id="{7358A4FC-6AA6-924E-9875-C09F73483BB0}"/>
              </a:ext>
            </a:extLst>
          </p:cNvPr>
          <p:cNvSpPr txBox="1"/>
          <p:nvPr/>
        </p:nvSpPr>
        <p:spPr>
          <a:xfrm>
            <a:off x="348342" y="766354"/>
            <a:ext cx="6435634" cy="923330"/>
          </a:xfrm>
          <a:prstGeom prst="rect">
            <a:avLst/>
          </a:prstGeom>
          <a:noFill/>
        </p:spPr>
        <p:txBody>
          <a:bodyPr wrap="square" rtlCol="0">
            <a:spAutoFit/>
          </a:bodyPr>
          <a:lstStyle/>
          <a:p>
            <a:r>
              <a:rPr lang="en-US" dirty="0"/>
              <a:t>Android (HTML5 + JavaScript), JAVA, C# Xamarin Apps. </a:t>
            </a:r>
          </a:p>
          <a:p>
            <a:r>
              <a:rPr lang="en-US" dirty="0"/>
              <a:t>iOS (HTML 5 + JavaScript), C# Xamarin , Objective-C.</a:t>
            </a:r>
          </a:p>
          <a:p>
            <a:r>
              <a:rPr lang="en-US" dirty="0"/>
              <a:t>Browser Apps, Angular, React, Vue, Ember, jQuery Apps, etc.</a:t>
            </a:r>
          </a:p>
        </p:txBody>
      </p:sp>
      <p:sp>
        <p:nvSpPr>
          <p:cNvPr id="5" name="Can 4">
            <a:extLst>
              <a:ext uri="{FF2B5EF4-FFF2-40B4-BE49-F238E27FC236}">
                <a16:creationId xmlns:a16="http://schemas.microsoft.com/office/drawing/2014/main" id="{F8EE4239-F113-334C-881A-F4C6582867EE}"/>
              </a:ext>
            </a:extLst>
          </p:cNvPr>
          <p:cNvSpPr/>
          <p:nvPr/>
        </p:nvSpPr>
        <p:spPr>
          <a:xfrm>
            <a:off x="9540240" y="2230177"/>
            <a:ext cx="2333897" cy="161108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a:t>
            </a:r>
          </a:p>
          <a:p>
            <a:pPr algn="ctr"/>
            <a:r>
              <a:rPr lang="en-US" dirty="0"/>
              <a:t>Database</a:t>
            </a:r>
          </a:p>
        </p:txBody>
      </p:sp>
      <p:sp>
        <p:nvSpPr>
          <p:cNvPr id="6" name="Rounded Rectangle 5">
            <a:extLst>
              <a:ext uri="{FF2B5EF4-FFF2-40B4-BE49-F238E27FC236}">
                <a16:creationId xmlns:a16="http://schemas.microsoft.com/office/drawing/2014/main" id="{63F6F717-1339-9D4E-B324-AD37F413D0D6}"/>
              </a:ext>
            </a:extLst>
          </p:cNvPr>
          <p:cNvSpPr/>
          <p:nvPr/>
        </p:nvSpPr>
        <p:spPr>
          <a:xfrm>
            <a:off x="5181600" y="1680864"/>
            <a:ext cx="3143794" cy="30564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Server</a:t>
            </a:r>
          </a:p>
          <a:p>
            <a:pPr algn="ctr"/>
            <a:r>
              <a:rPr lang="en-US" dirty="0"/>
              <a:t>Abstraction Layer on Database / Business Workflows / Security </a:t>
            </a:r>
          </a:p>
        </p:txBody>
      </p:sp>
      <p:sp>
        <p:nvSpPr>
          <p:cNvPr id="7" name="Can 6">
            <a:extLst>
              <a:ext uri="{FF2B5EF4-FFF2-40B4-BE49-F238E27FC236}">
                <a16:creationId xmlns:a16="http://schemas.microsoft.com/office/drawing/2014/main" id="{804AA340-2A4A-7346-9581-8FC911D0F1EF}"/>
              </a:ext>
            </a:extLst>
          </p:cNvPr>
          <p:cNvSpPr/>
          <p:nvPr/>
        </p:nvSpPr>
        <p:spPr>
          <a:xfrm rot="16200000">
            <a:off x="3731623" y="2300176"/>
            <a:ext cx="879566" cy="202038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60366DF-B84A-7742-997F-2EC2FE1E70B9}"/>
              </a:ext>
            </a:extLst>
          </p:cNvPr>
          <p:cNvSpPr txBox="1"/>
          <p:nvPr/>
        </p:nvSpPr>
        <p:spPr>
          <a:xfrm>
            <a:off x="3483429" y="2987040"/>
            <a:ext cx="1471748" cy="646331"/>
          </a:xfrm>
          <a:prstGeom prst="rect">
            <a:avLst/>
          </a:prstGeom>
          <a:noFill/>
        </p:spPr>
        <p:txBody>
          <a:bodyPr wrap="square" rtlCol="0">
            <a:spAutoFit/>
          </a:bodyPr>
          <a:lstStyle/>
          <a:p>
            <a:pPr algn="ctr"/>
            <a:r>
              <a:rPr lang="en-US" dirty="0">
                <a:highlight>
                  <a:srgbClr val="FFFF00"/>
                </a:highlight>
              </a:rPr>
              <a:t>Public Endpoints</a:t>
            </a:r>
          </a:p>
        </p:txBody>
      </p:sp>
      <p:sp>
        <p:nvSpPr>
          <p:cNvPr id="9" name="Left-right Arrow 8">
            <a:extLst>
              <a:ext uri="{FF2B5EF4-FFF2-40B4-BE49-F238E27FC236}">
                <a16:creationId xmlns:a16="http://schemas.microsoft.com/office/drawing/2014/main" id="{451B17D4-C3EC-A84C-85F4-4A4A2A599DC5}"/>
              </a:ext>
            </a:extLst>
          </p:cNvPr>
          <p:cNvSpPr/>
          <p:nvPr/>
        </p:nvSpPr>
        <p:spPr>
          <a:xfrm>
            <a:off x="8325394" y="2987040"/>
            <a:ext cx="1227909" cy="323165"/>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nip Diagonal Corner of Rectangle 9">
            <a:extLst>
              <a:ext uri="{FF2B5EF4-FFF2-40B4-BE49-F238E27FC236}">
                <a16:creationId xmlns:a16="http://schemas.microsoft.com/office/drawing/2014/main" id="{2B73AB7D-DB3E-034F-8DDD-F12EACD4241D}"/>
              </a:ext>
            </a:extLst>
          </p:cNvPr>
          <p:cNvSpPr/>
          <p:nvPr/>
        </p:nvSpPr>
        <p:spPr>
          <a:xfrm>
            <a:off x="9792788" y="4572000"/>
            <a:ext cx="1854926" cy="1506583"/>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External Systems</a:t>
            </a:r>
          </a:p>
          <a:p>
            <a:pPr algn="ctr"/>
            <a:r>
              <a:rPr lang="en-US" dirty="0"/>
              <a:t>Insurance Claim Provider </a:t>
            </a:r>
          </a:p>
        </p:txBody>
      </p:sp>
      <p:sp>
        <p:nvSpPr>
          <p:cNvPr id="11" name="Left-right Arrow 10">
            <a:extLst>
              <a:ext uri="{FF2B5EF4-FFF2-40B4-BE49-F238E27FC236}">
                <a16:creationId xmlns:a16="http://schemas.microsoft.com/office/drawing/2014/main" id="{E2F12CAB-073D-404D-88E6-F9D4AFDAC8D3}"/>
              </a:ext>
            </a:extLst>
          </p:cNvPr>
          <p:cNvSpPr/>
          <p:nvPr/>
        </p:nvSpPr>
        <p:spPr>
          <a:xfrm rot="1873549">
            <a:off x="7935686" y="4570546"/>
            <a:ext cx="2246812" cy="36576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rved Down Arrow 11">
            <a:extLst>
              <a:ext uri="{FF2B5EF4-FFF2-40B4-BE49-F238E27FC236}">
                <a16:creationId xmlns:a16="http://schemas.microsoft.com/office/drawing/2014/main" id="{F7C2B584-9D6E-114F-B831-8E3D883E591C}"/>
              </a:ext>
            </a:extLst>
          </p:cNvPr>
          <p:cNvSpPr/>
          <p:nvPr/>
        </p:nvSpPr>
        <p:spPr>
          <a:xfrm>
            <a:off x="1545548" y="1946927"/>
            <a:ext cx="2538549" cy="923330"/>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Down Arrow 12">
            <a:extLst>
              <a:ext uri="{FF2B5EF4-FFF2-40B4-BE49-F238E27FC236}">
                <a16:creationId xmlns:a16="http://schemas.microsoft.com/office/drawing/2014/main" id="{AA1C16FF-2012-7343-B64A-1D223870D80E}"/>
              </a:ext>
            </a:extLst>
          </p:cNvPr>
          <p:cNvSpPr/>
          <p:nvPr/>
        </p:nvSpPr>
        <p:spPr>
          <a:xfrm rot="10800000">
            <a:off x="1449976" y="3615731"/>
            <a:ext cx="2538549" cy="923330"/>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B92D6B82-6BF3-A84F-B955-EDE5607B80C0}"/>
              </a:ext>
            </a:extLst>
          </p:cNvPr>
          <p:cNvSpPr txBox="1"/>
          <p:nvPr/>
        </p:nvSpPr>
        <p:spPr>
          <a:xfrm>
            <a:off x="4406315" y="5077097"/>
            <a:ext cx="4563962" cy="646331"/>
          </a:xfrm>
          <a:prstGeom prst="rect">
            <a:avLst/>
          </a:prstGeom>
          <a:noFill/>
        </p:spPr>
        <p:txBody>
          <a:bodyPr wrap="square" rtlCol="0">
            <a:spAutoFit/>
          </a:bodyPr>
          <a:lstStyle/>
          <a:p>
            <a:r>
              <a:rPr lang="en-US" dirty="0"/>
              <a:t>The Application Server must be easy to Configure , Create (Program) and Deploy </a:t>
            </a:r>
          </a:p>
        </p:txBody>
      </p:sp>
      <p:sp>
        <p:nvSpPr>
          <p:cNvPr id="15" name="TextBox 14">
            <a:extLst>
              <a:ext uri="{FF2B5EF4-FFF2-40B4-BE49-F238E27FC236}">
                <a16:creationId xmlns:a16="http://schemas.microsoft.com/office/drawing/2014/main" id="{EE3657BA-F57C-D84B-AA9B-359C769DC326}"/>
              </a:ext>
            </a:extLst>
          </p:cNvPr>
          <p:cNvSpPr txBox="1"/>
          <p:nvPr/>
        </p:nvSpPr>
        <p:spPr>
          <a:xfrm>
            <a:off x="8442736" y="4488376"/>
            <a:ext cx="1097504" cy="369332"/>
          </a:xfrm>
          <a:prstGeom prst="rect">
            <a:avLst/>
          </a:prstGeom>
          <a:noFill/>
        </p:spPr>
        <p:txBody>
          <a:bodyPr wrap="square" rtlCol="0">
            <a:spAutoFit/>
          </a:bodyPr>
          <a:lstStyle/>
          <a:p>
            <a:r>
              <a:rPr lang="en-US" dirty="0"/>
              <a:t>Endpoints</a:t>
            </a:r>
          </a:p>
        </p:txBody>
      </p:sp>
    </p:spTree>
    <p:extLst>
      <p:ext uri="{BB962C8B-B14F-4D97-AF65-F5344CB8AC3E}">
        <p14:creationId xmlns:p14="http://schemas.microsoft.com/office/powerpoint/2010/main" val="1205271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EBAB38-B6E5-6945-A3F9-1C8DEF29D246}"/>
              </a:ext>
            </a:extLst>
          </p:cNvPr>
          <p:cNvSpPr txBox="1"/>
          <p:nvPr/>
        </p:nvSpPr>
        <p:spPr>
          <a:xfrm>
            <a:off x="217714" y="174171"/>
            <a:ext cx="11869783" cy="5355312"/>
          </a:xfrm>
          <a:prstGeom prst="rect">
            <a:avLst/>
          </a:prstGeom>
          <a:noFill/>
        </p:spPr>
        <p:txBody>
          <a:bodyPr wrap="square" rtlCol="0">
            <a:spAutoFit/>
          </a:bodyPr>
          <a:lstStyle/>
          <a:p>
            <a:pPr marL="342900" indent="-342900">
              <a:buFont typeface="+mj-lt"/>
              <a:buAutoNum type="arabicPeriod"/>
            </a:pPr>
            <a:r>
              <a:rPr lang="en-US" dirty="0"/>
              <a:t>Application Server</a:t>
            </a:r>
          </a:p>
          <a:p>
            <a:pPr marL="800100" lvl="1" indent="-342900">
              <a:buFont typeface="+mj-lt"/>
              <a:buAutoNum type="arabicPeriod"/>
            </a:pPr>
            <a:r>
              <a:rPr lang="en-US" dirty="0"/>
              <a:t>The Hosting Process that host the sever-side code and execute its</a:t>
            </a:r>
          </a:p>
          <a:p>
            <a:pPr marL="800100" lvl="1" indent="-342900">
              <a:buFont typeface="+mj-lt"/>
              <a:buAutoNum type="arabicPeriod"/>
            </a:pPr>
            <a:r>
              <a:rPr lang="en-US" dirty="0"/>
              <a:t>Manages the configuration for</a:t>
            </a:r>
          </a:p>
          <a:p>
            <a:pPr marL="1257300" lvl="2" indent="-342900">
              <a:buFont typeface="+mj-lt"/>
              <a:buAutoNum type="arabicPeriod"/>
            </a:pPr>
            <a:r>
              <a:rPr lang="en-US" dirty="0"/>
              <a:t>Exposing Endpoints for accepting Requests from clients</a:t>
            </a:r>
          </a:p>
          <a:p>
            <a:pPr marL="1257300" lvl="2" indent="-342900">
              <a:buFont typeface="+mj-lt"/>
              <a:buAutoNum type="arabicPeriod"/>
            </a:pPr>
            <a:r>
              <a:rPr lang="en-US" dirty="0"/>
              <a:t>Manges the Server-Side Security Requirements</a:t>
            </a:r>
          </a:p>
          <a:p>
            <a:pPr marL="1714500" lvl="3" indent="-342900">
              <a:buFont typeface="+mj-lt"/>
              <a:buAutoNum type="arabicPeriod"/>
            </a:pPr>
            <a:r>
              <a:rPr lang="en-US" dirty="0"/>
              <a:t>Database that contains Identity Information</a:t>
            </a:r>
          </a:p>
          <a:p>
            <a:pPr marL="1714500" lvl="3" indent="-342900">
              <a:buFont typeface="+mj-lt"/>
              <a:buAutoNum type="arabicPeriod"/>
            </a:pPr>
            <a:r>
              <a:rPr lang="en-US" dirty="0"/>
              <a:t>External Authentication Provider</a:t>
            </a:r>
          </a:p>
          <a:p>
            <a:pPr marL="1714500" lvl="3" indent="-342900">
              <a:buFont typeface="+mj-lt"/>
              <a:buAutoNum type="arabicPeriod"/>
            </a:pPr>
            <a:r>
              <a:rPr lang="en-US" dirty="0"/>
              <a:t>Hosting Security Context</a:t>
            </a:r>
          </a:p>
          <a:p>
            <a:pPr marL="1257300" lvl="2" indent="-342900">
              <a:buFont typeface="+mj-lt"/>
              <a:buAutoNum type="arabicPeriod"/>
            </a:pPr>
            <a:r>
              <a:rPr lang="en-US" dirty="0"/>
              <a:t>Session Management</a:t>
            </a:r>
          </a:p>
          <a:p>
            <a:pPr marL="1257300" lvl="2" indent="-342900">
              <a:buFont typeface="+mj-lt"/>
              <a:buAutoNum type="arabicPeriod"/>
            </a:pPr>
            <a:r>
              <a:rPr lang="en-US" dirty="0"/>
              <a:t>Database calls</a:t>
            </a:r>
          </a:p>
          <a:p>
            <a:pPr marL="1257300" lvl="2" indent="-342900">
              <a:buFont typeface="+mj-lt"/>
              <a:buAutoNum type="arabicPeriod"/>
            </a:pPr>
            <a:r>
              <a:rPr lang="en-US" dirty="0"/>
              <a:t>Subscription for Externally hosted service calls </a:t>
            </a:r>
          </a:p>
          <a:p>
            <a:pPr marL="800100" lvl="1" indent="-342900">
              <a:buFont typeface="+mj-lt"/>
              <a:buAutoNum type="arabicPeriod"/>
            </a:pPr>
            <a:r>
              <a:rPr lang="en-US" dirty="0"/>
              <a:t>Execute the business logic using the Application Framework</a:t>
            </a:r>
          </a:p>
          <a:p>
            <a:pPr marL="800100" lvl="1" indent="-342900">
              <a:buFont typeface="+mj-lt"/>
              <a:buAutoNum type="arabicPeriod"/>
            </a:pPr>
            <a:r>
              <a:rPr lang="en-US" dirty="0"/>
              <a:t>Decide an environment for Deployment</a:t>
            </a:r>
          </a:p>
          <a:p>
            <a:pPr marL="342900" indent="-342900">
              <a:buFont typeface="+mj-lt"/>
              <a:buAutoNum type="arabicPeriod"/>
            </a:pPr>
            <a:r>
              <a:rPr lang="en-US" dirty="0"/>
              <a:t>Examples</a:t>
            </a:r>
          </a:p>
          <a:p>
            <a:pPr marL="800100" lvl="1" indent="-342900">
              <a:buFont typeface="+mj-lt"/>
              <a:buAutoNum type="arabicPeriod"/>
            </a:pPr>
            <a:r>
              <a:rPr lang="en-US" dirty="0"/>
              <a:t>IIS with ASP.NET Runtime (Web Application Framework)</a:t>
            </a:r>
          </a:p>
          <a:p>
            <a:pPr marL="800100" lvl="1" indent="-342900">
              <a:buFont typeface="+mj-lt"/>
              <a:buAutoNum type="arabicPeriod"/>
            </a:pPr>
            <a:r>
              <a:rPr lang="en-US" dirty="0" err="1"/>
              <a:t>NginX</a:t>
            </a:r>
            <a:r>
              <a:rPr lang="en-US" dirty="0"/>
              <a:t> with JVM (Web Application Framework) / Spring Boot</a:t>
            </a:r>
          </a:p>
          <a:p>
            <a:pPr marL="800100" lvl="1" indent="-342900">
              <a:buFont typeface="+mj-lt"/>
              <a:buAutoNum type="arabicPeriod"/>
            </a:pPr>
            <a:r>
              <a:rPr lang="en-US" dirty="0"/>
              <a:t>Node.js</a:t>
            </a:r>
          </a:p>
          <a:p>
            <a:pPr marL="1257300" lvl="2" indent="-342900">
              <a:buFont typeface="+mj-lt"/>
              <a:buAutoNum type="arabicPeriod"/>
            </a:pPr>
            <a:r>
              <a:rPr lang="en-US" dirty="0"/>
              <a:t>Web Application Frameworks as, Express, Koa, …..</a:t>
            </a:r>
          </a:p>
          <a:p>
            <a:pPr marL="1257300" lvl="2" indent="-342900">
              <a:buFont typeface="+mj-lt"/>
              <a:buAutoNum type="arabicPeriod"/>
            </a:pPr>
            <a:r>
              <a:rPr lang="en-US" dirty="0"/>
              <a:t>Server-Side Logic Executions </a:t>
            </a:r>
          </a:p>
        </p:txBody>
      </p:sp>
    </p:spTree>
    <p:extLst>
      <p:ext uri="{BB962C8B-B14F-4D97-AF65-F5344CB8AC3E}">
        <p14:creationId xmlns:p14="http://schemas.microsoft.com/office/powerpoint/2010/main" val="1652624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5D076A-D8A9-A346-A874-5CBA395E4ED7}"/>
              </a:ext>
            </a:extLst>
          </p:cNvPr>
          <p:cNvSpPr/>
          <p:nvPr/>
        </p:nvSpPr>
        <p:spPr>
          <a:xfrm>
            <a:off x="5843452" y="583473"/>
            <a:ext cx="4040777" cy="45720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0DF51941-0E32-3648-8606-1E05592C33F2}"/>
              </a:ext>
            </a:extLst>
          </p:cNvPr>
          <p:cNvSpPr txBox="1"/>
          <p:nvPr/>
        </p:nvSpPr>
        <p:spPr>
          <a:xfrm>
            <a:off x="3439886" y="60960"/>
            <a:ext cx="8203473" cy="369332"/>
          </a:xfrm>
          <a:prstGeom prst="rect">
            <a:avLst/>
          </a:prstGeom>
          <a:noFill/>
        </p:spPr>
        <p:txBody>
          <a:bodyPr wrap="square" rtlCol="0">
            <a:spAutoFit/>
          </a:bodyPr>
          <a:lstStyle/>
          <a:p>
            <a:r>
              <a:rPr lang="en-US" dirty="0"/>
              <a:t>Web Server aka Application Server, </a:t>
            </a:r>
            <a:r>
              <a:rPr lang="en-US" dirty="0" err="1"/>
              <a:t>inetmgr.exe</a:t>
            </a:r>
            <a:r>
              <a:rPr lang="en-US" dirty="0"/>
              <a:t> (IIS) / exe for Apache / exe for Nginx</a:t>
            </a:r>
          </a:p>
        </p:txBody>
      </p:sp>
      <p:sp>
        <p:nvSpPr>
          <p:cNvPr id="4" name="Rounded Rectangle 3">
            <a:extLst>
              <a:ext uri="{FF2B5EF4-FFF2-40B4-BE49-F238E27FC236}">
                <a16:creationId xmlns:a16="http://schemas.microsoft.com/office/drawing/2014/main" id="{C67EF715-57D2-4A45-B0F5-B060F5AE9877}"/>
              </a:ext>
            </a:extLst>
          </p:cNvPr>
          <p:cNvSpPr/>
          <p:nvPr/>
        </p:nvSpPr>
        <p:spPr>
          <a:xfrm>
            <a:off x="5843452" y="5303520"/>
            <a:ext cx="4040777" cy="705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Hosing OS</a:t>
            </a:r>
          </a:p>
          <a:p>
            <a:pPr algn="ctr"/>
            <a:r>
              <a:rPr lang="en-US" dirty="0"/>
              <a:t>Windows / Linux / Solaris / macOS</a:t>
            </a:r>
          </a:p>
        </p:txBody>
      </p:sp>
      <p:sp>
        <p:nvSpPr>
          <p:cNvPr id="5" name="Rectangle 4">
            <a:extLst>
              <a:ext uri="{FF2B5EF4-FFF2-40B4-BE49-F238E27FC236}">
                <a16:creationId xmlns:a16="http://schemas.microsoft.com/office/drawing/2014/main" id="{F9239E0A-4896-D447-B00C-20C26BD20229}"/>
              </a:ext>
            </a:extLst>
          </p:cNvPr>
          <p:cNvSpPr/>
          <p:nvPr/>
        </p:nvSpPr>
        <p:spPr>
          <a:xfrm>
            <a:off x="5947954" y="4389120"/>
            <a:ext cx="3866606"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ThreadPool</a:t>
            </a:r>
            <a:r>
              <a:rPr lang="en-US" dirty="0"/>
              <a:t> to </a:t>
            </a:r>
            <a:r>
              <a:rPr lang="en-US" dirty="0" err="1"/>
              <a:t>WebServer</a:t>
            </a:r>
            <a:r>
              <a:rPr lang="en-US" dirty="0"/>
              <a:t> from OS</a:t>
            </a:r>
          </a:p>
        </p:txBody>
      </p:sp>
      <p:sp>
        <p:nvSpPr>
          <p:cNvPr id="6" name="Rectangle 5">
            <a:extLst>
              <a:ext uri="{FF2B5EF4-FFF2-40B4-BE49-F238E27FC236}">
                <a16:creationId xmlns:a16="http://schemas.microsoft.com/office/drawing/2014/main" id="{24848701-15E2-2844-BB96-769BBA6A654E}"/>
              </a:ext>
            </a:extLst>
          </p:cNvPr>
          <p:cNvSpPr/>
          <p:nvPr/>
        </p:nvSpPr>
        <p:spPr>
          <a:xfrm>
            <a:off x="10075817" y="4907280"/>
            <a:ext cx="2116183" cy="11016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ounded Rectangle 6">
            <a:extLst>
              <a:ext uri="{FF2B5EF4-FFF2-40B4-BE49-F238E27FC236}">
                <a16:creationId xmlns:a16="http://schemas.microsoft.com/office/drawing/2014/main" id="{FA77471A-9526-5746-8736-5DAA5927BA4C}"/>
              </a:ext>
            </a:extLst>
          </p:cNvPr>
          <p:cNvSpPr/>
          <p:nvPr/>
        </p:nvSpPr>
        <p:spPr>
          <a:xfrm>
            <a:off x="10232572"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85509266-E132-5D41-83B8-AE21F966025B}"/>
              </a:ext>
            </a:extLst>
          </p:cNvPr>
          <p:cNvSpPr/>
          <p:nvPr/>
        </p:nvSpPr>
        <p:spPr>
          <a:xfrm>
            <a:off x="10728961"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4924FF17-09DE-1E4C-9F65-62A9433EA9AD}"/>
              </a:ext>
            </a:extLst>
          </p:cNvPr>
          <p:cNvSpPr/>
          <p:nvPr/>
        </p:nvSpPr>
        <p:spPr>
          <a:xfrm>
            <a:off x="10232572"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 name="Rounded Rectangle 9">
            <a:extLst>
              <a:ext uri="{FF2B5EF4-FFF2-40B4-BE49-F238E27FC236}">
                <a16:creationId xmlns:a16="http://schemas.microsoft.com/office/drawing/2014/main" id="{41B2A8BE-7AEE-1E45-95EB-DAF9C3CE5501}"/>
              </a:ext>
            </a:extLst>
          </p:cNvPr>
          <p:cNvSpPr/>
          <p:nvPr/>
        </p:nvSpPr>
        <p:spPr>
          <a:xfrm>
            <a:off x="10720253"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Rounded Rectangle 10">
            <a:extLst>
              <a:ext uri="{FF2B5EF4-FFF2-40B4-BE49-F238E27FC236}">
                <a16:creationId xmlns:a16="http://schemas.microsoft.com/office/drawing/2014/main" id="{10741846-3764-EE42-A4D7-010AA4C7EECF}"/>
              </a:ext>
            </a:extLst>
          </p:cNvPr>
          <p:cNvSpPr/>
          <p:nvPr/>
        </p:nvSpPr>
        <p:spPr>
          <a:xfrm>
            <a:off x="11207932"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AD08440C-84A7-DB4C-833D-7BB5530C2E84}"/>
              </a:ext>
            </a:extLst>
          </p:cNvPr>
          <p:cNvSpPr/>
          <p:nvPr/>
        </p:nvSpPr>
        <p:spPr>
          <a:xfrm>
            <a:off x="11765280" y="5016137"/>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AF7F0E9A-D262-5A49-8ABB-B7A0F5EF2098}"/>
              </a:ext>
            </a:extLst>
          </p:cNvPr>
          <p:cNvSpPr/>
          <p:nvPr/>
        </p:nvSpPr>
        <p:spPr>
          <a:xfrm>
            <a:off x="11207932"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Rounded Rectangle 13">
            <a:extLst>
              <a:ext uri="{FF2B5EF4-FFF2-40B4-BE49-F238E27FC236}">
                <a16:creationId xmlns:a16="http://schemas.microsoft.com/office/drawing/2014/main" id="{9349C97E-2E90-EF4F-AC05-D9D92A9EC4F9}"/>
              </a:ext>
            </a:extLst>
          </p:cNvPr>
          <p:cNvSpPr/>
          <p:nvPr/>
        </p:nvSpPr>
        <p:spPr>
          <a:xfrm>
            <a:off x="11760926" y="5545182"/>
            <a:ext cx="339634" cy="3222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 name="TextBox 14">
            <a:extLst>
              <a:ext uri="{FF2B5EF4-FFF2-40B4-BE49-F238E27FC236}">
                <a16:creationId xmlns:a16="http://schemas.microsoft.com/office/drawing/2014/main" id="{9F9376CC-CB82-DC4D-9F20-23752D54784E}"/>
              </a:ext>
            </a:extLst>
          </p:cNvPr>
          <p:cNvSpPr txBox="1"/>
          <p:nvPr/>
        </p:nvSpPr>
        <p:spPr>
          <a:xfrm>
            <a:off x="10141132" y="4171406"/>
            <a:ext cx="1959428" cy="646331"/>
          </a:xfrm>
          <a:prstGeom prst="rect">
            <a:avLst/>
          </a:prstGeom>
          <a:noFill/>
        </p:spPr>
        <p:txBody>
          <a:bodyPr wrap="square" rtlCol="0">
            <a:spAutoFit/>
          </a:bodyPr>
          <a:lstStyle/>
          <a:p>
            <a:r>
              <a:rPr lang="en-US" dirty="0"/>
              <a:t>4 Core * 8 * 250 = 8000 threads</a:t>
            </a:r>
          </a:p>
        </p:txBody>
      </p:sp>
      <p:sp>
        <p:nvSpPr>
          <p:cNvPr id="16" name="Up Arrow 15">
            <a:extLst>
              <a:ext uri="{FF2B5EF4-FFF2-40B4-BE49-F238E27FC236}">
                <a16:creationId xmlns:a16="http://schemas.microsoft.com/office/drawing/2014/main" id="{B5033A96-9AB2-CF40-8E01-41AFAA3ABB29}"/>
              </a:ext>
            </a:extLst>
          </p:cNvPr>
          <p:cNvSpPr/>
          <p:nvPr/>
        </p:nvSpPr>
        <p:spPr>
          <a:xfrm>
            <a:off x="6477006" y="4942114"/>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a:extLst>
              <a:ext uri="{FF2B5EF4-FFF2-40B4-BE49-F238E27FC236}">
                <a16:creationId xmlns:a16="http://schemas.microsoft.com/office/drawing/2014/main" id="{3573BB9F-B495-3E47-B895-A5383BB363CD}"/>
              </a:ext>
            </a:extLst>
          </p:cNvPr>
          <p:cNvSpPr/>
          <p:nvPr/>
        </p:nvSpPr>
        <p:spPr>
          <a:xfrm>
            <a:off x="7204171" y="4950822"/>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a:extLst>
              <a:ext uri="{FF2B5EF4-FFF2-40B4-BE49-F238E27FC236}">
                <a16:creationId xmlns:a16="http://schemas.microsoft.com/office/drawing/2014/main" id="{1774BB8A-2F67-E74A-A329-7EDCD14B0DBE}"/>
              </a:ext>
            </a:extLst>
          </p:cNvPr>
          <p:cNvSpPr/>
          <p:nvPr/>
        </p:nvSpPr>
        <p:spPr>
          <a:xfrm>
            <a:off x="7920449" y="4972593"/>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a:extLst>
              <a:ext uri="{FF2B5EF4-FFF2-40B4-BE49-F238E27FC236}">
                <a16:creationId xmlns:a16="http://schemas.microsoft.com/office/drawing/2014/main" id="{0582C04F-3D6F-F546-BD2D-7AC121A26773}"/>
              </a:ext>
            </a:extLst>
          </p:cNvPr>
          <p:cNvSpPr/>
          <p:nvPr/>
        </p:nvSpPr>
        <p:spPr>
          <a:xfrm>
            <a:off x="8469088" y="4968241"/>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 Arrow 19">
            <a:extLst>
              <a:ext uri="{FF2B5EF4-FFF2-40B4-BE49-F238E27FC236}">
                <a16:creationId xmlns:a16="http://schemas.microsoft.com/office/drawing/2014/main" id="{1C8EE780-635E-2B4B-BFBB-8ADD477243DE}"/>
              </a:ext>
            </a:extLst>
          </p:cNvPr>
          <p:cNvSpPr/>
          <p:nvPr/>
        </p:nvSpPr>
        <p:spPr>
          <a:xfrm>
            <a:off x="9196253" y="4950822"/>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 Arrow 20">
            <a:extLst>
              <a:ext uri="{FF2B5EF4-FFF2-40B4-BE49-F238E27FC236}">
                <a16:creationId xmlns:a16="http://schemas.microsoft.com/office/drawing/2014/main" id="{EBECAC00-2DD3-C14F-B063-F9249E23C549}"/>
              </a:ext>
            </a:extLst>
          </p:cNvPr>
          <p:cNvSpPr/>
          <p:nvPr/>
        </p:nvSpPr>
        <p:spPr>
          <a:xfrm>
            <a:off x="352697" y="5421086"/>
            <a:ext cx="287383" cy="409303"/>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A2FDDF2-830B-D642-9F07-13CDCE11ACFA}"/>
              </a:ext>
            </a:extLst>
          </p:cNvPr>
          <p:cNvSpPr txBox="1"/>
          <p:nvPr/>
        </p:nvSpPr>
        <p:spPr>
          <a:xfrm>
            <a:off x="740229" y="5399314"/>
            <a:ext cx="2142308" cy="369332"/>
          </a:xfrm>
          <a:prstGeom prst="rect">
            <a:avLst/>
          </a:prstGeom>
          <a:noFill/>
        </p:spPr>
        <p:txBody>
          <a:bodyPr wrap="square" rtlCol="0">
            <a:spAutoFit/>
          </a:bodyPr>
          <a:lstStyle/>
          <a:p>
            <a:r>
              <a:rPr lang="en-US" dirty="0"/>
              <a:t>100 threads</a:t>
            </a:r>
          </a:p>
        </p:txBody>
      </p:sp>
      <p:sp>
        <p:nvSpPr>
          <p:cNvPr id="23" name="Rounded Rectangle 22">
            <a:extLst>
              <a:ext uri="{FF2B5EF4-FFF2-40B4-BE49-F238E27FC236}">
                <a16:creationId xmlns:a16="http://schemas.microsoft.com/office/drawing/2014/main" id="{AE12846F-BB1E-FA41-8D92-6EAACBA804BD}"/>
              </a:ext>
            </a:extLst>
          </p:cNvPr>
          <p:cNvSpPr/>
          <p:nvPr/>
        </p:nvSpPr>
        <p:spPr>
          <a:xfrm>
            <a:off x="6037224" y="849086"/>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App1</a:t>
            </a:r>
          </a:p>
        </p:txBody>
      </p:sp>
      <p:sp>
        <p:nvSpPr>
          <p:cNvPr id="24" name="Rounded Rectangle 23">
            <a:extLst>
              <a:ext uri="{FF2B5EF4-FFF2-40B4-BE49-F238E27FC236}">
                <a16:creationId xmlns:a16="http://schemas.microsoft.com/office/drawing/2014/main" id="{25D6209A-39F1-1D45-9A1F-FE7D98374C73}"/>
              </a:ext>
            </a:extLst>
          </p:cNvPr>
          <p:cNvSpPr/>
          <p:nvPr/>
        </p:nvSpPr>
        <p:spPr>
          <a:xfrm>
            <a:off x="8270973" y="874821"/>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2</a:t>
            </a:r>
          </a:p>
        </p:txBody>
      </p:sp>
      <p:sp>
        <p:nvSpPr>
          <p:cNvPr id="25" name="Rounded Rectangle 24">
            <a:extLst>
              <a:ext uri="{FF2B5EF4-FFF2-40B4-BE49-F238E27FC236}">
                <a16:creationId xmlns:a16="http://schemas.microsoft.com/office/drawing/2014/main" id="{4529084C-35D0-9449-A0EE-9C349D70BEBC}"/>
              </a:ext>
            </a:extLst>
          </p:cNvPr>
          <p:cNvSpPr/>
          <p:nvPr/>
        </p:nvSpPr>
        <p:spPr>
          <a:xfrm>
            <a:off x="6037224" y="2386540"/>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App3</a:t>
            </a:r>
          </a:p>
        </p:txBody>
      </p:sp>
      <p:sp>
        <p:nvSpPr>
          <p:cNvPr id="26" name="Rounded Rectangle 25">
            <a:extLst>
              <a:ext uri="{FF2B5EF4-FFF2-40B4-BE49-F238E27FC236}">
                <a16:creationId xmlns:a16="http://schemas.microsoft.com/office/drawing/2014/main" id="{58FA6CB3-487A-6B41-AD35-66468A885081}"/>
              </a:ext>
            </a:extLst>
          </p:cNvPr>
          <p:cNvSpPr/>
          <p:nvPr/>
        </p:nvSpPr>
        <p:spPr>
          <a:xfrm>
            <a:off x="8270973" y="2412275"/>
            <a:ext cx="1406433" cy="1319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4</a:t>
            </a:r>
          </a:p>
        </p:txBody>
      </p:sp>
      <p:sp>
        <p:nvSpPr>
          <p:cNvPr id="27" name="Down Arrow 26">
            <a:extLst>
              <a:ext uri="{FF2B5EF4-FFF2-40B4-BE49-F238E27FC236}">
                <a16:creationId xmlns:a16="http://schemas.microsoft.com/office/drawing/2014/main" id="{6DB733BE-A113-5B4C-A9DA-B0E493C293AE}"/>
              </a:ext>
            </a:extLst>
          </p:cNvPr>
          <p:cNvSpPr/>
          <p:nvPr/>
        </p:nvSpPr>
        <p:spPr>
          <a:xfrm>
            <a:off x="6653349" y="3705887"/>
            <a:ext cx="235131" cy="679269"/>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a:extLst>
              <a:ext uri="{FF2B5EF4-FFF2-40B4-BE49-F238E27FC236}">
                <a16:creationId xmlns:a16="http://schemas.microsoft.com/office/drawing/2014/main" id="{0E325D50-069B-C44D-80F2-C8456F200AFD}"/>
              </a:ext>
            </a:extLst>
          </p:cNvPr>
          <p:cNvSpPr/>
          <p:nvPr/>
        </p:nvSpPr>
        <p:spPr>
          <a:xfrm>
            <a:off x="8856623" y="3735586"/>
            <a:ext cx="235131" cy="679269"/>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Bent Arrow 28">
            <a:extLst>
              <a:ext uri="{FF2B5EF4-FFF2-40B4-BE49-F238E27FC236}">
                <a16:creationId xmlns:a16="http://schemas.microsoft.com/office/drawing/2014/main" id="{01469152-0C63-C24F-972F-7015C888364D}"/>
              </a:ext>
            </a:extLst>
          </p:cNvPr>
          <p:cNvSpPr/>
          <p:nvPr/>
        </p:nvSpPr>
        <p:spPr>
          <a:xfrm rot="5400000">
            <a:off x="6174924" y="2731074"/>
            <a:ext cx="2669176" cy="63898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Bent Arrow 29">
            <a:extLst>
              <a:ext uri="{FF2B5EF4-FFF2-40B4-BE49-F238E27FC236}">
                <a16:creationId xmlns:a16="http://schemas.microsoft.com/office/drawing/2014/main" id="{5EE22B07-F76C-234C-813A-FA8E2EE3628B}"/>
              </a:ext>
            </a:extLst>
          </p:cNvPr>
          <p:cNvSpPr/>
          <p:nvPr/>
        </p:nvSpPr>
        <p:spPr>
          <a:xfrm rot="5400000" flipV="1">
            <a:off x="6901003" y="2726720"/>
            <a:ext cx="2669176" cy="63898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2BF7370F-9BBB-984A-A7BC-05F241FEE97C}"/>
              </a:ext>
            </a:extLst>
          </p:cNvPr>
          <p:cNvSpPr txBox="1"/>
          <p:nvPr/>
        </p:nvSpPr>
        <p:spPr>
          <a:xfrm>
            <a:off x="219899" y="500355"/>
            <a:ext cx="5238204" cy="923330"/>
          </a:xfrm>
          <a:prstGeom prst="rect">
            <a:avLst/>
          </a:prstGeom>
          <a:noFill/>
        </p:spPr>
        <p:txBody>
          <a:bodyPr wrap="square" rtlCol="0">
            <a:spAutoFit/>
          </a:bodyPr>
          <a:lstStyle/>
          <a:p>
            <a:r>
              <a:rPr lang="en-US" dirty="0"/>
              <a:t>App Apps uses same </a:t>
            </a:r>
            <a:r>
              <a:rPr lang="en-US" dirty="0" err="1"/>
              <a:t>ThreadPool</a:t>
            </a:r>
            <a:r>
              <a:rPr lang="en-US" dirty="0"/>
              <a:t>. App Framework decides no. of threads to be read from </a:t>
            </a:r>
            <a:r>
              <a:rPr lang="en-US" dirty="0" err="1"/>
              <a:t>ThreadPool</a:t>
            </a:r>
            <a:r>
              <a:rPr lang="en-US" dirty="0"/>
              <a:t>  for Processing incoming Requests </a:t>
            </a:r>
          </a:p>
        </p:txBody>
      </p:sp>
      <p:cxnSp>
        <p:nvCxnSpPr>
          <p:cNvPr id="33" name="Straight Arrow Connector 32">
            <a:extLst>
              <a:ext uri="{FF2B5EF4-FFF2-40B4-BE49-F238E27FC236}">
                <a16:creationId xmlns:a16="http://schemas.microsoft.com/office/drawing/2014/main" id="{485B823D-6FED-904E-AF8A-CBAB62924716}"/>
              </a:ext>
            </a:extLst>
          </p:cNvPr>
          <p:cNvCxnSpPr/>
          <p:nvPr/>
        </p:nvCxnSpPr>
        <p:spPr>
          <a:xfrm>
            <a:off x="352697" y="1711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7AA345A-F721-574E-84C4-39803C6B7BC8}"/>
              </a:ext>
            </a:extLst>
          </p:cNvPr>
          <p:cNvCxnSpPr/>
          <p:nvPr/>
        </p:nvCxnSpPr>
        <p:spPr>
          <a:xfrm>
            <a:off x="505097" y="1864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DA67DAA-A2D9-7B4A-A713-B3AF751E9115}"/>
              </a:ext>
            </a:extLst>
          </p:cNvPr>
          <p:cNvCxnSpPr/>
          <p:nvPr/>
        </p:nvCxnSpPr>
        <p:spPr>
          <a:xfrm>
            <a:off x="657497" y="2016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1046C3A-347E-CB46-92DC-0FCDD1AA1945}"/>
              </a:ext>
            </a:extLst>
          </p:cNvPr>
          <p:cNvCxnSpPr/>
          <p:nvPr/>
        </p:nvCxnSpPr>
        <p:spPr>
          <a:xfrm>
            <a:off x="809897" y="2168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72C3108-75C8-BB41-BE59-23D616A2DC0F}"/>
              </a:ext>
            </a:extLst>
          </p:cNvPr>
          <p:cNvCxnSpPr/>
          <p:nvPr/>
        </p:nvCxnSpPr>
        <p:spPr>
          <a:xfrm>
            <a:off x="962297" y="2321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34D817C-78B8-A940-B5A6-EE0B6BAF612F}"/>
              </a:ext>
            </a:extLst>
          </p:cNvPr>
          <p:cNvCxnSpPr/>
          <p:nvPr/>
        </p:nvCxnSpPr>
        <p:spPr>
          <a:xfrm>
            <a:off x="1114697" y="2473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72DD90A-701E-C04C-9F69-8F628BFE47A9}"/>
              </a:ext>
            </a:extLst>
          </p:cNvPr>
          <p:cNvCxnSpPr/>
          <p:nvPr/>
        </p:nvCxnSpPr>
        <p:spPr>
          <a:xfrm>
            <a:off x="1267097" y="2626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7A4C76B-0119-7141-BBC1-FA04F0A00DC1}"/>
              </a:ext>
            </a:extLst>
          </p:cNvPr>
          <p:cNvCxnSpPr/>
          <p:nvPr/>
        </p:nvCxnSpPr>
        <p:spPr>
          <a:xfrm>
            <a:off x="1419497" y="2778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90410A3-CED9-9A43-84C3-676F401451B3}"/>
              </a:ext>
            </a:extLst>
          </p:cNvPr>
          <p:cNvCxnSpPr/>
          <p:nvPr/>
        </p:nvCxnSpPr>
        <p:spPr>
          <a:xfrm>
            <a:off x="1571897" y="2930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2AEBF26-671E-1741-8A7D-FC93313A63DC}"/>
              </a:ext>
            </a:extLst>
          </p:cNvPr>
          <p:cNvCxnSpPr/>
          <p:nvPr/>
        </p:nvCxnSpPr>
        <p:spPr>
          <a:xfrm>
            <a:off x="1724297" y="3083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3C9A7E1-EB3C-FF48-8F79-0A2E6A079311}"/>
              </a:ext>
            </a:extLst>
          </p:cNvPr>
          <p:cNvCxnSpPr/>
          <p:nvPr/>
        </p:nvCxnSpPr>
        <p:spPr>
          <a:xfrm>
            <a:off x="1876697" y="3235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894F058-DE3E-1F4A-B184-D6267C3D98A3}"/>
              </a:ext>
            </a:extLst>
          </p:cNvPr>
          <p:cNvCxnSpPr/>
          <p:nvPr/>
        </p:nvCxnSpPr>
        <p:spPr>
          <a:xfrm>
            <a:off x="2029097" y="3388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55BC568-08EB-4A4D-8C77-877C4D916533}"/>
              </a:ext>
            </a:extLst>
          </p:cNvPr>
          <p:cNvCxnSpPr/>
          <p:nvPr/>
        </p:nvCxnSpPr>
        <p:spPr>
          <a:xfrm>
            <a:off x="2181497" y="3540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E76FDDA-05A6-CB4E-8477-C28146A462DB}"/>
              </a:ext>
            </a:extLst>
          </p:cNvPr>
          <p:cNvCxnSpPr/>
          <p:nvPr/>
        </p:nvCxnSpPr>
        <p:spPr>
          <a:xfrm>
            <a:off x="2333897" y="3692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71FCDD3-F1E0-3644-B117-4CAD1C9F6B13}"/>
              </a:ext>
            </a:extLst>
          </p:cNvPr>
          <p:cNvCxnSpPr/>
          <p:nvPr/>
        </p:nvCxnSpPr>
        <p:spPr>
          <a:xfrm>
            <a:off x="2486297" y="3845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7092129-E435-3848-A0A3-A19E004AB903}"/>
              </a:ext>
            </a:extLst>
          </p:cNvPr>
          <p:cNvCxnSpPr/>
          <p:nvPr/>
        </p:nvCxnSpPr>
        <p:spPr>
          <a:xfrm>
            <a:off x="2638697" y="3997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5744CCD-7190-4940-BA72-7EBFEBC9D6C4}"/>
              </a:ext>
            </a:extLst>
          </p:cNvPr>
          <p:cNvCxnSpPr/>
          <p:nvPr/>
        </p:nvCxnSpPr>
        <p:spPr>
          <a:xfrm>
            <a:off x="2791097" y="41500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37651C3-3A9A-FB48-8E94-362ADD930D88}"/>
              </a:ext>
            </a:extLst>
          </p:cNvPr>
          <p:cNvCxnSpPr/>
          <p:nvPr/>
        </p:nvCxnSpPr>
        <p:spPr>
          <a:xfrm>
            <a:off x="2943497" y="43024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BF0B125-6AF1-164A-95FE-A8A3EB833745}"/>
              </a:ext>
            </a:extLst>
          </p:cNvPr>
          <p:cNvCxnSpPr/>
          <p:nvPr/>
        </p:nvCxnSpPr>
        <p:spPr>
          <a:xfrm>
            <a:off x="3095897" y="44548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06E75FE-223A-3B44-9CD2-65CCB3E48A30}"/>
              </a:ext>
            </a:extLst>
          </p:cNvPr>
          <p:cNvCxnSpPr/>
          <p:nvPr/>
        </p:nvCxnSpPr>
        <p:spPr>
          <a:xfrm>
            <a:off x="3248297" y="46072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47E0F03-E645-2D4F-8F25-081A8BDD14EB}"/>
              </a:ext>
            </a:extLst>
          </p:cNvPr>
          <p:cNvCxnSpPr/>
          <p:nvPr/>
        </p:nvCxnSpPr>
        <p:spPr>
          <a:xfrm>
            <a:off x="3400697" y="4759626"/>
            <a:ext cx="5477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11DB1A6-D9D0-DF43-90F3-34E5D116A850}"/>
              </a:ext>
            </a:extLst>
          </p:cNvPr>
          <p:cNvSpPr txBox="1"/>
          <p:nvPr/>
        </p:nvSpPr>
        <p:spPr>
          <a:xfrm>
            <a:off x="148046" y="3540426"/>
            <a:ext cx="2185851" cy="369332"/>
          </a:xfrm>
          <a:prstGeom prst="rect">
            <a:avLst/>
          </a:prstGeom>
          <a:noFill/>
        </p:spPr>
        <p:txBody>
          <a:bodyPr wrap="square" rtlCol="0">
            <a:spAutoFit/>
          </a:bodyPr>
          <a:lstStyle/>
          <a:p>
            <a:r>
              <a:rPr lang="en-US" dirty="0"/>
              <a:t>Multiple Requests</a:t>
            </a:r>
          </a:p>
        </p:txBody>
      </p:sp>
      <p:sp>
        <p:nvSpPr>
          <p:cNvPr id="55" name="TextBox 54">
            <a:extLst>
              <a:ext uri="{FF2B5EF4-FFF2-40B4-BE49-F238E27FC236}">
                <a16:creationId xmlns:a16="http://schemas.microsoft.com/office/drawing/2014/main" id="{F4EE0DAF-B053-E745-A22A-33694B990295}"/>
              </a:ext>
            </a:extLst>
          </p:cNvPr>
          <p:cNvSpPr txBox="1"/>
          <p:nvPr/>
        </p:nvSpPr>
        <p:spPr>
          <a:xfrm>
            <a:off x="9978944" y="739031"/>
            <a:ext cx="2021479" cy="1200329"/>
          </a:xfrm>
          <a:prstGeom prst="rect">
            <a:avLst/>
          </a:prstGeom>
          <a:noFill/>
        </p:spPr>
        <p:txBody>
          <a:bodyPr wrap="square" rtlCol="0">
            <a:spAutoFit/>
          </a:bodyPr>
          <a:lstStyle/>
          <a:p>
            <a:r>
              <a:rPr lang="en-US" dirty="0"/>
              <a:t>App 1,2,3,4 allocates separate thread for each incoming request</a:t>
            </a:r>
          </a:p>
        </p:txBody>
      </p:sp>
      <p:sp>
        <p:nvSpPr>
          <p:cNvPr id="56" name="Left-right Arrow 55">
            <a:extLst>
              <a:ext uri="{FF2B5EF4-FFF2-40B4-BE49-F238E27FC236}">
                <a16:creationId xmlns:a16="http://schemas.microsoft.com/office/drawing/2014/main" id="{50E95C35-6007-9943-9672-C65FBFA88919}"/>
              </a:ext>
            </a:extLst>
          </p:cNvPr>
          <p:cNvSpPr/>
          <p:nvPr/>
        </p:nvSpPr>
        <p:spPr>
          <a:xfrm>
            <a:off x="9761230" y="5533904"/>
            <a:ext cx="427799" cy="172386"/>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479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9E26FF-FF77-B34A-B4A9-79E88E1D476C}"/>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Programming Model</a:t>
            </a:r>
          </a:p>
        </p:txBody>
      </p:sp>
      <p:sp>
        <p:nvSpPr>
          <p:cNvPr id="3" name="TextBox 2">
            <a:extLst>
              <a:ext uri="{FF2B5EF4-FFF2-40B4-BE49-F238E27FC236}">
                <a16:creationId xmlns:a16="http://schemas.microsoft.com/office/drawing/2014/main" id="{E1E930F5-4369-954D-BCFD-4C5E5C8C1BB0}"/>
              </a:ext>
            </a:extLst>
          </p:cNvPr>
          <p:cNvSpPr txBox="1"/>
          <p:nvPr/>
        </p:nvSpPr>
        <p:spPr>
          <a:xfrm>
            <a:off x="0" y="513806"/>
            <a:ext cx="12192000" cy="646331"/>
          </a:xfrm>
          <a:prstGeom prst="rect">
            <a:avLst/>
          </a:prstGeom>
          <a:noFill/>
        </p:spPr>
        <p:txBody>
          <a:bodyPr wrap="square" rtlCol="0">
            <a:spAutoFit/>
          </a:bodyPr>
          <a:lstStyle/>
          <a:p>
            <a:pPr marL="342900" indent="-342900">
              <a:buFont typeface="+mj-lt"/>
              <a:buAutoNum type="arabicPeriod"/>
            </a:pPr>
            <a:r>
              <a:rPr lang="en-US" dirty="0"/>
              <a:t>JavaScript Object Equality</a:t>
            </a:r>
          </a:p>
          <a:p>
            <a:endParaRPr lang="en-US" dirty="0"/>
          </a:p>
        </p:txBody>
      </p:sp>
      <p:sp>
        <p:nvSpPr>
          <p:cNvPr id="4" name="Rectangle 3">
            <a:extLst>
              <a:ext uri="{FF2B5EF4-FFF2-40B4-BE49-F238E27FC236}">
                <a16:creationId xmlns:a16="http://schemas.microsoft.com/office/drawing/2014/main" id="{468119A8-A19E-FD4C-9D6E-96B33FC9956D}"/>
              </a:ext>
            </a:extLst>
          </p:cNvPr>
          <p:cNvSpPr/>
          <p:nvPr/>
        </p:nvSpPr>
        <p:spPr>
          <a:xfrm>
            <a:off x="124326" y="1304611"/>
            <a:ext cx="2555508" cy="369332"/>
          </a:xfrm>
          <a:prstGeom prst="rect">
            <a:avLst/>
          </a:prstGeom>
        </p:spPr>
        <p:txBody>
          <a:bodyPr wrap="none">
            <a:spAutoFit/>
          </a:bodyPr>
          <a:lstStyle/>
          <a:p>
            <a:r>
              <a:rPr lang="en-IN" dirty="0">
                <a:solidFill>
                  <a:srgbClr val="0000FF"/>
                </a:solidFill>
                <a:latin typeface="Menlo" panose="020B0609030804020204" pitchFamily="49" charset="0"/>
              </a:rPr>
              <a:t>var</a:t>
            </a:r>
            <a:r>
              <a:rPr lang="en-IN" dirty="0">
                <a:solidFill>
                  <a:srgbClr val="000000"/>
                </a:solidFill>
                <a:latin typeface="Menlo" panose="020B0609030804020204" pitchFamily="49" charset="0"/>
              </a:rPr>
              <a:t> </a:t>
            </a:r>
            <a:r>
              <a:rPr lang="en-IN" dirty="0" err="1">
                <a:solidFill>
                  <a:srgbClr val="000000"/>
                </a:solidFill>
                <a:latin typeface="Menlo" panose="020B0609030804020204" pitchFamily="49" charset="0"/>
              </a:rPr>
              <a:t>obj</a:t>
            </a:r>
            <a:r>
              <a:rPr lang="en-IN" dirty="0">
                <a:solidFill>
                  <a:srgbClr val="000000"/>
                </a:solidFill>
                <a:latin typeface="Menlo" panose="020B0609030804020204" pitchFamily="49" charset="0"/>
              </a:rPr>
              <a:t> = {x:</a:t>
            </a:r>
            <a:r>
              <a:rPr lang="en-IN" dirty="0">
                <a:solidFill>
                  <a:srgbClr val="098658"/>
                </a:solidFill>
                <a:latin typeface="Menlo" panose="020B0609030804020204" pitchFamily="49" charset="0"/>
              </a:rPr>
              <a:t>10</a:t>
            </a:r>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
        <p:nvSpPr>
          <p:cNvPr id="5" name="Rectangle 4">
            <a:extLst>
              <a:ext uri="{FF2B5EF4-FFF2-40B4-BE49-F238E27FC236}">
                <a16:creationId xmlns:a16="http://schemas.microsoft.com/office/drawing/2014/main" id="{3FAE99D1-0687-5245-87BF-46834766720D}"/>
              </a:ext>
            </a:extLst>
          </p:cNvPr>
          <p:cNvSpPr/>
          <p:nvPr/>
        </p:nvSpPr>
        <p:spPr>
          <a:xfrm>
            <a:off x="9187543" y="1375954"/>
            <a:ext cx="975360" cy="775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X:10</a:t>
            </a:r>
          </a:p>
        </p:txBody>
      </p:sp>
      <p:cxnSp>
        <p:nvCxnSpPr>
          <p:cNvPr id="7" name="Straight Arrow Connector 6">
            <a:extLst>
              <a:ext uri="{FF2B5EF4-FFF2-40B4-BE49-F238E27FC236}">
                <a16:creationId xmlns:a16="http://schemas.microsoft.com/office/drawing/2014/main" id="{23C51448-D874-C44E-B546-DC47DA2E4B1F}"/>
              </a:ext>
            </a:extLst>
          </p:cNvPr>
          <p:cNvCxnSpPr>
            <a:endCxn id="5" idx="1"/>
          </p:cNvCxnSpPr>
          <p:nvPr/>
        </p:nvCxnSpPr>
        <p:spPr>
          <a:xfrm>
            <a:off x="7280366" y="1763485"/>
            <a:ext cx="19071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51751FC-E156-F842-8F1B-707CF54DCBE7}"/>
              </a:ext>
            </a:extLst>
          </p:cNvPr>
          <p:cNvSpPr txBox="1"/>
          <p:nvPr/>
        </p:nvSpPr>
        <p:spPr>
          <a:xfrm>
            <a:off x="6775269" y="1673943"/>
            <a:ext cx="505097" cy="369332"/>
          </a:xfrm>
          <a:prstGeom prst="rect">
            <a:avLst/>
          </a:prstGeom>
          <a:noFill/>
        </p:spPr>
        <p:txBody>
          <a:bodyPr wrap="square" rtlCol="0">
            <a:spAutoFit/>
          </a:bodyPr>
          <a:lstStyle/>
          <a:p>
            <a:r>
              <a:rPr lang="en-US" dirty="0"/>
              <a:t>obj</a:t>
            </a:r>
          </a:p>
        </p:txBody>
      </p:sp>
      <p:sp>
        <p:nvSpPr>
          <p:cNvPr id="9" name="Rectangle 8">
            <a:extLst>
              <a:ext uri="{FF2B5EF4-FFF2-40B4-BE49-F238E27FC236}">
                <a16:creationId xmlns:a16="http://schemas.microsoft.com/office/drawing/2014/main" id="{7FC8CCC5-505A-864A-805C-2C987628E132}"/>
              </a:ext>
            </a:extLst>
          </p:cNvPr>
          <p:cNvSpPr/>
          <p:nvPr/>
        </p:nvSpPr>
        <p:spPr>
          <a:xfrm>
            <a:off x="0" y="2277682"/>
            <a:ext cx="2276585" cy="369332"/>
          </a:xfrm>
          <a:prstGeom prst="rect">
            <a:avLst/>
          </a:prstGeom>
        </p:spPr>
        <p:txBody>
          <a:bodyPr wrap="none">
            <a:spAutoFit/>
          </a:bodyPr>
          <a:lstStyle/>
          <a:p>
            <a:r>
              <a:rPr lang="en-IN" dirty="0">
                <a:solidFill>
                  <a:srgbClr val="0000FF"/>
                </a:solidFill>
                <a:latin typeface="Menlo" panose="020B0609030804020204" pitchFamily="49" charset="0"/>
              </a:rPr>
              <a:t>var</a:t>
            </a:r>
            <a:r>
              <a:rPr lang="en-IN" dirty="0">
                <a:solidFill>
                  <a:srgbClr val="000000"/>
                </a:solidFill>
                <a:latin typeface="Menlo" panose="020B0609030804020204" pitchFamily="49" charset="0"/>
              </a:rPr>
              <a:t> obj1 = </a:t>
            </a:r>
            <a:r>
              <a:rPr lang="en-IN" dirty="0" err="1">
                <a:solidFill>
                  <a:srgbClr val="000000"/>
                </a:solidFill>
                <a:latin typeface="Menlo" panose="020B0609030804020204" pitchFamily="49" charset="0"/>
              </a:rPr>
              <a:t>obj</a:t>
            </a:r>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
        <p:nvSpPr>
          <p:cNvPr id="10" name="TextBox 9">
            <a:extLst>
              <a:ext uri="{FF2B5EF4-FFF2-40B4-BE49-F238E27FC236}">
                <a16:creationId xmlns:a16="http://schemas.microsoft.com/office/drawing/2014/main" id="{21289E08-4137-3540-B113-06BD476D4F06}"/>
              </a:ext>
            </a:extLst>
          </p:cNvPr>
          <p:cNvSpPr txBox="1"/>
          <p:nvPr/>
        </p:nvSpPr>
        <p:spPr>
          <a:xfrm>
            <a:off x="0" y="2795451"/>
            <a:ext cx="3805646" cy="646331"/>
          </a:xfrm>
          <a:prstGeom prst="rect">
            <a:avLst/>
          </a:prstGeom>
          <a:noFill/>
        </p:spPr>
        <p:txBody>
          <a:bodyPr wrap="square" rtlCol="0">
            <a:spAutoFit/>
          </a:bodyPr>
          <a:lstStyle/>
          <a:p>
            <a:r>
              <a:rPr lang="en-US" dirty="0"/>
              <a:t>Obj1 will point to same location that is referenced by obj</a:t>
            </a:r>
          </a:p>
        </p:txBody>
      </p:sp>
      <p:cxnSp>
        <p:nvCxnSpPr>
          <p:cNvPr id="14" name="Straight Arrow Connector 13">
            <a:extLst>
              <a:ext uri="{FF2B5EF4-FFF2-40B4-BE49-F238E27FC236}">
                <a16:creationId xmlns:a16="http://schemas.microsoft.com/office/drawing/2014/main" id="{18E9E2E5-781F-B447-9C99-04D5769F0743}"/>
              </a:ext>
            </a:extLst>
          </p:cNvPr>
          <p:cNvCxnSpPr>
            <a:endCxn id="5" idx="2"/>
          </p:cNvCxnSpPr>
          <p:nvPr/>
        </p:nvCxnSpPr>
        <p:spPr>
          <a:xfrm flipV="1">
            <a:off x="9675223" y="2151017"/>
            <a:ext cx="0" cy="801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689428D-E20B-1241-A616-03C765DA1248}"/>
              </a:ext>
            </a:extLst>
          </p:cNvPr>
          <p:cNvSpPr txBox="1"/>
          <p:nvPr/>
        </p:nvSpPr>
        <p:spPr>
          <a:xfrm>
            <a:off x="9187543" y="2952206"/>
            <a:ext cx="1184366" cy="369332"/>
          </a:xfrm>
          <a:prstGeom prst="rect">
            <a:avLst/>
          </a:prstGeom>
          <a:noFill/>
        </p:spPr>
        <p:txBody>
          <a:bodyPr wrap="square" rtlCol="0">
            <a:spAutoFit/>
          </a:bodyPr>
          <a:lstStyle/>
          <a:p>
            <a:r>
              <a:rPr lang="en-US" dirty="0"/>
              <a:t>obj1</a:t>
            </a:r>
          </a:p>
        </p:txBody>
      </p:sp>
      <p:sp>
        <p:nvSpPr>
          <p:cNvPr id="16" name="Rectangle 15">
            <a:extLst>
              <a:ext uri="{FF2B5EF4-FFF2-40B4-BE49-F238E27FC236}">
                <a16:creationId xmlns:a16="http://schemas.microsoft.com/office/drawing/2014/main" id="{7A8FAED0-8D84-F84D-8696-464566527046}"/>
              </a:ext>
            </a:extLst>
          </p:cNvPr>
          <p:cNvSpPr/>
          <p:nvPr/>
        </p:nvSpPr>
        <p:spPr>
          <a:xfrm>
            <a:off x="139460" y="3646043"/>
            <a:ext cx="1997663" cy="369332"/>
          </a:xfrm>
          <a:prstGeom prst="rect">
            <a:avLst/>
          </a:prstGeom>
        </p:spPr>
        <p:txBody>
          <a:bodyPr wrap="none">
            <a:spAutoFit/>
          </a:bodyPr>
          <a:lstStyle/>
          <a:p>
            <a:r>
              <a:rPr lang="en-IN" dirty="0">
                <a:solidFill>
                  <a:srgbClr val="000000"/>
                </a:solidFill>
                <a:latin typeface="Menlo" panose="020B0609030804020204" pitchFamily="49" charset="0"/>
              </a:rPr>
              <a:t>obj1.x = </a:t>
            </a:r>
            <a:r>
              <a:rPr lang="en-IN" dirty="0">
                <a:solidFill>
                  <a:srgbClr val="098658"/>
                </a:solidFill>
                <a:latin typeface="Menlo" panose="020B0609030804020204" pitchFamily="49" charset="0"/>
              </a:rPr>
              <a:t>900</a:t>
            </a:r>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
        <p:nvSpPr>
          <p:cNvPr id="17" name="TextBox 16">
            <a:extLst>
              <a:ext uri="{FF2B5EF4-FFF2-40B4-BE49-F238E27FC236}">
                <a16:creationId xmlns:a16="http://schemas.microsoft.com/office/drawing/2014/main" id="{C975A1B0-49CD-6C44-8BB7-0822A461491D}"/>
              </a:ext>
            </a:extLst>
          </p:cNvPr>
          <p:cNvSpPr txBox="1"/>
          <p:nvPr/>
        </p:nvSpPr>
        <p:spPr>
          <a:xfrm>
            <a:off x="0" y="4188823"/>
            <a:ext cx="4188823" cy="374467"/>
          </a:xfrm>
          <a:prstGeom prst="rect">
            <a:avLst/>
          </a:prstGeom>
          <a:noFill/>
        </p:spPr>
        <p:txBody>
          <a:bodyPr wrap="square" rtlCol="0">
            <a:spAutoFit/>
          </a:bodyPr>
          <a:lstStyle/>
          <a:p>
            <a:r>
              <a:rPr lang="en-US" dirty="0"/>
              <a:t>Updates in obj1 will be reflected to obj</a:t>
            </a:r>
          </a:p>
        </p:txBody>
      </p:sp>
    </p:spTree>
    <p:extLst>
      <p:ext uri="{BB962C8B-B14F-4D97-AF65-F5344CB8AC3E}">
        <p14:creationId xmlns:p14="http://schemas.microsoft.com/office/powerpoint/2010/main" val="1312324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428A87-BBD9-B647-A639-10F541B0F26A}"/>
              </a:ext>
            </a:extLst>
          </p:cNvPr>
          <p:cNvSpPr/>
          <p:nvPr/>
        </p:nvSpPr>
        <p:spPr>
          <a:xfrm>
            <a:off x="2299063" y="3074126"/>
            <a:ext cx="6487886" cy="5399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E87215E9-98AE-2646-A04F-CA8514024C1F}"/>
              </a:ext>
            </a:extLst>
          </p:cNvPr>
          <p:cNvSpPr/>
          <p:nvPr/>
        </p:nvSpPr>
        <p:spPr>
          <a:xfrm>
            <a:off x="3030583" y="3082834"/>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5CBB51F-1525-5946-90EB-094543FAE41F}"/>
              </a:ext>
            </a:extLst>
          </p:cNvPr>
          <p:cNvSpPr/>
          <p:nvPr/>
        </p:nvSpPr>
        <p:spPr>
          <a:xfrm>
            <a:off x="3875314" y="3082834"/>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DBF5AE-1123-5242-9AEE-4E583D38C250}"/>
              </a:ext>
            </a:extLst>
          </p:cNvPr>
          <p:cNvSpPr/>
          <p:nvPr/>
        </p:nvSpPr>
        <p:spPr>
          <a:xfrm>
            <a:off x="5020491" y="3074126"/>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8BA27F0-5EC5-0648-8312-0A209B94E75B}"/>
              </a:ext>
            </a:extLst>
          </p:cNvPr>
          <p:cNvSpPr/>
          <p:nvPr/>
        </p:nvSpPr>
        <p:spPr>
          <a:xfrm>
            <a:off x="6217920" y="3100251"/>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137E7F5-9328-2E4B-9F95-C729A93B96E6}"/>
              </a:ext>
            </a:extLst>
          </p:cNvPr>
          <p:cNvSpPr/>
          <p:nvPr/>
        </p:nvSpPr>
        <p:spPr>
          <a:xfrm>
            <a:off x="7741919" y="3074126"/>
            <a:ext cx="113211"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0435E59-CCD0-A247-9DE5-B2B70B4C3755}"/>
              </a:ext>
            </a:extLst>
          </p:cNvPr>
          <p:cNvSpPr txBox="1"/>
          <p:nvPr/>
        </p:nvSpPr>
        <p:spPr>
          <a:xfrm>
            <a:off x="3950425" y="3988525"/>
            <a:ext cx="598714" cy="400110"/>
          </a:xfrm>
          <a:prstGeom prst="rect">
            <a:avLst/>
          </a:prstGeom>
          <a:noFill/>
        </p:spPr>
        <p:txBody>
          <a:bodyPr wrap="square" rtlCol="0">
            <a:spAutoFit/>
          </a:bodyPr>
          <a:lstStyle/>
          <a:p>
            <a:r>
              <a:rPr lang="en-US" sz="1000" dirty="0"/>
              <a:t>Click (f1)</a:t>
            </a:r>
          </a:p>
        </p:txBody>
      </p:sp>
      <p:sp>
        <p:nvSpPr>
          <p:cNvPr id="9" name="TextBox 8">
            <a:extLst>
              <a:ext uri="{FF2B5EF4-FFF2-40B4-BE49-F238E27FC236}">
                <a16:creationId xmlns:a16="http://schemas.microsoft.com/office/drawing/2014/main" id="{EF5E7D9D-EBA1-AB41-B0BA-9D3DC1670784}"/>
              </a:ext>
            </a:extLst>
          </p:cNvPr>
          <p:cNvSpPr txBox="1"/>
          <p:nvPr/>
        </p:nvSpPr>
        <p:spPr>
          <a:xfrm>
            <a:off x="3197135" y="3187337"/>
            <a:ext cx="598714" cy="400110"/>
          </a:xfrm>
          <a:prstGeom prst="rect">
            <a:avLst/>
          </a:prstGeom>
          <a:noFill/>
        </p:spPr>
        <p:txBody>
          <a:bodyPr wrap="square" rtlCol="0">
            <a:spAutoFit/>
          </a:bodyPr>
          <a:lstStyle/>
          <a:p>
            <a:r>
              <a:rPr lang="en-US" sz="1000" dirty="0"/>
              <a:t>Click (f1)</a:t>
            </a:r>
          </a:p>
        </p:txBody>
      </p:sp>
      <p:sp>
        <p:nvSpPr>
          <p:cNvPr id="10" name="TextBox 9">
            <a:extLst>
              <a:ext uri="{FF2B5EF4-FFF2-40B4-BE49-F238E27FC236}">
                <a16:creationId xmlns:a16="http://schemas.microsoft.com/office/drawing/2014/main" id="{986AD3CE-6129-8E47-8CEC-042C578AEE14}"/>
              </a:ext>
            </a:extLst>
          </p:cNvPr>
          <p:cNvSpPr txBox="1"/>
          <p:nvPr/>
        </p:nvSpPr>
        <p:spPr>
          <a:xfrm>
            <a:off x="4081054" y="3157099"/>
            <a:ext cx="598714" cy="400110"/>
          </a:xfrm>
          <a:prstGeom prst="rect">
            <a:avLst/>
          </a:prstGeom>
          <a:noFill/>
        </p:spPr>
        <p:txBody>
          <a:bodyPr wrap="square" rtlCol="0">
            <a:spAutoFit/>
          </a:bodyPr>
          <a:lstStyle/>
          <a:p>
            <a:r>
              <a:rPr lang="en-US" sz="1000" dirty="0"/>
              <a:t>Click (f1)</a:t>
            </a:r>
          </a:p>
        </p:txBody>
      </p:sp>
      <p:sp>
        <p:nvSpPr>
          <p:cNvPr id="11" name="TextBox 10">
            <a:extLst>
              <a:ext uri="{FF2B5EF4-FFF2-40B4-BE49-F238E27FC236}">
                <a16:creationId xmlns:a16="http://schemas.microsoft.com/office/drawing/2014/main" id="{312D8E10-B551-C348-A726-E28F74915FC2}"/>
              </a:ext>
            </a:extLst>
          </p:cNvPr>
          <p:cNvSpPr txBox="1"/>
          <p:nvPr/>
        </p:nvSpPr>
        <p:spPr>
          <a:xfrm>
            <a:off x="5308963" y="3161454"/>
            <a:ext cx="598714" cy="400110"/>
          </a:xfrm>
          <a:prstGeom prst="rect">
            <a:avLst/>
          </a:prstGeom>
          <a:noFill/>
        </p:spPr>
        <p:txBody>
          <a:bodyPr wrap="square" rtlCol="0">
            <a:spAutoFit/>
          </a:bodyPr>
          <a:lstStyle/>
          <a:p>
            <a:r>
              <a:rPr lang="en-US" sz="1000" dirty="0"/>
              <a:t>Click (f1)</a:t>
            </a:r>
          </a:p>
        </p:txBody>
      </p:sp>
      <p:sp>
        <p:nvSpPr>
          <p:cNvPr id="12" name="TextBox 11">
            <a:extLst>
              <a:ext uri="{FF2B5EF4-FFF2-40B4-BE49-F238E27FC236}">
                <a16:creationId xmlns:a16="http://schemas.microsoft.com/office/drawing/2014/main" id="{0D1BF746-2126-B843-BE46-F5244AA202C5}"/>
              </a:ext>
            </a:extLst>
          </p:cNvPr>
          <p:cNvSpPr txBox="1"/>
          <p:nvPr/>
        </p:nvSpPr>
        <p:spPr>
          <a:xfrm>
            <a:off x="6474823" y="3178871"/>
            <a:ext cx="598714" cy="400110"/>
          </a:xfrm>
          <a:prstGeom prst="rect">
            <a:avLst/>
          </a:prstGeom>
          <a:noFill/>
        </p:spPr>
        <p:txBody>
          <a:bodyPr wrap="square" rtlCol="0">
            <a:spAutoFit/>
          </a:bodyPr>
          <a:lstStyle/>
          <a:p>
            <a:r>
              <a:rPr lang="en-US" sz="1000" dirty="0"/>
              <a:t>Click (f1)</a:t>
            </a:r>
          </a:p>
        </p:txBody>
      </p:sp>
      <p:sp>
        <p:nvSpPr>
          <p:cNvPr id="13" name="Down Arrow 12">
            <a:extLst>
              <a:ext uri="{FF2B5EF4-FFF2-40B4-BE49-F238E27FC236}">
                <a16:creationId xmlns:a16="http://schemas.microsoft.com/office/drawing/2014/main" id="{9648A715-3B0F-DD43-B53D-94BAB1262FF0}"/>
              </a:ext>
            </a:extLst>
          </p:cNvPr>
          <p:cNvSpPr/>
          <p:nvPr/>
        </p:nvSpPr>
        <p:spPr>
          <a:xfrm>
            <a:off x="2325189" y="1641565"/>
            <a:ext cx="275408" cy="13759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29C4C3F-FE1E-C542-B071-ACC5B092330D}"/>
              </a:ext>
            </a:extLst>
          </p:cNvPr>
          <p:cNvSpPr txBox="1"/>
          <p:nvPr/>
        </p:nvSpPr>
        <p:spPr>
          <a:xfrm>
            <a:off x="1306286" y="1018903"/>
            <a:ext cx="2489563" cy="923330"/>
          </a:xfrm>
          <a:prstGeom prst="rect">
            <a:avLst/>
          </a:prstGeom>
          <a:noFill/>
        </p:spPr>
        <p:txBody>
          <a:bodyPr wrap="square" rtlCol="0">
            <a:spAutoFit/>
          </a:bodyPr>
          <a:lstStyle/>
          <a:p>
            <a:r>
              <a:rPr lang="en-US" dirty="0"/>
              <a:t>Request for Click, invoke f1(), execute it ad dequeue</a:t>
            </a:r>
          </a:p>
        </p:txBody>
      </p:sp>
      <p:sp>
        <p:nvSpPr>
          <p:cNvPr id="15" name="Bent Arrow 14">
            <a:extLst>
              <a:ext uri="{FF2B5EF4-FFF2-40B4-BE49-F238E27FC236}">
                <a16:creationId xmlns:a16="http://schemas.microsoft.com/office/drawing/2014/main" id="{DC10EF34-97F6-5A4E-800E-CDA00963C4D8}"/>
              </a:ext>
            </a:extLst>
          </p:cNvPr>
          <p:cNvSpPr/>
          <p:nvPr/>
        </p:nvSpPr>
        <p:spPr>
          <a:xfrm flipV="1">
            <a:off x="2673531" y="3614057"/>
            <a:ext cx="1201783" cy="7489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39D6330-5F0E-E042-AA61-960D61570545}"/>
              </a:ext>
            </a:extLst>
          </p:cNvPr>
          <p:cNvSpPr txBox="1"/>
          <p:nvPr/>
        </p:nvSpPr>
        <p:spPr>
          <a:xfrm>
            <a:off x="2969623" y="4537166"/>
            <a:ext cx="2638697" cy="646331"/>
          </a:xfrm>
          <a:prstGeom prst="rect">
            <a:avLst/>
          </a:prstGeom>
          <a:noFill/>
        </p:spPr>
        <p:txBody>
          <a:bodyPr wrap="square" rtlCol="0">
            <a:spAutoFit/>
          </a:bodyPr>
          <a:lstStyle/>
          <a:p>
            <a:r>
              <a:rPr lang="en-US" dirty="0"/>
              <a:t>Release event with the callback from Q</a:t>
            </a:r>
          </a:p>
        </p:txBody>
      </p:sp>
    </p:spTree>
    <p:extLst>
      <p:ext uri="{BB962C8B-B14F-4D97-AF65-F5344CB8AC3E}">
        <p14:creationId xmlns:p14="http://schemas.microsoft.com/office/powerpoint/2010/main" val="4269495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AEBB0E-1DD7-CC43-821D-09F76F0F699F}"/>
              </a:ext>
            </a:extLst>
          </p:cNvPr>
          <p:cNvSpPr txBox="1"/>
          <p:nvPr/>
        </p:nvSpPr>
        <p:spPr>
          <a:xfrm>
            <a:off x="1654629" y="719239"/>
            <a:ext cx="5286102" cy="369332"/>
          </a:xfrm>
          <a:prstGeom prst="rect">
            <a:avLst/>
          </a:prstGeom>
          <a:noFill/>
        </p:spPr>
        <p:txBody>
          <a:bodyPr wrap="square" rtlCol="0">
            <a:spAutoFit/>
          </a:bodyPr>
          <a:lstStyle/>
          <a:p>
            <a:r>
              <a:rPr lang="en-US" dirty="0"/>
              <a:t>Thread t1 = new Thread(fn1); t1.start()</a:t>
            </a:r>
          </a:p>
        </p:txBody>
      </p:sp>
      <p:sp>
        <p:nvSpPr>
          <p:cNvPr id="4" name="Rectangle 3">
            <a:extLst>
              <a:ext uri="{FF2B5EF4-FFF2-40B4-BE49-F238E27FC236}">
                <a16:creationId xmlns:a16="http://schemas.microsoft.com/office/drawing/2014/main" id="{01459AEC-6A3F-8C41-80EB-A6CBC09D5FBF}"/>
              </a:ext>
            </a:extLst>
          </p:cNvPr>
          <p:cNvSpPr/>
          <p:nvPr/>
        </p:nvSpPr>
        <p:spPr>
          <a:xfrm>
            <a:off x="348343" y="752509"/>
            <a:ext cx="1062446" cy="5204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a:t>
            </a:r>
          </a:p>
          <a:p>
            <a:pPr algn="ctr"/>
            <a:r>
              <a:rPr lang="en-US" dirty="0"/>
              <a:t>App</a:t>
            </a:r>
          </a:p>
          <a:p>
            <a:pPr algn="ctr"/>
            <a:r>
              <a:rPr lang="en-US" dirty="0"/>
              <a:t>Main</a:t>
            </a:r>
          </a:p>
          <a:p>
            <a:pPr algn="ctr"/>
            <a:r>
              <a:rPr lang="en-US" dirty="0"/>
              <a:t>Thread</a:t>
            </a:r>
          </a:p>
        </p:txBody>
      </p:sp>
      <p:sp>
        <p:nvSpPr>
          <p:cNvPr id="5" name="Right Arrow 4">
            <a:extLst>
              <a:ext uri="{FF2B5EF4-FFF2-40B4-BE49-F238E27FC236}">
                <a16:creationId xmlns:a16="http://schemas.microsoft.com/office/drawing/2014/main" id="{DF4BF5F9-6C95-3A4C-BFE3-80B1D27BB928}"/>
              </a:ext>
            </a:extLst>
          </p:cNvPr>
          <p:cNvSpPr/>
          <p:nvPr/>
        </p:nvSpPr>
        <p:spPr>
          <a:xfrm>
            <a:off x="1410789" y="1088571"/>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6A87915-6892-0D4E-AF82-7E610F533536}"/>
              </a:ext>
            </a:extLst>
          </p:cNvPr>
          <p:cNvSpPr txBox="1"/>
          <p:nvPr/>
        </p:nvSpPr>
        <p:spPr>
          <a:xfrm>
            <a:off x="1654629" y="1559616"/>
            <a:ext cx="5286102" cy="369332"/>
          </a:xfrm>
          <a:prstGeom prst="rect">
            <a:avLst/>
          </a:prstGeom>
          <a:noFill/>
        </p:spPr>
        <p:txBody>
          <a:bodyPr wrap="square" rtlCol="0">
            <a:spAutoFit/>
          </a:bodyPr>
          <a:lstStyle/>
          <a:p>
            <a:r>
              <a:rPr lang="en-US" dirty="0"/>
              <a:t>Thread t2 = new Thread(fn2); t2.start()</a:t>
            </a:r>
          </a:p>
        </p:txBody>
      </p:sp>
      <p:sp>
        <p:nvSpPr>
          <p:cNvPr id="7" name="Right Arrow 6">
            <a:extLst>
              <a:ext uri="{FF2B5EF4-FFF2-40B4-BE49-F238E27FC236}">
                <a16:creationId xmlns:a16="http://schemas.microsoft.com/office/drawing/2014/main" id="{35992584-1738-9E47-935A-578A97B21A6B}"/>
              </a:ext>
            </a:extLst>
          </p:cNvPr>
          <p:cNvSpPr/>
          <p:nvPr/>
        </p:nvSpPr>
        <p:spPr>
          <a:xfrm>
            <a:off x="1410789" y="1928948"/>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D6EBD50-6462-A84B-A9BE-0F0F236499B4}"/>
              </a:ext>
            </a:extLst>
          </p:cNvPr>
          <p:cNvSpPr txBox="1"/>
          <p:nvPr/>
        </p:nvSpPr>
        <p:spPr>
          <a:xfrm>
            <a:off x="1654629" y="2464916"/>
            <a:ext cx="5286102" cy="369332"/>
          </a:xfrm>
          <a:prstGeom prst="rect">
            <a:avLst/>
          </a:prstGeom>
          <a:noFill/>
        </p:spPr>
        <p:txBody>
          <a:bodyPr wrap="square" rtlCol="0">
            <a:spAutoFit/>
          </a:bodyPr>
          <a:lstStyle/>
          <a:p>
            <a:r>
              <a:rPr lang="en-US" dirty="0"/>
              <a:t>Thread t3 = new Thread(fn3); t3.start()</a:t>
            </a:r>
          </a:p>
        </p:txBody>
      </p:sp>
      <p:sp>
        <p:nvSpPr>
          <p:cNvPr id="9" name="Right Arrow 8">
            <a:extLst>
              <a:ext uri="{FF2B5EF4-FFF2-40B4-BE49-F238E27FC236}">
                <a16:creationId xmlns:a16="http://schemas.microsoft.com/office/drawing/2014/main" id="{562EEEFC-9B05-3D42-8F16-F5ACEA435CB9}"/>
              </a:ext>
            </a:extLst>
          </p:cNvPr>
          <p:cNvSpPr/>
          <p:nvPr/>
        </p:nvSpPr>
        <p:spPr>
          <a:xfrm>
            <a:off x="1410789" y="2834248"/>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845F4E7-9680-594E-B79D-94C2E86BC24D}"/>
              </a:ext>
            </a:extLst>
          </p:cNvPr>
          <p:cNvSpPr/>
          <p:nvPr/>
        </p:nvSpPr>
        <p:spPr>
          <a:xfrm>
            <a:off x="3692434" y="3265714"/>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C21F712-732B-0C40-9FA6-216EA11EB4A5}"/>
              </a:ext>
            </a:extLst>
          </p:cNvPr>
          <p:cNvSpPr/>
          <p:nvPr/>
        </p:nvSpPr>
        <p:spPr>
          <a:xfrm>
            <a:off x="3692433" y="3654727"/>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38D7E35-6160-A34E-B02A-C32B3A0DC2E5}"/>
              </a:ext>
            </a:extLst>
          </p:cNvPr>
          <p:cNvSpPr/>
          <p:nvPr/>
        </p:nvSpPr>
        <p:spPr>
          <a:xfrm>
            <a:off x="3646714" y="4043740"/>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11EEF2A-A4B3-EF4D-8A40-5D16AF880CC1}"/>
              </a:ext>
            </a:extLst>
          </p:cNvPr>
          <p:cNvSpPr/>
          <p:nvPr/>
        </p:nvSpPr>
        <p:spPr>
          <a:xfrm>
            <a:off x="3623854" y="4457504"/>
            <a:ext cx="45719" cy="163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EB924D1-1853-BA47-B55B-FD3C270F9FC8}"/>
              </a:ext>
            </a:extLst>
          </p:cNvPr>
          <p:cNvSpPr txBox="1"/>
          <p:nvPr/>
        </p:nvSpPr>
        <p:spPr>
          <a:xfrm>
            <a:off x="1654629" y="4785360"/>
            <a:ext cx="5286102" cy="369332"/>
          </a:xfrm>
          <a:prstGeom prst="rect">
            <a:avLst/>
          </a:prstGeom>
          <a:noFill/>
        </p:spPr>
        <p:txBody>
          <a:bodyPr wrap="square" rtlCol="0">
            <a:spAutoFit/>
          </a:bodyPr>
          <a:lstStyle/>
          <a:p>
            <a:r>
              <a:rPr lang="en-US" dirty="0"/>
              <a:t>Thread </a:t>
            </a:r>
            <a:r>
              <a:rPr lang="en-US" dirty="0" err="1"/>
              <a:t>tn</a:t>
            </a:r>
            <a:r>
              <a:rPr lang="en-US" dirty="0"/>
              <a:t> = new Thread(</a:t>
            </a:r>
            <a:r>
              <a:rPr lang="en-US" dirty="0" err="1"/>
              <a:t>fnn</a:t>
            </a:r>
            <a:r>
              <a:rPr lang="en-US" dirty="0"/>
              <a:t>); </a:t>
            </a:r>
            <a:r>
              <a:rPr lang="en-US" dirty="0" err="1"/>
              <a:t>tn.start</a:t>
            </a:r>
            <a:r>
              <a:rPr lang="en-US" dirty="0"/>
              <a:t>()</a:t>
            </a:r>
          </a:p>
        </p:txBody>
      </p:sp>
      <p:sp>
        <p:nvSpPr>
          <p:cNvPr id="15" name="Right Arrow 14">
            <a:extLst>
              <a:ext uri="{FF2B5EF4-FFF2-40B4-BE49-F238E27FC236}">
                <a16:creationId xmlns:a16="http://schemas.microsoft.com/office/drawing/2014/main" id="{761E2D90-9A8D-B042-82FB-C6351EE872D1}"/>
              </a:ext>
            </a:extLst>
          </p:cNvPr>
          <p:cNvSpPr/>
          <p:nvPr/>
        </p:nvSpPr>
        <p:spPr>
          <a:xfrm>
            <a:off x="1410789" y="5154692"/>
            <a:ext cx="5529942"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ent Arrow 15">
            <a:extLst>
              <a:ext uri="{FF2B5EF4-FFF2-40B4-BE49-F238E27FC236}">
                <a16:creationId xmlns:a16="http://schemas.microsoft.com/office/drawing/2014/main" id="{192065B8-17DC-D04D-A7F4-1208B2D0D04B}"/>
              </a:ext>
            </a:extLst>
          </p:cNvPr>
          <p:cNvSpPr/>
          <p:nvPr/>
        </p:nvSpPr>
        <p:spPr>
          <a:xfrm rot="10800000">
            <a:off x="1410789" y="1156368"/>
            <a:ext cx="1497874"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Bent Arrow 16">
            <a:extLst>
              <a:ext uri="{FF2B5EF4-FFF2-40B4-BE49-F238E27FC236}">
                <a16:creationId xmlns:a16="http://schemas.microsoft.com/office/drawing/2014/main" id="{4C517F03-88E3-724F-8079-85C2255C705D}"/>
              </a:ext>
            </a:extLst>
          </p:cNvPr>
          <p:cNvSpPr/>
          <p:nvPr/>
        </p:nvSpPr>
        <p:spPr>
          <a:xfrm rot="10800000">
            <a:off x="1441270" y="2055918"/>
            <a:ext cx="1127760"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ent Arrow 17">
            <a:extLst>
              <a:ext uri="{FF2B5EF4-FFF2-40B4-BE49-F238E27FC236}">
                <a16:creationId xmlns:a16="http://schemas.microsoft.com/office/drawing/2014/main" id="{45BB4A7A-1EA9-B543-AB20-DB1EAD698750}"/>
              </a:ext>
            </a:extLst>
          </p:cNvPr>
          <p:cNvSpPr/>
          <p:nvPr/>
        </p:nvSpPr>
        <p:spPr>
          <a:xfrm rot="10800000">
            <a:off x="1389561" y="2994855"/>
            <a:ext cx="1127760"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Bent Arrow 18">
            <a:extLst>
              <a:ext uri="{FF2B5EF4-FFF2-40B4-BE49-F238E27FC236}">
                <a16:creationId xmlns:a16="http://schemas.microsoft.com/office/drawing/2014/main" id="{48268FF6-8483-6E4E-9E73-903B58FE5226}"/>
              </a:ext>
            </a:extLst>
          </p:cNvPr>
          <p:cNvSpPr/>
          <p:nvPr/>
        </p:nvSpPr>
        <p:spPr>
          <a:xfrm rot="10800000">
            <a:off x="1417321" y="5253446"/>
            <a:ext cx="304256" cy="5159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A4666775-B269-E842-826F-A0C357F95619}"/>
              </a:ext>
            </a:extLst>
          </p:cNvPr>
          <p:cNvSpPr txBox="1"/>
          <p:nvPr/>
        </p:nvSpPr>
        <p:spPr>
          <a:xfrm>
            <a:off x="4415246" y="3121631"/>
            <a:ext cx="2603863" cy="923330"/>
          </a:xfrm>
          <a:prstGeom prst="rect">
            <a:avLst/>
          </a:prstGeom>
          <a:noFill/>
        </p:spPr>
        <p:txBody>
          <a:bodyPr wrap="square" rtlCol="0">
            <a:spAutoFit/>
          </a:bodyPr>
          <a:lstStyle/>
          <a:p>
            <a:r>
              <a:rPr lang="en-US" dirty="0"/>
              <a:t>T3 has to listen the exception and notify back to main thread </a:t>
            </a:r>
          </a:p>
        </p:txBody>
      </p:sp>
    </p:spTree>
    <p:extLst>
      <p:ext uri="{BB962C8B-B14F-4D97-AF65-F5344CB8AC3E}">
        <p14:creationId xmlns:p14="http://schemas.microsoft.com/office/powerpoint/2010/main" val="2562071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87E41183-6512-FA40-B91B-524DDCDA779A}"/>
              </a:ext>
            </a:extLst>
          </p:cNvPr>
          <p:cNvSpPr/>
          <p:nvPr/>
        </p:nvSpPr>
        <p:spPr>
          <a:xfrm>
            <a:off x="4641670" y="1018903"/>
            <a:ext cx="5303520" cy="434557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A91291D5-7077-B042-A99C-295DB1514BCE}"/>
              </a:ext>
            </a:extLst>
          </p:cNvPr>
          <p:cNvSpPr txBox="1"/>
          <p:nvPr/>
        </p:nvSpPr>
        <p:spPr>
          <a:xfrm>
            <a:off x="6357257" y="121920"/>
            <a:ext cx="3587932" cy="369332"/>
          </a:xfrm>
          <a:prstGeom prst="rect">
            <a:avLst/>
          </a:prstGeom>
          <a:noFill/>
        </p:spPr>
        <p:txBody>
          <a:bodyPr wrap="square" rtlCol="0">
            <a:spAutoFit/>
          </a:bodyPr>
          <a:lstStyle/>
          <a:p>
            <a:r>
              <a:rPr lang="en-US" dirty="0"/>
              <a:t>Node.js Env.</a:t>
            </a:r>
          </a:p>
        </p:txBody>
      </p:sp>
      <p:sp>
        <p:nvSpPr>
          <p:cNvPr id="4" name="Right Arrow 3">
            <a:extLst>
              <a:ext uri="{FF2B5EF4-FFF2-40B4-BE49-F238E27FC236}">
                <a16:creationId xmlns:a16="http://schemas.microsoft.com/office/drawing/2014/main" id="{E80F7ED6-F5F7-7A4C-BD74-C048CE99D4FF}"/>
              </a:ext>
            </a:extLst>
          </p:cNvPr>
          <p:cNvSpPr/>
          <p:nvPr/>
        </p:nvSpPr>
        <p:spPr>
          <a:xfrm>
            <a:off x="1097280" y="1611086"/>
            <a:ext cx="5116286" cy="269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5E3265F-D6A6-F442-B748-F210160BC9D5}"/>
              </a:ext>
            </a:extLst>
          </p:cNvPr>
          <p:cNvSpPr txBox="1"/>
          <p:nvPr/>
        </p:nvSpPr>
        <p:spPr>
          <a:xfrm>
            <a:off x="1393371" y="1241754"/>
            <a:ext cx="3788229" cy="369332"/>
          </a:xfrm>
          <a:prstGeom prst="rect">
            <a:avLst/>
          </a:prstGeom>
          <a:noFill/>
        </p:spPr>
        <p:txBody>
          <a:bodyPr wrap="square" rtlCol="0">
            <a:spAutoFit/>
          </a:bodyPr>
          <a:lstStyle/>
          <a:p>
            <a:r>
              <a:rPr lang="en-US" dirty="0"/>
              <a:t>Request</a:t>
            </a:r>
          </a:p>
        </p:txBody>
      </p:sp>
      <p:sp>
        <p:nvSpPr>
          <p:cNvPr id="6" name="Rectangle 5">
            <a:extLst>
              <a:ext uri="{FF2B5EF4-FFF2-40B4-BE49-F238E27FC236}">
                <a16:creationId xmlns:a16="http://schemas.microsoft.com/office/drawing/2014/main" id="{11765EE5-C7A6-3F4D-AB96-D92E737135A8}"/>
              </a:ext>
            </a:extLst>
          </p:cNvPr>
          <p:cNvSpPr/>
          <p:nvPr/>
        </p:nvSpPr>
        <p:spPr>
          <a:xfrm>
            <a:off x="6213566" y="1297576"/>
            <a:ext cx="3387634" cy="12192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Code Manager (Event Loop)</a:t>
            </a:r>
            <a:endParaRPr lang="en-US" dirty="0"/>
          </a:p>
          <a:p>
            <a:pPr algn="ctr"/>
            <a:r>
              <a:rPr lang="en-US" dirty="0"/>
              <a:t>Evaluate the code to execute against the Request</a:t>
            </a:r>
          </a:p>
          <a:p>
            <a:pPr algn="ctr"/>
            <a:r>
              <a:rPr lang="en-US" dirty="0"/>
              <a:t>Sync Code / Async Code </a:t>
            </a:r>
          </a:p>
        </p:txBody>
      </p:sp>
      <p:sp>
        <p:nvSpPr>
          <p:cNvPr id="7" name="Decision 6">
            <a:extLst>
              <a:ext uri="{FF2B5EF4-FFF2-40B4-BE49-F238E27FC236}">
                <a16:creationId xmlns:a16="http://schemas.microsoft.com/office/drawing/2014/main" id="{EE200F81-C0D9-4D42-B977-83A54AC56764}"/>
              </a:ext>
            </a:extLst>
          </p:cNvPr>
          <p:cNvSpPr/>
          <p:nvPr/>
        </p:nvSpPr>
        <p:spPr>
          <a:xfrm>
            <a:off x="6992983" y="2721428"/>
            <a:ext cx="1837508" cy="1219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IsAsync</a:t>
            </a:r>
            <a:endParaRPr lang="en-US" dirty="0"/>
          </a:p>
        </p:txBody>
      </p:sp>
      <p:cxnSp>
        <p:nvCxnSpPr>
          <p:cNvPr id="9" name="Straight Arrow Connector 8">
            <a:extLst>
              <a:ext uri="{FF2B5EF4-FFF2-40B4-BE49-F238E27FC236}">
                <a16:creationId xmlns:a16="http://schemas.microsoft.com/office/drawing/2014/main" id="{77CE7192-2EA6-7E4E-B60B-E9341B85649B}"/>
              </a:ext>
            </a:extLst>
          </p:cNvPr>
          <p:cNvCxnSpPr>
            <a:cxnSpLocks/>
            <a:stCxn id="6" idx="2"/>
            <a:endCxn id="7" idx="0"/>
          </p:cNvCxnSpPr>
          <p:nvPr/>
        </p:nvCxnSpPr>
        <p:spPr>
          <a:xfrm>
            <a:off x="7907383" y="2516777"/>
            <a:ext cx="4354" cy="20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EDB0653-FB15-4B45-8954-CCB3C7E20D32}"/>
              </a:ext>
            </a:extLst>
          </p:cNvPr>
          <p:cNvCxnSpPr>
            <a:cxnSpLocks/>
            <a:stCxn id="7" idx="1"/>
          </p:cNvCxnSpPr>
          <p:nvPr/>
        </p:nvCxnSpPr>
        <p:spPr>
          <a:xfrm flipH="1">
            <a:off x="6453051" y="3331028"/>
            <a:ext cx="5399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3691992-83D9-3C4F-9818-0404DA52502C}"/>
              </a:ext>
            </a:extLst>
          </p:cNvPr>
          <p:cNvSpPr txBox="1"/>
          <p:nvPr/>
        </p:nvSpPr>
        <p:spPr>
          <a:xfrm>
            <a:off x="6357257" y="2891246"/>
            <a:ext cx="635726" cy="369332"/>
          </a:xfrm>
          <a:prstGeom prst="rect">
            <a:avLst/>
          </a:prstGeom>
          <a:noFill/>
        </p:spPr>
        <p:txBody>
          <a:bodyPr wrap="square" rtlCol="0">
            <a:spAutoFit/>
          </a:bodyPr>
          <a:lstStyle/>
          <a:p>
            <a:r>
              <a:rPr lang="en-US" dirty="0"/>
              <a:t>No</a:t>
            </a:r>
          </a:p>
        </p:txBody>
      </p:sp>
      <p:sp>
        <p:nvSpPr>
          <p:cNvPr id="16" name="Rounded Rectangle 15">
            <a:extLst>
              <a:ext uri="{FF2B5EF4-FFF2-40B4-BE49-F238E27FC236}">
                <a16:creationId xmlns:a16="http://schemas.microsoft.com/office/drawing/2014/main" id="{9AAB5B9E-E8F1-E147-9945-99ECA8BEC886}"/>
              </a:ext>
            </a:extLst>
          </p:cNvPr>
          <p:cNvSpPr/>
          <p:nvPr/>
        </p:nvSpPr>
        <p:spPr>
          <a:xfrm>
            <a:off x="5181600" y="2891246"/>
            <a:ext cx="1271451" cy="8098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 Code and Response</a:t>
            </a:r>
          </a:p>
        </p:txBody>
      </p:sp>
      <p:sp>
        <p:nvSpPr>
          <p:cNvPr id="17" name="Left Arrow 16">
            <a:extLst>
              <a:ext uri="{FF2B5EF4-FFF2-40B4-BE49-F238E27FC236}">
                <a16:creationId xmlns:a16="http://schemas.microsoft.com/office/drawing/2014/main" id="{E936DB6B-96FC-9340-BBAC-56177F24BD59}"/>
              </a:ext>
            </a:extLst>
          </p:cNvPr>
          <p:cNvSpPr/>
          <p:nvPr/>
        </p:nvSpPr>
        <p:spPr>
          <a:xfrm>
            <a:off x="1097280" y="3169920"/>
            <a:ext cx="4093029" cy="2590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F44199A-312A-4043-BF44-B768E0FAF2B2}"/>
              </a:ext>
            </a:extLst>
          </p:cNvPr>
          <p:cNvSpPr txBox="1"/>
          <p:nvPr/>
        </p:nvSpPr>
        <p:spPr>
          <a:xfrm>
            <a:off x="1402080" y="2516777"/>
            <a:ext cx="2708366" cy="369332"/>
          </a:xfrm>
          <a:prstGeom prst="rect">
            <a:avLst/>
          </a:prstGeom>
          <a:noFill/>
        </p:spPr>
        <p:txBody>
          <a:bodyPr wrap="square" rtlCol="0">
            <a:spAutoFit/>
          </a:bodyPr>
          <a:lstStyle/>
          <a:p>
            <a:r>
              <a:rPr lang="en-US" dirty="0"/>
              <a:t>Response</a:t>
            </a:r>
          </a:p>
        </p:txBody>
      </p:sp>
      <p:sp>
        <p:nvSpPr>
          <p:cNvPr id="19" name="TextBox 18">
            <a:extLst>
              <a:ext uri="{FF2B5EF4-FFF2-40B4-BE49-F238E27FC236}">
                <a16:creationId xmlns:a16="http://schemas.microsoft.com/office/drawing/2014/main" id="{8583E344-DDFB-1649-9B24-9D561412FE80}"/>
              </a:ext>
            </a:extLst>
          </p:cNvPr>
          <p:cNvSpPr txBox="1"/>
          <p:nvPr/>
        </p:nvSpPr>
        <p:spPr>
          <a:xfrm>
            <a:off x="4868091" y="3779520"/>
            <a:ext cx="1985555" cy="369332"/>
          </a:xfrm>
          <a:prstGeom prst="rect">
            <a:avLst/>
          </a:prstGeom>
          <a:noFill/>
        </p:spPr>
        <p:txBody>
          <a:bodyPr wrap="square" rtlCol="0">
            <a:spAutoFit/>
          </a:bodyPr>
          <a:lstStyle/>
          <a:p>
            <a:r>
              <a:rPr lang="en-US" sz="900" dirty="0"/>
              <a:t>The Process is blocked till the code is not executes</a:t>
            </a:r>
          </a:p>
        </p:txBody>
      </p:sp>
      <p:cxnSp>
        <p:nvCxnSpPr>
          <p:cNvPr id="21" name="Straight Arrow Connector 20">
            <a:extLst>
              <a:ext uri="{FF2B5EF4-FFF2-40B4-BE49-F238E27FC236}">
                <a16:creationId xmlns:a16="http://schemas.microsoft.com/office/drawing/2014/main" id="{3B0C07D1-882D-E84C-A0B9-255D4E6BD76E}"/>
              </a:ext>
            </a:extLst>
          </p:cNvPr>
          <p:cNvCxnSpPr/>
          <p:nvPr/>
        </p:nvCxnSpPr>
        <p:spPr>
          <a:xfrm>
            <a:off x="7907383" y="3940628"/>
            <a:ext cx="0" cy="326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B11D3D6-BF56-574C-AE85-321CFDFE212C}"/>
              </a:ext>
            </a:extLst>
          </p:cNvPr>
          <p:cNvSpPr txBox="1"/>
          <p:nvPr/>
        </p:nvSpPr>
        <p:spPr>
          <a:xfrm>
            <a:off x="8107680" y="3940628"/>
            <a:ext cx="1010194" cy="369332"/>
          </a:xfrm>
          <a:prstGeom prst="rect">
            <a:avLst/>
          </a:prstGeom>
          <a:noFill/>
        </p:spPr>
        <p:txBody>
          <a:bodyPr wrap="square" rtlCol="0">
            <a:spAutoFit/>
          </a:bodyPr>
          <a:lstStyle/>
          <a:p>
            <a:r>
              <a:rPr lang="en-US" dirty="0"/>
              <a:t>Yes</a:t>
            </a:r>
          </a:p>
        </p:txBody>
      </p:sp>
      <p:sp>
        <p:nvSpPr>
          <p:cNvPr id="23" name="Rounded Rectangle 22">
            <a:extLst>
              <a:ext uri="{FF2B5EF4-FFF2-40B4-BE49-F238E27FC236}">
                <a16:creationId xmlns:a16="http://schemas.microsoft.com/office/drawing/2014/main" id="{F2365063-5B6C-4540-A5D3-7B784C431095}"/>
              </a:ext>
            </a:extLst>
          </p:cNvPr>
          <p:cNvSpPr/>
          <p:nvPr/>
        </p:nvSpPr>
        <p:spPr>
          <a:xfrm>
            <a:off x="6357257" y="4309960"/>
            <a:ext cx="3243940" cy="679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Promise Based Execution using Events i.e. Success / Failed </a:t>
            </a:r>
          </a:p>
        </p:txBody>
      </p:sp>
      <p:sp>
        <p:nvSpPr>
          <p:cNvPr id="24" name="Left Arrow 23">
            <a:extLst>
              <a:ext uri="{FF2B5EF4-FFF2-40B4-BE49-F238E27FC236}">
                <a16:creationId xmlns:a16="http://schemas.microsoft.com/office/drawing/2014/main" id="{87AF6004-F629-A448-81F3-4B05B93BB6A8}"/>
              </a:ext>
            </a:extLst>
          </p:cNvPr>
          <p:cNvSpPr/>
          <p:nvPr/>
        </p:nvSpPr>
        <p:spPr>
          <a:xfrm>
            <a:off x="1097280" y="4479778"/>
            <a:ext cx="5242559" cy="2590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7E0487B-28FD-494C-99EC-003B7BF18BD8}"/>
              </a:ext>
            </a:extLst>
          </p:cNvPr>
          <p:cNvSpPr txBox="1"/>
          <p:nvPr/>
        </p:nvSpPr>
        <p:spPr>
          <a:xfrm>
            <a:off x="5016137" y="4824549"/>
            <a:ext cx="1672046" cy="246221"/>
          </a:xfrm>
          <a:prstGeom prst="rect">
            <a:avLst/>
          </a:prstGeom>
          <a:noFill/>
        </p:spPr>
        <p:txBody>
          <a:bodyPr wrap="square" rtlCol="0">
            <a:spAutoFit/>
          </a:bodyPr>
          <a:lstStyle/>
          <a:p>
            <a:r>
              <a:rPr lang="en-US" sz="1000" dirty="0"/>
              <a:t>No Process Block </a:t>
            </a:r>
          </a:p>
        </p:txBody>
      </p:sp>
    </p:spTree>
    <p:extLst>
      <p:ext uri="{BB962C8B-B14F-4D97-AF65-F5344CB8AC3E}">
        <p14:creationId xmlns:p14="http://schemas.microsoft.com/office/powerpoint/2010/main" val="3533829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671427-9ED7-6348-A88B-34D2E2AC2E4B}"/>
              </a:ext>
            </a:extLst>
          </p:cNvPr>
          <p:cNvSpPr/>
          <p:nvPr/>
        </p:nvSpPr>
        <p:spPr>
          <a:xfrm>
            <a:off x="661851" y="827314"/>
            <a:ext cx="11025052" cy="126274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851BFE6D-7DCF-A24C-A81B-B38CCAE99188}"/>
              </a:ext>
            </a:extLst>
          </p:cNvPr>
          <p:cNvSpPr txBox="1"/>
          <p:nvPr/>
        </p:nvSpPr>
        <p:spPr>
          <a:xfrm>
            <a:off x="3239589" y="165463"/>
            <a:ext cx="5704114" cy="369332"/>
          </a:xfrm>
          <a:prstGeom prst="rect">
            <a:avLst/>
          </a:prstGeom>
          <a:noFill/>
        </p:spPr>
        <p:txBody>
          <a:bodyPr wrap="square" rtlCol="0">
            <a:spAutoFit/>
          </a:bodyPr>
          <a:lstStyle/>
          <a:p>
            <a:r>
              <a:rPr lang="en-US" dirty="0"/>
              <a:t>HTTP Request</a:t>
            </a:r>
          </a:p>
        </p:txBody>
      </p:sp>
      <p:sp>
        <p:nvSpPr>
          <p:cNvPr id="4" name="Rectangle 3">
            <a:extLst>
              <a:ext uri="{FF2B5EF4-FFF2-40B4-BE49-F238E27FC236}">
                <a16:creationId xmlns:a16="http://schemas.microsoft.com/office/drawing/2014/main" id="{6DE62672-F59F-BE42-8D4C-53915F3B50D2}"/>
              </a:ext>
            </a:extLst>
          </p:cNvPr>
          <p:cNvSpPr/>
          <p:nvPr/>
        </p:nvSpPr>
        <p:spPr>
          <a:xfrm>
            <a:off x="3161211" y="827314"/>
            <a:ext cx="156755" cy="1262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E0EA9B2-EB02-924A-A804-6CE8CCFB7AEA}"/>
              </a:ext>
            </a:extLst>
          </p:cNvPr>
          <p:cNvSpPr/>
          <p:nvPr/>
        </p:nvSpPr>
        <p:spPr>
          <a:xfrm>
            <a:off x="7302138" y="827314"/>
            <a:ext cx="156755" cy="1262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DC6A845-84EF-694E-831C-214E6072900B}"/>
              </a:ext>
            </a:extLst>
          </p:cNvPr>
          <p:cNvSpPr txBox="1"/>
          <p:nvPr/>
        </p:nvSpPr>
        <p:spPr>
          <a:xfrm>
            <a:off x="818606" y="905691"/>
            <a:ext cx="2124891" cy="369332"/>
          </a:xfrm>
          <a:prstGeom prst="rect">
            <a:avLst/>
          </a:prstGeom>
          <a:noFill/>
        </p:spPr>
        <p:txBody>
          <a:bodyPr wrap="square" rtlCol="0">
            <a:spAutoFit/>
          </a:bodyPr>
          <a:lstStyle/>
          <a:p>
            <a:r>
              <a:rPr lang="en-US" dirty="0"/>
              <a:t>HTTP Header</a:t>
            </a:r>
          </a:p>
        </p:txBody>
      </p:sp>
      <p:sp>
        <p:nvSpPr>
          <p:cNvPr id="7" name="TextBox 6">
            <a:extLst>
              <a:ext uri="{FF2B5EF4-FFF2-40B4-BE49-F238E27FC236}">
                <a16:creationId xmlns:a16="http://schemas.microsoft.com/office/drawing/2014/main" id="{B051FC5D-55ED-4D47-A60F-1381467A6F3E}"/>
              </a:ext>
            </a:extLst>
          </p:cNvPr>
          <p:cNvSpPr txBox="1"/>
          <p:nvPr/>
        </p:nvSpPr>
        <p:spPr>
          <a:xfrm>
            <a:off x="3640183" y="905691"/>
            <a:ext cx="3526971" cy="369332"/>
          </a:xfrm>
          <a:prstGeom prst="rect">
            <a:avLst/>
          </a:prstGeom>
          <a:noFill/>
        </p:spPr>
        <p:txBody>
          <a:bodyPr wrap="square" rtlCol="0">
            <a:spAutoFit/>
          </a:bodyPr>
          <a:lstStyle/>
          <a:p>
            <a:r>
              <a:rPr lang="en-US" dirty="0"/>
              <a:t>HTTP Body</a:t>
            </a:r>
          </a:p>
        </p:txBody>
      </p:sp>
      <p:sp>
        <p:nvSpPr>
          <p:cNvPr id="8" name="TextBox 7">
            <a:extLst>
              <a:ext uri="{FF2B5EF4-FFF2-40B4-BE49-F238E27FC236}">
                <a16:creationId xmlns:a16="http://schemas.microsoft.com/office/drawing/2014/main" id="{439D4A29-EC64-984A-96D9-FDC7A693DD50}"/>
              </a:ext>
            </a:extLst>
          </p:cNvPr>
          <p:cNvSpPr txBox="1"/>
          <p:nvPr/>
        </p:nvSpPr>
        <p:spPr>
          <a:xfrm>
            <a:off x="7646126" y="905691"/>
            <a:ext cx="3796939" cy="369332"/>
          </a:xfrm>
          <a:prstGeom prst="rect">
            <a:avLst/>
          </a:prstGeom>
          <a:noFill/>
        </p:spPr>
        <p:txBody>
          <a:bodyPr wrap="square" rtlCol="0">
            <a:spAutoFit/>
          </a:bodyPr>
          <a:lstStyle/>
          <a:p>
            <a:r>
              <a:rPr lang="en-US" dirty="0"/>
              <a:t>HTTP ERROR / HTTP EXCEPTION</a:t>
            </a:r>
          </a:p>
        </p:txBody>
      </p:sp>
      <p:sp>
        <p:nvSpPr>
          <p:cNvPr id="9" name="Rectangle 8">
            <a:extLst>
              <a:ext uri="{FF2B5EF4-FFF2-40B4-BE49-F238E27FC236}">
                <a16:creationId xmlns:a16="http://schemas.microsoft.com/office/drawing/2014/main" id="{EC9F4F77-C4D0-C44B-AC17-3A722ECF5698}"/>
              </a:ext>
            </a:extLst>
          </p:cNvPr>
          <p:cNvSpPr/>
          <p:nvPr/>
        </p:nvSpPr>
        <p:spPr>
          <a:xfrm>
            <a:off x="683622" y="3108960"/>
            <a:ext cx="11003281" cy="1036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DF203E5E-D91B-EC4E-8272-0A93DF5E13E7}"/>
              </a:ext>
            </a:extLst>
          </p:cNvPr>
          <p:cNvSpPr txBox="1"/>
          <p:nvPr/>
        </p:nvSpPr>
        <p:spPr>
          <a:xfrm>
            <a:off x="4180114" y="2516777"/>
            <a:ext cx="3405052" cy="369332"/>
          </a:xfrm>
          <a:prstGeom prst="rect">
            <a:avLst/>
          </a:prstGeom>
          <a:noFill/>
        </p:spPr>
        <p:txBody>
          <a:bodyPr wrap="square" rtlCol="0">
            <a:spAutoFit/>
          </a:bodyPr>
          <a:lstStyle/>
          <a:p>
            <a:r>
              <a:rPr lang="en-US" dirty="0"/>
              <a:t>HTTP Header</a:t>
            </a:r>
          </a:p>
        </p:txBody>
      </p:sp>
      <p:cxnSp>
        <p:nvCxnSpPr>
          <p:cNvPr id="12" name="Straight Arrow Connector 11">
            <a:extLst>
              <a:ext uri="{FF2B5EF4-FFF2-40B4-BE49-F238E27FC236}">
                <a16:creationId xmlns:a16="http://schemas.microsoft.com/office/drawing/2014/main" id="{A81B2C5B-B98B-F040-BD5C-619788AC4EF3}"/>
              </a:ext>
            </a:extLst>
          </p:cNvPr>
          <p:cNvCxnSpPr>
            <a:cxnSpLocks/>
          </p:cNvCxnSpPr>
          <p:nvPr/>
        </p:nvCxnSpPr>
        <p:spPr>
          <a:xfrm flipH="1">
            <a:off x="683622" y="2090057"/>
            <a:ext cx="1345475" cy="1018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D42D2C6-2B4F-B048-893F-8DC68E6E0026}"/>
              </a:ext>
            </a:extLst>
          </p:cNvPr>
          <p:cNvSpPr/>
          <p:nvPr/>
        </p:nvSpPr>
        <p:spPr>
          <a:xfrm>
            <a:off x="3143796" y="3108961"/>
            <a:ext cx="174170" cy="1018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8090E70-582E-214E-9CAC-6118E44EDE57}"/>
              </a:ext>
            </a:extLst>
          </p:cNvPr>
          <p:cNvSpPr txBox="1"/>
          <p:nvPr/>
        </p:nvSpPr>
        <p:spPr>
          <a:xfrm>
            <a:off x="818606" y="3204754"/>
            <a:ext cx="2185851" cy="369332"/>
          </a:xfrm>
          <a:prstGeom prst="rect">
            <a:avLst/>
          </a:prstGeom>
          <a:noFill/>
        </p:spPr>
        <p:txBody>
          <a:bodyPr wrap="square" rtlCol="0">
            <a:spAutoFit/>
          </a:bodyPr>
          <a:lstStyle/>
          <a:p>
            <a:r>
              <a:rPr lang="en-US" dirty="0"/>
              <a:t>Target URL</a:t>
            </a:r>
          </a:p>
        </p:txBody>
      </p:sp>
      <p:sp>
        <p:nvSpPr>
          <p:cNvPr id="17" name="Rectangle 16">
            <a:extLst>
              <a:ext uri="{FF2B5EF4-FFF2-40B4-BE49-F238E27FC236}">
                <a16:creationId xmlns:a16="http://schemas.microsoft.com/office/drawing/2014/main" id="{1A43E42D-BF61-5541-B5E9-34F90B81A931}"/>
              </a:ext>
            </a:extLst>
          </p:cNvPr>
          <p:cNvSpPr/>
          <p:nvPr/>
        </p:nvSpPr>
        <p:spPr>
          <a:xfrm>
            <a:off x="6448699" y="3117668"/>
            <a:ext cx="174170" cy="1018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6892AB8-8296-3348-9F7D-8F3E720E1B33}"/>
              </a:ext>
            </a:extLst>
          </p:cNvPr>
          <p:cNvSpPr txBox="1"/>
          <p:nvPr/>
        </p:nvSpPr>
        <p:spPr>
          <a:xfrm>
            <a:off x="3405051" y="3117668"/>
            <a:ext cx="2917372" cy="1215717"/>
          </a:xfrm>
          <a:prstGeom prst="rect">
            <a:avLst/>
          </a:prstGeom>
          <a:noFill/>
        </p:spPr>
        <p:txBody>
          <a:bodyPr wrap="square" rtlCol="0">
            <a:spAutoFit/>
          </a:bodyPr>
          <a:lstStyle/>
          <a:p>
            <a:r>
              <a:rPr lang="en-US" dirty="0"/>
              <a:t>Header Parameters</a:t>
            </a:r>
          </a:p>
          <a:p>
            <a:r>
              <a:rPr lang="en-US" sz="1100" dirty="0"/>
              <a:t>URL Parameter</a:t>
            </a:r>
          </a:p>
          <a:p>
            <a:r>
              <a:rPr lang="en-US" sz="1100" dirty="0"/>
              <a:t>Authorization: </a:t>
            </a:r>
            <a:r>
              <a:rPr lang="en-US" sz="1100" dirty="0" err="1"/>
              <a:t>AuthScheme</a:t>
            </a:r>
            <a:r>
              <a:rPr lang="en-US" sz="1100" dirty="0"/>
              <a:t> </a:t>
            </a:r>
            <a:r>
              <a:rPr lang="en-US" sz="1100"/>
              <a:t>UserName:</a:t>
            </a:r>
            <a:r>
              <a:rPr lang="en-US" sz="1100" dirty="0" err="1"/>
              <a:t>Password</a:t>
            </a:r>
            <a:endParaRPr lang="en-US" sz="1100" dirty="0"/>
          </a:p>
          <a:p>
            <a:r>
              <a:rPr lang="en-US" sz="1100" dirty="0"/>
              <a:t>Content-Type , Content-Format</a:t>
            </a:r>
          </a:p>
          <a:p>
            <a:r>
              <a:rPr lang="en-US" sz="1100" dirty="0"/>
              <a:t>Content-Length</a:t>
            </a:r>
          </a:p>
        </p:txBody>
      </p:sp>
      <p:sp>
        <p:nvSpPr>
          <p:cNvPr id="19" name="TextBox 18">
            <a:extLst>
              <a:ext uri="{FF2B5EF4-FFF2-40B4-BE49-F238E27FC236}">
                <a16:creationId xmlns:a16="http://schemas.microsoft.com/office/drawing/2014/main" id="{928742C1-3B9F-2B40-90D7-DA0C07AB0D53}"/>
              </a:ext>
            </a:extLst>
          </p:cNvPr>
          <p:cNvSpPr txBox="1"/>
          <p:nvPr/>
        </p:nvSpPr>
        <p:spPr>
          <a:xfrm>
            <a:off x="6757851" y="3117668"/>
            <a:ext cx="4336869" cy="877163"/>
          </a:xfrm>
          <a:prstGeom prst="rect">
            <a:avLst/>
          </a:prstGeom>
          <a:noFill/>
        </p:spPr>
        <p:txBody>
          <a:bodyPr wrap="square" rtlCol="0">
            <a:spAutoFit/>
          </a:bodyPr>
          <a:lstStyle/>
          <a:p>
            <a:r>
              <a:rPr lang="en-US" dirty="0"/>
              <a:t>Custom Headers</a:t>
            </a:r>
          </a:p>
          <a:p>
            <a:r>
              <a:rPr lang="en-US" sz="1100" dirty="0"/>
              <a:t>Version</a:t>
            </a:r>
          </a:p>
          <a:p>
            <a:r>
              <a:rPr lang="en-US" sz="1100" dirty="0"/>
              <a:t>Accept-language customization</a:t>
            </a:r>
          </a:p>
          <a:p>
            <a:r>
              <a:rPr lang="en-US" sz="1100" dirty="0"/>
              <a:t>Any other custom header value that is parsed by the server</a:t>
            </a:r>
          </a:p>
        </p:txBody>
      </p:sp>
      <p:sp>
        <p:nvSpPr>
          <p:cNvPr id="20" name="TextBox 19">
            <a:extLst>
              <a:ext uri="{FF2B5EF4-FFF2-40B4-BE49-F238E27FC236}">
                <a16:creationId xmlns:a16="http://schemas.microsoft.com/office/drawing/2014/main" id="{AA8574D3-46A1-4545-A986-8F86562137E1}"/>
              </a:ext>
            </a:extLst>
          </p:cNvPr>
          <p:cNvSpPr txBox="1"/>
          <p:nvPr/>
        </p:nvSpPr>
        <p:spPr>
          <a:xfrm>
            <a:off x="683622" y="4380411"/>
            <a:ext cx="11003281" cy="1477328"/>
          </a:xfrm>
          <a:prstGeom prst="rect">
            <a:avLst/>
          </a:prstGeom>
          <a:noFill/>
        </p:spPr>
        <p:txBody>
          <a:bodyPr wrap="square" rtlCol="0">
            <a:spAutoFit/>
          </a:bodyPr>
          <a:lstStyle/>
          <a:p>
            <a:r>
              <a:rPr lang="en-US" dirty="0"/>
              <a:t>Server uses the Stream Object to read the request</a:t>
            </a:r>
          </a:p>
          <a:p>
            <a:pPr marL="342900" indent="-342900">
              <a:buAutoNum type="arabicPeriod"/>
            </a:pPr>
            <a:r>
              <a:rPr lang="en-US" dirty="0"/>
              <a:t>Read Standard Header Parameters</a:t>
            </a:r>
          </a:p>
          <a:p>
            <a:pPr marL="342900" indent="-342900">
              <a:buAutoNum type="arabicPeriod"/>
            </a:pPr>
            <a:r>
              <a:rPr lang="en-US" dirty="0"/>
              <a:t>Read Custom Header Parameters</a:t>
            </a:r>
          </a:p>
          <a:p>
            <a:pPr marL="342900" indent="-342900">
              <a:buAutoNum type="arabicPeriod"/>
            </a:pPr>
            <a:r>
              <a:rPr lang="en-US" dirty="0"/>
              <a:t>Read body and stream it, reads incoming characters and based on format process it </a:t>
            </a:r>
          </a:p>
          <a:p>
            <a:pPr marL="342900" indent="-342900">
              <a:buAutoNum type="arabicPeriod"/>
            </a:pPr>
            <a:r>
              <a:rPr lang="en-US" dirty="0"/>
              <a:t>Data is processed by the server </a:t>
            </a:r>
          </a:p>
        </p:txBody>
      </p:sp>
      <p:sp>
        <p:nvSpPr>
          <p:cNvPr id="21" name="TextBox 20">
            <a:extLst>
              <a:ext uri="{FF2B5EF4-FFF2-40B4-BE49-F238E27FC236}">
                <a16:creationId xmlns:a16="http://schemas.microsoft.com/office/drawing/2014/main" id="{2B90F6B3-F9EA-4046-ABCC-CF4B9EE432D0}"/>
              </a:ext>
            </a:extLst>
          </p:cNvPr>
          <p:cNvSpPr txBox="1"/>
          <p:nvPr/>
        </p:nvSpPr>
        <p:spPr>
          <a:xfrm>
            <a:off x="3518263" y="1226343"/>
            <a:ext cx="3389815" cy="769441"/>
          </a:xfrm>
          <a:prstGeom prst="rect">
            <a:avLst/>
          </a:prstGeom>
          <a:noFill/>
        </p:spPr>
        <p:txBody>
          <a:bodyPr wrap="square" rtlCol="0">
            <a:spAutoFit/>
          </a:bodyPr>
          <a:lstStyle/>
          <a:p>
            <a:r>
              <a:rPr lang="en-US" sz="1100" dirty="0"/>
              <a:t>Contains Data in JSON / TEXT / XML / BINARY / From-Data / Encoded Data when the  request is POST / PUT. POST, create new entry on server, PUT, update existing entry on server</a:t>
            </a:r>
          </a:p>
        </p:txBody>
      </p:sp>
    </p:spTree>
    <p:extLst>
      <p:ext uri="{BB962C8B-B14F-4D97-AF65-F5344CB8AC3E}">
        <p14:creationId xmlns:p14="http://schemas.microsoft.com/office/powerpoint/2010/main" val="1380182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5B78A2-18E7-B442-926E-C4DE44F165CC}"/>
              </a:ext>
            </a:extLst>
          </p:cNvPr>
          <p:cNvSpPr/>
          <p:nvPr/>
        </p:nvSpPr>
        <p:spPr>
          <a:xfrm>
            <a:off x="391886" y="758377"/>
            <a:ext cx="6096000" cy="4801314"/>
          </a:xfrm>
          <a:prstGeom prst="rect">
            <a:avLst/>
          </a:prstGeom>
        </p:spPr>
        <p:txBody>
          <a:bodyPr>
            <a:spAutoFit/>
          </a:bodyPr>
          <a:lstStyle/>
          <a:p>
            <a:r>
              <a:rPr lang="en-IN" dirty="0">
                <a:solidFill>
                  <a:srgbClr val="C586C0"/>
                </a:solidFill>
                <a:highlight>
                  <a:srgbClr val="FFFF00"/>
                </a:highlight>
                <a:latin typeface="Menlo" panose="020B0609030804020204" pitchFamily="49" charset="0"/>
              </a:rPr>
              <a:t>if</a:t>
            </a:r>
            <a:r>
              <a:rPr lang="en-IN" dirty="0">
                <a:solidFill>
                  <a:srgbClr val="D4D4D4"/>
                </a:solidFill>
                <a:highlight>
                  <a:srgbClr val="FFFF00"/>
                </a:highlight>
                <a:latin typeface="Menlo" panose="020B0609030804020204" pitchFamily="49" charset="0"/>
              </a:rPr>
              <a:t>(</a:t>
            </a:r>
            <a:r>
              <a:rPr lang="en-IN" dirty="0" err="1">
                <a:solidFill>
                  <a:srgbClr val="9CDCFE"/>
                </a:solidFill>
                <a:highlight>
                  <a:srgbClr val="FFFF00"/>
                </a:highlight>
                <a:latin typeface="Menlo" panose="020B0609030804020204" pitchFamily="49" charset="0"/>
              </a:rPr>
              <a:t>req</a:t>
            </a:r>
            <a:r>
              <a:rPr lang="en-IN" dirty="0" err="1">
                <a:solidFill>
                  <a:srgbClr val="D4D4D4"/>
                </a:solidFill>
                <a:highlight>
                  <a:srgbClr val="FFFF00"/>
                </a:highlight>
                <a:latin typeface="Menlo" panose="020B0609030804020204" pitchFamily="49" charset="0"/>
              </a:rPr>
              <a:t>.</a:t>
            </a:r>
            <a:r>
              <a:rPr lang="en-IN" dirty="0" err="1">
                <a:solidFill>
                  <a:srgbClr val="9CDCFE"/>
                </a:solidFill>
                <a:highlight>
                  <a:srgbClr val="FFFF00"/>
                </a:highlight>
                <a:latin typeface="Menlo" panose="020B0609030804020204" pitchFamily="49" charset="0"/>
              </a:rPr>
              <a:t>method</a:t>
            </a:r>
            <a:r>
              <a:rPr lang="en-IN" dirty="0">
                <a:solidFill>
                  <a:srgbClr val="D4D4D4"/>
                </a:solidFill>
                <a:highlight>
                  <a:srgbClr val="FFFF00"/>
                </a:highlight>
                <a:latin typeface="Menlo" panose="020B0609030804020204" pitchFamily="49" charset="0"/>
              </a:rPr>
              <a:t> === </a:t>
            </a:r>
            <a:r>
              <a:rPr lang="en-IN" dirty="0">
                <a:solidFill>
                  <a:srgbClr val="CE9178"/>
                </a:solidFill>
                <a:highlight>
                  <a:srgbClr val="FFFF00"/>
                </a:highlight>
                <a:latin typeface="Menlo" panose="020B0609030804020204" pitchFamily="49" charset="0"/>
              </a:rPr>
              <a:t>"POST"</a:t>
            </a:r>
            <a:r>
              <a:rPr lang="en-IN" dirty="0">
                <a:solidFill>
                  <a:srgbClr val="D4D4D4"/>
                </a:solidFill>
                <a:highlight>
                  <a:srgbClr val="FFFF00"/>
                </a:highlight>
                <a:latin typeface="Menlo" panose="020B0609030804020204" pitchFamily="49" charset="0"/>
              </a:rPr>
              <a:t>){</a:t>
            </a:r>
          </a:p>
          <a:p>
            <a:r>
              <a:rPr lang="en-IN" dirty="0">
                <a:solidFill>
                  <a:srgbClr val="569CD6"/>
                </a:solidFill>
                <a:highlight>
                  <a:srgbClr val="FFFF00"/>
                </a:highlight>
                <a:latin typeface="Menlo" panose="020B0609030804020204" pitchFamily="49" charset="0"/>
              </a:rPr>
              <a:t>let</a:t>
            </a:r>
            <a:r>
              <a:rPr lang="en-IN" dirty="0">
                <a:solidFill>
                  <a:srgbClr val="D4D4D4"/>
                </a:solidFill>
                <a:highlight>
                  <a:srgbClr val="FFFF00"/>
                </a:highlight>
                <a:latin typeface="Menlo" panose="020B0609030804020204" pitchFamily="49" charset="0"/>
              </a:rPr>
              <a:t> </a:t>
            </a:r>
            <a:r>
              <a:rPr lang="en-IN" dirty="0" err="1">
                <a:solidFill>
                  <a:srgbClr val="9CDCFE"/>
                </a:solidFill>
                <a:highlight>
                  <a:srgbClr val="FFFF00"/>
                </a:highlight>
                <a:latin typeface="Menlo" panose="020B0609030804020204" pitchFamily="49" charset="0"/>
              </a:rPr>
              <a:t>receivedData</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req</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setEncoding</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'utf-8'</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req</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on</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'data'</a:t>
            </a:r>
            <a:r>
              <a:rPr lang="en-IN" dirty="0">
                <a:solidFill>
                  <a:srgbClr val="D4D4D4"/>
                </a:solidFill>
                <a:highlight>
                  <a:srgbClr val="FFFF00"/>
                </a:highlight>
                <a:latin typeface="Menlo" panose="020B0609030804020204" pitchFamily="49" charset="0"/>
              </a:rPr>
              <a:t>, (</a:t>
            </a:r>
            <a:r>
              <a:rPr lang="en-IN" dirty="0">
                <a:solidFill>
                  <a:srgbClr val="9CDCFE"/>
                </a:solidFill>
                <a:highlight>
                  <a:srgbClr val="FFFF00"/>
                </a:highlight>
                <a:latin typeface="Menlo" panose="020B0609030804020204" pitchFamily="49" charset="0"/>
              </a:rPr>
              <a:t>d</a:t>
            </a:r>
            <a:r>
              <a:rPr lang="en-IN" dirty="0">
                <a:solidFill>
                  <a:srgbClr val="D4D4D4"/>
                </a:solidFill>
                <a:highlight>
                  <a:srgbClr val="FFFF00"/>
                </a:highlight>
                <a:latin typeface="Menlo" panose="020B0609030804020204" pitchFamily="49" charset="0"/>
              </a:rPr>
              <a:t>)</a:t>
            </a:r>
            <a:r>
              <a:rPr lang="en-IN" dirty="0">
                <a:solidFill>
                  <a:srgbClr val="569CD6"/>
                </a:solidFill>
                <a:highlight>
                  <a:srgbClr val="FFFF00"/>
                </a:highlight>
                <a:latin typeface="Menlo" panose="020B0609030804020204" pitchFamily="49" charset="0"/>
              </a:rPr>
              <a:t>=&gt;</a:t>
            </a:r>
            <a:r>
              <a:rPr lang="en-IN" dirty="0">
                <a:solidFill>
                  <a:srgbClr val="D4D4D4"/>
                </a:solidFill>
                <a:highlight>
                  <a:srgbClr val="FFFF00"/>
                </a:highlight>
                <a:latin typeface="Menlo" panose="020B0609030804020204" pitchFamily="49" charset="0"/>
              </a:rPr>
              <a:t> {</a:t>
            </a:r>
          </a:p>
          <a:p>
            <a:r>
              <a:rPr lang="en-IN" dirty="0">
                <a:solidFill>
                  <a:srgbClr val="6A9955"/>
                </a:solidFill>
                <a:highlight>
                  <a:srgbClr val="FFFF00"/>
                </a:highlight>
                <a:latin typeface="Menlo" panose="020B0609030804020204" pitchFamily="49" charset="0"/>
              </a:rPr>
              <a:t>// process the data</a:t>
            </a:r>
            <a:endParaRPr lang="en-IN" dirty="0">
              <a:solidFill>
                <a:srgbClr val="D4D4D4"/>
              </a:solidFill>
              <a:highlight>
                <a:srgbClr val="FFFF00"/>
              </a:highlight>
              <a:latin typeface="Menlo" panose="020B0609030804020204" pitchFamily="49" charset="0"/>
            </a:endParaRPr>
          </a:p>
          <a:p>
            <a:r>
              <a:rPr lang="en-IN" dirty="0">
                <a:solidFill>
                  <a:srgbClr val="6A9955"/>
                </a:solidFill>
                <a:highlight>
                  <a:srgbClr val="FFFF00"/>
                </a:highlight>
                <a:latin typeface="Menlo" panose="020B0609030804020204" pitchFamily="49" charset="0"/>
              </a:rPr>
              <a:t>// with you logic`</a:t>
            </a:r>
            <a:endParaRPr lang="en-IN" dirty="0">
              <a:solidFill>
                <a:srgbClr val="D4D4D4"/>
              </a:solidFill>
              <a:highlight>
                <a:srgbClr val="FFFF00"/>
              </a:highlight>
              <a:latin typeface="Menlo" panose="020B0609030804020204" pitchFamily="49" charset="0"/>
            </a:endParaRPr>
          </a:p>
          <a:p>
            <a:r>
              <a:rPr lang="en-IN" dirty="0" err="1">
                <a:solidFill>
                  <a:srgbClr val="9CDCFE"/>
                </a:solidFill>
                <a:highlight>
                  <a:srgbClr val="FFFF00"/>
                </a:highlight>
                <a:latin typeface="Menlo" panose="020B0609030804020204" pitchFamily="49" charset="0"/>
              </a:rPr>
              <a:t>console</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log</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`Received data from post </a:t>
            </a:r>
            <a:r>
              <a:rPr lang="en-IN" dirty="0">
                <a:solidFill>
                  <a:srgbClr val="569CD6"/>
                </a:solidFill>
                <a:highlight>
                  <a:srgbClr val="FFFF00"/>
                </a:highlight>
                <a:latin typeface="Menlo" panose="020B0609030804020204" pitchFamily="49" charset="0"/>
              </a:rPr>
              <a:t>${</a:t>
            </a:r>
            <a:r>
              <a:rPr lang="en-IN" dirty="0">
                <a:solidFill>
                  <a:srgbClr val="9CDCFE"/>
                </a:solidFill>
                <a:highlight>
                  <a:srgbClr val="FFFF00"/>
                </a:highlight>
                <a:latin typeface="Menlo" panose="020B0609030804020204" pitchFamily="49" charset="0"/>
              </a:rPr>
              <a:t>d</a:t>
            </a:r>
            <a:r>
              <a:rPr lang="en-IN" dirty="0">
                <a:solidFill>
                  <a:srgbClr val="569CD6"/>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receivedData</a:t>
            </a:r>
            <a:r>
              <a:rPr lang="en-IN" dirty="0">
                <a:solidFill>
                  <a:srgbClr val="D4D4D4"/>
                </a:solidFill>
                <a:highlight>
                  <a:srgbClr val="FFFF00"/>
                </a:highlight>
                <a:latin typeface="Menlo" panose="020B0609030804020204" pitchFamily="49" charset="0"/>
              </a:rPr>
              <a:t> = </a:t>
            </a:r>
            <a:r>
              <a:rPr lang="en-IN" dirty="0">
                <a:solidFill>
                  <a:srgbClr val="9CDCFE"/>
                </a:solidFill>
                <a:highlight>
                  <a:srgbClr val="FFFF00"/>
                </a:highlight>
                <a:latin typeface="Menlo" panose="020B0609030804020204" pitchFamily="49" charset="0"/>
              </a:rPr>
              <a:t>d</a:t>
            </a:r>
            <a:r>
              <a:rPr lang="en-IN" dirty="0">
                <a:solidFill>
                  <a:srgbClr val="D4D4D4"/>
                </a:solidFill>
                <a:highlight>
                  <a:srgbClr val="FFFF00"/>
                </a:highlight>
                <a:latin typeface="Menlo" panose="020B0609030804020204" pitchFamily="49" charset="0"/>
              </a:rPr>
              <a:t>;</a:t>
            </a:r>
          </a:p>
          <a:p>
            <a:r>
              <a:rPr lang="en-IN" dirty="0">
                <a:solidFill>
                  <a:srgbClr val="D4D4D4"/>
                </a:solidFill>
                <a:highlight>
                  <a:srgbClr val="FFFF00"/>
                </a:highlight>
                <a:latin typeface="Menlo" panose="020B0609030804020204" pitchFamily="49" charset="0"/>
              </a:rPr>
              <a:t>}).</a:t>
            </a:r>
            <a:r>
              <a:rPr lang="en-IN" dirty="0">
                <a:solidFill>
                  <a:srgbClr val="DCDCAA"/>
                </a:solidFill>
                <a:highlight>
                  <a:srgbClr val="FFFF00"/>
                </a:highlight>
                <a:latin typeface="Menlo" panose="020B0609030804020204" pitchFamily="49" charset="0"/>
              </a:rPr>
              <a:t>on</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'end'</a:t>
            </a:r>
            <a:r>
              <a:rPr lang="en-IN" dirty="0">
                <a:solidFill>
                  <a:srgbClr val="D4D4D4"/>
                </a:solidFill>
                <a:highlight>
                  <a:srgbClr val="FFFF00"/>
                </a:highlight>
                <a:latin typeface="Menlo" panose="020B0609030804020204" pitchFamily="49" charset="0"/>
              </a:rPr>
              <a:t>,()</a:t>
            </a:r>
            <a:r>
              <a:rPr lang="en-IN" dirty="0">
                <a:solidFill>
                  <a:srgbClr val="569CD6"/>
                </a:solidFill>
                <a:highlight>
                  <a:srgbClr val="FFFF00"/>
                </a:highlight>
                <a:latin typeface="Menlo" panose="020B0609030804020204" pitchFamily="49" charset="0"/>
              </a:rPr>
              <a:t>=&gt;</a:t>
            </a:r>
            <a:r>
              <a:rPr lang="en-IN" dirty="0">
                <a:solidFill>
                  <a:srgbClr val="D4D4D4"/>
                </a:solidFill>
                <a:highlight>
                  <a:srgbClr val="FFFF00"/>
                </a:highlight>
                <a:latin typeface="Menlo" panose="020B0609030804020204" pitchFamily="49" charset="0"/>
              </a:rPr>
              <a:t>{</a:t>
            </a:r>
          </a:p>
          <a:p>
            <a:r>
              <a:rPr lang="en-IN" dirty="0">
                <a:solidFill>
                  <a:srgbClr val="6A9955"/>
                </a:solidFill>
                <a:highlight>
                  <a:srgbClr val="FFFF00"/>
                </a:highlight>
                <a:latin typeface="Menlo" panose="020B0609030804020204" pitchFamily="49" charset="0"/>
              </a:rPr>
              <a:t>// data processing is done</a:t>
            </a:r>
            <a:endParaRPr lang="en-IN" dirty="0">
              <a:solidFill>
                <a:srgbClr val="D4D4D4"/>
              </a:solidFill>
              <a:highlight>
                <a:srgbClr val="FFFF00"/>
              </a:highlight>
              <a:latin typeface="Menlo" panose="020B0609030804020204" pitchFamily="49" charset="0"/>
            </a:endParaRPr>
          </a:p>
          <a:p>
            <a:r>
              <a:rPr lang="en-IN" dirty="0">
                <a:solidFill>
                  <a:srgbClr val="6A9955"/>
                </a:solidFill>
                <a:highlight>
                  <a:srgbClr val="FFFF00"/>
                </a:highlight>
                <a:latin typeface="Menlo" panose="020B0609030804020204" pitchFamily="49" charset="0"/>
              </a:rPr>
              <a:t>// and request is ended </a:t>
            </a:r>
            <a:endParaRPr lang="en-IN" dirty="0">
              <a:solidFill>
                <a:srgbClr val="D4D4D4"/>
              </a:solidFill>
              <a:highlight>
                <a:srgbClr val="FFFF00"/>
              </a:highlight>
              <a:latin typeface="Menlo" panose="020B0609030804020204" pitchFamily="49" charset="0"/>
            </a:endParaRPr>
          </a:p>
          <a:p>
            <a:r>
              <a:rPr lang="en-IN" dirty="0" err="1">
                <a:solidFill>
                  <a:srgbClr val="9CDCFE"/>
                </a:solidFill>
                <a:highlight>
                  <a:srgbClr val="FFFF00"/>
                </a:highlight>
                <a:latin typeface="Menlo" panose="020B0609030804020204" pitchFamily="49" charset="0"/>
              </a:rPr>
              <a:t>Emps</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push</a:t>
            </a:r>
            <a:r>
              <a:rPr lang="en-IN" dirty="0">
                <a:solidFill>
                  <a:srgbClr val="D4D4D4"/>
                </a:solidFill>
                <a:highlight>
                  <a:srgbClr val="FFFF00"/>
                </a:highlight>
                <a:latin typeface="Menlo" panose="020B0609030804020204" pitchFamily="49" charset="0"/>
              </a:rPr>
              <a:t>(</a:t>
            </a:r>
            <a:r>
              <a:rPr lang="en-IN" dirty="0" err="1">
                <a:solidFill>
                  <a:srgbClr val="9CDCFE"/>
                </a:solidFill>
                <a:highlight>
                  <a:srgbClr val="FFFF00"/>
                </a:highlight>
                <a:latin typeface="Menlo" panose="020B0609030804020204" pitchFamily="49" charset="0"/>
              </a:rPr>
              <a:t>receivedData</a:t>
            </a:r>
            <a:r>
              <a:rPr lang="en-IN" dirty="0">
                <a:solidFill>
                  <a:srgbClr val="D4D4D4"/>
                </a:solidFill>
                <a:highlight>
                  <a:srgbClr val="FFFF00"/>
                </a:highlight>
                <a:latin typeface="Menlo" panose="020B0609030804020204" pitchFamily="49" charset="0"/>
              </a:rPr>
              <a:t>);</a:t>
            </a:r>
          </a:p>
          <a:p>
            <a:r>
              <a:rPr lang="en-IN" dirty="0" err="1">
                <a:solidFill>
                  <a:srgbClr val="9CDCFE"/>
                </a:solidFill>
                <a:highlight>
                  <a:srgbClr val="FFFF00"/>
                </a:highlight>
                <a:latin typeface="Menlo" panose="020B0609030804020204" pitchFamily="49" charset="0"/>
              </a:rPr>
              <a:t>resp</a:t>
            </a:r>
            <a:r>
              <a:rPr lang="en-IN" dirty="0" err="1">
                <a:solidFill>
                  <a:srgbClr val="D4D4D4"/>
                </a:solidFill>
                <a:highlight>
                  <a:srgbClr val="FFFF00"/>
                </a:highlight>
                <a:latin typeface="Menlo" panose="020B0609030804020204" pitchFamily="49" charset="0"/>
              </a:rPr>
              <a:t>.</a:t>
            </a:r>
            <a:r>
              <a:rPr lang="en-IN" dirty="0" err="1">
                <a:solidFill>
                  <a:srgbClr val="DCDCAA"/>
                </a:solidFill>
                <a:highlight>
                  <a:srgbClr val="FFFF00"/>
                </a:highlight>
                <a:latin typeface="Menlo" panose="020B0609030804020204" pitchFamily="49" charset="0"/>
              </a:rPr>
              <a:t>end</a:t>
            </a:r>
            <a:r>
              <a:rPr lang="en-IN" dirty="0">
                <a:solidFill>
                  <a:srgbClr val="D4D4D4"/>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`Hay Client I received data as </a:t>
            </a:r>
            <a:r>
              <a:rPr lang="en-IN" dirty="0">
                <a:solidFill>
                  <a:srgbClr val="569CD6"/>
                </a:solidFill>
                <a:highlight>
                  <a:srgbClr val="FFFF00"/>
                </a:highlight>
                <a:latin typeface="Menlo" panose="020B0609030804020204" pitchFamily="49" charset="0"/>
              </a:rPr>
              <a:t>${</a:t>
            </a:r>
            <a:r>
              <a:rPr lang="en-IN" dirty="0">
                <a:solidFill>
                  <a:srgbClr val="9CDCFE"/>
                </a:solidFill>
                <a:highlight>
                  <a:srgbClr val="FFFF00"/>
                </a:highlight>
                <a:latin typeface="Menlo" panose="020B0609030804020204" pitchFamily="49" charset="0"/>
              </a:rPr>
              <a:t>Emps</a:t>
            </a:r>
            <a:r>
              <a:rPr lang="en-IN" dirty="0">
                <a:solidFill>
                  <a:srgbClr val="569CD6"/>
                </a:solidFill>
                <a:highlight>
                  <a:srgbClr val="FFFF00"/>
                </a:highlight>
                <a:latin typeface="Menlo" panose="020B0609030804020204" pitchFamily="49" charset="0"/>
              </a:rPr>
              <a:t>}</a:t>
            </a:r>
            <a:r>
              <a:rPr lang="en-IN" dirty="0">
                <a:solidFill>
                  <a:srgbClr val="CE9178"/>
                </a:solidFill>
                <a:highlight>
                  <a:srgbClr val="FFFF00"/>
                </a:highlight>
                <a:latin typeface="Menlo" panose="020B0609030804020204" pitchFamily="49" charset="0"/>
              </a:rPr>
              <a:t>`</a:t>
            </a:r>
            <a:r>
              <a:rPr lang="en-IN" dirty="0">
                <a:solidFill>
                  <a:srgbClr val="D4D4D4"/>
                </a:solidFill>
                <a:highlight>
                  <a:srgbClr val="FFFF00"/>
                </a:highlight>
                <a:latin typeface="Menlo" panose="020B0609030804020204" pitchFamily="49" charset="0"/>
              </a:rPr>
              <a:t>); </a:t>
            </a:r>
          </a:p>
          <a:p>
            <a:r>
              <a:rPr lang="en-IN" dirty="0">
                <a:solidFill>
                  <a:srgbClr val="D4D4D4"/>
                </a:solidFill>
                <a:highlight>
                  <a:srgbClr val="FFFF00"/>
                </a:highlight>
                <a:latin typeface="Menlo" panose="020B0609030804020204" pitchFamily="49" charset="0"/>
              </a:rPr>
              <a:t>});</a:t>
            </a:r>
          </a:p>
          <a:p>
            <a:r>
              <a:rPr lang="en-IN" dirty="0">
                <a:solidFill>
                  <a:srgbClr val="D4D4D4"/>
                </a:solidFill>
                <a:highlight>
                  <a:srgbClr val="FFFF00"/>
                </a:highlight>
                <a:latin typeface="Menlo" panose="020B0609030804020204" pitchFamily="49" charset="0"/>
              </a:rPr>
              <a:t>}</a:t>
            </a:r>
            <a:endParaRPr lang="en-IN" b="0" dirty="0">
              <a:solidFill>
                <a:srgbClr val="D4D4D4"/>
              </a:solidFill>
              <a:effectLst/>
              <a:highlight>
                <a:srgbClr val="FFFF00"/>
              </a:highlight>
              <a:latin typeface="Menlo" panose="020B0609030804020204" pitchFamily="49" charset="0"/>
            </a:endParaRPr>
          </a:p>
        </p:txBody>
      </p:sp>
      <p:sp>
        <p:nvSpPr>
          <p:cNvPr id="3" name="Right Brace 2">
            <a:extLst>
              <a:ext uri="{FF2B5EF4-FFF2-40B4-BE49-F238E27FC236}">
                <a16:creationId xmlns:a16="http://schemas.microsoft.com/office/drawing/2014/main" id="{AA93A159-8825-024C-9A90-6658E8B608F3}"/>
              </a:ext>
            </a:extLst>
          </p:cNvPr>
          <p:cNvSpPr/>
          <p:nvPr/>
        </p:nvSpPr>
        <p:spPr>
          <a:xfrm>
            <a:off x="5730240" y="661851"/>
            <a:ext cx="1463040" cy="48978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E8AF9412-4EBC-924E-8923-2C2D54A3234D}"/>
              </a:ext>
            </a:extLst>
          </p:cNvPr>
          <p:cNvSpPr txBox="1"/>
          <p:nvPr/>
        </p:nvSpPr>
        <p:spPr>
          <a:xfrm>
            <a:off x="7193280" y="661851"/>
            <a:ext cx="4023360" cy="923330"/>
          </a:xfrm>
          <a:prstGeom prst="rect">
            <a:avLst/>
          </a:prstGeom>
          <a:noFill/>
        </p:spPr>
        <p:txBody>
          <a:bodyPr wrap="square" rtlCol="0">
            <a:spAutoFit/>
          </a:bodyPr>
          <a:lstStyle/>
          <a:p>
            <a:r>
              <a:rPr lang="en-US" dirty="0"/>
              <a:t>Async Operation with</a:t>
            </a:r>
          </a:p>
          <a:p>
            <a:r>
              <a:rPr lang="en-US" dirty="0"/>
              <a:t>Data and End Events</a:t>
            </a:r>
          </a:p>
          <a:p>
            <a:endParaRPr lang="en-US" dirty="0"/>
          </a:p>
        </p:txBody>
      </p:sp>
    </p:spTree>
    <p:extLst>
      <p:ext uri="{BB962C8B-B14F-4D97-AF65-F5344CB8AC3E}">
        <p14:creationId xmlns:p14="http://schemas.microsoft.com/office/powerpoint/2010/main" val="2104635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15AAC8-098B-7546-9F14-E148B71F6F2D}"/>
              </a:ext>
            </a:extLst>
          </p:cNvPr>
          <p:cNvSpPr/>
          <p:nvPr/>
        </p:nvSpPr>
        <p:spPr>
          <a:xfrm>
            <a:off x="3579222" y="609601"/>
            <a:ext cx="4450081" cy="51206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E8D3C3B-A511-DD47-B96F-D839E316092A}"/>
              </a:ext>
            </a:extLst>
          </p:cNvPr>
          <p:cNvSpPr txBox="1"/>
          <p:nvPr/>
        </p:nvSpPr>
        <p:spPr>
          <a:xfrm>
            <a:off x="3117669" y="69669"/>
            <a:ext cx="5347062" cy="383177"/>
          </a:xfrm>
          <a:prstGeom prst="rect">
            <a:avLst/>
          </a:prstGeom>
          <a:noFill/>
        </p:spPr>
        <p:txBody>
          <a:bodyPr wrap="square" rtlCol="0">
            <a:spAutoFit/>
          </a:bodyPr>
          <a:lstStyle/>
          <a:p>
            <a:r>
              <a:rPr lang="en-US" dirty="0"/>
              <a:t>Node.js Web Application Server</a:t>
            </a:r>
          </a:p>
        </p:txBody>
      </p:sp>
      <p:sp>
        <p:nvSpPr>
          <p:cNvPr id="4" name="Right Arrow 3">
            <a:extLst>
              <a:ext uri="{FF2B5EF4-FFF2-40B4-BE49-F238E27FC236}">
                <a16:creationId xmlns:a16="http://schemas.microsoft.com/office/drawing/2014/main" id="{5282B5B7-9020-D446-BE15-A3980F2AE087}"/>
              </a:ext>
            </a:extLst>
          </p:cNvPr>
          <p:cNvSpPr/>
          <p:nvPr/>
        </p:nvSpPr>
        <p:spPr>
          <a:xfrm>
            <a:off x="156754" y="1010194"/>
            <a:ext cx="3387635" cy="470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6FFC4B12-5DAB-A347-886F-9A228250AC55}"/>
              </a:ext>
            </a:extLst>
          </p:cNvPr>
          <p:cNvSpPr/>
          <p:nvPr/>
        </p:nvSpPr>
        <p:spPr>
          <a:xfrm>
            <a:off x="182880" y="4955177"/>
            <a:ext cx="3396342" cy="58347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document 5">
            <a:extLst>
              <a:ext uri="{FF2B5EF4-FFF2-40B4-BE49-F238E27FC236}">
                <a16:creationId xmlns:a16="http://schemas.microsoft.com/office/drawing/2014/main" id="{4953083E-2A8D-5748-BA47-10F0B505C342}"/>
              </a:ext>
            </a:extLst>
          </p:cNvPr>
          <p:cNvSpPr/>
          <p:nvPr/>
        </p:nvSpPr>
        <p:spPr>
          <a:xfrm>
            <a:off x="8647613" y="3135086"/>
            <a:ext cx="1793964" cy="192459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ulti-document 6">
            <a:extLst>
              <a:ext uri="{FF2B5EF4-FFF2-40B4-BE49-F238E27FC236}">
                <a16:creationId xmlns:a16="http://schemas.microsoft.com/office/drawing/2014/main" id="{A143AD1D-A3C7-E048-80E5-E844F418C6D5}"/>
              </a:ext>
            </a:extLst>
          </p:cNvPr>
          <p:cNvSpPr/>
          <p:nvPr/>
        </p:nvSpPr>
        <p:spPr>
          <a:xfrm>
            <a:off x="8760824" y="3705498"/>
            <a:ext cx="1793964" cy="192459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of Files of any format</a:t>
            </a:r>
          </a:p>
        </p:txBody>
      </p:sp>
      <p:sp>
        <p:nvSpPr>
          <p:cNvPr id="8" name="TextBox 7">
            <a:extLst>
              <a:ext uri="{FF2B5EF4-FFF2-40B4-BE49-F238E27FC236}">
                <a16:creationId xmlns:a16="http://schemas.microsoft.com/office/drawing/2014/main" id="{608D71EC-0582-5542-BC54-B4F879C53BC3}"/>
              </a:ext>
            </a:extLst>
          </p:cNvPr>
          <p:cNvSpPr txBox="1"/>
          <p:nvPr/>
        </p:nvSpPr>
        <p:spPr>
          <a:xfrm>
            <a:off x="8760823" y="2046514"/>
            <a:ext cx="2969623" cy="646331"/>
          </a:xfrm>
          <a:prstGeom prst="rect">
            <a:avLst/>
          </a:prstGeom>
          <a:noFill/>
        </p:spPr>
        <p:txBody>
          <a:bodyPr wrap="square" rtlCol="0">
            <a:spAutoFit/>
          </a:bodyPr>
          <a:lstStyle/>
          <a:p>
            <a:r>
              <a:rPr lang="en-US" dirty="0"/>
              <a:t>File System Managed by OS</a:t>
            </a:r>
          </a:p>
          <a:p>
            <a:r>
              <a:rPr lang="en-US" dirty="0"/>
              <a:t>Html/</a:t>
            </a:r>
            <a:r>
              <a:rPr lang="en-US" dirty="0" err="1"/>
              <a:t>js</a:t>
            </a:r>
            <a:r>
              <a:rPr lang="en-US" dirty="0"/>
              <a:t>/</a:t>
            </a:r>
            <a:r>
              <a:rPr lang="en-US" dirty="0" err="1"/>
              <a:t>css</a:t>
            </a:r>
            <a:endParaRPr lang="en-US" dirty="0"/>
          </a:p>
        </p:txBody>
      </p:sp>
      <p:sp>
        <p:nvSpPr>
          <p:cNvPr id="9" name="Rounded Rectangle 8">
            <a:extLst>
              <a:ext uri="{FF2B5EF4-FFF2-40B4-BE49-F238E27FC236}">
                <a16:creationId xmlns:a16="http://schemas.microsoft.com/office/drawing/2014/main" id="{5AEF2C6F-0AB7-F848-A513-1DD200F9C5B1}"/>
              </a:ext>
            </a:extLst>
          </p:cNvPr>
          <p:cNvSpPr/>
          <p:nvPr/>
        </p:nvSpPr>
        <p:spPr>
          <a:xfrm>
            <a:off x="4354286" y="2307771"/>
            <a:ext cx="3030583" cy="24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 Write Files</a:t>
            </a:r>
          </a:p>
          <a:p>
            <a:pPr algn="ctr"/>
            <a:r>
              <a:rPr lang="en-US" dirty="0"/>
              <a:t>Access File / Create file if not exist</a:t>
            </a:r>
          </a:p>
          <a:p>
            <a:pPr algn="ctr"/>
            <a:r>
              <a:rPr lang="en-US" dirty="0"/>
              <a:t>Read / Write File </a:t>
            </a:r>
          </a:p>
        </p:txBody>
      </p:sp>
      <p:sp>
        <p:nvSpPr>
          <p:cNvPr id="10" name="Bent Arrow 9">
            <a:extLst>
              <a:ext uri="{FF2B5EF4-FFF2-40B4-BE49-F238E27FC236}">
                <a16:creationId xmlns:a16="http://schemas.microsoft.com/office/drawing/2014/main" id="{E37D9065-829E-0744-9C08-993F6AD6478F}"/>
              </a:ext>
            </a:extLst>
          </p:cNvPr>
          <p:cNvSpPr/>
          <p:nvPr/>
        </p:nvSpPr>
        <p:spPr>
          <a:xfrm rot="5400000">
            <a:off x="4278085" y="385353"/>
            <a:ext cx="1223558" cy="26212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2311999-790B-6446-A78A-576CE2300D53}"/>
              </a:ext>
            </a:extLst>
          </p:cNvPr>
          <p:cNvSpPr txBox="1"/>
          <p:nvPr/>
        </p:nvSpPr>
        <p:spPr>
          <a:xfrm>
            <a:off x="6287589" y="1084215"/>
            <a:ext cx="3091542" cy="369332"/>
          </a:xfrm>
          <a:prstGeom prst="rect">
            <a:avLst/>
          </a:prstGeom>
          <a:noFill/>
        </p:spPr>
        <p:txBody>
          <a:bodyPr wrap="square" rtlCol="0">
            <a:spAutoFit/>
          </a:bodyPr>
          <a:lstStyle/>
          <a:p>
            <a:r>
              <a:rPr lang="en-US" dirty="0"/>
              <a:t>Request for File Resources</a:t>
            </a:r>
          </a:p>
        </p:txBody>
      </p:sp>
      <p:sp>
        <p:nvSpPr>
          <p:cNvPr id="12" name="Bent Arrow 11">
            <a:extLst>
              <a:ext uri="{FF2B5EF4-FFF2-40B4-BE49-F238E27FC236}">
                <a16:creationId xmlns:a16="http://schemas.microsoft.com/office/drawing/2014/main" id="{D60EC439-E4E3-6643-A811-1CC3B7CF4701}"/>
              </a:ext>
            </a:extLst>
          </p:cNvPr>
          <p:cNvSpPr/>
          <p:nvPr/>
        </p:nvSpPr>
        <p:spPr>
          <a:xfrm rot="10800000">
            <a:off x="3579221" y="4763586"/>
            <a:ext cx="2516779" cy="72281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Down Arrow 12">
            <a:extLst>
              <a:ext uri="{FF2B5EF4-FFF2-40B4-BE49-F238E27FC236}">
                <a16:creationId xmlns:a16="http://schemas.microsoft.com/office/drawing/2014/main" id="{8DEABFEA-7D73-D143-9C17-6FB064D72125}"/>
              </a:ext>
            </a:extLst>
          </p:cNvPr>
          <p:cNvSpPr/>
          <p:nvPr/>
        </p:nvSpPr>
        <p:spPr>
          <a:xfrm>
            <a:off x="7254240" y="3008809"/>
            <a:ext cx="1654633" cy="831671"/>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urved Down Arrow 13">
            <a:extLst>
              <a:ext uri="{FF2B5EF4-FFF2-40B4-BE49-F238E27FC236}">
                <a16:creationId xmlns:a16="http://schemas.microsoft.com/office/drawing/2014/main" id="{8732DB20-E539-4547-8B80-2A4C4ECCF2EA}"/>
              </a:ext>
            </a:extLst>
          </p:cNvPr>
          <p:cNvSpPr/>
          <p:nvPr/>
        </p:nvSpPr>
        <p:spPr>
          <a:xfrm rot="10998783">
            <a:off x="7049584" y="4293321"/>
            <a:ext cx="1654633" cy="831671"/>
          </a:xfrm>
          <a:prstGeom prst="curved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93054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D622B6-F655-FA41-A9DD-DA1D310A1A80}"/>
              </a:ext>
            </a:extLst>
          </p:cNvPr>
          <p:cNvSpPr txBox="1"/>
          <p:nvPr/>
        </p:nvSpPr>
        <p:spPr>
          <a:xfrm>
            <a:off x="2638697" y="95794"/>
            <a:ext cx="5730240" cy="369332"/>
          </a:xfrm>
          <a:prstGeom prst="rect">
            <a:avLst/>
          </a:prstGeom>
          <a:noFill/>
        </p:spPr>
        <p:txBody>
          <a:bodyPr wrap="square" rtlCol="0">
            <a:spAutoFit/>
          </a:bodyPr>
          <a:lstStyle/>
          <a:p>
            <a:pPr algn="ctr"/>
            <a:r>
              <a:rPr lang="en-US" dirty="0">
                <a:solidFill>
                  <a:srgbClr val="FF0000"/>
                </a:solidFill>
                <a:highlight>
                  <a:srgbClr val="FFFF00"/>
                </a:highlight>
              </a:rPr>
              <a:t>Node.js Application Architecture</a:t>
            </a:r>
          </a:p>
        </p:txBody>
      </p:sp>
      <p:sp>
        <p:nvSpPr>
          <p:cNvPr id="3" name="Rounded Rectangle 2">
            <a:extLst>
              <a:ext uri="{FF2B5EF4-FFF2-40B4-BE49-F238E27FC236}">
                <a16:creationId xmlns:a16="http://schemas.microsoft.com/office/drawing/2014/main" id="{D758154A-EE0D-D944-82CB-97CF7F7A24DF}"/>
              </a:ext>
            </a:extLst>
          </p:cNvPr>
          <p:cNvSpPr/>
          <p:nvPr/>
        </p:nvSpPr>
        <p:spPr>
          <a:xfrm>
            <a:off x="968828" y="1001484"/>
            <a:ext cx="6339839" cy="3701144"/>
          </a:xfrm>
          <a:prstGeom prst="roundRect">
            <a:avLst>
              <a:gd name="adj" fmla="val 765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8073BBF9-8083-1047-BC41-3166CC0A8C6B}"/>
              </a:ext>
            </a:extLst>
          </p:cNvPr>
          <p:cNvSpPr/>
          <p:nvPr/>
        </p:nvSpPr>
        <p:spPr>
          <a:xfrm>
            <a:off x="5845627" y="1552301"/>
            <a:ext cx="1297577" cy="2882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Access</a:t>
            </a:r>
          </a:p>
          <a:p>
            <a:pPr algn="ctr"/>
            <a:r>
              <a:rPr lang="en-US" dirty="0"/>
              <a:t>Module</a:t>
            </a:r>
          </a:p>
        </p:txBody>
      </p:sp>
      <p:sp>
        <p:nvSpPr>
          <p:cNvPr id="5" name="Rectangle 4">
            <a:extLst>
              <a:ext uri="{FF2B5EF4-FFF2-40B4-BE49-F238E27FC236}">
                <a16:creationId xmlns:a16="http://schemas.microsoft.com/office/drawing/2014/main" id="{F5160B82-7BA4-4946-97C4-76A5875052FB}"/>
              </a:ext>
            </a:extLst>
          </p:cNvPr>
          <p:cNvSpPr/>
          <p:nvPr/>
        </p:nvSpPr>
        <p:spPr>
          <a:xfrm>
            <a:off x="4317273" y="1552300"/>
            <a:ext cx="1297577" cy="2882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Logic</a:t>
            </a:r>
          </a:p>
          <a:p>
            <a:pPr algn="ctr"/>
            <a:r>
              <a:rPr lang="en-US" dirty="0"/>
              <a:t>Module</a:t>
            </a:r>
          </a:p>
        </p:txBody>
      </p:sp>
      <p:sp>
        <p:nvSpPr>
          <p:cNvPr id="6" name="Rectangle 5">
            <a:extLst>
              <a:ext uri="{FF2B5EF4-FFF2-40B4-BE49-F238E27FC236}">
                <a16:creationId xmlns:a16="http://schemas.microsoft.com/office/drawing/2014/main" id="{A69382F8-97D1-B849-834B-1673CD8A40B7}"/>
              </a:ext>
            </a:extLst>
          </p:cNvPr>
          <p:cNvSpPr/>
          <p:nvPr/>
        </p:nvSpPr>
        <p:spPr>
          <a:xfrm>
            <a:off x="2623456" y="3178627"/>
            <a:ext cx="1297577" cy="1256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 Module</a:t>
            </a:r>
          </a:p>
        </p:txBody>
      </p:sp>
      <p:sp>
        <p:nvSpPr>
          <p:cNvPr id="7" name="Rectangle 6">
            <a:extLst>
              <a:ext uri="{FF2B5EF4-FFF2-40B4-BE49-F238E27FC236}">
                <a16:creationId xmlns:a16="http://schemas.microsoft.com/office/drawing/2014/main" id="{B06A549C-8DCA-4648-83F7-B01AD2ACD5F9}"/>
              </a:ext>
            </a:extLst>
          </p:cNvPr>
          <p:cNvSpPr/>
          <p:nvPr/>
        </p:nvSpPr>
        <p:spPr>
          <a:xfrm>
            <a:off x="2623456" y="1547948"/>
            <a:ext cx="1297577" cy="1256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 Module</a:t>
            </a:r>
          </a:p>
        </p:txBody>
      </p:sp>
      <p:sp>
        <p:nvSpPr>
          <p:cNvPr id="8" name="Rectangle 7">
            <a:extLst>
              <a:ext uri="{FF2B5EF4-FFF2-40B4-BE49-F238E27FC236}">
                <a16:creationId xmlns:a16="http://schemas.microsoft.com/office/drawing/2014/main" id="{5CC897FC-CA9A-EC47-859A-A0FBE5272B02}"/>
              </a:ext>
            </a:extLst>
          </p:cNvPr>
          <p:cNvSpPr/>
          <p:nvPr/>
        </p:nvSpPr>
        <p:spPr>
          <a:xfrm>
            <a:off x="1057002" y="2710539"/>
            <a:ext cx="1208314" cy="566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Security</a:t>
            </a:r>
          </a:p>
        </p:txBody>
      </p:sp>
      <p:sp>
        <p:nvSpPr>
          <p:cNvPr id="9" name="Right Arrow 8">
            <a:extLst>
              <a:ext uri="{FF2B5EF4-FFF2-40B4-BE49-F238E27FC236}">
                <a16:creationId xmlns:a16="http://schemas.microsoft.com/office/drawing/2014/main" id="{7D33F7C0-D823-7B4B-984C-0004A907B641}"/>
              </a:ext>
            </a:extLst>
          </p:cNvPr>
          <p:cNvSpPr/>
          <p:nvPr/>
        </p:nvSpPr>
        <p:spPr>
          <a:xfrm>
            <a:off x="121920" y="2898859"/>
            <a:ext cx="935082" cy="189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ent Arrow 9">
            <a:extLst>
              <a:ext uri="{FF2B5EF4-FFF2-40B4-BE49-F238E27FC236}">
                <a16:creationId xmlns:a16="http://schemas.microsoft.com/office/drawing/2014/main" id="{ACABDE16-2259-5140-9304-CF16FBE7664E}"/>
              </a:ext>
            </a:extLst>
          </p:cNvPr>
          <p:cNvSpPr/>
          <p:nvPr/>
        </p:nvSpPr>
        <p:spPr>
          <a:xfrm>
            <a:off x="1482633" y="2011679"/>
            <a:ext cx="1140823" cy="69886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a:extLst>
              <a:ext uri="{FF2B5EF4-FFF2-40B4-BE49-F238E27FC236}">
                <a16:creationId xmlns:a16="http://schemas.microsoft.com/office/drawing/2014/main" id="{B44EEA00-BF14-0A4C-9E2B-7A723FEF6E1C}"/>
              </a:ext>
            </a:extLst>
          </p:cNvPr>
          <p:cNvSpPr/>
          <p:nvPr/>
        </p:nvSpPr>
        <p:spPr>
          <a:xfrm flipV="1">
            <a:off x="1482633" y="3267889"/>
            <a:ext cx="1140823" cy="65260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Left-right Arrow 11">
            <a:extLst>
              <a:ext uri="{FF2B5EF4-FFF2-40B4-BE49-F238E27FC236}">
                <a16:creationId xmlns:a16="http://schemas.microsoft.com/office/drawing/2014/main" id="{1FDCCC02-CD1B-A640-AA09-0CCBD2110EB7}"/>
              </a:ext>
            </a:extLst>
          </p:cNvPr>
          <p:cNvSpPr/>
          <p:nvPr/>
        </p:nvSpPr>
        <p:spPr>
          <a:xfrm>
            <a:off x="3921033" y="2107473"/>
            <a:ext cx="396240" cy="1741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right Arrow 12">
            <a:extLst>
              <a:ext uri="{FF2B5EF4-FFF2-40B4-BE49-F238E27FC236}">
                <a16:creationId xmlns:a16="http://schemas.microsoft.com/office/drawing/2014/main" id="{C470779C-18A9-9740-9B4A-F7E79B8CD066}"/>
              </a:ext>
            </a:extLst>
          </p:cNvPr>
          <p:cNvSpPr/>
          <p:nvPr/>
        </p:nvSpPr>
        <p:spPr>
          <a:xfrm>
            <a:off x="3921033" y="3688078"/>
            <a:ext cx="396240" cy="1741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a:extLst>
              <a:ext uri="{FF2B5EF4-FFF2-40B4-BE49-F238E27FC236}">
                <a16:creationId xmlns:a16="http://schemas.microsoft.com/office/drawing/2014/main" id="{75D3AA74-AD7A-5043-8252-0593CD32314B}"/>
              </a:ext>
            </a:extLst>
          </p:cNvPr>
          <p:cNvSpPr/>
          <p:nvPr/>
        </p:nvSpPr>
        <p:spPr>
          <a:xfrm>
            <a:off x="5499462" y="2872197"/>
            <a:ext cx="396240" cy="1741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n 14">
            <a:extLst>
              <a:ext uri="{FF2B5EF4-FFF2-40B4-BE49-F238E27FC236}">
                <a16:creationId xmlns:a16="http://schemas.microsoft.com/office/drawing/2014/main" id="{7D7BA7AB-DC0C-9E44-90BD-D4A9A5093798}"/>
              </a:ext>
            </a:extLst>
          </p:cNvPr>
          <p:cNvSpPr/>
          <p:nvPr/>
        </p:nvSpPr>
        <p:spPr>
          <a:xfrm>
            <a:off x="11173098" y="4702628"/>
            <a:ext cx="896982" cy="76635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a:t>
            </a:r>
          </a:p>
          <a:p>
            <a:pPr algn="ctr"/>
            <a:r>
              <a:rPr lang="en-US" dirty="0"/>
              <a:t>Db</a:t>
            </a:r>
          </a:p>
        </p:txBody>
      </p:sp>
      <p:sp>
        <p:nvSpPr>
          <p:cNvPr id="16" name="Rounded Rectangle 15">
            <a:extLst>
              <a:ext uri="{FF2B5EF4-FFF2-40B4-BE49-F238E27FC236}">
                <a16:creationId xmlns:a16="http://schemas.microsoft.com/office/drawing/2014/main" id="{CFB25393-8179-0B48-A7E7-D8B1CA50E15E}"/>
              </a:ext>
            </a:extLst>
          </p:cNvPr>
          <p:cNvSpPr/>
          <p:nvPr/>
        </p:nvSpPr>
        <p:spPr>
          <a:xfrm>
            <a:off x="8934994" y="4206240"/>
            <a:ext cx="1341120" cy="1733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Externally</a:t>
            </a:r>
          </a:p>
          <a:p>
            <a:pPr algn="ctr"/>
            <a:r>
              <a:rPr lang="en-US" dirty="0"/>
              <a:t>Hosted App</a:t>
            </a:r>
          </a:p>
          <a:p>
            <a:pPr algn="ctr"/>
            <a:r>
              <a:rPr lang="en-US" dirty="0"/>
              <a:t>On REST</a:t>
            </a:r>
          </a:p>
          <a:p>
            <a:pPr algn="ctr"/>
            <a:endParaRPr lang="en-US" dirty="0"/>
          </a:p>
        </p:txBody>
      </p:sp>
      <p:sp>
        <p:nvSpPr>
          <p:cNvPr id="17" name="Left-right Arrow 16">
            <a:extLst>
              <a:ext uri="{FF2B5EF4-FFF2-40B4-BE49-F238E27FC236}">
                <a16:creationId xmlns:a16="http://schemas.microsoft.com/office/drawing/2014/main" id="{2BDC5A84-FBD3-C94E-8FF2-7B1A804ADFC0}"/>
              </a:ext>
            </a:extLst>
          </p:cNvPr>
          <p:cNvSpPr/>
          <p:nvPr/>
        </p:nvSpPr>
        <p:spPr>
          <a:xfrm>
            <a:off x="10284823" y="4972594"/>
            <a:ext cx="888275" cy="29609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A4A5F32A-D8F6-984C-95FB-928C499EBD56}"/>
              </a:ext>
            </a:extLst>
          </p:cNvPr>
          <p:cNvSpPr/>
          <p:nvPr/>
        </p:nvSpPr>
        <p:spPr>
          <a:xfrm>
            <a:off x="121920" y="5445032"/>
            <a:ext cx="8844097" cy="4005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 Users are accessing the Application</a:t>
            </a:r>
          </a:p>
        </p:txBody>
      </p:sp>
      <p:sp>
        <p:nvSpPr>
          <p:cNvPr id="19" name="Bent Arrow 18">
            <a:extLst>
              <a:ext uri="{FF2B5EF4-FFF2-40B4-BE49-F238E27FC236}">
                <a16:creationId xmlns:a16="http://schemas.microsoft.com/office/drawing/2014/main" id="{B052822B-BDB6-FD45-B9D3-25C0BB2D2D72}"/>
              </a:ext>
            </a:extLst>
          </p:cNvPr>
          <p:cNvSpPr/>
          <p:nvPr/>
        </p:nvSpPr>
        <p:spPr>
          <a:xfrm flipV="1">
            <a:off x="4777737" y="4256310"/>
            <a:ext cx="4148547" cy="101237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a:extLst>
              <a:ext uri="{FF2B5EF4-FFF2-40B4-BE49-F238E27FC236}">
                <a16:creationId xmlns:a16="http://schemas.microsoft.com/office/drawing/2014/main" id="{AB7A9604-D8CC-3C48-AD3C-D82D9CC07227}"/>
              </a:ext>
            </a:extLst>
          </p:cNvPr>
          <p:cNvSpPr txBox="1"/>
          <p:nvPr/>
        </p:nvSpPr>
        <p:spPr>
          <a:xfrm>
            <a:off x="5795551" y="4802861"/>
            <a:ext cx="2488478" cy="246221"/>
          </a:xfrm>
          <a:prstGeom prst="rect">
            <a:avLst/>
          </a:prstGeom>
          <a:noFill/>
        </p:spPr>
        <p:txBody>
          <a:bodyPr wrap="square" rtlCol="0">
            <a:spAutoFit/>
          </a:bodyPr>
          <a:lstStyle/>
          <a:p>
            <a:r>
              <a:rPr lang="en-US" sz="1000" dirty="0"/>
              <a:t>Node.js is accessing the External App</a:t>
            </a:r>
          </a:p>
        </p:txBody>
      </p:sp>
      <p:sp>
        <p:nvSpPr>
          <p:cNvPr id="21" name="Curved Down Arrow 20">
            <a:extLst>
              <a:ext uri="{FF2B5EF4-FFF2-40B4-BE49-F238E27FC236}">
                <a16:creationId xmlns:a16="http://schemas.microsoft.com/office/drawing/2014/main" id="{B0468C8D-FB63-FA43-B6D3-9ADC98120729}"/>
              </a:ext>
            </a:extLst>
          </p:cNvPr>
          <p:cNvSpPr/>
          <p:nvPr/>
        </p:nvSpPr>
        <p:spPr>
          <a:xfrm>
            <a:off x="9860823" y="2164077"/>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Down Arrow 21">
            <a:extLst>
              <a:ext uri="{FF2B5EF4-FFF2-40B4-BE49-F238E27FC236}">
                <a16:creationId xmlns:a16="http://schemas.microsoft.com/office/drawing/2014/main" id="{0CC8B56E-CB7F-AB46-88D3-49419C63A75C}"/>
              </a:ext>
            </a:extLst>
          </p:cNvPr>
          <p:cNvSpPr/>
          <p:nvPr/>
        </p:nvSpPr>
        <p:spPr>
          <a:xfrm>
            <a:off x="7998823" y="2164079"/>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a:extLst>
              <a:ext uri="{FF2B5EF4-FFF2-40B4-BE49-F238E27FC236}">
                <a16:creationId xmlns:a16="http://schemas.microsoft.com/office/drawing/2014/main" id="{6E0DE36E-0181-F14A-A3AF-6D4FD8C0A242}"/>
              </a:ext>
            </a:extLst>
          </p:cNvPr>
          <p:cNvSpPr/>
          <p:nvPr/>
        </p:nvSpPr>
        <p:spPr>
          <a:xfrm>
            <a:off x="8926284" y="2513509"/>
            <a:ext cx="1097282" cy="665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p>
          <a:p>
            <a:pPr algn="ctr"/>
            <a:r>
              <a:rPr lang="en-US" dirty="0"/>
              <a:t>request</a:t>
            </a:r>
          </a:p>
        </p:txBody>
      </p:sp>
      <p:sp>
        <p:nvSpPr>
          <p:cNvPr id="24" name="Rectangle 23">
            <a:extLst>
              <a:ext uri="{FF2B5EF4-FFF2-40B4-BE49-F238E27FC236}">
                <a16:creationId xmlns:a16="http://schemas.microsoft.com/office/drawing/2014/main" id="{63DF2D05-8270-514A-A1A0-28D49CA6B2F5}"/>
              </a:ext>
            </a:extLst>
          </p:cNvPr>
          <p:cNvSpPr/>
          <p:nvPr/>
        </p:nvSpPr>
        <p:spPr>
          <a:xfrm>
            <a:off x="10674531" y="2539638"/>
            <a:ext cx="1097282" cy="665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Async</a:t>
            </a:r>
          </a:p>
          <a:p>
            <a:pPr algn="ctr"/>
            <a:r>
              <a:rPr lang="en-US" dirty="0"/>
              <a:t>Service</a:t>
            </a:r>
          </a:p>
        </p:txBody>
      </p:sp>
      <p:sp>
        <p:nvSpPr>
          <p:cNvPr id="25" name="Curved Down Arrow 24">
            <a:extLst>
              <a:ext uri="{FF2B5EF4-FFF2-40B4-BE49-F238E27FC236}">
                <a16:creationId xmlns:a16="http://schemas.microsoft.com/office/drawing/2014/main" id="{CB8B879C-5BAB-5149-9D61-F31FA42AA086}"/>
              </a:ext>
            </a:extLst>
          </p:cNvPr>
          <p:cNvSpPr/>
          <p:nvPr/>
        </p:nvSpPr>
        <p:spPr>
          <a:xfrm rot="10800000">
            <a:off x="9725026" y="3130190"/>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Curved Down Arrow 25">
            <a:extLst>
              <a:ext uri="{FF2B5EF4-FFF2-40B4-BE49-F238E27FC236}">
                <a16:creationId xmlns:a16="http://schemas.microsoft.com/office/drawing/2014/main" id="{1699956F-A8E4-E94E-96CC-C71A84654542}"/>
              </a:ext>
            </a:extLst>
          </p:cNvPr>
          <p:cNvSpPr/>
          <p:nvPr/>
        </p:nvSpPr>
        <p:spPr>
          <a:xfrm rot="10800000">
            <a:off x="7969433" y="3133723"/>
            <a:ext cx="1119594" cy="349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68097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C3B7F9-4069-5D40-8F0A-AB89B5A77E45}"/>
              </a:ext>
            </a:extLst>
          </p:cNvPr>
          <p:cNvSpPr txBox="1"/>
          <p:nvPr/>
        </p:nvSpPr>
        <p:spPr>
          <a:xfrm>
            <a:off x="1846217" y="139337"/>
            <a:ext cx="8499565" cy="369332"/>
          </a:xfrm>
          <a:prstGeom prst="rect">
            <a:avLst/>
          </a:prstGeom>
          <a:noFill/>
        </p:spPr>
        <p:txBody>
          <a:bodyPr wrap="square" rtlCol="0">
            <a:spAutoFit/>
          </a:bodyPr>
          <a:lstStyle/>
          <a:p>
            <a:pPr algn="ctr"/>
            <a:r>
              <a:rPr lang="en-US" dirty="0"/>
              <a:t>Deciding the Application Module for Node.js Server-Side Development</a:t>
            </a:r>
          </a:p>
        </p:txBody>
      </p:sp>
      <p:sp>
        <p:nvSpPr>
          <p:cNvPr id="3" name="TextBox 2">
            <a:extLst>
              <a:ext uri="{FF2B5EF4-FFF2-40B4-BE49-F238E27FC236}">
                <a16:creationId xmlns:a16="http://schemas.microsoft.com/office/drawing/2014/main" id="{489C2B61-55FE-C84B-815E-BE6E21076E66}"/>
              </a:ext>
            </a:extLst>
          </p:cNvPr>
          <p:cNvSpPr txBox="1"/>
          <p:nvPr/>
        </p:nvSpPr>
        <p:spPr>
          <a:xfrm>
            <a:off x="339634" y="818606"/>
            <a:ext cx="11321143" cy="3416320"/>
          </a:xfrm>
          <a:prstGeom prst="rect">
            <a:avLst/>
          </a:prstGeom>
          <a:noFill/>
        </p:spPr>
        <p:txBody>
          <a:bodyPr wrap="square" rtlCol="0">
            <a:spAutoFit/>
          </a:bodyPr>
          <a:lstStyle/>
          <a:p>
            <a:pPr marL="342900" indent="-342900">
              <a:buFont typeface="+mj-lt"/>
              <a:buAutoNum type="arabicPeriod"/>
            </a:pPr>
            <a:r>
              <a:rPr lang="en-US" dirty="0"/>
              <a:t>The Learning Curve of the App module</a:t>
            </a:r>
          </a:p>
          <a:p>
            <a:pPr marL="800100" lvl="1" indent="-342900">
              <a:buFont typeface="+mj-lt"/>
              <a:buAutoNum type="arabicPeriod"/>
            </a:pPr>
            <a:r>
              <a:rPr lang="en-US" dirty="0"/>
              <a:t>Defendant on the Object Model of the Module</a:t>
            </a:r>
          </a:p>
          <a:p>
            <a:pPr marL="342900" indent="-342900">
              <a:buFont typeface="+mj-lt"/>
              <a:buAutoNum type="arabicPeriod"/>
            </a:pPr>
            <a:r>
              <a:rPr lang="en-US" dirty="0"/>
              <a:t>Is it suitable for the Application Dev requirement?</a:t>
            </a:r>
          </a:p>
          <a:p>
            <a:pPr marL="800100" lvl="1" indent="-342900">
              <a:buFont typeface="+mj-lt"/>
              <a:buAutoNum type="arabicPeriod"/>
            </a:pPr>
            <a:r>
              <a:rPr lang="en-US" dirty="0"/>
              <a:t>Web Application with SPA and/or MPA</a:t>
            </a:r>
          </a:p>
          <a:p>
            <a:pPr marL="1257300" lvl="2" indent="-342900">
              <a:buFont typeface="+mj-lt"/>
              <a:buAutoNum type="arabicPeriod"/>
            </a:pPr>
            <a:r>
              <a:rPr lang="en-US" dirty="0"/>
              <a:t>Hosting and Processing Static and Dynamic Files</a:t>
            </a:r>
          </a:p>
          <a:p>
            <a:pPr marL="1257300" lvl="2" indent="-342900">
              <a:buFont typeface="+mj-lt"/>
              <a:buAutoNum type="arabicPeriod"/>
            </a:pPr>
            <a:r>
              <a:rPr lang="en-US" dirty="0"/>
              <a:t>Session Management</a:t>
            </a:r>
          </a:p>
          <a:p>
            <a:pPr marL="1257300" lvl="2" indent="-342900">
              <a:buFont typeface="+mj-lt"/>
              <a:buAutoNum type="arabicPeriod"/>
            </a:pPr>
            <a:r>
              <a:rPr lang="en-US" dirty="0"/>
              <a:t>Caching</a:t>
            </a:r>
          </a:p>
          <a:p>
            <a:pPr marL="800100" lvl="1" indent="-342900">
              <a:buFont typeface="+mj-lt"/>
              <a:buAutoNum type="arabicPeriod"/>
            </a:pPr>
            <a:r>
              <a:rPr lang="en-US" dirty="0"/>
              <a:t>The Modules have an easy integration with modules those are mandatory for WEB App Requirements</a:t>
            </a:r>
          </a:p>
          <a:p>
            <a:pPr marL="1257300" lvl="2" indent="-342900">
              <a:buFont typeface="+mj-lt"/>
              <a:buAutoNum type="arabicPeriod"/>
            </a:pPr>
            <a:r>
              <a:rPr lang="en-US" dirty="0"/>
              <a:t>Security</a:t>
            </a:r>
          </a:p>
          <a:p>
            <a:pPr marL="1257300" lvl="2" indent="-342900">
              <a:buFont typeface="+mj-lt"/>
              <a:buAutoNum type="arabicPeriod"/>
            </a:pPr>
            <a:r>
              <a:rPr lang="en-US" dirty="0"/>
              <a:t>Data Access</a:t>
            </a:r>
          </a:p>
          <a:p>
            <a:pPr marL="1257300" lvl="2" indent="-342900">
              <a:buFont typeface="+mj-lt"/>
              <a:buAutoNum type="arabicPeriod"/>
            </a:pPr>
            <a:r>
              <a:rPr lang="en-US" dirty="0"/>
              <a:t>Encryption</a:t>
            </a:r>
          </a:p>
          <a:p>
            <a:pPr marL="800100" lvl="1" indent="-342900">
              <a:buFont typeface="+mj-lt"/>
              <a:buAutoNum type="arabicPeriod"/>
            </a:pPr>
            <a:r>
              <a:rPr lang="en-US" dirty="0"/>
              <a:t>REST API creations for Third Party Integration</a:t>
            </a:r>
          </a:p>
        </p:txBody>
      </p:sp>
    </p:spTree>
    <p:extLst>
      <p:ext uri="{BB962C8B-B14F-4D97-AF65-F5344CB8AC3E}">
        <p14:creationId xmlns:p14="http://schemas.microsoft.com/office/powerpoint/2010/main" val="2325764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D565B1-B90A-B04E-BC9E-338376440DFF}"/>
              </a:ext>
            </a:extLst>
          </p:cNvPr>
          <p:cNvSpPr/>
          <p:nvPr/>
        </p:nvSpPr>
        <p:spPr>
          <a:xfrm>
            <a:off x="3587931" y="853440"/>
            <a:ext cx="7228115" cy="47374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D23C829-F40E-7B48-8AC0-9F2EDFD20107}"/>
              </a:ext>
            </a:extLst>
          </p:cNvPr>
          <p:cNvSpPr txBox="1"/>
          <p:nvPr/>
        </p:nvSpPr>
        <p:spPr>
          <a:xfrm>
            <a:off x="6688183" y="226423"/>
            <a:ext cx="3640183" cy="369332"/>
          </a:xfrm>
          <a:prstGeom prst="rect">
            <a:avLst/>
          </a:prstGeom>
          <a:noFill/>
        </p:spPr>
        <p:txBody>
          <a:bodyPr wrap="square" rtlCol="0">
            <a:spAutoFit/>
          </a:bodyPr>
          <a:lstStyle/>
          <a:p>
            <a:r>
              <a:rPr lang="en-US" dirty="0"/>
              <a:t>Node.js Application Server</a:t>
            </a:r>
          </a:p>
        </p:txBody>
      </p:sp>
      <p:sp>
        <p:nvSpPr>
          <p:cNvPr id="4" name="Rectangle 3">
            <a:extLst>
              <a:ext uri="{FF2B5EF4-FFF2-40B4-BE49-F238E27FC236}">
                <a16:creationId xmlns:a16="http://schemas.microsoft.com/office/drawing/2014/main" id="{2F5B061A-BCAD-B549-9C1A-FCFBEDC603DB}"/>
              </a:ext>
            </a:extLst>
          </p:cNvPr>
          <p:cNvSpPr/>
          <p:nvPr/>
        </p:nvSpPr>
        <p:spPr>
          <a:xfrm>
            <a:off x="3823064" y="1743610"/>
            <a:ext cx="6840582" cy="318544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A2E2FB0A-F7C2-9749-8061-9D3D788111F4}"/>
              </a:ext>
            </a:extLst>
          </p:cNvPr>
          <p:cNvSpPr txBox="1"/>
          <p:nvPr/>
        </p:nvSpPr>
        <p:spPr>
          <a:xfrm>
            <a:off x="3936275" y="975360"/>
            <a:ext cx="6731726" cy="369332"/>
          </a:xfrm>
          <a:prstGeom prst="rect">
            <a:avLst/>
          </a:prstGeom>
          <a:noFill/>
        </p:spPr>
        <p:txBody>
          <a:bodyPr wrap="square" rtlCol="0">
            <a:spAutoFit/>
          </a:bodyPr>
          <a:lstStyle/>
          <a:p>
            <a:r>
              <a:rPr lang="en-US" dirty="0" err="1"/>
              <a:t>Express.js</a:t>
            </a:r>
            <a:r>
              <a:rPr lang="en-US" dirty="0"/>
              <a:t> Object Model HTTP Pipe line for Accepting Request</a:t>
            </a:r>
          </a:p>
        </p:txBody>
      </p:sp>
      <p:sp>
        <p:nvSpPr>
          <p:cNvPr id="6" name="Right Arrow 5">
            <a:extLst>
              <a:ext uri="{FF2B5EF4-FFF2-40B4-BE49-F238E27FC236}">
                <a16:creationId xmlns:a16="http://schemas.microsoft.com/office/drawing/2014/main" id="{05A92230-CFA1-C347-B370-DA822DEB4E2B}"/>
              </a:ext>
            </a:extLst>
          </p:cNvPr>
          <p:cNvSpPr/>
          <p:nvPr/>
        </p:nvSpPr>
        <p:spPr>
          <a:xfrm>
            <a:off x="435429" y="1924594"/>
            <a:ext cx="3370217" cy="121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8127F4D-8D2B-8D4E-87F6-97FB3E8D458D}"/>
              </a:ext>
            </a:extLst>
          </p:cNvPr>
          <p:cNvSpPr txBox="1"/>
          <p:nvPr/>
        </p:nvSpPr>
        <p:spPr>
          <a:xfrm>
            <a:off x="113212" y="975360"/>
            <a:ext cx="3326674" cy="923330"/>
          </a:xfrm>
          <a:prstGeom prst="rect">
            <a:avLst/>
          </a:prstGeom>
          <a:noFill/>
        </p:spPr>
        <p:txBody>
          <a:bodyPr wrap="square" rtlCol="0">
            <a:spAutoFit/>
          </a:bodyPr>
          <a:lstStyle/>
          <a:p>
            <a:r>
              <a:rPr lang="en-US" dirty="0"/>
              <a:t>Http Request</a:t>
            </a:r>
          </a:p>
          <a:p>
            <a:r>
              <a:rPr lang="en-US" dirty="0">
                <a:hlinkClick r:id="rId2"/>
              </a:rPr>
              <a:t>http://MyServer/MyApp/Home</a:t>
            </a:r>
            <a:endParaRPr lang="en-US" dirty="0"/>
          </a:p>
          <a:p>
            <a:r>
              <a:rPr lang="en-US" dirty="0"/>
              <a:t>(Home page is expected)</a:t>
            </a:r>
          </a:p>
        </p:txBody>
      </p:sp>
      <p:sp>
        <p:nvSpPr>
          <p:cNvPr id="8" name="Rounded Rectangle 7">
            <a:extLst>
              <a:ext uri="{FF2B5EF4-FFF2-40B4-BE49-F238E27FC236}">
                <a16:creationId xmlns:a16="http://schemas.microsoft.com/office/drawing/2014/main" id="{79C44B42-1A55-9843-9D7B-B0F26CC11D78}"/>
              </a:ext>
            </a:extLst>
          </p:cNvPr>
          <p:cNvSpPr/>
          <p:nvPr/>
        </p:nvSpPr>
        <p:spPr>
          <a:xfrm>
            <a:off x="3936275" y="1806246"/>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200" dirty="0"/>
              <a:t>Read HTTP Header</a:t>
            </a:r>
          </a:p>
          <a:p>
            <a:pPr algn="ctr"/>
            <a:r>
              <a:rPr lang="en-US" sz="1200" dirty="0"/>
              <a:t>URL, Home</a:t>
            </a:r>
          </a:p>
          <a:p>
            <a:pPr algn="ctr"/>
            <a:r>
              <a:rPr lang="en-US" sz="1200" dirty="0"/>
              <a:t>Authentication</a:t>
            </a:r>
          </a:p>
          <a:p>
            <a:pPr algn="ctr"/>
            <a:r>
              <a:rPr lang="en-US" sz="1200" dirty="0"/>
              <a:t>Credentials</a:t>
            </a:r>
          </a:p>
          <a:p>
            <a:pPr algn="ctr"/>
            <a:endParaRPr lang="en-US" sz="1200" dirty="0"/>
          </a:p>
        </p:txBody>
      </p:sp>
      <p:sp>
        <p:nvSpPr>
          <p:cNvPr id="9" name="Rounded Rectangle 8">
            <a:extLst>
              <a:ext uri="{FF2B5EF4-FFF2-40B4-BE49-F238E27FC236}">
                <a16:creationId xmlns:a16="http://schemas.microsoft.com/office/drawing/2014/main" id="{02912FC5-C9BE-0F4F-A8B6-905612028BCC}"/>
              </a:ext>
            </a:extLst>
          </p:cNvPr>
          <p:cNvSpPr/>
          <p:nvPr/>
        </p:nvSpPr>
        <p:spPr>
          <a:xfrm>
            <a:off x="6035041" y="1806246"/>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Verify the Credentials if the Resource is Found</a:t>
            </a:r>
          </a:p>
          <a:p>
            <a:pPr algn="ctr"/>
            <a:r>
              <a:rPr lang="en-US" sz="1200" dirty="0"/>
              <a:t>Using Middleware</a:t>
            </a:r>
          </a:p>
        </p:txBody>
      </p:sp>
      <p:sp>
        <p:nvSpPr>
          <p:cNvPr id="10" name="Bent Arrow 9">
            <a:extLst>
              <a:ext uri="{FF2B5EF4-FFF2-40B4-BE49-F238E27FC236}">
                <a16:creationId xmlns:a16="http://schemas.microsoft.com/office/drawing/2014/main" id="{9682F531-4BF1-C04E-8EAA-834DC46A67AF}"/>
              </a:ext>
            </a:extLst>
          </p:cNvPr>
          <p:cNvSpPr/>
          <p:nvPr/>
        </p:nvSpPr>
        <p:spPr>
          <a:xfrm rot="10800000">
            <a:off x="435429" y="2516776"/>
            <a:ext cx="6531428" cy="12192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20E57EC3-E889-8A4D-B85E-D8B720AF8575}"/>
              </a:ext>
            </a:extLst>
          </p:cNvPr>
          <p:cNvSpPr txBox="1"/>
          <p:nvPr/>
        </p:nvSpPr>
        <p:spPr>
          <a:xfrm>
            <a:off x="931817" y="2264229"/>
            <a:ext cx="2508069" cy="646331"/>
          </a:xfrm>
          <a:prstGeom prst="rect">
            <a:avLst/>
          </a:prstGeom>
          <a:noFill/>
        </p:spPr>
        <p:txBody>
          <a:bodyPr wrap="square" rtlCol="0">
            <a:spAutoFit/>
          </a:bodyPr>
          <a:lstStyle/>
          <a:p>
            <a:r>
              <a:rPr lang="en-US" dirty="0"/>
              <a:t>Resource is not found / Credentials are failed</a:t>
            </a:r>
          </a:p>
        </p:txBody>
      </p:sp>
      <p:sp>
        <p:nvSpPr>
          <p:cNvPr id="12" name="Right Arrow 11">
            <a:extLst>
              <a:ext uri="{FF2B5EF4-FFF2-40B4-BE49-F238E27FC236}">
                <a16:creationId xmlns:a16="http://schemas.microsoft.com/office/drawing/2014/main" id="{0AC35446-41A8-7D4F-98E8-E8ADECF5B3D9}"/>
              </a:ext>
            </a:extLst>
          </p:cNvPr>
          <p:cNvSpPr/>
          <p:nvPr/>
        </p:nvSpPr>
        <p:spPr>
          <a:xfrm>
            <a:off x="5799908" y="2046514"/>
            <a:ext cx="235133"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BDF0411B-45C4-2F40-BD49-73B0612A4330}"/>
              </a:ext>
            </a:extLst>
          </p:cNvPr>
          <p:cNvSpPr/>
          <p:nvPr/>
        </p:nvSpPr>
        <p:spPr>
          <a:xfrm>
            <a:off x="8247017" y="1823663"/>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If Credentials are verified</a:t>
            </a:r>
          </a:p>
          <a:p>
            <a:pPr algn="ctr"/>
            <a:r>
              <a:rPr lang="en-US" sz="1200" dirty="0"/>
              <a:t>Load the Routing, CORS and Request Body Parser Middleware </a:t>
            </a:r>
          </a:p>
        </p:txBody>
      </p:sp>
      <p:sp>
        <p:nvSpPr>
          <p:cNvPr id="14" name="Right Arrow 13">
            <a:extLst>
              <a:ext uri="{FF2B5EF4-FFF2-40B4-BE49-F238E27FC236}">
                <a16:creationId xmlns:a16="http://schemas.microsoft.com/office/drawing/2014/main" id="{F10ECAD0-40D2-1840-8E2D-F398E9649DB7}"/>
              </a:ext>
            </a:extLst>
          </p:cNvPr>
          <p:cNvSpPr/>
          <p:nvPr/>
        </p:nvSpPr>
        <p:spPr>
          <a:xfrm>
            <a:off x="7885611" y="2071857"/>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037654E4-E97D-8449-9F8F-C44B98C75C97}"/>
              </a:ext>
            </a:extLst>
          </p:cNvPr>
          <p:cNvSpPr/>
          <p:nvPr/>
        </p:nvSpPr>
        <p:spPr>
          <a:xfrm rot="5400000">
            <a:off x="8998129" y="2631384"/>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3DB7AC68-FE76-1E44-9DB3-FAEC525F1170}"/>
              </a:ext>
            </a:extLst>
          </p:cNvPr>
          <p:cNvSpPr/>
          <p:nvPr/>
        </p:nvSpPr>
        <p:spPr>
          <a:xfrm>
            <a:off x="8251370" y="2907882"/>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Process the Request for A Resource e.g. </a:t>
            </a:r>
            <a:r>
              <a:rPr lang="en-US" sz="1200" dirty="0" err="1"/>
              <a:t>Home.html</a:t>
            </a:r>
            <a:endParaRPr lang="en-US" sz="1200" dirty="0"/>
          </a:p>
        </p:txBody>
      </p:sp>
      <p:sp>
        <p:nvSpPr>
          <p:cNvPr id="17" name="Right Arrow 16">
            <a:extLst>
              <a:ext uri="{FF2B5EF4-FFF2-40B4-BE49-F238E27FC236}">
                <a16:creationId xmlns:a16="http://schemas.microsoft.com/office/drawing/2014/main" id="{927DF3DF-E719-6847-930B-3C6C9BCF8805}"/>
              </a:ext>
            </a:extLst>
          </p:cNvPr>
          <p:cNvSpPr/>
          <p:nvPr/>
        </p:nvSpPr>
        <p:spPr>
          <a:xfrm rot="10800000">
            <a:off x="7885611" y="3219994"/>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8E779066-3F7D-FF49-9DC4-674AA4B0A272}"/>
              </a:ext>
            </a:extLst>
          </p:cNvPr>
          <p:cNvSpPr/>
          <p:nvPr/>
        </p:nvSpPr>
        <p:spPr>
          <a:xfrm>
            <a:off x="6035041" y="2983798"/>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Session and Cache Middlewares will store Session Info and Authentication Status</a:t>
            </a:r>
          </a:p>
        </p:txBody>
      </p:sp>
      <p:sp>
        <p:nvSpPr>
          <p:cNvPr id="19" name="Right Arrow 18">
            <a:extLst>
              <a:ext uri="{FF2B5EF4-FFF2-40B4-BE49-F238E27FC236}">
                <a16:creationId xmlns:a16="http://schemas.microsoft.com/office/drawing/2014/main" id="{4B8049E6-6133-A247-AE66-0493B01103D6}"/>
              </a:ext>
            </a:extLst>
          </p:cNvPr>
          <p:cNvSpPr/>
          <p:nvPr/>
        </p:nvSpPr>
        <p:spPr>
          <a:xfrm rot="10800000">
            <a:off x="5660574" y="3206429"/>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6FC6E11D-BF5D-F54A-B7D1-E1C7F184E8F2}"/>
              </a:ext>
            </a:extLst>
          </p:cNvPr>
          <p:cNvSpPr/>
          <p:nvPr/>
        </p:nvSpPr>
        <p:spPr>
          <a:xfrm>
            <a:off x="3818712" y="2975089"/>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 Logic Execution</a:t>
            </a:r>
          </a:p>
          <a:p>
            <a:pPr algn="ctr"/>
            <a:r>
              <a:rPr lang="en-US" sz="1200" dirty="0"/>
              <a:t>+ Data Access</a:t>
            </a:r>
          </a:p>
        </p:txBody>
      </p:sp>
      <p:sp>
        <p:nvSpPr>
          <p:cNvPr id="21" name="Right Arrow 20">
            <a:extLst>
              <a:ext uri="{FF2B5EF4-FFF2-40B4-BE49-F238E27FC236}">
                <a16:creationId xmlns:a16="http://schemas.microsoft.com/office/drawing/2014/main" id="{4A2EC60C-9837-484F-BB14-8E45CC4DA6CB}"/>
              </a:ext>
            </a:extLst>
          </p:cNvPr>
          <p:cNvSpPr/>
          <p:nvPr/>
        </p:nvSpPr>
        <p:spPr>
          <a:xfrm rot="5400000">
            <a:off x="4539340" y="3713142"/>
            <a:ext cx="361406" cy="19158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3F1469D1-9D7D-7242-9EC2-370992C660F0}"/>
              </a:ext>
            </a:extLst>
          </p:cNvPr>
          <p:cNvSpPr/>
          <p:nvPr/>
        </p:nvSpPr>
        <p:spPr>
          <a:xfrm>
            <a:off x="3884021" y="3990703"/>
            <a:ext cx="1863633" cy="722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Model Updates in Node.js</a:t>
            </a:r>
          </a:p>
        </p:txBody>
      </p:sp>
      <p:sp>
        <p:nvSpPr>
          <p:cNvPr id="23" name="Left Arrow 22">
            <a:extLst>
              <a:ext uri="{FF2B5EF4-FFF2-40B4-BE49-F238E27FC236}">
                <a16:creationId xmlns:a16="http://schemas.microsoft.com/office/drawing/2014/main" id="{DE97E249-5E33-F047-B121-54FE5B9359B6}"/>
              </a:ext>
            </a:extLst>
          </p:cNvPr>
          <p:cNvSpPr/>
          <p:nvPr/>
        </p:nvSpPr>
        <p:spPr>
          <a:xfrm>
            <a:off x="278674" y="4192394"/>
            <a:ext cx="3657601" cy="1586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38DA50E-4C64-C549-8288-58AFBEA5945F}"/>
              </a:ext>
            </a:extLst>
          </p:cNvPr>
          <p:cNvSpPr txBox="1"/>
          <p:nvPr/>
        </p:nvSpPr>
        <p:spPr>
          <a:xfrm>
            <a:off x="505097" y="4415246"/>
            <a:ext cx="2830286" cy="646331"/>
          </a:xfrm>
          <a:prstGeom prst="rect">
            <a:avLst/>
          </a:prstGeom>
          <a:noFill/>
        </p:spPr>
        <p:txBody>
          <a:bodyPr wrap="square" rtlCol="0">
            <a:spAutoFit/>
          </a:bodyPr>
          <a:lstStyle/>
          <a:p>
            <a:r>
              <a:rPr lang="en-US" dirty="0"/>
              <a:t>Http Response with Resource and /or Data</a:t>
            </a:r>
          </a:p>
        </p:txBody>
      </p:sp>
      <p:sp>
        <p:nvSpPr>
          <p:cNvPr id="25" name="TextBox 24">
            <a:extLst>
              <a:ext uri="{FF2B5EF4-FFF2-40B4-BE49-F238E27FC236}">
                <a16:creationId xmlns:a16="http://schemas.microsoft.com/office/drawing/2014/main" id="{243F6EAD-539A-0D4F-8C16-0D7F4F1A0E0F}"/>
              </a:ext>
            </a:extLst>
          </p:cNvPr>
          <p:cNvSpPr txBox="1"/>
          <p:nvPr/>
        </p:nvSpPr>
        <p:spPr>
          <a:xfrm>
            <a:off x="1375954" y="5690102"/>
            <a:ext cx="9440092" cy="369332"/>
          </a:xfrm>
          <a:prstGeom prst="rect">
            <a:avLst/>
          </a:prstGeom>
          <a:noFill/>
        </p:spPr>
        <p:txBody>
          <a:bodyPr wrap="square" rtlCol="0">
            <a:spAutoFit/>
          </a:bodyPr>
          <a:lstStyle/>
          <a:p>
            <a:r>
              <a:rPr lang="en-US" dirty="0"/>
              <a:t>Express.js Cache all Middlewares inside the Express Object Model and hence improve performance </a:t>
            </a:r>
          </a:p>
        </p:txBody>
      </p:sp>
    </p:spTree>
    <p:extLst>
      <p:ext uri="{BB962C8B-B14F-4D97-AF65-F5344CB8AC3E}">
        <p14:creationId xmlns:p14="http://schemas.microsoft.com/office/powerpoint/2010/main" val="2779304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B8E35B-563F-3C41-996E-27C2F813A321}"/>
              </a:ext>
            </a:extLst>
          </p:cNvPr>
          <p:cNvSpPr/>
          <p:nvPr/>
        </p:nvSpPr>
        <p:spPr>
          <a:xfrm>
            <a:off x="1985554" y="87086"/>
            <a:ext cx="8290560" cy="418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a:t>
            </a:r>
          </a:p>
        </p:txBody>
      </p:sp>
      <p:sp>
        <p:nvSpPr>
          <p:cNvPr id="3" name="TextBox 2">
            <a:extLst>
              <a:ext uri="{FF2B5EF4-FFF2-40B4-BE49-F238E27FC236}">
                <a16:creationId xmlns:a16="http://schemas.microsoft.com/office/drawing/2014/main" id="{3115C43C-EB0B-6B42-8101-E55C7B9C3F95}"/>
              </a:ext>
            </a:extLst>
          </p:cNvPr>
          <p:cNvSpPr txBox="1"/>
          <p:nvPr/>
        </p:nvSpPr>
        <p:spPr>
          <a:xfrm>
            <a:off x="78378" y="468035"/>
            <a:ext cx="11686902" cy="2031325"/>
          </a:xfrm>
          <a:prstGeom prst="rect">
            <a:avLst/>
          </a:prstGeom>
          <a:noFill/>
        </p:spPr>
        <p:txBody>
          <a:bodyPr wrap="square" rtlCol="0">
            <a:spAutoFit/>
          </a:bodyPr>
          <a:lstStyle/>
          <a:p>
            <a:r>
              <a:rPr lang="en-US" sz="1400" dirty="0"/>
              <a:t>Services for “Open Data Communication”</a:t>
            </a:r>
          </a:p>
          <a:p>
            <a:endParaRPr lang="en-US" sz="1400" dirty="0"/>
          </a:p>
          <a:p>
            <a:r>
              <a:rPr lang="en-US" sz="1400" dirty="0"/>
              <a:t> Open Data Communication, means the data is transferred over HTTP using Textual form.</a:t>
            </a:r>
          </a:p>
          <a:p>
            <a:r>
              <a:rPr lang="en-US" sz="1400" dirty="0"/>
              <a:t>&lt;Emp&gt; &lt;</a:t>
            </a:r>
            <a:r>
              <a:rPr lang="en-US" sz="1400" dirty="0" err="1"/>
              <a:t>EmpNo</a:t>
            </a:r>
            <a:r>
              <a:rPr lang="en-US" sz="1400" dirty="0"/>
              <a:t>&gt;101&lt;/</a:t>
            </a:r>
            <a:r>
              <a:rPr lang="en-US" sz="1400" dirty="0" err="1"/>
              <a:t>EmpNo</a:t>
            </a:r>
            <a:r>
              <a:rPr lang="en-US" sz="1400" dirty="0"/>
              <a:t>&gt; &lt;</a:t>
            </a:r>
            <a:r>
              <a:rPr lang="en-US" sz="1400" dirty="0" err="1"/>
              <a:t>EmpName</a:t>
            </a:r>
            <a:r>
              <a:rPr lang="en-US" sz="1400" dirty="0"/>
              <a:t>&gt;Mahesh&lt;/</a:t>
            </a:r>
            <a:r>
              <a:rPr lang="en-US" sz="1400" dirty="0" err="1"/>
              <a:t>EmpName</a:t>
            </a:r>
            <a:r>
              <a:rPr lang="en-US" sz="1400" dirty="0"/>
              <a:t>&gt; &lt;</a:t>
            </a:r>
            <a:r>
              <a:rPr lang="en-US" sz="1400" dirty="0" err="1"/>
              <a:t>DeptName</a:t>
            </a:r>
            <a:r>
              <a:rPr lang="en-US" sz="1400" dirty="0"/>
              <a:t>&gt;IT&lt;/</a:t>
            </a:r>
            <a:r>
              <a:rPr lang="en-US" sz="1400" dirty="0" err="1"/>
              <a:t>DeptName</a:t>
            </a:r>
            <a:r>
              <a:rPr lang="en-US" sz="1400" dirty="0"/>
              <a:t>&gt; &lt;/Emp&gt;</a:t>
            </a:r>
          </a:p>
          <a:p>
            <a:r>
              <a:rPr lang="en-US" sz="1400" dirty="0"/>
              <a:t>XML Encoder for HTTP</a:t>
            </a:r>
          </a:p>
          <a:p>
            <a:endParaRPr lang="en-US" sz="1400" dirty="0"/>
          </a:p>
          <a:p>
            <a:r>
              <a:rPr lang="en-US" sz="1400" dirty="0"/>
              <a:t>&amp;</a:t>
            </a:r>
            <a:r>
              <a:rPr lang="en-US" sz="1400" dirty="0" err="1"/>
              <a:t>lt;Emp&amp;gt</a:t>
            </a:r>
            <a:r>
              <a:rPr lang="en-US" sz="1400" dirty="0"/>
              <a:t>; &amp;lt;EmpNo&amp;gt;101&amp;lt;%2f&amp;lt;EmpNo&amp;gt; </a:t>
            </a:r>
          </a:p>
          <a:p>
            <a:endParaRPr lang="en-US" sz="1400" dirty="0"/>
          </a:p>
          <a:p>
            <a:r>
              <a:rPr lang="en-IN" sz="1400" dirty="0"/>
              <a:t>{"EmpNo":101,"EmpName":"Mahesh","DeptName":"IT"},  JavaScript Object Notation (JSON) </a:t>
            </a:r>
            <a:endParaRPr lang="en-US" sz="1400" dirty="0"/>
          </a:p>
        </p:txBody>
      </p:sp>
      <p:sp>
        <p:nvSpPr>
          <p:cNvPr id="4" name="Rectangle 3">
            <a:extLst>
              <a:ext uri="{FF2B5EF4-FFF2-40B4-BE49-F238E27FC236}">
                <a16:creationId xmlns:a16="http://schemas.microsoft.com/office/drawing/2014/main" id="{07F6F209-DC15-5C42-89E8-5812BB9E28E4}"/>
              </a:ext>
            </a:extLst>
          </p:cNvPr>
          <p:cNvSpPr/>
          <p:nvPr/>
        </p:nvSpPr>
        <p:spPr>
          <a:xfrm>
            <a:off x="269966" y="2821577"/>
            <a:ext cx="1793965" cy="801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Based Data</a:t>
            </a:r>
          </a:p>
          <a:p>
            <a:pPr algn="ctr"/>
            <a:r>
              <a:rPr lang="en-US" dirty="0"/>
              <a:t>Flat Files, </a:t>
            </a:r>
            <a:r>
              <a:rPr lang="en-US" dirty="0" err="1"/>
              <a:t>tsv</a:t>
            </a:r>
            <a:r>
              <a:rPr lang="en-US" dirty="0"/>
              <a:t>, csv</a:t>
            </a:r>
          </a:p>
        </p:txBody>
      </p:sp>
      <p:sp>
        <p:nvSpPr>
          <p:cNvPr id="5" name="Up Arrow 4">
            <a:extLst>
              <a:ext uri="{FF2B5EF4-FFF2-40B4-BE49-F238E27FC236}">
                <a16:creationId xmlns:a16="http://schemas.microsoft.com/office/drawing/2014/main" id="{6E1148D8-18D3-FD48-B173-997E778A07FB}"/>
              </a:ext>
            </a:extLst>
          </p:cNvPr>
          <p:cNvSpPr/>
          <p:nvPr/>
        </p:nvSpPr>
        <p:spPr>
          <a:xfrm>
            <a:off x="1062445" y="3622766"/>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0FDA0CE-EB7E-C448-A8E9-E8C7D5C3E204}"/>
              </a:ext>
            </a:extLst>
          </p:cNvPr>
          <p:cNvSpPr txBox="1"/>
          <p:nvPr/>
        </p:nvSpPr>
        <p:spPr>
          <a:xfrm>
            <a:off x="252549" y="4267200"/>
            <a:ext cx="2168434" cy="1477328"/>
          </a:xfrm>
          <a:prstGeom prst="rect">
            <a:avLst/>
          </a:prstGeom>
          <a:noFill/>
        </p:spPr>
        <p:txBody>
          <a:bodyPr wrap="square" rtlCol="0">
            <a:spAutoFit/>
          </a:bodyPr>
          <a:lstStyle/>
          <a:p>
            <a:r>
              <a:rPr lang="en-US" dirty="0"/>
              <a:t>Pure Cross Platform</a:t>
            </a:r>
          </a:p>
          <a:p>
            <a:r>
              <a:rPr lang="en-US" dirty="0"/>
              <a:t>Data was open in n/w and the data types consistency was not maintained</a:t>
            </a:r>
          </a:p>
        </p:txBody>
      </p:sp>
      <p:sp>
        <p:nvSpPr>
          <p:cNvPr id="7" name="Rectangle 6">
            <a:extLst>
              <a:ext uri="{FF2B5EF4-FFF2-40B4-BE49-F238E27FC236}">
                <a16:creationId xmlns:a16="http://schemas.microsoft.com/office/drawing/2014/main" id="{752172B1-5EE0-DA45-A0A8-4D358051EAFD}"/>
              </a:ext>
            </a:extLst>
          </p:cNvPr>
          <p:cNvSpPr/>
          <p:nvPr/>
        </p:nvSpPr>
        <p:spPr>
          <a:xfrm>
            <a:off x="2856410" y="2821577"/>
            <a:ext cx="1793965" cy="801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Binary Format of Data Communication</a:t>
            </a:r>
          </a:p>
        </p:txBody>
      </p:sp>
      <p:sp>
        <p:nvSpPr>
          <p:cNvPr id="8" name="Up Arrow 7">
            <a:extLst>
              <a:ext uri="{FF2B5EF4-FFF2-40B4-BE49-F238E27FC236}">
                <a16:creationId xmlns:a16="http://schemas.microsoft.com/office/drawing/2014/main" id="{AFECAB2E-5282-C644-B772-7D98975B58D0}"/>
              </a:ext>
            </a:extLst>
          </p:cNvPr>
          <p:cNvSpPr/>
          <p:nvPr/>
        </p:nvSpPr>
        <p:spPr>
          <a:xfrm>
            <a:off x="3648889" y="3622766"/>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8D794C2-0656-6B46-BF50-232BC5A30102}"/>
              </a:ext>
            </a:extLst>
          </p:cNvPr>
          <p:cNvSpPr txBox="1"/>
          <p:nvPr/>
        </p:nvSpPr>
        <p:spPr>
          <a:xfrm>
            <a:off x="2751908" y="4162697"/>
            <a:ext cx="2246812" cy="1754326"/>
          </a:xfrm>
          <a:prstGeom prst="rect">
            <a:avLst/>
          </a:prstGeom>
          <a:noFill/>
        </p:spPr>
        <p:txBody>
          <a:bodyPr wrap="square" rtlCol="0">
            <a:spAutoFit/>
          </a:bodyPr>
          <a:lstStyle/>
          <a:p>
            <a:r>
              <a:rPr lang="en-US" dirty="0"/>
              <a:t>Data was not readable, maintaining the data type consistency. But this was platform dependent</a:t>
            </a:r>
          </a:p>
        </p:txBody>
      </p:sp>
      <p:sp>
        <p:nvSpPr>
          <p:cNvPr id="10" name="Rectangle 9">
            <a:extLst>
              <a:ext uri="{FF2B5EF4-FFF2-40B4-BE49-F238E27FC236}">
                <a16:creationId xmlns:a16="http://schemas.microsoft.com/office/drawing/2014/main" id="{5B3939F3-176A-E54A-BCC7-4D7631E7E104}"/>
              </a:ext>
            </a:extLst>
          </p:cNvPr>
          <p:cNvSpPr/>
          <p:nvPr/>
        </p:nvSpPr>
        <p:spPr>
          <a:xfrm>
            <a:off x="5747662" y="2890906"/>
            <a:ext cx="1950715" cy="1376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Standard XML Data Communication</a:t>
            </a:r>
          </a:p>
          <a:p>
            <a:pPr algn="ctr"/>
            <a:r>
              <a:rPr lang="en-US" dirty="0"/>
              <a:t>Web Services / SOAP Services</a:t>
            </a:r>
          </a:p>
        </p:txBody>
      </p:sp>
      <p:sp>
        <p:nvSpPr>
          <p:cNvPr id="11" name="Up Arrow 10">
            <a:extLst>
              <a:ext uri="{FF2B5EF4-FFF2-40B4-BE49-F238E27FC236}">
                <a16:creationId xmlns:a16="http://schemas.microsoft.com/office/drawing/2014/main" id="{A537875F-77DD-FE42-9857-AC261B05A545}"/>
              </a:ext>
            </a:extLst>
          </p:cNvPr>
          <p:cNvSpPr/>
          <p:nvPr/>
        </p:nvSpPr>
        <p:spPr>
          <a:xfrm>
            <a:off x="6618516" y="4267200"/>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703F439-6A2E-1641-B2FC-515A0CF07EDC}"/>
              </a:ext>
            </a:extLst>
          </p:cNvPr>
          <p:cNvSpPr txBox="1"/>
          <p:nvPr/>
        </p:nvSpPr>
        <p:spPr>
          <a:xfrm>
            <a:off x="5529943" y="4798423"/>
            <a:ext cx="2795451" cy="923330"/>
          </a:xfrm>
          <a:prstGeom prst="rect">
            <a:avLst/>
          </a:prstGeom>
          <a:noFill/>
        </p:spPr>
        <p:txBody>
          <a:bodyPr wrap="square" rtlCol="0">
            <a:spAutoFit/>
          </a:bodyPr>
          <a:lstStyle/>
          <a:p>
            <a:r>
              <a:rPr lang="en-US" dirty="0"/>
              <a:t>Suitable for Internet based apps. Pure Cross-Platform.</a:t>
            </a:r>
          </a:p>
          <a:p>
            <a:r>
              <a:rPr lang="en-US" dirty="0"/>
              <a:t>Apps like E-Comm</a:t>
            </a:r>
          </a:p>
        </p:txBody>
      </p:sp>
      <p:sp>
        <p:nvSpPr>
          <p:cNvPr id="15" name="Rectangle 14">
            <a:extLst>
              <a:ext uri="{FF2B5EF4-FFF2-40B4-BE49-F238E27FC236}">
                <a16:creationId xmlns:a16="http://schemas.microsoft.com/office/drawing/2014/main" id="{331E197D-03AA-394F-90A9-741B236A0B83}"/>
              </a:ext>
            </a:extLst>
          </p:cNvPr>
          <p:cNvSpPr/>
          <p:nvPr/>
        </p:nvSpPr>
        <p:spPr>
          <a:xfrm>
            <a:off x="8795664" y="2880309"/>
            <a:ext cx="2229387" cy="1116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JSON Based Data Communication in </a:t>
            </a:r>
            <a:r>
              <a:rPr lang="en-US" dirty="0" err="1"/>
              <a:t>Key:Value</a:t>
            </a:r>
            <a:r>
              <a:rPr lang="en-US" dirty="0"/>
              <a:t> Pair</a:t>
            </a:r>
          </a:p>
          <a:p>
            <a:pPr algn="ctr"/>
            <a:r>
              <a:rPr lang="en-US" dirty="0"/>
              <a:t>Used by REST APIs</a:t>
            </a:r>
          </a:p>
        </p:txBody>
      </p:sp>
      <p:sp>
        <p:nvSpPr>
          <p:cNvPr id="16" name="Up Arrow 15">
            <a:extLst>
              <a:ext uri="{FF2B5EF4-FFF2-40B4-BE49-F238E27FC236}">
                <a16:creationId xmlns:a16="http://schemas.microsoft.com/office/drawing/2014/main" id="{587455D7-5744-5B42-BAE2-1E101F435B30}"/>
              </a:ext>
            </a:extLst>
          </p:cNvPr>
          <p:cNvSpPr/>
          <p:nvPr/>
        </p:nvSpPr>
        <p:spPr>
          <a:xfrm>
            <a:off x="9744894" y="3997234"/>
            <a:ext cx="209005" cy="5399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89630D4-2D5F-B542-93B3-6AD988A7DEC6}"/>
              </a:ext>
            </a:extLst>
          </p:cNvPr>
          <p:cNvSpPr txBox="1"/>
          <p:nvPr/>
        </p:nvSpPr>
        <p:spPr>
          <a:xfrm>
            <a:off x="8691154" y="4537165"/>
            <a:ext cx="2856412" cy="1200329"/>
          </a:xfrm>
          <a:prstGeom prst="rect">
            <a:avLst/>
          </a:prstGeom>
          <a:noFill/>
        </p:spPr>
        <p:txBody>
          <a:bodyPr wrap="square" rtlCol="0">
            <a:spAutoFit/>
          </a:bodyPr>
          <a:lstStyle/>
          <a:p>
            <a:r>
              <a:rPr lang="en-US" dirty="0"/>
              <a:t>Pure Text Based, Open Standard, Cross-Platform and encoder independent data communication</a:t>
            </a:r>
          </a:p>
        </p:txBody>
      </p:sp>
    </p:spTree>
    <p:extLst>
      <p:ext uri="{BB962C8B-B14F-4D97-AF65-F5344CB8AC3E}">
        <p14:creationId xmlns:p14="http://schemas.microsoft.com/office/powerpoint/2010/main" val="50528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B35FAA-41E9-304B-B9D3-6E3656EF7206}"/>
              </a:ext>
            </a:extLst>
          </p:cNvPr>
          <p:cNvSpPr/>
          <p:nvPr/>
        </p:nvSpPr>
        <p:spPr>
          <a:xfrm>
            <a:off x="95794" y="113211"/>
            <a:ext cx="11982995" cy="59392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7295637D-10D8-6047-B651-C6BAB4CB62AA}"/>
              </a:ext>
            </a:extLst>
          </p:cNvPr>
          <p:cNvSpPr/>
          <p:nvPr/>
        </p:nvSpPr>
        <p:spPr>
          <a:xfrm>
            <a:off x="200297" y="4345577"/>
            <a:ext cx="11773989" cy="1611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F34B88-3D87-CF46-A1B5-0D7B1E7F66CB}"/>
              </a:ext>
            </a:extLst>
          </p:cNvPr>
          <p:cNvSpPr txBox="1"/>
          <p:nvPr/>
        </p:nvSpPr>
        <p:spPr>
          <a:xfrm>
            <a:off x="5643155" y="4410891"/>
            <a:ext cx="4632959" cy="1477328"/>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JavaScript DOM Execution Engine (ES 3 </a:t>
            </a:r>
            <a:r>
              <a:rPr lang="en-US" dirty="0">
                <a:ln w="0"/>
                <a:effectLst>
                  <a:outerShdw blurRad="38100" dist="19050" dir="2700000" algn="tl" rotWithShape="0">
                    <a:schemeClr val="dk1">
                      <a:alpha val="40000"/>
                    </a:schemeClr>
                  </a:outerShdw>
                </a:effectLst>
                <a:sym typeface="Wingdings" pitchFamily="2" charset="2"/>
              </a:rPr>
              <a:t> ES 5</a:t>
            </a:r>
            <a:r>
              <a:rPr lang="en-US" dirty="0">
                <a:ln w="0"/>
                <a:effectLst>
                  <a:outerShdw blurRad="38100" dist="19050" dir="2700000" algn="tl" rotWithShape="0">
                    <a:schemeClr val="dk1">
                      <a:alpha val="40000"/>
                    </a:schemeClr>
                  </a:outerShdw>
                </a:effectLst>
              </a:rPr>
              <a:t>)</a:t>
            </a:r>
          </a:p>
          <a:p>
            <a:endParaRPr lang="en-US" dirty="0">
              <a:ln w="0"/>
              <a:effectLst>
                <a:outerShdw blurRad="38100" dist="19050" dir="2700000" algn="tl" rotWithShape="0">
                  <a:schemeClr val="dk1">
                    <a:alpha val="40000"/>
                  </a:schemeClr>
                </a:outerShdw>
              </a:effectLst>
            </a:endParaRPr>
          </a:p>
          <a:p>
            <a:r>
              <a:rPr lang="en-US" dirty="0">
                <a:ln w="0"/>
                <a:effectLst>
                  <a:outerShdw blurRad="38100" dist="19050" dir="2700000" algn="tl" rotWithShape="0">
                    <a:schemeClr val="dk1">
                      <a:alpha val="40000"/>
                    </a:schemeClr>
                  </a:outerShdw>
                </a:effectLst>
              </a:rPr>
              <a:t>Chromium (Chrome, Chromium, Edge, IE11)</a:t>
            </a:r>
          </a:p>
          <a:p>
            <a:r>
              <a:rPr lang="en-US" dirty="0">
                <a:ln w="0"/>
                <a:effectLst>
                  <a:outerShdw blurRad="38100" dist="19050" dir="2700000" algn="tl" rotWithShape="0">
                    <a:schemeClr val="dk1">
                      <a:alpha val="40000"/>
                    </a:schemeClr>
                  </a:outerShdw>
                </a:effectLst>
              </a:rPr>
              <a:t>Spider (Firefox)</a:t>
            </a:r>
          </a:p>
        </p:txBody>
      </p:sp>
      <p:sp>
        <p:nvSpPr>
          <p:cNvPr id="5" name="TextBox 4">
            <a:extLst>
              <a:ext uri="{FF2B5EF4-FFF2-40B4-BE49-F238E27FC236}">
                <a16:creationId xmlns:a16="http://schemas.microsoft.com/office/drawing/2014/main" id="{666D09D6-8DA8-F74D-BE01-DF70165A1967}"/>
              </a:ext>
            </a:extLst>
          </p:cNvPr>
          <p:cNvSpPr txBox="1"/>
          <p:nvPr/>
        </p:nvSpPr>
        <p:spPr>
          <a:xfrm>
            <a:off x="4188823" y="217714"/>
            <a:ext cx="4336868" cy="369332"/>
          </a:xfrm>
          <a:prstGeom prst="rect">
            <a:avLst/>
          </a:prstGeom>
          <a:noFill/>
        </p:spPr>
        <p:txBody>
          <a:bodyPr wrap="square" rtlCol="0">
            <a:spAutoFit/>
          </a:bodyPr>
          <a:lstStyle/>
          <a:p>
            <a:r>
              <a:rPr lang="en-US" dirty="0"/>
              <a:t>Browser, Desktop App OR DialogBox</a:t>
            </a:r>
          </a:p>
        </p:txBody>
      </p:sp>
      <p:sp>
        <p:nvSpPr>
          <p:cNvPr id="6" name="Oval 5">
            <a:extLst>
              <a:ext uri="{FF2B5EF4-FFF2-40B4-BE49-F238E27FC236}">
                <a16:creationId xmlns:a16="http://schemas.microsoft.com/office/drawing/2014/main" id="{FD8A4ABB-7A72-3741-9443-EB12CB52D82A}"/>
              </a:ext>
            </a:extLst>
          </p:cNvPr>
          <p:cNvSpPr/>
          <p:nvPr/>
        </p:nvSpPr>
        <p:spPr>
          <a:xfrm>
            <a:off x="322217" y="4441371"/>
            <a:ext cx="452846" cy="418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TextBox 6">
            <a:extLst>
              <a:ext uri="{FF2B5EF4-FFF2-40B4-BE49-F238E27FC236}">
                <a16:creationId xmlns:a16="http://schemas.microsoft.com/office/drawing/2014/main" id="{8183DF10-BE63-FF46-9312-8FBAB991317D}"/>
              </a:ext>
            </a:extLst>
          </p:cNvPr>
          <p:cNvSpPr txBox="1"/>
          <p:nvPr/>
        </p:nvSpPr>
        <p:spPr>
          <a:xfrm>
            <a:off x="853440" y="4450080"/>
            <a:ext cx="2133600" cy="369332"/>
          </a:xfrm>
          <a:prstGeom prst="rect">
            <a:avLst/>
          </a:prstGeom>
          <a:noFill/>
        </p:spPr>
        <p:txBody>
          <a:bodyPr wrap="square" rtlCol="0">
            <a:spAutoFit/>
          </a:bodyPr>
          <a:lstStyle/>
          <a:p>
            <a:r>
              <a:rPr lang="en-US" dirty="0"/>
              <a:t>DOM Initialization</a:t>
            </a:r>
          </a:p>
        </p:txBody>
      </p:sp>
      <p:sp>
        <p:nvSpPr>
          <p:cNvPr id="8" name="TextBox 7">
            <a:extLst>
              <a:ext uri="{FF2B5EF4-FFF2-40B4-BE49-F238E27FC236}">
                <a16:creationId xmlns:a16="http://schemas.microsoft.com/office/drawing/2014/main" id="{1A1A3D7E-8E1E-A44A-9138-38EB041A693F}"/>
              </a:ext>
            </a:extLst>
          </p:cNvPr>
          <p:cNvSpPr txBox="1"/>
          <p:nvPr/>
        </p:nvSpPr>
        <p:spPr>
          <a:xfrm>
            <a:off x="574766" y="5007429"/>
            <a:ext cx="3831771" cy="369332"/>
          </a:xfrm>
          <a:prstGeom prst="rect">
            <a:avLst/>
          </a:prstGeom>
          <a:noFill/>
        </p:spPr>
        <p:txBody>
          <a:bodyPr wrap="square" rtlCol="0">
            <a:spAutoFit/>
          </a:bodyPr>
          <a:lstStyle/>
          <a:p>
            <a:r>
              <a:rPr lang="en-US" dirty="0"/>
              <a:t>Initialize JSOM and DOM </a:t>
            </a:r>
          </a:p>
        </p:txBody>
      </p:sp>
      <p:sp>
        <p:nvSpPr>
          <p:cNvPr id="9" name="Bent Arrow 8">
            <a:extLst>
              <a:ext uri="{FF2B5EF4-FFF2-40B4-BE49-F238E27FC236}">
                <a16:creationId xmlns:a16="http://schemas.microsoft.com/office/drawing/2014/main" id="{E1CEB9DA-7565-DE47-BB32-F79BF45ED989}"/>
              </a:ext>
            </a:extLst>
          </p:cNvPr>
          <p:cNvSpPr/>
          <p:nvPr/>
        </p:nvSpPr>
        <p:spPr>
          <a:xfrm rot="10800000">
            <a:off x="3239589" y="4819412"/>
            <a:ext cx="2412274" cy="48410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C337489E-D630-6E4F-A929-2A9615CFBDF7}"/>
              </a:ext>
            </a:extLst>
          </p:cNvPr>
          <p:cNvSpPr/>
          <p:nvPr/>
        </p:nvSpPr>
        <p:spPr>
          <a:xfrm>
            <a:off x="200297" y="661851"/>
            <a:ext cx="11773989" cy="34921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4846B1CD-922F-B847-81E7-E7285547A370}"/>
              </a:ext>
            </a:extLst>
          </p:cNvPr>
          <p:cNvSpPr txBox="1"/>
          <p:nvPr/>
        </p:nvSpPr>
        <p:spPr>
          <a:xfrm>
            <a:off x="4188823" y="805543"/>
            <a:ext cx="3805646" cy="369332"/>
          </a:xfrm>
          <a:prstGeom prst="rect">
            <a:avLst/>
          </a:prstGeom>
          <a:noFill/>
        </p:spPr>
        <p:txBody>
          <a:bodyPr wrap="square" rtlCol="0">
            <a:spAutoFit/>
          </a:bodyPr>
          <a:lstStyle/>
          <a:p>
            <a:r>
              <a:rPr lang="en-US" dirty="0"/>
              <a:t>STATIC DOM</a:t>
            </a:r>
          </a:p>
        </p:txBody>
      </p:sp>
      <p:sp>
        <p:nvSpPr>
          <p:cNvPr id="12" name="Up Arrow 11">
            <a:extLst>
              <a:ext uri="{FF2B5EF4-FFF2-40B4-BE49-F238E27FC236}">
                <a16:creationId xmlns:a16="http://schemas.microsoft.com/office/drawing/2014/main" id="{9D7DAD9D-A743-2C4C-9F67-AA87CBDDC12D}"/>
              </a:ext>
            </a:extLst>
          </p:cNvPr>
          <p:cNvSpPr/>
          <p:nvPr/>
        </p:nvSpPr>
        <p:spPr>
          <a:xfrm>
            <a:off x="2751909" y="3814354"/>
            <a:ext cx="113211" cy="1193075"/>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a:extLst>
              <a:ext uri="{FF2B5EF4-FFF2-40B4-BE49-F238E27FC236}">
                <a16:creationId xmlns:a16="http://schemas.microsoft.com/office/drawing/2014/main" id="{2B5C4916-C481-0D4C-AE63-1EFAF82DCD80}"/>
              </a:ext>
            </a:extLst>
          </p:cNvPr>
          <p:cNvSpPr/>
          <p:nvPr/>
        </p:nvSpPr>
        <p:spPr>
          <a:xfrm>
            <a:off x="6945086" y="3248296"/>
            <a:ext cx="113211" cy="1193075"/>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DDFD9EF-D91A-3540-8E0C-9C4B0A327CFA}"/>
              </a:ext>
            </a:extLst>
          </p:cNvPr>
          <p:cNvSpPr txBox="1"/>
          <p:nvPr/>
        </p:nvSpPr>
        <p:spPr>
          <a:xfrm>
            <a:off x="6087291" y="2512423"/>
            <a:ext cx="3265715" cy="369332"/>
          </a:xfrm>
          <a:prstGeom prst="rect">
            <a:avLst/>
          </a:prstGeom>
          <a:noFill/>
        </p:spPr>
        <p:txBody>
          <a:bodyPr wrap="square" rtlCol="0">
            <a:spAutoFit/>
          </a:bodyPr>
          <a:lstStyle/>
          <a:p>
            <a:r>
              <a:rPr lang="en-US" dirty="0"/>
              <a:t>Listen to events raised on DOM</a:t>
            </a:r>
          </a:p>
        </p:txBody>
      </p:sp>
      <p:sp>
        <p:nvSpPr>
          <p:cNvPr id="15" name="Down Arrow 14">
            <a:extLst>
              <a:ext uri="{FF2B5EF4-FFF2-40B4-BE49-F238E27FC236}">
                <a16:creationId xmlns:a16="http://schemas.microsoft.com/office/drawing/2014/main" id="{C53F271C-28E6-5149-8BD5-531B7D29CDCC}"/>
              </a:ext>
            </a:extLst>
          </p:cNvPr>
          <p:cNvSpPr/>
          <p:nvPr/>
        </p:nvSpPr>
        <p:spPr>
          <a:xfrm>
            <a:off x="8456022" y="3082834"/>
            <a:ext cx="113211" cy="132805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6866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Up Arrow 28">
            <a:extLst>
              <a:ext uri="{FF2B5EF4-FFF2-40B4-BE49-F238E27FC236}">
                <a16:creationId xmlns:a16="http://schemas.microsoft.com/office/drawing/2014/main" id="{7A351CD2-BD4C-4744-85B8-BDC7E0C8A169}"/>
              </a:ext>
            </a:extLst>
          </p:cNvPr>
          <p:cNvSpPr/>
          <p:nvPr/>
        </p:nvSpPr>
        <p:spPr>
          <a:xfrm>
            <a:off x="7493724" y="1367246"/>
            <a:ext cx="213362" cy="964780"/>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nip Single Corner of Rectangle 21">
            <a:extLst>
              <a:ext uri="{FF2B5EF4-FFF2-40B4-BE49-F238E27FC236}">
                <a16:creationId xmlns:a16="http://schemas.microsoft.com/office/drawing/2014/main" id="{89C84E33-0E23-7D4F-A229-C17D41DAFAB4}"/>
              </a:ext>
            </a:extLst>
          </p:cNvPr>
          <p:cNvSpPr/>
          <p:nvPr/>
        </p:nvSpPr>
        <p:spPr>
          <a:xfrm>
            <a:off x="9775372" y="281855"/>
            <a:ext cx="2255520" cy="11111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of Products</a:t>
            </a:r>
          </a:p>
        </p:txBody>
      </p:sp>
      <p:sp>
        <p:nvSpPr>
          <p:cNvPr id="3" name="Can 2">
            <a:extLst>
              <a:ext uri="{FF2B5EF4-FFF2-40B4-BE49-F238E27FC236}">
                <a16:creationId xmlns:a16="http://schemas.microsoft.com/office/drawing/2014/main" id="{F8754EC6-DAD2-714D-B48F-65133FF5C694}"/>
              </a:ext>
            </a:extLst>
          </p:cNvPr>
          <p:cNvSpPr/>
          <p:nvPr/>
        </p:nvSpPr>
        <p:spPr>
          <a:xfrm>
            <a:off x="740229"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n 3">
            <a:extLst>
              <a:ext uri="{FF2B5EF4-FFF2-40B4-BE49-F238E27FC236}">
                <a16:creationId xmlns:a16="http://schemas.microsoft.com/office/drawing/2014/main" id="{FA72E2D6-5C81-0A47-88D7-BEC6B3653DC2}"/>
              </a:ext>
            </a:extLst>
          </p:cNvPr>
          <p:cNvSpPr/>
          <p:nvPr/>
        </p:nvSpPr>
        <p:spPr>
          <a:xfrm>
            <a:off x="3470366"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a:extLst>
              <a:ext uri="{FF2B5EF4-FFF2-40B4-BE49-F238E27FC236}">
                <a16:creationId xmlns:a16="http://schemas.microsoft.com/office/drawing/2014/main" id="{9151C52C-B354-8343-B944-4F80B0A27002}"/>
              </a:ext>
            </a:extLst>
          </p:cNvPr>
          <p:cNvSpPr/>
          <p:nvPr/>
        </p:nvSpPr>
        <p:spPr>
          <a:xfrm>
            <a:off x="6331132"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a:extLst>
              <a:ext uri="{FF2B5EF4-FFF2-40B4-BE49-F238E27FC236}">
                <a16:creationId xmlns:a16="http://schemas.microsoft.com/office/drawing/2014/main" id="{5F97AB2A-901B-9A45-AAE9-29BE1C7EFCE0}"/>
              </a:ext>
            </a:extLst>
          </p:cNvPr>
          <p:cNvSpPr/>
          <p:nvPr/>
        </p:nvSpPr>
        <p:spPr>
          <a:xfrm>
            <a:off x="9474926" y="5059680"/>
            <a:ext cx="1976845" cy="7750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2593517-8345-1D4A-8EA2-D127EAE0D63B}"/>
              </a:ext>
            </a:extLst>
          </p:cNvPr>
          <p:cNvSpPr/>
          <p:nvPr/>
        </p:nvSpPr>
        <p:spPr>
          <a:xfrm>
            <a:off x="444137" y="2211978"/>
            <a:ext cx="11007634" cy="2525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491CC7AD-0933-B649-99C0-DB319B0C029A}"/>
              </a:ext>
            </a:extLst>
          </p:cNvPr>
          <p:cNvSpPr txBox="1"/>
          <p:nvPr/>
        </p:nvSpPr>
        <p:spPr>
          <a:xfrm>
            <a:off x="4019005" y="2247203"/>
            <a:ext cx="3857897" cy="369332"/>
          </a:xfrm>
          <a:prstGeom prst="rect">
            <a:avLst/>
          </a:prstGeom>
          <a:noFill/>
        </p:spPr>
        <p:txBody>
          <a:bodyPr wrap="square" rtlCol="0">
            <a:spAutoFit/>
          </a:bodyPr>
          <a:lstStyle/>
          <a:p>
            <a:pPr algn="ctr"/>
            <a:r>
              <a:rPr lang="en-US" dirty="0"/>
              <a:t>Application Server</a:t>
            </a:r>
          </a:p>
        </p:txBody>
      </p:sp>
      <p:sp>
        <p:nvSpPr>
          <p:cNvPr id="9" name="Rounded Rectangle 8">
            <a:extLst>
              <a:ext uri="{FF2B5EF4-FFF2-40B4-BE49-F238E27FC236}">
                <a16:creationId xmlns:a16="http://schemas.microsoft.com/office/drawing/2014/main" id="{87DF21FA-4F39-8443-8C4D-05467D3569A8}"/>
              </a:ext>
            </a:extLst>
          </p:cNvPr>
          <p:cNvSpPr/>
          <p:nvPr/>
        </p:nvSpPr>
        <p:spPr>
          <a:xfrm>
            <a:off x="740229" y="3884023"/>
            <a:ext cx="10328365"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DAL</a:t>
            </a:r>
          </a:p>
        </p:txBody>
      </p:sp>
      <p:sp>
        <p:nvSpPr>
          <p:cNvPr id="10" name="Up-down Arrow 9">
            <a:extLst>
              <a:ext uri="{FF2B5EF4-FFF2-40B4-BE49-F238E27FC236}">
                <a16:creationId xmlns:a16="http://schemas.microsoft.com/office/drawing/2014/main" id="{CE8126EB-EEBB-DE4E-AD89-5B0787380777}"/>
              </a:ext>
            </a:extLst>
          </p:cNvPr>
          <p:cNvSpPr/>
          <p:nvPr/>
        </p:nvSpPr>
        <p:spPr>
          <a:xfrm>
            <a:off x="1506583" y="425335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down Arrow 10">
            <a:extLst>
              <a:ext uri="{FF2B5EF4-FFF2-40B4-BE49-F238E27FC236}">
                <a16:creationId xmlns:a16="http://schemas.microsoft.com/office/drawing/2014/main" id="{B715425D-76FE-1F4F-953C-73E7A27B6E36}"/>
              </a:ext>
            </a:extLst>
          </p:cNvPr>
          <p:cNvSpPr/>
          <p:nvPr/>
        </p:nvSpPr>
        <p:spPr>
          <a:xfrm>
            <a:off x="4249783" y="425335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down Arrow 11">
            <a:extLst>
              <a:ext uri="{FF2B5EF4-FFF2-40B4-BE49-F238E27FC236}">
                <a16:creationId xmlns:a16="http://schemas.microsoft.com/office/drawing/2014/main" id="{D192A75E-5A42-2F42-989B-635B24E2C279}"/>
              </a:ext>
            </a:extLst>
          </p:cNvPr>
          <p:cNvSpPr/>
          <p:nvPr/>
        </p:nvSpPr>
        <p:spPr>
          <a:xfrm>
            <a:off x="7145382" y="4239510"/>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down Arrow 12">
            <a:extLst>
              <a:ext uri="{FF2B5EF4-FFF2-40B4-BE49-F238E27FC236}">
                <a16:creationId xmlns:a16="http://schemas.microsoft.com/office/drawing/2014/main" id="{BB32FB34-0736-7243-8138-ED10CE34C1EC}"/>
              </a:ext>
            </a:extLst>
          </p:cNvPr>
          <p:cNvSpPr/>
          <p:nvPr/>
        </p:nvSpPr>
        <p:spPr>
          <a:xfrm>
            <a:off x="10115005" y="425335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D7F6355F-1916-2C44-A090-187329839D73}"/>
              </a:ext>
            </a:extLst>
          </p:cNvPr>
          <p:cNvSpPr/>
          <p:nvPr/>
        </p:nvSpPr>
        <p:spPr>
          <a:xfrm>
            <a:off x="740229" y="3137263"/>
            <a:ext cx="10328365"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BAL</a:t>
            </a:r>
          </a:p>
        </p:txBody>
      </p:sp>
      <p:sp>
        <p:nvSpPr>
          <p:cNvPr id="15" name="Rounded Rectangle 14">
            <a:extLst>
              <a:ext uri="{FF2B5EF4-FFF2-40B4-BE49-F238E27FC236}">
                <a16:creationId xmlns:a16="http://schemas.microsoft.com/office/drawing/2014/main" id="{4D78ECEC-0002-194A-9352-CE59E1727D3D}"/>
              </a:ext>
            </a:extLst>
          </p:cNvPr>
          <p:cNvSpPr/>
          <p:nvPr/>
        </p:nvSpPr>
        <p:spPr>
          <a:xfrm>
            <a:off x="740229" y="2312517"/>
            <a:ext cx="3944982"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192.168.10.20</a:t>
            </a:r>
          </a:p>
          <a:p>
            <a:pPr algn="ctr"/>
            <a:r>
              <a:rPr lang="en-US" dirty="0"/>
              <a:t>HTML + JS + CSS</a:t>
            </a:r>
          </a:p>
        </p:txBody>
      </p:sp>
      <p:sp>
        <p:nvSpPr>
          <p:cNvPr id="16" name="Up-down Arrow 15">
            <a:extLst>
              <a:ext uri="{FF2B5EF4-FFF2-40B4-BE49-F238E27FC236}">
                <a16:creationId xmlns:a16="http://schemas.microsoft.com/office/drawing/2014/main" id="{9C438D4D-3678-AB42-B439-AD956D49F4C2}"/>
              </a:ext>
            </a:extLst>
          </p:cNvPr>
          <p:cNvSpPr/>
          <p:nvPr/>
        </p:nvSpPr>
        <p:spPr>
          <a:xfrm>
            <a:off x="1380308" y="2596243"/>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nip Single Corner of Rectangle 16">
            <a:extLst>
              <a:ext uri="{FF2B5EF4-FFF2-40B4-BE49-F238E27FC236}">
                <a16:creationId xmlns:a16="http://schemas.microsoft.com/office/drawing/2014/main" id="{35979D3B-21CB-4C47-9FCE-98F097D2741C}"/>
              </a:ext>
            </a:extLst>
          </p:cNvPr>
          <p:cNvSpPr/>
          <p:nvPr/>
        </p:nvSpPr>
        <p:spPr>
          <a:xfrm>
            <a:off x="278675" y="526086"/>
            <a:ext cx="2255520" cy="111112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a:p>
            <a:pPr algn="ctr"/>
            <a:r>
              <a:rPr lang="en-US" dirty="0"/>
              <a:t>http://192.168.10.20</a:t>
            </a:r>
          </a:p>
        </p:txBody>
      </p:sp>
      <p:sp>
        <p:nvSpPr>
          <p:cNvPr id="18" name="Up-down Arrow 17">
            <a:extLst>
              <a:ext uri="{FF2B5EF4-FFF2-40B4-BE49-F238E27FC236}">
                <a16:creationId xmlns:a16="http://schemas.microsoft.com/office/drawing/2014/main" id="{852321DF-6199-B942-B01F-2356B3A478EB}"/>
              </a:ext>
            </a:extLst>
          </p:cNvPr>
          <p:cNvSpPr/>
          <p:nvPr/>
        </p:nvSpPr>
        <p:spPr>
          <a:xfrm>
            <a:off x="1232263" y="1598412"/>
            <a:ext cx="348343" cy="64008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AF5AA9E-132B-1644-9E78-93FE0677D890}"/>
              </a:ext>
            </a:extLst>
          </p:cNvPr>
          <p:cNvSpPr txBox="1"/>
          <p:nvPr/>
        </p:nvSpPr>
        <p:spPr>
          <a:xfrm>
            <a:off x="78377" y="119742"/>
            <a:ext cx="2856411" cy="369332"/>
          </a:xfrm>
          <a:prstGeom prst="rect">
            <a:avLst/>
          </a:prstGeom>
          <a:noFill/>
        </p:spPr>
        <p:txBody>
          <a:bodyPr wrap="square" rtlCol="0">
            <a:spAutoFit/>
          </a:bodyPr>
          <a:lstStyle/>
          <a:p>
            <a:r>
              <a:rPr lang="en-US" dirty="0"/>
              <a:t>Public client’s users browser</a:t>
            </a:r>
          </a:p>
        </p:txBody>
      </p:sp>
      <p:sp>
        <p:nvSpPr>
          <p:cNvPr id="20" name="Rounded Rectangle 19">
            <a:extLst>
              <a:ext uri="{FF2B5EF4-FFF2-40B4-BE49-F238E27FC236}">
                <a16:creationId xmlns:a16="http://schemas.microsoft.com/office/drawing/2014/main" id="{94E0CF85-7887-2D46-B559-3FCEADCFF260}"/>
              </a:ext>
            </a:extLst>
          </p:cNvPr>
          <p:cNvSpPr/>
          <p:nvPr/>
        </p:nvSpPr>
        <p:spPr>
          <a:xfrm>
            <a:off x="5251269" y="119742"/>
            <a:ext cx="3239588" cy="1247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Xyz.shopping.com</a:t>
            </a:r>
            <a:endParaRPr lang="en-US" dirty="0"/>
          </a:p>
          <a:p>
            <a:pPr algn="ctr"/>
            <a:r>
              <a:rPr lang="en-US" dirty="0" err="1"/>
              <a:t>Ptoducts.html</a:t>
            </a:r>
            <a:endParaRPr lang="en-US" dirty="0"/>
          </a:p>
          <a:p>
            <a:pPr algn="ctr"/>
            <a:r>
              <a:rPr lang="en-US" dirty="0"/>
              <a:t>App Server</a:t>
            </a:r>
          </a:p>
        </p:txBody>
      </p:sp>
      <p:sp>
        <p:nvSpPr>
          <p:cNvPr id="21" name="Left-right Arrow 20">
            <a:extLst>
              <a:ext uri="{FF2B5EF4-FFF2-40B4-BE49-F238E27FC236}">
                <a16:creationId xmlns:a16="http://schemas.microsoft.com/office/drawing/2014/main" id="{076A72CA-D8BB-5849-A283-58868155FF2E}"/>
              </a:ext>
            </a:extLst>
          </p:cNvPr>
          <p:cNvSpPr/>
          <p:nvPr/>
        </p:nvSpPr>
        <p:spPr>
          <a:xfrm>
            <a:off x="7876902" y="316295"/>
            <a:ext cx="2690948" cy="405731"/>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http://</a:t>
            </a:r>
            <a:r>
              <a:rPr lang="en-US" dirty="0" err="1">
                <a:ln w="0"/>
                <a:solidFill>
                  <a:schemeClr val="tx1"/>
                </a:solidFill>
                <a:effectLst>
                  <a:outerShdw blurRad="38100" dist="19050" dir="2700000" algn="tl" rotWithShape="0">
                    <a:schemeClr val="dk1">
                      <a:alpha val="40000"/>
                    </a:schemeClr>
                  </a:outerShdw>
                </a:effectLst>
              </a:rPr>
              <a:t>xyz.shopping.com</a:t>
            </a:r>
            <a:endParaRPr lang="en-US" dirty="0">
              <a:ln w="0"/>
              <a:solidFill>
                <a:schemeClr val="tx1"/>
              </a:solidFill>
              <a:effectLst>
                <a:outerShdw blurRad="38100" dist="19050" dir="2700000" algn="tl" rotWithShape="0">
                  <a:schemeClr val="dk1">
                    <a:alpha val="40000"/>
                  </a:schemeClr>
                </a:outerShdw>
              </a:effectLst>
            </a:endParaRPr>
          </a:p>
        </p:txBody>
      </p:sp>
      <p:sp>
        <p:nvSpPr>
          <p:cNvPr id="23" name="TextBox 22">
            <a:extLst>
              <a:ext uri="{FF2B5EF4-FFF2-40B4-BE49-F238E27FC236}">
                <a16:creationId xmlns:a16="http://schemas.microsoft.com/office/drawing/2014/main" id="{708E4D7D-DDB2-A343-9333-C31FEB0D3019}"/>
              </a:ext>
            </a:extLst>
          </p:cNvPr>
          <p:cNvSpPr txBox="1"/>
          <p:nvPr/>
        </p:nvSpPr>
        <p:spPr>
          <a:xfrm>
            <a:off x="9875520" y="973966"/>
            <a:ext cx="2037806" cy="646331"/>
          </a:xfrm>
          <a:prstGeom prst="rect">
            <a:avLst/>
          </a:prstGeom>
          <a:noFill/>
        </p:spPr>
        <p:txBody>
          <a:bodyPr wrap="square" rtlCol="0">
            <a:spAutoFit/>
          </a:bodyPr>
          <a:lstStyle/>
          <a:p>
            <a:r>
              <a:rPr lang="en-US" dirty="0"/>
              <a:t>Public client’s users browser</a:t>
            </a:r>
          </a:p>
        </p:txBody>
      </p:sp>
      <p:sp>
        <p:nvSpPr>
          <p:cNvPr id="24" name="Rounded Rectangle 23">
            <a:extLst>
              <a:ext uri="{FF2B5EF4-FFF2-40B4-BE49-F238E27FC236}">
                <a16:creationId xmlns:a16="http://schemas.microsoft.com/office/drawing/2014/main" id="{67DBBCA0-7FE9-E643-A081-A56CDEE91F17}"/>
              </a:ext>
            </a:extLst>
          </p:cNvPr>
          <p:cNvSpPr/>
          <p:nvPr/>
        </p:nvSpPr>
        <p:spPr>
          <a:xfrm>
            <a:off x="7012578" y="2272350"/>
            <a:ext cx="3944982"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 200.100.20.10</a:t>
            </a:r>
          </a:p>
          <a:p>
            <a:pPr algn="ctr"/>
            <a:r>
              <a:rPr lang="en-US" dirty="0"/>
              <a:t>Get() /post() /put() /delete()</a:t>
            </a:r>
          </a:p>
        </p:txBody>
      </p:sp>
      <p:sp>
        <p:nvSpPr>
          <p:cNvPr id="25" name="Up-down Arrow 24">
            <a:extLst>
              <a:ext uri="{FF2B5EF4-FFF2-40B4-BE49-F238E27FC236}">
                <a16:creationId xmlns:a16="http://schemas.microsoft.com/office/drawing/2014/main" id="{3480EF1B-7806-B445-8AB2-CE2942319676}"/>
              </a:ext>
            </a:extLst>
          </p:cNvPr>
          <p:cNvSpPr/>
          <p:nvPr/>
        </p:nvSpPr>
        <p:spPr>
          <a:xfrm>
            <a:off x="7145381" y="2592390"/>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Up-down Arrow 25">
            <a:extLst>
              <a:ext uri="{FF2B5EF4-FFF2-40B4-BE49-F238E27FC236}">
                <a16:creationId xmlns:a16="http://schemas.microsoft.com/office/drawing/2014/main" id="{CE0B7850-956B-5F49-B62C-7EBA3E2628B2}"/>
              </a:ext>
            </a:extLst>
          </p:cNvPr>
          <p:cNvSpPr/>
          <p:nvPr/>
        </p:nvSpPr>
        <p:spPr>
          <a:xfrm>
            <a:off x="4929051" y="3360795"/>
            <a:ext cx="348343" cy="875994"/>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a:extLst>
              <a:ext uri="{FF2B5EF4-FFF2-40B4-BE49-F238E27FC236}">
                <a16:creationId xmlns:a16="http://schemas.microsoft.com/office/drawing/2014/main" id="{CD94604B-6A68-6047-BB75-FE35445A8B18}"/>
              </a:ext>
            </a:extLst>
          </p:cNvPr>
          <p:cNvSpPr/>
          <p:nvPr/>
        </p:nvSpPr>
        <p:spPr>
          <a:xfrm>
            <a:off x="8064137" y="1189613"/>
            <a:ext cx="243837" cy="108273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384AF5D-B9D9-3C47-A673-DC5E906BD92C}"/>
              </a:ext>
            </a:extLst>
          </p:cNvPr>
          <p:cNvSpPr txBox="1"/>
          <p:nvPr/>
        </p:nvSpPr>
        <p:spPr>
          <a:xfrm>
            <a:off x="7001688" y="1705779"/>
            <a:ext cx="3383282" cy="369332"/>
          </a:xfrm>
          <a:prstGeom prst="rect">
            <a:avLst/>
          </a:prstGeom>
          <a:noFill/>
        </p:spPr>
        <p:txBody>
          <a:bodyPr wrap="square" rtlCol="0">
            <a:spAutoFit/>
          </a:bodyPr>
          <a:lstStyle/>
          <a:p>
            <a:r>
              <a:rPr lang="en-US" dirty="0"/>
              <a:t>http://200.100.20.10/</a:t>
            </a:r>
            <a:r>
              <a:rPr lang="en-US" dirty="0" err="1"/>
              <a:t>api</a:t>
            </a:r>
            <a:r>
              <a:rPr lang="en-US" dirty="0"/>
              <a:t>/products</a:t>
            </a:r>
          </a:p>
        </p:txBody>
      </p:sp>
      <p:sp>
        <p:nvSpPr>
          <p:cNvPr id="30" name="Rounded Rectangle 29">
            <a:extLst>
              <a:ext uri="{FF2B5EF4-FFF2-40B4-BE49-F238E27FC236}">
                <a16:creationId xmlns:a16="http://schemas.microsoft.com/office/drawing/2014/main" id="{242C15F8-D5C3-6841-ADA9-9D4BFB0D87DF}"/>
              </a:ext>
            </a:extLst>
          </p:cNvPr>
          <p:cNvSpPr/>
          <p:nvPr/>
        </p:nvSpPr>
        <p:spPr>
          <a:xfrm>
            <a:off x="3487783" y="316295"/>
            <a:ext cx="905691" cy="9346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a:t>
            </a:r>
          </a:p>
        </p:txBody>
      </p:sp>
      <p:cxnSp>
        <p:nvCxnSpPr>
          <p:cNvPr id="32" name="Straight Arrow Connector 31">
            <a:extLst>
              <a:ext uri="{FF2B5EF4-FFF2-40B4-BE49-F238E27FC236}">
                <a16:creationId xmlns:a16="http://schemas.microsoft.com/office/drawing/2014/main" id="{BAC62758-4CBC-F840-A473-8D05AE15FED7}"/>
              </a:ext>
            </a:extLst>
          </p:cNvPr>
          <p:cNvCxnSpPr/>
          <p:nvPr/>
        </p:nvCxnSpPr>
        <p:spPr>
          <a:xfrm>
            <a:off x="4310743" y="1189613"/>
            <a:ext cx="2978331" cy="1082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CD00DDE9-C9AD-3D46-A5A5-880C0E4B9F29}"/>
              </a:ext>
            </a:extLst>
          </p:cNvPr>
          <p:cNvCxnSpPr>
            <a:endCxn id="30" idx="2"/>
          </p:cNvCxnSpPr>
          <p:nvPr/>
        </p:nvCxnSpPr>
        <p:spPr>
          <a:xfrm flipH="1" flipV="1">
            <a:off x="3940629" y="1250965"/>
            <a:ext cx="3196044" cy="11861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22512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quot;No&quot; Symbol 7">
            <a:extLst>
              <a:ext uri="{FF2B5EF4-FFF2-40B4-BE49-F238E27FC236}">
                <a16:creationId xmlns:a16="http://schemas.microsoft.com/office/drawing/2014/main" id="{05C9C617-FEFC-5E44-A5FE-A792D4D6CB7A}"/>
              </a:ext>
            </a:extLst>
          </p:cNvPr>
          <p:cNvSpPr/>
          <p:nvPr/>
        </p:nvSpPr>
        <p:spPr>
          <a:xfrm>
            <a:off x="4990011" y="1180012"/>
            <a:ext cx="1793966" cy="1702525"/>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a:extLst>
              <a:ext uri="{FF2B5EF4-FFF2-40B4-BE49-F238E27FC236}">
                <a16:creationId xmlns:a16="http://schemas.microsoft.com/office/drawing/2014/main" id="{FF2CA8BC-FA83-2643-AC52-66A4B6F01DF5}"/>
              </a:ext>
            </a:extLst>
          </p:cNvPr>
          <p:cNvSpPr txBox="1"/>
          <p:nvPr/>
        </p:nvSpPr>
        <p:spPr>
          <a:xfrm>
            <a:off x="2743200" y="156754"/>
            <a:ext cx="6270171" cy="369332"/>
          </a:xfrm>
          <a:prstGeom prst="rect">
            <a:avLst/>
          </a:prstGeom>
          <a:noFill/>
        </p:spPr>
        <p:txBody>
          <a:bodyPr wrap="square" rtlCol="0">
            <a:spAutoFit/>
          </a:bodyPr>
          <a:lstStyle/>
          <a:p>
            <a:r>
              <a:rPr lang="en-US" dirty="0">
                <a:highlight>
                  <a:srgbClr val="FFFF00"/>
                </a:highlight>
              </a:rPr>
              <a:t>Challenges for developers while developing and using REST APIs</a:t>
            </a:r>
          </a:p>
        </p:txBody>
      </p:sp>
      <p:sp>
        <p:nvSpPr>
          <p:cNvPr id="3" name="TextBox 2">
            <a:extLst>
              <a:ext uri="{FF2B5EF4-FFF2-40B4-BE49-F238E27FC236}">
                <a16:creationId xmlns:a16="http://schemas.microsoft.com/office/drawing/2014/main" id="{935FFBB3-E675-ED42-BE13-48DB3711352D}"/>
              </a:ext>
            </a:extLst>
          </p:cNvPr>
          <p:cNvSpPr txBox="1"/>
          <p:nvPr/>
        </p:nvSpPr>
        <p:spPr>
          <a:xfrm>
            <a:off x="235131" y="827314"/>
            <a:ext cx="11704320" cy="369332"/>
          </a:xfrm>
          <a:prstGeom prst="rect">
            <a:avLst/>
          </a:prstGeom>
          <a:noFill/>
        </p:spPr>
        <p:txBody>
          <a:bodyPr wrap="square" rtlCol="0">
            <a:spAutoFit/>
          </a:bodyPr>
          <a:lstStyle/>
          <a:p>
            <a:pPr marL="342900" indent="-342900">
              <a:buFont typeface="+mj-lt"/>
              <a:buAutoNum type="arabicPeriod"/>
            </a:pPr>
            <a:r>
              <a:rPr lang="en-US" dirty="0"/>
              <a:t>How to rectify the CORS error?</a:t>
            </a:r>
          </a:p>
        </p:txBody>
      </p:sp>
      <p:sp>
        <p:nvSpPr>
          <p:cNvPr id="4" name="Rounded Rectangle 3">
            <a:extLst>
              <a:ext uri="{FF2B5EF4-FFF2-40B4-BE49-F238E27FC236}">
                <a16:creationId xmlns:a16="http://schemas.microsoft.com/office/drawing/2014/main" id="{A7439D90-BA5E-5042-9604-6A65A62DDFA0}"/>
              </a:ext>
            </a:extLst>
          </p:cNvPr>
          <p:cNvSpPr/>
          <p:nvPr/>
        </p:nvSpPr>
        <p:spPr>
          <a:xfrm>
            <a:off x="505098" y="1232262"/>
            <a:ext cx="3100251" cy="1654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WebClient</a:t>
            </a:r>
            <a:r>
              <a:rPr lang="en-US" dirty="0"/>
              <a:t> / Browser Client</a:t>
            </a:r>
          </a:p>
          <a:p>
            <a:pPr algn="ctr"/>
            <a:r>
              <a:rPr lang="en-US" dirty="0"/>
              <a:t>From Domain</a:t>
            </a:r>
          </a:p>
          <a:p>
            <a:pPr algn="ctr"/>
            <a:r>
              <a:rPr lang="en-US" dirty="0">
                <a:hlinkClick r:id="rId2"/>
              </a:rPr>
              <a:t>www.xyz.com</a:t>
            </a:r>
            <a:r>
              <a:rPr lang="en-US" dirty="0"/>
              <a:t> OR IP Address</a:t>
            </a:r>
          </a:p>
          <a:p>
            <a:pPr algn="ctr"/>
            <a:r>
              <a:rPr lang="en-US" dirty="0"/>
              <a:t>http://192.168.10.20</a:t>
            </a:r>
          </a:p>
        </p:txBody>
      </p:sp>
      <p:sp>
        <p:nvSpPr>
          <p:cNvPr id="5" name="Rectangle 4">
            <a:extLst>
              <a:ext uri="{FF2B5EF4-FFF2-40B4-BE49-F238E27FC236}">
                <a16:creationId xmlns:a16="http://schemas.microsoft.com/office/drawing/2014/main" id="{8A18A259-45B1-4C40-84E5-00DCC5DFF99B}"/>
              </a:ext>
            </a:extLst>
          </p:cNvPr>
          <p:cNvSpPr/>
          <p:nvPr/>
        </p:nvSpPr>
        <p:spPr>
          <a:xfrm>
            <a:off x="8168640" y="1497874"/>
            <a:ext cx="2778035" cy="1384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a:t>
            </a:r>
          </a:p>
          <a:p>
            <a:pPr algn="ctr"/>
            <a:r>
              <a:rPr lang="en-US" dirty="0"/>
              <a:t>Hosted on </a:t>
            </a:r>
          </a:p>
          <a:p>
            <a:pPr algn="ctr"/>
            <a:r>
              <a:rPr lang="en-US" dirty="0" err="1"/>
              <a:t>www.aitserv.com</a:t>
            </a:r>
            <a:endParaRPr lang="en-US" dirty="0"/>
          </a:p>
          <a:p>
            <a:pPr algn="ctr"/>
            <a:r>
              <a:rPr lang="en-US" dirty="0"/>
              <a:t>Or</a:t>
            </a:r>
          </a:p>
          <a:p>
            <a:pPr algn="ctr"/>
            <a:r>
              <a:rPr lang="en-US" dirty="0"/>
              <a:t>http://200.100.30.20</a:t>
            </a:r>
          </a:p>
        </p:txBody>
      </p:sp>
      <p:sp>
        <p:nvSpPr>
          <p:cNvPr id="6" name="Right Arrow 5">
            <a:extLst>
              <a:ext uri="{FF2B5EF4-FFF2-40B4-BE49-F238E27FC236}">
                <a16:creationId xmlns:a16="http://schemas.microsoft.com/office/drawing/2014/main" id="{5A15484C-0A4F-0146-A573-7CA8A2229200}"/>
              </a:ext>
            </a:extLst>
          </p:cNvPr>
          <p:cNvSpPr/>
          <p:nvPr/>
        </p:nvSpPr>
        <p:spPr>
          <a:xfrm>
            <a:off x="3605349" y="1436914"/>
            <a:ext cx="4537165" cy="522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Request Get/Post/Put/Delete</a:t>
            </a:r>
          </a:p>
        </p:txBody>
      </p:sp>
      <p:sp>
        <p:nvSpPr>
          <p:cNvPr id="7" name="Left Arrow 6">
            <a:extLst>
              <a:ext uri="{FF2B5EF4-FFF2-40B4-BE49-F238E27FC236}">
                <a16:creationId xmlns:a16="http://schemas.microsoft.com/office/drawing/2014/main" id="{54307A04-0A22-A249-86B6-160417AC8182}"/>
              </a:ext>
            </a:extLst>
          </p:cNvPr>
          <p:cNvSpPr/>
          <p:nvPr/>
        </p:nvSpPr>
        <p:spPr>
          <a:xfrm>
            <a:off x="3605349" y="2190205"/>
            <a:ext cx="4563291" cy="5355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a:t>
            </a:r>
          </a:p>
        </p:txBody>
      </p:sp>
      <p:sp>
        <p:nvSpPr>
          <p:cNvPr id="9" name="TextBox 8">
            <a:extLst>
              <a:ext uri="{FF2B5EF4-FFF2-40B4-BE49-F238E27FC236}">
                <a16:creationId xmlns:a16="http://schemas.microsoft.com/office/drawing/2014/main" id="{B3C40B8C-F101-2D43-B1DC-EF9F24E87A32}"/>
              </a:ext>
            </a:extLst>
          </p:cNvPr>
          <p:cNvSpPr txBox="1"/>
          <p:nvPr/>
        </p:nvSpPr>
        <p:spPr>
          <a:xfrm>
            <a:off x="4876800" y="3100251"/>
            <a:ext cx="2185851" cy="923330"/>
          </a:xfrm>
          <a:prstGeom prst="rect">
            <a:avLst/>
          </a:prstGeom>
          <a:noFill/>
        </p:spPr>
        <p:txBody>
          <a:bodyPr wrap="square" rtlCol="0">
            <a:spAutoFit/>
          </a:bodyPr>
          <a:lstStyle/>
          <a:p>
            <a:r>
              <a:rPr lang="en-US" dirty="0"/>
              <a:t>CORS Error because Client and server domains are different</a:t>
            </a:r>
          </a:p>
        </p:txBody>
      </p:sp>
      <p:sp>
        <p:nvSpPr>
          <p:cNvPr id="10" name="TextBox 9">
            <a:extLst>
              <a:ext uri="{FF2B5EF4-FFF2-40B4-BE49-F238E27FC236}">
                <a16:creationId xmlns:a16="http://schemas.microsoft.com/office/drawing/2014/main" id="{CFFA3F33-047E-1646-9F14-E9F4035EBA29}"/>
              </a:ext>
            </a:extLst>
          </p:cNvPr>
          <p:cNvSpPr txBox="1"/>
          <p:nvPr/>
        </p:nvSpPr>
        <p:spPr>
          <a:xfrm>
            <a:off x="117565" y="4056629"/>
            <a:ext cx="11704320" cy="646331"/>
          </a:xfrm>
          <a:prstGeom prst="rect">
            <a:avLst/>
          </a:prstGeom>
          <a:noFill/>
        </p:spPr>
        <p:txBody>
          <a:bodyPr wrap="square" rtlCol="0">
            <a:spAutoFit/>
          </a:bodyPr>
          <a:lstStyle/>
          <a:p>
            <a:pPr marL="342900" indent="-342900">
              <a:buFont typeface="+mj-lt"/>
              <a:buAutoNum type="arabicPeriod"/>
            </a:pPr>
            <a:r>
              <a:rPr lang="en-US" dirty="0"/>
              <a:t>To resolve the CORS error, configure  the server to accept requests from different  Origins (Domains), headers (AUTHOTIZATION or Custom Headers), methods (GET /POST / PUT / DELETE)</a:t>
            </a:r>
          </a:p>
        </p:txBody>
      </p:sp>
    </p:spTree>
    <p:extLst>
      <p:ext uri="{BB962C8B-B14F-4D97-AF65-F5344CB8AC3E}">
        <p14:creationId xmlns:p14="http://schemas.microsoft.com/office/powerpoint/2010/main" val="2920315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89FC2F-05D3-6942-8C44-A4ADA1D61889}"/>
              </a:ext>
            </a:extLst>
          </p:cNvPr>
          <p:cNvSpPr txBox="1"/>
          <p:nvPr/>
        </p:nvSpPr>
        <p:spPr>
          <a:xfrm>
            <a:off x="2743200" y="156754"/>
            <a:ext cx="6270171" cy="369332"/>
          </a:xfrm>
          <a:prstGeom prst="rect">
            <a:avLst/>
          </a:prstGeom>
          <a:noFill/>
        </p:spPr>
        <p:txBody>
          <a:bodyPr wrap="square" rtlCol="0">
            <a:spAutoFit/>
          </a:bodyPr>
          <a:lstStyle/>
          <a:p>
            <a:r>
              <a:rPr lang="en-US" dirty="0">
                <a:highlight>
                  <a:srgbClr val="FFFF00"/>
                </a:highlight>
              </a:rPr>
              <a:t>Challenges for developers while developing and using REST APIs</a:t>
            </a:r>
          </a:p>
        </p:txBody>
      </p:sp>
      <p:sp>
        <p:nvSpPr>
          <p:cNvPr id="4" name="TextBox 3">
            <a:extLst>
              <a:ext uri="{FF2B5EF4-FFF2-40B4-BE49-F238E27FC236}">
                <a16:creationId xmlns:a16="http://schemas.microsoft.com/office/drawing/2014/main" id="{F3B46A3C-1A11-DB44-A503-8A9DCABC5C84}"/>
              </a:ext>
            </a:extLst>
          </p:cNvPr>
          <p:cNvSpPr txBox="1"/>
          <p:nvPr/>
        </p:nvSpPr>
        <p:spPr>
          <a:xfrm>
            <a:off x="200297" y="731520"/>
            <a:ext cx="11869783" cy="1754326"/>
          </a:xfrm>
          <a:prstGeom prst="rect">
            <a:avLst/>
          </a:prstGeom>
          <a:noFill/>
        </p:spPr>
        <p:txBody>
          <a:bodyPr wrap="square" rtlCol="0">
            <a:spAutoFit/>
          </a:bodyPr>
          <a:lstStyle/>
          <a:p>
            <a:r>
              <a:rPr lang="en-US" dirty="0"/>
              <a:t>How to provide secure access of REST API to Client?</a:t>
            </a:r>
          </a:p>
          <a:p>
            <a:pPr marL="285750" indent="-285750">
              <a:buFont typeface="Arial" panose="020B0604020202020204" pitchFamily="34" charset="0"/>
              <a:buChar char="•"/>
            </a:pPr>
            <a:r>
              <a:rPr lang="en-US" dirty="0"/>
              <a:t>User Credentials with </a:t>
            </a:r>
            <a:r>
              <a:rPr lang="en-US" dirty="0" err="1"/>
              <a:t>UserName</a:t>
            </a:r>
            <a:r>
              <a:rPr lang="en-US" dirty="0"/>
              <a:t> and Password aka User based Authentication</a:t>
            </a:r>
          </a:p>
          <a:p>
            <a:pPr marL="742950" lvl="1" indent="-285750">
              <a:buFont typeface="Arial" panose="020B0604020202020204" pitchFamily="34" charset="0"/>
              <a:buChar char="•"/>
            </a:pPr>
            <a:r>
              <a:rPr lang="en-US" dirty="0"/>
              <a:t>Intercept the headers and read credentials</a:t>
            </a:r>
          </a:p>
          <a:p>
            <a:pPr marL="742950" lvl="1" indent="-285750">
              <a:buFont typeface="Arial" panose="020B0604020202020204" pitchFamily="34" charset="0"/>
              <a:buChar char="•"/>
            </a:pPr>
            <a:r>
              <a:rPr lang="en-US" dirty="0"/>
              <a:t>Verify credentials on server aka match username with password, if match the process request </a:t>
            </a:r>
          </a:p>
          <a:p>
            <a:pPr marL="285750" indent="-285750">
              <a:buFont typeface="Arial" panose="020B0604020202020204" pitchFamily="34" charset="0"/>
              <a:buChar char="•"/>
            </a:pPr>
            <a:r>
              <a:rPr lang="en-US" dirty="0"/>
              <a:t>Identity Management based on User Credentials and Tokens Together</a:t>
            </a:r>
          </a:p>
          <a:p>
            <a:pPr marL="285750" indent="-285750">
              <a:buFont typeface="Arial" panose="020B0604020202020204" pitchFamily="34" charset="0"/>
              <a:buChar char="•"/>
            </a:pPr>
            <a:r>
              <a:rPr lang="en-US" dirty="0"/>
              <a:t>Token Based Authentication</a:t>
            </a:r>
          </a:p>
        </p:txBody>
      </p:sp>
    </p:spTree>
    <p:extLst>
      <p:ext uri="{BB962C8B-B14F-4D97-AF65-F5344CB8AC3E}">
        <p14:creationId xmlns:p14="http://schemas.microsoft.com/office/powerpoint/2010/main" val="4017574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EEA4F1DE-E3AC-9840-9355-D29473124566}"/>
              </a:ext>
            </a:extLst>
          </p:cNvPr>
          <p:cNvSpPr/>
          <p:nvPr/>
        </p:nvSpPr>
        <p:spPr>
          <a:xfrm>
            <a:off x="3483429" y="566057"/>
            <a:ext cx="5120640" cy="4171406"/>
          </a:xfrm>
          <a:prstGeom prst="roundRect">
            <a:avLst>
              <a:gd name="adj" fmla="val 12024"/>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21780DBB-8F20-CA47-A859-48D3F67DCF0C}"/>
              </a:ext>
            </a:extLst>
          </p:cNvPr>
          <p:cNvSpPr txBox="1"/>
          <p:nvPr/>
        </p:nvSpPr>
        <p:spPr>
          <a:xfrm>
            <a:off x="3971109" y="78377"/>
            <a:ext cx="4084320" cy="369332"/>
          </a:xfrm>
          <a:prstGeom prst="rect">
            <a:avLst/>
          </a:prstGeom>
          <a:noFill/>
        </p:spPr>
        <p:txBody>
          <a:bodyPr wrap="square" rtlCol="0">
            <a:spAutoFit/>
          </a:bodyPr>
          <a:lstStyle/>
          <a:p>
            <a:r>
              <a:rPr lang="en-US" dirty="0"/>
              <a:t>Node.js Runtime Hosting Web App</a:t>
            </a:r>
          </a:p>
        </p:txBody>
      </p:sp>
      <p:sp>
        <p:nvSpPr>
          <p:cNvPr id="4" name="Rectangle 3">
            <a:extLst>
              <a:ext uri="{FF2B5EF4-FFF2-40B4-BE49-F238E27FC236}">
                <a16:creationId xmlns:a16="http://schemas.microsoft.com/office/drawing/2014/main" id="{CBE163CD-B08A-074B-A93A-A4500C87D3A3}"/>
              </a:ext>
            </a:extLst>
          </p:cNvPr>
          <p:cNvSpPr/>
          <p:nvPr/>
        </p:nvSpPr>
        <p:spPr>
          <a:xfrm>
            <a:off x="3370217" y="4998720"/>
            <a:ext cx="8638903" cy="923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a:p>
            <a:pPr algn="ctr"/>
            <a:r>
              <a:rPr lang="en-US" dirty="0"/>
              <a:t>Windows / Linux / Unix / Solaris / macOS</a:t>
            </a:r>
          </a:p>
        </p:txBody>
      </p:sp>
      <p:sp>
        <p:nvSpPr>
          <p:cNvPr id="5" name="Up Arrow 4">
            <a:extLst>
              <a:ext uri="{FF2B5EF4-FFF2-40B4-BE49-F238E27FC236}">
                <a16:creationId xmlns:a16="http://schemas.microsoft.com/office/drawing/2014/main" id="{206BA43D-1969-F441-884D-F7B184F1F42E}"/>
              </a:ext>
            </a:extLst>
          </p:cNvPr>
          <p:cNvSpPr/>
          <p:nvPr/>
        </p:nvSpPr>
        <p:spPr>
          <a:xfrm>
            <a:off x="4241074" y="4737463"/>
            <a:ext cx="435428" cy="2525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a:extLst>
              <a:ext uri="{FF2B5EF4-FFF2-40B4-BE49-F238E27FC236}">
                <a16:creationId xmlns:a16="http://schemas.microsoft.com/office/drawing/2014/main" id="{2CA0D8D6-615E-6F4D-A880-C82ACFEF4DAF}"/>
              </a:ext>
            </a:extLst>
          </p:cNvPr>
          <p:cNvSpPr/>
          <p:nvPr/>
        </p:nvSpPr>
        <p:spPr>
          <a:xfrm>
            <a:off x="6749143" y="4737463"/>
            <a:ext cx="435428" cy="261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n 6">
            <a:extLst>
              <a:ext uri="{FF2B5EF4-FFF2-40B4-BE49-F238E27FC236}">
                <a16:creationId xmlns:a16="http://schemas.microsoft.com/office/drawing/2014/main" id="{A69F4461-271D-5642-9484-BEAD2C536194}"/>
              </a:ext>
            </a:extLst>
          </p:cNvPr>
          <p:cNvSpPr/>
          <p:nvPr/>
        </p:nvSpPr>
        <p:spPr>
          <a:xfrm>
            <a:off x="9831977" y="3178629"/>
            <a:ext cx="2055223" cy="128886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Relational</a:t>
            </a:r>
          </a:p>
          <a:p>
            <a:pPr algn="ctr"/>
            <a:r>
              <a:rPr lang="en-US" dirty="0"/>
              <a:t> Database</a:t>
            </a:r>
          </a:p>
        </p:txBody>
      </p:sp>
      <p:sp>
        <p:nvSpPr>
          <p:cNvPr id="8" name="Up Arrow 7">
            <a:extLst>
              <a:ext uri="{FF2B5EF4-FFF2-40B4-BE49-F238E27FC236}">
                <a16:creationId xmlns:a16="http://schemas.microsoft.com/office/drawing/2014/main" id="{149D2DB7-C41F-8046-A2D5-8526C9232833}"/>
              </a:ext>
            </a:extLst>
          </p:cNvPr>
          <p:cNvSpPr/>
          <p:nvPr/>
        </p:nvSpPr>
        <p:spPr>
          <a:xfrm>
            <a:off x="10742022" y="4467497"/>
            <a:ext cx="148046" cy="52251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1F6919E-6D6E-274D-A446-EB9C9BAA7AFE}"/>
              </a:ext>
            </a:extLst>
          </p:cNvPr>
          <p:cNvSpPr/>
          <p:nvPr/>
        </p:nvSpPr>
        <p:spPr>
          <a:xfrm>
            <a:off x="3788229" y="3178629"/>
            <a:ext cx="4511040" cy="1175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Node.js Runtime Services</a:t>
            </a:r>
          </a:p>
        </p:txBody>
      </p:sp>
      <p:sp>
        <p:nvSpPr>
          <p:cNvPr id="10" name="Rectangle 9">
            <a:extLst>
              <a:ext uri="{FF2B5EF4-FFF2-40B4-BE49-F238E27FC236}">
                <a16:creationId xmlns:a16="http://schemas.microsoft.com/office/drawing/2014/main" id="{68484B5E-A7AC-EE46-865B-01F79BF673B0}"/>
              </a:ext>
            </a:extLst>
          </p:cNvPr>
          <p:cNvSpPr/>
          <p:nvPr/>
        </p:nvSpPr>
        <p:spPr>
          <a:xfrm>
            <a:off x="3788229" y="1079863"/>
            <a:ext cx="4511040" cy="1846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Express.js Web App Hosting HTML+ JS + CSS</a:t>
            </a:r>
          </a:p>
          <a:p>
            <a:pPr algn="ctr"/>
            <a:r>
              <a:rPr lang="en-US" dirty="0"/>
              <a:t>+</a:t>
            </a:r>
          </a:p>
          <a:p>
            <a:pPr algn="ctr"/>
            <a:r>
              <a:rPr lang="en-US" dirty="0"/>
              <a:t>Express.js REST APIs</a:t>
            </a:r>
          </a:p>
        </p:txBody>
      </p:sp>
      <p:sp>
        <p:nvSpPr>
          <p:cNvPr id="11" name="Down Arrow 10">
            <a:extLst>
              <a:ext uri="{FF2B5EF4-FFF2-40B4-BE49-F238E27FC236}">
                <a16:creationId xmlns:a16="http://schemas.microsoft.com/office/drawing/2014/main" id="{D03A9E47-39D0-9741-884E-2CBB63F4DA7E}"/>
              </a:ext>
            </a:extLst>
          </p:cNvPr>
          <p:cNvSpPr/>
          <p:nvPr/>
        </p:nvSpPr>
        <p:spPr>
          <a:xfrm>
            <a:off x="7045234" y="2917372"/>
            <a:ext cx="426720" cy="2612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a:extLst>
              <a:ext uri="{FF2B5EF4-FFF2-40B4-BE49-F238E27FC236}">
                <a16:creationId xmlns:a16="http://schemas.microsoft.com/office/drawing/2014/main" id="{9841A441-4D24-AF48-99F4-43BFADE88709}"/>
              </a:ext>
            </a:extLst>
          </p:cNvPr>
          <p:cNvSpPr/>
          <p:nvPr/>
        </p:nvSpPr>
        <p:spPr>
          <a:xfrm>
            <a:off x="4380411" y="2926081"/>
            <a:ext cx="426720" cy="2525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loud Callout 12">
            <a:extLst>
              <a:ext uri="{FF2B5EF4-FFF2-40B4-BE49-F238E27FC236}">
                <a16:creationId xmlns:a16="http://schemas.microsoft.com/office/drawing/2014/main" id="{B615A27E-D100-8541-A76A-123BF56BD2D8}"/>
              </a:ext>
            </a:extLst>
          </p:cNvPr>
          <p:cNvSpPr/>
          <p:nvPr/>
        </p:nvSpPr>
        <p:spPr>
          <a:xfrm>
            <a:off x="8908869" y="352697"/>
            <a:ext cx="3222172" cy="165027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a:extLst>
              <a:ext uri="{FF2B5EF4-FFF2-40B4-BE49-F238E27FC236}">
                <a16:creationId xmlns:a16="http://schemas.microsoft.com/office/drawing/2014/main" id="{ED84A8BE-9D3F-264B-883F-92A883686AE8}"/>
              </a:ext>
            </a:extLst>
          </p:cNvPr>
          <p:cNvSpPr/>
          <p:nvPr/>
        </p:nvSpPr>
        <p:spPr>
          <a:xfrm>
            <a:off x="9614263" y="1271451"/>
            <a:ext cx="1776548" cy="437607"/>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DB on Cloud</a:t>
            </a:r>
          </a:p>
        </p:txBody>
      </p:sp>
      <p:sp>
        <p:nvSpPr>
          <p:cNvPr id="15" name="TextBox 14">
            <a:extLst>
              <a:ext uri="{FF2B5EF4-FFF2-40B4-BE49-F238E27FC236}">
                <a16:creationId xmlns:a16="http://schemas.microsoft.com/office/drawing/2014/main" id="{8A3DA606-5D7C-3D46-82CC-E3FEE46BED14}"/>
              </a:ext>
            </a:extLst>
          </p:cNvPr>
          <p:cNvSpPr txBox="1"/>
          <p:nvPr/>
        </p:nvSpPr>
        <p:spPr>
          <a:xfrm>
            <a:off x="9831977" y="708661"/>
            <a:ext cx="1802674" cy="371202"/>
          </a:xfrm>
          <a:prstGeom prst="rect">
            <a:avLst/>
          </a:prstGeom>
          <a:solidFill>
            <a:srgbClr val="FFFF00"/>
          </a:solidFill>
        </p:spPr>
        <p:txBody>
          <a:bodyPr wrap="square" rtlCol="0">
            <a:spAutoFit/>
          </a:bodyPr>
          <a:lstStyle/>
          <a:p>
            <a:r>
              <a:rPr lang="en-US" dirty="0"/>
              <a:t>Cloud Provider</a:t>
            </a:r>
          </a:p>
        </p:txBody>
      </p:sp>
      <p:sp>
        <p:nvSpPr>
          <p:cNvPr id="16" name="TextBox 15">
            <a:extLst>
              <a:ext uri="{FF2B5EF4-FFF2-40B4-BE49-F238E27FC236}">
                <a16:creationId xmlns:a16="http://schemas.microsoft.com/office/drawing/2014/main" id="{0DF73451-55A0-674C-9204-780C05A8FA71}"/>
              </a:ext>
            </a:extLst>
          </p:cNvPr>
          <p:cNvSpPr txBox="1"/>
          <p:nvPr/>
        </p:nvSpPr>
        <p:spPr>
          <a:xfrm>
            <a:off x="182880" y="352697"/>
            <a:ext cx="2873829" cy="923330"/>
          </a:xfrm>
          <a:prstGeom prst="rect">
            <a:avLst/>
          </a:prstGeom>
          <a:noFill/>
        </p:spPr>
        <p:txBody>
          <a:bodyPr wrap="square" rtlCol="0">
            <a:spAutoFit/>
          </a:bodyPr>
          <a:lstStyle/>
          <a:p>
            <a:r>
              <a:rPr lang="en-US" dirty="0"/>
              <a:t>Database Access Challenge foe Express.js REST App or Web App</a:t>
            </a:r>
          </a:p>
        </p:txBody>
      </p:sp>
      <p:sp>
        <p:nvSpPr>
          <p:cNvPr id="17" name="Right Arrow 16">
            <a:extLst>
              <a:ext uri="{FF2B5EF4-FFF2-40B4-BE49-F238E27FC236}">
                <a16:creationId xmlns:a16="http://schemas.microsoft.com/office/drawing/2014/main" id="{6FF9F1C1-38C5-954A-AF98-6AB35E650366}"/>
              </a:ext>
            </a:extLst>
          </p:cNvPr>
          <p:cNvSpPr/>
          <p:nvPr/>
        </p:nvSpPr>
        <p:spPr>
          <a:xfrm>
            <a:off x="8604069" y="3239589"/>
            <a:ext cx="1227908" cy="452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a:t>
            </a:r>
          </a:p>
        </p:txBody>
      </p:sp>
      <p:sp>
        <p:nvSpPr>
          <p:cNvPr id="18" name="Left Arrow 17">
            <a:extLst>
              <a:ext uri="{FF2B5EF4-FFF2-40B4-BE49-F238E27FC236}">
                <a16:creationId xmlns:a16="http://schemas.microsoft.com/office/drawing/2014/main" id="{B6971521-58B2-7947-B640-583DF3A520C9}"/>
              </a:ext>
            </a:extLst>
          </p:cNvPr>
          <p:cNvSpPr/>
          <p:nvPr/>
        </p:nvSpPr>
        <p:spPr>
          <a:xfrm>
            <a:off x="8604069" y="3692434"/>
            <a:ext cx="1227908" cy="444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 Obj</a:t>
            </a:r>
          </a:p>
        </p:txBody>
      </p:sp>
      <p:sp>
        <p:nvSpPr>
          <p:cNvPr id="19" name="Left-right Arrow 18">
            <a:extLst>
              <a:ext uri="{FF2B5EF4-FFF2-40B4-BE49-F238E27FC236}">
                <a16:creationId xmlns:a16="http://schemas.microsoft.com/office/drawing/2014/main" id="{E1B2EB49-F752-3F43-B474-A28EEF96C8A6}"/>
              </a:ext>
            </a:extLst>
          </p:cNvPr>
          <p:cNvSpPr/>
          <p:nvPr/>
        </p:nvSpPr>
        <p:spPr>
          <a:xfrm>
            <a:off x="8604069" y="4136571"/>
            <a:ext cx="1227908" cy="4267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
        <p:nvSpPr>
          <p:cNvPr id="20" name="Right Arrow 19">
            <a:extLst>
              <a:ext uri="{FF2B5EF4-FFF2-40B4-BE49-F238E27FC236}">
                <a16:creationId xmlns:a16="http://schemas.microsoft.com/office/drawing/2014/main" id="{713282CE-1A4F-3447-B034-05C6CF3DD470}"/>
              </a:ext>
            </a:extLst>
          </p:cNvPr>
          <p:cNvSpPr/>
          <p:nvPr/>
        </p:nvSpPr>
        <p:spPr>
          <a:xfrm rot="19465825">
            <a:off x="8340012" y="1475700"/>
            <a:ext cx="1227908" cy="452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a:t>
            </a:r>
          </a:p>
        </p:txBody>
      </p:sp>
      <p:sp>
        <p:nvSpPr>
          <p:cNvPr id="21" name="Left Arrow 20">
            <a:extLst>
              <a:ext uri="{FF2B5EF4-FFF2-40B4-BE49-F238E27FC236}">
                <a16:creationId xmlns:a16="http://schemas.microsoft.com/office/drawing/2014/main" id="{D09F9299-AC50-5142-A703-FFBDA549B066}"/>
              </a:ext>
            </a:extLst>
          </p:cNvPr>
          <p:cNvSpPr/>
          <p:nvPr/>
        </p:nvSpPr>
        <p:spPr>
          <a:xfrm rot="19465825">
            <a:off x="8340012" y="1928545"/>
            <a:ext cx="1227908" cy="444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 Obj</a:t>
            </a:r>
          </a:p>
        </p:txBody>
      </p:sp>
      <p:sp>
        <p:nvSpPr>
          <p:cNvPr id="22" name="Left-right Arrow 21">
            <a:extLst>
              <a:ext uri="{FF2B5EF4-FFF2-40B4-BE49-F238E27FC236}">
                <a16:creationId xmlns:a16="http://schemas.microsoft.com/office/drawing/2014/main" id="{B97D9086-0178-0B41-9742-295375CC32DC}"/>
              </a:ext>
            </a:extLst>
          </p:cNvPr>
          <p:cNvSpPr/>
          <p:nvPr/>
        </p:nvSpPr>
        <p:spPr>
          <a:xfrm rot="19465825">
            <a:off x="8303644" y="2259308"/>
            <a:ext cx="1617718" cy="4267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CRUD</a:t>
            </a:r>
          </a:p>
        </p:txBody>
      </p:sp>
    </p:spTree>
    <p:extLst>
      <p:ext uri="{BB962C8B-B14F-4D97-AF65-F5344CB8AC3E}">
        <p14:creationId xmlns:p14="http://schemas.microsoft.com/office/powerpoint/2010/main" val="32399339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C5A799-E41C-F141-9984-38351310F6A9}"/>
              </a:ext>
            </a:extLst>
          </p:cNvPr>
          <p:cNvSpPr txBox="1"/>
          <p:nvPr/>
        </p:nvSpPr>
        <p:spPr>
          <a:xfrm>
            <a:off x="0" y="0"/>
            <a:ext cx="12192000" cy="369332"/>
          </a:xfrm>
          <a:prstGeom prst="rect">
            <a:avLst/>
          </a:prstGeom>
          <a:solidFill>
            <a:srgbClr val="FFFF00"/>
          </a:solidFill>
        </p:spPr>
        <p:txBody>
          <a:bodyPr wrap="square" rtlCol="0">
            <a:spAutoFit/>
          </a:bodyPr>
          <a:lstStyle/>
          <a:p>
            <a:pPr algn="ctr"/>
            <a:r>
              <a:rPr lang="en-US" dirty="0"/>
              <a:t>Domain Driven Application Development</a:t>
            </a:r>
          </a:p>
        </p:txBody>
      </p:sp>
      <p:sp>
        <p:nvSpPr>
          <p:cNvPr id="3" name="TextBox 2">
            <a:extLst>
              <a:ext uri="{FF2B5EF4-FFF2-40B4-BE49-F238E27FC236}">
                <a16:creationId xmlns:a16="http://schemas.microsoft.com/office/drawing/2014/main" id="{81EC3DED-829A-6247-B5C9-F47EFB85C386}"/>
              </a:ext>
            </a:extLst>
          </p:cNvPr>
          <p:cNvSpPr txBox="1"/>
          <p:nvPr/>
        </p:nvSpPr>
        <p:spPr>
          <a:xfrm>
            <a:off x="69669" y="478971"/>
            <a:ext cx="11982994" cy="5632311"/>
          </a:xfrm>
          <a:prstGeom prst="rect">
            <a:avLst/>
          </a:prstGeom>
          <a:noFill/>
        </p:spPr>
        <p:txBody>
          <a:bodyPr wrap="square" rtlCol="0">
            <a:spAutoFit/>
          </a:bodyPr>
          <a:lstStyle/>
          <a:p>
            <a:pPr marL="342900" indent="-342900">
              <a:buFont typeface="+mj-lt"/>
              <a:buAutoNum type="arabicPeriod"/>
            </a:pPr>
            <a:r>
              <a:rPr lang="en-US" dirty="0"/>
              <a:t>Domain, means the target problem statement to be implement using software development</a:t>
            </a:r>
          </a:p>
          <a:p>
            <a:pPr marL="800100" lvl="1" indent="-342900">
              <a:buFont typeface="+mj-lt"/>
              <a:buAutoNum type="arabicPeriod"/>
            </a:pPr>
            <a:r>
              <a:rPr lang="en-US" dirty="0"/>
              <a:t>Insurance, Banking, Hospital, Logistic, Shares, Office Automation, Media, Entertainment, E-Commerce, etc.</a:t>
            </a:r>
          </a:p>
          <a:p>
            <a:pPr marL="342900" indent="-342900">
              <a:buFont typeface="+mj-lt"/>
              <a:buAutoNum type="arabicPeriod"/>
            </a:pPr>
            <a:r>
              <a:rPr lang="en-US" dirty="0"/>
              <a:t>Domain-Driven-Development (DDD)</a:t>
            </a:r>
          </a:p>
          <a:p>
            <a:pPr marL="800100" lvl="1" indent="-342900">
              <a:buFont typeface="+mj-lt"/>
              <a:buAutoNum type="arabicPeriod"/>
            </a:pPr>
            <a:r>
              <a:rPr lang="en-US" dirty="0"/>
              <a:t>Identifying Roles of the Domain, role means the role player for domain that accept data (Write) and return data (Read)</a:t>
            </a:r>
          </a:p>
          <a:p>
            <a:pPr marL="1257300" lvl="2" indent="-342900">
              <a:buFont typeface="+mj-lt"/>
              <a:buAutoNum type="arabicPeriod"/>
            </a:pPr>
            <a:r>
              <a:rPr lang="en-US" dirty="0"/>
              <a:t>E.g. Roles in Hospitals, Patients, Doctors, Nurse, Ward, Room, Ward boy</a:t>
            </a:r>
          </a:p>
          <a:p>
            <a:pPr marL="800100" lvl="1" indent="-342900">
              <a:buFont typeface="+mj-lt"/>
              <a:buAutoNum type="arabicPeriod"/>
            </a:pPr>
            <a:r>
              <a:rPr lang="en-US" dirty="0"/>
              <a:t>Define Relationship across Roles</a:t>
            </a:r>
          </a:p>
          <a:p>
            <a:pPr marL="800100" lvl="1" indent="-342900">
              <a:buFont typeface="+mj-lt"/>
              <a:buAutoNum type="arabicPeriod"/>
            </a:pPr>
            <a:r>
              <a:rPr lang="en-US" dirty="0"/>
              <a:t>Define Rules for capturing data  for each role</a:t>
            </a:r>
          </a:p>
          <a:p>
            <a:pPr marL="1257300" lvl="2" indent="-342900">
              <a:buFont typeface="+mj-lt"/>
              <a:buAutoNum type="arabicPeriod"/>
            </a:pPr>
            <a:r>
              <a:rPr lang="en-US" dirty="0"/>
              <a:t>E.g. </a:t>
            </a:r>
            <a:r>
              <a:rPr lang="en-US" dirty="0" err="1"/>
              <a:t>Docor</a:t>
            </a:r>
            <a:r>
              <a:rPr lang="en-US" dirty="0"/>
              <a:t>, </a:t>
            </a:r>
            <a:r>
              <a:rPr lang="en-US" dirty="0" err="1"/>
              <a:t>DoctorName</a:t>
            </a:r>
            <a:r>
              <a:rPr lang="en-US" dirty="0"/>
              <a:t>, Degree, Specialization, Age, etc.</a:t>
            </a:r>
          </a:p>
          <a:p>
            <a:pPr marL="800100" lvl="1" indent="-342900">
              <a:buFont typeface="+mj-lt"/>
              <a:buAutoNum type="arabicPeriod"/>
            </a:pPr>
            <a:r>
              <a:rPr lang="en-US" dirty="0"/>
              <a:t>Define Data Capture from Parent Role to Child Role </a:t>
            </a:r>
          </a:p>
          <a:p>
            <a:pPr marL="342900" indent="-342900">
              <a:buFont typeface="+mj-lt"/>
              <a:buAutoNum type="arabicPeriod"/>
            </a:pPr>
            <a:r>
              <a:rPr lang="en-US" dirty="0"/>
              <a:t>Take the Implementation of Floor</a:t>
            </a:r>
          </a:p>
          <a:p>
            <a:pPr marL="800100" lvl="1" indent="-342900">
              <a:buFont typeface="+mj-lt"/>
              <a:buAutoNum type="arabicPeriod"/>
            </a:pPr>
            <a:r>
              <a:rPr lang="en-US" dirty="0"/>
              <a:t>Define Database Schema</a:t>
            </a:r>
          </a:p>
          <a:p>
            <a:pPr marL="800100" lvl="1" indent="-342900">
              <a:buFont typeface="+mj-lt"/>
              <a:buAutoNum type="arabicPeriod"/>
            </a:pPr>
            <a:r>
              <a:rPr lang="en-US" dirty="0"/>
              <a:t>Define Application Logic</a:t>
            </a:r>
          </a:p>
          <a:p>
            <a:pPr marL="800100" lvl="1" indent="-342900">
              <a:buFont typeface="+mj-lt"/>
              <a:buAutoNum type="arabicPeriod"/>
            </a:pPr>
            <a:r>
              <a:rPr lang="en-US" dirty="0"/>
              <a:t>Define mechanism of Accessing the Database Schemas in Application</a:t>
            </a:r>
          </a:p>
          <a:p>
            <a:pPr marL="1257300" lvl="2" indent="-342900">
              <a:buFont typeface="+mj-lt"/>
              <a:buAutoNum type="arabicPeriod"/>
            </a:pPr>
            <a:r>
              <a:rPr lang="en-US" dirty="0"/>
              <a:t>Connect to DB, Read Data (Cursor), Write Data (Command), Close Connection</a:t>
            </a:r>
          </a:p>
          <a:p>
            <a:pPr marL="342900" indent="-342900">
              <a:buFont typeface="+mj-lt"/>
              <a:buAutoNum type="arabicPeriod"/>
            </a:pPr>
            <a:r>
              <a:rPr lang="en-US" dirty="0"/>
              <a:t>Software services developed by developers as per the client’s needs</a:t>
            </a:r>
          </a:p>
          <a:p>
            <a:pPr marL="342900" indent="-342900">
              <a:buFont typeface="+mj-lt"/>
              <a:buAutoNum type="arabicPeriod"/>
            </a:pPr>
            <a:r>
              <a:rPr lang="en-US" dirty="0"/>
              <a:t>Product Development</a:t>
            </a:r>
          </a:p>
          <a:p>
            <a:pPr marL="800100" lvl="1" indent="-342900">
              <a:buFont typeface="+mj-lt"/>
              <a:buAutoNum type="arabicPeriod"/>
            </a:pPr>
            <a:r>
              <a:rPr lang="en-US" dirty="0"/>
              <a:t>Owner Decide Database, the app is designed and developed as per database</a:t>
            </a:r>
          </a:p>
          <a:p>
            <a:pPr marL="800100" lvl="1" indent="-342900">
              <a:buFont typeface="+mj-lt"/>
              <a:buAutoNum type="arabicPeriod"/>
            </a:pPr>
            <a:r>
              <a:rPr lang="en-US" dirty="0"/>
              <a:t>Product is developed  as DB Independent</a:t>
            </a:r>
          </a:p>
          <a:p>
            <a:pPr marL="800100" lvl="1" indent="-342900">
              <a:buFont typeface="+mj-lt"/>
              <a:buAutoNum type="arabicPeriod"/>
            </a:pPr>
            <a:endParaRPr lang="en-US" dirty="0"/>
          </a:p>
        </p:txBody>
      </p:sp>
    </p:spTree>
    <p:extLst>
      <p:ext uri="{BB962C8B-B14F-4D97-AF65-F5344CB8AC3E}">
        <p14:creationId xmlns:p14="http://schemas.microsoft.com/office/powerpoint/2010/main" val="1139729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ED6447-ECA8-464D-8FAB-72242AEDA5A7}"/>
              </a:ext>
            </a:extLst>
          </p:cNvPr>
          <p:cNvSpPr txBox="1"/>
          <p:nvPr/>
        </p:nvSpPr>
        <p:spPr>
          <a:xfrm>
            <a:off x="0" y="0"/>
            <a:ext cx="12192000" cy="369332"/>
          </a:xfrm>
          <a:prstGeom prst="rect">
            <a:avLst/>
          </a:prstGeom>
          <a:solidFill>
            <a:srgbClr val="FFFF00"/>
          </a:solidFill>
        </p:spPr>
        <p:txBody>
          <a:bodyPr wrap="square" rtlCol="0">
            <a:spAutoFit/>
          </a:bodyPr>
          <a:lstStyle/>
          <a:p>
            <a:pPr algn="ctr"/>
            <a:r>
              <a:rPr lang="en-US" dirty="0"/>
              <a:t>Domain Driven Application Development</a:t>
            </a:r>
          </a:p>
        </p:txBody>
      </p:sp>
      <p:sp>
        <p:nvSpPr>
          <p:cNvPr id="3" name="TextBox 2">
            <a:extLst>
              <a:ext uri="{FF2B5EF4-FFF2-40B4-BE49-F238E27FC236}">
                <a16:creationId xmlns:a16="http://schemas.microsoft.com/office/drawing/2014/main" id="{9C59FB05-4CCC-2E49-AB80-88C760278085}"/>
              </a:ext>
            </a:extLst>
          </p:cNvPr>
          <p:cNvSpPr txBox="1"/>
          <p:nvPr/>
        </p:nvSpPr>
        <p:spPr>
          <a:xfrm>
            <a:off x="121920" y="452846"/>
            <a:ext cx="11817531" cy="369332"/>
          </a:xfrm>
          <a:prstGeom prst="rect">
            <a:avLst/>
          </a:prstGeom>
          <a:noFill/>
        </p:spPr>
        <p:txBody>
          <a:bodyPr wrap="square" rtlCol="0">
            <a:spAutoFit/>
          </a:bodyPr>
          <a:lstStyle/>
          <a:p>
            <a:r>
              <a:rPr lang="en-US" dirty="0"/>
              <a:t>Create Data Access Layer independent to Database </a:t>
            </a:r>
          </a:p>
        </p:txBody>
      </p:sp>
      <p:sp>
        <p:nvSpPr>
          <p:cNvPr id="4" name="Rounded Rectangle 3">
            <a:extLst>
              <a:ext uri="{FF2B5EF4-FFF2-40B4-BE49-F238E27FC236}">
                <a16:creationId xmlns:a16="http://schemas.microsoft.com/office/drawing/2014/main" id="{29205B1D-D892-6A43-B75B-9C5262C99069}"/>
              </a:ext>
            </a:extLst>
          </p:cNvPr>
          <p:cNvSpPr/>
          <p:nvPr/>
        </p:nvSpPr>
        <p:spPr>
          <a:xfrm>
            <a:off x="592183" y="1314994"/>
            <a:ext cx="4632960" cy="3692435"/>
          </a:xfrm>
          <a:prstGeom prst="roundRect">
            <a:avLst>
              <a:gd name="adj" fmla="val 9592"/>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122879CD-824D-9146-89CD-2927F77F6FF2}"/>
              </a:ext>
            </a:extLst>
          </p:cNvPr>
          <p:cNvSpPr txBox="1"/>
          <p:nvPr/>
        </p:nvSpPr>
        <p:spPr>
          <a:xfrm>
            <a:off x="1166949" y="1402080"/>
            <a:ext cx="2978331" cy="369332"/>
          </a:xfrm>
          <a:prstGeom prst="rect">
            <a:avLst/>
          </a:prstGeom>
          <a:noFill/>
        </p:spPr>
        <p:txBody>
          <a:bodyPr wrap="square" rtlCol="0">
            <a:spAutoFit/>
          </a:bodyPr>
          <a:lstStyle/>
          <a:p>
            <a:r>
              <a:rPr lang="en-US" dirty="0"/>
              <a:t>Application Software</a:t>
            </a:r>
          </a:p>
        </p:txBody>
      </p:sp>
      <p:sp>
        <p:nvSpPr>
          <p:cNvPr id="6" name="Rectangle 5">
            <a:extLst>
              <a:ext uri="{FF2B5EF4-FFF2-40B4-BE49-F238E27FC236}">
                <a16:creationId xmlns:a16="http://schemas.microsoft.com/office/drawing/2014/main" id="{54899768-C572-414E-A3F5-4384B3CCAC40}"/>
              </a:ext>
            </a:extLst>
          </p:cNvPr>
          <p:cNvSpPr/>
          <p:nvPr/>
        </p:nvSpPr>
        <p:spPr>
          <a:xfrm>
            <a:off x="705394" y="2455817"/>
            <a:ext cx="1045029"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a:p>
            <a:pPr algn="ctr"/>
            <a:r>
              <a:rPr lang="en-US" dirty="0"/>
              <a:t>Interface</a:t>
            </a:r>
          </a:p>
        </p:txBody>
      </p:sp>
      <p:sp>
        <p:nvSpPr>
          <p:cNvPr id="7" name="Rectangle 6">
            <a:extLst>
              <a:ext uri="{FF2B5EF4-FFF2-40B4-BE49-F238E27FC236}">
                <a16:creationId xmlns:a16="http://schemas.microsoft.com/office/drawing/2014/main" id="{3D706F9A-C274-8346-BDB3-00CED0A581CC}"/>
              </a:ext>
            </a:extLst>
          </p:cNvPr>
          <p:cNvSpPr/>
          <p:nvPr/>
        </p:nvSpPr>
        <p:spPr>
          <a:xfrm>
            <a:off x="1863634" y="2455817"/>
            <a:ext cx="1262743"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Presenter</a:t>
            </a:r>
          </a:p>
        </p:txBody>
      </p:sp>
      <p:sp>
        <p:nvSpPr>
          <p:cNvPr id="8" name="Rectangle 7">
            <a:extLst>
              <a:ext uri="{FF2B5EF4-FFF2-40B4-BE49-F238E27FC236}">
                <a16:creationId xmlns:a16="http://schemas.microsoft.com/office/drawing/2014/main" id="{0B52304A-3DBE-554A-B77C-38748691E65D}"/>
              </a:ext>
            </a:extLst>
          </p:cNvPr>
          <p:cNvSpPr/>
          <p:nvPr/>
        </p:nvSpPr>
        <p:spPr>
          <a:xfrm>
            <a:off x="3309257" y="2455817"/>
            <a:ext cx="1045029"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a:t>
            </a:r>
          </a:p>
          <a:p>
            <a:pPr algn="ctr"/>
            <a:r>
              <a:rPr lang="en-US" dirty="0"/>
              <a:t>Logic</a:t>
            </a:r>
          </a:p>
        </p:txBody>
      </p:sp>
      <p:sp>
        <p:nvSpPr>
          <p:cNvPr id="9" name="Rectangle 8">
            <a:extLst>
              <a:ext uri="{FF2B5EF4-FFF2-40B4-BE49-F238E27FC236}">
                <a16:creationId xmlns:a16="http://schemas.microsoft.com/office/drawing/2014/main" id="{A13D3671-0146-1940-92BD-D7E174288A66}"/>
              </a:ext>
            </a:extLst>
          </p:cNvPr>
          <p:cNvSpPr/>
          <p:nvPr/>
        </p:nvSpPr>
        <p:spPr>
          <a:xfrm>
            <a:off x="4654731" y="2455817"/>
            <a:ext cx="1045029" cy="1698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a:p>
            <a:pPr algn="ctr"/>
            <a:r>
              <a:rPr lang="en-US" dirty="0"/>
              <a:t>Access</a:t>
            </a:r>
          </a:p>
          <a:p>
            <a:pPr algn="ctr"/>
            <a:r>
              <a:rPr lang="en-US" dirty="0"/>
              <a:t>Layer</a:t>
            </a:r>
          </a:p>
        </p:txBody>
      </p:sp>
      <p:sp>
        <p:nvSpPr>
          <p:cNvPr id="10" name="Rectangle 9">
            <a:extLst>
              <a:ext uri="{FF2B5EF4-FFF2-40B4-BE49-F238E27FC236}">
                <a16:creationId xmlns:a16="http://schemas.microsoft.com/office/drawing/2014/main" id="{57FCD2B3-14E6-FF44-BC84-5281392C620A}"/>
              </a:ext>
            </a:extLst>
          </p:cNvPr>
          <p:cNvSpPr/>
          <p:nvPr/>
        </p:nvSpPr>
        <p:spPr>
          <a:xfrm>
            <a:off x="6096000" y="2943497"/>
            <a:ext cx="2516777" cy="687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DB Configuration</a:t>
            </a:r>
          </a:p>
          <a:p>
            <a:pPr algn="ctr"/>
            <a:r>
              <a:rPr lang="en-US" sz="1400" dirty="0"/>
              <a:t>Object-Relational-Mapping (ORM)</a:t>
            </a:r>
          </a:p>
        </p:txBody>
      </p:sp>
      <p:sp>
        <p:nvSpPr>
          <p:cNvPr id="11" name="Can 10">
            <a:extLst>
              <a:ext uri="{FF2B5EF4-FFF2-40B4-BE49-F238E27FC236}">
                <a16:creationId xmlns:a16="http://schemas.microsoft.com/office/drawing/2014/main" id="{C63A967D-6FA3-DA4E-9AFC-1A2F245F1630}"/>
              </a:ext>
            </a:extLst>
          </p:cNvPr>
          <p:cNvSpPr/>
          <p:nvPr/>
        </p:nvSpPr>
        <p:spPr>
          <a:xfrm>
            <a:off x="9840686" y="984069"/>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a:extLst>
              <a:ext uri="{FF2B5EF4-FFF2-40B4-BE49-F238E27FC236}">
                <a16:creationId xmlns:a16="http://schemas.microsoft.com/office/drawing/2014/main" id="{94AB10DC-E4CD-2240-91AF-178F344DEA53}"/>
              </a:ext>
            </a:extLst>
          </p:cNvPr>
          <p:cNvSpPr/>
          <p:nvPr/>
        </p:nvSpPr>
        <p:spPr>
          <a:xfrm>
            <a:off x="9840686" y="2156154"/>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an 12">
            <a:extLst>
              <a:ext uri="{FF2B5EF4-FFF2-40B4-BE49-F238E27FC236}">
                <a16:creationId xmlns:a16="http://schemas.microsoft.com/office/drawing/2014/main" id="{177634FE-D1CA-514C-A58A-354D4975D433}"/>
              </a:ext>
            </a:extLst>
          </p:cNvPr>
          <p:cNvSpPr/>
          <p:nvPr/>
        </p:nvSpPr>
        <p:spPr>
          <a:xfrm>
            <a:off x="9840686" y="3429000"/>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a:extLst>
              <a:ext uri="{FF2B5EF4-FFF2-40B4-BE49-F238E27FC236}">
                <a16:creationId xmlns:a16="http://schemas.microsoft.com/office/drawing/2014/main" id="{E1E123B1-78A2-AD43-AE01-97F7DC10C052}"/>
              </a:ext>
            </a:extLst>
          </p:cNvPr>
          <p:cNvSpPr/>
          <p:nvPr/>
        </p:nvSpPr>
        <p:spPr>
          <a:xfrm>
            <a:off x="9840686" y="4692917"/>
            <a:ext cx="1767840" cy="78734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right Arrow 14">
            <a:extLst>
              <a:ext uri="{FF2B5EF4-FFF2-40B4-BE49-F238E27FC236}">
                <a16:creationId xmlns:a16="http://schemas.microsoft.com/office/drawing/2014/main" id="{5CCDA977-1349-2C48-81A1-A890A8E5E629}"/>
              </a:ext>
            </a:extLst>
          </p:cNvPr>
          <p:cNvSpPr/>
          <p:nvPr/>
        </p:nvSpPr>
        <p:spPr>
          <a:xfrm>
            <a:off x="1515290" y="2987039"/>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right Arrow 15">
            <a:extLst>
              <a:ext uri="{FF2B5EF4-FFF2-40B4-BE49-F238E27FC236}">
                <a16:creationId xmlns:a16="http://schemas.microsoft.com/office/drawing/2014/main" id="{AE8F922B-FE53-3A4A-B7A5-A3D9D0A6C75B}"/>
              </a:ext>
            </a:extLst>
          </p:cNvPr>
          <p:cNvSpPr/>
          <p:nvPr/>
        </p:nvSpPr>
        <p:spPr>
          <a:xfrm>
            <a:off x="2939142" y="2934788"/>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right Arrow 16">
            <a:extLst>
              <a:ext uri="{FF2B5EF4-FFF2-40B4-BE49-F238E27FC236}">
                <a16:creationId xmlns:a16="http://schemas.microsoft.com/office/drawing/2014/main" id="{A54678D4-E1BF-C04B-9CC4-DE5C806B1C15}"/>
              </a:ext>
            </a:extLst>
          </p:cNvPr>
          <p:cNvSpPr/>
          <p:nvPr/>
        </p:nvSpPr>
        <p:spPr>
          <a:xfrm>
            <a:off x="4138747" y="2908662"/>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a:extLst>
              <a:ext uri="{FF2B5EF4-FFF2-40B4-BE49-F238E27FC236}">
                <a16:creationId xmlns:a16="http://schemas.microsoft.com/office/drawing/2014/main" id="{A093C852-952E-A24F-9882-2F3F152F6039}"/>
              </a:ext>
            </a:extLst>
          </p:cNvPr>
          <p:cNvSpPr/>
          <p:nvPr/>
        </p:nvSpPr>
        <p:spPr>
          <a:xfrm>
            <a:off x="5597434" y="3287483"/>
            <a:ext cx="600892" cy="10450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Bent Arrow 18">
            <a:extLst>
              <a:ext uri="{FF2B5EF4-FFF2-40B4-BE49-F238E27FC236}">
                <a16:creationId xmlns:a16="http://schemas.microsoft.com/office/drawing/2014/main" id="{2993809B-D103-A947-A1AF-C9EB692580F3}"/>
              </a:ext>
            </a:extLst>
          </p:cNvPr>
          <p:cNvSpPr/>
          <p:nvPr/>
        </p:nvSpPr>
        <p:spPr>
          <a:xfrm>
            <a:off x="6492242" y="1105989"/>
            <a:ext cx="3348444" cy="1814954"/>
          </a:xfrm>
          <a:prstGeom prst="bentArrow">
            <a:avLst>
              <a:gd name="adj1" fmla="val 25000"/>
              <a:gd name="adj2" fmla="val 1910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Bent Arrow 19">
            <a:extLst>
              <a:ext uri="{FF2B5EF4-FFF2-40B4-BE49-F238E27FC236}">
                <a16:creationId xmlns:a16="http://schemas.microsoft.com/office/drawing/2014/main" id="{DD362C55-D4FE-BD4A-967C-13789DB10616}"/>
              </a:ext>
            </a:extLst>
          </p:cNvPr>
          <p:cNvSpPr/>
          <p:nvPr/>
        </p:nvSpPr>
        <p:spPr>
          <a:xfrm>
            <a:off x="7646126" y="2360243"/>
            <a:ext cx="2229394" cy="592183"/>
          </a:xfrm>
          <a:prstGeom prst="bentArrow">
            <a:avLst>
              <a:gd name="adj1" fmla="val 25000"/>
              <a:gd name="adj2" fmla="val 2573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Bent Arrow 20">
            <a:extLst>
              <a:ext uri="{FF2B5EF4-FFF2-40B4-BE49-F238E27FC236}">
                <a16:creationId xmlns:a16="http://schemas.microsoft.com/office/drawing/2014/main" id="{AB5E1F86-B4FD-9344-8452-1AA2C7EB994E}"/>
              </a:ext>
            </a:extLst>
          </p:cNvPr>
          <p:cNvSpPr/>
          <p:nvPr/>
        </p:nvSpPr>
        <p:spPr>
          <a:xfrm flipV="1">
            <a:off x="7646126" y="3548742"/>
            <a:ext cx="2229394" cy="559306"/>
          </a:xfrm>
          <a:prstGeom prst="bentArrow">
            <a:avLst>
              <a:gd name="adj1" fmla="val 25000"/>
              <a:gd name="adj2" fmla="val 2573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Bent Arrow 21">
            <a:extLst>
              <a:ext uri="{FF2B5EF4-FFF2-40B4-BE49-F238E27FC236}">
                <a16:creationId xmlns:a16="http://schemas.microsoft.com/office/drawing/2014/main" id="{81D0277C-C1B5-5E4D-AFEE-9593C2EB2833}"/>
              </a:ext>
            </a:extLst>
          </p:cNvPr>
          <p:cNvSpPr/>
          <p:nvPr/>
        </p:nvSpPr>
        <p:spPr>
          <a:xfrm flipV="1">
            <a:off x="6590213" y="3631473"/>
            <a:ext cx="3250473" cy="1848786"/>
          </a:xfrm>
          <a:prstGeom prst="bentArrow">
            <a:avLst>
              <a:gd name="adj1" fmla="val 25000"/>
              <a:gd name="adj2" fmla="val 1910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7278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93E91E-7122-E846-90FE-5D2DE1BD6030}"/>
              </a:ext>
            </a:extLst>
          </p:cNvPr>
          <p:cNvSpPr txBox="1"/>
          <p:nvPr/>
        </p:nvSpPr>
        <p:spPr>
          <a:xfrm>
            <a:off x="0" y="0"/>
            <a:ext cx="12192000" cy="369332"/>
          </a:xfrm>
          <a:prstGeom prst="rect">
            <a:avLst/>
          </a:prstGeom>
          <a:solidFill>
            <a:srgbClr val="FFFF00"/>
          </a:solidFill>
        </p:spPr>
        <p:txBody>
          <a:bodyPr wrap="square" rtlCol="0">
            <a:spAutoFit/>
          </a:bodyPr>
          <a:lstStyle/>
          <a:p>
            <a:pPr algn="ctr"/>
            <a:r>
              <a:rPr lang="en-US" dirty="0"/>
              <a:t>Domain Driven Application Development with ORM</a:t>
            </a:r>
          </a:p>
        </p:txBody>
      </p:sp>
      <p:sp>
        <p:nvSpPr>
          <p:cNvPr id="4" name="Rectangle 3">
            <a:extLst>
              <a:ext uri="{FF2B5EF4-FFF2-40B4-BE49-F238E27FC236}">
                <a16:creationId xmlns:a16="http://schemas.microsoft.com/office/drawing/2014/main" id="{E114F244-19C2-4643-A179-FA886F85AFE9}"/>
              </a:ext>
            </a:extLst>
          </p:cNvPr>
          <p:cNvSpPr/>
          <p:nvPr/>
        </p:nvSpPr>
        <p:spPr>
          <a:xfrm>
            <a:off x="496389" y="714103"/>
            <a:ext cx="3117668" cy="30218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7324864F-C323-9E4C-880E-5F787B0AB6D2}"/>
              </a:ext>
            </a:extLst>
          </p:cNvPr>
          <p:cNvSpPr/>
          <p:nvPr/>
        </p:nvSpPr>
        <p:spPr>
          <a:xfrm>
            <a:off x="696686" y="827314"/>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Department Class</a:t>
            </a:r>
          </a:p>
        </p:txBody>
      </p:sp>
      <p:sp>
        <p:nvSpPr>
          <p:cNvPr id="6" name="Rectangle 5">
            <a:extLst>
              <a:ext uri="{FF2B5EF4-FFF2-40B4-BE49-F238E27FC236}">
                <a16:creationId xmlns:a16="http://schemas.microsoft.com/office/drawing/2014/main" id="{E559E46C-FFA8-D343-93C7-F12D584AD068}"/>
              </a:ext>
            </a:extLst>
          </p:cNvPr>
          <p:cNvSpPr/>
          <p:nvPr/>
        </p:nvSpPr>
        <p:spPr>
          <a:xfrm>
            <a:off x="696686" y="1544682"/>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Class</a:t>
            </a:r>
          </a:p>
        </p:txBody>
      </p:sp>
      <p:sp>
        <p:nvSpPr>
          <p:cNvPr id="7" name="Rectangle 6">
            <a:extLst>
              <a:ext uri="{FF2B5EF4-FFF2-40B4-BE49-F238E27FC236}">
                <a16:creationId xmlns:a16="http://schemas.microsoft.com/office/drawing/2014/main" id="{B5FCD4DE-6B3B-0444-AE5F-D00D270B1B24}"/>
              </a:ext>
            </a:extLst>
          </p:cNvPr>
          <p:cNvSpPr/>
          <p:nvPr/>
        </p:nvSpPr>
        <p:spPr>
          <a:xfrm>
            <a:off x="696686" y="2262050"/>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Earning Class</a:t>
            </a:r>
          </a:p>
        </p:txBody>
      </p:sp>
      <p:sp>
        <p:nvSpPr>
          <p:cNvPr id="8" name="Rectangle 7">
            <a:extLst>
              <a:ext uri="{FF2B5EF4-FFF2-40B4-BE49-F238E27FC236}">
                <a16:creationId xmlns:a16="http://schemas.microsoft.com/office/drawing/2014/main" id="{A2F55255-B760-3B44-BE72-18A93CFD82EA}"/>
              </a:ext>
            </a:extLst>
          </p:cNvPr>
          <p:cNvSpPr/>
          <p:nvPr/>
        </p:nvSpPr>
        <p:spPr>
          <a:xfrm>
            <a:off x="696686" y="2979418"/>
            <a:ext cx="2717074" cy="58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Tax Class</a:t>
            </a:r>
          </a:p>
        </p:txBody>
      </p:sp>
      <p:sp>
        <p:nvSpPr>
          <p:cNvPr id="9" name="Can 8">
            <a:extLst>
              <a:ext uri="{FF2B5EF4-FFF2-40B4-BE49-F238E27FC236}">
                <a16:creationId xmlns:a16="http://schemas.microsoft.com/office/drawing/2014/main" id="{DFBB0F91-D35C-3943-8185-BC2DAB09D4AE}"/>
              </a:ext>
            </a:extLst>
          </p:cNvPr>
          <p:cNvSpPr/>
          <p:nvPr/>
        </p:nvSpPr>
        <p:spPr>
          <a:xfrm>
            <a:off x="8665028" y="714104"/>
            <a:ext cx="3030583" cy="3021874"/>
          </a:xfrm>
          <a:prstGeom prst="can">
            <a:avLst>
              <a:gd name="adj" fmla="val 17529"/>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AE8D32-2BBC-F04C-9477-B909FC2F8691}"/>
              </a:ext>
            </a:extLst>
          </p:cNvPr>
          <p:cNvSpPr txBox="1"/>
          <p:nvPr/>
        </p:nvSpPr>
        <p:spPr>
          <a:xfrm>
            <a:off x="9030789" y="1314994"/>
            <a:ext cx="2464525" cy="369332"/>
          </a:xfrm>
          <a:prstGeom prst="rect">
            <a:avLst/>
          </a:prstGeom>
          <a:noFill/>
        </p:spPr>
        <p:txBody>
          <a:bodyPr wrap="square" rtlCol="0">
            <a:spAutoFit/>
          </a:bodyPr>
          <a:lstStyle/>
          <a:p>
            <a:pPr algn="ctr"/>
            <a:r>
              <a:rPr lang="en-US" dirty="0">
                <a:highlight>
                  <a:srgbClr val="FFFF00"/>
                </a:highlight>
              </a:rPr>
              <a:t>Company</a:t>
            </a:r>
          </a:p>
        </p:txBody>
      </p:sp>
      <p:graphicFrame>
        <p:nvGraphicFramePr>
          <p:cNvPr id="11" name="Table 11">
            <a:extLst>
              <a:ext uri="{FF2B5EF4-FFF2-40B4-BE49-F238E27FC236}">
                <a16:creationId xmlns:a16="http://schemas.microsoft.com/office/drawing/2014/main" id="{93EF930E-FCD8-D44B-82DF-24C0BD7763DE}"/>
              </a:ext>
            </a:extLst>
          </p:cNvPr>
          <p:cNvGraphicFramePr>
            <a:graphicFrameLocks noGrp="1"/>
          </p:cNvGraphicFramePr>
          <p:nvPr>
            <p:extLst>
              <p:ext uri="{D42A27DB-BD31-4B8C-83A1-F6EECF244321}">
                <p14:modId xmlns:p14="http://schemas.microsoft.com/office/powerpoint/2010/main" val="4281983249"/>
              </p:ext>
            </p:extLst>
          </p:nvPr>
        </p:nvGraphicFramePr>
        <p:xfrm>
          <a:off x="8830492" y="1597632"/>
          <a:ext cx="1024710" cy="741680"/>
        </p:xfrm>
        <a:graphic>
          <a:graphicData uri="http://schemas.openxmlformats.org/drawingml/2006/table">
            <a:tbl>
              <a:tblPr firstRow="1" bandRow="1">
                <a:tableStyleId>{5C22544A-7EE6-4342-B048-85BDC9FD1C3A}</a:tableStyleId>
              </a:tblPr>
              <a:tblGrid>
                <a:gridCol w="341570">
                  <a:extLst>
                    <a:ext uri="{9D8B030D-6E8A-4147-A177-3AD203B41FA5}">
                      <a16:colId xmlns:a16="http://schemas.microsoft.com/office/drawing/2014/main" val="451496296"/>
                    </a:ext>
                  </a:extLst>
                </a:gridCol>
                <a:gridCol w="341570">
                  <a:extLst>
                    <a:ext uri="{9D8B030D-6E8A-4147-A177-3AD203B41FA5}">
                      <a16:colId xmlns:a16="http://schemas.microsoft.com/office/drawing/2014/main" val="2221213929"/>
                    </a:ext>
                  </a:extLst>
                </a:gridCol>
                <a:gridCol w="341570">
                  <a:extLst>
                    <a:ext uri="{9D8B030D-6E8A-4147-A177-3AD203B41FA5}">
                      <a16:colId xmlns:a16="http://schemas.microsoft.com/office/drawing/2014/main" val="3800586644"/>
                    </a:ext>
                  </a:extLst>
                </a:gridCol>
              </a:tblGrid>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68550740"/>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3925043"/>
                  </a:ext>
                </a:extLst>
              </a:tr>
            </a:tbl>
          </a:graphicData>
        </a:graphic>
      </p:graphicFrame>
      <p:cxnSp>
        <p:nvCxnSpPr>
          <p:cNvPr id="13" name="Straight Arrow Connector 12">
            <a:extLst>
              <a:ext uri="{FF2B5EF4-FFF2-40B4-BE49-F238E27FC236}">
                <a16:creationId xmlns:a16="http://schemas.microsoft.com/office/drawing/2014/main" id="{77714D65-26E3-8A4A-A0B5-01993E6CC494}"/>
              </a:ext>
            </a:extLst>
          </p:cNvPr>
          <p:cNvCxnSpPr>
            <a:endCxn id="11" idx="1"/>
          </p:cNvCxnSpPr>
          <p:nvPr/>
        </p:nvCxnSpPr>
        <p:spPr>
          <a:xfrm>
            <a:off x="3413760" y="1119051"/>
            <a:ext cx="5416732" cy="8494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1">
            <a:extLst>
              <a:ext uri="{FF2B5EF4-FFF2-40B4-BE49-F238E27FC236}">
                <a16:creationId xmlns:a16="http://schemas.microsoft.com/office/drawing/2014/main" id="{10A1857E-D7ED-894E-B62D-3AC0F285AE59}"/>
              </a:ext>
            </a:extLst>
          </p:cNvPr>
          <p:cNvGraphicFramePr>
            <a:graphicFrameLocks noGrp="1"/>
          </p:cNvGraphicFramePr>
          <p:nvPr>
            <p:extLst>
              <p:ext uri="{D42A27DB-BD31-4B8C-83A1-F6EECF244321}">
                <p14:modId xmlns:p14="http://schemas.microsoft.com/office/powerpoint/2010/main" val="2170599218"/>
              </p:ext>
            </p:extLst>
          </p:nvPr>
        </p:nvGraphicFramePr>
        <p:xfrm>
          <a:off x="8836300" y="2567854"/>
          <a:ext cx="1024710" cy="741680"/>
        </p:xfrm>
        <a:graphic>
          <a:graphicData uri="http://schemas.openxmlformats.org/drawingml/2006/table">
            <a:tbl>
              <a:tblPr firstRow="1" bandRow="1">
                <a:tableStyleId>{5C22544A-7EE6-4342-B048-85BDC9FD1C3A}</a:tableStyleId>
              </a:tblPr>
              <a:tblGrid>
                <a:gridCol w="341570">
                  <a:extLst>
                    <a:ext uri="{9D8B030D-6E8A-4147-A177-3AD203B41FA5}">
                      <a16:colId xmlns:a16="http://schemas.microsoft.com/office/drawing/2014/main" val="451496296"/>
                    </a:ext>
                  </a:extLst>
                </a:gridCol>
                <a:gridCol w="341570">
                  <a:extLst>
                    <a:ext uri="{9D8B030D-6E8A-4147-A177-3AD203B41FA5}">
                      <a16:colId xmlns:a16="http://schemas.microsoft.com/office/drawing/2014/main" val="2221213929"/>
                    </a:ext>
                  </a:extLst>
                </a:gridCol>
                <a:gridCol w="341570">
                  <a:extLst>
                    <a:ext uri="{9D8B030D-6E8A-4147-A177-3AD203B41FA5}">
                      <a16:colId xmlns:a16="http://schemas.microsoft.com/office/drawing/2014/main" val="3800586644"/>
                    </a:ext>
                  </a:extLst>
                </a:gridCol>
              </a:tblGrid>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68550740"/>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3925043"/>
                  </a:ext>
                </a:extLst>
              </a:tr>
            </a:tbl>
          </a:graphicData>
        </a:graphic>
      </p:graphicFrame>
      <p:cxnSp>
        <p:nvCxnSpPr>
          <p:cNvPr id="16" name="Straight Arrow Connector 15">
            <a:extLst>
              <a:ext uri="{FF2B5EF4-FFF2-40B4-BE49-F238E27FC236}">
                <a16:creationId xmlns:a16="http://schemas.microsoft.com/office/drawing/2014/main" id="{51FFA920-C4AF-8748-A751-522E356B0F3F}"/>
              </a:ext>
            </a:extLst>
          </p:cNvPr>
          <p:cNvCxnSpPr>
            <a:stCxn id="6" idx="3"/>
            <a:endCxn id="14" idx="1"/>
          </p:cNvCxnSpPr>
          <p:nvPr/>
        </p:nvCxnSpPr>
        <p:spPr>
          <a:xfrm>
            <a:off x="3413760" y="1836420"/>
            <a:ext cx="5422540" cy="11022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F94E342-6A06-0449-9161-7A70363E2C99}"/>
              </a:ext>
            </a:extLst>
          </p:cNvPr>
          <p:cNvSpPr txBox="1"/>
          <p:nvPr/>
        </p:nvSpPr>
        <p:spPr>
          <a:xfrm>
            <a:off x="4014651" y="2971619"/>
            <a:ext cx="3831772" cy="923330"/>
          </a:xfrm>
          <a:prstGeom prst="rect">
            <a:avLst/>
          </a:prstGeom>
          <a:noFill/>
        </p:spPr>
        <p:txBody>
          <a:bodyPr wrap="square" rtlCol="0">
            <a:spAutoFit/>
          </a:bodyPr>
          <a:lstStyle/>
          <a:p>
            <a:r>
              <a:rPr lang="en-US" dirty="0"/>
              <a:t>Domain Schema Classes aka Data Objects aka Entity Classes are mapped with the Tables in Database</a:t>
            </a:r>
          </a:p>
        </p:txBody>
      </p:sp>
      <p:sp>
        <p:nvSpPr>
          <p:cNvPr id="18" name="TextBox 17">
            <a:extLst>
              <a:ext uri="{FF2B5EF4-FFF2-40B4-BE49-F238E27FC236}">
                <a16:creationId xmlns:a16="http://schemas.microsoft.com/office/drawing/2014/main" id="{02DAD7FE-7953-3E41-96B7-AED5CAA00A46}"/>
              </a:ext>
            </a:extLst>
          </p:cNvPr>
          <p:cNvSpPr txBox="1"/>
          <p:nvPr/>
        </p:nvSpPr>
        <p:spPr>
          <a:xfrm>
            <a:off x="78377" y="3963430"/>
            <a:ext cx="11913326" cy="2031325"/>
          </a:xfrm>
          <a:prstGeom prst="rect">
            <a:avLst/>
          </a:prstGeom>
          <a:noFill/>
        </p:spPr>
        <p:txBody>
          <a:bodyPr wrap="square" rtlCol="0">
            <a:spAutoFit/>
          </a:bodyPr>
          <a:lstStyle/>
          <a:p>
            <a:pPr marL="342900" indent="-342900">
              <a:buFont typeface="+mj-lt"/>
              <a:buAutoNum type="arabicPeriod"/>
            </a:pPr>
            <a:r>
              <a:rPr lang="en-US" dirty="0"/>
              <a:t>ORM is used to map Entity classes from Domain model to the tables in database</a:t>
            </a:r>
          </a:p>
          <a:p>
            <a:pPr marL="800100" lvl="1" indent="-342900">
              <a:buFont typeface="+mj-lt"/>
              <a:buAutoNum type="arabicPeriod"/>
            </a:pPr>
            <a:r>
              <a:rPr lang="en-US" dirty="0"/>
              <a:t>Public class properties map with Table columns with their constraints (Keys, Not Null, Cascade Relation, etc.)</a:t>
            </a:r>
          </a:p>
          <a:p>
            <a:pPr marL="800100" lvl="1" indent="-342900">
              <a:buFont typeface="+mj-lt"/>
              <a:buAutoNum type="arabicPeriod"/>
            </a:pPr>
            <a:r>
              <a:rPr lang="en-US" dirty="0"/>
              <a:t>Eliminates need of writing Database specific code for </a:t>
            </a:r>
          </a:p>
          <a:p>
            <a:pPr marL="1257300" lvl="2" indent="-342900">
              <a:buFont typeface="+mj-lt"/>
              <a:buAutoNum type="arabicPeriod"/>
            </a:pPr>
            <a:r>
              <a:rPr lang="en-US" dirty="0"/>
              <a:t>Connection, SQL Queries and DML Statements</a:t>
            </a:r>
          </a:p>
          <a:p>
            <a:pPr marL="342900" indent="-342900">
              <a:buFont typeface="+mj-lt"/>
              <a:buAutoNum type="arabicPeriod"/>
            </a:pPr>
            <a:r>
              <a:rPr lang="en-US" dirty="0"/>
              <a:t>The ORM Manages all DB Transactions behind the scene</a:t>
            </a:r>
          </a:p>
          <a:p>
            <a:pPr marL="342900" indent="-342900">
              <a:buFont typeface="+mj-lt"/>
              <a:buAutoNum type="arabicPeriod"/>
            </a:pPr>
            <a:r>
              <a:rPr lang="en-US" dirty="0">
                <a:highlight>
                  <a:srgbClr val="FFFF00"/>
                </a:highlight>
              </a:rPr>
              <a:t>The Database First Approach,  generate the Domain Model aka entity classes from Ready Database and its table schemas</a:t>
            </a:r>
          </a:p>
          <a:p>
            <a:pPr marL="342900" indent="-342900">
              <a:buFont typeface="+mj-lt"/>
              <a:buAutoNum type="arabicPeriod"/>
            </a:pPr>
            <a:r>
              <a:rPr lang="en-US" dirty="0">
                <a:highlight>
                  <a:srgbClr val="FFFF00"/>
                </a:highlight>
              </a:rPr>
              <a:t>Code-First, create domain model classes or entities and generate Database and its schemas from this domain model     </a:t>
            </a:r>
          </a:p>
        </p:txBody>
      </p:sp>
    </p:spTree>
    <p:extLst>
      <p:ext uri="{BB962C8B-B14F-4D97-AF65-F5344CB8AC3E}">
        <p14:creationId xmlns:p14="http://schemas.microsoft.com/office/powerpoint/2010/main" val="20338641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FC097D-975B-7D4B-B028-E0A5898B66CB}"/>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 </a:t>
            </a:r>
            <a:r>
              <a:rPr lang="en-US" dirty="0" err="1"/>
              <a:t>w.r.t</a:t>
            </a:r>
            <a:r>
              <a:rPr lang="en-US" dirty="0"/>
              <a:t> Front-End</a:t>
            </a:r>
          </a:p>
        </p:txBody>
      </p:sp>
      <p:sp>
        <p:nvSpPr>
          <p:cNvPr id="22" name="Rounded Rectangle 21">
            <a:extLst>
              <a:ext uri="{FF2B5EF4-FFF2-40B4-BE49-F238E27FC236}">
                <a16:creationId xmlns:a16="http://schemas.microsoft.com/office/drawing/2014/main" id="{0DBA6DB9-0CDB-5941-9373-026E3ABDBC53}"/>
              </a:ext>
            </a:extLst>
          </p:cNvPr>
          <p:cNvSpPr/>
          <p:nvPr/>
        </p:nvSpPr>
        <p:spPr>
          <a:xfrm>
            <a:off x="343990" y="635726"/>
            <a:ext cx="9411524" cy="4650267"/>
          </a:xfrm>
          <a:prstGeom prst="roundRect">
            <a:avLst>
              <a:gd name="adj" fmla="val 65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123BB2EF-FB7A-6647-B892-1145B6CDB22D}"/>
              </a:ext>
            </a:extLst>
          </p:cNvPr>
          <p:cNvSpPr txBox="1"/>
          <p:nvPr/>
        </p:nvSpPr>
        <p:spPr>
          <a:xfrm>
            <a:off x="496389" y="5490754"/>
            <a:ext cx="8600476" cy="369332"/>
          </a:xfrm>
          <a:prstGeom prst="rect">
            <a:avLst/>
          </a:prstGeom>
          <a:noFill/>
        </p:spPr>
        <p:txBody>
          <a:bodyPr wrap="square" rtlCol="0">
            <a:spAutoFit/>
          </a:bodyPr>
          <a:lstStyle/>
          <a:p>
            <a:pPr algn="ctr"/>
            <a:r>
              <a:rPr lang="en-US" dirty="0">
                <a:highlight>
                  <a:srgbClr val="FFFF00"/>
                </a:highlight>
              </a:rPr>
              <a:t>JavaScript Front End App React, Angular, Vue, Ember, </a:t>
            </a:r>
            <a:r>
              <a:rPr lang="en-US" dirty="0" err="1">
                <a:highlight>
                  <a:srgbClr val="FFFF00"/>
                </a:highlight>
              </a:rPr>
              <a:t>etc</a:t>
            </a:r>
            <a:endParaRPr lang="en-US" dirty="0">
              <a:highlight>
                <a:srgbClr val="FFFF00"/>
              </a:highlight>
            </a:endParaRPr>
          </a:p>
        </p:txBody>
      </p:sp>
      <p:sp>
        <p:nvSpPr>
          <p:cNvPr id="25" name="Rectangle 24">
            <a:extLst>
              <a:ext uri="{FF2B5EF4-FFF2-40B4-BE49-F238E27FC236}">
                <a16:creationId xmlns:a16="http://schemas.microsoft.com/office/drawing/2014/main" id="{2ACEBBBB-D072-304C-8540-C7DA1B2E0F7E}"/>
              </a:ext>
            </a:extLst>
          </p:cNvPr>
          <p:cNvSpPr/>
          <p:nvPr/>
        </p:nvSpPr>
        <p:spPr>
          <a:xfrm>
            <a:off x="3426149" y="2046514"/>
            <a:ext cx="1824082" cy="2307771"/>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Presenter</a:t>
            </a:r>
          </a:p>
          <a:p>
            <a:pPr algn="ctr"/>
            <a:r>
              <a:rPr lang="en-US" dirty="0">
                <a:ln w="0"/>
                <a:solidFill>
                  <a:schemeClr val="accent1"/>
                </a:solidFill>
                <a:effectLst>
                  <a:outerShdw blurRad="38100" dist="25400" dir="5400000" algn="ctr" rotWithShape="0">
                    <a:srgbClr val="6E747A">
                      <a:alpha val="43000"/>
                    </a:srgbClr>
                  </a:outerShdw>
                </a:effectLst>
              </a:rPr>
              <a:t>Layer</a:t>
            </a:r>
          </a:p>
          <a:p>
            <a:pPr algn="ctr"/>
            <a:r>
              <a:rPr lang="en-US" dirty="0">
                <a:ln w="0"/>
                <a:solidFill>
                  <a:schemeClr val="accent1"/>
                </a:solidFill>
                <a:effectLst>
                  <a:outerShdw blurRad="38100" dist="25400" dir="5400000" algn="ctr" rotWithShape="0">
                    <a:srgbClr val="6E747A">
                      <a:alpha val="43000"/>
                    </a:srgbClr>
                  </a:outerShdw>
                </a:effectLst>
              </a:rPr>
              <a:t>Data, Events, Functions</a:t>
            </a:r>
          </a:p>
        </p:txBody>
      </p:sp>
      <p:sp>
        <p:nvSpPr>
          <p:cNvPr id="28" name="Rectangle 27">
            <a:extLst>
              <a:ext uri="{FF2B5EF4-FFF2-40B4-BE49-F238E27FC236}">
                <a16:creationId xmlns:a16="http://schemas.microsoft.com/office/drawing/2014/main" id="{71EC0793-8557-8542-A327-4BBB05E90820}"/>
              </a:ext>
            </a:extLst>
          </p:cNvPr>
          <p:cNvSpPr/>
          <p:nvPr/>
        </p:nvSpPr>
        <p:spPr>
          <a:xfrm>
            <a:off x="6030409" y="2092675"/>
            <a:ext cx="2281069"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Front-End </a:t>
            </a:r>
          </a:p>
          <a:p>
            <a:pPr algn="ctr"/>
            <a:r>
              <a:rPr lang="en-US" dirty="0">
                <a:ln w="0"/>
                <a:solidFill>
                  <a:schemeClr val="accent1"/>
                </a:solidFill>
                <a:effectLst>
                  <a:outerShdw blurRad="38100" dist="25400" dir="5400000" algn="ctr" rotWithShape="0">
                    <a:srgbClr val="6E747A">
                      <a:alpha val="43000"/>
                    </a:srgbClr>
                  </a:outerShdw>
                </a:effectLst>
              </a:rPr>
              <a:t>Logic</a:t>
            </a:r>
          </a:p>
        </p:txBody>
      </p:sp>
      <p:sp>
        <p:nvSpPr>
          <p:cNvPr id="29" name="Rectangle 28">
            <a:extLst>
              <a:ext uri="{FF2B5EF4-FFF2-40B4-BE49-F238E27FC236}">
                <a16:creationId xmlns:a16="http://schemas.microsoft.com/office/drawing/2014/main" id="{8D1907BF-71D3-EB46-8F6A-1512F73E45FB}"/>
              </a:ext>
            </a:extLst>
          </p:cNvPr>
          <p:cNvSpPr/>
          <p:nvPr/>
        </p:nvSpPr>
        <p:spPr>
          <a:xfrm>
            <a:off x="5026943" y="1147824"/>
            <a:ext cx="3261082"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Utilities</a:t>
            </a:r>
          </a:p>
          <a:p>
            <a:pPr algn="ctr"/>
            <a:r>
              <a:rPr lang="en-US" dirty="0">
                <a:ln w="0"/>
                <a:solidFill>
                  <a:schemeClr val="accent1"/>
                </a:solidFill>
                <a:effectLst>
                  <a:outerShdw blurRad="38100" dist="25400" dir="5400000" algn="ctr" rotWithShape="0">
                    <a:srgbClr val="6E747A">
                      <a:alpha val="43000"/>
                    </a:srgbClr>
                  </a:outerShdw>
                </a:effectLst>
              </a:rPr>
              <a:t>Re-usable Logic</a:t>
            </a:r>
          </a:p>
        </p:txBody>
      </p:sp>
      <p:sp>
        <p:nvSpPr>
          <p:cNvPr id="30" name="Rectangle 29">
            <a:extLst>
              <a:ext uri="{FF2B5EF4-FFF2-40B4-BE49-F238E27FC236}">
                <a16:creationId xmlns:a16="http://schemas.microsoft.com/office/drawing/2014/main" id="{F7D8A75A-127E-3744-98F5-D94400C2FC3D}"/>
              </a:ext>
            </a:extLst>
          </p:cNvPr>
          <p:cNvSpPr/>
          <p:nvPr/>
        </p:nvSpPr>
        <p:spPr>
          <a:xfrm>
            <a:off x="6096000" y="3487951"/>
            <a:ext cx="2281069" cy="805597"/>
          </a:xfrm>
          <a:prstGeom prst="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External HTTP </a:t>
            </a:r>
          </a:p>
          <a:p>
            <a:pPr algn="ctr"/>
            <a:r>
              <a:rPr lang="en-US" dirty="0">
                <a:ln w="0"/>
                <a:solidFill>
                  <a:schemeClr val="accent1"/>
                </a:solidFill>
                <a:effectLst>
                  <a:outerShdw blurRad="38100" dist="25400" dir="5400000" algn="ctr" rotWithShape="0">
                    <a:srgbClr val="6E747A">
                      <a:alpha val="43000"/>
                    </a:srgbClr>
                  </a:outerShdw>
                </a:effectLst>
              </a:rPr>
              <a:t>Calls</a:t>
            </a:r>
          </a:p>
        </p:txBody>
      </p:sp>
      <p:sp>
        <p:nvSpPr>
          <p:cNvPr id="31" name="Left-right Arrow 30">
            <a:extLst>
              <a:ext uri="{FF2B5EF4-FFF2-40B4-BE49-F238E27FC236}">
                <a16:creationId xmlns:a16="http://schemas.microsoft.com/office/drawing/2014/main" id="{901FE78E-FE6F-0D4B-AAFE-8B0BE7792900}"/>
              </a:ext>
            </a:extLst>
          </p:cNvPr>
          <p:cNvSpPr/>
          <p:nvPr/>
        </p:nvSpPr>
        <p:spPr>
          <a:xfrm>
            <a:off x="5123943" y="2297347"/>
            <a:ext cx="1032755"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right Arrow 32">
            <a:extLst>
              <a:ext uri="{FF2B5EF4-FFF2-40B4-BE49-F238E27FC236}">
                <a16:creationId xmlns:a16="http://schemas.microsoft.com/office/drawing/2014/main" id="{BC8B8C75-F801-3546-983B-5724669249C6}"/>
              </a:ext>
            </a:extLst>
          </p:cNvPr>
          <p:cNvSpPr/>
          <p:nvPr/>
        </p:nvSpPr>
        <p:spPr>
          <a:xfrm>
            <a:off x="5086136" y="3784333"/>
            <a:ext cx="1173959" cy="24385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a:extLst>
              <a:ext uri="{FF2B5EF4-FFF2-40B4-BE49-F238E27FC236}">
                <a16:creationId xmlns:a16="http://schemas.microsoft.com/office/drawing/2014/main" id="{FEE27713-42D1-6F40-88D0-9A185C928B63}"/>
              </a:ext>
            </a:extLst>
          </p:cNvPr>
          <p:cNvSpPr/>
          <p:nvPr/>
        </p:nvSpPr>
        <p:spPr>
          <a:xfrm>
            <a:off x="9460140" y="2643051"/>
            <a:ext cx="1766982" cy="470461"/>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Down Arrow 34">
            <a:extLst>
              <a:ext uri="{FF2B5EF4-FFF2-40B4-BE49-F238E27FC236}">
                <a16:creationId xmlns:a16="http://schemas.microsoft.com/office/drawing/2014/main" id="{05F630FB-F78E-ED4F-84EE-B2827F532E89}"/>
              </a:ext>
            </a:extLst>
          </p:cNvPr>
          <p:cNvSpPr/>
          <p:nvPr/>
        </p:nvSpPr>
        <p:spPr>
          <a:xfrm rot="10800000">
            <a:off x="9324518" y="3460862"/>
            <a:ext cx="1824082" cy="621478"/>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E36A8A78-5B44-8248-A227-63C79341645A}"/>
              </a:ext>
            </a:extLst>
          </p:cNvPr>
          <p:cNvSpPr txBox="1"/>
          <p:nvPr/>
        </p:nvSpPr>
        <p:spPr>
          <a:xfrm>
            <a:off x="9916785" y="3024387"/>
            <a:ext cx="2620674" cy="369332"/>
          </a:xfrm>
          <a:prstGeom prst="rect">
            <a:avLst/>
          </a:prstGeom>
          <a:noFill/>
        </p:spPr>
        <p:txBody>
          <a:bodyPr wrap="square" rtlCol="0">
            <a:spAutoFit/>
          </a:bodyPr>
          <a:lstStyle/>
          <a:p>
            <a:r>
              <a:rPr lang="en-US" dirty="0"/>
              <a:t>Async HTTP Calls</a:t>
            </a:r>
          </a:p>
        </p:txBody>
      </p:sp>
      <p:sp>
        <p:nvSpPr>
          <p:cNvPr id="37" name="Rectangle 36">
            <a:extLst>
              <a:ext uri="{FF2B5EF4-FFF2-40B4-BE49-F238E27FC236}">
                <a16:creationId xmlns:a16="http://schemas.microsoft.com/office/drawing/2014/main" id="{A8262BED-6A81-9247-949E-9CC38DD4D902}"/>
              </a:ext>
            </a:extLst>
          </p:cNvPr>
          <p:cNvSpPr/>
          <p:nvPr/>
        </p:nvSpPr>
        <p:spPr>
          <a:xfrm>
            <a:off x="705394" y="1863634"/>
            <a:ext cx="2438400" cy="271707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113F7D29-B901-AF4E-A0EA-8A60BF354181}"/>
              </a:ext>
            </a:extLst>
          </p:cNvPr>
          <p:cNvSpPr/>
          <p:nvPr/>
        </p:nvSpPr>
        <p:spPr>
          <a:xfrm>
            <a:off x="862149" y="2092675"/>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B1E49CF2-9BA2-5D48-94CE-D3F35EA00B9A}"/>
              </a:ext>
            </a:extLst>
          </p:cNvPr>
          <p:cNvSpPr/>
          <p:nvPr/>
        </p:nvSpPr>
        <p:spPr>
          <a:xfrm>
            <a:off x="1987995" y="2108410"/>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B3C2BE5D-8FDF-EA48-8517-118EB796CE04}"/>
              </a:ext>
            </a:extLst>
          </p:cNvPr>
          <p:cNvSpPr/>
          <p:nvPr/>
        </p:nvSpPr>
        <p:spPr>
          <a:xfrm>
            <a:off x="886179" y="3275298"/>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E1A126FF-3F1D-C140-B655-40F1B5EFC5D0}"/>
              </a:ext>
            </a:extLst>
          </p:cNvPr>
          <p:cNvSpPr/>
          <p:nvPr/>
        </p:nvSpPr>
        <p:spPr>
          <a:xfrm>
            <a:off x="2000041" y="3305744"/>
            <a:ext cx="896982" cy="931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9D85C913-8B2E-9B42-BFB8-1CD58FF3405D}"/>
              </a:ext>
            </a:extLst>
          </p:cNvPr>
          <p:cNvSpPr txBox="1"/>
          <p:nvPr/>
        </p:nvSpPr>
        <p:spPr>
          <a:xfrm>
            <a:off x="603824" y="818243"/>
            <a:ext cx="3089226" cy="369332"/>
          </a:xfrm>
          <a:prstGeom prst="rect">
            <a:avLst/>
          </a:prstGeom>
          <a:solidFill>
            <a:srgbClr val="FFC000"/>
          </a:solidFill>
        </p:spPr>
        <p:txBody>
          <a:bodyPr wrap="square" rtlCol="0">
            <a:spAutoFit/>
          </a:bodyPr>
          <a:lstStyle/>
          <a:p>
            <a:r>
              <a:rPr lang="en-US" dirty="0"/>
              <a:t>Re-Usable User Interfaces</a:t>
            </a:r>
          </a:p>
        </p:txBody>
      </p:sp>
      <p:cxnSp>
        <p:nvCxnSpPr>
          <p:cNvPr id="44" name="Straight Arrow Connector 43">
            <a:extLst>
              <a:ext uri="{FF2B5EF4-FFF2-40B4-BE49-F238E27FC236}">
                <a16:creationId xmlns:a16="http://schemas.microsoft.com/office/drawing/2014/main" id="{68F56EAB-588F-9A47-827C-525530D281E3}"/>
              </a:ext>
            </a:extLst>
          </p:cNvPr>
          <p:cNvCxnSpPr/>
          <p:nvPr/>
        </p:nvCxnSpPr>
        <p:spPr>
          <a:xfrm flipH="1">
            <a:off x="1210491" y="1186954"/>
            <a:ext cx="949235" cy="10163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1506F376-83E7-E54C-AC83-A0AADB36AB11}"/>
              </a:ext>
            </a:extLst>
          </p:cNvPr>
          <p:cNvCxnSpPr>
            <a:cxnSpLocks/>
          </p:cNvCxnSpPr>
          <p:nvPr/>
        </p:nvCxnSpPr>
        <p:spPr>
          <a:xfrm>
            <a:off x="2148438" y="1194368"/>
            <a:ext cx="240152" cy="10089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2EC0367E-BE8A-0544-9C7A-D6BC04B2A27F}"/>
              </a:ext>
            </a:extLst>
          </p:cNvPr>
          <p:cNvCxnSpPr>
            <a:cxnSpLocks/>
          </p:cNvCxnSpPr>
          <p:nvPr/>
        </p:nvCxnSpPr>
        <p:spPr>
          <a:xfrm flipH="1">
            <a:off x="1495767" y="1215432"/>
            <a:ext cx="652671" cy="22725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B8506F1B-014E-F740-B405-FC7CF08D8B32}"/>
              </a:ext>
            </a:extLst>
          </p:cNvPr>
          <p:cNvCxnSpPr>
            <a:cxnSpLocks/>
          </p:cNvCxnSpPr>
          <p:nvPr/>
        </p:nvCxnSpPr>
        <p:spPr>
          <a:xfrm>
            <a:off x="2153368" y="1253859"/>
            <a:ext cx="211950" cy="22070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TextBox 53">
            <a:extLst>
              <a:ext uri="{FF2B5EF4-FFF2-40B4-BE49-F238E27FC236}">
                <a16:creationId xmlns:a16="http://schemas.microsoft.com/office/drawing/2014/main" id="{090891C4-5326-224E-BCD7-2AA911FD2DBB}"/>
              </a:ext>
            </a:extLst>
          </p:cNvPr>
          <p:cNvSpPr txBox="1"/>
          <p:nvPr/>
        </p:nvSpPr>
        <p:spPr>
          <a:xfrm>
            <a:off x="366831" y="4714073"/>
            <a:ext cx="4429796" cy="369332"/>
          </a:xfrm>
          <a:prstGeom prst="rect">
            <a:avLst/>
          </a:prstGeom>
          <a:solidFill>
            <a:srgbClr val="FFC000"/>
          </a:solidFill>
        </p:spPr>
        <p:txBody>
          <a:bodyPr wrap="square" rtlCol="0">
            <a:spAutoFit/>
          </a:bodyPr>
          <a:lstStyle/>
          <a:p>
            <a:r>
              <a:rPr lang="en-US" dirty="0"/>
              <a:t>Components (Re-Usable UI + Data + Events)</a:t>
            </a:r>
          </a:p>
        </p:txBody>
      </p:sp>
    </p:spTree>
    <p:extLst>
      <p:ext uri="{BB962C8B-B14F-4D97-AF65-F5344CB8AC3E}">
        <p14:creationId xmlns:p14="http://schemas.microsoft.com/office/powerpoint/2010/main" val="11963515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EA4CE9-420E-F147-832A-F19D5F169A92}"/>
              </a:ext>
            </a:extLst>
          </p:cNvPr>
          <p:cNvSpPr txBox="1"/>
          <p:nvPr/>
        </p:nvSpPr>
        <p:spPr>
          <a:xfrm>
            <a:off x="0" y="644433"/>
            <a:ext cx="12078789" cy="2308324"/>
          </a:xfrm>
          <a:prstGeom prst="rect">
            <a:avLst/>
          </a:prstGeom>
          <a:noFill/>
        </p:spPr>
        <p:txBody>
          <a:bodyPr wrap="square" rtlCol="0">
            <a:spAutoFit/>
          </a:bodyPr>
          <a:lstStyle/>
          <a:p>
            <a:r>
              <a:rPr lang="en-US" dirty="0"/>
              <a:t>HTML 5, a Cross Browser Markup with</a:t>
            </a:r>
          </a:p>
          <a:p>
            <a:pPr marL="285750" indent="-285750">
              <a:buFont typeface="Arial" panose="020B0604020202020204" pitchFamily="34" charset="0"/>
              <a:buChar char="•"/>
            </a:pPr>
            <a:r>
              <a:rPr lang="en-US" dirty="0"/>
              <a:t>HTML Tag aka UI Elements</a:t>
            </a:r>
          </a:p>
          <a:p>
            <a:pPr marL="285750" indent="-285750">
              <a:buFont typeface="Arial" panose="020B0604020202020204" pitchFamily="34" charset="0"/>
              <a:buChar char="•"/>
            </a:pPr>
            <a:r>
              <a:rPr lang="en-US" dirty="0"/>
              <a:t>Inline JavaScript</a:t>
            </a:r>
          </a:p>
          <a:p>
            <a:pPr marL="742950" lvl="1" indent="-285750">
              <a:buFont typeface="Arial" panose="020B0604020202020204" pitchFamily="34" charset="0"/>
              <a:buChar char="•"/>
            </a:pPr>
            <a:r>
              <a:rPr lang="en-US" dirty="0"/>
              <a:t>The default JS Objects integrated with the UI Elements</a:t>
            </a:r>
          </a:p>
          <a:p>
            <a:pPr marL="285750" indent="-285750">
              <a:buFont typeface="Arial" panose="020B0604020202020204" pitchFamily="34" charset="0"/>
              <a:buChar char="•"/>
            </a:pPr>
            <a:r>
              <a:rPr lang="en-US" dirty="0"/>
              <a:t>Inline CSS</a:t>
            </a:r>
          </a:p>
          <a:p>
            <a:pPr marL="742950" lvl="1" indent="-285750">
              <a:buFont typeface="Arial" panose="020B0604020202020204" pitchFamily="34" charset="0"/>
              <a:buChar char="•"/>
            </a:pPr>
            <a:r>
              <a:rPr lang="en-US" dirty="0"/>
              <a:t>The default CSS for managing Look and feel of the HTML Element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Input type=“date” , month, week, number, email, etc. 	</a:t>
            </a:r>
          </a:p>
        </p:txBody>
      </p:sp>
      <p:sp>
        <p:nvSpPr>
          <p:cNvPr id="3" name="Rectangle 2">
            <a:extLst>
              <a:ext uri="{FF2B5EF4-FFF2-40B4-BE49-F238E27FC236}">
                <a16:creationId xmlns:a16="http://schemas.microsoft.com/office/drawing/2014/main" id="{6BCE72CB-6B95-0645-8985-43E9B468EBC5}"/>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 </a:t>
            </a:r>
            <a:r>
              <a:rPr lang="en-US" dirty="0" err="1"/>
              <a:t>w.r.t</a:t>
            </a:r>
            <a:r>
              <a:rPr lang="en-US" dirty="0"/>
              <a:t> Front-End</a:t>
            </a:r>
          </a:p>
        </p:txBody>
      </p:sp>
    </p:spTree>
    <p:extLst>
      <p:ext uri="{BB962C8B-B14F-4D97-AF65-F5344CB8AC3E}">
        <p14:creationId xmlns:p14="http://schemas.microsoft.com/office/powerpoint/2010/main" val="6932009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FC4653-C68B-D949-A924-9996B3B84127}"/>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a:t>
            </a:r>
            <a:r>
              <a:rPr lang="en-US" dirty="0" err="1"/>
              <a:t>FullStack</a:t>
            </a:r>
            <a:r>
              <a:rPr lang="en-US" dirty="0"/>
              <a:t> App Architecture </a:t>
            </a:r>
            <a:r>
              <a:rPr lang="en-US" dirty="0" err="1"/>
              <a:t>w.r.t</a:t>
            </a:r>
            <a:r>
              <a:rPr lang="en-US" dirty="0"/>
              <a:t> Front-End</a:t>
            </a:r>
          </a:p>
        </p:txBody>
      </p:sp>
      <p:sp>
        <p:nvSpPr>
          <p:cNvPr id="3" name="TextBox 2">
            <a:extLst>
              <a:ext uri="{FF2B5EF4-FFF2-40B4-BE49-F238E27FC236}">
                <a16:creationId xmlns:a16="http://schemas.microsoft.com/office/drawing/2014/main" id="{0A8BC244-FA41-1749-988C-42153912C733}"/>
              </a:ext>
            </a:extLst>
          </p:cNvPr>
          <p:cNvSpPr txBox="1"/>
          <p:nvPr/>
        </p:nvSpPr>
        <p:spPr>
          <a:xfrm>
            <a:off x="243840" y="740229"/>
            <a:ext cx="11791406" cy="4524315"/>
          </a:xfrm>
          <a:prstGeom prst="rect">
            <a:avLst/>
          </a:prstGeom>
          <a:noFill/>
        </p:spPr>
        <p:txBody>
          <a:bodyPr wrap="square" rtlCol="0">
            <a:spAutoFit/>
          </a:bodyPr>
          <a:lstStyle/>
          <a:p>
            <a:r>
              <a:rPr lang="en-US" dirty="0"/>
              <a:t>Web Components</a:t>
            </a:r>
          </a:p>
          <a:p>
            <a:pPr marL="285750" indent="-285750">
              <a:buFont typeface="Arial" panose="020B0604020202020204" pitchFamily="34" charset="0"/>
              <a:buChar char="•"/>
            </a:pPr>
            <a:r>
              <a:rPr lang="en-US" dirty="0"/>
              <a:t>An Autonomous Object that is loaded in browser by having</a:t>
            </a:r>
          </a:p>
          <a:p>
            <a:pPr marL="742950" lvl="1" indent="-285750">
              <a:buFont typeface="Arial" panose="020B0604020202020204" pitchFamily="34" charset="0"/>
              <a:buChar char="•"/>
            </a:pPr>
            <a:r>
              <a:rPr lang="en-US" dirty="0"/>
              <a:t>UI with UX</a:t>
            </a:r>
          </a:p>
          <a:p>
            <a:pPr marL="742950" lvl="1" indent="-285750">
              <a:buFont typeface="Arial" panose="020B0604020202020204" pitchFamily="34" charset="0"/>
              <a:buChar char="•"/>
            </a:pPr>
            <a:r>
              <a:rPr lang="en-US" dirty="0"/>
              <a:t>Data</a:t>
            </a:r>
          </a:p>
          <a:p>
            <a:pPr marL="742950" lvl="1" indent="-285750">
              <a:buFont typeface="Arial" panose="020B0604020202020204" pitchFamily="34" charset="0"/>
              <a:buChar char="•"/>
            </a:pPr>
            <a:r>
              <a:rPr lang="en-US" dirty="0"/>
              <a:t>Behavior</a:t>
            </a:r>
          </a:p>
          <a:p>
            <a:pPr marL="742950" lvl="1" indent="-285750">
              <a:buFont typeface="Arial" panose="020B0604020202020204" pitchFamily="34" charset="0"/>
              <a:buChar char="•"/>
            </a:pPr>
            <a:r>
              <a:rPr lang="en-US" dirty="0"/>
              <a:t>Reusability</a:t>
            </a:r>
          </a:p>
          <a:p>
            <a:pPr marL="285750" indent="-285750">
              <a:buFont typeface="Arial" panose="020B0604020202020204" pitchFamily="34" charset="0"/>
              <a:buChar char="•"/>
            </a:pPr>
            <a:r>
              <a:rPr lang="en-US" dirty="0"/>
              <a:t>Initiated by Mozilla Foundation</a:t>
            </a:r>
          </a:p>
          <a:p>
            <a:pPr marL="285750" indent="-285750">
              <a:buFont typeface="Arial" panose="020B0604020202020204" pitchFamily="34" charset="0"/>
              <a:buChar char="•"/>
            </a:pPr>
            <a:r>
              <a:rPr lang="en-US" dirty="0"/>
              <a:t>Polymer</a:t>
            </a:r>
          </a:p>
          <a:p>
            <a:pPr marL="742950" lvl="1" indent="-285750">
              <a:buFont typeface="Arial" panose="020B0604020202020204" pitchFamily="34" charset="0"/>
              <a:buChar char="•"/>
            </a:pPr>
            <a:r>
              <a:rPr lang="en-US" dirty="0"/>
              <a:t>Communicatee that have invented the Cross-Browser Custom Elements known as </a:t>
            </a:r>
            <a:r>
              <a:rPr lang="en-US" dirty="0" err="1"/>
              <a:t>WebComponents</a:t>
            </a:r>
            <a:endParaRPr lang="en-US" dirty="0"/>
          </a:p>
          <a:p>
            <a:pPr marL="285750" indent="-285750">
              <a:buFont typeface="Arial" panose="020B0604020202020204" pitchFamily="34" charset="0"/>
              <a:buChar char="•"/>
            </a:pPr>
            <a:r>
              <a:rPr lang="en-US" dirty="0"/>
              <a:t>Popular Technologies  contains Components </a:t>
            </a:r>
          </a:p>
          <a:p>
            <a:pPr marL="742950" lvl="1" indent="-285750">
              <a:buFont typeface="Arial" panose="020B0604020202020204" pitchFamily="34" charset="0"/>
              <a:buChar char="•"/>
            </a:pPr>
            <a:r>
              <a:rPr lang="en-US" dirty="0"/>
              <a:t>Angular</a:t>
            </a:r>
          </a:p>
          <a:p>
            <a:pPr marL="742950" lvl="1" indent="-285750">
              <a:buFont typeface="Arial" panose="020B0604020202020204" pitchFamily="34" charset="0"/>
              <a:buChar char="•"/>
            </a:pPr>
            <a:r>
              <a:rPr lang="en-US" dirty="0"/>
              <a:t>React</a:t>
            </a:r>
          </a:p>
          <a:p>
            <a:pPr marL="742950" lvl="1" indent="-285750">
              <a:buFont typeface="Arial" panose="020B0604020202020204" pitchFamily="34" charset="0"/>
              <a:buChar char="•"/>
            </a:pPr>
            <a:r>
              <a:rPr lang="en-US" dirty="0"/>
              <a:t>Vue</a:t>
            </a:r>
          </a:p>
          <a:p>
            <a:pPr marL="742950" lvl="1" indent="-285750">
              <a:buFont typeface="Arial" panose="020B0604020202020204" pitchFamily="34" charset="0"/>
              <a:buChar char="•"/>
            </a:pPr>
            <a:r>
              <a:rPr lang="en-US" dirty="0"/>
              <a:t>Ember  </a:t>
            </a:r>
          </a:p>
          <a:p>
            <a:pPr marL="285750" indent="-285750">
              <a:buFont typeface="Arial" panose="020B0604020202020204" pitchFamily="34" charset="0"/>
              <a:buChar char="•"/>
            </a:pPr>
            <a:r>
              <a:rPr lang="en-US" dirty="0"/>
              <a:t>Supports the development of ‘Micro-</a:t>
            </a:r>
            <a:r>
              <a:rPr lang="en-US" dirty="0" err="1"/>
              <a:t>FrontEnds’</a:t>
            </a:r>
            <a:endParaRPr lang="en-US" dirty="0"/>
          </a:p>
          <a:p>
            <a:pPr marL="742950" lvl="1" indent="-285750">
              <a:buFont typeface="Arial" panose="020B0604020202020204" pitchFamily="34" charset="0"/>
              <a:buChar char="•"/>
            </a:pPr>
            <a:r>
              <a:rPr lang="en-US" dirty="0"/>
              <a:t>One UI is developed using different components from different JS Libraries and frameworks</a:t>
            </a:r>
          </a:p>
        </p:txBody>
      </p:sp>
    </p:spTree>
    <p:extLst>
      <p:ext uri="{BB962C8B-B14F-4D97-AF65-F5344CB8AC3E}">
        <p14:creationId xmlns:p14="http://schemas.microsoft.com/office/powerpoint/2010/main" val="410699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5A243A-E041-F947-9B9A-0355EA57D426}"/>
              </a:ext>
            </a:extLst>
          </p:cNvPr>
          <p:cNvSpPr/>
          <p:nvPr/>
        </p:nvSpPr>
        <p:spPr>
          <a:xfrm>
            <a:off x="444136" y="156754"/>
            <a:ext cx="2020389"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Registration</a:t>
            </a:r>
          </a:p>
          <a:p>
            <a:pPr algn="ctr"/>
            <a:r>
              <a:rPr lang="en-US" dirty="0"/>
              <a:t>App</a:t>
            </a:r>
          </a:p>
        </p:txBody>
      </p:sp>
      <p:sp>
        <p:nvSpPr>
          <p:cNvPr id="3" name="Rectangle 2">
            <a:extLst>
              <a:ext uri="{FF2B5EF4-FFF2-40B4-BE49-F238E27FC236}">
                <a16:creationId xmlns:a16="http://schemas.microsoft.com/office/drawing/2014/main" id="{813BFC19-2FB9-914E-A004-062B718511F1}"/>
              </a:ext>
            </a:extLst>
          </p:cNvPr>
          <p:cNvSpPr/>
          <p:nvPr/>
        </p:nvSpPr>
        <p:spPr>
          <a:xfrm>
            <a:off x="444136" y="2164080"/>
            <a:ext cx="2020389"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a:p>
            <a:pPr algn="ctr"/>
            <a:r>
              <a:rPr lang="en-US" dirty="0"/>
              <a:t>Registration</a:t>
            </a:r>
          </a:p>
          <a:p>
            <a:pPr algn="ctr"/>
            <a:r>
              <a:rPr lang="en-US" dirty="0"/>
              <a:t>App</a:t>
            </a:r>
          </a:p>
        </p:txBody>
      </p:sp>
      <p:sp>
        <p:nvSpPr>
          <p:cNvPr id="4" name="Rectangle 3">
            <a:extLst>
              <a:ext uri="{FF2B5EF4-FFF2-40B4-BE49-F238E27FC236}">
                <a16:creationId xmlns:a16="http://schemas.microsoft.com/office/drawing/2014/main" id="{8659452B-5DBA-D143-91DA-CF37A8579AF8}"/>
              </a:ext>
            </a:extLst>
          </p:cNvPr>
          <p:cNvSpPr/>
          <p:nvPr/>
        </p:nvSpPr>
        <p:spPr>
          <a:xfrm>
            <a:off x="444135" y="4171406"/>
            <a:ext cx="2020389"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a:t>
            </a:r>
          </a:p>
          <a:p>
            <a:pPr algn="ctr"/>
            <a:r>
              <a:rPr lang="en-US" dirty="0"/>
              <a:t> Registration</a:t>
            </a:r>
          </a:p>
          <a:p>
            <a:pPr algn="ctr"/>
            <a:r>
              <a:rPr lang="en-US" dirty="0"/>
              <a:t>App</a:t>
            </a:r>
          </a:p>
        </p:txBody>
      </p:sp>
      <p:sp>
        <p:nvSpPr>
          <p:cNvPr id="5" name="Can 4">
            <a:extLst>
              <a:ext uri="{FF2B5EF4-FFF2-40B4-BE49-F238E27FC236}">
                <a16:creationId xmlns:a16="http://schemas.microsoft.com/office/drawing/2014/main" id="{803674E9-00D2-2442-AF6D-3C36FB4B6A12}"/>
              </a:ext>
            </a:extLst>
          </p:cNvPr>
          <p:cNvSpPr/>
          <p:nvPr/>
        </p:nvSpPr>
        <p:spPr>
          <a:xfrm>
            <a:off x="9771019" y="1160417"/>
            <a:ext cx="2020388" cy="119089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Product+Vendor</a:t>
            </a:r>
            <a:endParaRPr lang="en-US" dirty="0"/>
          </a:p>
        </p:txBody>
      </p:sp>
      <p:sp>
        <p:nvSpPr>
          <p:cNvPr id="6" name="Can 5">
            <a:extLst>
              <a:ext uri="{FF2B5EF4-FFF2-40B4-BE49-F238E27FC236}">
                <a16:creationId xmlns:a16="http://schemas.microsoft.com/office/drawing/2014/main" id="{BBB4FF01-88C8-C64A-B520-F4660D0036E1}"/>
              </a:ext>
            </a:extLst>
          </p:cNvPr>
          <p:cNvSpPr/>
          <p:nvPr/>
        </p:nvSpPr>
        <p:spPr>
          <a:xfrm>
            <a:off x="9771018" y="2732314"/>
            <a:ext cx="2020388" cy="119089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 </a:t>
            </a:r>
            <a:r>
              <a:rPr lang="en-US" dirty="0" err="1"/>
              <a:t>Serarch</a:t>
            </a:r>
            <a:endParaRPr lang="en-US" dirty="0"/>
          </a:p>
        </p:txBody>
      </p:sp>
      <p:sp>
        <p:nvSpPr>
          <p:cNvPr id="7" name="Can 6">
            <a:extLst>
              <a:ext uri="{FF2B5EF4-FFF2-40B4-BE49-F238E27FC236}">
                <a16:creationId xmlns:a16="http://schemas.microsoft.com/office/drawing/2014/main" id="{038EA43E-4774-BC40-BB6C-055148F7AC1A}"/>
              </a:ext>
            </a:extLst>
          </p:cNvPr>
          <p:cNvSpPr/>
          <p:nvPr/>
        </p:nvSpPr>
        <p:spPr>
          <a:xfrm>
            <a:off x="9771018" y="4400005"/>
            <a:ext cx="2020388" cy="119089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OrderManager</a:t>
            </a:r>
            <a:r>
              <a:rPr lang="en-US" dirty="0"/>
              <a:t> + </a:t>
            </a:r>
            <a:r>
              <a:rPr lang="en-US" dirty="0" err="1"/>
              <a:t>OrderProcessing</a:t>
            </a:r>
            <a:r>
              <a:rPr lang="en-US" dirty="0"/>
              <a:t> + </a:t>
            </a:r>
          </a:p>
          <a:p>
            <a:pPr algn="ctr"/>
            <a:r>
              <a:rPr lang="en-US" dirty="0" err="1"/>
              <a:t>OrderDispatch</a:t>
            </a:r>
            <a:endParaRPr lang="en-US" dirty="0"/>
          </a:p>
        </p:txBody>
      </p:sp>
      <p:sp>
        <p:nvSpPr>
          <p:cNvPr id="8" name="Rectangle 7">
            <a:extLst>
              <a:ext uri="{FF2B5EF4-FFF2-40B4-BE49-F238E27FC236}">
                <a16:creationId xmlns:a16="http://schemas.microsoft.com/office/drawing/2014/main" id="{8377CADE-D8C1-E240-8955-258AC1408EBB}"/>
              </a:ext>
            </a:extLst>
          </p:cNvPr>
          <p:cNvSpPr/>
          <p:nvPr/>
        </p:nvSpPr>
        <p:spPr>
          <a:xfrm>
            <a:off x="7750629" y="618309"/>
            <a:ext cx="1637211" cy="5294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Hosting App</a:t>
            </a:r>
          </a:p>
          <a:p>
            <a:pPr algn="ctr"/>
            <a:r>
              <a:rPr lang="en-US" dirty="0" err="1"/>
              <a:t>DataAccess</a:t>
            </a:r>
            <a:r>
              <a:rPr lang="en-US" dirty="0"/>
              <a:t> + Business Logic + Endpoints etc.</a:t>
            </a:r>
          </a:p>
        </p:txBody>
      </p:sp>
      <p:sp>
        <p:nvSpPr>
          <p:cNvPr id="9" name="Can 8">
            <a:extLst>
              <a:ext uri="{FF2B5EF4-FFF2-40B4-BE49-F238E27FC236}">
                <a16:creationId xmlns:a16="http://schemas.microsoft.com/office/drawing/2014/main" id="{E65D7D43-04E4-E044-A98B-C27BE30B6AAD}"/>
              </a:ext>
            </a:extLst>
          </p:cNvPr>
          <p:cNvSpPr/>
          <p:nvPr/>
        </p:nvSpPr>
        <p:spPr>
          <a:xfrm rot="16200000">
            <a:off x="6505304" y="2316479"/>
            <a:ext cx="670560" cy="182009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BB44848E-31E1-AD4C-97A3-FD062EBA5C2A}"/>
              </a:ext>
            </a:extLst>
          </p:cNvPr>
          <p:cNvSpPr/>
          <p:nvPr/>
        </p:nvSpPr>
        <p:spPr>
          <a:xfrm>
            <a:off x="3579224" y="1881051"/>
            <a:ext cx="1959428" cy="26735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 HTTP Calls</a:t>
            </a:r>
          </a:p>
        </p:txBody>
      </p:sp>
      <p:sp>
        <p:nvSpPr>
          <p:cNvPr id="11" name="Bent Arrow 10">
            <a:extLst>
              <a:ext uri="{FF2B5EF4-FFF2-40B4-BE49-F238E27FC236}">
                <a16:creationId xmlns:a16="http://schemas.microsoft.com/office/drawing/2014/main" id="{9FC44B15-2CD6-714B-935F-62C9A894E846}"/>
              </a:ext>
            </a:extLst>
          </p:cNvPr>
          <p:cNvSpPr/>
          <p:nvPr/>
        </p:nvSpPr>
        <p:spPr>
          <a:xfrm rot="5400000">
            <a:off x="2905397" y="109946"/>
            <a:ext cx="1247504" cy="229471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ight Arrow 11">
            <a:extLst>
              <a:ext uri="{FF2B5EF4-FFF2-40B4-BE49-F238E27FC236}">
                <a16:creationId xmlns:a16="http://schemas.microsoft.com/office/drawing/2014/main" id="{77F78F31-D4C9-E444-BC6C-E0B3FF7678DD}"/>
              </a:ext>
            </a:extLst>
          </p:cNvPr>
          <p:cNvSpPr/>
          <p:nvPr/>
        </p:nvSpPr>
        <p:spPr>
          <a:xfrm>
            <a:off x="2464524" y="2612571"/>
            <a:ext cx="1114700" cy="383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a:extLst>
              <a:ext uri="{FF2B5EF4-FFF2-40B4-BE49-F238E27FC236}">
                <a16:creationId xmlns:a16="http://schemas.microsoft.com/office/drawing/2014/main" id="{91EB3AF7-462A-BD4E-980F-70EC0D1BB784}"/>
              </a:ext>
            </a:extLst>
          </p:cNvPr>
          <p:cNvSpPr/>
          <p:nvPr/>
        </p:nvSpPr>
        <p:spPr>
          <a:xfrm>
            <a:off x="2464524" y="3361509"/>
            <a:ext cx="1114700" cy="4093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a:extLst>
              <a:ext uri="{FF2B5EF4-FFF2-40B4-BE49-F238E27FC236}">
                <a16:creationId xmlns:a16="http://schemas.microsoft.com/office/drawing/2014/main" id="{4A1DBD74-E1F4-A446-BF6F-FD01B84B2123}"/>
              </a:ext>
            </a:extLst>
          </p:cNvPr>
          <p:cNvSpPr/>
          <p:nvPr/>
        </p:nvSpPr>
        <p:spPr>
          <a:xfrm>
            <a:off x="5538649" y="3128555"/>
            <a:ext cx="487682" cy="1785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ent Arrow 14">
            <a:extLst>
              <a:ext uri="{FF2B5EF4-FFF2-40B4-BE49-F238E27FC236}">
                <a16:creationId xmlns:a16="http://schemas.microsoft.com/office/drawing/2014/main" id="{996914FB-996D-1A41-842F-85611D4159CC}"/>
              </a:ext>
            </a:extLst>
          </p:cNvPr>
          <p:cNvSpPr/>
          <p:nvPr/>
        </p:nvSpPr>
        <p:spPr>
          <a:xfrm rot="5400000" flipH="1">
            <a:off x="3050177" y="3925387"/>
            <a:ext cx="1036319" cy="229471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219654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F4DD40-7B4A-E146-A0EB-890A4A73724C}"/>
              </a:ext>
            </a:extLst>
          </p:cNvPr>
          <p:cNvSpPr/>
          <p:nvPr/>
        </p:nvSpPr>
        <p:spPr>
          <a:xfrm>
            <a:off x="200297" y="113211"/>
            <a:ext cx="11904617" cy="58695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C2032D6-6A08-D34C-9774-10BB0EE20703}"/>
              </a:ext>
            </a:extLst>
          </p:cNvPr>
          <p:cNvSpPr txBox="1"/>
          <p:nvPr/>
        </p:nvSpPr>
        <p:spPr>
          <a:xfrm>
            <a:off x="4502331" y="226423"/>
            <a:ext cx="4302035" cy="369332"/>
          </a:xfrm>
          <a:prstGeom prst="rect">
            <a:avLst/>
          </a:prstGeom>
          <a:noFill/>
        </p:spPr>
        <p:txBody>
          <a:bodyPr wrap="square" rtlCol="0">
            <a:spAutoFit/>
          </a:bodyPr>
          <a:lstStyle/>
          <a:p>
            <a:pPr algn="ctr"/>
            <a:r>
              <a:rPr lang="en-US" dirty="0"/>
              <a:t>Browser with </a:t>
            </a:r>
            <a:r>
              <a:rPr lang="en-US" dirty="0" err="1"/>
              <a:t>index.html</a:t>
            </a:r>
            <a:endParaRPr lang="en-US" dirty="0"/>
          </a:p>
        </p:txBody>
      </p:sp>
      <p:sp>
        <p:nvSpPr>
          <p:cNvPr id="4" name="Rectangle 3">
            <a:extLst>
              <a:ext uri="{FF2B5EF4-FFF2-40B4-BE49-F238E27FC236}">
                <a16:creationId xmlns:a16="http://schemas.microsoft.com/office/drawing/2014/main" id="{6F30AF69-A649-CC49-B5C3-27DD63E8E359}"/>
              </a:ext>
            </a:extLst>
          </p:cNvPr>
          <p:cNvSpPr/>
          <p:nvPr/>
        </p:nvSpPr>
        <p:spPr>
          <a:xfrm>
            <a:off x="200298" y="4868091"/>
            <a:ext cx="11887200" cy="13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0C50257-8822-6942-B445-DAFC7E7DCDB9}"/>
              </a:ext>
            </a:extLst>
          </p:cNvPr>
          <p:cNvSpPr txBox="1"/>
          <p:nvPr/>
        </p:nvSpPr>
        <p:spPr>
          <a:xfrm>
            <a:off x="304800" y="5103223"/>
            <a:ext cx="7515497" cy="369332"/>
          </a:xfrm>
          <a:prstGeom prst="rect">
            <a:avLst/>
          </a:prstGeom>
          <a:noFill/>
        </p:spPr>
        <p:txBody>
          <a:bodyPr wrap="square" rtlCol="0">
            <a:spAutoFit/>
          </a:bodyPr>
          <a:lstStyle/>
          <a:p>
            <a:r>
              <a:rPr lang="en-US" dirty="0" err="1"/>
              <a:t>Main.chunk.js</a:t>
            </a:r>
            <a:r>
              <a:rPr lang="en-US" dirty="0"/>
              <a:t>, 0chunk.js, </a:t>
            </a:r>
            <a:r>
              <a:rPr lang="en-US" dirty="0" err="1"/>
              <a:t>bundle.js</a:t>
            </a:r>
            <a:r>
              <a:rPr lang="en-US" dirty="0"/>
              <a:t>. </a:t>
            </a:r>
          </a:p>
        </p:txBody>
      </p:sp>
      <p:sp>
        <p:nvSpPr>
          <p:cNvPr id="6" name="Rectangle 5">
            <a:extLst>
              <a:ext uri="{FF2B5EF4-FFF2-40B4-BE49-F238E27FC236}">
                <a16:creationId xmlns:a16="http://schemas.microsoft.com/office/drawing/2014/main" id="{B94E1689-AF33-9442-897A-90981CE76507}"/>
              </a:ext>
            </a:extLst>
          </p:cNvPr>
          <p:cNvSpPr/>
          <p:nvPr/>
        </p:nvSpPr>
        <p:spPr>
          <a:xfrm>
            <a:off x="391886" y="648006"/>
            <a:ext cx="11599817" cy="412429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Up Arrow 6">
            <a:extLst>
              <a:ext uri="{FF2B5EF4-FFF2-40B4-BE49-F238E27FC236}">
                <a16:creationId xmlns:a16="http://schemas.microsoft.com/office/drawing/2014/main" id="{7AC19B79-AB07-2C40-9875-F2FA1AAC63CF}"/>
              </a:ext>
            </a:extLst>
          </p:cNvPr>
          <p:cNvSpPr/>
          <p:nvPr/>
        </p:nvSpPr>
        <p:spPr>
          <a:xfrm>
            <a:off x="2882537" y="4592989"/>
            <a:ext cx="217714" cy="579902"/>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5CAFFEB-0A80-1B46-9DD7-7E01E7788E08}"/>
              </a:ext>
            </a:extLst>
          </p:cNvPr>
          <p:cNvSpPr txBox="1"/>
          <p:nvPr/>
        </p:nvSpPr>
        <p:spPr>
          <a:xfrm>
            <a:off x="3056709" y="4258491"/>
            <a:ext cx="6592388" cy="369332"/>
          </a:xfrm>
          <a:prstGeom prst="rect">
            <a:avLst/>
          </a:prstGeom>
          <a:noFill/>
        </p:spPr>
        <p:txBody>
          <a:bodyPr wrap="square" rtlCol="0">
            <a:spAutoFit/>
          </a:bodyPr>
          <a:lstStyle/>
          <a:p>
            <a:r>
              <a:rPr lang="en-US" dirty="0"/>
              <a:t>Load the </a:t>
            </a:r>
            <a:r>
              <a:rPr lang="en-US" dirty="0" err="1"/>
              <a:t>main.chunk.js</a:t>
            </a:r>
            <a:r>
              <a:rPr lang="en-US" dirty="0"/>
              <a:t> and mount the component in HTML DOM</a:t>
            </a:r>
          </a:p>
        </p:txBody>
      </p:sp>
      <p:sp>
        <p:nvSpPr>
          <p:cNvPr id="9" name="Rectangle 8">
            <a:extLst>
              <a:ext uri="{FF2B5EF4-FFF2-40B4-BE49-F238E27FC236}">
                <a16:creationId xmlns:a16="http://schemas.microsoft.com/office/drawing/2014/main" id="{25DF4380-2D7B-A147-A753-510117F763C7}"/>
              </a:ext>
            </a:extLst>
          </p:cNvPr>
          <p:cNvSpPr/>
          <p:nvPr/>
        </p:nvSpPr>
        <p:spPr>
          <a:xfrm>
            <a:off x="1454331" y="748937"/>
            <a:ext cx="6818812" cy="34311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F4D30F92-22D3-694F-AFD9-E5183C103271}"/>
              </a:ext>
            </a:extLst>
          </p:cNvPr>
          <p:cNvSpPr txBox="1"/>
          <p:nvPr/>
        </p:nvSpPr>
        <p:spPr>
          <a:xfrm>
            <a:off x="2072640" y="875211"/>
            <a:ext cx="5503817" cy="369332"/>
          </a:xfrm>
          <a:prstGeom prst="rect">
            <a:avLst/>
          </a:prstGeom>
          <a:noFill/>
        </p:spPr>
        <p:txBody>
          <a:bodyPr wrap="square" rtlCol="0">
            <a:spAutoFit/>
          </a:bodyPr>
          <a:lstStyle/>
          <a:p>
            <a:r>
              <a:rPr lang="en-US" dirty="0"/>
              <a:t>Parent Component with Props and local state</a:t>
            </a:r>
          </a:p>
        </p:txBody>
      </p:sp>
      <p:sp>
        <p:nvSpPr>
          <p:cNvPr id="11" name="Rectangle 10">
            <a:extLst>
              <a:ext uri="{FF2B5EF4-FFF2-40B4-BE49-F238E27FC236}">
                <a16:creationId xmlns:a16="http://schemas.microsoft.com/office/drawing/2014/main" id="{4E64A6CE-0A7E-544B-90E1-10B2740AC45C}"/>
              </a:ext>
            </a:extLst>
          </p:cNvPr>
          <p:cNvSpPr/>
          <p:nvPr/>
        </p:nvSpPr>
        <p:spPr>
          <a:xfrm>
            <a:off x="1584960" y="1541417"/>
            <a:ext cx="2011680" cy="2429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Component 1</a:t>
            </a:r>
          </a:p>
          <a:p>
            <a:pPr algn="ctr"/>
            <a:r>
              <a:rPr lang="en-US" dirty="0"/>
              <a:t>Props and local state</a:t>
            </a:r>
          </a:p>
        </p:txBody>
      </p:sp>
      <p:sp>
        <p:nvSpPr>
          <p:cNvPr id="12" name="Rectangle 11">
            <a:extLst>
              <a:ext uri="{FF2B5EF4-FFF2-40B4-BE49-F238E27FC236}">
                <a16:creationId xmlns:a16="http://schemas.microsoft.com/office/drawing/2014/main" id="{2165FE72-4BDD-BC4F-9452-D70131482E9F}"/>
              </a:ext>
            </a:extLst>
          </p:cNvPr>
          <p:cNvSpPr/>
          <p:nvPr/>
        </p:nvSpPr>
        <p:spPr>
          <a:xfrm>
            <a:off x="3709852" y="1561402"/>
            <a:ext cx="2011680" cy="2429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Component 2</a:t>
            </a:r>
          </a:p>
          <a:p>
            <a:pPr algn="ctr"/>
            <a:r>
              <a:rPr lang="en-US" dirty="0"/>
              <a:t>Props and local state</a:t>
            </a:r>
          </a:p>
          <a:p>
            <a:pPr algn="ctr"/>
            <a:endParaRPr lang="en-US" dirty="0"/>
          </a:p>
        </p:txBody>
      </p:sp>
      <p:sp>
        <p:nvSpPr>
          <p:cNvPr id="13" name="Rectangle 12">
            <a:extLst>
              <a:ext uri="{FF2B5EF4-FFF2-40B4-BE49-F238E27FC236}">
                <a16:creationId xmlns:a16="http://schemas.microsoft.com/office/drawing/2014/main" id="{961B5F47-E641-1A46-B96F-FC166C654E49}"/>
              </a:ext>
            </a:extLst>
          </p:cNvPr>
          <p:cNvSpPr/>
          <p:nvPr/>
        </p:nvSpPr>
        <p:spPr>
          <a:xfrm>
            <a:off x="5834744" y="1561402"/>
            <a:ext cx="2011680" cy="2429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Child Component 2</a:t>
            </a:r>
          </a:p>
          <a:p>
            <a:pPr algn="ctr"/>
            <a:r>
              <a:rPr lang="en-US" dirty="0"/>
              <a:t>Props and local state</a:t>
            </a:r>
          </a:p>
          <a:p>
            <a:pPr algn="ctr"/>
            <a:endParaRPr lang="en-US" dirty="0"/>
          </a:p>
        </p:txBody>
      </p:sp>
      <p:cxnSp>
        <p:nvCxnSpPr>
          <p:cNvPr id="15" name="Straight Arrow Connector 14">
            <a:extLst>
              <a:ext uri="{FF2B5EF4-FFF2-40B4-BE49-F238E27FC236}">
                <a16:creationId xmlns:a16="http://schemas.microsoft.com/office/drawing/2014/main" id="{018BF37E-49A7-814B-954E-BEDC71840C1C}"/>
              </a:ext>
            </a:extLst>
          </p:cNvPr>
          <p:cNvCxnSpPr/>
          <p:nvPr/>
        </p:nvCxnSpPr>
        <p:spPr>
          <a:xfrm flipH="1">
            <a:off x="2542903" y="1244543"/>
            <a:ext cx="2351314" cy="296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1975B79B-4E48-1748-AB4A-D8AA4352613D}"/>
              </a:ext>
            </a:extLst>
          </p:cNvPr>
          <p:cNvCxnSpPr/>
          <p:nvPr/>
        </p:nvCxnSpPr>
        <p:spPr>
          <a:xfrm>
            <a:off x="4946469" y="1244543"/>
            <a:ext cx="0" cy="296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CE16AF88-90AB-7848-A43E-2454BF856298}"/>
              </a:ext>
            </a:extLst>
          </p:cNvPr>
          <p:cNvCxnSpPr/>
          <p:nvPr/>
        </p:nvCxnSpPr>
        <p:spPr>
          <a:xfrm>
            <a:off x="4963886" y="1244543"/>
            <a:ext cx="1968137" cy="296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079277B5-EFE3-EC44-9C2A-2E3FA4665574}"/>
              </a:ext>
            </a:extLst>
          </p:cNvPr>
          <p:cNvSpPr txBox="1"/>
          <p:nvPr/>
        </p:nvSpPr>
        <p:spPr>
          <a:xfrm>
            <a:off x="8665029" y="875211"/>
            <a:ext cx="3039291" cy="1477328"/>
          </a:xfrm>
          <a:prstGeom prst="rect">
            <a:avLst/>
          </a:prstGeom>
          <a:noFill/>
        </p:spPr>
        <p:txBody>
          <a:bodyPr wrap="square" rtlCol="0">
            <a:spAutoFit/>
          </a:bodyPr>
          <a:lstStyle/>
          <a:p>
            <a:r>
              <a:rPr lang="en-US" dirty="0"/>
              <a:t>Component will be executed with its props/state, render() method, UI events, </a:t>
            </a:r>
            <a:r>
              <a:rPr lang="en-US"/>
              <a:t>data and </a:t>
            </a:r>
            <a:r>
              <a:rPr lang="en-US" dirty="0" err="1"/>
              <a:t>LifeCycle</a:t>
            </a:r>
            <a:r>
              <a:rPr lang="en-US" dirty="0"/>
              <a:t> in the DOM and manipulate the DOM</a:t>
            </a:r>
          </a:p>
        </p:txBody>
      </p:sp>
    </p:spTree>
    <p:extLst>
      <p:ext uri="{BB962C8B-B14F-4D97-AF65-F5344CB8AC3E}">
        <p14:creationId xmlns:p14="http://schemas.microsoft.com/office/powerpoint/2010/main" val="11381003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6F73B5-C6F3-6A4C-8899-FCB711D66798}"/>
              </a:ext>
            </a:extLst>
          </p:cNvPr>
          <p:cNvSpPr txBox="1"/>
          <p:nvPr/>
        </p:nvSpPr>
        <p:spPr>
          <a:xfrm>
            <a:off x="226423" y="313509"/>
            <a:ext cx="11686903" cy="1477328"/>
          </a:xfrm>
          <a:prstGeom prst="rect">
            <a:avLst/>
          </a:prstGeom>
          <a:noFill/>
        </p:spPr>
        <p:txBody>
          <a:bodyPr wrap="square" rtlCol="0">
            <a:spAutoFit/>
          </a:bodyPr>
          <a:lstStyle/>
          <a:p>
            <a:pPr marL="342900" indent="-342900">
              <a:buFont typeface="+mj-lt"/>
              <a:buAutoNum type="arabicPeriod"/>
            </a:pPr>
            <a:r>
              <a:rPr lang="en-US" dirty="0"/>
              <a:t>Component’s Composition </a:t>
            </a:r>
          </a:p>
          <a:p>
            <a:pPr marL="800100" lvl="1" indent="-342900">
              <a:buFont typeface="+mj-lt"/>
              <a:buAutoNum type="arabicPeriod"/>
            </a:pPr>
            <a:r>
              <a:rPr lang="en-US" dirty="0"/>
              <a:t>Presentation Layer having :</a:t>
            </a:r>
          </a:p>
          <a:p>
            <a:pPr marL="1257300" lvl="2" indent="-342900">
              <a:buFont typeface="+mj-lt"/>
              <a:buAutoNum type="arabicPeriod"/>
            </a:pPr>
            <a:r>
              <a:rPr lang="en-US" dirty="0"/>
              <a:t>UI</a:t>
            </a:r>
          </a:p>
          <a:p>
            <a:pPr marL="1257300" lvl="2" indent="-342900">
              <a:buFont typeface="+mj-lt"/>
              <a:buAutoNum type="arabicPeriod"/>
            </a:pPr>
            <a:r>
              <a:rPr lang="en-US" dirty="0"/>
              <a:t>State</a:t>
            </a:r>
          </a:p>
          <a:p>
            <a:pPr marL="1257300" lvl="2" indent="-342900">
              <a:buFont typeface="+mj-lt"/>
              <a:buAutoNum type="arabicPeriod"/>
            </a:pPr>
            <a:r>
              <a:rPr lang="en-US" dirty="0"/>
              <a:t>Behavior aka events</a:t>
            </a:r>
          </a:p>
        </p:txBody>
      </p:sp>
      <p:sp>
        <p:nvSpPr>
          <p:cNvPr id="3" name="Rounded Rectangle 2">
            <a:extLst>
              <a:ext uri="{FF2B5EF4-FFF2-40B4-BE49-F238E27FC236}">
                <a16:creationId xmlns:a16="http://schemas.microsoft.com/office/drawing/2014/main" id="{7AEAA84D-0BCC-7947-BC1C-EF7736185C45}"/>
              </a:ext>
            </a:extLst>
          </p:cNvPr>
          <p:cNvSpPr/>
          <p:nvPr/>
        </p:nvSpPr>
        <p:spPr>
          <a:xfrm>
            <a:off x="949234" y="2299063"/>
            <a:ext cx="6574972" cy="3614057"/>
          </a:xfrm>
          <a:prstGeom prst="roundRect">
            <a:avLst>
              <a:gd name="adj" fmla="val 895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12D413F6-6729-4B47-971F-0583C7DF6E83}"/>
              </a:ext>
            </a:extLst>
          </p:cNvPr>
          <p:cNvSpPr/>
          <p:nvPr/>
        </p:nvSpPr>
        <p:spPr>
          <a:xfrm>
            <a:off x="1375953" y="2551610"/>
            <a:ext cx="2151017" cy="3204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Interface aka HTML Elements + Custom Elements (?)</a:t>
            </a:r>
          </a:p>
        </p:txBody>
      </p:sp>
      <p:sp>
        <p:nvSpPr>
          <p:cNvPr id="5" name="TextBox 4">
            <a:extLst>
              <a:ext uri="{FF2B5EF4-FFF2-40B4-BE49-F238E27FC236}">
                <a16:creationId xmlns:a16="http://schemas.microsoft.com/office/drawing/2014/main" id="{A13A5B43-84F5-8B43-9AC2-2D1992417DD8}"/>
              </a:ext>
            </a:extLst>
          </p:cNvPr>
          <p:cNvSpPr txBox="1"/>
          <p:nvPr/>
        </p:nvSpPr>
        <p:spPr>
          <a:xfrm>
            <a:off x="8595360" y="3317966"/>
            <a:ext cx="2899954" cy="1200329"/>
          </a:xfrm>
          <a:prstGeom prst="rect">
            <a:avLst/>
          </a:prstGeom>
          <a:noFill/>
        </p:spPr>
        <p:txBody>
          <a:bodyPr wrap="square" rtlCol="0">
            <a:spAutoFit/>
          </a:bodyPr>
          <a:lstStyle/>
          <a:p>
            <a:r>
              <a:rPr lang="en-US" dirty="0"/>
              <a:t>Custom Elements are Other React Components form Same Project / third party libraries / </a:t>
            </a:r>
            <a:r>
              <a:rPr lang="en-US" dirty="0" err="1"/>
              <a:t>LitElements</a:t>
            </a:r>
            <a:r>
              <a:rPr lang="en-US" dirty="0"/>
              <a:t> </a:t>
            </a:r>
          </a:p>
        </p:txBody>
      </p:sp>
      <p:sp>
        <p:nvSpPr>
          <p:cNvPr id="6" name="TextBox 5">
            <a:extLst>
              <a:ext uri="{FF2B5EF4-FFF2-40B4-BE49-F238E27FC236}">
                <a16:creationId xmlns:a16="http://schemas.microsoft.com/office/drawing/2014/main" id="{097682D6-99D2-2D45-B4E5-F090046B15A8}"/>
              </a:ext>
            </a:extLst>
          </p:cNvPr>
          <p:cNvSpPr txBox="1"/>
          <p:nvPr/>
        </p:nvSpPr>
        <p:spPr>
          <a:xfrm>
            <a:off x="7454537" y="2299063"/>
            <a:ext cx="2473234" cy="369332"/>
          </a:xfrm>
          <a:prstGeom prst="rect">
            <a:avLst/>
          </a:prstGeom>
          <a:noFill/>
        </p:spPr>
        <p:txBody>
          <a:bodyPr wrap="square" rtlCol="0">
            <a:spAutoFit/>
          </a:bodyPr>
          <a:lstStyle/>
          <a:p>
            <a:r>
              <a:rPr lang="en-US" dirty="0" err="1"/>
              <a:t>React.js</a:t>
            </a:r>
            <a:r>
              <a:rPr lang="en-US" dirty="0"/>
              <a:t> Component</a:t>
            </a:r>
          </a:p>
        </p:txBody>
      </p:sp>
      <p:sp>
        <p:nvSpPr>
          <p:cNvPr id="7" name="Rectangle 6">
            <a:extLst>
              <a:ext uri="{FF2B5EF4-FFF2-40B4-BE49-F238E27FC236}">
                <a16:creationId xmlns:a16="http://schemas.microsoft.com/office/drawing/2014/main" id="{1E59B6F2-C935-254C-9103-6383BF562D03}"/>
              </a:ext>
            </a:extLst>
          </p:cNvPr>
          <p:cNvSpPr/>
          <p:nvPr/>
        </p:nvSpPr>
        <p:spPr>
          <a:xfrm>
            <a:off x="3953689" y="2551610"/>
            <a:ext cx="2908663" cy="8773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State Properties Bound to HTML’s JSX Attributes </a:t>
            </a:r>
          </a:p>
        </p:txBody>
      </p:sp>
      <p:sp>
        <p:nvSpPr>
          <p:cNvPr id="8" name="Bent Up Arrow 7">
            <a:extLst>
              <a:ext uri="{FF2B5EF4-FFF2-40B4-BE49-F238E27FC236}">
                <a16:creationId xmlns:a16="http://schemas.microsoft.com/office/drawing/2014/main" id="{6CA210FA-5FFC-554D-A793-DAFBF4EBE5F8}"/>
              </a:ext>
            </a:extLst>
          </p:cNvPr>
          <p:cNvSpPr/>
          <p:nvPr/>
        </p:nvSpPr>
        <p:spPr>
          <a:xfrm rot="5400000" flipV="1">
            <a:off x="3714205" y="3241766"/>
            <a:ext cx="707571" cy="108204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8A58476-4099-284D-ADFE-A430D77B06B9}"/>
              </a:ext>
            </a:extLst>
          </p:cNvPr>
          <p:cNvSpPr txBox="1"/>
          <p:nvPr/>
        </p:nvSpPr>
        <p:spPr>
          <a:xfrm>
            <a:off x="4676502" y="3545785"/>
            <a:ext cx="2368731" cy="461665"/>
          </a:xfrm>
          <a:prstGeom prst="rect">
            <a:avLst/>
          </a:prstGeom>
          <a:noFill/>
        </p:spPr>
        <p:txBody>
          <a:bodyPr wrap="square" rtlCol="0">
            <a:spAutoFit/>
          </a:bodyPr>
          <a:lstStyle/>
          <a:p>
            <a:r>
              <a:rPr lang="en-US" sz="1200" dirty="0"/>
              <a:t>Data from state is bound to HTML  Elements</a:t>
            </a:r>
          </a:p>
        </p:txBody>
      </p:sp>
      <p:sp>
        <p:nvSpPr>
          <p:cNvPr id="10" name="Rectangle 9">
            <a:extLst>
              <a:ext uri="{FF2B5EF4-FFF2-40B4-BE49-F238E27FC236}">
                <a16:creationId xmlns:a16="http://schemas.microsoft.com/office/drawing/2014/main" id="{3F40F691-FDCE-8E42-9A16-DC1BA68A6F3E}"/>
              </a:ext>
            </a:extLst>
          </p:cNvPr>
          <p:cNvSpPr/>
          <p:nvPr/>
        </p:nvSpPr>
        <p:spPr>
          <a:xfrm>
            <a:off x="3951512" y="4367349"/>
            <a:ext cx="2908663" cy="8773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Functions, bound to HTML elements and responsible for State Updates</a:t>
            </a:r>
          </a:p>
        </p:txBody>
      </p:sp>
      <p:sp>
        <p:nvSpPr>
          <p:cNvPr id="11" name="Right Arrow 10">
            <a:extLst>
              <a:ext uri="{FF2B5EF4-FFF2-40B4-BE49-F238E27FC236}">
                <a16:creationId xmlns:a16="http://schemas.microsoft.com/office/drawing/2014/main" id="{85B7E8ED-A240-964C-98FF-F6E37813455F}"/>
              </a:ext>
            </a:extLst>
          </p:cNvPr>
          <p:cNvSpPr/>
          <p:nvPr/>
        </p:nvSpPr>
        <p:spPr>
          <a:xfrm>
            <a:off x="3526970" y="4675722"/>
            <a:ext cx="426719" cy="3382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rved Right Arrow 11">
            <a:extLst>
              <a:ext uri="{FF2B5EF4-FFF2-40B4-BE49-F238E27FC236}">
                <a16:creationId xmlns:a16="http://schemas.microsoft.com/office/drawing/2014/main" id="{3C8F2970-C0C2-7D45-89AF-BFB6E87DF117}"/>
              </a:ext>
            </a:extLst>
          </p:cNvPr>
          <p:cNvSpPr/>
          <p:nvPr/>
        </p:nvSpPr>
        <p:spPr>
          <a:xfrm rot="10800000">
            <a:off x="6883036" y="2879550"/>
            <a:ext cx="522515" cy="17961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4" name="Straight Arrow Connector 13">
            <a:extLst>
              <a:ext uri="{FF2B5EF4-FFF2-40B4-BE49-F238E27FC236}">
                <a16:creationId xmlns:a16="http://schemas.microsoft.com/office/drawing/2014/main" id="{7E0DF1AB-D37B-9D4E-B40B-CEE7ECB88644}"/>
              </a:ext>
            </a:extLst>
          </p:cNvPr>
          <p:cNvCxnSpPr/>
          <p:nvPr/>
        </p:nvCxnSpPr>
        <p:spPr>
          <a:xfrm>
            <a:off x="7454537" y="3823063"/>
            <a:ext cx="827314" cy="852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DF3C9F6-72B9-4840-A7CE-A855A2878973}"/>
              </a:ext>
            </a:extLst>
          </p:cNvPr>
          <p:cNvSpPr txBox="1"/>
          <p:nvPr/>
        </p:nvSpPr>
        <p:spPr>
          <a:xfrm>
            <a:off x="8020594" y="4675722"/>
            <a:ext cx="3396343" cy="1200329"/>
          </a:xfrm>
          <a:prstGeom prst="rect">
            <a:avLst/>
          </a:prstGeom>
          <a:noFill/>
        </p:spPr>
        <p:txBody>
          <a:bodyPr wrap="square" rtlCol="0">
            <a:spAutoFit/>
          </a:bodyPr>
          <a:lstStyle/>
          <a:p>
            <a:r>
              <a:rPr lang="en-US" dirty="0"/>
              <a:t>Mutate the state (update the old value with new value) and modify the UI (DOM element) based on the </a:t>
            </a:r>
            <a:r>
              <a:rPr lang="en-US"/>
              <a:t>updated value.</a:t>
            </a:r>
            <a:endParaRPr lang="en-US" dirty="0"/>
          </a:p>
        </p:txBody>
      </p:sp>
    </p:spTree>
    <p:extLst>
      <p:ext uri="{BB962C8B-B14F-4D97-AF65-F5344CB8AC3E}">
        <p14:creationId xmlns:p14="http://schemas.microsoft.com/office/powerpoint/2010/main" val="22200915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EC558-C2EB-024A-B021-9186EC127D72}"/>
              </a:ext>
            </a:extLst>
          </p:cNvPr>
          <p:cNvSpPr/>
          <p:nvPr/>
        </p:nvSpPr>
        <p:spPr>
          <a:xfrm>
            <a:off x="444137" y="705394"/>
            <a:ext cx="11286309"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9CED2B0-4D13-304B-833E-279EA2E5C98E}"/>
              </a:ext>
            </a:extLst>
          </p:cNvPr>
          <p:cNvSpPr txBox="1"/>
          <p:nvPr/>
        </p:nvSpPr>
        <p:spPr>
          <a:xfrm>
            <a:off x="879566" y="857794"/>
            <a:ext cx="10694125" cy="646331"/>
          </a:xfrm>
          <a:prstGeom prst="rect">
            <a:avLst/>
          </a:prstGeom>
          <a:noFill/>
        </p:spPr>
        <p:txBody>
          <a:bodyPr wrap="square" rtlCol="0">
            <a:spAutoFit/>
          </a:bodyPr>
          <a:lstStyle/>
          <a:p>
            <a:r>
              <a:rPr lang="en-US" dirty="0"/>
              <a:t>Parent Component with multiple Children Component for UI Composition</a:t>
            </a:r>
          </a:p>
          <a:p>
            <a:r>
              <a:rPr lang="en-US" dirty="0"/>
              <a:t>State={value:value1};  </a:t>
            </a:r>
            <a:r>
              <a:rPr lang="en-US" dirty="0" err="1"/>
              <a:t>this.setState</a:t>
            </a:r>
            <a:r>
              <a:rPr lang="en-US" dirty="0"/>
              <a:t>({value:value2})</a:t>
            </a:r>
          </a:p>
        </p:txBody>
      </p:sp>
      <p:sp>
        <p:nvSpPr>
          <p:cNvPr id="4" name="Rectangle 3">
            <a:extLst>
              <a:ext uri="{FF2B5EF4-FFF2-40B4-BE49-F238E27FC236}">
                <a16:creationId xmlns:a16="http://schemas.microsoft.com/office/drawing/2014/main" id="{7EEA4C1F-DBA6-3D46-A844-D53F646523E7}"/>
              </a:ext>
            </a:extLst>
          </p:cNvPr>
          <p:cNvSpPr/>
          <p:nvPr/>
        </p:nvSpPr>
        <p:spPr>
          <a:xfrm>
            <a:off x="1114697" y="1672046"/>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a:t>
            </a:r>
          </a:p>
        </p:txBody>
      </p:sp>
      <p:sp>
        <p:nvSpPr>
          <p:cNvPr id="5" name="Rectangle 4">
            <a:extLst>
              <a:ext uri="{FF2B5EF4-FFF2-40B4-BE49-F238E27FC236}">
                <a16:creationId xmlns:a16="http://schemas.microsoft.com/office/drawing/2014/main" id="{10CE1168-A332-164D-8BD5-CABA556072FE}"/>
              </a:ext>
            </a:extLst>
          </p:cNvPr>
          <p:cNvSpPr/>
          <p:nvPr/>
        </p:nvSpPr>
        <p:spPr>
          <a:xfrm>
            <a:off x="1114696"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2</a:t>
            </a:r>
          </a:p>
        </p:txBody>
      </p:sp>
      <p:sp>
        <p:nvSpPr>
          <p:cNvPr id="6" name="Rectangle 5">
            <a:extLst>
              <a:ext uri="{FF2B5EF4-FFF2-40B4-BE49-F238E27FC236}">
                <a16:creationId xmlns:a16="http://schemas.microsoft.com/office/drawing/2014/main" id="{13687DBA-EF39-8D46-B334-A71ABA0ECFA7}"/>
              </a:ext>
            </a:extLst>
          </p:cNvPr>
          <p:cNvSpPr/>
          <p:nvPr/>
        </p:nvSpPr>
        <p:spPr>
          <a:xfrm>
            <a:off x="3579222"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4</a:t>
            </a:r>
          </a:p>
        </p:txBody>
      </p:sp>
      <p:sp>
        <p:nvSpPr>
          <p:cNvPr id="7" name="Rectangle 6">
            <a:extLst>
              <a:ext uri="{FF2B5EF4-FFF2-40B4-BE49-F238E27FC236}">
                <a16:creationId xmlns:a16="http://schemas.microsoft.com/office/drawing/2014/main" id="{89B86235-1531-3D4E-8DDC-8027F937B0C3}"/>
              </a:ext>
            </a:extLst>
          </p:cNvPr>
          <p:cNvSpPr/>
          <p:nvPr/>
        </p:nvSpPr>
        <p:spPr>
          <a:xfrm>
            <a:off x="3579221" y="165968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3</a:t>
            </a:r>
          </a:p>
        </p:txBody>
      </p:sp>
      <p:sp>
        <p:nvSpPr>
          <p:cNvPr id="8" name="Rectangle 7">
            <a:extLst>
              <a:ext uri="{FF2B5EF4-FFF2-40B4-BE49-F238E27FC236}">
                <a16:creationId xmlns:a16="http://schemas.microsoft.com/office/drawing/2014/main" id="{570DD81C-1464-694C-A35A-DF9AFF57E778}"/>
              </a:ext>
            </a:extLst>
          </p:cNvPr>
          <p:cNvSpPr/>
          <p:nvPr/>
        </p:nvSpPr>
        <p:spPr>
          <a:xfrm>
            <a:off x="5817324"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Value3</a:t>
            </a:r>
          </a:p>
          <a:p>
            <a:pPr algn="ctr"/>
            <a:r>
              <a:rPr lang="en-US" dirty="0"/>
              <a:t>Key 5</a:t>
            </a:r>
          </a:p>
        </p:txBody>
      </p:sp>
      <p:sp>
        <p:nvSpPr>
          <p:cNvPr id="9" name="Rectangle 8">
            <a:extLst>
              <a:ext uri="{FF2B5EF4-FFF2-40B4-BE49-F238E27FC236}">
                <a16:creationId xmlns:a16="http://schemas.microsoft.com/office/drawing/2014/main" id="{FFAE58D4-83D1-9240-86A2-DE9E992FA3B6}"/>
              </a:ext>
            </a:extLst>
          </p:cNvPr>
          <p:cNvSpPr/>
          <p:nvPr/>
        </p:nvSpPr>
        <p:spPr>
          <a:xfrm>
            <a:off x="5802082"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6</a:t>
            </a:r>
          </a:p>
        </p:txBody>
      </p:sp>
      <p:sp>
        <p:nvSpPr>
          <p:cNvPr id="10" name="Rectangle 9">
            <a:extLst>
              <a:ext uri="{FF2B5EF4-FFF2-40B4-BE49-F238E27FC236}">
                <a16:creationId xmlns:a16="http://schemas.microsoft.com/office/drawing/2014/main" id="{CEAC68FE-5C6B-494D-8133-641EB540D5BE}"/>
              </a:ext>
            </a:extLst>
          </p:cNvPr>
          <p:cNvSpPr/>
          <p:nvPr/>
        </p:nvSpPr>
        <p:spPr>
          <a:xfrm>
            <a:off x="790302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Value4</a:t>
            </a:r>
          </a:p>
          <a:p>
            <a:pPr algn="ctr"/>
            <a:r>
              <a:rPr lang="en-US" dirty="0"/>
              <a:t>Key 7</a:t>
            </a:r>
          </a:p>
        </p:txBody>
      </p:sp>
      <p:sp>
        <p:nvSpPr>
          <p:cNvPr id="11" name="Rectangle 10">
            <a:extLst>
              <a:ext uri="{FF2B5EF4-FFF2-40B4-BE49-F238E27FC236}">
                <a16:creationId xmlns:a16="http://schemas.microsoft.com/office/drawing/2014/main" id="{CB43A1E8-120B-614D-92A1-E18AE2F8C570}"/>
              </a:ext>
            </a:extLst>
          </p:cNvPr>
          <p:cNvSpPr/>
          <p:nvPr/>
        </p:nvSpPr>
        <p:spPr>
          <a:xfrm>
            <a:off x="7903026" y="3489819"/>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8</a:t>
            </a:r>
          </a:p>
        </p:txBody>
      </p:sp>
      <p:sp>
        <p:nvSpPr>
          <p:cNvPr id="12" name="Rectangle 11">
            <a:extLst>
              <a:ext uri="{FF2B5EF4-FFF2-40B4-BE49-F238E27FC236}">
                <a16:creationId xmlns:a16="http://schemas.microsoft.com/office/drawing/2014/main" id="{4EC6D1F4-19DF-C04A-887D-8D997A509FEC}"/>
              </a:ext>
            </a:extLst>
          </p:cNvPr>
          <p:cNvSpPr/>
          <p:nvPr/>
        </p:nvSpPr>
        <p:spPr>
          <a:xfrm>
            <a:off x="981673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Value5</a:t>
            </a:r>
          </a:p>
          <a:p>
            <a:pPr algn="ctr"/>
            <a:r>
              <a:rPr lang="en-US" dirty="0"/>
              <a:t>Key 9</a:t>
            </a:r>
          </a:p>
        </p:txBody>
      </p:sp>
      <p:sp>
        <p:nvSpPr>
          <p:cNvPr id="13" name="Rectangle 12">
            <a:extLst>
              <a:ext uri="{FF2B5EF4-FFF2-40B4-BE49-F238E27FC236}">
                <a16:creationId xmlns:a16="http://schemas.microsoft.com/office/drawing/2014/main" id="{17A33800-62CE-6540-BD87-CD6BDCC097F0}"/>
              </a:ext>
            </a:extLst>
          </p:cNvPr>
          <p:cNvSpPr/>
          <p:nvPr/>
        </p:nvSpPr>
        <p:spPr>
          <a:xfrm>
            <a:off x="9827623" y="342900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10</a:t>
            </a:r>
          </a:p>
          <a:p>
            <a:pPr algn="ctr"/>
            <a:endParaRPr lang="en-US" b="1" dirty="0"/>
          </a:p>
        </p:txBody>
      </p:sp>
      <p:sp>
        <p:nvSpPr>
          <p:cNvPr id="15" name="TextBox 14">
            <a:extLst>
              <a:ext uri="{FF2B5EF4-FFF2-40B4-BE49-F238E27FC236}">
                <a16:creationId xmlns:a16="http://schemas.microsoft.com/office/drawing/2014/main" id="{81BE48E3-4CD7-0445-BD33-43B15237A0B0}"/>
              </a:ext>
            </a:extLst>
          </p:cNvPr>
          <p:cNvSpPr txBox="1"/>
          <p:nvPr/>
        </p:nvSpPr>
        <p:spPr>
          <a:xfrm>
            <a:off x="1611086" y="5061997"/>
            <a:ext cx="8989421" cy="369332"/>
          </a:xfrm>
          <a:prstGeom prst="rect">
            <a:avLst/>
          </a:prstGeom>
          <a:noFill/>
        </p:spPr>
        <p:txBody>
          <a:bodyPr wrap="square" rtlCol="0">
            <a:spAutoFit/>
          </a:bodyPr>
          <a:lstStyle/>
          <a:p>
            <a:r>
              <a:rPr lang="en-US" dirty="0"/>
              <a:t>The DOM Tree Contains 10 Child Components with Key for Each Component</a:t>
            </a:r>
          </a:p>
        </p:txBody>
      </p:sp>
    </p:spTree>
    <p:extLst>
      <p:ext uri="{BB962C8B-B14F-4D97-AF65-F5344CB8AC3E}">
        <p14:creationId xmlns:p14="http://schemas.microsoft.com/office/powerpoint/2010/main" val="2150551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EC558-C2EB-024A-B021-9186EC127D72}"/>
              </a:ext>
            </a:extLst>
          </p:cNvPr>
          <p:cNvSpPr/>
          <p:nvPr/>
        </p:nvSpPr>
        <p:spPr>
          <a:xfrm>
            <a:off x="444137" y="705394"/>
            <a:ext cx="11286309" cy="5294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9CED2B0-4D13-304B-833E-279EA2E5C98E}"/>
              </a:ext>
            </a:extLst>
          </p:cNvPr>
          <p:cNvSpPr txBox="1"/>
          <p:nvPr/>
        </p:nvSpPr>
        <p:spPr>
          <a:xfrm>
            <a:off x="888275" y="857794"/>
            <a:ext cx="10694125" cy="646331"/>
          </a:xfrm>
          <a:prstGeom prst="rect">
            <a:avLst/>
          </a:prstGeom>
          <a:noFill/>
        </p:spPr>
        <p:txBody>
          <a:bodyPr wrap="square" rtlCol="0">
            <a:spAutoFit/>
          </a:bodyPr>
          <a:lstStyle/>
          <a:p>
            <a:r>
              <a:rPr lang="en-US" dirty="0"/>
              <a:t>Parent Component with multiple Children Component for UI Composition with </a:t>
            </a:r>
            <a:r>
              <a:rPr lang="en-US" dirty="0" err="1"/>
              <a:t>StateChange</a:t>
            </a:r>
            <a:r>
              <a:rPr lang="en-US" dirty="0"/>
              <a:t> Requirement</a:t>
            </a:r>
          </a:p>
          <a:p>
            <a:r>
              <a:rPr lang="en-US" dirty="0"/>
              <a:t>Modify the value from value 1 to value2</a:t>
            </a:r>
          </a:p>
        </p:txBody>
      </p:sp>
      <p:sp>
        <p:nvSpPr>
          <p:cNvPr id="4" name="Rectangle 3">
            <a:extLst>
              <a:ext uri="{FF2B5EF4-FFF2-40B4-BE49-F238E27FC236}">
                <a16:creationId xmlns:a16="http://schemas.microsoft.com/office/drawing/2014/main" id="{7EEA4C1F-DBA6-3D46-A844-D53F646523E7}"/>
              </a:ext>
            </a:extLst>
          </p:cNvPr>
          <p:cNvSpPr/>
          <p:nvPr/>
        </p:nvSpPr>
        <p:spPr>
          <a:xfrm>
            <a:off x="1114697" y="1672046"/>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Value1</a:t>
            </a:r>
          </a:p>
          <a:p>
            <a:pPr algn="ctr"/>
            <a:r>
              <a:rPr lang="en-US" dirty="0"/>
              <a:t>Key 1</a:t>
            </a:r>
          </a:p>
        </p:txBody>
      </p:sp>
      <p:sp>
        <p:nvSpPr>
          <p:cNvPr id="5" name="Rectangle 4">
            <a:extLst>
              <a:ext uri="{FF2B5EF4-FFF2-40B4-BE49-F238E27FC236}">
                <a16:creationId xmlns:a16="http://schemas.microsoft.com/office/drawing/2014/main" id="{10CE1168-A332-164D-8BD5-CABA556072FE}"/>
              </a:ext>
            </a:extLst>
          </p:cNvPr>
          <p:cNvSpPr/>
          <p:nvPr/>
        </p:nvSpPr>
        <p:spPr>
          <a:xfrm>
            <a:off x="1114696" y="3429000"/>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2</a:t>
            </a:r>
          </a:p>
        </p:txBody>
      </p:sp>
      <p:sp>
        <p:nvSpPr>
          <p:cNvPr id="6" name="Rectangle 5">
            <a:extLst>
              <a:ext uri="{FF2B5EF4-FFF2-40B4-BE49-F238E27FC236}">
                <a16:creationId xmlns:a16="http://schemas.microsoft.com/office/drawing/2014/main" id="{13687DBA-EF39-8D46-B334-A71ABA0ECFA7}"/>
              </a:ext>
            </a:extLst>
          </p:cNvPr>
          <p:cNvSpPr/>
          <p:nvPr/>
        </p:nvSpPr>
        <p:spPr>
          <a:xfrm>
            <a:off x="3579222" y="3429000"/>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4</a:t>
            </a:r>
          </a:p>
        </p:txBody>
      </p:sp>
      <p:sp>
        <p:nvSpPr>
          <p:cNvPr id="7" name="Rectangle 6">
            <a:extLst>
              <a:ext uri="{FF2B5EF4-FFF2-40B4-BE49-F238E27FC236}">
                <a16:creationId xmlns:a16="http://schemas.microsoft.com/office/drawing/2014/main" id="{89B86235-1531-3D4E-8DDC-8027F937B0C3}"/>
              </a:ext>
            </a:extLst>
          </p:cNvPr>
          <p:cNvSpPr/>
          <p:nvPr/>
        </p:nvSpPr>
        <p:spPr>
          <a:xfrm>
            <a:off x="3579221" y="1659680"/>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3</a:t>
            </a:r>
          </a:p>
        </p:txBody>
      </p:sp>
      <p:sp>
        <p:nvSpPr>
          <p:cNvPr id="8" name="Rectangle 7">
            <a:extLst>
              <a:ext uri="{FF2B5EF4-FFF2-40B4-BE49-F238E27FC236}">
                <a16:creationId xmlns:a16="http://schemas.microsoft.com/office/drawing/2014/main" id="{570DD81C-1464-694C-A35A-DF9AFF57E778}"/>
              </a:ext>
            </a:extLst>
          </p:cNvPr>
          <p:cNvSpPr/>
          <p:nvPr/>
        </p:nvSpPr>
        <p:spPr>
          <a:xfrm>
            <a:off x="5817324"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Value3</a:t>
            </a:r>
          </a:p>
          <a:p>
            <a:pPr algn="ctr"/>
            <a:r>
              <a:rPr lang="en-US" dirty="0"/>
              <a:t>Key 5</a:t>
            </a:r>
          </a:p>
        </p:txBody>
      </p:sp>
      <p:sp>
        <p:nvSpPr>
          <p:cNvPr id="9" name="Rectangle 8">
            <a:extLst>
              <a:ext uri="{FF2B5EF4-FFF2-40B4-BE49-F238E27FC236}">
                <a16:creationId xmlns:a16="http://schemas.microsoft.com/office/drawing/2014/main" id="{FFAE58D4-83D1-9240-86A2-DE9E992FA3B6}"/>
              </a:ext>
            </a:extLst>
          </p:cNvPr>
          <p:cNvSpPr/>
          <p:nvPr/>
        </p:nvSpPr>
        <p:spPr>
          <a:xfrm>
            <a:off x="5802082" y="3489819"/>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6</a:t>
            </a:r>
          </a:p>
        </p:txBody>
      </p:sp>
      <p:sp>
        <p:nvSpPr>
          <p:cNvPr id="10" name="Rectangle 9">
            <a:extLst>
              <a:ext uri="{FF2B5EF4-FFF2-40B4-BE49-F238E27FC236}">
                <a16:creationId xmlns:a16="http://schemas.microsoft.com/office/drawing/2014/main" id="{CEAC68FE-5C6B-494D-8133-641EB540D5BE}"/>
              </a:ext>
            </a:extLst>
          </p:cNvPr>
          <p:cNvSpPr/>
          <p:nvPr/>
        </p:nvSpPr>
        <p:spPr>
          <a:xfrm>
            <a:off x="790302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Value4</a:t>
            </a:r>
          </a:p>
          <a:p>
            <a:pPr algn="ctr"/>
            <a:r>
              <a:rPr lang="en-US" dirty="0"/>
              <a:t>Key 7</a:t>
            </a:r>
          </a:p>
        </p:txBody>
      </p:sp>
      <p:sp>
        <p:nvSpPr>
          <p:cNvPr id="11" name="Rectangle 10">
            <a:extLst>
              <a:ext uri="{FF2B5EF4-FFF2-40B4-BE49-F238E27FC236}">
                <a16:creationId xmlns:a16="http://schemas.microsoft.com/office/drawing/2014/main" id="{CB43A1E8-120B-614D-92A1-E18AE2F8C570}"/>
              </a:ext>
            </a:extLst>
          </p:cNvPr>
          <p:cNvSpPr/>
          <p:nvPr/>
        </p:nvSpPr>
        <p:spPr>
          <a:xfrm>
            <a:off x="7903026" y="3489819"/>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8</a:t>
            </a:r>
          </a:p>
        </p:txBody>
      </p:sp>
      <p:sp>
        <p:nvSpPr>
          <p:cNvPr id="12" name="Rectangle 11">
            <a:extLst>
              <a:ext uri="{FF2B5EF4-FFF2-40B4-BE49-F238E27FC236}">
                <a16:creationId xmlns:a16="http://schemas.microsoft.com/office/drawing/2014/main" id="{4EC6D1F4-19DF-C04A-887D-8D997A509FEC}"/>
              </a:ext>
            </a:extLst>
          </p:cNvPr>
          <p:cNvSpPr/>
          <p:nvPr/>
        </p:nvSpPr>
        <p:spPr>
          <a:xfrm>
            <a:off x="9816736" y="1735183"/>
            <a:ext cx="1567543" cy="13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Value5</a:t>
            </a:r>
          </a:p>
          <a:p>
            <a:pPr algn="ctr"/>
            <a:r>
              <a:rPr lang="en-US" dirty="0"/>
              <a:t>Key 9</a:t>
            </a:r>
          </a:p>
        </p:txBody>
      </p:sp>
      <p:sp>
        <p:nvSpPr>
          <p:cNvPr id="13" name="Rectangle 12">
            <a:extLst>
              <a:ext uri="{FF2B5EF4-FFF2-40B4-BE49-F238E27FC236}">
                <a16:creationId xmlns:a16="http://schemas.microsoft.com/office/drawing/2014/main" id="{17A33800-62CE-6540-BD87-CD6BDCC097F0}"/>
              </a:ext>
            </a:extLst>
          </p:cNvPr>
          <p:cNvSpPr/>
          <p:nvPr/>
        </p:nvSpPr>
        <p:spPr>
          <a:xfrm>
            <a:off x="9827623" y="3518123"/>
            <a:ext cx="1567543" cy="13411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 1 with Value2</a:t>
            </a:r>
          </a:p>
          <a:p>
            <a:pPr algn="ctr"/>
            <a:r>
              <a:rPr lang="en-US" dirty="0"/>
              <a:t>Key 10</a:t>
            </a:r>
          </a:p>
          <a:p>
            <a:pPr algn="ctr"/>
            <a:endParaRPr lang="en-US" b="1" dirty="0"/>
          </a:p>
        </p:txBody>
      </p:sp>
      <p:sp>
        <p:nvSpPr>
          <p:cNvPr id="15" name="TextBox 14">
            <a:extLst>
              <a:ext uri="{FF2B5EF4-FFF2-40B4-BE49-F238E27FC236}">
                <a16:creationId xmlns:a16="http://schemas.microsoft.com/office/drawing/2014/main" id="{81BE48E3-4CD7-0445-BD33-43B15237A0B0}"/>
              </a:ext>
            </a:extLst>
          </p:cNvPr>
          <p:cNvSpPr txBox="1"/>
          <p:nvPr/>
        </p:nvSpPr>
        <p:spPr>
          <a:xfrm>
            <a:off x="583475" y="5061997"/>
            <a:ext cx="10998926" cy="923330"/>
          </a:xfrm>
          <a:prstGeom prst="rect">
            <a:avLst/>
          </a:prstGeom>
          <a:noFill/>
        </p:spPr>
        <p:txBody>
          <a:bodyPr wrap="square" rtlCol="0">
            <a:spAutoFit/>
          </a:bodyPr>
          <a:lstStyle/>
          <a:p>
            <a:r>
              <a:rPr lang="en-US" dirty="0"/>
              <a:t>The DOM Tree Contains 10 Child Components with Key for Each Component.</a:t>
            </a:r>
          </a:p>
          <a:p>
            <a:r>
              <a:rPr lang="en-US" dirty="0"/>
              <a:t> </a:t>
            </a:r>
            <a:r>
              <a:rPr lang="en-US" dirty="0" err="1"/>
              <a:t>ReactDom.render</a:t>
            </a:r>
            <a:r>
              <a:rPr lang="en-US" dirty="0"/>
              <a:t>(), scan the state change requirement from parent and verify which child needs the state to be updated by scanning each child based on key, and if change is needed, then element on that key will only be updated</a:t>
            </a:r>
          </a:p>
        </p:txBody>
      </p:sp>
    </p:spTree>
    <p:extLst>
      <p:ext uri="{BB962C8B-B14F-4D97-AF65-F5344CB8AC3E}">
        <p14:creationId xmlns:p14="http://schemas.microsoft.com/office/powerpoint/2010/main" val="4049926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DA9B4615-DF36-C141-B1F7-5AB5A6EF7624}"/>
              </a:ext>
            </a:extLst>
          </p:cNvPr>
          <p:cNvSpPr/>
          <p:nvPr/>
        </p:nvSpPr>
        <p:spPr>
          <a:xfrm>
            <a:off x="7794171" y="1079863"/>
            <a:ext cx="3631475" cy="3596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Level JavaScript</a:t>
            </a:r>
          </a:p>
        </p:txBody>
      </p:sp>
      <p:sp>
        <p:nvSpPr>
          <p:cNvPr id="3" name="Rounded Rectangle 2">
            <a:extLst>
              <a:ext uri="{FF2B5EF4-FFF2-40B4-BE49-F238E27FC236}">
                <a16:creationId xmlns:a16="http://schemas.microsoft.com/office/drawing/2014/main" id="{A87B163E-117D-CD43-8BD7-8D22F4136CB7}"/>
              </a:ext>
            </a:extLst>
          </p:cNvPr>
          <p:cNvSpPr/>
          <p:nvPr/>
        </p:nvSpPr>
        <p:spPr>
          <a:xfrm>
            <a:off x="465909" y="1079863"/>
            <a:ext cx="3631475" cy="3596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 will load and execute</a:t>
            </a:r>
          </a:p>
          <a:p>
            <a:pPr algn="ctr"/>
            <a:r>
              <a:rPr lang="en-US" dirty="0"/>
              <a:t>JavaScript Compatible to it</a:t>
            </a:r>
          </a:p>
        </p:txBody>
      </p:sp>
      <p:sp>
        <p:nvSpPr>
          <p:cNvPr id="4" name="Can 3">
            <a:extLst>
              <a:ext uri="{FF2B5EF4-FFF2-40B4-BE49-F238E27FC236}">
                <a16:creationId xmlns:a16="http://schemas.microsoft.com/office/drawing/2014/main" id="{27F0C7D1-79CF-1446-9F97-38877209E04F}"/>
              </a:ext>
            </a:extLst>
          </p:cNvPr>
          <p:cNvSpPr/>
          <p:nvPr/>
        </p:nvSpPr>
        <p:spPr>
          <a:xfrm rot="16200000">
            <a:off x="5431972" y="1029788"/>
            <a:ext cx="1027612" cy="369679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7504AC89-53F9-754A-B795-63189C2AAA93}"/>
              </a:ext>
            </a:extLst>
          </p:cNvPr>
          <p:cNvSpPr txBox="1"/>
          <p:nvPr/>
        </p:nvSpPr>
        <p:spPr>
          <a:xfrm>
            <a:off x="4772297" y="2499360"/>
            <a:ext cx="2429692" cy="923330"/>
          </a:xfrm>
          <a:prstGeom prst="rect">
            <a:avLst/>
          </a:prstGeom>
          <a:noFill/>
        </p:spPr>
        <p:txBody>
          <a:bodyPr wrap="square" rtlCol="0">
            <a:spAutoFit/>
          </a:bodyPr>
          <a:lstStyle/>
          <a:p>
            <a:pPr algn="ctr"/>
            <a:r>
              <a:rPr lang="en-US" dirty="0">
                <a:highlight>
                  <a:srgbClr val="FFFF00"/>
                </a:highlight>
              </a:rPr>
              <a:t>JavaScript Compiled Transformation aka Transpiler</a:t>
            </a:r>
          </a:p>
        </p:txBody>
      </p:sp>
    </p:spTree>
    <p:extLst>
      <p:ext uri="{BB962C8B-B14F-4D97-AF65-F5344CB8AC3E}">
        <p14:creationId xmlns:p14="http://schemas.microsoft.com/office/powerpoint/2010/main" val="3863455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AAED2C-CAA8-F549-B86B-6E07519B4E47}"/>
              </a:ext>
            </a:extLst>
          </p:cNvPr>
          <p:cNvSpPr txBox="1"/>
          <p:nvPr/>
        </p:nvSpPr>
        <p:spPr>
          <a:xfrm>
            <a:off x="278674" y="365760"/>
            <a:ext cx="11747863" cy="2862322"/>
          </a:xfrm>
          <a:prstGeom prst="rect">
            <a:avLst/>
          </a:prstGeom>
          <a:noFill/>
        </p:spPr>
        <p:txBody>
          <a:bodyPr wrap="square" rtlCol="0">
            <a:spAutoFit/>
          </a:bodyPr>
          <a:lstStyle/>
          <a:p>
            <a:r>
              <a:rPr lang="en-US" dirty="0"/>
              <a:t>Languages supporting ES 6 and ES 7 Standard</a:t>
            </a:r>
          </a:p>
          <a:p>
            <a:endParaRPr lang="en-US" dirty="0"/>
          </a:p>
          <a:p>
            <a:endParaRPr lang="en-US" dirty="0"/>
          </a:p>
          <a:p>
            <a:pPr marL="342900" indent="-342900">
              <a:buAutoNum type="arabicPeriod"/>
            </a:pPr>
            <a:r>
              <a:rPr lang="en-US" dirty="0"/>
              <a:t>TypeScript, language by Microsoft, Open Source, heavily used for Modern Apps</a:t>
            </a:r>
          </a:p>
          <a:p>
            <a:pPr marL="800100" lvl="1" indent="-342900">
              <a:buAutoNum type="arabicPeriod"/>
            </a:pPr>
            <a:r>
              <a:rPr lang="en-US" dirty="0"/>
              <a:t>Angular </a:t>
            </a:r>
          </a:p>
          <a:p>
            <a:pPr marL="800100" lvl="1" indent="-342900">
              <a:buAutoNum type="arabicPeriod"/>
            </a:pPr>
            <a:r>
              <a:rPr lang="en-US" dirty="0"/>
              <a:t>React 15.0+ TypeScript Support </a:t>
            </a:r>
          </a:p>
          <a:p>
            <a:pPr marL="342900" indent="-342900">
              <a:buAutoNum type="arabicPeriod"/>
            </a:pPr>
            <a:r>
              <a:rPr lang="en-US" dirty="0"/>
              <a:t>High-Level JavaScript aka ES 6 / ES 7</a:t>
            </a:r>
          </a:p>
          <a:p>
            <a:pPr marL="800100" lvl="1" indent="-342900">
              <a:buAutoNum type="arabicPeriod"/>
            </a:pPr>
            <a:r>
              <a:rPr lang="en-US" dirty="0"/>
              <a:t>Preferred language for React, Vue, Ember, </a:t>
            </a:r>
            <a:r>
              <a:rPr lang="en-US" dirty="0" err="1"/>
              <a:t>ExtJs</a:t>
            </a:r>
            <a:r>
              <a:rPr lang="en-US" dirty="0"/>
              <a:t>, etc.</a:t>
            </a:r>
          </a:p>
          <a:p>
            <a:pPr marL="342900" indent="-342900">
              <a:buAutoNum type="arabicPeriod"/>
            </a:pPr>
            <a:r>
              <a:rPr lang="en-US" dirty="0"/>
              <a:t>Dart</a:t>
            </a:r>
          </a:p>
          <a:p>
            <a:pPr marL="800100" lvl="1" indent="-342900">
              <a:buAutoNum type="arabicPeriod"/>
            </a:pPr>
            <a:r>
              <a:rPr lang="en-US" dirty="0"/>
              <a:t>Angular, etc.</a:t>
            </a:r>
          </a:p>
        </p:txBody>
      </p:sp>
    </p:spTree>
    <p:extLst>
      <p:ext uri="{BB962C8B-B14F-4D97-AF65-F5344CB8AC3E}">
        <p14:creationId xmlns:p14="http://schemas.microsoft.com/office/powerpoint/2010/main" val="11012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2342D2-7364-5E46-A304-73A723F84AD5}"/>
              </a:ext>
            </a:extLst>
          </p:cNvPr>
          <p:cNvSpPr/>
          <p:nvPr/>
        </p:nvSpPr>
        <p:spPr>
          <a:xfrm>
            <a:off x="6522720" y="844731"/>
            <a:ext cx="4284617" cy="487897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8DA29414-068D-3845-ABF3-2FADE69FE9A6}"/>
              </a:ext>
            </a:extLst>
          </p:cNvPr>
          <p:cNvSpPr txBox="1"/>
          <p:nvPr/>
        </p:nvSpPr>
        <p:spPr>
          <a:xfrm>
            <a:off x="6871063" y="182880"/>
            <a:ext cx="3143794" cy="646331"/>
          </a:xfrm>
          <a:prstGeom prst="rect">
            <a:avLst/>
          </a:prstGeom>
          <a:noFill/>
        </p:spPr>
        <p:txBody>
          <a:bodyPr wrap="square" rtlCol="0">
            <a:spAutoFit/>
          </a:bodyPr>
          <a:lstStyle/>
          <a:p>
            <a:pPr algn="ctr"/>
            <a:r>
              <a:rPr lang="en-US" dirty="0"/>
              <a:t>Web Server </a:t>
            </a:r>
          </a:p>
          <a:p>
            <a:pPr algn="ctr"/>
            <a:r>
              <a:rPr lang="en-US" dirty="0"/>
              <a:t>Application Hosting</a:t>
            </a:r>
          </a:p>
        </p:txBody>
      </p:sp>
      <p:sp>
        <p:nvSpPr>
          <p:cNvPr id="4" name="Rounded Rectangle 3">
            <a:extLst>
              <a:ext uri="{FF2B5EF4-FFF2-40B4-BE49-F238E27FC236}">
                <a16:creationId xmlns:a16="http://schemas.microsoft.com/office/drawing/2014/main" id="{402DD3CC-33FF-0143-ABF2-A5AC1FB5D4E7}"/>
              </a:ext>
            </a:extLst>
          </p:cNvPr>
          <p:cNvSpPr/>
          <p:nvPr/>
        </p:nvSpPr>
        <p:spPr>
          <a:xfrm>
            <a:off x="6696891" y="1132114"/>
            <a:ext cx="4032069" cy="9231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Listener</a:t>
            </a:r>
          </a:p>
          <a:p>
            <a:pPr algn="ctr"/>
            <a:r>
              <a:rPr lang="en-US" dirty="0"/>
              <a:t>Reads HTTP Request and Map it with the Hosted Web App</a:t>
            </a:r>
          </a:p>
        </p:txBody>
      </p:sp>
      <p:sp>
        <p:nvSpPr>
          <p:cNvPr id="5" name="Rounded Rectangle 4">
            <a:extLst>
              <a:ext uri="{FF2B5EF4-FFF2-40B4-BE49-F238E27FC236}">
                <a16:creationId xmlns:a16="http://schemas.microsoft.com/office/drawing/2014/main" id="{17728879-33A1-A445-B8E3-E3DBECBFD876}"/>
              </a:ext>
            </a:extLst>
          </p:cNvPr>
          <p:cNvSpPr/>
          <p:nvPr/>
        </p:nvSpPr>
        <p:spPr>
          <a:xfrm>
            <a:off x="6662057" y="2361111"/>
            <a:ext cx="4032069" cy="278565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79D8EB86-519A-5D4B-90A2-4B850669E26C}"/>
              </a:ext>
            </a:extLst>
          </p:cNvPr>
          <p:cNvSpPr txBox="1"/>
          <p:nvPr/>
        </p:nvSpPr>
        <p:spPr>
          <a:xfrm>
            <a:off x="7445829" y="2447109"/>
            <a:ext cx="2569028" cy="369332"/>
          </a:xfrm>
          <a:prstGeom prst="rect">
            <a:avLst/>
          </a:prstGeom>
          <a:noFill/>
        </p:spPr>
        <p:txBody>
          <a:bodyPr wrap="square" rtlCol="0">
            <a:spAutoFit/>
          </a:bodyPr>
          <a:lstStyle/>
          <a:p>
            <a:r>
              <a:rPr lang="en-US" dirty="0"/>
              <a:t>Hosted Web Application</a:t>
            </a:r>
          </a:p>
        </p:txBody>
      </p:sp>
      <p:sp>
        <p:nvSpPr>
          <p:cNvPr id="7" name="Rounded Rectangle 6">
            <a:extLst>
              <a:ext uri="{FF2B5EF4-FFF2-40B4-BE49-F238E27FC236}">
                <a16:creationId xmlns:a16="http://schemas.microsoft.com/office/drawing/2014/main" id="{C0CBF753-F9D4-E94E-99A4-6554AC716223}"/>
              </a:ext>
            </a:extLst>
          </p:cNvPr>
          <p:cNvSpPr/>
          <p:nvPr/>
        </p:nvSpPr>
        <p:spPr>
          <a:xfrm>
            <a:off x="6871063" y="3048000"/>
            <a:ext cx="3718560" cy="5834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Static and Dynamic Web Pages</a:t>
            </a:r>
          </a:p>
          <a:p>
            <a:pPr algn="ctr"/>
            <a:r>
              <a:rPr lang="en-US" dirty="0"/>
              <a:t>.html/.</a:t>
            </a:r>
            <a:r>
              <a:rPr lang="en-US" dirty="0" err="1"/>
              <a:t>css</a:t>
            </a:r>
            <a:r>
              <a:rPr lang="en-US" dirty="0"/>
              <a:t>/.</a:t>
            </a:r>
            <a:r>
              <a:rPr lang="en-US" dirty="0" err="1"/>
              <a:t>js</a:t>
            </a:r>
            <a:endParaRPr lang="en-US" dirty="0"/>
          </a:p>
        </p:txBody>
      </p:sp>
      <p:sp>
        <p:nvSpPr>
          <p:cNvPr id="8" name="Rounded Rectangle 7">
            <a:extLst>
              <a:ext uri="{FF2B5EF4-FFF2-40B4-BE49-F238E27FC236}">
                <a16:creationId xmlns:a16="http://schemas.microsoft.com/office/drawing/2014/main" id="{68250A71-4491-EA4F-82B1-2387478785AC}"/>
              </a:ext>
            </a:extLst>
          </p:cNvPr>
          <p:cNvSpPr/>
          <p:nvPr/>
        </p:nvSpPr>
        <p:spPr>
          <a:xfrm>
            <a:off x="6853645" y="3805646"/>
            <a:ext cx="3718560" cy="1132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 Framework</a:t>
            </a:r>
          </a:p>
          <a:p>
            <a:pPr algn="ctr"/>
            <a:r>
              <a:rPr lang="en-US" dirty="0"/>
              <a:t>Used to Execute Request, manipulate Pages, Generate HTTP Response</a:t>
            </a:r>
          </a:p>
        </p:txBody>
      </p:sp>
      <p:sp>
        <p:nvSpPr>
          <p:cNvPr id="9" name="Right Arrow 8">
            <a:extLst>
              <a:ext uri="{FF2B5EF4-FFF2-40B4-BE49-F238E27FC236}">
                <a16:creationId xmlns:a16="http://schemas.microsoft.com/office/drawing/2014/main" id="{552AF560-F7B1-9643-8DBC-4150126F3AF5}"/>
              </a:ext>
            </a:extLst>
          </p:cNvPr>
          <p:cNvSpPr/>
          <p:nvPr/>
        </p:nvSpPr>
        <p:spPr>
          <a:xfrm>
            <a:off x="905691" y="1062446"/>
            <a:ext cx="5556069" cy="8186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a:t>
            </a:r>
            <a:r>
              <a:rPr lang="en-US" dirty="0" err="1"/>
              <a:t>MyServer</a:t>
            </a:r>
            <a:r>
              <a:rPr lang="en-US" dirty="0"/>
              <a:t>/</a:t>
            </a:r>
            <a:r>
              <a:rPr lang="en-US" dirty="0" err="1"/>
              <a:t>MyApp</a:t>
            </a:r>
            <a:r>
              <a:rPr lang="en-US" dirty="0"/>
              <a:t>/</a:t>
            </a:r>
            <a:r>
              <a:rPr lang="en-US" dirty="0" err="1"/>
              <a:t>MyPage.html</a:t>
            </a:r>
            <a:endParaRPr lang="en-US" dirty="0"/>
          </a:p>
        </p:txBody>
      </p:sp>
      <p:sp>
        <p:nvSpPr>
          <p:cNvPr id="10" name="Down Arrow 9">
            <a:extLst>
              <a:ext uri="{FF2B5EF4-FFF2-40B4-BE49-F238E27FC236}">
                <a16:creationId xmlns:a16="http://schemas.microsoft.com/office/drawing/2014/main" id="{39299860-1AA0-8240-BCC6-22538ECC0108}"/>
              </a:ext>
            </a:extLst>
          </p:cNvPr>
          <p:cNvSpPr/>
          <p:nvPr/>
        </p:nvSpPr>
        <p:spPr>
          <a:xfrm>
            <a:off x="7933509" y="2055223"/>
            <a:ext cx="139337" cy="30588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3FB59DCE-D547-1843-931B-A8BE78F164FF}"/>
              </a:ext>
            </a:extLst>
          </p:cNvPr>
          <p:cNvSpPr/>
          <p:nvPr/>
        </p:nvSpPr>
        <p:spPr>
          <a:xfrm>
            <a:off x="7794172" y="3565854"/>
            <a:ext cx="139337" cy="30588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a:extLst>
              <a:ext uri="{FF2B5EF4-FFF2-40B4-BE49-F238E27FC236}">
                <a16:creationId xmlns:a16="http://schemas.microsoft.com/office/drawing/2014/main" id="{A9B1C370-44EB-E746-B675-D543BF94E006}"/>
              </a:ext>
            </a:extLst>
          </p:cNvPr>
          <p:cNvSpPr/>
          <p:nvPr/>
        </p:nvSpPr>
        <p:spPr>
          <a:xfrm>
            <a:off x="905691" y="3936274"/>
            <a:ext cx="5617029" cy="8882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response with html page, </a:t>
            </a:r>
            <a:r>
              <a:rPr lang="en-US" dirty="0" err="1"/>
              <a:t>css</a:t>
            </a:r>
            <a:r>
              <a:rPr lang="en-US" dirty="0"/>
              <a:t> and JavaScript</a:t>
            </a:r>
          </a:p>
        </p:txBody>
      </p:sp>
      <p:sp>
        <p:nvSpPr>
          <p:cNvPr id="13" name="TextBox 12">
            <a:extLst>
              <a:ext uri="{FF2B5EF4-FFF2-40B4-BE49-F238E27FC236}">
                <a16:creationId xmlns:a16="http://schemas.microsoft.com/office/drawing/2014/main" id="{C1B33BD1-81A5-364B-858E-6BBC7B38D996}"/>
              </a:ext>
            </a:extLst>
          </p:cNvPr>
          <p:cNvSpPr txBox="1"/>
          <p:nvPr/>
        </p:nvSpPr>
        <p:spPr>
          <a:xfrm>
            <a:off x="217714" y="5316277"/>
            <a:ext cx="5608320" cy="646331"/>
          </a:xfrm>
          <a:prstGeom prst="rect">
            <a:avLst/>
          </a:prstGeom>
          <a:noFill/>
        </p:spPr>
        <p:txBody>
          <a:bodyPr wrap="square" rtlCol="0">
            <a:spAutoFit/>
          </a:bodyPr>
          <a:lstStyle/>
          <a:p>
            <a:r>
              <a:rPr lang="en-US" dirty="0"/>
              <a:t>IIS, </a:t>
            </a:r>
            <a:r>
              <a:rPr lang="en-US" dirty="0" err="1"/>
              <a:t>NginX</a:t>
            </a:r>
            <a:r>
              <a:rPr lang="en-US" dirty="0"/>
              <a:t>, Apache, etc.</a:t>
            </a:r>
          </a:p>
          <a:p>
            <a:r>
              <a:rPr lang="en-US" dirty="0"/>
              <a:t>JAVA, .NET, PHP-Ruby, Node.js</a:t>
            </a:r>
          </a:p>
        </p:txBody>
      </p:sp>
      <p:sp>
        <p:nvSpPr>
          <p:cNvPr id="14" name="Can 13">
            <a:extLst>
              <a:ext uri="{FF2B5EF4-FFF2-40B4-BE49-F238E27FC236}">
                <a16:creationId xmlns:a16="http://schemas.microsoft.com/office/drawing/2014/main" id="{C283460F-57A4-DD4A-80DA-2A8620741EB6}"/>
              </a:ext>
            </a:extLst>
          </p:cNvPr>
          <p:cNvSpPr/>
          <p:nvPr/>
        </p:nvSpPr>
        <p:spPr>
          <a:xfrm>
            <a:off x="11016343" y="3429000"/>
            <a:ext cx="1001486" cy="85561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sp>
        <p:nvSpPr>
          <p:cNvPr id="15" name="Left-right Arrow 14">
            <a:extLst>
              <a:ext uri="{FF2B5EF4-FFF2-40B4-BE49-F238E27FC236}">
                <a16:creationId xmlns:a16="http://schemas.microsoft.com/office/drawing/2014/main" id="{C157CDEA-D5F0-A247-97D0-2C3DD341377A}"/>
              </a:ext>
            </a:extLst>
          </p:cNvPr>
          <p:cNvSpPr/>
          <p:nvPr/>
        </p:nvSpPr>
        <p:spPr>
          <a:xfrm>
            <a:off x="10694126" y="3805646"/>
            <a:ext cx="322217" cy="130628"/>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3982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5E36F6-28E7-8B45-B7CD-93356D7A4001}"/>
              </a:ext>
            </a:extLst>
          </p:cNvPr>
          <p:cNvSpPr/>
          <p:nvPr/>
        </p:nvSpPr>
        <p:spPr>
          <a:xfrm>
            <a:off x="0" y="0"/>
            <a:ext cx="12192000" cy="513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 6 Programming Model</a:t>
            </a:r>
          </a:p>
        </p:txBody>
      </p:sp>
      <p:sp>
        <p:nvSpPr>
          <p:cNvPr id="3" name="TextBox 2">
            <a:extLst>
              <a:ext uri="{FF2B5EF4-FFF2-40B4-BE49-F238E27FC236}">
                <a16:creationId xmlns:a16="http://schemas.microsoft.com/office/drawing/2014/main" id="{EC69CBB8-7CCF-6B45-A3AE-0E05492FDFFE}"/>
              </a:ext>
            </a:extLst>
          </p:cNvPr>
          <p:cNvSpPr txBox="1"/>
          <p:nvPr/>
        </p:nvSpPr>
        <p:spPr>
          <a:xfrm>
            <a:off x="104503" y="653143"/>
            <a:ext cx="12000411" cy="3693319"/>
          </a:xfrm>
          <a:prstGeom prst="rect">
            <a:avLst/>
          </a:prstGeom>
          <a:noFill/>
        </p:spPr>
        <p:txBody>
          <a:bodyPr wrap="square" rtlCol="0">
            <a:spAutoFit/>
          </a:bodyPr>
          <a:lstStyle/>
          <a:p>
            <a:pPr marL="342900" indent="-342900">
              <a:buAutoNum type="arabicPeriod"/>
            </a:pPr>
            <a:r>
              <a:rPr lang="en-US" dirty="0"/>
              <a:t>Variable scoping</a:t>
            </a:r>
          </a:p>
          <a:p>
            <a:pPr marL="342900" indent="-342900">
              <a:buAutoNum type="arabicPeriod"/>
            </a:pPr>
            <a:r>
              <a:rPr lang="en-US" dirty="0"/>
              <a:t>String Interpolation</a:t>
            </a:r>
          </a:p>
          <a:p>
            <a:pPr marL="342900" indent="-342900">
              <a:buAutoNum type="arabicPeriod"/>
            </a:pPr>
            <a:r>
              <a:rPr lang="en-US" dirty="0"/>
              <a:t>Array Enhancements</a:t>
            </a:r>
          </a:p>
          <a:p>
            <a:pPr marL="342900" indent="-342900">
              <a:buAutoNum type="arabicPeriod"/>
            </a:pPr>
            <a:r>
              <a:rPr lang="en-US" dirty="0"/>
              <a:t>Collections</a:t>
            </a:r>
          </a:p>
          <a:p>
            <a:pPr marL="342900" indent="-342900">
              <a:buAutoNum type="arabicPeriod"/>
            </a:pPr>
            <a:r>
              <a:rPr lang="en-US" dirty="0"/>
              <a:t>Arrow Operators</a:t>
            </a:r>
          </a:p>
          <a:p>
            <a:pPr marL="342900" indent="-342900">
              <a:buAutoNum type="arabicPeriod"/>
            </a:pPr>
            <a:r>
              <a:rPr lang="en-US" dirty="0"/>
              <a:t>Object Oriented Programming</a:t>
            </a:r>
          </a:p>
          <a:p>
            <a:pPr marL="800100" lvl="1" indent="-342900">
              <a:buAutoNum type="arabicPeriod"/>
            </a:pPr>
            <a:r>
              <a:rPr lang="en-US" dirty="0"/>
              <a:t>Class</a:t>
            </a:r>
          </a:p>
          <a:p>
            <a:pPr marL="800100" lvl="1" indent="-342900">
              <a:buAutoNum type="arabicPeriod"/>
            </a:pPr>
            <a:r>
              <a:rPr lang="en-US" dirty="0"/>
              <a:t>Generics (Indirectly provided in High-Level-JavaScript but by syntax available in TypeScript)</a:t>
            </a:r>
          </a:p>
          <a:p>
            <a:pPr marL="800100" lvl="1" indent="-342900">
              <a:buAutoNum type="arabicPeriod"/>
            </a:pPr>
            <a:r>
              <a:rPr lang="en-US" dirty="0"/>
              <a:t>Inheritance</a:t>
            </a:r>
          </a:p>
          <a:p>
            <a:pPr marL="342900" indent="-342900">
              <a:buAutoNum type="arabicPeriod"/>
            </a:pPr>
            <a:r>
              <a:rPr lang="en-US" dirty="0"/>
              <a:t>Rest Parameters</a:t>
            </a:r>
          </a:p>
          <a:p>
            <a:pPr marL="342900" indent="-342900">
              <a:buAutoNum type="arabicPeriod"/>
            </a:pPr>
            <a:r>
              <a:rPr lang="en-US" dirty="0"/>
              <a:t>Promises</a:t>
            </a:r>
          </a:p>
          <a:p>
            <a:pPr marL="342900" indent="-342900">
              <a:buAutoNum type="arabicPeriod"/>
            </a:pPr>
            <a:r>
              <a:rPr lang="en-US" dirty="0"/>
              <a:t>Modules </a:t>
            </a:r>
          </a:p>
          <a:p>
            <a:pPr marL="342900" indent="-342900">
              <a:buAutoNum type="arabicPeriod"/>
            </a:pPr>
            <a:endParaRPr lang="en-US" dirty="0"/>
          </a:p>
        </p:txBody>
      </p:sp>
      <p:sp>
        <p:nvSpPr>
          <p:cNvPr id="4" name="Right Brace 3">
            <a:extLst>
              <a:ext uri="{FF2B5EF4-FFF2-40B4-BE49-F238E27FC236}">
                <a16:creationId xmlns:a16="http://schemas.microsoft.com/office/drawing/2014/main" id="{A372AC53-F4ED-8843-8718-28112786A8E8}"/>
              </a:ext>
            </a:extLst>
          </p:cNvPr>
          <p:cNvSpPr/>
          <p:nvPr/>
        </p:nvSpPr>
        <p:spPr>
          <a:xfrm>
            <a:off x="9379131" y="757646"/>
            <a:ext cx="583475" cy="3204754"/>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7E14F451-A336-DE49-96E0-8E2DB676B395}"/>
              </a:ext>
            </a:extLst>
          </p:cNvPr>
          <p:cNvSpPr txBox="1"/>
          <p:nvPr/>
        </p:nvSpPr>
        <p:spPr>
          <a:xfrm>
            <a:off x="10049691" y="1924594"/>
            <a:ext cx="1933303" cy="646331"/>
          </a:xfrm>
          <a:prstGeom prst="rect">
            <a:avLst/>
          </a:prstGeom>
          <a:noFill/>
        </p:spPr>
        <p:txBody>
          <a:bodyPr wrap="square" rtlCol="0">
            <a:spAutoFit/>
          </a:bodyPr>
          <a:lstStyle/>
          <a:p>
            <a:r>
              <a:rPr lang="en-US" dirty="0"/>
              <a:t>Transpilation using</a:t>
            </a:r>
          </a:p>
          <a:p>
            <a:r>
              <a:rPr lang="en-US" dirty="0"/>
              <a:t>Transpiler</a:t>
            </a:r>
          </a:p>
        </p:txBody>
      </p:sp>
      <p:sp>
        <p:nvSpPr>
          <p:cNvPr id="6" name="TextBox 5">
            <a:extLst>
              <a:ext uri="{FF2B5EF4-FFF2-40B4-BE49-F238E27FC236}">
                <a16:creationId xmlns:a16="http://schemas.microsoft.com/office/drawing/2014/main" id="{2DCD5C71-6615-EE45-9814-C97D43E79BF8}"/>
              </a:ext>
            </a:extLst>
          </p:cNvPr>
          <p:cNvSpPr txBox="1"/>
          <p:nvPr/>
        </p:nvSpPr>
        <p:spPr>
          <a:xfrm>
            <a:off x="2255520" y="4981302"/>
            <a:ext cx="7254240" cy="369332"/>
          </a:xfrm>
          <a:prstGeom prst="rect">
            <a:avLst/>
          </a:prstGeom>
          <a:solidFill>
            <a:srgbClr val="FFFF00"/>
          </a:solidFill>
        </p:spPr>
        <p:txBody>
          <a:bodyPr wrap="square" rtlCol="0">
            <a:spAutoFit/>
          </a:bodyPr>
          <a:lstStyle/>
          <a:p>
            <a:r>
              <a:rPr lang="en-US" dirty="0"/>
              <a:t>ES 6 / ES 7 / </a:t>
            </a:r>
            <a:r>
              <a:rPr lang="en-US" dirty="0" err="1"/>
              <a:t>ESNext</a:t>
            </a:r>
            <a:r>
              <a:rPr lang="en-US" dirty="0"/>
              <a:t> </a:t>
            </a:r>
            <a:r>
              <a:rPr lang="en-US" dirty="0">
                <a:sym typeface="Wingdings" pitchFamily="2" charset="2"/>
              </a:rPr>
              <a:t> Transpiler  Browser Compatible ES 3 /ES 5 Code</a:t>
            </a:r>
            <a:endParaRPr lang="en-US" dirty="0"/>
          </a:p>
        </p:txBody>
      </p:sp>
    </p:spTree>
    <p:extLst>
      <p:ext uri="{BB962C8B-B14F-4D97-AF65-F5344CB8AC3E}">
        <p14:creationId xmlns:p14="http://schemas.microsoft.com/office/powerpoint/2010/main" val="244195684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{572D08C1-24CD-A246-94E8-FBB15B629AB3}tf10001119</Template>
  <TotalTime>4056</TotalTime>
  <Words>4132</Words>
  <Application>Microsoft Macintosh PowerPoint</Application>
  <PresentationFormat>Widescreen</PresentationFormat>
  <Paragraphs>854</Paragraphs>
  <Slides>53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Gill Sans MT</vt:lpstr>
      <vt:lpstr>Menlo</vt:lpstr>
      <vt:lpstr>Gallery</vt:lpstr>
      <vt:lpstr>MERN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Database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Sabnis</dc:creator>
  <cp:lastModifiedBy>Mahesh Sabnis</cp:lastModifiedBy>
  <cp:revision>316</cp:revision>
  <dcterms:created xsi:type="dcterms:W3CDTF">2021-01-04T06:22:42Z</dcterms:created>
  <dcterms:modified xsi:type="dcterms:W3CDTF">2021-01-19T06:44:01Z</dcterms:modified>
</cp:coreProperties>
</file>