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3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24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3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0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8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B2BA-09D0-1840-B49D-E4BDDD8ED284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1191E1-3789-DC40-979F-013031B6D51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5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060C-122A-234C-9C81-EFA2DA0DB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MERN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07BE-83B8-FB4D-B437-7AFDBCC87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9639111-B0BB-C746-BE28-ED1DCD5B5C18}"/>
              </a:ext>
            </a:extLst>
          </p:cNvPr>
          <p:cNvSpPr/>
          <p:nvPr/>
        </p:nvSpPr>
        <p:spPr>
          <a:xfrm>
            <a:off x="966651" y="862149"/>
            <a:ext cx="2751909" cy="3378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+data1</a:t>
            </a:r>
          </a:p>
          <a:p>
            <a:pPr algn="ctr"/>
            <a:r>
              <a:rPr lang="en-US" dirty="0"/>
              <a:t>+data2</a:t>
            </a:r>
          </a:p>
          <a:p>
            <a:pPr algn="ctr"/>
            <a:r>
              <a:rPr lang="en-US" dirty="0"/>
              <a:t>-data3</a:t>
            </a:r>
          </a:p>
          <a:p>
            <a:pPr algn="ctr"/>
            <a:r>
              <a:rPr lang="en-US" dirty="0"/>
              <a:t>-data4</a:t>
            </a:r>
          </a:p>
          <a:p>
            <a:pPr algn="ctr"/>
            <a:r>
              <a:rPr lang="en-US" dirty="0"/>
              <a:t>+fn1()</a:t>
            </a:r>
          </a:p>
          <a:p>
            <a:pPr algn="ctr"/>
            <a:r>
              <a:rPr lang="en-US" dirty="0"/>
              <a:t>+fn2()</a:t>
            </a:r>
          </a:p>
          <a:p>
            <a:pPr algn="ctr"/>
            <a:r>
              <a:rPr lang="en-US" dirty="0"/>
              <a:t>-fn3()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A53418-2BC1-A044-8C9B-F046FAE0E171}"/>
              </a:ext>
            </a:extLst>
          </p:cNvPr>
          <p:cNvSpPr/>
          <p:nvPr/>
        </p:nvSpPr>
        <p:spPr>
          <a:xfrm>
            <a:off x="4267200" y="1071154"/>
            <a:ext cx="1036320" cy="31089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40A2030-BDF0-4B47-BC11-34DBABAF3F0C}"/>
              </a:ext>
            </a:extLst>
          </p:cNvPr>
          <p:cNvSpPr/>
          <p:nvPr/>
        </p:nvSpPr>
        <p:spPr>
          <a:xfrm>
            <a:off x="5442857" y="2464526"/>
            <a:ext cx="1550126" cy="357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95C2C-3F11-C340-A75C-0C92D3EFCEF4}"/>
              </a:ext>
            </a:extLst>
          </p:cNvPr>
          <p:cNvSpPr txBox="1"/>
          <p:nvPr/>
        </p:nvSpPr>
        <p:spPr>
          <a:xfrm>
            <a:off x="7132320" y="2133600"/>
            <a:ext cx="42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Class1 obj =new Class1();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B8B294-ED5E-A149-8257-8B09B19D7A96}"/>
              </a:ext>
            </a:extLst>
          </p:cNvPr>
          <p:cNvSpPr/>
          <p:nvPr/>
        </p:nvSpPr>
        <p:spPr>
          <a:xfrm>
            <a:off x="8116389" y="3300549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B14EC-76D8-834D-9B0C-E3F06670C8F0}"/>
              </a:ext>
            </a:extLst>
          </p:cNvPr>
          <p:cNvCxnSpPr/>
          <p:nvPr/>
        </p:nvCxnSpPr>
        <p:spPr>
          <a:xfrm>
            <a:off x="5303520" y="2629989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952416F-400C-3E45-90CF-99BABE1BD51A}"/>
              </a:ext>
            </a:extLst>
          </p:cNvPr>
          <p:cNvSpPr/>
          <p:nvPr/>
        </p:nvSpPr>
        <p:spPr>
          <a:xfrm>
            <a:off x="8116389" y="4254920"/>
            <a:ext cx="1158240" cy="722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1D568C-5ABE-D543-A52D-8749FA6EF27A}"/>
              </a:ext>
            </a:extLst>
          </p:cNvPr>
          <p:cNvCxnSpPr/>
          <p:nvPr/>
        </p:nvCxnSpPr>
        <p:spPr>
          <a:xfrm>
            <a:off x="5303520" y="3584360"/>
            <a:ext cx="2708366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300D6D-EE15-8E4B-9335-D3D9FFE002AE}"/>
              </a:ext>
            </a:extLst>
          </p:cNvPr>
          <p:cNvSpPr txBox="1"/>
          <p:nvPr/>
        </p:nvSpPr>
        <p:spPr>
          <a:xfrm>
            <a:off x="252549" y="4737463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(default), public, protected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77889-71DC-474B-98CA-35F739F89607}"/>
              </a:ext>
            </a:extLst>
          </p:cNvPr>
          <p:cNvSpPr txBox="1"/>
          <p:nvPr/>
        </p:nvSpPr>
        <p:spPr>
          <a:xfrm>
            <a:off x="165463" y="5212863"/>
            <a:ext cx="545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C++, JAVA, C# compilers, uses parser tokens for Keywords and then define scope of class members declaration </a:t>
            </a:r>
          </a:p>
        </p:txBody>
      </p:sp>
    </p:spTree>
    <p:extLst>
      <p:ext uri="{BB962C8B-B14F-4D97-AF65-F5344CB8AC3E}">
        <p14:creationId xmlns:p14="http://schemas.microsoft.com/office/powerpoint/2010/main" val="111323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9AEA11-789F-0344-B1B4-93D191428B7D}"/>
              </a:ext>
            </a:extLst>
          </p:cNvPr>
          <p:cNvSpPr/>
          <p:nvPr/>
        </p:nvSpPr>
        <p:spPr>
          <a:xfrm>
            <a:off x="4336869" y="217714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Code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8BFF857-2A65-F14C-BF8F-5A9598A248BA}"/>
              </a:ext>
            </a:extLst>
          </p:cNvPr>
          <p:cNvSpPr/>
          <p:nvPr/>
        </p:nvSpPr>
        <p:spPr>
          <a:xfrm>
            <a:off x="5817326" y="1637211"/>
            <a:ext cx="278674" cy="1471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E81D-57AD-2E47-8A34-F908916A685E}"/>
              </a:ext>
            </a:extLst>
          </p:cNvPr>
          <p:cNvSpPr txBox="1"/>
          <p:nvPr/>
        </p:nvSpPr>
        <p:spPr>
          <a:xfrm>
            <a:off x="4336869" y="3117669"/>
            <a:ext cx="367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 6 Transpiler Babel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1E7884-AE60-4B4D-86A6-41E3ED5FE6C9}"/>
              </a:ext>
            </a:extLst>
          </p:cNvPr>
          <p:cNvSpPr/>
          <p:nvPr/>
        </p:nvSpPr>
        <p:spPr>
          <a:xfrm>
            <a:off x="4376057" y="4511040"/>
            <a:ext cx="3161211" cy="1419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Compatible Code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E18E7BE-6A61-7C4B-BD3E-924718E1BC23}"/>
              </a:ext>
            </a:extLst>
          </p:cNvPr>
          <p:cNvSpPr/>
          <p:nvPr/>
        </p:nvSpPr>
        <p:spPr>
          <a:xfrm>
            <a:off x="5808616" y="3495709"/>
            <a:ext cx="287384" cy="1015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F058-64EE-5B4F-B2F7-C5302CF7F27D}"/>
              </a:ext>
            </a:extLst>
          </p:cNvPr>
          <p:cNvSpPr txBox="1"/>
          <p:nvPr/>
        </p:nvSpPr>
        <p:spPr>
          <a:xfrm>
            <a:off x="8168640" y="365760"/>
            <a:ext cx="30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with public /private / protected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92BD32A6-AB43-544F-AF5D-B0660DBEC100}"/>
              </a:ext>
            </a:extLst>
          </p:cNvPr>
          <p:cNvSpPr/>
          <p:nvPr/>
        </p:nvSpPr>
        <p:spPr>
          <a:xfrm>
            <a:off x="7384870" y="1027611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B651-C02C-DD42-A5AE-5A0BC4016FBF}"/>
              </a:ext>
            </a:extLst>
          </p:cNvPr>
          <p:cNvSpPr txBox="1"/>
          <p:nvPr/>
        </p:nvSpPr>
        <p:spPr>
          <a:xfrm>
            <a:off x="8969829" y="1741714"/>
            <a:ext cx="2995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Map with IIFE</a:t>
            </a:r>
          </a:p>
          <a:p>
            <a:r>
              <a:rPr lang="en-US" dirty="0"/>
              <a:t>The class Name becomes as function Object inside IIFE</a:t>
            </a:r>
          </a:p>
          <a:p>
            <a:endParaRPr lang="en-US" dirty="0"/>
          </a:p>
          <a:p>
            <a:r>
              <a:rPr lang="en-US" dirty="0"/>
              <a:t>The scope functions are mapped as prototype functions</a:t>
            </a:r>
          </a:p>
          <a:p>
            <a:endParaRPr lang="en-US" dirty="0"/>
          </a:p>
          <a:p>
            <a:r>
              <a:rPr lang="en-US" dirty="0"/>
              <a:t>The class Constructor is mapped with the constructor function declaration</a:t>
            </a:r>
          </a:p>
        </p:txBody>
      </p: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F03B5677-D7E7-2E40-B96B-47A2097EC27B}"/>
              </a:ext>
            </a:extLst>
          </p:cNvPr>
          <p:cNvSpPr/>
          <p:nvPr/>
        </p:nvSpPr>
        <p:spPr>
          <a:xfrm>
            <a:off x="7663544" y="3429000"/>
            <a:ext cx="1323702" cy="246809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DC80A-9090-0F41-B851-269539F6E4A8}"/>
              </a:ext>
            </a:extLst>
          </p:cNvPr>
          <p:cNvSpPr txBox="1"/>
          <p:nvPr/>
        </p:nvSpPr>
        <p:spPr>
          <a:xfrm>
            <a:off x="357051" y="688925"/>
            <a:ext cx="30915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Default is public for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through Constructor() functions</a:t>
            </a:r>
          </a:p>
          <a:p>
            <a:pPr marL="342900" indent="-342900">
              <a:buAutoNum type="arabicPeriod"/>
            </a:pPr>
            <a:r>
              <a:rPr lang="en-US" dirty="0"/>
              <a:t>The public data members must be declared using ‘this’ prefix e.g. </a:t>
            </a:r>
            <a:r>
              <a:rPr lang="en-US" dirty="0" err="1"/>
              <a:t>this.x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b="1" dirty="0"/>
              <a:t>extends </a:t>
            </a:r>
            <a:r>
              <a:rPr lang="en-US" dirty="0"/>
              <a:t>keyword for inheritance</a:t>
            </a:r>
          </a:p>
          <a:p>
            <a:pPr marL="342900" indent="-342900">
              <a:buAutoNum type="arabicPeriod"/>
            </a:pPr>
            <a:r>
              <a:rPr lang="en-US" dirty="0"/>
              <a:t>The derived class constructor must have super(); call to access the base class constructor </a:t>
            </a:r>
          </a:p>
        </p:txBody>
      </p:sp>
    </p:spTree>
    <p:extLst>
      <p:ext uri="{BB962C8B-B14F-4D97-AF65-F5344CB8AC3E}">
        <p14:creationId xmlns:p14="http://schemas.microsoft.com/office/powerpoint/2010/main" val="227740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09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96DCBE-2AAD-4C47-AFC6-BB9198FC6086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Async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508E136-8C1C-C140-98A6-12BB5CFDDB6E}"/>
              </a:ext>
            </a:extLst>
          </p:cNvPr>
          <p:cNvSpPr/>
          <p:nvPr/>
        </p:nvSpPr>
        <p:spPr>
          <a:xfrm>
            <a:off x="8813074" y="1088571"/>
            <a:ext cx="2952206" cy="4746172"/>
          </a:xfrm>
          <a:prstGeom prst="roundRect">
            <a:avLst>
              <a:gd name="adj" fmla="val 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Multi-Threaded. Request Processing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AE6FD67-B86A-0748-A76C-0068A5574ADC}"/>
              </a:ext>
            </a:extLst>
          </p:cNvPr>
          <p:cNvSpPr/>
          <p:nvPr/>
        </p:nvSpPr>
        <p:spPr>
          <a:xfrm>
            <a:off x="6914606" y="134982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13862AD-A154-C240-94DA-7B8EB54D9A5B}"/>
              </a:ext>
            </a:extLst>
          </p:cNvPr>
          <p:cNvSpPr/>
          <p:nvPr/>
        </p:nvSpPr>
        <p:spPr>
          <a:xfrm>
            <a:off x="6914606" y="2207623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99D1D9A-5161-4440-BBCC-0E992970C452}"/>
              </a:ext>
            </a:extLst>
          </p:cNvPr>
          <p:cNvSpPr/>
          <p:nvPr/>
        </p:nvSpPr>
        <p:spPr>
          <a:xfrm>
            <a:off x="6888480" y="314814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B646992-D2DD-E448-BB6D-905243DAFD7F}"/>
              </a:ext>
            </a:extLst>
          </p:cNvPr>
          <p:cNvSpPr/>
          <p:nvPr/>
        </p:nvSpPr>
        <p:spPr>
          <a:xfrm>
            <a:off x="6888480" y="4114799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A19625D-747D-D24E-89E6-8B4EB677B27E}"/>
              </a:ext>
            </a:extLst>
          </p:cNvPr>
          <p:cNvSpPr/>
          <p:nvPr/>
        </p:nvSpPr>
        <p:spPr>
          <a:xfrm>
            <a:off x="6888480" y="4946468"/>
            <a:ext cx="192459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B6E1D2-8C61-1848-981D-EC455A7C6AC5}"/>
              </a:ext>
            </a:extLst>
          </p:cNvPr>
          <p:cNvSpPr/>
          <p:nvPr/>
        </p:nvSpPr>
        <p:spPr>
          <a:xfrm>
            <a:off x="8987246" y="1524000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1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2945E-195B-0B44-A783-697DECE0DE7B}"/>
              </a:ext>
            </a:extLst>
          </p:cNvPr>
          <p:cNvSpPr/>
          <p:nvPr/>
        </p:nvSpPr>
        <p:spPr>
          <a:xfrm>
            <a:off x="8987246" y="2351315"/>
            <a:ext cx="2569028" cy="391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2 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ACBB5D-E805-D043-958E-3B67C12126C2}"/>
              </a:ext>
            </a:extLst>
          </p:cNvPr>
          <p:cNvSpPr/>
          <p:nvPr/>
        </p:nvSpPr>
        <p:spPr>
          <a:xfrm>
            <a:off x="4406537" y="13498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AFBC76-BD6B-244C-B67D-2D9FBCFAC49D}"/>
              </a:ext>
            </a:extLst>
          </p:cNvPr>
          <p:cNvSpPr/>
          <p:nvPr/>
        </p:nvSpPr>
        <p:spPr>
          <a:xfrm>
            <a:off x="4345577" y="2264228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1FB227-04E1-2345-89AC-147AC0B4E281}"/>
              </a:ext>
            </a:extLst>
          </p:cNvPr>
          <p:cNvSpPr/>
          <p:nvPr/>
        </p:nvSpPr>
        <p:spPr>
          <a:xfrm>
            <a:off x="4345577" y="3252651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2FF8A6-4214-9A41-97BF-1E5E8BD09C57}"/>
              </a:ext>
            </a:extLst>
          </p:cNvPr>
          <p:cNvSpPr/>
          <p:nvPr/>
        </p:nvSpPr>
        <p:spPr>
          <a:xfrm>
            <a:off x="4345576" y="4136570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4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6404C8-3399-F045-8846-FEF4842A56AD}"/>
              </a:ext>
            </a:extLst>
          </p:cNvPr>
          <p:cNvSpPr/>
          <p:nvPr/>
        </p:nvSpPr>
        <p:spPr>
          <a:xfrm>
            <a:off x="4345576" y="4955173"/>
            <a:ext cx="2360023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19C7C-7555-EE4F-938B-6352AF205FB0}"/>
              </a:ext>
            </a:extLst>
          </p:cNvPr>
          <p:cNvSpPr txBox="1"/>
          <p:nvPr/>
        </p:nvSpPr>
        <p:spPr>
          <a:xfrm>
            <a:off x="200298" y="1028343"/>
            <a:ext cx="35705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resource intensive operations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Server  Allocates a thread to request</a:t>
            </a:r>
          </a:p>
          <a:p>
            <a:pPr marL="342900" indent="-342900">
              <a:buAutoNum type="arabicPeriod"/>
            </a:pPr>
            <a:r>
              <a:rPr lang="en-US" dirty="0"/>
              <a:t>If the request has resource intensive operations</a:t>
            </a:r>
          </a:p>
          <a:p>
            <a:pPr marL="800100" lvl="1" indent="-342900">
              <a:buAutoNum type="arabicPeriod"/>
            </a:pPr>
            <a:r>
              <a:rPr lang="en-US" dirty="0"/>
              <a:t>The Acknowledgement of the  operation is given to client instead client keep waiting.</a:t>
            </a:r>
          </a:p>
          <a:p>
            <a:pPr marL="800100" lvl="1" indent="-342900">
              <a:buAutoNum type="arabicPeriod"/>
            </a:pPr>
            <a:r>
              <a:rPr lang="en-US" dirty="0"/>
              <a:t>Client is Free to perform other tasks</a:t>
            </a:r>
          </a:p>
          <a:p>
            <a:pPr marL="800100" lvl="1" indent="-342900">
              <a:buAutoNum type="arabicPeriod"/>
            </a:pPr>
            <a:r>
              <a:rPr lang="en-US" dirty="0"/>
              <a:t>When the result is ready the client is notified</a:t>
            </a:r>
          </a:p>
          <a:p>
            <a:pPr marL="342900" indent="-342900">
              <a:buAutoNum type="arabicPeriod"/>
            </a:pPr>
            <a:r>
              <a:rPr lang="en-US" dirty="0"/>
              <a:t>Client get the response and close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22362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F27E5F-F7D8-8044-A1FA-85967ACC4E5F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 With Promises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26AA0-97A1-D04A-B5E4-F213150D9E2E}"/>
              </a:ext>
            </a:extLst>
          </p:cNvPr>
          <p:cNvSpPr/>
          <p:nvPr/>
        </p:nvSpPr>
        <p:spPr>
          <a:xfrm>
            <a:off x="9988730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2750C-88B9-DE43-8046-4390261195D9}"/>
              </a:ext>
            </a:extLst>
          </p:cNvPr>
          <p:cNvSpPr txBox="1"/>
          <p:nvPr/>
        </p:nvSpPr>
        <p:spPr>
          <a:xfrm>
            <a:off x="9910354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677F7-5E96-9741-8D4C-131E59414D50}"/>
              </a:ext>
            </a:extLst>
          </p:cNvPr>
          <p:cNvSpPr/>
          <p:nvPr/>
        </p:nvSpPr>
        <p:spPr>
          <a:xfrm>
            <a:off x="304801" y="1114697"/>
            <a:ext cx="1837509" cy="4841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411-1017-3D47-91D1-816290A26F5E}"/>
              </a:ext>
            </a:extLst>
          </p:cNvPr>
          <p:cNvSpPr txBox="1"/>
          <p:nvPr/>
        </p:nvSpPr>
        <p:spPr>
          <a:xfrm>
            <a:off x="8709" y="583474"/>
            <a:ext cx="18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Client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88E335-17CE-7740-A9FD-B3EA59DE8FD6}"/>
              </a:ext>
            </a:extLst>
          </p:cNvPr>
          <p:cNvSpPr/>
          <p:nvPr/>
        </p:nvSpPr>
        <p:spPr>
          <a:xfrm>
            <a:off x="2142310" y="1114697"/>
            <a:ext cx="7846420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D8BDB-B7D1-3246-B79F-E3EAED98DE6D}"/>
              </a:ext>
            </a:extLst>
          </p:cNvPr>
          <p:cNvSpPr txBox="1"/>
          <p:nvPr/>
        </p:nvSpPr>
        <p:spPr>
          <a:xfrm>
            <a:off x="2560320" y="768140"/>
            <a:ext cx="669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Request made by Client to Server, HTTP GET / POST /PUT /DELETE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88446-F043-EF41-AAEA-15A0577D0FA2}"/>
              </a:ext>
            </a:extLst>
          </p:cNvPr>
          <p:cNvSpPr txBox="1"/>
          <p:nvPr/>
        </p:nvSpPr>
        <p:spPr>
          <a:xfrm>
            <a:off x="10119360" y="1258388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2. Server Accepts request and provides Acknowledgement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A905D3E6-5047-9341-821D-47D71C9B7B91}"/>
              </a:ext>
            </a:extLst>
          </p:cNvPr>
          <p:cNvSpPr/>
          <p:nvPr/>
        </p:nvSpPr>
        <p:spPr>
          <a:xfrm>
            <a:off x="4711337" y="1724296"/>
            <a:ext cx="5277394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Acknowledgement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B5604-6A5A-2E45-9BE3-74125F1F9399}"/>
              </a:ext>
            </a:extLst>
          </p:cNvPr>
          <p:cNvSpPr txBox="1"/>
          <p:nvPr/>
        </p:nvSpPr>
        <p:spPr>
          <a:xfrm>
            <a:off x="10106296" y="2332446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4  Server Continue the execution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97A0CBD-4D98-3645-8279-D43E3BDCFC19}"/>
              </a:ext>
            </a:extLst>
          </p:cNvPr>
          <p:cNvSpPr/>
          <p:nvPr/>
        </p:nvSpPr>
        <p:spPr>
          <a:xfrm>
            <a:off x="2142310" y="2047461"/>
            <a:ext cx="2838993" cy="556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 Client Subscribe to Promise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6FB61E-3C63-7A48-8C86-F79F9DC38119}"/>
              </a:ext>
            </a:extLst>
          </p:cNvPr>
          <p:cNvSpPr txBox="1"/>
          <p:nvPr/>
        </p:nvSpPr>
        <p:spPr>
          <a:xfrm>
            <a:off x="431076" y="2165865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6  Client Continue the execution</a:t>
            </a:r>
          </a:p>
        </p:txBody>
      </p:sp>
      <p:sp>
        <p:nvSpPr>
          <p:cNvPr id="15" name="Bent Up Arrow 14">
            <a:extLst>
              <a:ext uri="{FF2B5EF4-FFF2-40B4-BE49-F238E27FC236}">
                <a16:creationId xmlns:a16="http://schemas.microsoft.com/office/drawing/2014/main" id="{6C4FD700-6712-1F4A-982F-6E69E7CBCFF6}"/>
              </a:ext>
            </a:extLst>
          </p:cNvPr>
          <p:cNvSpPr/>
          <p:nvPr/>
        </p:nvSpPr>
        <p:spPr>
          <a:xfrm rot="5400000">
            <a:off x="7682466" y="785280"/>
            <a:ext cx="872200" cy="37054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86A72-614D-9F4D-8279-8397C6901FFA}"/>
              </a:ext>
            </a:extLst>
          </p:cNvPr>
          <p:cNvSpPr txBox="1"/>
          <p:nvPr/>
        </p:nvSpPr>
        <p:spPr>
          <a:xfrm>
            <a:off x="6633754" y="2645286"/>
            <a:ext cx="29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7. Promise Wait for Response</a:t>
            </a:r>
          </a:p>
        </p:txBody>
      </p:sp>
      <p:sp>
        <p:nvSpPr>
          <p:cNvPr id="17" name="Bent Up Arrow 16">
            <a:extLst>
              <a:ext uri="{FF2B5EF4-FFF2-40B4-BE49-F238E27FC236}">
                <a16:creationId xmlns:a16="http://schemas.microsoft.com/office/drawing/2014/main" id="{278EB5C0-AC9A-1047-8152-5D8B2678E030}"/>
              </a:ext>
            </a:extLst>
          </p:cNvPr>
          <p:cNvSpPr/>
          <p:nvPr/>
        </p:nvSpPr>
        <p:spPr>
          <a:xfrm flipH="1">
            <a:off x="5107577" y="2201930"/>
            <a:ext cx="4881150" cy="15166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40BC1B-8467-6D40-B2B8-A40D769DF07D}"/>
              </a:ext>
            </a:extLst>
          </p:cNvPr>
          <p:cNvSpPr txBox="1"/>
          <p:nvPr/>
        </p:nvSpPr>
        <p:spPr>
          <a:xfrm>
            <a:off x="6065520" y="3378984"/>
            <a:ext cx="33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8. Server Is ready with response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606C399-7636-CD45-A542-26FDD6BFEC0E}"/>
              </a:ext>
            </a:extLst>
          </p:cNvPr>
          <p:cNvSpPr/>
          <p:nvPr/>
        </p:nvSpPr>
        <p:spPr>
          <a:xfrm>
            <a:off x="3818709" y="3020595"/>
            <a:ext cx="1480457" cy="119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The Response</a:t>
            </a:r>
          </a:p>
          <a:p>
            <a:pPr algn="ctr"/>
            <a:r>
              <a:rPr lang="en-US" dirty="0"/>
              <a:t>Success / Fail</a:t>
            </a:r>
          </a:p>
        </p:txBody>
      </p: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5ECEAF36-7A6F-7D4A-BE90-9726B3043267}"/>
              </a:ext>
            </a:extLst>
          </p:cNvPr>
          <p:cNvSpPr/>
          <p:nvPr/>
        </p:nvSpPr>
        <p:spPr>
          <a:xfrm rot="5400000">
            <a:off x="2431871" y="2349137"/>
            <a:ext cx="1280157" cy="1458688"/>
          </a:xfrm>
          <a:prstGeom prst="bentUpArrow">
            <a:avLst>
              <a:gd name="adj1" fmla="val 25000"/>
              <a:gd name="adj2" fmla="val 25000"/>
              <a:gd name="adj3" fmla="val 30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D00A22-A8BA-5E41-8BF9-AE3C5A237D23}"/>
              </a:ext>
            </a:extLst>
          </p:cNvPr>
          <p:cNvSpPr txBox="1"/>
          <p:nvPr/>
        </p:nvSpPr>
        <p:spPr>
          <a:xfrm>
            <a:off x="2229394" y="3748316"/>
            <a:ext cx="1332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10. Client use the subscription to Unpack to the response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7D90D-3016-A344-9BE1-6BD0F3C2F5D6}"/>
              </a:ext>
            </a:extLst>
          </p:cNvPr>
          <p:cNvSpPr txBox="1"/>
          <p:nvPr/>
        </p:nvSpPr>
        <p:spPr>
          <a:xfrm>
            <a:off x="3239589" y="4456164"/>
            <a:ext cx="327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10a. Either Resolve (Success) </a:t>
            </a:r>
          </a:p>
          <a:p>
            <a:r>
              <a:rPr lang="en-US" sz="1200" dirty="0"/>
              <a:t>10b. Or Rejected (Fail)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4341BCE2-D1C1-B244-A5AD-D4D3E9642C10}"/>
              </a:ext>
            </a:extLst>
          </p:cNvPr>
          <p:cNvSpPr/>
          <p:nvPr/>
        </p:nvSpPr>
        <p:spPr>
          <a:xfrm>
            <a:off x="1402080" y="4110446"/>
            <a:ext cx="827314" cy="39188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9F364-35F7-224A-9824-D7B28EFF5A5B}"/>
              </a:ext>
            </a:extLst>
          </p:cNvPr>
          <p:cNvSpPr txBox="1"/>
          <p:nvPr/>
        </p:nvSpPr>
        <p:spPr>
          <a:xfrm>
            <a:off x="431076" y="4502331"/>
            <a:ext cx="1345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11. Receive the Data from Response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BE1B00BE-3AC3-A649-AAB9-2042EFEF98C4}"/>
              </a:ext>
            </a:extLst>
          </p:cNvPr>
          <p:cNvSpPr/>
          <p:nvPr/>
        </p:nvSpPr>
        <p:spPr>
          <a:xfrm>
            <a:off x="2229394" y="5442857"/>
            <a:ext cx="7680960" cy="58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Promise Bridge for Decoupling and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1592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CD8461-E4E7-9442-9598-C423F7BA9544}"/>
              </a:ext>
            </a:extLst>
          </p:cNvPr>
          <p:cNvSpPr/>
          <p:nvPr/>
        </p:nvSpPr>
        <p:spPr>
          <a:xfrm>
            <a:off x="8917577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Returning Promise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E1E66A-C51F-0843-ABC5-8338DB520A6B}"/>
              </a:ext>
            </a:extLst>
          </p:cNvPr>
          <p:cNvSpPr/>
          <p:nvPr/>
        </p:nvSpPr>
        <p:spPr>
          <a:xfrm>
            <a:off x="4968240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 Method call method that returns Promise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caller method must be decorated with </a:t>
            </a:r>
            <a:r>
              <a:rPr lang="en-US" b="1" dirty="0"/>
              <a:t>‘async’ </a:t>
            </a:r>
            <a:r>
              <a:rPr lang="en-US" dirty="0"/>
              <a:t>keyword when the call is made, decorate call as ‘</a:t>
            </a:r>
            <a:r>
              <a:rPr lang="en-US" b="1" dirty="0"/>
              <a:t>await’ </a:t>
            </a:r>
            <a:r>
              <a:rPr lang="en-US" dirty="0"/>
              <a:t>aka </a:t>
            </a:r>
            <a:r>
              <a:rPr lang="en-US" dirty="0" err="1"/>
              <a:t>awaittable</a:t>
            </a:r>
            <a:r>
              <a:rPr lang="en-US" dirty="0"/>
              <a:t>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F0F3E-851A-384C-9A4F-C020AE8A837D}"/>
              </a:ext>
            </a:extLst>
          </p:cNvPr>
          <p:cNvSpPr/>
          <p:nvPr/>
        </p:nvSpPr>
        <p:spPr>
          <a:xfrm>
            <a:off x="862149" y="1706880"/>
            <a:ext cx="2786743" cy="3082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399A3D5-6915-BD46-8AD8-652CA59A400A}"/>
              </a:ext>
            </a:extLst>
          </p:cNvPr>
          <p:cNvSpPr/>
          <p:nvPr/>
        </p:nvSpPr>
        <p:spPr>
          <a:xfrm>
            <a:off x="3065417" y="2081349"/>
            <a:ext cx="2290354" cy="23513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5EAA01A6-7C37-B44D-9815-30B06F9AE269}"/>
              </a:ext>
            </a:extLst>
          </p:cNvPr>
          <p:cNvSpPr/>
          <p:nvPr/>
        </p:nvSpPr>
        <p:spPr>
          <a:xfrm>
            <a:off x="6905897" y="609600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Call for Data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Subscribe to promise</a:t>
            </a:r>
          </a:p>
        </p:txBody>
      </p:sp>
      <p:sp>
        <p:nvSpPr>
          <p:cNvPr id="7" name="U-turn Arrow 6">
            <a:extLst>
              <a:ext uri="{FF2B5EF4-FFF2-40B4-BE49-F238E27FC236}">
                <a16:creationId xmlns:a16="http://schemas.microsoft.com/office/drawing/2014/main" id="{564E5324-92CC-3F47-A72C-D87B75C9867E}"/>
              </a:ext>
            </a:extLst>
          </p:cNvPr>
          <p:cNvSpPr/>
          <p:nvPr/>
        </p:nvSpPr>
        <p:spPr>
          <a:xfrm rot="10800000">
            <a:off x="6692537" y="4413736"/>
            <a:ext cx="3056709" cy="1489166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49A594E-DCCC-4E4B-BBE5-99E50460BE87}"/>
              </a:ext>
            </a:extLst>
          </p:cNvPr>
          <p:cNvSpPr/>
          <p:nvPr/>
        </p:nvSpPr>
        <p:spPr>
          <a:xfrm>
            <a:off x="3161211" y="4188823"/>
            <a:ext cx="2194560" cy="26125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9866E-353B-7E4A-83D6-F8A860E0D9DF}"/>
              </a:ext>
            </a:extLst>
          </p:cNvPr>
          <p:cNvSpPr txBox="1"/>
          <p:nvPr/>
        </p:nvSpPr>
        <p:spPr>
          <a:xfrm>
            <a:off x="3648892" y="1271451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5321E-CAE1-E748-80F1-C09868867AF0}"/>
              </a:ext>
            </a:extLst>
          </p:cNvPr>
          <p:cNvSpPr txBox="1"/>
          <p:nvPr/>
        </p:nvSpPr>
        <p:spPr>
          <a:xfrm>
            <a:off x="7754983" y="4901977"/>
            <a:ext cx="128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 / Reject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50CAF-E3DC-A841-9538-05D179FF62D4}"/>
              </a:ext>
            </a:extLst>
          </p:cNvPr>
          <p:cNvSpPr txBox="1"/>
          <p:nvPr/>
        </p:nvSpPr>
        <p:spPr>
          <a:xfrm>
            <a:off x="3648892" y="4511988"/>
            <a:ext cx="139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Data /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6ECD7-A545-B944-9721-E95AD5DB59BC}"/>
              </a:ext>
            </a:extLst>
          </p:cNvPr>
          <p:cNvSpPr txBox="1"/>
          <p:nvPr/>
        </p:nvSpPr>
        <p:spPr>
          <a:xfrm>
            <a:off x="246017" y="121920"/>
            <a:ext cx="584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/ Await calls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8889E-3CE4-824C-8022-2A977AC754E5}"/>
              </a:ext>
            </a:extLst>
          </p:cNvPr>
          <p:cNvSpPr txBox="1"/>
          <p:nvPr/>
        </p:nvSpPr>
        <p:spPr>
          <a:xfrm>
            <a:off x="1003663" y="5220227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1849AD-B9AB-8449-99EE-44CFC5E1D251}"/>
              </a:ext>
            </a:extLst>
          </p:cNvPr>
          <p:cNvSpPr txBox="1"/>
          <p:nvPr/>
        </p:nvSpPr>
        <p:spPr>
          <a:xfrm>
            <a:off x="5364481" y="5363642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2B1BF-C126-CC4E-BEDB-A9D38E123791}"/>
              </a:ext>
            </a:extLst>
          </p:cNvPr>
          <p:cNvSpPr txBox="1"/>
          <p:nvPr/>
        </p:nvSpPr>
        <p:spPr>
          <a:xfrm>
            <a:off x="10029009" y="5035561"/>
            <a:ext cx="156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F8338-7DBC-864E-B707-58DC40912586}"/>
              </a:ext>
            </a:extLst>
          </p:cNvPr>
          <p:cNvSpPr txBox="1"/>
          <p:nvPr/>
        </p:nvSpPr>
        <p:spPr>
          <a:xfrm>
            <a:off x="178526" y="593691"/>
            <a:ext cx="227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Calls B, B Calls C, C returns promise,  B executes call C as asynchronous call using ‘async’ decorator and wait for C to complete using ‘await’ statement decorator</a:t>
            </a:r>
          </a:p>
        </p:txBody>
      </p:sp>
    </p:spTree>
    <p:extLst>
      <p:ext uri="{BB962C8B-B14F-4D97-AF65-F5344CB8AC3E}">
        <p14:creationId xmlns:p14="http://schemas.microsoft.com/office/powerpoint/2010/main" val="412770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22CBB6-D41F-EC42-9F87-0E984FEF7B5C}"/>
              </a:ext>
            </a:extLst>
          </p:cNvPr>
          <p:cNvSpPr/>
          <p:nvPr/>
        </p:nvSpPr>
        <p:spPr>
          <a:xfrm>
            <a:off x="7855131" y="1149531"/>
            <a:ext cx="3814355" cy="3927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Id:1,</a:t>
            </a:r>
          </a:p>
          <a:p>
            <a:pPr algn="ctr"/>
            <a:r>
              <a:rPr lang="en-US" dirty="0" err="1"/>
              <a:t>Name:’ABC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Age:44</a:t>
            </a:r>
          </a:p>
          <a:p>
            <a:pPr algn="ctr"/>
            <a:r>
              <a:rPr lang="en-US" dirty="0"/>
              <a:t>_username:’</a:t>
            </a:r>
            <a:r>
              <a:rPr lang="en-US" dirty="0" err="1"/>
              <a:t>abc@mymail.com</a:t>
            </a:r>
            <a:r>
              <a:rPr lang="en-US" dirty="0"/>
              <a:t>’,</a:t>
            </a:r>
          </a:p>
          <a:p>
            <a:pPr algn="ctr"/>
            <a:r>
              <a:rPr lang="en-US" dirty="0"/>
              <a:t>_password:”P@ssw0rd”</a:t>
            </a:r>
          </a:p>
          <a:p>
            <a:pPr algn="ctr"/>
            <a:endParaRPr lang="en-US" dirty="0"/>
          </a:p>
        </p:txBody>
      </p:sp>
      <p:sp>
        <p:nvSpPr>
          <p:cNvPr id="3" name="Double Brace 2">
            <a:extLst>
              <a:ext uri="{FF2B5EF4-FFF2-40B4-BE49-F238E27FC236}">
                <a16:creationId xmlns:a16="http://schemas.microsoft.com/office/drawing/2014/main" id="{8A060CC3-D362-3546-B641-8B65EE60749F}"/>
              </a:ext>
            </a:extLst>
          </p:cNvPr>
          <p:cNvSpPr/>
          <p:nvPr/>
        </p:nvSpPr>
        <p:spPr>
          <a:xfrm>
            <a:off x="8038011" y="1898469"/>
            <a:ext cx="3352800" cy="2577737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31EB8D-9274-DD45-8E83-8D79ECB3DD1D}"/>
              </a:ext>
            </a:extLst>
          </p:cNvPr>
          <p:cNvSpPr/>
          <p:nvPr/>
        </p:nvSpPr>
        <p:spPr>
          <a:xfrm>
            <a:off x="243840" y="1071154"/>
            <a:ext cx="2516777" cy="400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var x =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pPr algn="ctr"/>
            <a:r>
              <a:rPr lang="en-US" dirty="0" err="1"/>
              <a:t>x.Id</a:t>
            </a:r>
            <a:endParaRPr lang="en-US" dirty="0"/>
          </a:p>
          <a:p>
            <a:pPr algn="ctr"/>
            <a:r>
              <a:rPr lang="en-US" dirty="0" err="1"/>
              <a:t>x.Name</a:t>
            </a:r>
            <a:endParaRPr lang="en-US" dirty="0"/>
          </a:p>
          <a:p>
            <a:pPr algn="ctr"/>
            <a:r>
              <a:rPr lang="en-US" dirty="0" err="1"/>
              <a:t>x.Age</a:t>
            </a:r>
            <a:endParaRPr lang="en-US" dirty="0"/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x._username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x._password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A0407-D09A-634F-8795-13C9CD28BFFA}"/>
              </a:ext>
            </a:extLst>
          </p:cNvPr>
          <p:cNvSpPr txBox="1"/>
          <p:nvPr/>
        </p:nvSpPr>
        <p:spPr>
          <a:xfrm>
            <a:off x="8673737" y="1384663"/>
            <a:ext cx="2142309" cy="3657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myObj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77C5205-3C4F-AC4F-BC67-E809EF26930B}"/>
              </a:ext>
            </a:extLst>
          </p:cNvPr>
          <p:cNvSpPr/>
          <p:nvPr/>
        </p:nvSpPr>
        <p:spPr>
          <a:xfrm>
            <a:off x="3997234" y="2055224"/>
            <a:ext cx="2717075" cy="2420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to handle requests from client and then provide access of part of original object to client</a:t>
            </a:r>
          </a:p>
          <a:p>
            <a:pPr algn="ctr"/>
            <a:r>
              <a:rPr lang="en-US" dirty="0"/>
              <a:t>Rule </a:t>
            </a:r>
            <a:r>
              <a:rPr lang="en-US" dirty="0" err="1"/>
              <a:t>Metods</a:t>
            </a:r>
            <a:endParaRPr lang="en-US" dirty="0"/>
          </a:p>
          <a:p>
            <a:pPr algn="ctr"/>
            <a:r>
              <a:rPr lang="en-US" dirty="0"/>
              <a:t>Get() / set() / </a:t>
            </a:r>
            <a:r>
              <a:rPr lang="en-US"/>
              <a:t>ownKeys, etc.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15F0A-1613-4644-9419-C322F48CE30E}"/>
              </a:ext>
            </a:extLst>
          </p:cNvPr>
          <p:cNvSpPr txBox="1"/>
          <p:nvPr/>
        </p:nvSpPr>
        <p:spPr>
          <a:xfrm>
            <a:off x="4171406" y="1384663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Proxy Object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C55AC0C7-5A76-A34E-A745-10F835F9734A}"/>
              </a:ext>
            </a:extLst>
          </p:cNvPr>
          <p:cNvSpPr/>
          <p:nvPr/>
        </p:nvSpPr>
        <p:spPr>
          <a:xfrm>
            <a:off x="2760617" y="3152503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72668-66D4-1348-B3CC-00BBA15EF996}"/>
              </a:ext>
            </a:extLst>
          </p:cNvPr>
          <p:cNvSpPr txBox="1"/>
          <p:nvPr/>
        </p:nvSpPr>
        <p:spPr>
          <a:xfrm>
            <a:off x="2534194" y="104503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is actual object for the client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96CE6-E387-864A-89B2-880057C54FC2}"/>
              </a:ext>
            </a:extLst>
          </p:cNvPr>
          <p:cNvCxnSpPr>
            <a:stCxn id="9" idx="2"/>
            <a:endCxn id="8" idx="1"/>
          </p:cNvCxnSpPr>
          <p:nvPr/>
        </p:nvCxnSpPr>
        <p:spPr>
          <a:xfrm flipH="1">
            <a:off x="3383280" y="750834"/>
            <a:ext cx="265612" cy="247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5D9D2C3F-F211-2F4B-82C4-852BE4541AA0}"/>
              </a:ext>
            </a:extLst>
          </p:cNvPr>
          <p:cNvSpPr/>
          <p:nvPr/>
        </p:nvSpPr>
        <p:spPr>
          <a:xfrm>
            <a:off x="6662057" y="3122021"/>
            <a:ext cx="1245326" cy="276497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C13BB-42C9-1743-A8B4-12BA27BB6432}"/>
              </a:ext>
            </a:extLst>
          </p:cNvPr>
          <p:cNvSpPr txBox="1"/>
          <p:nvPr/>
        </p:nvSpPr>
        <p:spPr>
          <a:xfrm>
            <a:off x="6313715" y="86137"/>
            <a:ext cx="222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Proxy handle the actual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DF29D-1ACE-6B43-97D0-6FECE5894D16}"/>
              </a:ext>
            </a:extLst>
          </p:cNvPr>
          <p:cNvCxnSpPr>
            <a:stCxn id="13" idx="2"/>
            <a:endCxn id="12" idx="1"/>
          </p:cNvCxnSpPr>
          <p:nvPr/>
        </p:nvCxnSpPr>
        <p:spPr>
          <a:xfrm flipH="1">
            <a:off x="7284720" y="732468"/>
            <a:ext cx="143693" cy="24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51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046D-BCAA-A046-BB6D-941C3AFD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172E-A11A-4D4A-8FD0-4F623000E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</a:t>
            </a:r>
            <a:r>
              <a:rPr lang="en-US" dirty="0" err="1"/>
              <a:t>FullStack</a:t>
            </a:r>
            <a:r>
              <a:rPr lang="en-US" dirty="0"/>
              <a:t> App Architecture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255624" y="3188425"/>
            <a:ext cx="135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41843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1B7D8-7E41-9B49-9BB8-1B324AA6CC3F}"/>
              </a:ext>
            </a:extLst>
          </p:cNvPr>
          <p:cNvSpPr txBox="1"/>
          <p:nvPr/>
        </p:nvSpPr>
        <p:spPr>
          <a:xfrm>
            <a:off x="374469" y="287383"/>
            <a:ext cx="115214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Captured from End-User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Used for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“More the data, more is the accuracy”, result into more ‘Accurate Sampling’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Easy Reporting Format for Customer’s / Vendor’s app, use </a:t>
            </a:r>
            <a:r>
              <a:rPr lang="en-US" b="1" dirty="0"/>
              <a:t>Relational Database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More focused to Analytic Reporting then use ‘NoSQL’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lvl="1"/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018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C097D-975B-7D4B-B028-E0A5898B66CB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Modern Application Model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B95C41F7-8EE5-FA4B-BB4B-9C3094560282}"/>
              </a:ext>
            </a:extLst>
          </p:cNvPr>
          <p:cNvSpPr/>
          <p:nvPr/>
        </p:nvSpPr>
        <p:spPr>
          <a:xfrm>
            <a:off x="10755085" y="2046515"/>
            <a:ext cx="1236617" cy="11495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Relational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EB0D6C3C-24CF-CC4D-8A1B-0EFF5F01BC2A}"/>
              </a:ext>
            </a:extLst>
          </p:cNvPr>
          <p:cNvSpPr/>
          <p:nvPr/>
        </p:nvSpPr>
        <p:spPr>
          <a:xfrm>
            <a:off x="10755085" y="3561806"/>
            <a:ext cx="1236617" cy="14717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D3044-6839-9F42-8136-1FA52E2089FD}"/>
              </a:ext>
            </a:extLst>
          </p:cNvPr>
          <p:cNvSpPr txBox="1"/>
          <p:nvPr/>
        </p:nvSpPr>
        <p:spPr>
          <a:xfrm>
            <a:off x="10580914" y="5285992"/>
            <a:ext cx="150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Persistence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D56E0-0290-7C4D-86F5-0B2C17F3EFAD}"/>
              </a:ext>
            </a:extLst>
          </p:cNvPr>
          <p:cNvSpPr/>
          <p:nvPr/>
        </p:nvSpPr>
        <p:spPr>
          <a:xfrm>
            <a:off x="6836229" y="1027611"/>
            <a:ext cx="3439885" cy="50770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E3B12-AD9F-484A-8074-A20355451CE3}"/>
              </a:ext>
            </a:extLst>
          </p:cNvPr>
          <p:cNvSpPr txBox="1"/>
          <p:nvPr/>
        </p:nvSpPr>
        <p:spPr>
          <a:xfrm>
            <a:off x="6897189" y="60960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Application Server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3EFCA9-A4EB-0343-AB96-765AD6FAABC0}"/>
              </a:ext>
            </a:extLst>
          </p:cNvPr>
          <p:cNvSpPr/>
          <p:nvPr/>
        </p:nvSpPr>
        <p:spPr>
          <a:xfrm>
            <a:off x="6897189" y="5033554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Hosting OS</a:t>
            </a:r>
          </a:p>
          <a:p>
            <a:pPr algn="ctr"/>
            <a:r>
              <a:rPr lang="en-US" dirty="0"/>
              <a:t>Windows / Linux / RedHat / Mac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09CB2C-89F1-F647-B846-74A8EFAD1310}"/>
              </a:ext>
            </a:extLst>
          </p:cNvPr>
          <p:cNvSpPr/>
          <p:nvPr/>
        </p:nvSpPr>
        <p:spPr>
          <a:xfrm>
            <a:off x="6897189" y="3862252"/>
            <a:ext cx="329184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Runtime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DCA68-4C53-1846-AF7A-3E731FD6176E}"/>
              </a:ext>
            </a:extLst>
          </p:cNvPr>
          <p:cNvSpPr/>
          <p:nvPr/>
        </p:nvSpPr>
        <p:spPr>
          <a:xfrm>
            <a:off x="7036526" y="4206240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10AFA-F195-4044-8BA6-6D802A548217}"/>
              </a:ext>
            </a:extLst>
          </p:cNvPr>
          <p:cNvSpPr/>
          <p:nvPr/>
        </p:nvSpPr>
        <p:spPr>
          <a:xfrm>
            <a:off x="8612777" y="4188824"/>
            <a:ext cx="1402080" cy="4441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Modules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46F465-8B57-2347-8AFD-94302BD5C37F}"/>
              </a:ext>
            </a:extLst>
          </p:cNvPr>
          <p:cNvSpPr/>
          <p:nvPr/>
        </p:nvSpPr>
        <p:spPr>
          <a:xfrm>
            <a:off x="6897189" y="1351405"/>
            <a:ext cx="3291840" cy="2384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5404-5CB5-3345-A766-7814325C199A}"/>
              </a:ext>
            </a:extLst>
          </p:cNvPr>
          <p:cNvSpPr txBox="1"/>
          <p:nvPr/>
        </p:nvSpPr>
        <p:spPr>
          <a:xfrm>
            <a:off x="6810104" y="969009"/>
            <a:ext cx="297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Node.js JavaScript 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37980-9CDC-B74C-89C4-F13541B73C04}"/>
              </a:ext>
            </a:extLst>
          </p:cNvPr>
          <p:cNvSpPr/>
          <p:nvPr/>
        </p:nvSpPr>
        <p:spPr>
          <a:xfrm>
            <a:off x="7036526" y="3265714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Access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C8A782-2D75-EA46-8453-45BE19EA1792}"/>
              </a:ext>
            </a:extLst>
          </p:cNvPr>
          <p:cNvSpPr/>
          <p:nvPr/>
        </p:nvSpPr>
        <p:spPr>
          <a:xfrm>
            <a:off x="7036525" y="2682630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2A17E7-25DB-9647-93AF-828013CD8385}"/>
              </a:ext>
            </a:extLst>
          </p:cNvPr>
          <p:cNvSpPr/>
          <p:nvPr/>
        </p:nvSpPr>
        <p:spPr>
          <a:xfrm>
            <a:off x="7036525" y="1663336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Public HTTP Endpoints</a:t>
            </a:r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032431A0-2DCD-0145-9F27-622BB5635235}"/>
              </a:ext>
            </a:extLst>
          </p:cNvPr>
          <p:cNvSpPr/>
          <p:nvPr/>
        </p:nvSpPr>
        <p:spPr>
          <a:xfrm>
            <a:off x="8525690" y="3653247"/>
            <a:ext cx="87087" cy="237504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4BB8BAD7-FC28-6349-ACB3-54C70CAF10B0}"/>
              </a:ext>
            </a:extLst>
          </p:cNvPr>
          <p:cNvSpPr/>
          <p:nvPr/>
        </p:nvSpPr>
        <p:spPr>
          <a:xfrm>
            <a:off x="10128069" y="2621281"/>
            <a:ext cx="627016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B2755212-A601-884D-A292-A21A9FA4860B}"/>
              </a:ext>
            </a:extLst>
          </p:cNvPr>
          <p:cNvSpPr/>
          <p:nvPr/>
        </p:nvSpPr>
        <p:spPr>
          <a:xfrm rot="2013438">
            <a:off x="10060210" y="3389037"/>
            <a:ext cx="963890" cy="248583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E505AF-808C-6D4C-A35E-7E34D55D2BF9}"/>
              </a:ext>
            </a:extLst>
          </p:cNvPr>
          <p:cNvSpPr/>
          <p:nvPr/>
        </p:nvSpPr>
        <p:spPr>
          <a:xfrm>
            <a:off x="7036524" y="2172983"/>
            <a:ext cx="2978331" cy="3744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 Framework</a:t>
            </a:r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E3AA5534-4A3C-A542-B0DC-DA7A60480B12}"/>
              </a:ext>
            </a:extLst>
          </p:cNvPr>
          <p:cNvSpPr/>
          <p:nvPr/>
        </p:nvSpPr>
        <p:spPr>
          <a:xfrm>
            <a:off x="8512627" y="4766748"/>
            <a:ext cx="100150" cy="336475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BA6DB9-0CDB-5941-9373-026E3ABDBC53}"/>
              </a:ext>
            </a:extLst>
          </p:cNvPr>
          <p:cNvSpPr/>
          <p:nvPr/>
        </p:nvSpPr>
        <p:spPr>
          <a:xfrm>
            <a:off x="343990" y="1132115"/>
            <a:ext cx="4850674" cy="4153878"/>
          </a:xfrm>
          <a:prstGeom prst="roundRect">
            <a:avLst>
              <a:gd name="adj" fmla="val 6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3BB2EF-FB7A-6647-B892-1145B6CDB22D}"/>
              </a:ext>
            </a:extLst>
          </p:cNvPr>
          <p:cNvSpPr txBox="1"/>
          <p:nvPr/>
        </p:nvSpPr>
        <p:spPr>
          <a:xfrm>
            <a:off x="496389" y="5490754"/>
            <a:ext cx="443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Front End App React, Angular, Vue, Ember, </a:t>
            </a:r>
            <a:r>
              <a:rPr lang="en-US" dirty="0" err="1">
                <a:highlight>
                  <a:srgbClr val="FFFF00"/>
                </a:highlight>
              </a:rPr>
              <a:t>etc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25FAC-B816-E246-A57D-E9A303E9ED08}"/>
              </a:ext>
            </a:extLst>
          </p:cNvPr>
          <p:cNvSpPr/>
          <p:nvPr/>
        </p:nvSpPr>
        <p:spPr>
          <a:xfrm>
            <a:off x="496389" y="2046515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UI / UX 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EBBBB-D072-304C-8540-C7DA1B2E0F7E}"/>
              </a:ext>
            </a:extLst>
          </p:cNvPr>
          <p:cNvSpPr/>
          <p:nvPr/>
        </p:nvSpPr>
        <p:spPr>
          <a:xfrm>
            <a:off x="1955441" y="2055168"/>
            <a:ext cx="1175657" cy="230777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Layer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Data, Events, Functions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D18B20-AFB1-A549-BBA2-8A4D7521CEB7}"/>
              </a:ext>
            </a:extLst>
          </p:cNvPr>
          <p:cNvSpPr/>
          <p:nvPr/>
        </p:nvSpPr>
        <p:spPr>
          <a:xfrm>
            <a:off x="1452401" y="224681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2E832BDC-F8F2-284F-B80E-FDB7D8A16CB6}"/>
              </a:ext>
            </a:extLst>
          </p:cNvPr>
          <p:cNvSpPr/>
          <p:nvPr/>
        </p:nvSpPr>
        <p:spPr>
          <a:xfrm rot="10800000">
            <a:off x="1412248" y="3890751"/>
            <a:ext cx="698616" cy="191589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C0793-8557-8542-A327-4BBB05E90820}"/>
              </a:ext>
            </a:extLst>
          </p:cNvPr>
          <p:cNvSpPr/>
          <p:nvPr/>
        </p:nvSpPr>
        <p:spPr>
          <a:xfrm>
            <a:off x="3953691" y="1994406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Front-End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1907BF-71D3-EB46-8F6A-1512F73E45FB}"/>
              </a:ext>
            </a:extLst>
          </p:cNvPr>
          <p:cNvSpPr/>
          <p:nvPr/>
        </p:nvSpPr>
        <p:spPr>
          <a:xfrm>
            <a:off x="2769327" y="1163010"/>
            <a:ext cx="1680753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Utilities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Re-usable Logic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D8A75A-127E-3744-98F5-D94400C2FC3D}"/>
              </a:ext>
            </a:extLst>
          </p:cNvPr>
          <p:cNvSpPr/>
          <p:nvPr/>
        </p:nvSpPr>
        <p:spPr>
          <a:xfrm>
            <a:off x="3862619" y="3418312"/>
            <a:ext cx="1175657" cy="805597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External HTTP </a:t>
            </a:r>
          </a:p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</a:t>
            </a:r>
          </a:p>
        </p:txBody>
      </p:sp>
      <p:sp>
        <p:nvSpPr>
          <p:cNvPr id="31" name="Left-right Arrow 30">
            <a:extLst>
              <a:ext uri="{FF2B5EF4-FFF2-40B4-BE49-F238E27FC236}">
                <a16:creationId xmlns:a16="http://schemas.microsoft.com/office/drawing/2014/main" id="{901FE78E-FE6F-0D4B-AAFE-8B0BE7792900}"/>
              </a:ext>
            </a:extLst>
          </p:cNvPr>
          <p:cNvSpPr/>
          <p:nvPr/>
        </p:nvSpPr>
        <p:spPr>
          <a:xfrm>
            <a:off x="3004457" y="2303596"/>
            <a:ext cx="94923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00C74556-EAF2-154B-8D04-3C832D344878}"/>
              </a:ext>
            </a:extLst>
          </p:cNvPr>
          <p:cNvSpPr/>
          <p:nvPr/>
        </p:nvSpPr>
        <p:spPr>
          <a:xfrm rot="16200000">
            <a:off x="3977916" y="1886021"/>
            <a:ext cx="235131" cy="134800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32">
            <a:extLst>
              <a:ext uri="{FF2B5EF4-FFF2-40B4-BE49-F238E27FC236}">
                <a16:creationId xmlns:a16="http://schemas.microsoft.com/office/drawing/2014/main" id="{BC8B8C75-F801-3546-983B-5724669249C6}"/>
              </a:ext>
            </a:extLst>
          </p:cNvPr>
          <p:cNvSpPr/>
          <p:nvPr/>
        </p:nvSpPr>
        <p:spPr>
          <a:xfrm>
            <a:off x="3026595" y="3727271"/>
            <a:ext cx="836024" cy="243856"/>
          </a:xfrm>
          <a:prstGeom prst="left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rved Down Arrow 33">
            <a:extLst>
              <a:ext uri="{FF2B5EF4-FFF2-40B4-BE49-F238E27FC236}">
                <a16:creationId xmlns:a16="http://schemas.microsoft.com/office/drawing/2014/main" id="{FEE27713-42D1-6F40-88D0-9A185C928B63}"/>
              </a:ext>
            </a:extLst>
          </p:cNvPr>
          <p:cNvSpPr/>
          <p:nvPr/>
        </p:nvSpPr>
        <p:spPr>
          <a:xfrm>
            <a:off x="4825408" y="2947851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>
            <a:extLst>
              <a:ext uri="{FF2B5EF4-FFF2-40B4-BE49-F238E27FC236}">
                <a16:creationId xmlns:a16="http://schemas.microsoft.com/office/drawing/2014/main" id="{05F630FB-F78E-ED4F-84EE-B2827F532E89}"/>
              </a:ext>
            </a:extLst>
          </p:cNvPr>
          <p:cNvSpPr/>
          <p:nvPr/>
        </p:nvSpPr>
        <p:spPr>
          <a:xfrm rot="10800000">
            <a:off x="4820559" y="3569330"/>
            <a:ext cx="2171930" cy="481149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6A8A78-5B44-8248-A227-63C79341645A}"/>
              </a:ext>
            </a:extLst>
          </p:cNvPr>
          <p:cNvSpPr txBox="1"/>
          <p:nvPr/>
        </p:nvSpPr>
        <p:spPr>
          <a:xfrm>
            <a:off x="5355771" y="3143347"/>
            <a:ext cx="94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HTTP Calls</a:t>
            </a:r>
          </a:p>
        </p:txBody>
      </p:sp>
    </p:spTree>
    <p:extLst>
      <p:ext uri="{BB962C8B-B14F-4D97-AF65-F5344CB8AC3E}">
        <p14:creationId xmlns:p14="http://schemas.microsoft.com/office/powerpoint/2010/main" val="1440112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C6669-1C9F-1C42-9CE0-5DF634EE0244}"/>
              </a:ext>
            </a:extLst>
          </p:cNvPr>
          <p:cNvSpPr txBox="1"/>
          <p:nvPr/>
        </p:nvSpPr>
        <p:spPr>
          <a:xfrm>
            <a:off x="287383" y="200297"/>
            <a:ext cx="117217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Persistent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Tabular Format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Tuple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Column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Consistency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Row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Identity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Uniqueness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Rules for Columns and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Types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Data Format for Columns and used by rows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Length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Max limit for each column based on its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References across Tables for Consistent Data Persistence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8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B16680-9DAB-DA4B-90D9-1645C64A3D88}"/>
              </a:ext>
            </a:extLst>
          </p:cNvPr>
          <p:cNvSpPr/>
          <p:nvPr/>
        </p:nvSpPr>
        <p:spPr>
          <a:xfrm>
            <a:off x="200297" y="322217"/>
            <a:ext cx="679269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AD2BE6-2FCA-124D-85DF-B424FA20FCFF}"/>
              </a:ext>
            </a:extLst>
          </p:cNvPr>
          <p:cNvSpPr/>
          <p:nvPr/>
        </p:nvSpPr>
        <p:spPr>
          <a:xfrm>
            <a:off x="1759131" y="32221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 err="1"/>
              <a:t>PatientMaster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9F3D9D-D900-D049-AC95-2AF589A89377}"/>
              </a:ext>
            </a:extLst>
          </p:cNvPr>
          <p:cNvSpPr/>
          <p:nvPr/>
        </p:nvSpPr>
        <p:spPr>
          <a:xfrm>
            <a:off x="4214948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Assign Doctor</a:t>
            </a:r>
          </a:p>
          <a:p>
            <a:pPr algn="ctr"/>
            <a:r>
              <a:rPr lang="en-US" sz="1600" dirty="0" err="1"/>
              <a:t>DoctorMaster</a:t>
            </a:r>
            <a:endParaRPr lang="en-US" sz="16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655E7F-9809-064D-8ED7-5BA7E0E2696E}"/>
              </a:ext>
            </a:extLst>
          </p:cNvPr>
          <p:cNvSpPr/>
          <p:nvPr/>
        </p:nvSpPr>
        <p:spPr>
          <a:xfrm>
            <a:off x="6474823" y="37011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Diagnose</a:t>
            </a:r>
          </a:p>
          <a:p>
            <a:pPr algn="ctr"/>
            <a:r>
              <a:rPr lang="en-US" dirty="0"/>
              <a:t>Diagnose Master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A37C19-39B3-B449-B723-A9DC5F15ED80}"/>
              </a:ext>
            </a:extLst>
          </p:cNvPr>
          <p:cNvSpPr/>
          <p:nvPr/>
        </p:nvSpPr>
        <p:spPr>
          <a:xfrm>
            <a:off x="9392196" y="139336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6E772-B56D-B647-A327-6DF665FB1826}"/>
              </a:ext>
            </a:extLst>
          </p:cNvPr>
          <p:cNvSpPr/>
          <p:nvPr/>
        </p:nvSpPr>
        <p:spPr>
          <a:xfrm>
            <a:off x="9392196" y="1685107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0606B-96BD-0D40-8C81-1A22AB58F41B}"/>
              </a:ext>
            </a:extLst>
          </p:cNvPr>
          <p:cNvSpPr/>
          <p:nvPr/>
        </p:nvSpPr>
        <p:spPr>
          <a:xfrm>
            <a:off x="6474823" y="1968135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Room\</a:t>
            </a:r>
            <a:r>
              <a:rPr lang="en-US" dirty="0" err="1"/>
              <a:t>RoomMaster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ABDFF1-A4F9-4C4A-B7DA-66AB8F77ABCC}"/>
              </a:ext>
            </a:extLst>
          </p:cNvPr>
          <p:cNvSpPr/>
          <p:nvPr/>
        </p:nvSpPr>
        <p:spPr>
          <a:xfrm>
            <a:off x="4214948" y="1968134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 Allocation</a:t>
            </a:r>
          </a:p>
          <a:p>
            <a:pPr algn="ctr"/>
            <a:r>
              <a:rPr lang="en-US" dirty="0" err="1"/>
              <a:t>NurseMaster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28181-E8B6-2B46-B674-E34435C8CFE0}"/>
              </a:ext>
            </a:extLst>
          </p:cNvPr>
          <p:cNvSpPr/>
          <p:nvPr/>
        </p:nvSpPr>
        <p:spPr>
          <a:xfrm>
            <a:off x="1759131" y="1902820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Operations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A0C9ED9-E497-334D-AF4A-90D151A9BD6A}"/>
              </a:ext>
            </a:extLst>
          </p:cNvPr>
          <p:cNvSpPr/>
          <p:nvPr/>
        </p:nvSpPr>
        <p:spPr>
          <a:xfrm>
            <a:off x="165462" y="314815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Visit</a:t>
            </a:r>
          </a:p>
          <a:p>
            <a:pPr algn="ctr"/>
            <a:r>
              <a:rPr lang="en-US" dirty="0" err="1"/>
              <a:t>VisitMasterTx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D499392-E8CE-2943-8785-83FC94E58296}"/>
              </a:ext>
            </a:extLst>
          </p:cNvPr>
          <p:cNvSpPr/>
          <p:nvPr/>
        </p:nvSpPr>
        <p:spPr>
          <a:xfrm>
            <a:off x="182878" y="4123512"/>
            <a:ext cx="1802675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Provided </a:t>
            </a:r>
            <a:r>
              <a:rPr lang="en-US" dirty="0" err="1"/>
              <a:t>PharmacyMaster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01492-607D-204B-A27C-A4CDB177F84D}"/>
              </a:ext>
            </a:extLst>
          </p:cNvPr>
          <p:cNvSpPr/>
          <p:nvPr/>
        </p:nvSpPr>
        <p:spPr>
          <a:xfrm>
            <a:off x="165462" y="5098872"/>
            <a:ext cx="1811384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  <a:p>
            <a:pPr algn="ctr"/>
            <a:r>
              <a:rPr lang="en-US" dirty="0" err="1"/>
              <a:t>WarbodyMaster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7D8D82E-A749-A148-ACAF-FE2BEDF4869E}"/>
              </a:ext>
            </a:extLst>
          </p:cNvPr>
          <p:cNvSpPr/>
          <p:nvPr/>
        </p:nvSpPr>
        <p:spPr>
          <a:xfrm>
            <a:off x="4019006" y="3955872"/>
            <a:ext cx="1894113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Discharge</a:t>
            </a:r>
          </a:p>
          <a:p>
            <a:pPr algn="ctr"/>
            <a:r>
              <a:rPr lang="en-US" dirty="0" err="1"/>
              <a:t>DiscthargeTx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9AC2F3-B35E-7343-A222-0E5A8D9BE569}"/>
              </a:ext>
            </a:extLst>
          </p:cNvPr>
          <p:cNvSpPr/>
          <p:nvPr/>
        </p:nvSpPr>
        <p:spPr>
          <a:xfrm>
            <a:off x="6474823" y="3955872"/>
            <a:ext cx="1576252" cy="801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</a:t>
            </a:r>
          </a:p>
          <a:p>
            <a:pPr algn="ctr"/>
            <a:r>
              <a:rPr lang="en-US" dirty="0"/>
              <a:t>Accounting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44652D-36DE-114A-B09E-9EBAEC800B4F}"/>
              </a:ext>
            </a:extLst>
          </p:cNvPr>
          <p:cNvSpPr/>
          <p:nvPr/>
        </p:nvSpPr>
        <p:spPr>
          <a:xfrm>
            <a:off x="9840687" y="4003769"/>
            <a:ext cx="879564" cy="7053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20093F-05C7-7C43-8375-6A15FB5F60E2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879566" y="674914"/>
            <a:ext cx="879565" cy="4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ADCE49-7876-9D40-80AF-D81E8FCC3A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35383" y="722812"/>
            <a:ext cx="879565" cy="4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AF6B1B-762F-7F43-99F5-7451597AA6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791200" y="770709"/>
            <a:ext cx="683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B5C7B-3DDF-3544-BDF0-457AC93A8B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8051075" y="539931"/>
            <a:ext cx="1341121" cy="2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4C323F-3EF9-6949-BCA8-416130A4746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8051075" y="770709"/>
            <a:ext cx="1341121" cy="13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946C73-DDB3-8C44-8276-F7AA34708EA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 flipH="1">
            <a:off x="7262949" y="940525"/>
            <a:ext cx="2917373" cy="301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ECB5A7-4D1D-D14F-B34D-966F818D78F1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051075" y="4356466"/>
            <a:ext cx="1789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16E7-C11B-8E4B-8297-E68D26B0B85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8051075" y="2085702"/>
            <a:ext cx="1341121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7FB34-2539-3445-9C13-D6B5B5890CAF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5791200" y="2368729"/>
            <a:ext cx="683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98EA2B-76C9-F148-8C44-8BF15C7D0AA3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3335383" y="2303415"/>
            <a:ext cx="879565" cy="6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A06015-74B9-DD4A-B894-D6F3B559E4BD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flipH="1">
            <a:off x="1741714" y="2704009"/>
            <a:ext cx="805543" cy="84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D8841B-4758-D140-A58D-09DA2A1D48A3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flipH="1">
            <a:off x="1985553" y="2704009"/>
            <a:ext cx="561704" cy="182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7F63FD-952E-A14D-B358-25D115665E04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>
            <a:off x="1976846" y="2704009"/>
            <a:ext cx="570411" cy="27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833FDF9-3808-0345-95AD-3AE643BB8023}"/>
              </a:ext>
            </a:extLst>
          </p:cNvPr>
          <p:cNvSpPr/>
          <p:nvPr/>
        </p:nvSpPr>
        <p:spPr>
          <a:xfrm>
            <a:off x="2621279" y="3148152"/>
            <a:ext cx="357052" cy="264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155D5E-B1C7-C245-A12D-7A1454A779CE}"/>
              </a:ext>
            </a:extLst>
          </p:cNvPr>
          <p:cNvCxnSpPr>
            <a:cxnSpLocks/>
            <a:stCxn id="45" idx="1"/>
            <a:endCxn id="15" idx="1"/>
          </p:cNvCxnSpPr>
          <p:nvPr/>
        </p:nvCxnSpPr>
        <p:spPr>
          <a:xfrm flipV="1">
            <a:off x="2978331" y="4356467"/>
            <a:ext cx="1040675" cy="1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61A4E3-C35E-5945-84F1-F51F9EA12CE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913119" y="4356467"/>
            <a:ext cx="561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9A8EA9-49CB-6442-9EBC-1AFB7D40E844}"/>
              </a:ext>
            </a:extLst>
          </p:cNvPr>
          <p:cNvSpPr/>
          <p:nvPr/>
        </p:nvSpPr>
        <p:spPr>
          <a:xfrm>
            <a:off x="4937758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41F32B-903F-F348-A469-6E0748AD70A9}"/>
              </a:ext>
            </a:extLst>
          </p:cNvPr>
          <p:cNvSpPr/>
          <p:nvPr/>
        </p:nvSpPr>
        <p:spPr>
          <a:xfrm>
            <a:off x="187234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FD642E-5A95-FE45-9B4B-29ECFFD33EB2}"/>
              </a:ext>
            </a:extLst>
          </p:cNvPr>
          <p:cNvSpPr/>
          <p:nvPr/>
        </p:nvSpPr>
        <p:spPr>
          <a:xfrm>
            <a:off x="3666307" y="-4354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89F0F-8E70-5E4C-A760-73187B76FA14}"/>
              </a:ext>
            </a:extLst>
          </p:cNvPr>
          <p:cNvSpPr/>
          <p:nvPr/>
        </p:nvSpPr>
        <p:spPr>
          <a:xfrm>
            <a:off x="9566365" y="0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CA114C-3143-CD47-9815-4901948AC273}"/>
              </a:ext>
            </a:extLst>
          </p:cNvPr>
          <p:cNvSpPr/>
          <p:nvPr/>
        </p:nvSpPr>
        <p:spPr>
          <a:xfrm>
            <a:off x="9566364" y="2238102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Medicines / Pharmacy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273FE-DA11-0946-8829-2F3C95605E28}"/>
              </a:ext>
            </a:extLst>
          </p:cNvPr>
          <p:cNvSpPr/>
          <p:nvPr/>
        </p:nvSpPr>
        <p:spPr>
          <a:xfrm>
            <a:off x="9566363" y="4367349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Ambulance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02603F-216A-A24E-9AF2-3AC8809DA6A3}"/>
              </a:ext>
            </a:extLst>
          </p:cNvPr>
          <p:cNvSpPr/>
          <p:nvPr/>
        </p:nvSpPr>
        <p:spPr>
          <a:xfrm>
            <a:off x="3387631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Housekeeping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53F5A0-6BD0-9048-9358-AF740A53AAE5}"/>
              </a:ext>
            </a:extLst>
          </p:cNvPr>
          <p:cNvSpPr/>
          <p:nvPr/>
        </p:nvSpPr>
        <p:spPr>
          <a:xfrm>
            <a:off x="187232" y="2183674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MedicalStaff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474750-CDE6-4D4C-9A4F-33C262AACE17}"/>
              </a:ext>
            </a:extLst>
          </p:cNvPr>
          <p:cNvSpPr/>
          <p:nvPr/>
        </p:nvSpPr>
        <p:spPr>
          <a:xfrm>
            <a:off x="187233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Equipments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5F8CBC-00AD-1246-87E7-CFDC4ABD242F}"/>
              </a:ext>
            </a:extLst>
          </p:cNvPr>
          <p:cNvSpPr/>
          <p:nvPr/>
        </p:nvSpPr>
        <p:spPr>
          <a:xfrm>
            <a:off x="6616336" y="-43543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OPD/IPD Registration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83B34F-70D9-2A4B-B1D6-1AD300AB3031}"/>
              </a:ext>
            </a:extLst>
          </p:cNvPr>
          <p:cNvSpPr/>
          <p:nvPr/>
        </p:nvSpPr>
        <p:spPr>
          <a:xfrm>
            <a:off x="6588029" y="4367348"/>
            <a:ext cx="2542903" cy="1689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Canteen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2F3B57-3213-D04A-96C7-037E168C5C31}"/>
              </a:ext>
            </a:extLst>
          </p:cNvPr>
          <p:cNvCxnSpPr>
            <a:stCxn id="2" idx="1"/>
            <a:endCxn id="3" idx="5"/>
          </p:cNvCxnSpPr>
          <p:nvPr/>
        </p:nvCxnSpPr>
        <p:spPr>
          <a:xfrm flipH="1" flipV="1">
            <a:off x="2357737" y="1442047"/>
            <a:ext cx="2952421" cy="104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A3EBDA-2893-404F-A931-7F8FD5288D29}"/>
              </a:ext>
            </a:extLst>
          </p:cNvPr>
          <p:cNvCxnSpPr>
            <a:stCxn id="2" idx="7"/>
          </p:cNvCxnSpPr>
          <p:nvPr/>
        </p:nvCxnSpPr>
        <p:spPr>
          <a:xfrm flipV="1">
            <a:off x="7108261" y="1506583"/>
            <a:ext cx="2836928" cy="9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E115A-0080-024A-95E1-FFD5DC03EEF1}"/>
              </a:ext>
            </a:extLst>
          </p:cNvPr>
          <p:cNvCxnSpPr>
            <a:stCxn id="2" idx="7"/>
            <a:endCxn id="11" idx="3"/>
          </p:cNvCxnSpPr>
          <p:nvPr/>
        </p:nvCxnSpPr>
        <p:spPr>
          <a:xfrm flipH="1" flipV="1">
            <a:off x="6988736" y="1398504"/>
            <a:ext cx="119525" cy="10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1A56C-37F2-A04E-90D7-02548C021EF9}"/>
              </a:ext>
            </a:extLst>
          </p:cNvPr>
          <p:cNvCxnSpPr>
            <a:stCxn id="2" idx="0"/>
            <a:endCxn id="4" idx="4"/>
          </p:cNvCxnSpPr>
          <p:nvPr/>
        </p:nvCxnSpPr>
        <p:spPr>
          <a:xfrm flipH="1" flipV="1">
            <a:off x="4937759" y="1645921"/>
            <a:ext cx="1271451" cy="59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1FABF6-8063-784B-B4A3-8D083B36350C}"/>
              </a:ext>
            </a:extLst>
          </p:cNvPr>
          <p:cNvCxnSpPr>
            <a:stCxn id="2" idx="2"/>
            <a:endCxn id="9" idx="6"/>
          </p:cNvCxnSpPr>
          <p:nvPr/>
        </p:nvCxnSpPr>
        <p:spPr>
          <a:xfrm flipH="1" flipV="1">
            <a:off x="2730135" y="3028406"/>
            <a:ext cx="2207623" cy="5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558611-CD97-C44E-B57A-F17985235C9C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1458685" y="3082834"/>
            <a:ext cx="3479073" cy="128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25001C-EBB7-D341-8B10-4E33CE3A0DE7}"/>
              </a:ext>
            </a:extLst>
          </p:cNvPr>
          <p:cNvCxnSpPr>
            <a:stCxn id="2" idx="3"/>
            <a:endCxn id="8" idx="0"/>
          </p:cNvCxnSpPr>
          <p:nvPr/>
        </p:nvCxnSpPr>
        <p:spPr>
          <a:xfrm flipH="1">
            <a:off x="4659083" y="3680149"/>
            <a:ext cx="651075" cy="6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6C2DA-BA90-7244-8790-230B9F192B0F}"/>
              </a:ext>
            </a:extLst>
          </p:cNvPr>
          <p:cNvCxnSpPr>
            <a:cxnSpLocks/>
            <a:stCxn id="2" idx="4"/>
            <a:endCxn id="12" idx="2"/>
          </p:cNvCxnSpPr>
          <p:nvPr/>
        </p:nvCxnSpPr>
        <p:spPr>
          <a:xfrm>
            <a:off x="6209210" y="3927565"/>
            <a:ext cx="378819" cy="128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2CCF2-F723-CB4A-ADB2-F4AE5DD7C9C3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7108261" y="3680149"/>
            <a:ext cx="2830502" cy="93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CEB51E-7E3B-554A-9DCE-81DE9BD2F4D7}"/>
              </a:ext>
            </a:extLst>
          </p:cNvPr>
          <p:cNvCxnSpPr>
            <a:stCxn id="2" idx="6"/>
            <a:endCxn id="6" idx="2"/>
          </p:cNvCxnSpPr>
          <p:nvPr/>
        </p:nvCxnSpPr>
        <p:spPr>
          <a:xfrm>
            <a:off x="7480661" y="3082834"/>
            <a:ext cx="2085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A71050-03D5-D44C-A3BD-C08B96908995}"/>
              </a:ext>
            </a:extLst>
          </p:cNvPr>
          <p:cNvSpPr txBox="1"/>
          <p:nvPr/>
        </p:nvSpPr>
        <p:spPr>
          <a:xfrm>
            <a:off x="148046" y="200297"/>
            <a:ext cx="119568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Database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Database Provider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Oracle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MS-SQL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MySQL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Postgre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MariaDB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NoSQL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CosmosDB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MongoDbServer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DocumentDB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CouchDB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/>
              <a:t>RavenDB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Database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Stored 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Triggers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6F020AE-1683-924E-B3F3-0A3EBEF867D0}"/>
              </a:ext>
            </a:extLst>
          </p:cNvPr>
          <p:cNvSpPr/>
          <p:nvPr/>
        </p:nvSpPr>
        <p:spPr>
          <a:xfrm>
            <a:off x="3082834" y="696686"/>
            <a:ext cx="879566" cy="3335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0B379-E245-6747-9BE2-3F9ABA5DDC4B}"/>
              </a:ext>
            </a:extLst>
          </p:cNvPr>
          <p:cNvSpPr txBox="1"/>
          <p:nvPr/>
        </p:nvSpPr>
        <p:spPr>
          <a:xfrm>
            <a:off x="3962400" y="339634"/>
            <a:ext cx="74284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for Deciding the Database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Ease of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design and integrate with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Licensing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Free, License purchase and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CURV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easy with syntax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easy to find resources for the DB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Developers or Engineers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effective the database for the given 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Availability of various Programming Objects aka providers to access database data in application JAVA, C#, Node.js, PHP,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 base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in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20101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302E4-D042-9A42-BE3B-F1BE655828D4}"/>
              </a:ext>
            </a:extLst>
          </p:cNvPr>
          <p:cNvSpPr txBox="1"/>
          <p:nvPr/>
        </p:nvSpPr>
        <p:spPr>
          <a:xfrm>
            <a:off x="113211" y="69669"/>
            <a:ext cx="12009120" cy="5529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Source Database</a:t>
            </a:r>
          </a:p>
          <a:p>
            <a:pPr marL="342900" indent="-342900">
              <a:buAutoNum type="arabicPeriod"/>
            </a:pPr>
            <a:r>
              <a:rPr lang="en-US" dirty="0"/>
              <a:t>Relational database object Model</a:t>
            </a:r>
          </a:p>
          <a:p>
            <a:pPr marL="342900" indent="-342900">
              <a:buAutoNum type="arabicPeriod"/>
            </a:pPr>
            <a:r>
              <a:rPr lang="en-US" dirty="0"/>
              <a:t>GNU Open Licenses</a:t>
            </a:r>
          </a:p>
          <a:p>
            <a:pPr marL="342900" indent="-342900">
              <a:buAutoNum type="arabicPeriod"/>
            </a:pPr>
            <a:r>
              <a:rPr lang="en-US" dirty="0"/>
              <a:t>25 years old, C, C++</a:t>
            </a:r>
          </a:p>
          <a:p>
            <a:pPr marL="342900" indent="-342900">
              <a:buAutoNum type="arabicPeriod"/>
            </a:pPr>
            <a:r>
              <a:rPr lang="en-US" dirty="0"/>
              <a:t>OS Friendly, Linux, Windows, macOS,  </a:t>
            </a:r>
            <a:r>
              <a:rPr lang="en-US" dirty="0" err="1"/>
              <a:t>Solaries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Latest Stable release, Oct 2020 </a:t>
            </a:r>
            <a:r>
              <a:rPr lang="en-US" dirty="0" err="1"/>
              <a:t>wirh</a:t>
            </a:r>
            <a:r>
              <a:rPr lang="en-US" dirty="0"/>
              <a:t> release version as 5.7.32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800100" lvl="1" indent="-342900">
              <a:buAutoNum type="arabicPeriod"/>
            </a:pPr>
            <a:r>
              <a:rPr lang="en-US" dirty="0"/>
              <a:t>Easy to learn and use</a:t>
            </a:r>
          </a:p>
          <a:p>
            <a:pPr marL="800100" lvl="1" indent="-342900">
              <a:buAutoNum type="arabicPeriod"/>
            </a:pPr>
            <a:r>
              <a:rPr lang="en-US" dirty="0"/>
              <a:t>Client-Server Architecture </a:t>
            </a:r>
          </a:p>
          <a:p>
            <a:pPr marL="1257300" lvl="2" indent="-342900">
              <a:buAutoNum type="arabicPeriod"/>
            </a:pPr>
            <a:r>
              <a:rPr lang="en-US" dirty="0"/>
              <a:t>JAVA, PHP, C#</a:t>
            </a:r>
          </a:p>
          <a:p>
            <a:pPr marL="1257300" lvl="2" indent="-342900">
              <a:buAutoNum type="arabicPeriod"/>
            </a:pPr>
            <a:r>
              <a:rPr lang="en-US" dirty="0"/>
              <a:t>Node.js for JavaScript Stack</a:t>
            </a:r>
          </a:p>
          <a:p>
            <a:pPr marL="800100" lvl="1" indent="-342900">
              <a:buAutoNum type="arabicPeriod"/>
            </a:pPr>
            <a:r>
              <a:rPr lang="en-US" dirty="0"/>
              <a:t>Solid Data Security</a:t>
            </a:r>
          </a:p>
          <a:p>
            <a:pPr marL="800100" lvl="1" indent="-342900">
              <a:buAutoNum type="arabicPeriod"/>
            </a:pPr>
            <a:r>
              <a:rPr lang="en-US" dirty="0"/>
              <a:t>Free to Download</a:t>
            </a:r>
          </a:p>
          <a:p>
            <a:pPr marL="800100" lvl="1" indent="-342900">
              <a:buAutoNum type="arabicPeriod"/>
            </a:pPr>
            <a:r>
              <a:rPr lang="en-US" dirty="0"/>
              <a:t>Internal multi-Threading for scalability</a:t>
            </a:r>
          </a:p>
          <a:p>
            <a:pPr marL="1257300" lvl="2" indent="-342900">
              <a:buAutoNum type="arabicPeriod"/>
            </a:pPr>
            <a:r>
              <a:rPr lang="en-US" dirty="0"/>
              <a:t>Internal threading to process the data in separate threads </a:t>
            </a:r>
          </a:p>
          <a:p>
            <a:pPr marL="1257300" lvl="2" indent="-342900">
              <a:buAutoNum type="arabicPeriod"/>
            </a:pPr>
            <a:r>
              <a:rPr lang="en-US" dirty="0"/>
              <a:t>Data processing </a:t>
            </a:r>
            <a:r>
              <a:rPr lang="en-US" dirty="0" err="1"/>
              <a:t>upto</a:t>
            </a:r>
            <a:r>
              <a:rPr lang="en-US" dirty="0"/>
              <a:t> 50 </a:t>
            </a:r>
            <a:r>
              <a:rPr lang="en-US" dirty="0" err="1"/>
              <a:t>millons</a:t>
            </a:r>
            <a:r>
              <a:rPr lang="en-US" dirty="0"/>
              <a:t> rows easily</a:t>
            </a:r>
          </a:p>
          <a:p>
            <a:pPr marL="1257300" lvl="2" indent="-342900">
              <a:buAutoNum type="arabicPeriod"/>
            </a:pPr>
            <a:r>
              <a:rPr lang="en-US" dirty="0"/>
              <a:t>Datafile size limit is </a:t>
            </a:r>
            <a:r>
              <a:rPr lang="en-US" dirty="0" err="1"/>
              <a:t>upto</a:t>
            </a:r>
            <a:r>
              <a:rPr lang="en-US" dirty="0"/>
              <a:t> 4 GB can be increased </a:t>
            </a:r>
            <a:r>
              <a:rPr lang="en-US" dirty="0" err="1"/>
              <a:t>upto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Effective memory utilization, decrease any possible memory leaks and hence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020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F0502-F6CD-9448-AB65-93569C732C86}"/>
              </a:ext>
            </a:extLst>
          </p:cNvPr>
          <p:cNvSpPr txBox="1"/>
          <p:nvPr/>
        </p:nvSpPr>
        <p:spPr>
          <a:xfrm>
            <a:off x="287383" y="182880"/>
            <a:ext cx="11756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Object for 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the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DDL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Definition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Tables (DDL)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Columns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Altering Column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CRUD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SQL Queries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DML Queries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 Manipulation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Creating Stored Procedures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E87CEF7-6056-714A-B9C0-DA6ED65E8403}"/>
              </a:ext>
            </a:extLst>
          </p:cNvPr>
          <p:cNvSpPr/>
          <p:nvPr/>
        </p:nvSpPr>
        <p:spPr>
          <a:xfrm>
            <a:off x="4302035" y="566057"/>
            <a:ext cx="7741920" cy="5242560"/>
          </a:xfrm>
          <a:prstGeom prst="roundRect">
            <a:avLst>
              <a:gd name="adj" fmla="val 1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C5ECCE5-83F5-4347-BB8A-C852649ECDA8}"/>
              </a:ext>
            </a:extLst>
          </p:cNvPr>
          <p:cNvSpPr/>
          <p:nvPr/>
        </p:nvSpPr>
        <p:spPr>
          <a:xfrm>
            <a:off x="4454436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Interfaces</a:t>
            </a:r>
          </a:p>
          <a:p>
            <a:pPr algn="ctr"/>
            <a:r>
              <a:rPr lang="en-US" dirty="0"/>
              <a:t>DDL, DML</a:t>
            </a:r>
          </a:p>
          <a:p>
            <a:pPr algn="ctr"/>
            <a:r>
              <a:rPr lang="en-US" dirty="0"/>
              <a:t>Stored Procs,</a:t>
            </a:r>
          </a:p>
          <a:p>
            <a:pPr algn="ctr"/>
            <a:r>
              <a:rPr lang="en-US" dirty="0"/>
              <a:t>Triggers and Views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739643-CEE3-E642-AECD-63C16E1213CB}"/>
              </a:ext>
            </a:extLst>
          </p:cNvPr>
          <p:cNvSpPr/>
          <p:nvPr/>
        </p:nvSpPr>
        <p:spPr>
          <a:xfrm>
            <a:off x="7058298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Translate Query</a:t>
            </a:r>
          </a:p>
          <a:p>
            <a:pPr algn="ctr"/>
            <a:r>
              <a:rPr lang="en-US" dirty="0"/>
              <a:t>Passed to Engine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A2175B-A10D-D64C-B467-9EA22908C405}"/>
              </a:ext>
            </a:extLst>
          </p:cNvPr>
          <p:cNvSpPr/>
          <p:nvPr/>
        </p:nvSpPr>
        <p:spPr>
          <a:xfrm>
            <a:off x="9583785" y="1358932"/>
            <a:ext cx="2229394" cy="128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Optimizer</a:t>
            </a:r>
          </a:p>
          <a:p>
            <a:pPr algn="ctr"/>
            <a:r>
              <a:rPr lang="en-US" dirty="0"/>
              <a:t>Query Access for Performance Optimization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4AFCE-CB29-E042-8DF0-A2D720E5F89F}"/>
              </a:ext>
            </a:extLst>
          </p:cNvPr>
          <p:cNvSpPr/>
          <p:nvPr/>
        </p:nvSpPr>
        <p:spPr>
          <a:xfrm>
            <a:off x="4563291" y="3117669"/>
            <a:ext cx="7341326" cy="1297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 Services aka Storage Engine</a:t>
            </a:r>
          </a:p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69D10575-7B8B-C041-AB0A-F88E603F4FAD}"/>
              </a:ext>
            </a:extLst>
          </p:cNvPr>
          <p:cNvSpPr/>
          <p:nvPr/>
        </p:nvSpPr>
        <p:spPr>
          <a:xfrm>
            <a:off x="4876800" y="3840480"/>
            <a:ext cx="6775269" cy="452846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Relational Data Storage (Tables / Views)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763F5-F01B-A14C-80F4-72444FD745DB}"/>
              </a:ext>
            </a:extLst>
          </p:cNvPr>
          <p:cNvSpPr/>
          <p:nvPr/>
        </p:nvSpPr>
        <p:spPr>
          <a:xfrm>
            <a:off x="4781006" y="4728754"/>
            <a:ext cx="7032173" cy="94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Data Storage Files aka File System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9979963-3C50-CC4F-994D-251DCB55EE3A}"/>
              </a:ext>
            </a:extLst>
          </p:cNvPr>
          <p:cNvSpPr/>
          <p:nvPr/>
        </p:nvSpPr>
        <p:spPr>
          <a:xfrm>
            <a:off x="5425440" y="256942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D8221B76-C445-F54D-9B35-BE3AA4EF6417}"/>
              </a:ext>
            </a:extLst>
          </p:cNvPr>
          <p:cNvSpPr/>
          <p:nvPr/>
        </p:nvSpPr>
        <p:spPr>
          <a:xfrm>
            <a:off x="8101148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>
            <a:extLst>
              <a:ext uri="{FF2B5EF4-FFF2-40B4-BE49-F238E27FC236}">
                <a16:creationId xmlns:a16="http://schemas.microsoft.com/office/drawing/2014/main" id="{B7E41C98-9172-3042-90A3-5A8E0FD88878}"/>
              </a:ext>
            </a:extLst>
          </p:cNvPr>
          <p:cNvSpPr/>
          <p:nvPr/>
        </p:nvSpPr>
        <p:spPr>
          <a:xfrm>
            <a:off x="8020594" y="4293326"/>
            <a:ext cx="152400" cy="548640"/>
          </a:xfrm>
          <a:prstGeom prst="up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E0D090B4-EAAA-E649-8AEB-D05DDFEE2A26}"/>
              </a:ext>
            </a:extLst>
          </p:cNvPr>
          <p:cNvSpPr/>
          <p:nvPr/>
        </p:nvSpPr>
        <p:spPr>
          <a:xfrm>
            <a:off x="10604861" y="2530630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E85FA6-B0BB-4144-AF78-0CCE2C3CA63E}"/>
              </a:ext>
            </a:extLst>
          </p:cNvPr>
          <p:cNvSpPr txBox="1"/>
          <p:nvPr/>
        </p:nvSpPr>
        <p:spPr>
          <a:xfrm>
            <a:off x="6261463" y="687977"/>
            <a:ext cx="434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 Server Process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03E4704-03BD-334A-8ED8-908FEBCF306C}"/>
              </a:ext>
            </a:extLst>
          </p:cNvPr>
          <p:cNvSpPr/>
          <p:nvPr/>
        </p:nvSpPr>
        <p:spPr>
          <a:xfrm rot="10800000">
            <a:off x="5721533" y="2556559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1DE43F5-11CE-6143-951A-D8E2C39841D6}"/>
              </a:ext>
            </a:extLst>
          </p:cNvPr>
          <p:cNvSpPr/>
          <p:nvPr/>
        </p:nvSpPr>
        <p:spPr>
          <a:xfrm rot="10800000">
            <a:off x="8349338" y="2499953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8A7C5E1-C278-8641-8504-CFCDEAC985F3}"/>
              </a:ext>
            </a:extLst>
          </p:cNvPr>
          <p:cNvSpPr/>
          <p:nvPr/>
        </p:nvSpPr>
        <p:spPr>
          <a:xfrm rot="10800000">
            <a:off x="10972800" y="2518744"/>
            <a:ext cx="143693" cy="7137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01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D7870CD-536D-AF4D-ABB7-4546AB6EDFDF}"/>
              </a:ext>
            </a:extLst>
          </p:cNvPr>
          <p:cNvSpPr/>
          <p:nvPr/>
        </p:nvSpPr>
        <p:spPr>
          <a:xfrm>
            <a:off x="9553303" y="2403566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83BB5E-3E72-134B-80D4-1AC3E35324FD}"/>
              </a:ext>
            </a:extLst>
          </p:cNvPr>
          <p:cNvSpPr/>
          <p:nvPr/>
        </p:nvSpPr>
        <p:spPr>
          <a:xfrm>
            <a:off x="748937" y="1134290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8DF3E-9C7F-FA49-ABBA-4EFD8F5FD86A}"/>
              </a:ext>
            </a:extLst>
          </p:cNvPr>
          <p:cNvSpPr/>
          <p:nvPr/>
        </p:nvSpPr>
        <p:spPr>
          <a:xfrm>
            <a:off x="731519" y="3139439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Desktop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528AD-672F-5C4A-923C-361760CD0580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2438400" y="2009502"/>
            <a:ext cx="7114903" cy="1199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377669-A7AA-5C46-9B8D-EF7D9F846E7F}"/>
              </a:ext>
            </a:extLst>
          </p:cNvPr>
          <p:cNvSpPr txBox="1"/>
          <p:nvPr/>
        </p:nvSpPr>
        <p:spPr>
          <a:xfrm>
            <a:off x="3561806" y="1528354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Data Allocated to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783DE-AB2C-6847-9F74-093DC89B6EEA}"/>
              </a:ext>
            </a:extLst>
          </p:cNvPr>
          <p:cNvCxnSpPr>
            <a:stCxn id="2" idx="2"/>
            <a:endCxn id="3" idx="2"/>
          </p:cNvCxnSpPr>
          <p:nvPr/>
        </p:nvCxnSpPr>
        <p:spPr>
          <a:xfrm flipH="1" flipV="1">
            <a:off x="1593669" y="2884713"/>
            <a:ext cx="7959634" cy="324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1C4D27-B98F-6540-94A8-BD0EE86B7CE5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2420982" y="3209109"/>
            <a:ext cx="7132321" cy="805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713BE5-6F34-C24C-A1F4-FC0C635ECF91}"/>
              </a:ext>
            </a:extLst>
          </p:cNvPr>
          <p:cNvSpPr txBox="1"/>
          <p:nvPr/>
        </p:nvSpPr>
        <p:spPr>
          <a:xfrm>
            <a:off x="3065417" y="3429000"/>
            <a:ext cx="322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Info w.r.t. Doctor / Ward / Rooms / Visits / Medicines / Food / Laundry, etc.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98E753-84FC-DC48-9253-1ED01330938B}"/>
              </a:ext>
            </a:extLst>
          </p:cNvPr>
          <p:cNvCxnSpPr>
            <a:stCxn id="2" idx="2"/>
            <a:endCxn id="4" idx="2"/>
          </p:cNvCxnSpPr>
          <p:nvPr/>
        </p:nvCxnSpPr>
        <p:spPr>
          <a:xfrm flipH="1">
            <a:off x="1576251" y="3209109"/>
            <a:ext cx="7977052" cy="168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5EFB4-4F64-2B4D-8510-652B3BCE06D5}"/>
              </a:ext>
            </a:extLst>
          </p:cNvPr>
          <p:cNvSpPr txBox="1"/>
          <p:nvPr/>
        </p:nvSpPr>
        <p:spPr>
          <a:xfrm>
            <a:off x="304800" y="5059680"/>
            <a:ext cx="4728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 App: Direct connect to Database and Read / Write Operations. JAVA + JDBC / C# + ADO.NET / VB + ADO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88B10-98BC-7B4E-AED0-A44DE55A1BCF}"/>
              </a:ext>
            </a:extLst>
          </p:cNvPr>
          <p:cNvSpPr txBox="1"/>
          <p:nvPr/>
        </p:nvSpPr>
        <p:spPr>
          <a:xfrm>
            <a:off x="609600" y="209006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6D31FC-406E-2443-8469-5778AB758750}"/>
              </a:ext>
            </a:extLst>
          </p:cNvPr>
          <p:cNvSpPr txBox="1"/>
          <p:nvPr/>
        </p:nvSpPr>
        <p:spPr>
          <a:xfrm>
            <a:off x="7585166" y="0"/>
            <a:ext cx="407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Applications Accessing Databases</a:t>
            </a:r>
          </a:p>
        </p:txBody>
      </p:sp>
    </p:spTree>
    <p:extLst>
      <p:ext uri="{BB962C8B-B14F-4D97-AF65-F5344CB8AC3E}">
        <p14:creationId xmlns:p14="http://schemas.microsoft.com/office/powerpoint/2010/main" val="364187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FB108-A58F-A84F-A3F7-726D172008B3}"/>
              </a:ext>
            </a:extLst>
          </p:cNvPr>
          <p:cNvSpPr txBox="1"/>
          <p:nvPr/>
        </p:nvSpPr>
        <p:spPr>
          <a:xfrm>
            <a:off x="3709852" y="130629"/>
            <a:ext cx="640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on Browser’s / Devices are Seeking for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85609A-577C-D544-98BF-815EADB836F2}"/>
              </a:ext>
            </a:extLst>
          </p:cNvPr>
          <p:cNvSpPr/>
          <p:nvPr/>
        </p:nvSpPr>
        <p:spPr>
          <a:xfrm>
            <a:off x="230777" y="2435158"/>
            <a:ext cx="1689463" cy="175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  <a:p>
            <a:pPr algn="ctr"/>
            <a:r>
              <a:rPr lang="en-US" dirty="0"/>
              <a:t>Browser / Mobile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8A4FC-6AA6-924E-9875-C09F73483BB0}"/>
              </a:ext>
            </a:extLst>
          </p:cNvPr>
          <p:cNvSpPr txBox="1"/>
          <p:nvPr/>
        </p:nvSpPr>
        <p:spPr>
          <a:xfrm>
            <a:off x="348342" y="766354"/>
            <a:ext cx="643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(HTML5 + JavaScript), JAVA, C# Xamarin Apps. </a:t>
            </a:r>
          </a:p>
          <a:p>
            <a:r>
              <a:rPr lang="en-US" dirty="0"/>
              <a:t>iOS (HTML 5 + JavaScript), C# Xamarin , Objective-C.</a:t>
            </a:r>
          </a:p>
          <a:p>
            <a:r>
              <a:rPr lang="en-US" dirty="0"/>
              <a:t>Browser Apps, Angular, React, Vue, Ember, jQuery Apps, etc.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F8EE4239-F113-334C-881A-F4C6582867EE}"/>
              </a:ext>
            </a:extLst>
          </p:cNvPr>
          <p:cNvSpPr/>
          <p:nvPr/>
        </p:nvSpPr>
        <p:spPr>
          <a:xfrm>
            <a:off x="9540240" y="2230177"/>
            <a:ext cx="2333897" cy="1611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F6F717-1339-9D4E-B324-AD37F413D0D6}"/>
              </a:ext>
            </a:extLst>
          </p:cNvPr>
          <p:cNvSpPr/>
          <p:nvPr/>
        </p:nvSpPr>
        <p:spPr>
          <a:xfrm>
            <a:off x="5181600" y="1680864"/>
            <a:ext cx="3143794" cy="3056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  <a:p>
            <a:pPr algn="ctr"/>
            <a:r>
              <a:rPr lang="en-US" dirty="0"/>
              <a:t>Abstraction Layer on Database / Business Workflows / Security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04AA340-2A4A-7346-9581-8FC911D0F1EF}"/>
              </a:ext>
            </a:extLst>
          </p:cNvPr>
          <p:cNvSpPr/>
          <p:nvPr/>
        </p:nvSpPr>
        <p:spPr>
          <a:xfrm rot="16200000">
            <a:off x="3731623" y="2300176"/>
            <a:ext cx="879566" cy="20203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366DF-B84A-7742-997F-2EC2FE1E70B9}"/>
              </a:ext>
            </a:extLst>
          </p:cNvPr>
          <p:cNvSpPr txBox="1"/>
          <p:nvPr/>
        </p:nvSpPr>
        <p:spPr>
          <a:xfrm>
            <a:off x="3483429" y="2987040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Public Endpoints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451B17D4-C3EC-A84C-85F4-4A4A2A599DC5}"/>
              </a:ext>
            </a:extLst>
          </p:cNvPr>
          <p:cNvSpPr/>
          <p:nvPr/>
        </p:nvSpPr>
        <p:spPr>
          <a:xfrm>
            <a:off x="8325394" y="2987040"/>
            <a:ext cx="1227909" cy="3231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of Rectangle 9">
            <a:extLst>
              <a:ext uri="{FF2B5EF4-FFF2-40B4-BE49-F238E27FC236}">
                <a16:creationId xmlns:a16="http://schemas.microsoft.com/office/drawing/2014/main" id="{2B73AB7D-DB3E-034F-8DDD-F12EACD4241D}"/>
              </a:ext>
            </a:extLst>
          </p:cNvPr>
          <p:cNvSpPr/>
          <p:nvPr/>
        </p:nvSpPr>
        <p:spPr>
          <a:xfrm>
            <a:off x="9792788" y="4572000"/>
            <a:ext cx="1854926" cy="150658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External Systems</a:t>
            </a:r>
          </a:p>
          <a:p>
            <a:pPr algn="ctr"/>
            <a:r>
              <a:rPr lang="en-US" dirty="0"/>
              <a:t>Insurance Claim Provider 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E2F12CAB-073D-404D-88E6-F9D4AFDAC8D3}"/>
              </a:ext>
            </a:extLst>
          </p:cNvPr>
          <p:cNvSpPr/>
          <p:nvPr/>
        </p:nvSpPr>
        <p:spPr>
          <a:xfrm rot="1873549">
            <a:off x="7935686" y="4570546"/>
            <a:ext cx="2246812" cy="36576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F7C2B584-9D6E-114F-B831-8E3D883E591C}"/>
              </a:ext>
            </a:extLst>
          </p:cNvPr>
          <p:cNvSpPr/>
          <p:nvPr/>
        </p:nvSpPr>
        <p:spPr>
          <a:xfrm>
            <a:off x="1545548" y="1946927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>
            <a:extLst>
              <a:ext uri="{FF2B5EF4-FFF2-40B4-BE49-F238E27FC236}">
                <a16:creationId xmlns:a16="http://schemas.microsoft.com/office/drawing/2014/main" id="{AA1C16FF-2012-7343-B64A-1D223870D80E}"/>
              </a:ext>
            </a:extLst>
          </p:cNvPr>
          <p:cNvSpPr/>
          <p:nvPr/>
        </p:nvSpPr>
        <p:spPr>
          <a:xfrm rot="10800000">
            <a:off x="1449976" y="3615731"/>
            <a:ext cx="2538549" cy="92333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D6B82-6BF3-A84F-B955-EDE5607B80C0}"/>
              </a:ext>
            </a:extLst>
          </p:cNvPr>
          <p:cNvSpPr txBox="1"/>
          <p:nvPr/>
        </p:nvSpPr>
        <p:spPr>
          <a:xfrm>
            <a:off x="4406315" y="5077097"/>
            <a:ext cx="4563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Server must be easy to Configure , Create (Program) and Deploy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3657BA-F57C-D84B-AA9B-359C769DC326}"/>
              </a:ext>
            </a:extLst>
          </p:cNvPr>
          <p:cNvSpPr txBox="1"/>
          <p:nvPr/>
        </p:nvSpPr>
        <p:spPr>
          <a:xfrm>
            <a:off x="8442736" y="4488376"/>
            <a:ext cx="1097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Endpoints</a:t>
            </a:r>
          </a:p>
        </p:txBody>
      </p:sp>
    </p:spTree>
    <p:extLst>
      <p:ext uri="{BB962C8B-B14F-4D97-AF65-F5344CB8AC3E}">
        <p14:creationId xmlns:p14="http://schemas.microsoft.com/office/powerpoint/2010/main" val="1205271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BAB38-B6E5-6945-A3F9-1C8DEF29D246}"/>
              </a:ext>
            </a:extLst>
          </p:cNvPr>
          <p:cNvSpPr txBox="1"/>
          <p:nvPr/>
        </p:nvSpPr>
        <p:spPr>
          <a:xfrm>
            <a:off x="217714" y="174171"/>
            <a:ext cx="118697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Application Server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Hosting Process that host the sever-side code and execute its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Manages the configuration for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Exposing Endpoints for accepting Requests from clients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Manges the Server-Side Security Requirements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Database that contains Identity Information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External Authentication Provider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Hosting Security Context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Session Management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Database calls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Subscription for Externally hosted service calls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Execute the business logic using the Application Framework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Decide an environment for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IIS with ASP.NET Runtime (Web Application Framework)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NginX</a:t>
            </a:r>
            <a:r>
              <a:rPr lang="en-US" dirty="0"/>
              <a:t> with JVM (Web Application Framework) / Spring Boot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Node.js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Web Application Frameworks as, Express, Koa, …..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Server-Side Logic Executions </a:t>
            </a:r>
          </a:p>
        </p:txBody>
      </p:sp>
    </p:spTree>
    <p:extLst>
      <p:ext uri="{BB962C8B-B14F-4D97-AF65-F5344CB8AC3E}">
        <p14:creationId xmlns:p14="http://schemas.microsoft.com/office/powerpoint/2010/main" val="165262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076A-D8A9-A346-A874-5CBA395E4ED7}"/>
              </a:ext>
            </a:extLst>
          </p:cNvPr>
          <p:cNvSpPr/>
          <p:nvPr/>
        </p:nvSpPr>
        <p:spPr>
          <a:xfrm>
            <a:off x="5843452" y="583473"/>
            <a:ext cx="4040777" cy="457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51941-0E32-3648-8606-1E05592C33F2}"/>
              </a:ext>
            </a:extLst>
          </p:cNvPr>
          <p:cNvSpPr txBox="1"/>
          <p:nvPr/>
        </p:nvSpPr>
        <p:spPr>
          <a:xfrm>
            <a:off x="3439886" y="60960"/>
            <a:ext cx="820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Server aka Application Server, </a:t>
            </a:r>
            <a:r>
              <a:rPr lang="en-US" dirty="0" err="1"/>
              <a:t>inetmgr.exe</a:t>
            </a:r>
            <a:r>
              <a:rPr lang="en-US" dirty="0"/>
              <a:t> (IIS) / exe for Apache / exe for Nginx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7EF715-57D2-4A45-B0F5-B060F5AE9877}"/>
              </a:ext>
            </a:extLst>
          </p:cNvPr>
          <p:cNvSpPr/>
          <p:nvPr/>
        </p:nvSpPr>
        <p:spPr>
          <a:xfrm>
            <a:off x="5843452" y="5303520"/>
            <a:ext cx="4040777" cy="70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Hosing OS</a:t>
            </a:r>
          </a:p>
          <a:p>
            <a:pPr algn="ctr"/>
            <a:r>
              <a:rPr lang="en-US" dirty="0"/>
              <a:t>Windows / Linux / Solaris / macOS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39E0A-4896-D447-B00C-20C26BD20229}"/>
              </a:ext>
            </a:extLst>
          </p:cNvPr>
          <p:cNvSpPr/>
          <p:nvPr/>
        </p:nvSpPr>
        <p:spPr>
          <a:xfrm>
            <a:off x="5947954" y="4389120"/>
            <a:ext cx="3866606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ThreadPool</a:t>
            </a:r>
            <a:r>
              <a:rPr lang="en-US" dirty="0"/>
              <a:t> to </a:t>
            </a:r>
            <a:r>
              <a:rPr lang="en-US" dirty="0" err="1"/>
              <a:t>WebServer</a:t>
            </a:r>
            <a:r>
              <a:rPr lang="en-US" dirty="0"/>
              <a:t> from 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48701-15E2-2844-BB96-769BBA6A654E}"/>
              </a:ext>
            </a:extLst>
          </p:cNvPr>
          <p:cNvSpPr/>
          <p:nvPr/>
        </p:nvSpPr>
        <p:spPr>
          <a:xfrm>
            <a:off x="10075817" y="4907280"/>
            <a:ext cx="2116183" cy="11016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77471A-9526-5746-8736-5DAA5927BA4C}"/>
              </a:ext>
            </a:extLst>
          </p:cNvPr>
          <p:cNvSpPr/>
          <p:nvPr/>
        </p:nvSpPr>
        <p:spPr>
          <a:xfrm>
            <a:off x="1023257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09266-E132-5D41-83B8-AE21F966025B}"/>
              </a:ext>
            </a:extLst>
          </p:cNvPr>
          <p:cNvSpPr/>
          <p:nvPr/>
        </p:nvSpPr>
        <p:spPr>
          <a:xfrm>
            <a:off x="10728961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24FF17-09DE-1E4C-9F65-62A9433EA9AD}"/>
              </a:ext>
            </a:extLst>
          </p:cNvPr>
          <p:cNvSpPr/>
          <p:nvPr/>
        </p:nvSpPr>
        <p:spPr>
          <a:xfrm>
            <a:off x="1023257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B2A8BE-7AEE-1E45-95EB-DAF9C3CE5501}"/>
              </a:ext>
            </a:extLst>
          </p:cNvPr>
          <p:cNvSpPr/>
          <p:nvPr/>
        </p:nvSpPr>
        <p:spPr>
          <a:xfrm>
            <a:off x="10720253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741846-3764-EE42-A4D7-010AA4C7EECF}"/>
              </a:ext>
            </a:extLst>
          </p:cNvPr>
          <p:cNvSpPr/>
          <p:nvPr/>
        </p:nvSpPr>
        <p:spPr>
          <a:xfrm>
            <a:off x="11207932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D08440C-84A7-DB4C-833D-7BB5530C2E84}"/>
              </a:ext>
            </a:extLst>
          </p:cNvPr>
          <p:cNvSpPr/>
          <p:nvPr/>
        </p:nvSpPr>
        <p:spPr>
          <a:xfrm>
            <a:off x="11765280" y="5016137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7F0E9A-D262-5A49-8ABB-B7A0F5EF2098}"/>
              </a:ext>
            </a:extLst>
          </p:cNvPr>
          <p:cNvSpPr/>
          <p:nvPr/>
        </p:nvSpPr>
        <p:spPr>
          <a:xfrm>
            <a:off x="11207932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49C97E-2E90-EF4F-AC05-D9D92A9EC4F9}"/>
              </a:ext>
            </a:extLst>
          </p:cNvPr>
          <p:cNvSpPr/>
          <p:nvPr/>
        </p:nvSpPr>
        <p:spPr>
          <a:xfrm>
            <a:off x="11760926" y="5545182"/>
            <a:ext cx="339634" cy="3222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376CC-CB82-DC4D-9F20-23752D54784E}"/>
              </a:ext>
            </a:extLst>
          </p:cNvPr>
          <p:cNvSpPr txBox="1"/>
          <p:nvPr/>
        </p:nvSpPr>
        <p:spPr>
          <a:xfrm>
            <a:off x="10141132" y="4171406"/>
            <a:ext cx="195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Core * 8 * 250 = 8000 threads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5033A96-9AB2-CF40-8E01-41AFAA3ABB29}"/>
              </a:ext>
            </a:extLst>
          </p:cNvPr>
          <p:cNvSpPr/>
          <p:nvPr/>
        </p:nvSpPr>
        <p:spPr>
          <a:xfrm>
            <a:off x="6477006" y="4942114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3573BB9F-B495-3E47-B895-A5383BB363CD}"/>
              </a:ext>
            </a:extLst>
          </p:cNvPr>
          <p:cNvSpPr/>
          <p:nvPr/>
        </p:nvSpPr>
        <p:spPr>
          <a:xfrm>
            <a:off x="7204171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1774BB8A-2F67-E74A-A329-7EDCD14B0DBE}"/>
              </a:ext>
            </a:extLst>
          </p:cNvPr>
          <p:cNvSpPr/>
          <p:nvPr/>
        </p:nvSpPr>
        <p:spPr>
          <a:xfrm>
            <a:off x="7920449" y="4972593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582C04F-3D6F-F546-BD2D-7AC121A26773}"/>
              </a:ext>
            </a:extLst>
          </p:cNvPr>
          <p:cNvSpPr/>
          <p:nvPr/>
        </p:nvSpPr>
        <p:spPr>
          <a:xfrm>
            <a:off x="8469088" y="4968241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C8EE780-635E-2B4B-BFBB-8ADD477243DE}"/>
              </a:ext>
            </a:extLst>
          </p:cNvPr>
          <p:cNvSpPr/>
          <p:nvPr/>
        </p:nvSpPr>
        <p:spPr>
          <a:xfrm>
            <a:off x="9196253" y="4950822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EBECAC00-2DD3-C14F-B063-F9249E23C549}"/>
              </a:ext>
            </a:extLst>
          </p:cNvPr>
          <p:cNvSpPr/>
          <p:nvPr/>
        </p:nvSpPr>
        <p:spPr>
          <a:xfrm>
            <a:off x="352697" y="5421086"/>
            <a:ext cx="287383" cy="409303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2FDDF2-830B-D642-9F07-13CDCE11ACFA}"/>
              </a:ext>
            </a:extLst>
          </p:cNvPr>
          <p:cNvSpPr txBox="1"/>
          <p:nvPr/>
        </p:nvSpPr>
        <p:spPr>
          <a:xfrm>
            <a:off x="740229" y="5399314"/>
            <a:ext cx="2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threads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12846F-BB1E-FA41-8D92-6EAACBA804BD}"/>
              </a:ext>
            </a:extLst>
          </p:cNvPr>
          <p:cNvSpPr/>
          <p:nvPr/>
        </p:nvSpPr>
        <p:spPr>
          <a:xfrm>
            <a:off x="6037224" y="849086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D6209A-39F1-1D45-9A1F-FE7D98374C73}"/>
              </a:ext>
            </a:extLst>
          </p:cNvPr>
          <p:cNvSpPr/>
          <p:nvPr/>
        </p:nvSpPr>
        <p:spPr>
          <a:xfrm>
            <a:off x="8270973" y="874821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29084C-35D0-9449-A0EE-9C349D70BEBC}"/>
              </a:ext>
            </a:extLst>
          </p:cNvPr>
          <p:cNvSpPr/>
          <p:nvPr/>
        </p:nvSpPr>
        <p:spPr>
          <a:xfrm>
            <a:off x="6037224" y="2386540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8FA6CB3-487A-6B41-AD35-66468A885081}"/>
              </a:ext>
            </a:extLst>
          </p:cNvPr>
          <p:cNvSpPr/>
          <p:nvPr/>
        </p:nvSpPr>
        <p:spPr>
          <a:xfrm>
            <a:off x="8270973" y="2412275"/>
            <a:ext cx="1406433" cy="1319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4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DB733BE-A113-5B4C-A9DA-B0E493C293AE}"/>
              </a:ext>
            </a:extLst>
          </p:cNvPr>
          <p:cNvSpPr/>
          <p:nvPr/>
        </p:nvSpPr>
        <p:spPr>
          <a:xfrm>
            <a:off x="6653349" y="3705887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E325D50-069B-C44D-80F2-C8456F200AFD}"/>
              </a:ext>
            </a:extLst>
          </p:cNvPr>
          <p:cNvSpPr/>
          <p:nvPr/>
        </p:nvSpPr>
        <p:spPr>
          <a:xfrm>
            <a:off x="8856623" y="3735586"/>
            <a:ext cx="235131" cy="6792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01469152-0C63-C24F-972F-7015C888364D}"/>
              </a:ext>
            </a:extLst>
          </p:cNvPr>
          <p:cNvSpPr/>
          <p:nvPr/>
        </p:nvSpPr>
        <p:spPr>
          <a:xfrm rot="5400000">
            <a:off x="6174924" y="2731074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>
            <a:extLst>
              <a:ext uri="{FF2B5EF4-FFF2-40B4-BE49-F238E27FC236}">
                <a16:creationId xmlns:a16="http://schemas.microsoft.com/office/drawing/2014/main" id="{5EE22B07-F76C-234C-813A-FA8E2EE3628B}"/>
              </a:ext>
            </a:extLst>
          </p:cNvPr>
          <p:cNvSpPr/>
          <p:nvPr/>
        </p:nvSpPr>
        <p:spPr>
          <a:xfrm rot="5400000" flipV="1">
            <a:off x="6901003" y="2726720"/>
            <a:ext cx="2669176" cy="63898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F7370F-9BBB-984A-A7BC-05F241FEE97C}"/>
              </a:ext>
            </a:extLst>
          </p:cNvPr>
          <p:cNvSpPr txBox="1"/>
          <p:nvPr/>
        </p:nvSpPr>
        <p:spPr>
          <a:xfrm>
            <a:off x="219899" y="500355"/>
            <a:ext cx="523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Apps uses same </a:t>
            </a:r>
            <a:r>
              <a:rPr lang="en-US" dirty="0" err="1"/>
              <a:t>ThreadPool</a:t>
            </a:r>
            <a:r>
              <a:rPr lang="en-US" dirty="0"/>
              <a:t>. App Framework decides no. of threads to be read from </a:t>
            </a:r>
            <a:r>
              <a:rPr lang="en-US" dirty="0" err="1"/>
              <a:t>ThreadPool</a:t>
            </a:r>
            <a:r>
              <a:rPr lang="en-US" dirty="0"/>
              <a:t>  for Processing incoming Requests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5B823D-6FED-904E-AF8A-CBAB62924716}"/>
              </a:ext>
            </a:extLst>
          </p:cNvPr>
          <p:cNvCxnSpPr/>
          <p:nvPr/>
        </p:nvCxnSpPr>
        <p:spPr>
          <a:xfrm>
            <a:off x="352697" y="1711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AA345A-F721-574E-84C4-39803C6B7BC8}"/>
              </a:ext>
            </a:extLst>
          </p:cNvPr>
          <p:cNvCxnSpPr/>
          <p:nvPr/>
        </p:nvCxnSpPr>
        <p:spPr>
          <a:xfrm>
            <a:off x="505097" y="1864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A67DAA-A2D9-7B4A-A713-B3AF751E9115}"/>
              </a:ext>
            </a:extLst>
          </p:cNvPr>
          <p:cNvCxnSpPr/>
          <p:nvPr/>
        </p:nvCxnSpPr>
        <p:spPr>
          <a:xfrm>
            <a:off x="657497" y="2016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046C3A-347E-CB46-92DC-0FCDD1AA1945}"/>
              </a:ext>
            </a:extLst>
          </p:cNvPr>
          <p:cNvCxnSpPr/>
          <p:nvPr/>
        </p:nvCxnSpPr>
        <p:spPr>
          <a:xfrm>
            <a:off x="809897" y="2168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2C3108-75C8-BB41-BE59-23D616A2DC0F}"/>
              </a:ext>
            </a:extLst>
          </p:cNvPr>
          <p:cNvCxnSpPr/>
          <p:nvPr/>
        </p:nvCxnSpPr>
        <p:spPr>
          <a:xfrm>
            <a:off x="962297" y="2321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4D817C-78B8-A940-B5A6-EE0B6BAF612F}"/>
              </a:ext>
            </a:extLst>
          </p:cNvPr>
          <p:cNvCxnSpPr/>
          <p:nvPr/>
        </p:nvCxnSpPr>
        <p:spPr>
          <a:xfrm>
            <a:off x="1114697" y="2473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2DD90A-701E-C04C-9F69-8F628BFE47A9}"/>
              </a:ext>
            </a:extLst>
          </p:cNvPr>
          <p:cNvCxnSpPr/>
          <p:nvPr/>
        </p:nvCxnSpPr>
        <p:spPr>
          <a:xfrm>
            <a:off x="1267097" y="2626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A4C76B-0119-7141-BBC1-FA04F0A00DC1}"/>
              </a:ext>
            </a:extLst>
          </p:cNvPr>
          <p:cNvCxnSpPr/>
          <p:nvPr/>
        </p:nvCxnSpPr>
        <p:spPr>
          <a:xfrm>
            <a:off x="1419497" y="2778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0410A3-CED9-9A43-84C3-676F401451B3}"/>
              </a:ext>
            </a:extLst>
          </p:cNvPr>
          <p:cNvCxnSpPr/>
          <p:nvPr/>
        </p:nvCxnSpPr>
        <p:spPr>
          <a:xfrm>
            <a:off x="1571897" y="2930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AEBF26-671E-1741-8A7D-FC93313A63DC}"/>
              </a:ext>
            </a:extLst>
          </p:cNvPr>
          <p:cNvCxnSpPr/>
          <p:nvPr/>
        </p:nvCxnSpPr>
        <p:spPr>
          <a:xfrm>
            <a:off x="1724297" y="3083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C9A7E1-EB3C-FF48-8F79-0A2E6A079311}"/>
              </a:ext>
            </a:extLst>
          </p:cNvPr>
          <p:cNvCxnSpPr/>
          <p:nvPr/>
        </p:nvCxnSpPr>
        <p:spPr>
          <a:xfrm>
            <a:off x="1876697" y="3235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94F058-DE3E-1F4A-B184-D6267C3D98A3}"/>
              </a:ext>
            </a:extLst>
          </p:cNvPr>
          <p:cNvCxnSpPr/>
          <p:nvPr/>
        </p:nvCxnSpPr>
        <p:spPr>
          <a:xfrm>
            <a:off x="2029097" y="3388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5BC568-08EB-4A4D-8C77-877C4D916533}"/>
              </a:ext>
            </a:extLst>
          </p:cNvPr>
          <p:cNvCxnSpPr/>
          <p:nvPr/>
        </p:nvCxnSpPr>
        <p:spPr>
          <a:xfrm>
            <a:off x="2181497" y="3540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76FDDA-05A6-CB4E-8477-C28146A462DB}"/>
              </a:ext>
            </a:extLst>
          </p:cNvPr>
          <p:cNvCxnSpPr/>
          <p:nvPr/>
        </p:nvCxnSpPr>
        <p:spPr>
          <a:xfrm>
            <a:off x="2333897" y="3692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1FCDD3-F1E0-3644-B117-4CAD1C9F6B13}"/>
              </a:ext>
            </a:extLst>
          </p:cNvPr>
          <p:cNvCxnSpPr/>
          <p:nvPr/>
        </p:nvCxnSpPr>
        <p:spPr>
          <a:xfrm>
            <a:off x="2486297" y="3845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92129-E435-3848-A0A3-A19E004AB903}"/>
              </a:ext>
            </a:extLst>
          </p:cNvPr>
          <p:cNvCxnSpPr/>
          <p:nvPr/>
        </p:nvCxnSpPr>
        <p:spPr>
          <a:xfrm>
            <a:off x="2638697" y="3997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44CCD-7190-4940-BA72-7EBFEBC9D6C4}"/>
              </a:ext>
            </a:extLst>
          </p:cNvPr>
          <p:cNvCxnSpPr/>
          <p:nvPr/>
        </p:nvCxnSpPr>
        <p:spPr>
          <a:xfrm>
            <a:off x="2791097" y="41500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7651C3-3A9A-FB48-8E94-362ADD930D88}"/>
              </a:ext>
            </a:extLst>
          </p:cNvPr>
          <p:cNvCxnSpPr/>
          <p:nvPr/>
        </p:nvCxnSpPr>
        <p:spPr>
          <a:xfrm>
            <a:off x="2943497" y="43024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F0B125-6AF1-164A-95FE-A8A3EB833745}"/>
              </a:ext>
            </a:extLst>
          </p:cNvPr>
          <p:cNvCxnSpPr/>
          <p:nvPr/>
        </p:nvCxnSpPr>
        <p:spPr>
          <a:xfrm>
            <a:off x="3095897" y="44548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6E75FE-223A-3B44-9CD2-65CCB3E48A30}"/>
              </a:ext>
            </a:extLst>
          </p:cNvPr>
          <p:cNvCxnSpPr/>
          <p:nvPr/>
        </p:nvCxnSpPr>
        <p:spPr>
          <a:xfrm>
            <a:off x="3248297" y="46072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7E0F03-E645-2D4F-8F25-081A8BDD14EB}"/>
              </a:ext>
            </a:extLst>
          </p:cNvPr>
          <p:cNvCxnSpPr/>
          <p:nvPr/>
        </p:nvCxnSpPr>
        <p:spPr>
          <a:xfrm>
            <a:off x="3400697" y="4759626"/>
            <a:ext cx="54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11DB1A6-D9D0-DF43-90F3-34E5D116A850}"/>
              </a:ext>
            </a:extLst>
          </p:cNvPr>
          <p:cNvSpPr txBox="1"/>
          <p:nvPr/>
        </p:nvSpPr>
        <p:spPr>
          <a:xfrm>
            <a:off x="148046" y="3540426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Requests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EE0DAF-B053-E745-A22A-33694B990295}"/>
              </a:ext>
            </a:extLst>
          </p:cNvPr>
          <p:cNvSpPr txBox="1"/>
          <p:nvPr/>
        </p:nvSpPr>
        <p:spPr>
          <a:xfrm>
            <a:off x="9978944" y="739031"/>
            <a:ext cx="202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1,2,3,4 allocates separate thread for each incoming request</a:t>
            </a:r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50E95C35-6007-9943-9672-C65FBFA88919}"/>
              </a:ext>
            </a:extLst>
          </p:cNvPr>
          <p:cNvSpPr/>
          <p:nvPr/>
        </p:nvSpPr>
        <p:spPr>
          <a:xfrm>
            <a:off x="9761230" y="5533904"/>
            <a:ext cx="427799" cy="17238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E26FF-FF77-B34A-B4A9-79E88E1D476C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930F5-4369-954D-BCFD-4C5E5C8C1BB0}"/>
              </a:ext>
            </a:extLst>
          </p:cNvPr>
          <p:cNvSpPr txBox="1"/>
          <p:nvPr/>
        </p:nvSpPr>
        <p:spPr>
          <a:xfrm>
            <a:off x="0" y="51380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JavaScript Object Equality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119A8-A19E-FD4C-9D6E-96B33FC9956D}"/>
              </a:ext>
            </a:extLst>
          </p:cNvPr>
          <p:cNvSpPr/>
          <p:nvPr/>
        </p:nvSpPr>
        <p:spPr>
          <a:xfrm>
            <a:off x="124326" y="1304611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= {x: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E99D1-0687-5245-87BF-46834766720D}"/>
              </a:ext>
            </a:extLst>
          </p:cNvPr>
          <p:cNvSpPr/>
          <p:nvPr/>
        </p:nvSpPr>
        <p:spPr>
          <a:xfrm>
            <a:off x="9187543" y="1375954"/>
            <a:ext cx="975360" cy="77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X:10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C51448-D874-C44E-B546-DC47DA2E4B1F}"/>
              </a:ext>
            </a:extLst>
          </p:cNvPr>
          <p:cNvCxnSpPr>
            <a:endCxn id="5" idx="1"/>
          </p:cNvCxnSpPr>
          <p:nvPr/>
        </p:nvCxnSpPr>
        <p:spPr>
          <a:xfrm>
            <a:off x="7280366" y="1763485"/>
            <a:ext cx="1907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1751FC-E156-F842-8F1B-707CF54DCBE7}"/>
              </a:ext>
            </a:extLst>
          </p:cNvPr>
          <p:cNvSpPr txBox="1"/>
          <p:nvPr/>
        </p:nvSpPr>
        <p:spPr>
          <a:xfrm>
            <a:off x="6775269" y="1673943"/>
            <a:ext cx="5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CC5-505A-864A-805C-2C987628E132}"/>
              </a:ext>
            </a:extLst>
          </p:cNvPr>
          <p:cNvSpPr/>
          <p:nvPr/>
        </p:nvSpPr>
        <p:spPr>
          <a:xfrm>
            <a:off x="0" y="227768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Menlo" panose="020B0609030804020204" pitchFamily="49" charset="0"/>
              </a:rPr>
              <a:t>var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 obj1 = </a:t>
            </a:r>
            <a:r>
              <a:rPr lang="en-IN" dirty="0" err="1">
                <a:solidFill>
                  <a:srgbClr val="000000"/>
                </a:solidFill>
                <a:latin typeface="Menlo" panose="020B0609030804020204" pitchFamily="49" charset="0"/>
              </a:rPr>
              <a:t>obj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9E08-4137-3540-B113-06BD476D4F06}"/>
              </a:ext>
            </a:extLst>
          </p:cNvPr>
          <p:cNvSpPr txBox="1"/>
          <p:nvPr/>
        </p:nvSpPr>
        <p:spPr>
          <a:xfrm>
            <a:off x="0" y="2795451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will point to same location that is referenced by obj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E9E2E5-781F-B447-9C99-04D5769F0743}"/>
              </a:ext>
            </a:extLst>
          </p:cNvPr>
          <p:cNvCxnSpPr>
            <a:endCxn id="5" idx="2"/>
          </p:cNvCxnSpPr>
          <p:nvPr/>
        </p:nvCxnSpPr>
        <p:spPr>
          <a:xfrm flipV="1">
            <a:off x="9675223" y="2151017"/>
            <a:ext cx="0" cy="80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89428D-E20B-1241-A616-03C765DA1248}"/>
              </a:ext>
            </a:extLst>
          </p:cNvPr>
          <p:cNvSpPr txBox="1"/>
          <p:nvPr/>
        </p:nvSpPr>
        <p:spPr>
          <a:xfrm>
            <a:off x="9187543" y="2952206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8FAED0-8D84-F84D-8696-464566527046}"/>
              </a:ext>
            </a:extLst>
          </p:cNvPr>
          <p:cNvSpPr/>
          <p:nvPr/>
        </p:nvSpPr>
        <p:spPr>
          <a:xfrm>
            <a:off x="139460" y="364604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obj1.x = </a:t>
            </a:r>
            <a:r>
              <a:rPr lang="en-IN" dirty="0">
                <a:solidFill>
                  <a:srgbClr val="098658"/>
                </a:solidFill>
                <a:latin typeface="Menlo" panose="020B0609030804020204" pitchFamily="49" charset="0"/>
              </a:rPr>
              <a:t>900</a:t>
            </a:r>
            <a:r>
              <a:rPr lang="en-I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I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5A1B0-49CD-6C44-8BB7-0822A461491D}"/>
              </a:ext>
            </a:extLst>
          </p:cNvPr>
          <p:cNvSpPr txBox="1"/>
          <p:nvPr/>
        </p:nvSpPr>
        <p:spPr>
          <a:xfrm>
            <a:off x="0" y="4188823"/>
            <a:ext cx="4188823" cy="37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in obj1 will be reflected to obj</a:t>
            </a:r>
          </a:p>
        </p:txBody>
      </p:sp>
    </p:spTree>
    <p:extLst>
      <p:ext uri="{BB962C8B-B14F-4D97-AF65-F5344CB8AC3E}">
        <p14:creationId xmlns:p14="http://schemas.microsoft.com/office/powerpoint/2010/main" val="131232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28A87-BBD9-B647-A639-10F541B0F26A}"/>
              </a:ext>
            </a:extLst>
          </p:cNvPr>
          <p:cNvSpPr/>
          <p:nvPr/>
        </p:nvSpPr>
        <p:spPr>
          <a:xfrm>
            <a:off x="2299063" y="3074126"/>
            <a:ext cx="6487886" cy="539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215E9-98AE-2646-A04F-CA8514024C1F}"/>
              </a:ext>
            </a:extLst>
          </p:cNvPr>
          <p:cNvSpPr/>
          <p:nvPr/>
        </p:nvSpPr>
        <p:spPr>
          <a:xfrm>
            <a:off x="3030583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BB51F-1525-5946-90EB-094543FAE41F}"/>
              </a:ext>
            </a:extLst>
          </p:cNvPr>
          <p:cNvSpPr/>
          <p:nvPr/>
        </p:nvSpPr>
        <p:spPr>
          <a:xfrm>
            <a:off x="3875314" y="3082834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BF5AE-1123-5242-9AEE-4E583D38C250}"/>
              </a:ext>
            </a:extLst>
          </p:cNvPr>
          <p:cNvSpPr/>
          <p:nvPr/>
        </p:nvSpPr>
        <p:spPr>
          <a:xfrm>
            <a:off x="5020491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A27F0-5EC5-0648-8312-0A209B94E75B}"/>
              </a:ext>
            </a:extLst>
          </p:cNvPr>
          <p:cNvSpPr/>
          <p:nvPr/>
        </p:nvSpPr>
        <p:spPr>
          <a:xfrm>
            <a:off x="6217920" y="3100251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7E7F5-9328-2E4B-9F95-C729A93B96E6}"/>
              </a:ext>
            </a:extLst>
          </p:cNvPr>
          <p:cNvSpPr/>
          <p:nvPr/>
        </p:nvSpPr>
        <p:spPr>
          <a:xfrm>
            <a:off x="7741919" y="3074126"/>
            <a:ext cx="113211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5E59-CCD0-A247-9DE5-B2B70B4C3755}"/>
              </a:ext>
            </a:extLst>
          </p:cNvPr>
          <p:cNvSpPr txBox="1"/>
          <p:nvPr/>
        </p:nvSpPr>
        <p:spPr>
          <a:xfrm>
            <a:off x="3950425" y="3988525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7D9D-EBA1-AB41-B0BA-9D3DC1670784}"/>
              </a:ext>
            </a:extLst>
          </p:cNvPr>
          <p:cNvSpPr txBox="1"/>
          <p:nvPr/>
        </p:nvSpPr>
        <p:spPr>
          <a:xfrm>
            <a:off x="3197135" y="3187337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AD3CE-6129-8E47-8CEC-042C578AEE14}"/>
              </a:ext>
            </a:extLst>
          </p:cNvPr>
          <p:cNvSpPr txBox="1"/>
          <p:nvPr/>
        </p:nvSpPr>
        <p:spPr>
          <a:xfrm>
            <a:off x="4081054" y="3157099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D8E10-B551-C348-A726-E28F74915FC2}"/>
              </a:ext>
            </a:extLst>
          </p:cNvPr>
          <p:cNvSpPr txBox="1"/>
          <p:nvPr/>
        </p:nvSpPr>
        <p:spPr>
          <a:xfrm>
            <a:off x="5308963" y="3161454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BF746-2126-B843-BE46-F5244AA202C5}"/>
              </a:ext>
            </a:extLst>
          </p:cNvPr>
          <p:cNvSpPr txBox="1"/>
          <p:nvPr/>
        </p:nvSpPr>
        <p:spPr>
          <a:xfrm>
            <a:off x="6474823" y="3178871"/>
            <a:ext cx="59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Click (f1)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648A715-3B0F-DD43-B53D-94BAB1262FF0}"/>
              </a:ext>
            </a:extLst>
          </p:cNvPr>
          <p:cNvSpPr/>
          <p:nvPr/>
        </p:nvSpPr>
        <p:spPr>
          <a:xfrm>
            <a:off x="2325189" y="1641565"/>
            <a:ext cx="275408" cy="1375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C4C3F-FE1E-C542-B071-ACC5B092330D}"/>
              </a:ext>
            </a:extLst>
          </p:cNvPr>
          <p:cNvSpPr txBox="1"/>
          <p:nvPr/>
        </p:nvSpPr>
        <p:spPr>
          <a:xfrm>
            <a:off x="1306286" y="1018903"/>
            <a:ext cx="248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for Click, invoke f1(), execute it ad dequeue</a:t>
            </a: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C10EF34-97F6-5A4E-800E-CDA00963C4D8}"/>
              </a:ext>
            </a:extLst>
          </p:cNvPr>
          <p:cNvSpPr/>
          <p:nvPr/>
        </p:nvSpPr>
        <p:spPr>
          <a:xfrm flipV="1">
            <a:off x="2673531" y="3614057"/>
            <a:ext cx="1201783" cy="7489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D6330-5F0E-E042-AA61-960D61570545}"/>
              </a:ext>
            </a:extLst>
          </p:cNvPr>
          <p:cNvSpPr txBox="1"/>
          <p:nvPr/>
        </p:nvSpPr>
        <p:spPr>
          <a:xfrm>
            <a:off x="2969623" y="4537166"/>
            <a:ext cx="2638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event with the callback from Q</a:t>
            </a:r>
          </a:p>
        </p:txBody>
      </p:sp>
    </p:spTree>
    <p:extLst>
      <p:ext uri="{BB962C8B-B14F-4D97-AF65-F5344CB8AC3E}">
        <p14:creationId xmlns:p14="http://schemas.microsoft.com/office/powerpoint/2010/main" val="4269495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EBB0E-1DD7-CC43-821D-09F76F0F699F}"/>
              </a:ext>
            </a:extLst>
          </p:cNvPr>
          <p:cNvSpPr txBox="1"/>
          <p:nvPr/>
        </p:nvSpPr>
        <p:spPr>
          <a:xfrm>
            <a:off x="1654629" y="719239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t1 = new Thread(fn1); t1.start()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59AEC-6A3F-8C41-80EB-A6CBC09D5FBF}"/>
              </a:ext>
            </a:extLst>
          </p:cNvPr>
          <p:cNvSpPr/>
          <p:nvPr/>
        </p:nvSpPr>
        <p:spPr>
          <a:xfrm>
            <a:off x="348343" y="752509"/>
            <a:ext cx="1062446" cy="5204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  <a:p>
            <a:pPr algn="ctr"/>
            <a:r>
              <a:rPr lang="en-US" dirty="0"/>
              <a:t>App</a:t>
            </a:r>
          </a:p>
          <a:p>
            <a:pPr algn="ctr"/>
            <a:r>
              <a:rPr lang="en-US" dirty="0"/>
              <a:t>Main</a:t>
            </a:r>
          </a:p>
          <a:p>
            <a:pPr algn="ctr"/>
            <a:r>
              <a:rPr lang="en-US" dirty="0"/>
              <a:t>Thread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4BF5F9-6C95-3A4C-BFE3-80B1D27BB928}"/>
              </a:ext>
            </a:extLst>
          </p:cNvPr>
          <p:cNvSpPr/>
          <p:nvPr/>
        </p:nvSpPr>
        <p:spPr>
          <a:xfrm>
            <a:off x="1410789" y="1088571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7915-6892-0D4E-AF82-7E610F533536}"/>
              </a:ext>
            </a:extLst>
          </p:cNvPr>
          <p:cNvSpPr txBox="1"/>
          <p:nvPr/>
        </p:nvSpPr>
        <p:spPr>
          <a:xfrm>
            <a:off x="1654629" y="15596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t2 = new Thread(fn2); t2.start()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5992584-1738-9E47-935A-578A97B21A6B}"/>
              </a:ext>
            </a:extLst>
          </p:cNvPr>
          <p:cNvSpPr/>
          <p:nvPr/>
        </p:nvSpPr>
        <p:spPr>
          <a:xfrm>
            <a:off x="1410789" y="19289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D50-6462-A84B-A9BE-0F0F236499B4}"/>
              </a:ext>
            </a:extLst>
          </p:cNvPr>
          <p:cNvSpPr txBox="1"/>
          <p:nvPr/>
        </p:nvSpPr>
        <p:spPr>
          <a:xfrm>
            <a:off x="1654629" y="2464916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t3 = new Thread(fn3); t3.start()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62EEEFC-9B05-3D42-8F16-F5ACEA435CB9}"/>
              </a:ext>
            </a:extLst>
          </p:cNvPr>
          <p:cNvSpPr/>
          <p:nvPr/>
        </p:nvSpPr>
        <p:spPr>
          <a:xfrm>
            <a:off x="1410789" y="2834248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5F4E7-9680-594E-B79D-94C2E86BC24D}"/>
              </a:ext>
            </a:extLst>
          </p:cNvPr>
          <p:cNvSpPr/>
          <p:nvPr/>
        </p:nvSpPr>
        <p:spPr>
          <a:xfrm>
            <a:off x="3692434" y="326571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21F712-732B-0C40-9FA6-216EA11EB4A5}"/>
              </a:ext>
            </a:extLst>
          </p:cNvPr>
          <p:cNvSpPr/>
          <p:nvPr/>
        </p:nvSpPr>
        <p:spPr>
          <a:xfrm>
            <a:off x="3692433" y="3654727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8D7E35-6160-A34E-B02A-C32B3A0DC2E5}"/>
              </a:ext>
            </a:extLst>
          </p:cNvPr>
          <p:cNvSpPr/>
          <p:nvPr/>
        </p:nvSpPr>
        <p:spPr>
          <a:xfrm>
            <a:off x="3646714" y="4043740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1EEF2A-A4B3-EF4D-8A40-5D16AF880CC1}"/>
              </a:ext>
            </a:extLst>
          </p:cNvPr>
          <p:cNvSpPr/>
          <p:nvPr/>
        </p:nvSpPr>
        <p:spPr>
          <a:xfrm>
            <a:off x="3623854" y="4457504"/>
            <a:ext cx="45719" cy="163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924D1-1853-BA47-B55B-FD3C270F9FC8}"/>
              </a:ext>
            </a:extLst>
          </p:cNvPr>
          <p:cNvSpPr txBox="1"/>
          <p:nvPr/>
        </p:nvSpPr>
        <p:spPr>
          <a:xfrm>
            <a:off x="1654629" y="4785360"/>
            <a:ext cx="52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</a:t>
            </a:r>
            <a:r>
              <a:rPr lang="en-US" dirty="0" err="1"/>
              <a:t>tn</a:t>
            </a:r>
            <a:r>
              <a:rPr lang="en-US" dirty="0"/>
              <a:t> = new Thread(</a:t>
            </a:r>
            <a:r>
              <a:rPr lang="en-US" dirty="0" err="1"/>
              <a:t>fnn</a:t>
            </a:r>
            <a:r>
              <a:rPr lang="en-US" dirty="0"/>
              <a:t>); </a:t>
            </a:r>
            <a:r>
              <a:rPr lang="en-US" dirty="0" err="1"/>
              <a:t>tn.start</a:t>
            </a:r>
            <a:r>
              <a:rPr lang="en-US" dirty="0"/>
              <a:t>()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1E2D90-9A8D-B042-82FB-C6351EE872D1}"/>
              </a:ext>
            </a:extLst>
          </p:cNvPr>
          <p:cNvSpPr/>
          <p:nvPr/>
        </p:nvSpPr>
        <p:spPr>
          <a:xfrm>
            <a:off x="1410789" y="5154692"/>
            <a:ext cx="5529942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192065B8-17DC-D04D-A7F4-1208B2D0D04B}"/>
              </a:ext>
            </a:extLst>
          </p:cNvPr>
          <p:cNvSpPr/>
          <p:nvPr/>
        </p:nvSpPr>
        <p:spPr>
          <a:xfrm rot="10800000">
            <a:off x="1410789" y="1156368"/>
            <a:ext cx="1497874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4C517F03-88E3-724F-8079-85C2255C705D}"/>
              </a:ext>
            </a:extLst>
          </p:cNvPr>
          <p:cNvSpPr/>
          <p:nvPr/>
        </p:nvSpPr>
        <p:spPr>
          <a:xfrm rot="10800000">
            <a:off x="1441270" y="2055918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45BB4A7A-1EA9-B543-AB20-DB1EAD698750}"/>
              </a:ext>
            </a:extLst>
          </p:cNvPr>
          <p:cNvSpPr/>
          <p:nvPr/>
        </p:nvSpPr>
        <p:spPr>
          <a:xfrm rot="10800000">
            <a:off x="1389561" y="2994855"/>
            <a:ext cx="1127760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48268FF6-8483-6E4E-9E73-903B58FE5226}"/>
              </a:ext>
            </a:extLst>
          </p:cNvPr>
          <p:cNvSpPr/>
          <p:nvPr/>
        </p:nvSpPr>
        <p:spPr>
          <a:xfrm rot="10800000">
            <a:off x="1417321" y="5253446"/>
            <a:ext cx="304256" cy="51598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66775-B269-E842-826F-A0C357F95619}"/>
              </a:ext>
            </a:extLst>
          </p:cNvPr>
          <p:cNvSpPr txBox="1"/>
          <p:nvPr/>
        </p:nvSpPr>
        <p:spPr>
          <a:xfrm>
            <a:off x="4415246" y="3121631"/>
            <a:ext cx="260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 has to listen the exception and notify back to main thread </a:t>
            </a:r>
          </a:p>
        </p:txBody>
      </p:sp>
    </p:spTree>
    <p:extLst>
      <p:ext uri="{BB962C8B-B14F-4D97-AF65-F5344CB8AC3E}">
        <p14:creationId xmlns:p14="http://schemas.microsoft.com/office/powerpoint/2010/main" val="2562071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7E41183-6512-FA40-B91B-524DDCDA779A}"/>
              </a:ext>
            </a:extLst>
          </p:cNvPr>
          <p:cNvSpPr/>
          <p:nvPr/>
        </p:nvSpPr>
        <p:spPr>
          <a:xfrm>
            <a:off x="4641670" y="1018903"/>
            <a:ext cx="5303520" cy="43455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291D5-7077-B042-A99C-295DB1514BCE}"/>
              </a:ext>
            </a:extLst>
          </p:cNvPr>
          <p:cNvSpPr txBox="1"/>
          <p:nvPr/>
        </p:nvSpPr>
        <p:spPr>
          <a:xfrm>
            <a:off x="6357257" y="121920"/>
            <a:ext cx="358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Node.js Env.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80F7ED6-F5F7-7A4C-BD74-C048CE99D4FF}"/>
              </a:ext>
            </a:extLst>
          </p:cNvPr>
          <p:cNvSpPr/>
          <p:nvPr/>
        </p:nvSpPr>
        <p:spPr>
          <a:xfrm>
            <a:off x="1097280" y="1611086"/>
            <a:ext cx="5116286" cy="269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265F-D6A6-F442-B748-F210160BC9D5}"/>
              </a:ext>
            </a:extLst>
          </p:cNvPr>
          <p:cNvSpPr txBox="1"/>
          <p:nvPr/>
        </p:nvSpPr>
        <p:spPr>
          <a:xfrm>
            <a:off x="1393371" y="124175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65EE5-C7A6-3F4D-AB96-D92E737135A8}"/>
              </a:ext>
            </a:extLst>
          </p:cNvPr>
          <p:cNvSpPr/>
          <p:nvPr/>
        </p:nvSpPr>
        <p:spPr>
          <a:xfrm>
            <a:off x="6213566" y="1297576"/>
            <a:ext cx="3387634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Code Manager (Event Loop)</a:t>
            </a:r>
            <a:endParaRPr lang="en-US" dirty="0"/>
          </a:p>
          <a:p>
            <a:pPr algn="ctr"/>
            <a:r>
              <a:rPr lang="en-US" dirty="0"/>
              <a:t>Evaluate the code to execute against the Request</a:t>
            </a:r>
          </a:p>
          <a:p>
            <a:pPr algn="ctr"/>
            <a:r>
              <a:rPr lang="en-US" dirty="0"/>
              <a:t>Sync Code / Async Code </a:t>
            </a:r>
          </a:p>
        </p:txBody>
      </p:sp>
      <p:sp>
        <p:nvSpPr>
          <p:cNvPr id="7" name="Decision 6">
            <a:extLst>
              <a:ext uri="{FF2B5EF4-FFF2-40B4-BE49-F238E27FC236}">
                <a16:creationId xmlns:a16="http://schemas.microsoft.com/office/drawing/2014/main" id="{EE200F81-C0D9-4D42-B977-83A54AC56764}"/>
              </a:ext>
            </a:extLst>
          </p:cNvPr>
          <p:cNvSpPr/>
          <p:nvPr/>
        </p:nvSpPr>
        <p:spPr>
          <a:xfrm>
            <a:off x="6992983" y="2721428"/>
            <a:ext cx="1837508" cy="1219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IsAsync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E7192-2EA6-7E4E-B60B-E9341B85649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907383" y="2516777"/>
            <a:ext cx="4354" cy="20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DB0653-FB15-4B45-8954-CCB3C7E20D3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53051" y="3331028"/>
            <a:ext cx="539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91992-83D9-3C4F-9818-0404DA52502C}"/>
              </a:ext>
            </a:extLst>
          </p:cNvPr>
          <p:cNvSpPr txBox="1"/>
          <p:nvPr/>
        </p:nvSpPr>
        <p:spPr>
          <a:xfrm>
            <a:off x="6357257" y="2891246"/>
            <a:ext cx="6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AB5B9E-E8F1-E147-9945-99ECA8BEC886}"/>
              </a:ext>
            </a:extLst>
          </p:cNvPr>
          <p:cNvSpPr/>
          <p:nvPr/>
        </p:nvSpPr>
        <p:spPr>
          <a:xfrm>
            <a:off x="5181600" y="2891246"/>
            <a:ext cx="1271451" cy="809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and Response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936DB6B-96FC-9340-BBAC-56177F24BD59}"/>
              </a:ext>
            </a:extLst>
          </p:cNvPr>
          <p:cNvSpPr/>
          <p:nvPr/>
        </p:nvSpPr>
        <p:spPr>
          <a:xfrm>
            <a:off x="1097280" y="3169920"/>
            <a:ext cx="409302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44199A-312A-4043-BF44-B768E0FAF2B2}"/>
              </a:ext>
            </a:extLst>
          </p:cNvPr>
          <p:cNvSpPr txBox="1"/>
          <p:nvPr/>
        </p:nvSpPr>
        <p:spPr>
          <a:xfrm>
            <a:off x="1402080" y="2516777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3E344-DDFB-1649-9B24-9D561412FE80}"/>
              </a:ext>
            </a:extLst>
          </p:cNvPr>
          <p:cNvSpPr txBox="1"/>
          <p:nvPr/>
        </p:nvSpPr>
        <p:spPr>
          <a:xfrm>
            <a:off x="4868091" y="3779520"/>
            <a:ext cx="198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Process is blocked till the code is not executes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0C07D1-882D-E84C-A0B9-255D4E6BD76E}"/>
              </a:ext>
            </a:extLst>
          </p:cNvPr>
          <p:cNvCxnSpPr/>
          <p:nvPr/>
        </p:nvCxnSpPr>
        <p:spPr>
          <a:xfrm>
            <a:off x="7907383" y="3940628"/>
            <a:ext cx="0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11D3D6-BF56-574C-AE85-321CFDFE212C}"/>
              </a:ext>
            </a:extLst>
          </p:cNvPr>
          <p:cNvSpPr txBox="1"/>
          <p:nvPr/>
        </p:nvSpPr>
        <p:spPr>
          <a:xfrm>
            <a:off x="8107680" y="394062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365063-5B6C-4540-A5D3-7B784C431095}"/>
              </a:ext>
            </a:extLst>
          </p:cNvPr>
          <p:cNvSpPr/>
          <p:nvPr/>
        </p:nvSpPr>
        <p:spPr>
          <a:xfrm>
            <a:off x="6357257" y="4309960"/>
            <a:ext cx="3243940" cy="679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 Based Execution using Events i.e. Success / Failed 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87AF6004-F629-A448-81F3-4B05B93BB6A8}"/>
              </a:ext>
            </a:extLst>
          </p:cNvPr>
          <p:cNvSpPr/>
          <p:nvPr/>
        </p:nvSpPr>
        <p:spPr>
          <a:xfrm>
            <a:off x="1097280" y="4479778"/>
            <a:ext cx="5242559" cy="259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E0487B-28FD-494C-99EC-003B7BF18BD8}"/>
              </a:ext>
            </a:extLst>
          </p:cNvPr>
          <p:cNvSpPr txBox="1"/>
          <p:nvPr/>
        </p:nvSpPr>
        <p:spPr>
          <a:xfrm>
            <a:off x="5016137" y="4824549"/>
            <a:ext cx="1672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No Process Block </a:t>
            </a:r>
          </a:p>
        </p:txBody>
      </p:sp>
    </p:spTree>
    <p:extLst>
      <p:ext uri="{BB962C8B-B14F-4D97-AF65-F5344CB8AC3E}">
        <p14:creationId xmlns:p14="http://schemas.microsoft.com/office/powerpoint/2010/main" val="353382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5FAA-41E9-304B-B9D3-6E3656EF7206}"/>
              </a:ext>
            </a:extLst>
          </p:cNvPr>
          <p:cNvSpPr/>
          <p:nvPr/>
        </p:nvSpPr>
        <p:spPr>
          <a:xfrm>
            <a:off x="95794" y="113211"/>
            <a:ext cx="11982995" cy="59392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5637D-10D8-6047-B651-C6BAB4CB62AA}"/>
              </a:ext>
            </a:extLst>
          </p:cNvPr>
          <p:cNvSpPr/>
          <p:nvPr/>
        </p:nvSpPr>
        <p:spPr>
          <a:xfrm>
            <a:off x="200297" y="4345577"/>
            <a:ext cx="11773989" cy="1611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34B88-3D87-CF46-A1B5-0D7B1E7F66CB}"/>
              </a:ext>
            </a:extLst>
          </p:cNvPr>
          <p:cNvSpPr txBox="1"/>
          <p:nvPr/>
        </p:nvSpPr>
        <p:spPr>
          <a:xfrm>
            <a:off x="5643155" y="4410891"/>
            <a:ext cx="463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DOM Execution Engine (ES 3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 ES 5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Chromium (Chrome, Chromium, Edge, IE11)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Spider (Firefox)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D09D6-8DA8-F74D-BE01-DF70165A1967}"/>
              </a:ext>
            </a:extLst>
          </p:cNvPr>
          <p:cNvSpPr txBox="1"/>
          <p:nvPr/>
        </p:nvSpPr>
        <p:spPr>
          <a:xfrm>
            <a:off x="4188823" y="217714"/>
            <a:ext cx="433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Browser, Desktop App OR DialogBox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8A4ABB-7A72-3741-9443-EB12CB52D82A}"/>
              </a:ext>
            </a:extLst>
          </p:cNvPr>
          <p:cNvSpPr/>
          <p:nvPr/>
        </p:nvSpPr>
        <p:spPr>
          <a:xfrm>
            <a:off x="322217" y="4441371"/>
            <a:ext cx="452846" cy="41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3DF10-BE63-FF46-9312-8FBAB991317D}"/>
              </a:ext>
            </a:extLst>
          </p:cNvPr>
          <p:cNvSpPr txBox="1"/>
          <p:nvPr/>
        </p:nvSpPr>
        <p:spPr>
          <a:xfrm>
            <a:off x="853440" y="445008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3D7E-8E1E-A44A-9138-38EB041A693F}"/>
              </a:ext>
            </a:extLst>
          </p:cNvPr>
          <p:cNvSpPr txBox="1"/>
          <p:nvPr/>
        </p:nvSpPr>
        <p:spPr>
          <a:xfrm>
            <a:off x="574766" y="5007429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JSOM and DOM 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E1CEB9DA-7565-DE47-BB32-F79BF45ED989}"/>
              </a:ext>
            </a:extLst>
          </p:cNvPr>
          <p:cNvSpPr/>
          <p:nvPr/>
        </p:nvSpPr>
        <p:spPr>
          <a:xfrm rot="10800000">
            <a:off x="3239589" y="4819412"/>
            <a:ext cx="2412274" cy="484108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7489E-D630-6E4F-A929-2A9615CFBDF7}"/>
              </a:ext>
            </a:extLst>
          </p:cNvPr>
          <p:cNvSpPr/>
          <p:nvPr/>
        </p:nvSpPr>
        <p:spPr>
          <a:xfrm>
            <a:off x="200297" y="661851"/>
            <a:ext cx="11773989" cy="34921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6B1CD-922F-B847-81E7-E7285547A370}"/>
              </a:ext>
            </a:extLst>
          </p:cNvPr>
          <p:cNvSpPr txBox="1"/>
          <p:nvPr/>
        </p:nvSpPr>
        <p:spPr>
          <a:xfrm>
            <a:off x="4188823" y="805543"/>
            <a:ext cx="38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DOM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7DAD9D-A743-2C4C-9F67-AA87CBDDC12D}"/>
              </a:ext>
            </a:extLst>
          </p:cNvPr>
          <p:cNvSpPr/>
          <p:nvPr/>
        </p:nvSpPr>
        <p:spPr>
          <a:xfrm>
            <a:off x="2751909" y="3814354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B5C4916-C481-0D4C-AE63-1EFAF82DCD80}"/>
              </a:ext>
            </a:extLst>
          </p:cNvPr>
          <p:cNvSpPr/>
          <p:nvPr/>
        </p:nvSpPr>
        <p:spPr>
          <a:xfrm>
            <a:off x="6945086" y="3248296"/>
            <a:ext cx="113211" cy="11930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FD9EF-D91A-3540-8E0C-9C4B0A327CFA}"/>
              </a:ext>
            </a:extLst>
          </p:cNvPr>
          <p:cNvSpPr txBox="1"/>
          <p:nvPr/>
        </p:nvSpPr>
        <p:spPr>
          <a:xfrm>
            <a:off x="6087291" y="251242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 to events raised on DOM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53F271C-28E6-5149-8BD5-531B7D29CDCC}"/>
              </a:ext>
            </a:extLst>
          </p:cNvPr>
          <p:cNvSpPr/>
          <p:nvPr/>
        </p:nvSpPr>
        <p:spPr>
          <a:xfrm>
            <a:off x="8456022" y="3082834"/>
            <a:ext cx="113211" cy="132805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5A243A-E041-F947-9B9A-0355EA57D426}"/>
              </a:ext>
            </a:extLst>
          </p:cNvPr>
          <p:cNvSpPr/>
          <p:nvPr/>
        </p:nvSpPr>
        <p:spPr>
          <a:xfrm>
            <a:off x="444136" y="156754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BFC19-2FB9-914E-A004-062B718511F1}"/>
              </a:ext>
            </a:extLst>
          </p:cNvPr>
          <p:cNvSpPr/>
          <p:nvPr/>
        </p:nvSpPr>
        <p:spPr>
          <a:xfrm>
            <a:off x="444136" y="2164080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9452B-5DBA-D143-91DA-CF37A8579AF8}"/>
              </a:ext>
            </a:extLst>
          </p:cNvPr>
          <p:cNvSpPr/>
          <p:nvPr/>
        </p:nvSpPr>
        <p:spPr>
          <a:xfrm>
            <a:off x="444135" y="4171406"/>
            <a:ext cx="2020389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 Registration</a:t>
            </a:r>
          </a:p>
          <a:p>
            <a:pPr algn="ctr"/>
            <a:r>
              <a:rPr lang="en-US" dirty="0"/>
              <a:t>App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03674E9-00D2-2442-AF6D-3C36FB4B6A12}"/>
              </a:ext>
            </a:extLst>
          </p:cNvPr>
          <p:cNvSpPr/>
          <p:nvPr/>
        </p:nvSpPr>
        <p:spPr>
          <a:xfrm>
            <a:off x="9771019" y="1160417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Product+Vendor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BB4FF01-88C8-C64A-B520-F4660D0036E1}"/>
              </a:ext>
            </a:extLst>
          </p:cNvPr>
          <p:cNvSpPr/>
          <p:nvPr/>
        </p:nvSpPr>
        <p:spPr>
          <a:xfrm>
            <a:off x="9771018" y="2732314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+ </a:t>
            </a:r>
            <a:r>
              <a:rPr lang="en-US" dirty="0" err="1"/>
              <a:t>Serarch</a:t>
            </a:r>
            <a:endParaRPr lang="en-US" dirty="0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38EA43E-4774-BC40-BB6C-055148F7AC1A}"/>
              </a:ext>
            </a:extLst>
          </p:cNvPr>
          <p:cNvSpPr/>
          <p:nvPr/>
        </p:nvSpPr>
        <p:spPr>
          <a:xfrm>
            <a:off x="9771018" y="4400005"/>
            <a:ext cx="2020388" cy="119089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OrderManager</a:t>
            </a:r>
            <a:r>
              <a:rPr lang="en-US" dirty="0"/>
              <a:t> + </a:t>
            </a:r>
            <a:r>
              <a:rPr lang="en-US" dirty="0" err="1"/>
              <a:t>OrderProcessing</a:t>
            </a:r>
            <a:r>
              <a:rPr lang="en-US" dirty="0"/>
              <a:t> + </a:t>
            </a:r>
          </a:p>
          <a:p>
            <a:pPr algn="ctr"/>
            <a:r>
              <a:rPr lang="en-US" dirty="0" err="1"/>
              <a:t>OrderDispatch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77CADE-D8C1-E240-8955-258AC1408EBB}"/>
              </a:ext>
            </a:extLst>
          </p:cNvPr>
          <p:cNvSpPr/>
          <p:nvPr/>
        </p:nvSpPr>
        <p:spPr>
          <a:xfrm>
            <a:off x="7750629" y="618309"/>
            <a:ext cx="1637211" cy="5294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Hosting App</a:t>
            </a:r>
          </a:p>
          <a:p>
            <a:pPr algn="ctr"/>
            <a:r>
              <a:rPr lang="en-US" dirty="0" err="1"/>
              <a:t>DataAccess</a:t>
            </a:r>
            <a:r>
              <a:rPr lang="en-US" dirty="0"/>
              <a:t> + Business Logic + Endpoints etc.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E65D7D43-04E4-E044-A98B-C27BE30B6AAD}"/>
              </a:ext>
            </a:extLst>
          </p:cNvPr>
          <p:cNvSpPr/>
          <p:nvPr/>
        </p:nvSpPr>
        <p:spPr>
          <a:xfrm rot="16200000">
            <a:off x="6505304" y="2316479"/>
            <a:ext cx="670560" cy="182009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B44848E-31E1-AD4C-97A3-FD062EBA5C2A}"/>
              </a:ext>
            </a:extLst>
          </p:cNvPr>
          <p:cNvSpPr/>
          <p:nvPr/>
        </p:nvSpPr>
        <p:spPr>
          <a:xfrm>
            <a:off x="3579224" y="1881051"/>
            <a:ext cx="1959428" cy="2673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HTTP Calls</a:t>
            </a: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9FC44B15-2CD6-714B-935F-62C9A894E846}"/>
              </a:ext>
            </a:extLst>
          </p:cNvPr>
          <p:cNvSpPr/>
          <p:nvPr/>
        </p:nvSpPr>
        <p:spPr>
          <a:xfrm rot="5400000">
            <a:off x="2905397" y="109946"/>
            <a:ext cx="1247504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7F78F31-D4C9-E444-BC6C-E0B3FF7678DD}"/>
              </a:ext>
            </a:extLst>
          </p:cNvPr>
          <p:cNvSpPr/>
          <p:nvPr/>
        </p:nvSpPr>
        <p:spPr>
          <a:xfrm>
            <a:off x="2464524" y="2612571"/>
            <a:ext cx="1114700" cy="383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91EB3AF7-462A-BD4E-980F-70EC0D1BB784}"/>
              </a:ext>
            </a:extLst>
          </p:cNvPr>
          <p:cNvSpPr/>
          <p:nvPr/>
        </p:nvSpPr>
        <p:spPr>
          <a:xfrm>
            <a:off x="2464524" y="3361509"/>
            <a:ext cx="1114700" cy="4093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4A1DBD74-E1F4-A446-BF6F-FD01B84B2123}"/>
              </a:ext>
            </a:extLst>
          </p:cNvPr>
          <p:cNvSpPr/>
          <p:nvPr/>
        </p:nvSpPr>
        <p:spPr>
          <a:xfrm>
            <a:off x="5538649" y="3128555"/>
            <a:ext cx="487682" cy="1785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996914FB-996D-1A41-842F-85611D4159CC}"/>
              </a:ext>
            </a:extLst>
          </p:cNvPr>
          <p:cNvSpPr/>
          <p:nvPr/>
        </p:nvSpPr>
        <p:spPr>
          <a:xfrm rot="5400000" flipH="1">
            <a:off x="3050177" y="3925387"/>
            <a:ext cx="1036319" cy="22947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9B4615-DF36-C141-B1F7-5AB5A6EF7624}"/>
              </a:ext>
            </a:extLst>
          </p:cNvPr>
          <p:cNvSpPr/>
          <p:nvPr/>
        </p:nvSpPr>
        <p:spPr>
          <a:xfrm>
            <a:off x="7794171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Level JavaScript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7B163E-117D-CD43-8BD7-8D22F4136CB7}"/>
              </a:ext>
            </a:extLst>
          </p:cNvPr>
          <p:cNvSpPr/>
          <p:nvPr/>
        </p:nvSpPr>
        <p:spPr>
          <a:xfrm>
            <a:off x="465909" y="1079863"/>
            <a:ext cx="3631475" cy="3596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will load and execute</a:t>
            </a:r>
          </a:p>
          <a:p>
            <a:pPr algn="ctr"/>
            <a:r>
              <a:rPr lang="en-US" dirty="0"/>
              <a:t>JavaScript Compatible to it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7F0C7D1-79CF-1446-9F97-38877209E04F}"/>
              </a:ext>
            </a:extLst>
          </p:cNvPr>
          <p:cNvSpPr/>
          <p:nvPr/>
        </p:nvSpPr>
        <p:spPr>
          <a:xfrm rot="16200000">
            <a:off x="5431972" y="1029788"/>
            <a:ext cx="1027612" cy="36967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AC89-53F9-754A-B795-63189C2AAA93}"/>
              </a:ext>
            </a:extLst>
          </p:cNvPr>
          <p:cNvSpPr txBox="1"/>
          <p:nvPr/>
        </p:nvSpPr>
        <p:spPr>
          <a:xfrm>
            <a:off x="4772297" y="2499360"/>
            <a:ext cx="2429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JavaScript Compiled Transformation aka Transpiler</a:t>
            </a:r>
          </a:p>
        </p:txBody>
      </p:sp>
    </p:spTree>
    <p:extLst>
      <p:ext uri="{BB962C8B-B14F-4D97-AF65-F5344CB8AC3E}">
        <p14:creationId xmlns:p14="http://schemas.microsoft.com/office/powerpoint/2010/main" val="386345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AED2C-CAA8-F549-B86B-6E07519B4E47}"/>
              </a:ext>
            </a:extLst>
          </p:cNvPr>
          <p:cNvSpPr txBox="1"/>
          <p:nvPr/>
        </p:nvSpPr>
        <p:spPr>
          <a:xfrm>
            <a:off x="278674" y="365760"/>
            <a:ext cx="11747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 supporting ES 6 and ES 7 Standard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TypeScript, language by Microsoft, Open Source, heavily used for Modern Apps</a:t>
            </a:r>
          </a:p>
          <a:p>
            <a:pPr marL="800100" lvl="1" indent="-342900">
              <a:buAutoNum type="arabicPeriod"/>
            </a:pPr>
            <a:r>
              <a:rPr lang="en-US" dirty="0"/>
              <a:t>Angular </a:t>
            </a:r>
          </a:p>
          <a:p>
            <a:pPr marL="800100" lvl="1" indent="-342900">
              <a:buAutoNum type="arabicPeriod"/>
            </a:pPr>
            <a:r>
              <a:rPr lang="en-US" dirty="0"/>
              <a:t>React 15.0+ TypeScript Support </a:t>
            </a:r>
          </a:p>
          <a:p>
            <a:pPr marL="342900" indent="-342900">
              <a:buAutoNum type="arabicPeriod"/>
            </a:pPr>
            <a:r>
              <a:rPr lang="en-US" dirty="0"/>
              <a:t>High-Level JavaScript aka ES 6 / ES 7</a:t>
            </a:r>
          </a:p>
          <a:p>
            <a:pPr marL="800100" lvl="1" indent="-342900">
              <a:buAutoNum type="arabicPeriod"/>
            </a:pPr>
            <a:r>
              <a:rPr lang="en-US" dirty="0"/>
              <a:t>Preferred language for React, Vue, Ember, </a:t>
            </a:r>
            <a:r>
              <a:rPr lang="en-US" dirty="0" err="1"/>
              <a:t>ExtJs</a:t>
            </a:r>
            <a:r>
              <a:rPr lang="en-US" dirty="0"/>
              <a:t>, etc.</a:t>
            </a:r>
          </a:p>
          <a:p>
            <a:pPr marL="342900" indent="-342900">
              <a:buAutoNum type="arabicPeriod"/>
            </a:pPr>
            <a:r>
              <a:rPr lang="en-US" dirty="0"/>
              <a:t>Dart</a:t>
            </a:r>
          </a:p>
          <a:p>
            <a:pPr marL="800100" lvl="1" indent="-342900">
              <a:buAutoNum type="arabicPeriod"/>
            </a:pPr>
            <a:r>
              <a:rPr lang="en-US" dirty="0"/>
              <a:t>Angular, etc.</a:t>
            </a:r>
          </a:p>
        </p:txBody>
      </p:sp>
    </p:spTree>
    <p:extLst>
      <p:ext uri="{BB962C8B-B14F-4D97-AF65-F5344CB8AC3E}">
        <p14:creationId xmlns:p14="http://schemas.microsoft.com/office/powerpoint/2010/main" val="11012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342D2-7364-5E46-A304-73A723F84AD5}"/>
              </a:ext>
            </a:extLst>
          </p:cNvPr>
          <p:cNvSpPr/>
          <p:nvPr/>
        </p:nvSpPr>
        <p:spPr>
          <a:xfrm>
            <a:off x="6522720" y="844731"/>
            <a:ext cx="4284617" cy="48789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29414-068D-3845-ABF3-2FADE69FE9A6}"/>
              </a:ext>
            </a:extLst>
          </p:cNvPr>
          <p:cNvSpPr txBox="1"/>
          <p:nvPr/>
        </p:nvSpPr>
        <p:spPr>
          <a:xfrm>
            <a:off x="6871063" y="182880"/>
            <a:ext cx="3143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 </a:t>
            </a:r>
          </a:p>
          <a:p>
            <a:pPr algn="ctr"/>
            <a:r>
              <a:rPr lang="en-US" dirty="0"/>
              <a:t>Application Hosting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02DD3CC-33FF-0143-ABF2-A5AC1FB5D4E7}"/>
              </a:ext>
            </a:extLst>
          </p:cNvPr>
          <p:cNvSpPr/>
          <p:nvPr/>
        </p:nvSpPr>
        <p:spPr>
          <a:xfrm>
            <a:off x="6696891" y="1132114"/>
            <a:ext cx="4032069" cy="923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Listener</a:t>
            </a:r>
          </a:p>
          <a:p>
            <a:pPr algn="ctr"/>
            <a:r>
              <a:rPr lang="en-US" dirty="0"/>
              <a:t>Reads HTTP Request and Map it with the Hosted Web App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728879-33A1-A445-B8E3-E3DBECBFD876}"/>
              </a:ext>
            </a:extLst>
          </p:cNvPr>
          <p:cNvSpPr/>
          <p:nvPr/>
        </p:nvSpPr>
        <p:spPr>
          <a:xfrm>
            <a:off x="6662057" y="2361111"/>
            <a:ext cx="4032069" cy="27856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8EB86-519A-5D4B-90A2-4B850669E26C}"/>
              </a:ext>
            </a:extLst>
          </p:cNvPr>
          <p:cNvSpPr txBox="1"/>
          <p:nvPr/>
        </p:nvSpPr>
        <p:spPr>
          <a:xfrm>
            <a:off x="7445829" y="2447109"/>
            <a:ext cx="25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Hosted Web Application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CBF753-F9D4-E94E-99A4-6554AC716223}"/>
              </a:ext>
            </a:extLst>
          </p:cNvPr>
          <p:cNvSpPr/>
          <p:nvPr/>
        </p:nvSpPr>
        <p:spPr>
          <a:xfrm>
            <a:off x="6871063" y="3048000"/>
            <a:ext cx="3718560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and Dynamic Web Pages</a:t>
            </a:r>
          </a:p>
          <a:p>
            <a:pPr algn="ctr"/>
            <a:r>
              <a:rPr lang="en-US" dirty="0"/>
              <a:t>.html/.</a:t>
            </a:r>
            <a:r>
              <a:rPr lang="en-US" dirty="0" err="1"/>
              <a:t>css</a:t>
            </a:r>
            <a:r>
              <a:rPr lang="en-US" dirty="0"/>
              <a:t>/.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250A71-4491-EA4F-82B1-2387478785AC}"/>
              </a:ext>
            </a:extLst>
          </p:cNvPr>
          <p:cNvSpPr/>
          <p:nvPr/>
        </p:nvSpPr>
        <p:spPr>
          <a:xfrm>
            <a:off x="6853645" y="3805646"/>
            <a:ext cx="3718560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Framework</a:t>
            </a:r>
          </a:p>
          <a:p>
            <a:pPr algn="ctr"/>
            <a:r>
              <a:rPr lang="en-US" dirty="0"/>
              <a:t>Used to Execute Request, manipulate Pages, Generate HTTP Response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52AF560-F7B1-9643-8DBC-4150126F3AF5}"/>
              </a:ext>
            </a:extLst>
          </p:cNvPr>
          <p:cNvSpPr/>
          <p:nvPr/>
        </p:nvSpPr>
        <p:spPr>
          <a:xfrm>
            <a:off x="905691" y="1062446"/>
            <a:ext cx="5556069" cy="81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r>
              <a:rPr lang="en-US" dirty="0" err="1"/>
              <a:t>MyServer</a:t>
            </a:r>
            <a:r>
              <a:rPr lang="en-US" dirty="0"/>
              <a:t>/</a:t>
            </a:r>
            <a:r>
              <a:rPr lang="en-US" dirty="0" err="1"/>
              <a:t>MyApp</a:t>
            </a:r>
            <a:r>
              <a:rPr lang="en-US" dirty="0"/>
              <a:t>/</a:t>
            </a:r>
            <a:r>
              <a:rPr lang="en-US" dirty="0" err="1"/>
              <a:t>MyPage.html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299860-1AA0-8240-BCC6-22538ECC0108}"/>
              </a:ext>
            </a:extLst>
          </p:cNvPr>
          <p:cNvSpPr/>
          <p:nvPr/>
        </p:nvSpPr>
        <p:spPr>
          <a:xfrm>
            <a:off x="7933509" y="2055223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B59DCE-D547-1843-931B-A8BE78F164FF}"/>
              </a:ext>
            </a:extLst>
          </p:cNvPr>
          <p:cNvSpPr/>
          <p:nvPr/>
        </p:nvSpPr>
        <p:spPr>
          <a:xfrm>
            <a:off x="7794172" y="3565854"/>
            <a:ext cx="139337" cy="3058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A9B1C370-44EB-E746-B675-D543BF94E006}"/>
              </a:ext>
            </a:extLst>
          </p:cNvPr>
          <p:cNvSpPr/>
          <p:nvPr/>
        </p:nvSpPr>
        <p:spPr>
          <a:xfrm>
            <a:off x="905691" y="3936274"/>
            <a:ext cx="5617029" cy="8882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page, </a:t>
            </a:r>
            <a:r>
              <a:rPr lang="en-US" dirty="0" err="1"/>
              <a:t>css</a:t>
            </a:r>
            <a:r>
              <a:rPr lang="en-US" dirty="0"/>
              <a:t> and JavaScript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33BD1-81A5-364B-858E-6BBC7B38D996}"/>
              </a:ext>
            </a:extLst>
          </p:cNvPr>
          <p:cNvSpPr txBox="1"/>
          <p:nvPr/>
        </p:nvSpPr>
        <p:spPr>
          <a:xfrm>
            <a:off x="217714" y="5316277"/>
            <a:ext cx="56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IIS, </a:t>
            </a:r>
            <a:r>
              <a:rPr lang="en-US" dirty="0" err="1"/>
              <a:t>NginX</a:t>
            </a:r>
            <a:r>
              <a:rPr lang="en-US" dirty="0"/>
              <a:t>, Apache, etc.</a:t>
            </a:r>
          </a:p>
          <a:p>
            <a:r>
              <a:rPr lang="en-US" dirty="0"/>
              <a:t>JAVA, .NET, PHP-Ruby, Node.js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C283460F-57A4-DD4A-80DA-2A8620741EB6}"/>
              </a:ext>
            </a:extLst>
          </p:cNvPr>
          <p:cNvSpPr/>
          <p:nvPr/>
        </p:nvSpPr>
        <p:spPr>
          <a:xfrm>
            <a:off x="11016343" y="3429000"/>
            <a:ext cx="1001486" cy="85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C157CDEA-D5F0-A247-97D0-2C3DD341377A}"/>
              </a:ext>
            </a:extLst>
          </p:cNvPr>
          <p:cNvSpPr/>
          <p:nvPr/>
        </p:nvSpPr>
        <p:spPr>
          <a:xfrm>
            <a:off x="10694126" y="3805646"/>
            <a:ext cx="322217" cy="13062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E36F6-28E7-8B45-B7CD-93356D7A4001}"/>
              </a:ext>
            </a:extLst>
          </p:cNvPr>
          <p:cNvSpPr/>
          <p:nvPr/>
        </p:nvSpPr>
        <p:spPr>
          <a:xfrm>
            <a:off x="0" y="0"/>
            <a:ext cx="12192000" cy="51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 6 Programming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9CBB8-7CCF-6B45-A3AE-0E05492FDFFE}"/>
              </a:ext>
            </a:extLst>
          </p:cNvPr>
          <p:cNvSpPr txBox="1"/>
          <p:nvPr/>
        </p:nvSpPr>
        <p:spPr>
          <a:xfrm>
            <a:off x="104503" y="653143"/>
            <a:ext cx="120004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Variable scoping</a:t>
            </a:r>
          </a:p>
          <a:p>
            <a:pPr marL="342900" indent="-342900">
              <a:buAutoNum type="arabicPeriod"/>
            </a:pPr>
            <a:r>
              <a:rPr lang="en-US" dirty="0"/>
              <a:t>String Interpolation</a:t>
            </a:r>
          </a:p>
          <a:p>
            <a:pPr marL="342900" indent="-342900">
              <a:buAutoNum type="arabicPeriod"/>
            </a:pPr>
            <a:r>
              <a:rPr lang="en-US" dirty="0"/>
              <a:t>Array Enhancements</a:t>
            </a:r>
          </a:p>
          <a:p>
            <a:pPr marL="342900" indent="-342900">
              <a:buAutoNum type="arabicPeriod"/>
            </a:pPr>
            <a:r>
              <a:rPr lang="en-US" dirty="0"/>
              <a:t>Collections</a:t>
            </a:r>
          </a:p>
          <a:p>
            <a:pPr marL="342900" indent="-342900">
              <a:buAutoNum type="arabicPeriod"/>
            </a:pPr>
            <a:r>
              <a:rPr lang="en-US" dirty="0"/>
              <a:t>Arrow Operators</a:t>
            </a:r>
          </a:p>
          <a:p>
            <a:pPr marL="342900" indent="-342900">
              <a:buAutoNum type="arabicPeriod"/>
            </a:pPr>
            <a:r>
              <a:rPr lang="en-US" dirty="0"/>
              <a:t>Object Oriented Programming</a:t>
            </a:r>
          </a:p>
          <a:p>
            <a:pPr marL="800100" lvl="1" indent="-342900">
              <a:buAutoNum type="arabicPeriod"/>
            </a:pPr>
            <a:r>
              <a:rPr lang="en-US" dirty="0"/>
              <a:t>Class</a:t>
            </a:r>
          </a:p>
          <a:p>
            <a:pPr marL="800100" lvl="1" indent="-342900">
              <a:buAutoNum type="arabicPeriod"/>
            </a:pPr>
            <a:r>
              <a:rPr lang="en-US" dirty="0"/>
              <a:t>Generics (Indirectly provided in High-Level-JavaScript but by syntax available in TypeScript)</a:t>
            </a:r>
          </a:p>
          <a:p>
            <a:pPr marL="800100" lvl="1" indent="-342900">
              <a:buAutoNum type="arabicPeriod"/>
            </a:pPr>
            <a:r>
              <a:rPr lang="en-US" dirty="0"/>
              <a:t>Inheritance</a:t>
            </a:r>
          </a:p>
          <a:p>
            <a:pPr marL="342900" indent="-342900">
              <a:buAutoNum type="arabicPeriod"/>
            </a:pPr>
            <a:r>
              <a:rPr lang="en-US" dirty="0"/>
              <a:t>Rest Parameters</a:t>
            </a:r>
          </a:p>
          <a:p>
            <a:pPr marL="342900" indent="-342900">
              <a:buAutoNum type="arabicPeriod"/>
            </a:pPr>
            <a:r>
              <a:rPr lang="en-US" dirty="0"/>
              <a:t>Promises</a:t>
            </a:r>
          </a:p>
          <a:p>
            <a:pPr marL="342900" indent="-342900">
              <a:buAutoNum type="arabicPeriod"/>
            </a:pPr>
            <a:r>
              <a:rPr lang="en-US" dirty="0"/>
              <a:t>Modules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372AC53-F4ED-8843-8718-28112786A8E8}"/>
              </a:ext>
            </a:extLst>
          </p:cNvPr>
          <p:cNvSpPr/>
          <p:nvPr/>
        </p:nvSpPr>
        <p:spPr>
          <a:xfrm>
            <a:off x="9379131" y="757646"/>
            <a:ext cx="583475" cy="3204754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F451-A336-DE49-96E0-8E2DB676B395}"/>
              </a:ext>
            </a:extLst>
          </p:cNvPr>
          <p:cNvSpPr txBox="1"/>
          <p:nvPr/>
        </p:nvSpPr>
        <p:spPr>
          <a:xfrm>
            <a:off x="10049691" y="1924594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Transpilation using</a:t>
            </a:r>
          </a:p>
          <a:p>
            <a:r>
              <a:rPr lang="en-US" dirty="0"/>
              <a:t>Transpiler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5C71-6615-EE45-9814-C97D43E79BF8}"/>
              </a:ext>
            </a:extLst>
          </p:cNvPr>
          <p:cNvSpPr txBox="1"/>
          <p:nvPr/>
        </p:nvSpPr>
        <p:spPr>
          <a:xfrm>
            <a:off x="2255520" y="4981302"/>
            <a:ext cx="7254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 6 / ES 7 / </a:t>
            </a:r>
            <a:r>
              <a:rPr lang="en-US" dirty="0" err="1"/>
              <a:t>ESNext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Transpiler  Browser Compatible ES 3 /ES 5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6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{572D08C1-24CD-A246-94E8-FBB15B629AB3}tf10001119</Template>
  <TotalTime>2811</TotalTime>
  <Words>2176</Words>
  <Application>Microsoft Macintosh PowerPoint</Application>
  <PresentationFormat>Widescreen</PresentationFormat>
  <Paragraphs>515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Gill Sans MT</vt:lpstr>
      <vt:lpstr>Menlo</vt:lpstr>
      <vt:lpstr>Gallery</vt:lpstr>
      <vt:lpstr>MERN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Database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184</cp:revision>
  <dcterms:created xsi:type="dcterms:W3CDTF">2021-01-04T06:22:42Z</dcterms:created>
  <dcterms:modified xsi:type="dcterms:W3CDTF">2021-01-12T07:23:02Z</dcterms:modified>
</cp:coreProperties>
</file>