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7" r:id="rId40"/>
    <p:sldId id="294" r:id="rId41"/>
    <p:sldId id="295" r:id="rId42"/>
    <p:sldId id="296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93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24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93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7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80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80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7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3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3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7FB2BA-09D0-1840-B49D-E4BDDD8ED284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41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FB2BA-09D0-1840-B49D-E4BDDD8ED284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5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bnis_m@hotmk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myserver/MyApp/Home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yc.com/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060C-122A-234C-9C81-EFA2DA0DB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MERN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607BE-83B8-FB4D-B437-7AFDBCC87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Sabnis_m@hotmail.com</a:t>
            </a:r>
            <a:endParaRPr lang="en-US" dirty="0"/>
          </a:p>
          <a:p>
            <a:r>
              <a:rPr lang="en-US" dirty="0"/>
              <a:t>9923256813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4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639111-B0BB-C746-BE28-ED1DCD5B5C18}"/>
              </a:ext>
            </a:extLst>
          </p:cNvPr>
          <p:cNvSpPr/>
          <p:nvPr/>
        </p:nvSpPr>
        <p:spPr>
          <a:xfrm>
            <a:off x="966651" y="862149"/>
            <a:ext cx="2751909" cy="337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  <a:p>
            <a:pPr algn="ctr"/>
            <a:r>
              <a:rPr lang="en-US" dirty="0"/>
              <a:t>+data1</a:t>
            </a:r>
          </a:p>
          <a:p>
            <a:pPr algn="ctr"/>
            <a:r>
              <a:rPr lang="en-US" dirty="0"/>
              <a:t>+data2</a:t>
            </a:r>
          </a:p>
          <a:p>
            <a:pPr algn="ctr"/>
            <a:r>
              <a:rPr lang="en-US" dirty="0"/>
              <a:t>-data3</a:t>
            </a:r>
          </a:p>
          <a:p>
            <a:pPr algn="ctr"/>
            <a:r>
              <a:rPr lang="en-US" dirty="0"/>
              <a:t>-data4</a:t>
            </a:r>
          </a:p>
          <a:p>
            <a:pPr algn="ctr"/>
            <a:r>
              <a:rPr lang="en-US" dirty="0"/>
              <a:t>+fn1()</a:t>
            </a:r>
          </a:p>
          <a:p>
            <a:pPr algn="ctr"/>
            <a:r>
              <a:rPr lang="en-US" dirty="0"/>
              <a:t>+fn2()</a:t>
            </a:r>
          </a:p>
          <a:p>
            <a:pPr algn="ctr"/>
            <a:r>
              <a:rPr lang="en-US" dirty="0"/>
              <a:t>-fn3()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EA53418-2BC1-A044-8C9B-F046FAE0E171}"/>
              </a:ext>
            </a:extLst>
          </p:cNvPr>
          <p:cNvSpPr/>
          <p:nvPr/>
        </p:nvSpPr>
        <p:spPr>
          <a:xfrm>
            <a:off x="4267200" y="1071154"/>
            <a:ext cx="1036320" cy="31089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40A2030-BDF0-4B47-BC11-34DBABAF3F0C}"/>
              </a:ext>
            </a:extLst>
          </p:cNvPr>
          <p:cNvSpPr/>
          <p:nvPr/>
        </p:nvSpPr>
        <p:spPr>
          <a:xfrm>
            <a:off x="5442857" y="2464526"/>
            <a:ext cx="1550126" cy="357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95C2C-3F11-C340-A75C-0C92D3EFCEF4}"/>
              </a:ext>
            </a:extLst>
          </p:cNvPr>
          <p:cNvSpPr txBox="1"/>
          <p:nvPr/>
        </p:nvSpPr>
        <p:spPr>
          <a:xfrm>
            <a:off x="7132320" y="2133600"/>
            <a:ext cx="424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Class1 obj =new Class1();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8B294-ED5E-A149-8257-8B09B19D7A96}"/>
              </a:ext>
            </a:extLst>
          </p:cNvPr>
          <p:cNvSpPr/>
          <p:nvPr/>
        </p:nvSpPr>
        <p:spPr>
          <a:xfrm>
            <a:off x="8116389" y="3300549"/>
            <a:ext cx="115824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5B14EC-76D8-834D-9B0C-E3F06670C8F0}"/>
              </a:ext>
            </a:extLst>
          </p:cNvPr>
          <p:cNvCxnSpPr/>
          <p:nvPr/>
        </p:nvCxnSpPr>
        <p:spPr>
          <a:xfrm>
            <a:off x="5303520" y="2629989"/>
            <a:ext cx="2708366" cy="10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952416F-400C-3E45-90CF-99BABE1BD51A}"/>
              </a:ext>
            </a:extLst>
          </p:cNvPr>
          <p:cNvSpPr/>
          <p:nvPr/>
        </p:nvSpPr>
        <p:spPr>
          <a:xfrm>
            <a:off x="8116389" y="4254920"/>
            <a:ext cx="115824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1D568C-5ABE-D543-A52D-8749FA6EF27A}"/>
              </a:ext>
            </a:extLst>
          </p:cNvPr>
          <p:cNvCxnSpPr/>
          <p:nvPr/>
        </p:nvCxnSpPr>
        <p:spPr>
          <a:xfrm>
            <a:off x="5303520" y="3584360"/>
            <a:ext cx="2708366" cy="10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300D6D-EE15-8E4B-9335-D3D9FFE002AE}"/>
              </a:ext>
            </a:extLst>
          </p:cNvPr>
          <p:cNvSpPr txBox="1"/>
          <p:nvPr/>
        </p:nvSpPr>
        <p:spPr>
          <a:xfrm>
            <a:off x="252549" y="4737463"/>
            <a:ext cx="458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(default), public, protected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D77889-71DC-474B-98CA-35F739F89607}"/>
              </a:ext>
            </a:extLst>
          </p:cNvPr>
          <p:cNvSpPr txBox="1"/>
          <p:nvPr/>
        </p:nvSpPr>
        <p:spPr>
          <a:xfrm>
            <a:off x="165463" y="5212863"/>
            <a:ext cx="5451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C++, JAVA, C# compilers, uses parser tokens for Keywords and then define scope of class members declaration </a:t>
            </a:r>
          </a:p>
        </p:txBody>
      </p:sp>
    </p:spTree>
    <p:extLst>
      <p:ext uri="{BB962C8B-B14F-4D97-AF65-F5344CB8AC3E}">
        <p14:creationId xmlns:p14="http://schemas.microsoft.com/office/powerpoint/2010/main" val="111323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A9AEA11-789F-0344-B1B4-93D191428B7D}"/>
              </a:ext>
            </a:extLst>
          </p:cNvPr>
          <p:cNvSpPr/>
          <p:nvPr/>
        </p:nvSpPr>
        <p:spPr>
          <a:xfrm>
            <a:off x="4336869" y="217714"/>
            <a:ext cx="3161211" cy="1419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6 Code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C8BFF857-2A65-F14C-BF8F-5A9598A248BA}"/>
              </a:ext>
            </a:extLst>
          </p:cNvPr>
          <p:cNvSpPr/>
          <p:nvPr/>
        </p:nvSpPr>
        <p:spPr>
          <a:xfrm>
            <a:off x="5817326" y="1637211"/>
            <a:ext cx="278674" cy="1471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AE81D-57AD-2E47-8A34-F908916A685E}"/>
              </a:ext>
            </a:extLst>
          </p:cNvPr>
          <p:cNvSpPr txBox="1"/>
          <p:nvPr/>
        </p:nvSpPr>
        <p:spPr>
          <a:xfrm>
            <a:off x="4336869" y="3117669"/>
            <a:ext cx="367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 6 Transpiler Babel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21E7884-AE60-4B4D-86A6-41E3ED5FE6C9}"/>
              </a:ext>
            </a:extLst>
          </p:cNvPr>
          <p:cNvSpPr/>
          <p:nvPr/>
        </p:nvSpPr>
        <p:spPr>
          <a:xfrm>
            <a:off x="4376057" y="4511040"/>
            <a:ext cx="3161211" cy="1419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Compatible Code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EE18E7BE-6A61-7C4B-BD3E-924718E1BC23}"/>
              </a:ext>
            </a:extLst>
          </p:cNvPr>
          <p:cNvSpPr/>
          <p:nvPr/>
        </p:nvSpPr>
        <p:spPr>
          <a:xfrm>
            <a:off x="5808616" y="3495709"/>
            <a:ext cx="287384" cy="1015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DF058-64EE-5B4F-B2F7-C5302CF7F27D}"/>
              </a:ext>
            </a:extLst>
          </p:cNvPr>
          <p:cNvSpPr txBox="1"/>
          <p:nvPr/>
        </p:nvSpPr>
        <p:spPr>
          <a:xfrm>
            <a:off x="8168640" y="365760"/>
            <a:ext cx="301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with public /private / protected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92BD32A6-AB43-544F-AF5D-B0660DBEC100}"/>
              </a:ext>
            </a:extLst>
          </p:cNvPr>
          <p:cNvSpPr/>
          <p:nvPr/>
        </p:nvSpPr>
        <p:spPr>
          <a:xfrm>
            <a:off x="7384870" y="1027611"/>
            <a:ext cx="1323702" cy="24680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3B651-C02C-DD42-A5AE-5A0BC4016FBF}"/>
              </a:ext>
            </a:extLst>
          </p:cNvPr>
          <p:cNvSpPr txBox="1"/>
          <p:nvPr/>
        </p:nvSpPr>
        <p:spPr>
          <a:xfrm>
            <a:off x="8969829" y="1741714"/>
            <a:ext cx="29957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Map with IIFE</a:t>
            </a:r>
          </a:p>
          <a:p>
            <a:r>
              <a:rPr lang="en-US" dirty="0"/>
              <a:t>The class Name becomes as function Object inside IIFE</a:t>
            </a:r>
          </a:p>
          <a:p>
            <a:endParaRPr lang="en-US" dirty="0"/>
          </a:p>
          <a:p>
            <a:r>
              <a:rPr lang="en-US" dirty="0"/>
              <a:t>The scope functions are mapped as prototype functions</a:t>
            </a:r>
          </a:p>
          <a:p>
            <a:endParaRPr lang="en-US" dirty="0"/>
          </a:p>
          <a:p>
            <a:r>
              <a:rPr lang="en-US" dirty="0"/>
              <a:t>The class Constructor is mapped with the constructor function declaration</a:t>
            </a:r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F03B5677-D7E7-2E40-B96B-47A2097EC27B}"/>
              </a:ext>
            </a:extLst>
          </p:cNvPr>
          <p:cNvSpPr/>
          <p:nvPr/>
        </p:nvSpPr>
        <p:spPr>
          <a:xfrm>
            <a:off x="7663544" y="3429000"/>
            <a:ext cx="1323702" cy="24680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DC80A-9090-0F41-B851-269539F6E4A8}"/>
              </a:ext>
            </a:extLst>
          </p:cNvPr>
          <p:cNvSpPr txBox="1"/>
          <p:nvPr/>
        </p:nvSpPr>
        <p:spPr>
          <a:xfrm>
            <a:off x="357051" y="688925"/>
            <a:ext cx="30915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Default is public for functions</a:t>
            </a:r>
          </a:p>
          <a:p>
            <a:pPr marL="342900" indent="-342900">
              <a:buAutoNum type="arabicPeriod"/>
            </a:pPr>
            <a:r>
              <a:rPr lang="en-US" dirty="0"/>
              <a:t>The public data members must be declared through Constructor() functions</a:t>
            </a:r>
          </a:p>
          <a:p>
            <a:pPr marL="342900" indent="-342900">
              <a:buAutoNum type="arabicPeriod"/>
            </a:pPr>
            <a:r>
              <a:rPr lang="en-US" dirty="0"/>
              <a:t>The public data members must be declared using ‘this’ prefix e.g. </a:t>
            </a:r>
            <a:r>
              <a:rPr lang="en-US" dirty="0" err="1"/>
              <a:t>this.x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</a:t>
            </a:r>
            <a:r>
              <a:rPr lang="en-US" b="1" dirty="0"/>
              <a:t>extends </a:t>
            </a:r>
            <a:r>
              <a:rPr lang="en-US" dirty="0"/>
              <a:t>keyword for inheritance</a:t>
            </a:r>
          </a:p>
          <a:p>
            <a:pPr marL="342900" indent="-342900">
              <a:buAutoNum type="arabicPeriod"/>
            </a:pPr>
            <a:r>
              <a:rPr lang="en-US" dirty="0"/>
              <a:t>The derived class constructor must have super(); call to access the base class constructor </a:t>
            </a:r>
          </a:p>
        </p:txBody>
      </p:sp>
    </p:spTree>
    <p:extLst>
      <p:ext uri="{BB962C8B-B14F-4D97-AF65-F5344CB8AC3E}">
        <p14:creationId xmlns:p14="http://schemas.microsoft.com/office/powerpoint/2010/main" val="22774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Async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255624" y="3188425"/>
            <a:ext cx="135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4180901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96DCBE-2AAD-4C47-AFC6-BB9198FC6086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Async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508E136-8C1C-C140-98A6-12BB5CFDDB6E}"/>
              </a:ext>
            </a:extLst>
          </p:cNvPr>
          <p:cNvSpPr/>
          <p:nvPr/>
        </p:nvSpPr>
        <p:spPr>
          <a:xfrm>
            <a:off x="8813074" y="1088571"/>
            <a:ext cx="2952206" cy="4746172"/>
          </a:xfrm>
          <a:prstGeom prst="roundRect">
            <a:avLst>
              <a:gd name="adj" fmla="val 9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Multi-Threaded. Request Processing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AE6FD67-B86A-0748-A76C-0068A5574ADC}"/>
              </a:ext>
            </a:extLst>
          </p:cNvPr>
          <p:cNvSpPr/>
          <p:nvPr/>
        </p:nvSpPr>
        <p:spPr>
          <a:xfrm>
            <a:off x="6914606" y="134982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913862AD-A154-C240-94DA-7B8EB54D9A5B}"/>
              </a:ext>
            </a:extLst>
          </p:cNvPr>
          <p:cNvSpPr/>
          <p:nvPr/>
        </p:nvSpPr>
        <p:spPr>
          <a:xfrm>
            <a:off x="6914606" y="2207623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99D1D9A-5161-4440-BBCC-0E992970C452}"/>
              </a:ext>
            </a:extLst>
          </p:cNvPr>
          <p:cNvSpPr/>
          <p:nvPr/>
        </p:nvSpPr>
        <p:spPr>
          <a:xfrm>
            <a:off x="6888480" y="314814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B646992-D2DD-E448-BB6D-905243DAFD7F}"/>
              </a:ext>
            </a:extLst>
          </p:cNvPr>
          <p:cNvSpPr/>
          <p:nvPr/>
        </p:nvSpPr>
        <p:spPr>
          <a:xfrm>
            <a:off x="6888480" y="4114799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A19625D-747D-D24E-89E6-8B4EB677B27E}"/>
              </a:ext>
            </a:extLst>
          </p:cNvPr>
          <p:cNvSpPr/>
          <p:nvPr/>
        </p:nvSpPr>
        <p:spPr>
          <a:xfrm>
            <a:off x="6888480" y="494646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B6E1D2-8C61-1848-981D-EC455A7C6AC5}"/>
              </a:ext>
            </a:extLst>
          </p:cNvPr>
          <p:cNvSpPr/>
          <p:nvPr/>
        </p:nvSpPr>
        <p:spPr>
          <a:xfrm>
            <a:off x="8987246" y="1524000"/>
            <a:ext cx="2569028" cy="391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1 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C2945E-195B-0B44-A783-697DECE0DE7B}"/>
              </a:ext>
            </a:extLst>
          </p:cNvPr>
          <p:cNvSpPr/>
          <p:nvPr/>
        </p:nvSpPr>
        <p:spPr>
          <a:xfrm>
            <a:off x="8987246" y="2351315"/>
            <a:ext cx="2569028" cy="391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2 Processing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6ACBB5D-E805-D043-958E-3B67C12126C2}"/>
              </a:ext>
            </a:extLst>
          </p:cNvPr>
          <p:cNvSpPr/>
          <p:nvPr/>
        </p:nvSpPr>
        <p:spPr>
          <a:xfrm>
            <a:off x="4406537" y="1349828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AFBC76-BD6B-244C-B67D-2D9FBCFAC49D}"/>
              </a:ext>
            </a:extLst>
          </p:cNvPr>
          <p:cNvSpPr/>
          <p:nvPr/>
        </p:nvSpPr>
        <p:spPr>
          <a:xfrm>
            <a:off x="4345577" y="2264228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41FB227-04E1-2345-89AC-147AC0B4E281}"/>
              </a:ext>
            </a:extLst>
          </p:cNvPr>
          <p:cNvSpPr/>
          <p:nvPr/>
        </p:nvSpPr>
        <p:spPr>
          <a:xfrm>
            <a:off x="4345577" y="3252651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3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32FF8A6-4214-9A41-97BF-1E5E8BD09C57}"/>
              </a:ext>
            </a:extLst>
          </p:cNvPr>
          <p:cNvSpPr/>
          <p:nvPr/>
        </p:nvSpPr>
        <p:spPr>
          <a:xfrm>
            <a:off x="4345576" y="4136570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4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96404C8-3399-F045-8846-FEF4842A56AD}"/>
              </a:ext>
            </a:extLst>
          </p:cNvPr>
          <p:cNvSpPr/>
          <p:nvPr/>
        </p:nvSpPr>
        <p:spPr>
          <a:xfrm>
            <a:off x="4345576" y="4955173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19C7C-7555-EE4F-938B-6352AF205FB0}"/>
              </a:ext>
            </a:extLst>
          </p:cNvPr>
          <p:cNvSpPr txBox="1"/>
          <p:nvPr/>
        </p:nvSpPr>
        <p:spPr>
          <a:xfrm>
            <a:off x="200298" y="1028343"/>
            <a:ext cx="35705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Handling resource intensive operations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Server  Allocates a thread to request</a:t>
            </a:r>
          </a:p>
          <a:p>
            <a:pPr marL="342900" indent="-342900">
              <a:buAutoNum type="arabicPeriod"/>
            </a:pPr>
            <a:r>
              <a:rPr lang="en-US" dirty="0"/>
              <a:t>If the request has resource intensive operations</a:t>
            </a:r>
          </a:p>
          <a:p>
            <a:pPr marL="800100" lvl="1" indent="-342900">
              <a:buAutoNum type="arabicPeriod"/>
            </a:pPr>
            <a:r>
              <a:rPr lang="en-US" dirty="0"/>
              <a:t>The Acknowledgement of the  operation is given to client instead client keep waiting.</a:t>
            </a:r>
          </a:p>
          <a:p>
            <a:pPr marL="800100" lvl="1" indent="-342900">
              <a:buAutoNum type="arabicPeriod"/>
            </a:pPr>
            <a:r>
              <a:rPr lang="en-US" dirty="0"/>
              <a:t>Client is Free to perform other tasks</a:t>
            </a:r>
          </a:p>
          <a:p>
            <a:pPr marL="800100" lvl="1" indent="-342900">
              <a:buAutoNum type="arabicPeriod"/>
            </a:pPr>
            <a:r>
              <a:rPr lang="en-US" dirty="0"/>
              <a:t>When the result is ready the client is notified</a:t>
            </a:r>
          </a:p>
          <a:p>
            <a:pPr marL="342900" indent="-342900">
              <a:buAutoNum type="arabicPeriod"/>
            </a:pPr>
            <a:r>
              <a:rPr lang="en-US" dirty="0"/>
              <a:t>Client get the response and close the operation</a:t>
            </a:r>
          </a:p>
        </p:txBody>
      </p:sp>
    </p:spTree>
    <p:extLst>
      <p:ext uri="{BB962C8B-B14F-4D97-AF65-F5344CB8AC3E}">
        <p14:creationId xmlns:p14="http://schemas.microsoft.com/office/powerpoint/2010/main" val="122362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F27E5F-F7D8-8044-A1FA-85967ACC4E5F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Promises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26AA0-97A1-D04A-B5E4-F213150D9E2E}"/>
              </a:ext>
            </a:extLst>
          </p:cNvPr>
          <p:cNvSpPr/>
          <p:nvPr/>
        </p:nvSpPr>
        <p:spPr>
          <a:xfrm>
            <a:off x="9988730" y="1114697"/>
            <a:ext cx="1837509" cy="484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2750C-88B9-DE43-8046-4390261195D9}"/>
              </a:ext>
            </a:extLst>
          </p:cNvPr>
          <p:cNvSpPr txBox="1"/>
          <p:nvPr/>
        </p:nvSpPr>
        <p:spPr>
          <a:xfrm>
            <a:off x="9910354" y="583474"/>
            <a:ext cx="189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677F7-5E96-9741-8D4C-131E59414D50}"/>
              </a:ext>
            </a:extLst>
          </p:cNvPr>
          <p:cNvSpPr/>
          <p:nvPr/>
        </p:nvSpPr>
        <p:spPr>
          <a:xfrm>
            <a:off x="304801" y="1114697"/>
            <a:ext cx="1837509" cy="484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EA411-1017-3D47-91D1-816290A26F5E}"/>
              </a:ext>
            </a:extLst>
          </p:cNvPr>
          <p:cNvSpPr txBox="1"/>
          <p:nvPr/>
        </p:nvSpPr>
        <p:spPr>
          <a:xfrm>
            <a:off x="8709" y="583474"/>
            <a:ext cx="189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JavaScript Client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88E335-17CE-7740-A9FD-B3EA59DE8FD6}"/>
              </a:ext>
            </a:extLst>
          </p:cNvPr>
          <p:cNvSpPr/>
          <p:nvPr/>
        </p:nvSpPr>
        <p:spPr>
          <a:xfrm>
            <a:off x="2142310" y="1114697"/>
            <a:ext cx="7846420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D8BDB-B7D1-3246-B79F-E3EAED98DE6D}"/>
              </a:ext>
            </a:extLst>
          </p:cNvPr>
          <p:cNvSpPr txBox="1"/>
          <p:nvPr/>
        </p:nvSpPr>
        <p:spPr>
          <a:xfrm>
            <a:off x="2560320" y="768140"/>
            <a:ext cx="669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Request made by Client to Server, HTTP GET / POST /PUT /DELETE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88446-F043-EF41-AAEA-15A0577D0FA2}"/>
              </a:ext>
            </a:extLst>
          </p:cNvPr>
          <p:cNvSpPr txBox="1"/>
          <p:nvPr/>
        </p:nvSpPr>
        <p:spPr>
          <a:xfrm>
            <a:off x="10119360" y="1258388"/>
            <a:ext cx="158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2. Server Accepts request and provides Acknowledgement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A905D3E6-5047-9341-821D-47D71C9B7B91}"/>
              </a:ext>
            </a:extLst>
          </p:cNvPr>
          <p:cNvSpPr/>
          <p:nvPr/>
        </p:nvSpPr>
        <p:spPr>
          <a:xfrm>
            <a:off x="4711337" y="1724296"/>
            <a:ext cx="5277394" cy="646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The Promise Acknowledgement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B5604-6A5A-2E45-9BE3-74125F1F9399}"/>
              </a:ext>
            </a:extLst>
          </p:cNvPr>
          <p:cNvSpPr txBox="1"/>
          <p:nvPr/>
        </p:nvSpPr>
        <p:spPr>
          <a:xfrm>
            <a:off x="10106296" y="2332446"/>
            <a:ext cx="158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4  Server Continue the execution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97A0CBD-4D98-3645-8279-D43E3BDCFC19}"/>
              </a:ext>
            </a:extLst>
          </p:cNvPr>
          <p:cNvSpPr/>
          <p:nvPr/>
        </p:nvSpPr>
        <p:spPr>
          <a:xfrm>
            <a:off x="2142310" y="2047461"/>
            <a:ext cx="2838993" cy="556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5. Client Subscribe to Promise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6FB61E-3C63-7A48-8C86-F79F9DC38119}"/>
              </a:ext>
            </a:extLst>
          </p:cNvPr>
          <p:cNvSpPr txBox="1"/>
          <p:nvPr/>
        </p:nvSpPr>
        <p:spPr>
          <a:xfrm>
            <a:off x="431076" y="2165865"/>
            <a:ext cx="158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6  Client Continue the execution</a:t>
            </a:r>
          </a:p>
        </p:txBody>
      </p:sp>
      <p:sp>
        <p:nvSpPr>
          <p:cNvPr id="15" name="Bent Up Arrow 14">
            <a:extLst>
              <a:ext uri="{FF2B5EF4-FFF2-40B4-BE49-F238E27FC236}">
                <a16:creationId xmlns:a16="http://schemas.microsoft.com/office/drawing/2014/main" id="{6C4FD700-6712-1F4A-982F-6E69E7CBCFF6}"/>
              </a:ext>
            </a:extLst>
          </p:cNvPr>
          <p:cNvSpPr/>
          <p:nvPr/>
        </p:nvSpPr>
        <p:spPr>
          <a:xfrm rot="5400000">
            <a:off x="7682466" y="785280"/>
            <a:ext cx="872200" cy="370549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D86A72-614D-9F4D-8279-8397C6901FFA}"/>
              </a:ext>
            </a:extLst>
          </p:cNvPr>
          <p:cNvSpPr txBox="1"/>
          <p:nvPr/>
        </p:nvSpPr>
        <p:spPr>
          <a:xfrm>
            <a:off x="6633754" y="2645286"/>
            <a:ext cx="296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7. Promise Wait for Response</a:t>
            </a:r>
          </a:p>
        </p:txBody>
      </p:sp>
      <p:sp>
        <p:nvSpPr>
          <p:cNvPr id="17" name="Bent Up Arrow 16">
            <a:extLst>
              <a:ext uri="{FF2B5EF4-FFF2-40B4-BE49-F238E27FC236}">
                <a16:creationId xmlns:a16="http://schemas.microsoft.com/office/drawing/2014/main" id="{278EB5C0-AC9A-1047-8152-5D8B2678E030}"/>
              </a:ext>
            </a:extLst>
          </p:cNvPr>
          <p:cNvSpPr/>
          <p:nvPr/>
        </p:nvSpPr>
        <p:spPr>
          <a:xfrm flipH="1">
            <a:off x="5107577" y="2201930"/>
            <a:ext cx="4881150" cy="151663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40BC1B-8467-6D40-B2B8-A40D769DF07D}"/>
              </a:ext>
            </a:extLst>
          </p:cNvPr>
          <p:cNvSpPr txBox="1"/>
          <p:nvPr/>
        </p:nvSpPr>
        <p:spPr>
          <a:xfrm>
            <a:off x="6065520" y="3378984"/>
            <a:ext cx="335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8. Server Is ready with response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606C399-7636-CD45-A542-26FDD6BFEC0E}"/>
              </a:ext>
            </a:extLst>
          </p:cNvPr>
          <p:cNvSpPr/>
          <p:nvPr/>
        </p:nvSpPr>
        <p:spPr>
          <a:xfrm>
            <a:off x="3818709" y="3020595"/>
            <a:ext cx="1480457" cy="1193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9. The Response</a:t>
            </a:r>
          </a:p>
          <a:p>
            <a:pPr algn="ctr"/>
            <a:r>
              <a:rPr lang="en-US" dirty="0"/>
              <a:t>Success / Fail</a:t>
            </a:r>
          </a:p>
        </p:txBody>
      </p:sp>
      <p:sp>
        <p:nvSpPr>
          <p:cNvPr id="20" name="Bent Up Arrow 19">
            <a:extLst>
              <a:ext uri="{FF2B5EF4-FFF2-40B4-BE49-F238E27FC236}">
                <a16:creationId xmlns:a16="http://schemas.microsoft.com/office/drawing/2014/main" id="{5ECEAF36-7A6F-7D4A-BE90-9726B3043267}"/>
              </a:ext>
            </a:extLst>
          </p:cNvPr>
          <p:cNvSpPr/>
          <p:nvPr/>
        </p:nvSpPr>
        <p:spPr>
          <a:xfrm rot="5400000">
            <a:off x="2431871" y="2349137"/>
            <a:ext cx="1280157" cy="1458688"/>
          </a:xfrm>
          <a:prstGeom prst="bentUpArrow">
            <a:avLst>
              <a:gd name="adj1" fmla="val 25000"/>
              <a:gd name="adj2" fmla="val 25000"/>
              <a:gd name="adj3" fmla="val 30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D00A22-A8BA-5E41-8BF9-AE3C5A237D23}"/>
              </a:ext>
            </a:extLst>
          </p:cNvPr>
          <p:cNvSpPr txBox="1"/>
          <p:nvPr/>
        </p:nvSpPr>
        <p:spPr>
          <a:xfrm>
            <a:off x="2229394" y="3748316"/>
            <a:ext cx="1332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10. Client use the subscription to Unpack to the response and process 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27D90D-3016-A344-9BE1-6BD0F3C2F5D6}"/>
              </a:ext>
            </a:extLst>
          </p:cNvPr>
          <p:cNvSpPr txBox="1"/>
          <p:nvPr/>
        </p:nvSpPr>
        <p:spPr>
          <a:xfrm>
            <a:off x="3239589" y="4456164"/>
            <a:ext cx="327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10a. Either Resolve (Success) </a:t>
            </a:r>
          </a:p>
          <a:p>
            <a:r>
              <a:rPr lang="en-US" sz="1200" dirty="0"/>
              <a:t>10b. Or Rejected (Fail)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4341BCE2-D1C1-B244-A5AD-D4D3E9642C10}"/>
              </a:ext>
            </a:extLst>
          </p:cNvPr>
          <p:cNvSpPr/>
          <p:nvPr/>
        </p:nvSpPr>
        <p:spPr>
          <a:xfrm>
            <a:off x="1402080" y="4110446"/>
            <a:ext cx="827314" cy="39188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09F364-35F7-224A-9824-D7B28EFF5A5B}"/>
              </a:ext>
            </a:extLst>
          </p:cNvPr>
          <p:cNvSpPr txBox="1"/>
          <p:nvPr/>
        </p:nvSpPr>
        <p:spPr>
          <a:xfrm>
            <a:off x="431076" y="4502331"/>
            <a:ext cx="134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11. Receive the Data from Response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BE1B00BE-3AC3-A649-AAB9-2042EFEF98C4}"/>
              </a:ext>
            </a:extLst>
          </p:cNvPr>
          <p:cNvSpPr/>
          <p:nvPr/>
        </p:nvSpPr>
        <p:spPr>
          <a:xfrm>
            <a:off x="2229394" y="5442857"/>
            <a:ext cx="7680960" cy="583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Promise Bridge for Decoupling and Notifications</a:t>
            </a:r>
          </a:p>
        </p:txBody>
      </p:sp>
    </p:spTree>
    <p:extLst>
      <p:ext uri="{BB962C8B-B14F-4D97-AF65-F5344CB8AC3E}">
        <p14:creationId xmlns:p14="http://schemas.microsoft.com/office/powerpoint/2010/main" val="181592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9CD8461-E4E7-9442-9598-C423F7BA9544}"/>
              </a:ext>
            </a:extLst>
          </p:cNvPr>
          <p:cNvSpPr/>
          <p:nvPr/>
        </p:nvSpPr>
        <p:spPr>
          <a:xfrm>
            <a:off x="8917577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Returning Promise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6E1E66A-C51F-0843-ABC5-8338DB520A6B}"/>
              </a:ext>
            </a:extLst>
          </p:cNvPr>
          <p:cNvSpPr/>
          <p:nvPr/>
        </p:nvSpPr>
        <p:spPr>
          <a:xfrm>
            <a:off x="4968240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Method call method that returns Promise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caller method must be decorated with </a:t>
            </a:r>
            <a:r>
              <a:rPr lang="en-US" b="1" dirty="0"/>
              <a:t>‘async’ </a:t>
            </a:r>
            <a:r>
              <a:rPr lang="en-US" dirty="0"/>
              <a:t>keyword when the call is made, decorate call as ‘</a:t>
            </a:r>
            <a:r>
              <a:rPr lang="en-US" b="1" dirty="0"/>
              <a:t>await’ </a:t>
            </a:r>
            <a:r>
              <a:rPr lang="en-US" dirty="0"/>
              <a:t>aka </a:t>
            </a:r>
            <a:r>
              <a:rPr lang="en-US" dirty="0" err="1"/>
              <a:t>awaittable</a:t>
            </a:r>
            <a:r>
              <a:rPr lang="en-US" dirty="0"/>
              <a:t> call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2F0F3E-851A-384C-9A4F-C020AE8A837D}"/>
              </a:ext>
            </a:extLst>
          </p:cNvPr>
          <p:cNvSpPr/>
          <p:nvPr/>
        </p:nvSpPr>
        <p:spPr>
          <a:xfrm>
            <a:off x="862149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Application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399A3D5-6915-BD46-8AD8-652CA59A400A}"/>
              </a:ext>
            </a:extLst>
          </p:cNvPr>
          <p:cNvSpPr/>
          <p:nvPr/>
        </p:nvSpPr>
        <p:spPr>
          <a:xfrm>
            <a:off x="3065417" y="2081349"/>
            <a:ext cx="2290354" cy="23513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-turn Arrow 5">
            <a:extLst>
              <a:ext uri="{FF2B5EF4-FFF2-40B4-BE49-F238E27FC236}">
                <a16:creationId xmlns:a16="http://schemas.microsoft.com/office/drawing/2014/main" id="{5EAA01A6-7C37-B44D-9815-30B06F9AE269}"/>
              </a:ext>
            </a:extLst>
          </p:cNvPr>
          <p:cNvSpPr/>
          <p:nvPr/>
        </p:nvSpPr>
        <p:spPr>
          <a:xfrm>
            <a:off x="6905897" y="609600"/>
            <a:ext cx="3056709" cy="1489166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 for Data and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Subscribe to promise</a:t>
            </a:r>
          </a:p>
        </p:txBody>
      </p:sp>
      <p:sp>
        <p:nvSpPr>
          <p:cNvPr id="7" name="U-turn Arrow 6">
            <a:extLst>
              <a:ext uri="{FF2B5EF4-FFF2-40B4-BE49-F238E27FC236}">
                <a16:creationId xmlns:a16="http://schemas.microsoft.com/office/drawing/2014/main" id="{564E5324-92CC-3F47-A72C-D87B75C9867E}"/>
              </a:ext>
            </a:extLst>
          </p:cNvPr>
          <p:cNvSpPr/>
          <p:nvPr/>
        </p:nvSpPr>
        <p:spPr>
          <a:xfrm rot="10800000">
            <a:off x="6692537" y="4413736"/>
            <a:ext cx="3056709" cy="1489166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049A594E-DCCC-4E4B-BBE5-99E50460BE87}"/>
              </a:ext>
            </a:extLst>
          </p:cNvPr>
          <p:cNvSpPr/>
          <p:nvPr/>
        </p:nvSpPr>
        <p:spPr>
          <a:xfrm>
            <a:off x="3161211" y="4188823"/>
            <a:ext cx="2194560" cy="261257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9866E-353B-7E4A-83D6-F8A860E0D9DF}"/>
              </a:ext>
            </a:extLst>
          </p:cNvPr>
          <p:cNvSpPr txBox="1"/>
          <p:nvPr/>
        </p:nvSpPr>
        <p:spPr>
          <a:xfrm>
            <a:off x="3648892" y="1271451"/>
            <a:ext cx="139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5321E-CAE1-E748-80F1-C09868867AF0}"/>
              </a:ext>
            </a:extLst>
          </p:cNvPr>
          <p:cNvSpPr txBox="1"/>
          <p:nvPr/>
        </p:nvSpPr>
        <p:spPr>
          <a:xfrm>
            <a:off x="7754983" y="4901977"/>
            <a:ext cx="1288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 / Reject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50CAF-E3DC-A841-9538-05D179FF62D4}"/>
              </a:ext>
            </a:extLst>
          </p:cNvPr>
          <p:cNvSpPr txBox="1"/>
          <p:nvPr/>
        </p:nvSpPr>
        <p:spPr>
          <a:xfrm>
            <a:off x="3648892" y="4511988"/>
            <a:ext cx="139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Data / 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6ECD7-A545-B944-9721-E95AD5DB59BC}"/>
              </a:ext>
            </a:extLst>
          </p:cNvPr>
          <p:cNvSpPr txBox="1"/>
          <p:nvPr/>
        </p:nvSpPr>
        <p:spPr>
          <a:xfrm>
            <a:off x="246017" y="121920"/>
            <a:ext cx="584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/ Await calls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E8889E-3CE4-824C-8022-2A977AC754E5}"/>
              </a:ext>
            </a:extLst>
          </p:cNvPr>
          <p:cNvSpPr txBox="1"/>
          <p:nvPr/>
        </p:nvSpPr>
        <p:spPr>
          <a:xfrm>
            <a:off x="1003663" y="5220227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1849AD-B9AB-8449-99EE-44CFC5E1D251}"/>
              </a:ext>
            </a:extLst>
          </p:cNvPr>
          <p:cNvSpPr txBox="1"/>
          <p:nvPr/>
        </p:nvSpPr>
        <p:spPr>
          <a:xfrm>
            <a:off x="5364481" y="5363642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2B1BF-C126-CC4E-BEDB-A9D38E123791}"/>
              </a:ext>
            </a:extLst>
          </p:cNvPr>
          <p:cNvSpPr txBox="1"/>
          <p:nvPr/>
        </p:nvSpPr>
        <p:spPr>
          <a:xfrm>
            <a:off x="10029009" y="5035561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8F8338-7DBC-864E-B707-58DC40912586}"/>
              </a:ext>
            </a:extLst>
          </p:cNvPr>
          <p:cNvSpPr txBox="1"/>
          <p:nvPr/>
        </p:nvSpPr>
        <p:spPr>
          <a:xfrm>
            <a:off x="178526" y="593691"/>
            <a:ext cx="2275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Calls B, B Calls C, C returns promise,  B executes call C as asynchronous call using ‘async’ decorator and wait for C to complete using ‘await’ statement decorator</a:t>
            </a:r>
          </a:p>
        </p:txBody>
      </p:sp>
    </p:spTree>
    <p:extLst>
      <p:ext uri="{BB962C8B-B14F-4D97-AF65-F5344CB8AC3E}">
        <p14:creationId xmlns:p14="http://schemas.microsoft.com/office/powerpoint/2010/main" val="412770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C22CBB6-D41F-EC42-9F87-0E984FEF7B5C}"/>
              </a:ext>
            </a:extLst>
          </p:cNvPr>
          <p:cNvSpPr/>
          <p:nvPr/>
        </p:nvSpPr>
        <p:spPr>
          <a:xfrm>
            <a:off x="7855131" y="1149531"/>
            <a:ext cx="3814355" cy="3927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Id:1,</a:t>
            </a:r>
          </a:p>
          <a:p>
            <a:pPr algn="ctr"/>
            <a:r>
              <a:rPr lang="en-US" dirty="0" err="1"/>
              <a:t>Name:’ABC</a:t>
            </a:r>
            <a:r>
              <a:rPr lang="en-US" dirty="0"/>
              <a:t>’,</a:t>
            </a:r>
          </a:p>
          <a:p>
            <a:pPr algn="ctr"/>
            <a:r>
              <a:rPr lang="en-US" dirty="0"/>
              <a:t>Age:44</a:t>
            </a:r>
          </a:p>
          <a:p>
            <a:pPr algn="ctr"/>
            <a:r>
              <a:rPr lang="en-US" dirty="0"/>
              <a:t>_username:’</a:t>
            </a:r>
            <a:r>
              <a:rPr lang="en-US" dirty="0" err="1"/>
              <a:t>abc@mymail.com</a:t>
            </a:r>
            <a:r>
              <a:rPr lang="en-US" dirty="0"/>
              <a:t>’,</a:t>
            </a:r>
          </a:p>
          <a:p>
            <a:pPr algn="ctr"/>
            <a:r>
              <a:rPr lang="en-US" dirty="0"/>
              <a:t>_password:”P@ssw0rd”</a:t>
            </a:r>
          </a:p>
          <a:p>
            <a:pPr algn="ctr"/>
            <a:endParaRPr lang="en-US" dirty="0"/>
          </a:p>
        </p:txBody>
      </p:sp>
      <p:sp>
        <p:nvSpPr>
          <p:cNvPr id="3" name="Double Brace 2">
            <a:extLst>
              <a:ext uri="{FF2B5EF4-FFF2-40B4-BE49-F238E27FC236}">
                <a16:creationId xmlns:a16="http://schemas.microsoft.com/office/drawing/2014/main" id="{8A060CC3-D362-3546-B641-8B65EE60749F}"/>
              </a:ext>
            </a:extLst>
          </p:cNvPr>
          <p:cNvSpPr/>
          <p:nvPr/>
        </p:nvSpPr>
        <p:spPr>
          <a:xfrm>
            <a:off x="8038011" y="1898469"/>
            <a:ext cx="3352800" cy="2577737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31EB8D-9274-DD45-8E83-8D79ECB3DD1D}"/>
              </a:ext>
            </a:extLst>
          </p:cNvPr>
          <p:cNvSpPr/>
          <p:nvPr/>
        </p:nvSpPr>
        <p:spPr>
          <a:xfrm>
            <a:off x="243840" y="1071154"/>
            <a:ext cx="2516777" cy="400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  <a:p>
            <a:pPr algn="ctr"/>
            <a:r>
              <a:rPr lang="en-US" dirty="0"/>
              <a:t>var x = </a:t>
            </a:r>
            <a:r>
              <a:rPr lang="en-US" dirty="0" err="1"/>
              <a:t>myObj</a:t>
            </a:r>
            <a:r>
              <a:rPr lang="en-US" dirty="0"/>
              <a:t>;</a:t>
            </a:r>
          </a:p>
          <a:p>
            <a:pPr algn="ctr"/>
            <a:r>
              <a:rPr lang="en-US" dirty="0" err="1"/>
              <a:t>x.Id</a:t>
            </a:r>
            <a:endParaRPr lang="en-US" dirty="0"/>
          </a:p>
          <a:p>
            <a:pPr algn="ctr"/>
            <a:r>
              <a:rPr lang="en-US" dirty="0" err="1"/>
              <a:t>x.Name</a:t>
            </a:r>
            <a:endParaRPr lang="en-US" dirty="0"/>
          </a:p>
          <a:p>
            <a:pPr algn="ctr"/>
            <a:r>
              <a:rPr lang="en-US" dirty="0" err="1"/>
              <a:t>x.Age</a:t>
            </a:r>
            <a:endParaRPr lang="en-US" dirty="0"/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x._username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x._password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A0407-D09A-634F-8795-13C9CD28BFFA}"/>
              </a:ext>
            </a:extLst>
          </p:cNvPr>
          <p:cNvSpPr txBox="1"/>
          <p:nvPr/>
        </p:nvSpPr>
        <p:spPr>
          <a:xfrm>
            <a:off x="8673737" y="1384663"/>
            <a:ext cx="2142309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myObj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77C5205-3C4F-AC4F-BC67-E809EF26930B}"/>
              </a:ext>
            </a:extLst>
          </p:cNvPr>
          <p:cNvSpPr/>
          <p:nvPr/>
        </p:nvSpPr>
        <p:spPr>
          <a:xfrm>
            <a:off x="3997234" y="2055224"/>
            <a:ext cx="2717075" cy="2420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Rules to handle requests from client and then provide access of part of original object to client</a:t>
            </a:r>
          </a:p>
          <a:p>
            <a:pPr algn="ctr"/>
            <a:r>
              <a:rPr lang="en-US" dirty="0"/>
              <a:t>Rule </a:t>
            </a:r>
            <a:r>
              <a:rPr lang="en-US" dirty="0" err="1"/>
              <a:t>Metods</a:t>
            </a:r>
            <a:endParaRPr lang="en-US" dirty="0"/>
          </a:p>
          <a:p>
            <a:pPr algn="ctr"/>
            <a:r>
              <a:rPr lang="en-US" dirty="0"/>
              <a:t>Get() / set() / </a:t>
            </a:r>
            <a:r>
              <a:rPr lang="en-US"/>
              <a:t>ownKeys, etc.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15F0A-1613-4644-9419-C322F48CE30E}"/>
              </a:ext>
            </a:extLst>
          </p:cNvPr>
          <p:cNvSpPr txBox="1"/>
          <p:nvPr/>
        </p:nvSpPr>
        <p:spPr>
          <a:xfrm>
            <a:off x="4171406" y="1384663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Proxy Object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C55AC0C7-5A76-A34E-A745-10F835F9734A}"/>
              </a:ext>
            </a:extLst>
          </p:cNvPr>
          <p:cNvSpPr/>
          <p:nvPr/>
        </p:nvSpPr>
        <p:spPr>
          <a:xfrm>
            <a:off x="2760617" y="3152503"/>
            <a:ext cx="1245326" cy="276497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72668-66D4-1348-B3CC-00BBA15EF996}"/>
              </a:ext>
            </a:extLst>
          </p:cNvPr>
          <p:cNvSpPr txBox="1"/>
          <p:nvPr/>
        </p:nvSpPr>
        <p:spPr>
          <a:xfrm>
            <a:off x="2534194" y="104503"/>
            <a:ext cx="222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Proxy is actual object for the client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D96CE6-E387-864A-89B2-880057C54FC2}"/>
              </a:ext>
            </a:extLst>
          </p:cNvPr>
          <p:cNvCxnSpPr>
            <a:stCxn id="9" idx="2"/>
            <a:endCxn id="8" idx="1"/>
          </p:cNvCxnSpPr>
          <p:nvPr/>
        </p:nvCxnSpPr>
        <p:spPr>
          <a:xfrm flipH="1">
            <a:off x="3383280" y="750834"/>
            <a:ext cx="265612" cy="247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5D9D2C3F-F211-2F4B-82C4-852BE4541AA0}"/>
              </a:ext>
            </a:extLst>
          </p:cNvPr>
          <p:cNvSpPr/>
          <p:nvPr/>
        </p:nvSpPr>
        <p:spPr>
          <a:xfrm>
            <a:off x="6662057" y="3122021"/>
            <a:ext cx="1245326" cy="276497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C13BB-42C9-1743-A8B4-12BA27BB6432}"/>
              </a:ext>
            </a:extLst>
          </p:cNvPr>
          <p:cNvSpPr txBox="1"/>
          <p:nvPr/>
        </p:nvSpPr>
        <p:spPr>
          <a:xfrm>
            <a:off x="6313715" y="86137"/>
            <a:ext cx="222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Proxy handle the actual object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DF29D-1ACE-6B43-97D0-6FECE5894D16}"/>
              </a:ext>
            </a:extLst>
          </p:cNvPr>
          <p:cNvCxnSpPr>
            <a:stCxn id="13" idx="2"/>
            <a:endCxn id="12" idx="1"/>
          </p:cNvCxnSpPr>
          <p:nvPr/>
        </p:nvCxnSpPr>
        <p:spPr>
          <a:xfrm flipH="1">
            <a:off x="7284720" y="732468"/>
            <a:ext cx="143693" cy="245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51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046D-BCAA-A046-BB6D-941C3AFD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4172E-A11A-4D4A-8FD0-4F623000E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9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</a:t>
            </a:r>
            <a:r>
              <a:rPr lang="en-US" dirty="0" err="1"/>
              <a:t>FullStack</a:t>
            </a:r>
            <a:r>
              <a:rPr lang="en-US" dirty="0"/>
              <a:t> App Architecture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255624" y="3188425"/>
            <a:ext cx="135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418430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E1B7D8-7E41-9B49-9BB8-1B324AA6CC3F}"/>
              </a:ext>
            </a:extLst>
          </p:cNvPr>
          <p:cNvSpPr txBox="1"/>
          <p:nvPr/>
        </p:nvSpPr>
        <p:spPr>
          <a:xfrm>
            <a:off x="374469" y="287383"/>
            <a:ext cx="1152144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Used for 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Captured from End-User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Used for Reporting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“More the data, more is the accuracy”, result into more ‘Accurate Sampling’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Easy Reporting Format for Customer’s / Vendor’s app, use </a:t>
            </a:r>
            <a:r>
              <a:rPr lang="en-US" b="1" dirty="0"/>
              <a:t>Relational Database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More focused to Analytic Reporting then use ‘NoSQL’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Persistent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Tabular Format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Tuple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Column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Integrity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Consistency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Row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Identity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Uniqueness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pPr marL="1714500" lvl="3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Constraints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Types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Length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Relations </a:t>
            </a:r>
          </a:p>
          <a:p>
            <a:pPr lvl="1"/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018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355771" y="3143347"/>
            <a:ext cx="94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1440112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7C6669-1C9F-1C42-9CE0-5DF634EE0244}"/>
              </a:ext>
            </a:extLst>
          </p:cNvPr>
          <p:cNvSpPr txBox="1"/>
          <p:nvPr/>
        </p:nvSpPr>
        <p:spPr>
          <a:xfrm>
            <a:off x="287383" y="200297"/>
            <a:ext cx="117217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Persistent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Tabular Format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Tuple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Column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Integrity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Consistency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Row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Identity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Uniqueness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pPr marL="1714500" lvl="3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Constraints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Rules for Columns and Rows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Types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The Data Format for Columns and used by rows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Length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Max limit for each column based on its 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Relations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References across Tables for Consistent Data Persistence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86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5B16680-9DAB-DA4B-90D9-1645C64A3D88}"/>
              </a:ext>
            </a:extLst>
          </p:cNvPr>
          <p:cNvSpPr/>
          <p:nvPr/>
        </p:nvSpPr>
        <p:spPr>
          <a:xfrm>
            <a:off x="200297" y="322217"/>
            <a:ext cx="679269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3AD2BE6-2FCA-124D-85DF-B424FA20FCFF}"/>
              </a:ext>
            </a:extLst>
          </p:cNvPr>
          <p:cNvSpPr/>
          <p:nvPr/>
        </p:nvSpPr>
        <p:spPr>
          <a:xfrm>
            <a:off x="1759131" y="322217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  <a:p>
            <a:pPr algn="ctr"/>
            <a:r>
              <a:rPr lang="en-US" dirty="0"/>
              <a:t>Registration</a:t>
            </a:r>
          </a:p>
          <a:p>
            <a:pPr algn="ctr"/>
            <a:r>
              <a:rPr lang="en-US" dirty="0" err="1"/>
              <a:t>PatientMaster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9F3D9D-D900-D049-AC95-2AF589A89377}"/>
              </a:ext>
            </a:extLst>
          </p:cNvPr>
          <p:cNvSpPr/>
          <p:nvPr/>
        </p:nvSpPr>
        <p:spPr>
          <a:xfrm>
            <a:off x="4214948" y="370114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Assign Doctor</a:t>
            </a:r>
          </a:p>
          <a:p>
            <a:pPr algn="ctr"/>
            <a:r>
              <a:rPr lang="en-US" sz="1600" dirty="0" err="1"/>
              <a:t>DoctorMaster</a:t>
            </a:r>
            <a:endParaRPr lang="en-US" sz="16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655E7F-9809-064D-8ED7-5BA7E0E2696E}"/>
              </a:ext>
            </a:extLst>
          </p:cNvPr>
          <p:cNvSpPr/>
          <p:nvPr/>
        </p:nvSpPr>
        <p:spPr>
          <a:xfrm>
            <a:off x="6474823" y="370114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Diagnose</a:t>
            </a:r>
          </a:p>
          <a:p>
            <a:pPr algn="ctr"/>
            <a:r>
              <a:rPr lang="en-US" dirty="0"/>
              <a:t>Diagnose Master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A37C19-39B3-B449-B723-A9DC5F15ED80}"/>
              </a:ext>
            </a:extLst>
          </p:cNvPr>
          <p:cNvSpPr/>
          <p:nvPr/>
        </p:nvSpPr>
        <p:spPr>
          <a:xfrm>
            <a:off x="9392196" y="139336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C36E772-B56D-B647-A327-6DF665FB1826}"/>
              </a:ext>
            </a:extLst>
          </p:cNvPr>
          <p:cNvSpPr/>
          <p:nvPr/>
        </p:nvSpPr>
        <p:spPr>
          <a:xfrm>
            <a:off x="9392196" y="1685107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3E0606B-96BD-0D40-8C81-1A22AB58F41B}"/>
              </a:ext>
            </a:extLst>
          </p:cNvPr>
          <p:cNvSpPr/>
          <p:nvPr/>
        </p:nvSpPr>
        <p:spPr>
          <a:xfrm>
            <a:off x="6474823" y="1968135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Room\</a:t>
            </a:r>
            <a:r>
              <a:rPr lang="en-US" dirty="0" err="1"/>
              <a:t>RoomMaster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ABDFF1-A4F9-4C4A-B7DA-66AB8F77ABCC}"/>
              </a:ext>
            </a:extLst>
          </p:cNvPr>
          <p:cNvSpPr/>
          <p:nvPr/>
        </p:nvSpPr>
        <p:spPr>
          <a:xfrm>
            <a:off x="4214948" y="1968134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Nurse Allocation</a:t>
            </a:r>
          </a:p>
          <a:p>
            <a:pPr algn="ctr"/>
            <a:r>
              <a:rPr lang="en-US" dirty="0" err="1"/>
              <a:t>NurseMaster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1C28181-E8B6-2B46-B674-E34435C8CFE0}"/>
              </a:ext>
            </a:extLst>
          </p:cNvPr>
          <p:cNvSpPr/>
          <p:nvPr/>
        </p:nvSpPr>
        <p:spPr>
          <a:xfrm>
            <a:off x="1759131" y="1902820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Operations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A0C9ED9-E497-334D-AF4A-90D151A9BD6A}"/>
              </a:ext>
            </a:extLst>
          </p:cNvPr>
          <p:cNvSpPr/>
          <p:nvPr/>
        </p:nvSpPr>
        <p:spPr>
          <a:xfrm>
            <a:off x="165462" y="3148152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 Visit</a:t>
            </a:r>
          </a:p>
          <a:p>
            <a:pPr algn="ctr"/>
            <a:r>
              <a:rPr lang="en-US" dirty="0" err="1"/>
              <a:t>VisitMasterTx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D499392-E8CE-2943-8785-83FC94E58296}"/>
              </a:ext>
            </a:extLst>
          </p:cNvPr>
          <p:cNvSpPr/>
          <p:nvPr/>
        </p:nvSpPr>
        <p:spPr>
          <a:xfrm>
            <a:off x="182878" y="4123512"/>
            <a:ext cx="1802675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Medicine Provided </a:t>
            </a:r>
            <a:r>
              <a:rPr lang="en-US" dirty="0" err="1"/>
              <a:t>PharmacyMaster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201492-607D-204B-A27C-A4CDB177F84D}"/>
              </a:ext>
            </a:extLst>
          </p:cNvPr>
          <p:cNvSpPr/>
          <p:nvPr/>
        </p:nvSpPr>
        <p:spPr>
          <a:xfrm>
            <a:off x="165462" y="5098872"/>
            <a:ext cx="1811384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Housekeeping</a:t>
            </a:r>
          </a:p>
          <a:p>
            <a:pPr algn="ctr"/>
            <a:r>
              <a:rPr lang="en-US" dirty="0" err="1"/>
              <a:t>WarbodyMaster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7D8D82E-A749-A148-ACAF-FE2BEDF4869E}"/>
              </a:ext>
            </a:extLst>
          </p:cNvPr>
          <p:cNvSpPr/>
          <p:nvPr/>
        </p:nvSpPr>
        <p:spPr>
          <a:xfrm>
            <a:off x="4019006" y="3955872"/>
            <a:ext cx="1894113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Discharge</a:t>
            </a:r>
          </a:p>
          <a:p>
            <a:pPr algn="ctr"/>
            <a:r>
              <a:rPr lang="en-US" dirty="0" err="1"/>
              <a:t>DiscthargeTx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99AC2F3-B35E-7343-A222-0E5A8D9BE569}"/>
              </a:ext>
            </a:extLst>
          </p:cNvPr>
          <p:cNvSpPr/>
          <p:nvPr/>
        </p:nvSpPr>
        <p:spPr>
          <a:xfrm>
            <a:off x="6474823" y="3955872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</a:t>
            </a:r>
          </a:p>
          <a:p>
            <a:pPr algn="ctr"/>
            <a:r>
              <a:rPr lang="en-US" dirty="0"/>
              <a:t>Accounting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44652D-36DE-114A-B09E-9EBAEC800B4F}"/>
              </a:ext>
            </a:extLst>
          </p:cNvPr>
          <p:cNvSpPr/>
          <p:nvPr/>
        </p:nvSpPr>
        <p:spPr>
          <a:xfrm>
            <a:off x="9840687" y="4003769"/>
            <a:ext cx="879564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20093F-05C7-7C43-8375-6A15FB5F60E2}"/>
              </a:ext>
            </a:extLst>
          </p:cNvPr>
          <p:cNvCxnSpPr>
            <a:stCxn id="2" idx="6"/>
            <a:endCxn id="4" idx="1"/>
          </p:cNvCxnSpPr>
          <p:nvPr/>
        </p:nvCxnSpPr>
        <p:spPr>
          <a:xfrm>
            <a:off x="879566" y="674914"/>
            <a:ext cx="879565" cy="4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ADCE49-7876-9D40-80AF-D81E8FCC3A7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35383" y="722812"/>
            <a:ext cx="879565" cy="4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AF6B1B-762F-7F43-99F5-7451597AA61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791200" y="770709"/>
            <a:ext cx="683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9B5C7B-3DDF-3544-BDF0-457AC93A8B3B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8051075" y="539931"/>
            <a:ext cx="1341121" cy="23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4C323F-3EF9-6949-BCA8-416130A4746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8051075" y="770709"/>
            <a:ext cx="1341121" cy="131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946C73-DDB3-8C44-8276-F7AA34708EA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flipH="1">
            <a:off x="7262949" y="940525"/>
            <a:ext cx="2917373" cy="301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ECB5A7-4D1D-D14F-B34D-966F818D78F1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 flipV="1">
            <a:off x="8051075" y="4356466"/>
            <a:ext cx="1789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9E16E7-C11B-8E4B-8297-E68D26B0B85B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8051075" y="2085702"/>
            <a:ext cx="1341121" cy="28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17FB34-2539-3445-9C13-D6B5B5890CAF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5791200" y="2368729"/>
            <a:ext cx="683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98EA2B-76C9-F148-8C44-8BF15C7D0AA3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 flipV="1">
            <a:off x="3335383" y="2303415"/>
            <a:ext cx="879565" cy="6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0A06015-74B9-DD4A-B894-D6F3B559E4BD}"/>
              </a:ext>
            </a:extLst>
          </p:cNvPr>
          <p:cNvCxnSpPr>
            <a:stCxn id="11" idx="2"/>
            <a:endCxn id="12" idx="3"/>
          </p:cNvCxnSpPr>
          <p:nvPr/>
        </p:nvCxnSpPr>
        <p:spPr>
          <a:xfrm flipH="1">
            <a:off x="1741714" y="2704009"/>
            <a:ext cx="805543" cy="84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D8841B-4758-D140-A58D-09DA2A1D48A3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flipH="1">
            <a:off x="1985553" y="2704009"/>
            <a:ext cx="561704" cy="182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7F63FD-952E-A14D-B358-25D115665E04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flipH="1">
            <a:off x="1976846" y="2704009"/>
            <a:ext cx="570411" cy="279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Brace 44">
            <a:extLst>
              <a:ext uri="{FF2B5EF4-FFF2-40B4-BE49-F238E27FC236}">
                <a16:creationId xmlns:a16="http://schemas.microsoft.com/office/drawing/2014/main" id="{5833FDF9-3808-0345-95AD-3AE643BB8023}"/>
              </a:ext>
            </a:extLst>
          </p:cNvPr>
          <p:cNvSpPr/>
          <p:nvPr/>
        </p:nvSpPr>
        <p:spPr>
          <a:xfrm>
            <a:off x="2621279" y="3148152"/>
            <a:ext cx="357052" cy="2643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155D5E-B1C7-C245-A12D-7A1454A779CE}"/>
              </a:ext>
            </a:extLst>
          </p:cNvPr>
          <p:cNvCxnSpPr>
            <a:cxnSpLocks/>
            <a:stCxn id="45" idx="1"/>
            <a:endCxn id="15" idx="1"/>
          </p:cNvCxnSpPr>
          <p:nvPr/>
        </p:nvCxnSpPr>
        <p:spPr>
          <a:xfrm flipV="1">
            <a:off x="2978331" y="4356467"/>
            <a:ext cx="1040675" cy="11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61A4E3-C35E-5945-84F1-F51F9EA12CE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913119" y="4356467"/>
            <a:ext cx="561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8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59A8EA9-49CB-6442-9EBC-1AFB7D40E844}"/>
              </a:ext>
            </a:extLst>
          </p:cNvPr>
          <p:cNvSpPr/>
          <p:nvPr/>
        </p:nvSpPr>
        <p:spPr>
          <a:xfrm>
            <a:off x="4937758" y="2238102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 Management System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41F32B-903F-F348-A469-6E0748AD70A9}"/>
              </a:ext>
            </a:extLst>
          </p:cNvPr>
          <p:cNvSpPr/>
          <p:nvPr/>
        </p:nvSpPr>
        <p:spPr>
          <a:xfrm>
            <a:off x="187234" y="0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FD642E-5A95-FE45-9B4B-29ECFFD33EB2}"/>
              </a:ext>
            </a:extLst>
          </p:cNvPr>
          <p:cNvSpPr/>
          <p:nvPr/>
        </p:nvSpPr>
        <p:spPr>
          <a:xfrm>
            <a:off x="3666307" y="-43542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F89F0F-8E70-5E4C-A760-73187B76FA14}"/>
              </a:ext>
            </a:extLst>
          </p:cNvPr>
          <p:cNvSpPr/>
          <p:nvPr/>
        </p:nvSpPr>
        <p:spPr>
          <a:xfrm>
            <a:off x="9566365" y="0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CA114C-3143-CD47-9815-4901948AC273}"/>
              </a:ext>
            </a:extLst>
          </p:cNvPr>
          <p:cNvSpPr/>
          <p:nvPr/>
        </p:nvSpPr>
        <p:spPr>
          <a:xfrm>
            <a:off x="9566364" y="2238102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Medicines / Pharmacy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4273FE-DA11-0946-8829-2F3C95605E28}"/>
              </a:ext>
            </a:extLst>
          </p:cNvPr>
          <p:cNvSpPr/>
          <p:nvPr/>
        </p:nvSpPr>
        <p:spPr>
          <a:xfrm>
            <a:off x="9566363" y="4367349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Ambulance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02603F-216A-A24E-9AF2-3AC8809DA6A3}"/>
              </a:ext>
            </a:extLst>
          </p:cNvPr>
          <p:cNvSpPr/>
          <p:nvPr/>
        </p:nvSpPr>
        <p:spPr>
          <a:xfrm>
            <a:off x="3387631" y="4367348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Housekeeping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3F5A0-6BD0-9048-9358-AF740A53AAE5}"/>
              </a:ext>
            </a:extLst>
          </p:cNvPr>
          <p:cNvSpPr/>
          <p:nvPr/>
        </p:nvSpPr>
        <p:spPr>
          <a:xfrm>
            <a:off x="187232" y="2183674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MedicalStaff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474750-CDE6-4D4C-9A4F-33C262AACE17}"/>
              </a:ext>
            </a:extLst>
          </p:cNvPr>
          <p:cNvSpPr/>
          <p:nvPr/>
        </p:nvSpPr>
        <p:spPr>
          <a:xfrm>
            <a:off x="187233" y="4367348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Equipments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5F8CBC-00AD-1246-87E7-CFDC4ABD242F}"/>
              </a:ext>
            </a:extLst>
          </p:cNvPr>
          <p:cNvSpPr/>
          <p:nvPr/>
        </p:nvSpPr>
        <p:spPr>
          <a:xfrm>
            <a:off x="6616336" y="-43543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OPD/IPD Registration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83B34F-70D9-2A4B-B1D6-1AD300AB3031}"/>
              </a:ext>
            </a:extLst>
          </p:cNvPr>
          <p:cNvSpPr/>
          <p:nvPr/>
        </p:nvSpPr>
        <p:spPr>
          <a:xfrm>
            <a:off x="6588029" y="4367348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Canteen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2F3B57-3213-D04A-96C7-037E168C5C31}"/>
              </a:ext>
            </a:extLst>
          </p:cNvPr>
          <p:cNvCxnSpPr>
            <a:stCxn id="2" idx="1"/>
            <a:endCxn id="3" idx="5"/>
          </p:cNvCxnSpPr>
          <p:nvPr/>
        </p:nvCxnSpPr>
        <p:spPr>
          <a:xfrm flipH="1" flipV="1">
            <a:off x="2357737" y="1442047"/>
            <a:ext cx="2952421" cy="104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A3EBDA-2893-404F-A931-7F8FD5288D29}"/>
              </a:ext>
            </a:extLst>
          </p:cNvPr>
          <p:cNvCxnSpPr>
            <a:stCxn id="2" idx="7"/>
          </p:cNvCxnSpPr>
          <p:nvPr/>
        </p:nvCxnSpPr>
        <p:spPr>
          <a:xfrm flipV="1">
            <a:off x="7108261" y="1506583"/>
            <a:ext cx="2836928" cy="97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6E115A-0080-024A-95E1-FFD5DC03EEF1}"/>
              </a:ext>
            </a:extLst>
          </p:cNvPr>
          <p:cNvCxnSpPr>
            <a:stCxn id="2" idx="7"/>
            <a:endCxn id="11" idx="3"/>
          </p:cNvCxnSpPr>
          <p:nvPr/>
        </p:nvCxnSpPr>
        <p:spPr>
          <a:xfrm flipH="1" flipV="1">
            <a:off x="6988736" y="1398504"/>
            <a:ext cx="119525" cy="108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21A56C-37F2-A04E-90D7-02548C021EF9}"/>
              </a:ext>
            </a:extLst>
          </p:cNvPr>
          <p:cNvCxnSpPr>
            <a:stCxn id="2" idx="0"/>
            <a:endCxn id="4" idx="4"/>
          </p:cNvCxnSpPr>
          <p:nvPr/>
        </p:nvCxnSpPr>
        <p:spPr>
          <a:xfrm flipH="1" flipV="1">
            <a:off x="4937759" y="1645921"/>
            <a:ext cx="1271451" cy="59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1FABF6-8063-784B-B4A3-8D083B36350C}"/>
              </a:ext>
            </a:extLst>
          </p:cNvPr>
          <p:cNvCxnSpPr>
            <a:stCxn id="2" idx="2"/>
            <a:endCxn id="9" idx="6"/>
          </p:cNvCxnSpPr>
          <p:nvPr/>
        </p:nvCxnSpPr>
        <p:spPr>
          <a:xfrm flipH="1" flipV="1">
            <a:off x="2730135" y="3028406"/>
            <a:ext cx="2207623" cy="5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558611-CD97-C44E-B57A-F17985235C9C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1458685" y="3082834"/>
            <a:ext cx="3479073" cy="128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25001C-EBB7-D341-8B10-4E33CE3A0DE7}"/>
              </a:ext>
            </a:extLst>
          </p:cNvPr>
          <p:cNvCxnSpPr>
            <a:stCxn id="2" idx="3"/>
            <a:endCxn id="8" idx="0"/>
          </p:cNvCxnSpPr>
          <p:nvPr/>
        </p:nvCxnSpPr>
        <p:spPr>
          <a:xfrm flipH="1">
            <a:off x="4659083" y="3680149"/>
            <a:ext cx="651075" cy="68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86C2DA-BA90-7244-8790-230B9F192B0F}"/>
              </a:ext>
            </a:extLst>
          </p:cNvPr>
          <p:cNvCxnSpPr>
            <a:cxnSpLocks/>
            <a:stCxn id="2" idx="4"/>
            <a:endCxn id="12" idx="2"/>
          </p:cNvCxnSpPr>
          <p:nvPr/>
        </p:nvCxnSpPr>
        <p:spPr>
          <a:xfrm>
            <a:off x="6209210" y="3927565"/>
            <a:ext cx="378819" cy="128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B2CCF2-F723-CB4A-ADB2-F4AE5DD7C9C3}"/>
              </a:ext>
            </a:extLst>
          </p:cNvPr>
          <p:cNvCxnSpPr>
            <a:stCxn id="2" idx="5"/>
            <a:endCxn id="7" idx="1"/>
          </p:cNvCxnSpPr>
          <p:nvPr/>
        </p:nvCxnSpPr>
        <p:spPr>
          <a:xfrm>
            <a:off x="7108261" y="3680149"/>
            <a:ext cx="2830502" cy="93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CEB51E-7E3B-554A-9DCE-81DE9BD2F4D7}"/>
              </a:ext>
            </a:extLst>
          </p:cNvPr>
          <p:cNvCxnSpPr>
            <a:stCxn id="2" idx="6"/>
            <a:endCxn id="6" idx="2"/>
          </p:cNvCxnSpPr>
          <p:nvPr/>
        </p:nvCxnSpPr>
        <p:spPr>
          <a:xfrm>
            <a:off x="7480661" y="3082834"/>
            <a:ext cx="2085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30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A71050-03D5-D44C-A3BD-C08B96908995}"/>
              </a:ext>
            </a:extLst>
          </p:cNvPr>
          <p:cNvSpPr txBox="1"/>
          <p:nvPr/>
        </p:nvSpPr>
        <p:spPr>
          <a:xfrm>
            <a:off x="148046" y="200297"/>
            <a:ext cx="119568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Database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Database Provider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Relational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Oracle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MS-SQL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MySQL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Postgre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MariaDB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NoSQL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CosmosDB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MongoDbServer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DocumentDB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CouchDB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RavenDB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Database Objects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Stored Procedures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Triggers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6F020AE-1683-924E-B3F3-0A3EBEF867D0}"/>
              </a:ext>
            </a:extLst>
          </p:cNvPr>
          <p:cNvSpPr/>
          <p:nvPr/>
        </p:nvSpPr>
        <p:spPr>
          <a:xfrm>
            <a:off x="3082834" y="696686"/>
            <a:ext cx="879566" cy="33353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0B379-E245-6747-9BE2-3F9ABA5DDC4B}"/>
              </a:ext>
            </a:extLst>
          </p:cNvPr>
          <p:cNvSpPr txBox="1"/>
          <p:nvPr/>
        </p:nvSpPr>
        <p:spPr>
          <a:xfrm>
            <a:off x="3962400" y="339634"/>
            <a:ext cx="74284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 for Deciding the Database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Feasibility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Ease of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Mechanism to design and integrate with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Licensing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Free, License purchase and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CURV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is easy with syntax and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easy to find resources for the DB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Availability of Developers or Engineers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effective the database for the given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Availability of various Programming Objects aka providers to access database data in application JAVA, C#, Node.js, PHP,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Role base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in Application </a:t>
            </a:r>
          </a:p>
        </p:txBody>
      </p:sp>
    </p:spTree>
    <p:extLst>
      <p:ext uri="{BB962C8B-B14F-4D97-AF65-F5344CB8AC3E}">
        <p14:creationId xmlns:p14="http://schemas.microsoft.com/office/powerpoint/2010/main" val="920101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302E4-D042-9A42-BE3B-F1BE655828D4}"/>
              </a:ext>
            </a:extLst>
          </p:cNvPr>
          <p:cNvSpPr txBox="1"/>
          <p:nvPr/>
        </p:nvSpPr>
        <p:spPr>
          <a:xfrm>
            <a:off x="113211" y="69669"/>
            <a:ext cx="12009120" cy="5529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MySql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Open Source Database</a:t>
            </a:r>
          </a:p>
          <a:p>
            <a:pPr marL="342900" indent="-342900">
              <a:buAutoNum type="arabicPeriod"/>
            </a:pPr>
            <a:r>
              <a:rPr lang="en-US" dirty="0"/>
              <a:t>Relational database object Model</a:t>
            </a:r>
          </a:p>
          <a:p>
            <a:pPr marL="342900" indent="-342900">
              <a:buAutoNum type="arabicPeriod"/>
            </a:pPr>
            <a:r>
              <a:rPr lang="en-US" dirty="0"/>
              <a:t>GNU Open Licenses</a:t>
            </a:r>
          </a:p>
          <a:p>
            <a:pPr marL="342900" indent="-342900">
              <a:buAutoNum type="arabicPeriod"/>
            </a:pPr>
            <a:r>
              <a:rPr lang="en-US" dirty="0"/>
              <a:t>25 years old, C, C++</a:t>
            </a:r>
          </a:p>
          <a:p>
            <a:pPr marL="342900" indent="-342900">
              <a:buAutoNum type="arabicPeriod"/>
            </a:pPr>
            <a:r>
              <a:rPr lang="en-US" dirty="0"/>
              <a:t>OS Friendly, Linux, Windows, macOS,  </a:t>
            </a:r>
            <a:r>
              <a:rPr lang="en-US" dirty="0" err="1"/>
              <a:t>Solaries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Latest Stable release, Oct 2020 </a:t>
            </a:r>
            <a:r>
              <a:rPr lang="en-US" dirty="0" err="1"/>
              <a:t>wirh</a:t>
            </a:r>
            <a:r>
              <a:rPr lang="en-US" dirty="0"/>
              <a:t> release version as 5.7.32</a:t>
            </a:r>
          </a:p>
          <a:p>
            <a:pPr marL="342900" indent="-342900">
              <a:buAutoNum type="arabicPeriod"/>
            </a:pPr>
            <a:r>
              <a:rPr lang="en-US" dirty="0"/>
              <a:t>Features</a:t>
            </a:r>
          </a:p>
          <a:p>
            <a:pPr marL="800100" lvl="1" indent="-342900">
              <a:buAutoNum type="arabicPeriod"/>
            </a:pPr>
            <a:r>
              <a:rPr lang="en-US" dirty="0"/>
              <a:t>Easy to learn and use</a:t>
            </a:r>
          </a:p>
          <a:p>
            <a:pPr marL="800100" lvl="1" indent="-342900">
              <a:buAutoNum type="arabicPeriod"/>
            </a:pPr>
            <a:r>
              <a:rPr lang="en-US" dirty="0"/>
              <a:t>Client-Server Architecture </a:t>
            </a:r>
          </a:p>
          <a:p>
            <a:pPr marL="1257300" lvl="2" indent="-342900">
              <a:buAutoNum type="arabicPeriod"/>
            </a:pPr>
            <a:r>
              <a:rPr lang="en-US" dirty="0"/>
              <a:t>JAVA, PHP, C#</a:t>
            </a:r>
          </a:p>
          <a:p>
            <a:pPr marL="1257300" lvl="2" indent="-342900">
              <a:buAutoNum type="arabicPeriod"/>
            </a:pPr>
            <a:r>
              <a:rPr lang="en-US" dirty="0"/>
              <a:t>Node.js for JavaScript Stack</a:t>
            </a:r>
          </a:p>
          <a:p>
            <a:pPr marL="800100" lvl="1" indent="-342900">
              <a:buAutoNum type="arabicPeriod"/>
            </a:pPr>
            <a:r>
              <a:rPr lang="en-US" dirty="0"/>
              <a:t>Solid Data Security</a:t>
            </a:r>
          </a:p>
          <a:p>
            <a:pPr marL="800100" lvl="1" indent="-342900">
              <a:buAutoNum type="arabicPeriod"/>
            </a:pPr>
            <a:r>
              <a:rPr lang="en-US" dirty="0"/>
              <a:t>Free to Download</a:t>
            </a:r>
          </a:p>
          <a:p>
            <a:pPr marL="800100" lvl="1" indent="-342900">
              <a:buAutoNum type="arabicPeriod"/>
            </a:pPr>
            <a:r>
              <a:rPr lang="en-US" dirty="0"/>
              <a:t>Internal multi-Threading for scalability</a:t>
            </a:r>
          </a:p>
          <a:p>
            <a:pPr marL="1257300" lvl="2" indent="-342900">
              <a:buAutoNum type="arabicPeriod"/>
            </a:pPr>
            <a:r>
              <a:rPr lang="en-US" dirty="0"/>
              <a:t>Internal threading to process the data in separate threads </a:t>
            </a:r>
          </a:p>
          <a:p>
            <a:pPr marL="1257300" lvl="2" indent="-342900">
              <a:buAutoNum type="arabicPeriod"/>
            </a:pPr>
            <a:r>
              <a:rPr lang="en-US" dirty="0"/>
              <a:t>Data processing </a:t>
            </a:r>
            <a:r>
              <a:rPr lang="en-US" dirty="0" err="1"/>
              <a:t>upto</a:t>
            </a:r>
            <a:r>
              <a:rPr lang="en-US" dirty="0"/>
              <a:t> 50 </a:t>
            </a:r>
            <a:r>
              <a:rPr lang="en-US" dirty="0" err="1"/>
              <a:t>millons</a:t>
            </a:r>
            <a:r>
              <a:rPr lang="en-US" dirty="0"/>
              <a:t> rows easily</a:t>
            </a:r>
          </a:p>
          <a:p>
            <a:pPr marL="1257300" lvl="2" indent="-342900">
              <a:buAutoNum type="arabicPeriod"/>
            </a:pPr>
            <a:r>
              <a:rPr lang="en-US" dirty="0"/>
              <a:t>Datafile size limit is </a:t>
            </a:r>
            <a:r>
              <a:rPr lang="en-US" dirty="0" err="1"/>
              <a:t>upto</a:t>
            </a:r>
            <a:r>
              <a:rPr lang="en-US" dirty="0"/>
              <a:t> 4 GB can be increased </a:t>
            </a:r>
            <a:r>
              <a:rPr lang="en-US" dirty="0" err="1"/>
              <a:t>upto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Effective memory utilization, decrease any possible memory leaks and hence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2380205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7F0502-F6CD-9448-AB65-93569C732C86}"/>
              </a:ext>
            </a:extLst>
          </p:cNvPr>
          <p:cNvSpPr txBox="1"/>
          <p:nvPr/>
        </p:nvSpPr>
        <p:spPr>
          <a:xfrm>
            <a:off x="287383" y="182880"/>
            <a:ext cx="117565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Object for MySQL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Creating the database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DDL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 Definition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Tables (DDL)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Columns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Constraints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Altering Table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Altering Column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CRUD Operations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Using SQL Queries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DML Queries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 Manipulation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Creating Stored Procedures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E87CEF7-6056-714A-B9C0-DA6ED65E8403}"/>
              </a:ext>
            </a:extLst>
          </p:cNvPr>
          <p:cNvSpPr/>
          <p:nvPr/>
        </p:nvSpPr>
        <p:spPr>
          <a:xfrm>
            <a:off x="4302035" y="566057"/>
            <a:ext cx="7741920" cy="5242560"/>
          </a:xfrm>
          <a:prstGeom prst="roundRect">
            <a:avLst>
              <a:gd name="adj" fmla="val 12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C5ECCE5-83F5-4347-BB8A-C852649ECDA8}"/>
              </a:ext>
            </a:extLst>
          </p:cNvPr>
          <p:cNvSpPr/>
          <p:nvPr/>
        </p:nvSpPr>
        <p:spPr>
          <a:xfrm>
            <a:off x="4454436" y="1358932"/>
            <a:ext cx="2229394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Interfaces</a:t>
            </a:r>
          </a:p>
          <a:p>
            <a:pPr algn="ctr"/>
            <a:r>
              <a:rPr lang="en-US" dirty="0"/>
              <a:t>DDL, DML</a:t>
            </a:r>
          </a:p>
          <a:p>
            <a:pPr algn="ctr"/>
            <a:r>
              <a:rPr lang="en-US" dirty="0"/>
              <a:t>Stored Procs,</a:t>
            </a:r>
          </a:p>
          <a:p>
            <a:pPr algn="ctr"/>
            <a:r>
              <a:rPr lang="en-US" dirty="0"/>
              <a:t>Triggers and Views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8739643-CEE3-E642-AECD-63C16E1213CB}"/>
              </a:ext>
            </a:extLst>
          </p:cNvPr>
          <p:cNvSpPr/>
          <p:nvPr/>
        </p:nvSpPr>
        <p:spPr>
          <a:xfrm>
            <a:off x="7058298" y="1358932"/>
            <a:ext cx="2229394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  <a:p>
            <a:pPr algn="ctr"/>
            <a:r>
              <a:rPr lang="en-US" dirty="0"/>
              <a:t>Translate Query</a:t>
            </a:r>
          </a:p>
          <a:p>
            <a:pPr algn="ctr"/>
            <a:r>
              <a:rPr lang="en-US" dirty="0"/>
              <a:t>Passed to Engine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9A2175B-A10D-D64C-B467-9EA22908C405}"/>
              </a:ext>
            </a:extLst>
          </p:cNvPr>
          <p:cNvSpPr/>
          <p:nvPr/>
        </p:nvSpPr>
        <p:spPr>
          <a:xfrm>
            <a:off x="9583785" y="1358932"/>
            <a:ext cx="2229394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Optimizer</a:t>
            </a:r>
          </a:p>
          <a:p>
            <a:pPr algn="ctr"/>
            <a:r>
              <a:rPr lang="en-US" dirty="0"/>
              <a:t>Query Access for Performance Optimization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24AFCE-CB29-E042-8DF0-A2D720E5F89F}"/>
              </a:ext>
            </a:extLst>
          </p:cNvPr>
          <p:cNvSpPr/>
          <p:nvPr/>
        </p:nvSpPr>
        <p:spPr>
          <a:xfrm>
            <a:off x="4563291" y="3117669"/>
            <a:ext cx="7341326" cy="1297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Storage Services aka Storage Engine</a:t>
            </a:r>
          </a:p>
          <a:p>
            <a:pPr algn="ctr"/>
            <a:endParaRPr lang="en-US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69D10575-7B8B-C041-AB0A-F88E603F4FAD}"/>
              </a:ext>
            </a:extLst>
          </p:cNvPr>
          <p:cNvSpPr/>
          <p:nvPr/>
        </p:nvSpPr>
        <p:spPr>
          <a:xfrm>
            <a:off x="4876800" y="3840480"/>
            <a:ext cx="6775269" cy="452846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Relational Data Storage (Tables / Views)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C763F5-F01B-A14C-80F4-72444FD745DB}"/>
              </a:ext>
            </a:extLst>
          </p:cNvPr>
          <p:cNvSpPr/>
          <p:nvPr/>
        </p:nvSpPr>
        <p:spPr>
          <a:xfrm>
            <a:off x="4781006" y="4728754"/>
            <a:ext cx="7032173" cy="940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Data Storage Files aka File System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A9979963-3C50-CC4F-994D-251DCB55EE3A}"/>
              </a:ext>
            </a:extLst>
          </p:cNvPr>
          <p:cNvSpPr/>
          <p:nvPr/>
        </p:nvSpPr>
        <p:spPr>
          <a:xfrm>
            <a:off x="5425440" y="2569423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D8221B76-C445-F54D-9B35-BE3AA4EF6417}"/>
              </a:ext>
            </a:extLst>
          </p:cNvPr>
          <p:cNvSpPr/>
          <p:nvPr/>
        </p:nvSpPr>
        <p:spPr>
          <a:xfrm>
            <a:off x="8101148" y="2530630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>
            <a:extLst>
              <a:ext uri="{FF2B5EF4-FFF2-40B4-BE49-F238E27FC236}">
                <a16:creationId xmlns:a16="http://schemas.microsoft.com/office/drawing/2014/main" id="{B7E41C98-9172-3042-90A3-5A8E0FD88878}"/>
              </a:ext>
            </a:extLst>
          </p:cNvPr>
          <p:cNvSpPr/>
          <p:nvPr/>
        </p:nvSpPr>
        <p:spPr>
          <a:xfrm>
            <a:off x="8020594" y="4293326"/>
            <a:ext cx="152400" cy="548640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E0D090B4-EAAA-E649-8AEB-D05DDFEE2A26}"/>
              </a:ext>
            </a:extLst>
          </p:cNvPr>
          <p:cNvSpPr/>
          <p:nvPr/>
        </p:nvSpPr>
        <p:spPr>
          <a:xfrm>
            <a:off x="10604861" y="2530630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85FA6-B0BB-4144-AF78-0CCE2C3CA63E}"/>
              </a:ext>
            </a:extLst>
          </p:cNvPr>
          <p:cNvSpPr txBox="1"/>
          <p:nvPr/>
        </p:nvSpPr>
        <p:spPr>
          <a:xfrm>
            <a:off x="6261463" y="687977"/>
            <a:ext cx="434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MySQL Server Process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503E4704-03BD-334A-8ED8-908FEBCF306C}"/>
              </a:ext>
            </a:extLst>
          </p:cNvPr>
          <p:cNvSpPr/>
          <p:nvPr/>
        </p:nvSpPr>
        <p:spPr>
          <a:xfrm rot="10800000">
            <a:off x="5721533" y="2556559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81DE43F5-11CE-6143-951A-D8E2C39841D6}"/>
              </a:ext>
            </a:extLst>
          </p:cNvPr>
          <p:cNvSpPr/>
          <p:nvPr/>
        </p:nvSpPr>
        <p:spPr>
          <a:xfrm rot="10800000">
            <a:off x="8349338" y="2499953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D8A7C5E1-C278-8641-8504-CFCDEAC985F3}"/>
              </a:ext>
            </a:extLst>
          </p:cNvPr>
          <p:cNvSpPr/>
          <p:nvPr/>
        </p:nvSpPr>
        <p:spPr>
          <a:xfrm rot="10800000">
            <a:off x="10972800" y="2518744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01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9D7870CD-536D-AF4D-ABB7-4546AB6EDFDF}"/>
              </a:ext>
            </a:extLst>
          </p:cNvPr>
          <p:cNvSpPr/>
          <p:nvPr/>
        </p:nvSpPr>
        <p:spPr>
          <a:xfrm>
            <a:off x="9553303" y="2403566"/>
            <a:ext cx="2333897" cy="1611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83BB5E-3E72-134B-80D4-1AC3E35324FD}"/>
              </a:ext>
            </a:extLst>
          </p:cNvPr>
          <p:cNvSpPr/>
          <p:nvPr/>
        </p:nvSpPr>
        <p:spPr>
          <a:xfrm>
            <a:off x="748937" y="1134290"/>
            <a:ext cx="1689463" cy="1750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  <a:p>
            <a:pPr algn="ctr"/>
            <a:r>
              <a:rPr lang="en-US" dirty="0"/>
              <a:t>Browser / Mobile Device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8DF3E-9C7F-FA49-ABBA-4EFD8F5FD86A}"/>
              </a:ext>
            </a:extLst>
          </p:cNvPr>
          <p:cNvSpPr/>
          <p:nvPr/>
        </p:nvSpPr>
        <p:spPr>
          <a:xfrm>
            <a:off x="731519" y="3139439"/>
            <a:ext cx="1689463" cy="1750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  <a:p>
            <a:pPr algn="ctr"/>
            <a:r>
              <a:rPr lang="en-US" dirty="0"/>
              <a:t>Desktop App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0528AD-672F-5C4A-923C-361760CD0580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2438400" y="2009502"/>
            <a:ext cx="7114903" cy="1199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377669-A7AA-5C46-9B8D-EF7D9F846E7F}"/>
              </a:ext>
            </a:extLst>
          </p:cNvPr>
          <p:cNvSpPr txBox="1"/>
          <p:nvPr/>
        </p:nvSpPr>
        <p:spPr>
          <a:xfrm>
            <a:off x="3561806" y="1528354"/>
            <a:ext cx="408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Data Allocated to 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E783DE-AB2C-6847-9F74-093DC89B6EEA}"/>
              </a:ext>
            </a:extLst>
          </p:cNvPr>
          <p:cNvCxnSpPr>
            <a:stCxn id="2" idx="2"/>
            <a:endCxn id="3" idx="2"/>
          </p:cNvCxnSpPr>
          <p:nvPr/>
        </p:nvCxnSpPr>
        <p:spPr>
          <a:xfrm flipH="1" flipV="1">
            <a:off x="1593669" y="2884713"/>
            <a:ext cx="7959634" cy="324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1C4D27-B98F-6540-94A8-BD0EE86B7CE5}"/>
              </a:ext>
            </a:extLst>
          </p:cNvPr>
          <p:cNvCxnSpPr>
            <a:stCxn id="4" idx="3"/>
            <a:endCxn id="2" idx="2"/>
          </p:cNvCxnSpPr>
          <p:nvPr/>
        </p:nvCxnSpPr>
        <p:spPr>
          <a:xfrm flipV="1">
            <a:off x="2420982" y="3209109"/>
            <a:ext cx="7132321" cy="80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713BE5-6F34-C24C-A1F4-FC0C635ECF91}"/>
              </a:ext>
            </a:extLst>
          </p:cNvPr>
          <p:cNvSpPr txBox="1"/>
          <p:nvPr/>
        </p:nvSpPr>
        <p:spPr>
          <a:xfrm>
            <a:off x="3065417" y="3429000"/>
            <a:ext cx="3226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Info w.r.t. Doctor / Ward / Rooms / Visits / Medicines / Food / Laundry, etc.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98E753-84FC-DC48-9253-1ED01330938B}"/>
              </a:ext>
            </a:extLst>
          </p:cNvPr>
          <p:cNvCxnSpPr>
            <a:stCxn id="2" idx="2"/>
            <a:endCxn id="4" idx="2"/>
          </p:cNvCxnSpPr>
          <p:nvPr/>
        </p:nvCxnSpPr>
        <p:spPr>
          <a:xfrm flipH="1">
            <a:off x="1576251" y="3209109"/>
            <a:ext cx="7977052" cy="1680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75EFB4-4F64-2B4D-8510-652B3BCE06D5}"/>
              </a:ext>
            </a:extLst>
          </p:cNvPr>
          <p:cNvSpPr txBox="1"/>
          <p:nvPr/>
        </p:nvSpPr>
        <p:spPr>
          <a:xfrm>
            <a:off x="304800" y="5059680"/>
            <a:ext cx="4728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 App: Direct connect to Database and Read / Write Operations. JAVA + JDBC / C# + ADO.NET / VB + ADO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688B10-98BC-7B4E-AED0-A44DE55A1BCF}"/>
              </a:ext>
            </a:extLst>
          </p:cNvPr>
          <p:cNvSpPr txBox="1"/>
          <p:nvPr/>
        </p:nvSpPr>
        <p:spPr>
          <a:xfrm>
            <a:off x="609600" y="209006"/>
            <a:ext cx="6435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Android (HTML5 + JavaScript), JAVA, C# Xamarin Apps. </a:t>
            </a:r>
          </a:p>
          <a:p>
            <a:r>
              <a:rPr lang="en-US" dirty="0"/>
              <a:t>iOS (HTML 5 + JavaScript), C# Xamarin , Objective-C.</a:t>
            </a:r>
          </a:p>
          <a:p>
            <a:r>
              <a:rPr lang="en-US" dirty="0"/>
              <a:t>Browser Apps, Angular, React, Vue, Ember, jQuery Apps, etc.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6D31FC-406E-2443-8469-5778AB758750}"/>
              </a:ext>
            </a:extLst>
          </p:cNvPr>
          <p:cNvSpPr txBox="1"/>
          <p:nvPr/>
        </p:nvSpPr>
        <p:spPr>
          <a:xfrm>
            <a:off x="7585166" y="0"/>
            <a:ext cx="40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Applications Accessing Databases</a:t>
            </a:r>
          </a:p>
        </p:txBody>
      </p:sp>
    </p:spTree>
    <p:extLst>
      <p:ext uri="{BB962C8B-B14F-4D97-AF65-F5344CB8AC3E}">
        <p14:creationId xmlns:p14="http://schemas.microsoft.com/office/powerpoint/2010/main" val="3641872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6FB108-A58F-A84F-A3F7-726D172008B3}"/>
              </a:ext>
            </a:extLst>
          </p:cNvPr>
          <p:cNvSpPr txBox="1"/>
          <p:nvPr/>
        </p:nvSpPr>
        <p:spPr>
          <a:xfrm>
            <a:off x="3709852" y="130629"/>
            <a:ext cx="640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on Browser’s / Devices are Seeking for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85609A-577C-D544-98BF-815EADB836F2}"/>
              </a:ext>
            </a:extLst>
          </p:cNvPr>
          <p:cNvSpPr/>
          <p:nvPr/>
        </p:nvSpPr>
        <p:spPr>
          <a:xfrm>
            <a:off x="230777" y="2435158"/>
            <a:ext cx="1689463" cy="1750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  <a:p>
            <a:pPr algn="ctr"/>
            <a:r>
              <a:rPr lang="en-US" dirty="0"/>
              <a:t>Browser / Mobile Device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8A4FC-6AA6-924E-9875-C09F73483BB0}"/>
              </a:ext>
            </a:extLst>
          </p:cNvPr>
          <p:cNvSpPr txBox="1"/>
          <p:nvPr/>
        </p:nvSpPr>
        <p:spPr>
          <a:xfrm>
            <a:off x="348342" y="766354"/>
            <a:ext cx="6435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Android (HTML5 + JavaScript), JAVA, C# Xamarin Apps. </a:t>
            </a:r>
          </a:p>
          <a:p>
            <a:r>
              <a:rPr lang="en-US" dirty="0"/>
              <a:t>iOS (HTML 5 + JavaScript), C# Xamarin , Objective-C.</a:t>
            </a:r>
          </a:p>
          <a:p>
            <a:r>
              <a:rPr lang="en-US" dirty="0"/>
              <a:t>Browser Apps, Angular, React, Vue, Ember, jQuery Apps, etc.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F8EE4239-F113-334C-881A-F4C6582867EE}"/>
              </a:ext>
            </a:extLst>
          </p:cNvPr>
          <p:cNvSpPr/>
          <p:nvPr/>
        </p:nvSpPr>
        <p:spPr>
          <a:xfrm>
            <a:off x="9540240" y="2230177"/>
            <a:ext cx="2333897" cy="1611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F6F717-1339-9D4E-B324-AD37F413D0D6}"/>
              </a:ext>
            </a:extLst>
          </p:cNvPr>
          <p:cNvSpPr/>
          <p:nvPr/>
        </p:nvSpPr>
        <p:spPr>
          <a:xfrm>
            <a:off x="5181600" y="1680864"/>
            <a:ext cx="3143794" cy="3056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</a:p>
          <a:p>
            <a:pPr algn="ctr"/>
            <a:r>
              <a:rPr lang="en-US" dirty="0"/>
              <a:t>Abstraction Layer on Database / Business Workflows / Security 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804AA340-2A4A-7346-9581-8FC911D0F1EF}"/>
              </a:ext>
            </a:extLst>
          </p:cNvPr>
          <p:cNvSpPr/>
          <p:nvPr/>
        </p:nvSpPr>
        <p:spPr>
          <a:xfrm rot="16200000">
            <a:off x="3731623" y="2300176"/>
            <a:ext cx="879566" cy="20203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366DF-B84A-7742-997F-2EC2FE1E70B9}"/>
              </a:ext>
            </a:extLst>
          </p:cNvPr>
          <p:cNvSpPr txBox="1"/>
          <p:nvPr/>
        </p:nvSpPr>
        <p:spPr>
          <a:xfrm>
            <a:off x="3483429" y="2987040"/>
            <a:ext cx="147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Public Endpoints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451B17D4-C3EC-A84C-85F4-4A4A2A599DC5}"/>
              </a:ext>
            </a:extLst>
          </p:cNvPr>
          <p:cNvSpPr/>
          <p:nvPr/>
        </p:nvSpPr>
        <p:spPr>
          <a:xfrm>
            <a:off x="8325394" y="2987040"/>
            <a:ext cx="1227909" cy="323165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of Rectangle 9">
            <a:extLst>
              <a:ext uri="{FF2B5EF4-FFF2-40B4-BE49-F238E27FC236}">
                <a16:creationId xmlns:a16="http://schemas.microsoft.com/office/drawing/2014/main" id="{2B73AB7D-DB3E-034F-8DDD-F12EACD4241D}"/>
              </a:ext>
            </a:extLst>
          </p:cNvPr>
          <p:cNvSpPr/>
          <p:nvPr/>
        </p:nvSpPr>
        <p:spPr>
          <a:xfrm>
            <a:off x="9792788" y="4572000"/>
            <a:ext cx="1854926" cy="15065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External Systems</a:t>
            </a:r>
          </a:p>
          <a:p>
            <a:pPr algn="ctr"/>
            <a:r>
              <a:rPr lang="en-US" dirty="0"/>
              <a:t>Insurance Claim Provider 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E2F12CAB-073D-404D-88E6-F9D4AFDAC8D3}"/>
              </a:ext>
            </a:extLst>
          </p:cNvPr>
          <p:cNvSpPr/>
          <p:nvPr/>
        </p:nvSpPr>
        <p:spPr>
          <a:xfrm rot="1873549">
            <a:off x="7935686" y="4570546"/>
            <a:ext cx="2246812" cy="36576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F7C2B584-9D6E-114F-B831-8E3D883E591C}"/>
              </a:ext>
            </a:extLst>
          </p:cNvPr>
          <p:cNvSpPr/>
          <p:nvPr/>
        </p:nvSpPr>
        <p:spPr>
          <a:xfrm>
            <a:off x="1545548" y="1946927"/>
            <a:ext cx="2538549" cy="92333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AA1C16FF-2012-7343-B64A-1D223870D80E}"/>
              </a:ext>
            </a:extLst>
          </p:cNvPr>
          <p:cNvSpPr/>
          <p:nvPr/>
        </p:nvSpPr>
        <p:spPr>
          <a:xfrm rot="10800000">
            <a:off x="1449976" y="3615731"/>
            <a:ext cx="2538549" cy="92333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D6B82-6BF3-A84F-B955-EDE5607B80C0}"/>
              </a:ext>
            </a:extLst>
          </p:cNvPr>
          <p:cNvSpPr txBox="1"/>
          <p:nvPr/>
        </p:nvSpPr>
        <p:spPr>
          <a:xfrm>
            <a:off x="4406315" y="5077097"/>
            <a:ext cx="4563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Server must be easy to Configure , Create (Program) and Deploy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3657BA-F57C-D84B-AA9B-359C769DC326}"/>
              </a:ext>
            </a:extLst>
          </p:cNvPr>
          <p:cNvSpPr txBox="1"/>
          <p:nvPr/>
        </p:nvSpPr>
        <p:spPr>
          <a:xfrm>
            <a:off x="8442736" y="4488376"/>
            <a:ext cx="109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Endpoints</a:t>
            </a:r>
          </a:p>
        </p:txBody>
      </p:sp>
    </p:spTree>
    <p:extLst>
      <p:ext uri="{BB962C8B-B14F-4D97-AF65-F5344CB8AC3E}">
        <p14:creationId xmlns:p14="http://schemas.microsoft.com/office/powerpoint/2010/main" val="1205271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EBAB38-B6E5-6945-A3F9-1C8DEF29D246}"/>
              </a:ext>
            </a:extLst>
          </p:cNvPr>
          <p:cNvSpPr txBox="1"/>
          <p:nvPr/>
        </p:nvSpPr>
        <p:spPr>
          <a:xfrm>
            <a:off x="217714" y="174171"/>
            <a:ext cx="118697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Application Server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Hosting Process that host the sever-side code and execute its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Manages the configuration for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Exposing Endpoints for accepting Requests from clients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Manges the Server-Side Security Requirements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Database that contains Identity Information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External Authentication Provider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Hosting Security Context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Session Management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Database calls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Subscription for Externally hosted service calls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Execute the business logic using the Application Framework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Decide an environment for Deployment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Examples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IIS with ASP.NET Runtime (Web Application Framework)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NginX</a:t>
            </a:r>
            <a:r>
              <a:rPr lang="en-US" dirty="0"/>
              <a:t> with JVM (Web Application Framework) / Spring Boot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Node.js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Web Application Frameworks as, Express, Koa, …..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Server-Side Logic Executions </a:t>
            </a:r>
          </a:p>
        </p:txBody>
      </p:sp>
    </p:spTree>
    <p:extLst>
      <p:ext uri="{BB962C8B-B14F-4D97-AF65-F5344CB8AC3E}">
        <p14:creationId xmlns:p14="http://schemas.microsoft.com/office/powerpoint/2010/main" val="1652624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D076A-D8A9-A346-A874-5CBA395E4ED7}"/>
              </a:ext>
            </a:extLst>
          </p:cNvPr>
          <p:cNvSpPr/>
          <p:nvPr/>
        </p:nvSpPr>
        <p:spPr>
          <a:xfrm>
            <a:off x="5843452" y="583473"/>
            <a:ext cx="4040777" cy="4572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51941-0E32-3648-8606-1E05592C33F2}"/>
              </a:ext>
            </a:extLst>
          </p:cNvPr>
          <p:cNvSpPr txBox="1"/>
          <p:nvPr/>
        </p:nvSpPr>
        <p:spPr>
          <a:xfrm>
            <a:off x="3439886" y="60960"/>
            <a:ext cx="820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Server aka Application Server, </a:t>
            </a:r>
            <a:r>
              <a:rPr lang="en-US" dirty="0" err="1"/>
              <a:t>inetmgr.exe</a:t>
            </a:r>
            <a:r>
              <a:rPr lang="en-US" dirty="0"/>
              <a:t> (IIS) / exe for Apache / exe for Nginx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67EF715-57D2-4A45-B0F5-B060F5AE9877}"/>
              </a:ext>
            </a:extLst>
          </p:cNvPr>
          <p:cNvSpPr/>
          <p:nvPr/>
        </p:nvSpPr>
        <p:spPr>
          <a:xfrm>
            <a:off x="5843452" y="5303520"/>
            <a:ext cx="4040777" cy="705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Hosing OS</a:t>
            </a:r>
          </a:p>
          <a:p>
            <a:pPr algn="ctr"/>
            <a:r>
              <a:rPr lang="en-US" dirty="0"/>
              <a:t>Windows / Linux / Solaris / macOS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39E0A-4896-D447-B00C-20C26BD20229}"/>
              </a:ext>
            </a:extLst>
          </p:cNvPr>
          <p:cNvSpPr/>
          <p:nvPr/>
        </p:nvSpPr>
        <p:spPr>
          <a:xfrm>
            <a:off x="5947954" y="4389120"/>
            <a:ext cx="3866606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ThreadPool</a:t>
            </a:r>
            <a:r>
              <a:rPr lang="en-US" dirty="0"/>
              <a:t> to </a:t>
            </a:r>
            <a:r>
              <a:rPr lang="en-US" dirty="0" err="1"/>
              <a:t>WebServer</a:t>
            </a:r>
            <a:r>
              <a:rPr lang="en-US" dirty="0"/>
              <a:t> from 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48701-15E2-2844-BB96-769BBA6A654E}"/>
              </a:ext>
            </a:extLst>
          </p:cNvPr>
          <p:cNvSpPr/>
          <p:nvPr/>
        </p:nvSpPr>
        <p:spPr>
          <a:xfrm>
            <a:off x="10075817" y="4907280"/>
            <a:ext cx="2116183" cy="1101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A77471A-9526-5746-8736-5DAA5927BA4C}"/>
              </a:ext>
            </a:extLst>
          </p:cNvPr>
          <p:cNvSpPr/>
          <p:nvPr/>
        </p:nvSpPr>
        <p:spPr>
          <a:xfrm>
            <a:off x="10232572" y="5016137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509266-E132-5D41-83B8-AE21F966025B}"/>
              </a:ext>
            </a:extLst>
          </p:cNvPr>
          <p:cNvSpPr/>
          <p:nvPr/>
        </p:nvSpPr>
        <p:spPr>
          <a:xfrm>
            <a:off x="10728961" y="5016137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924FF17-09DE-1E4C-9F65-62A9433EA9AD}"/>
              </a:ext>
            </a:extLst>
          </p:cNvPr>
          <p:cNvSpPr/>
          <p:nvPr/>
        </p:nvSpPr>
        <p:spPr>
          <a:xfrm>
            <a:off x="10232572" y="5545182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B2A8BE-7AEE-1E45-95EB-DAF9C3CE5501}"/>
              </a:ext>
            </a:extLst>
          </p:cNvPr>
          <p:cNvSpPr/>
          <p:nvPr/>
        </p:nvSpPr>
        <p:spPr>
          <a:xfrm>
            <a:off x="10720253" y="5545182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0741846-3764-EE42-A4D7-010AA4C7EECF}"/>
              </a:ext>
            </a:extLst>
          </p:cNvPr>
          <p:cNvSpPr/>
          <p:nvPr/>
        </p:nvSpPr>
        <p:spPr>
          <a:xfrm>
            <a:off x="11207932" y="5016137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D08440C-84A7-DB4C-833D-7BB5530C2E84}"/>
              </a:ext>
            </a:extLst>
          </p:cNvPr>
          <p:cNvSpPr/>
          <p:nvPr/>
        </p:nvSpPr>
        <p:spPr>
          <a:xfrm>
            <a:off x="11765280" y="5016137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F7F0E9A-D262-5A49-8ABB-B7A0F5EF2098}"/>
              </a:ext>
            </a:extLst>
          </p:cNvPr>
          <p:cNvSpPr/>
          <p:nvPr/>
        </p:nvSpPr>
        <p:spPr>
          <a:xfrm>
            <a:off x="11207932" y="5545182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349C97E-2E90-EF4F-AC05-D9D92A9EC4F9}"/>
              </a:ext>
            </a:extLst>
          </p:cNvPr>
          <p:cNvSpPr/>
          <p:nvPr/>
        </p:nvSpPr>
        <p:spPr>
          <a:xfrm>
            <a:off x="11760926" y="5545182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376CC-CB82-DC4D-9F20-23752D54784E}"/>
              </a:ext>
            </a:extLst>
          </p:cNvPr>
          <p:cNvSpPr txBox="1"/>
          <p:nvPr/>
        </p:nvSpPr>
        <p:spPr>
          <a:xfrm>
            <a:off x="10141132" y="4171406"/>
            <a:ext cx="195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Core * 8 * 250 = 8000 threads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B5033A96-9AB2-CF40-8E01-41AFAA3ABB29}"/>
              </a:ext>
            </a:extLst>
          </p:cNvPr>
          <p:cNvSpPr/>
          <p:nvPr/>
        </p:nvSpPr>
        <p:spPr>
          <a:xfrm>
            <a:off x="6477006" y="4942114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3573BB9F-B495-3E47-B895-A5383BB363CD}"/>
              </a:ext>
            </a:extLst>
          </p:cNvPr>
          <p:cNvSpPr/>
          <p:nvPr/>
        </p:nvSpPr>
        <p:spPr>
          <a:xfrm>
            <a:off x="7204171" y="4950822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1774BB8A-2F67-E74A-A329-7EDCD14B0DBE}"/>
              </a:ext>
            </a:extLst>
          </p:cNvPr>
          <p:cNvSpPr/>
          <p:nvPr/>
        </p:nvSpPr>
        <p:spPr>
          <a:xfrm>
            <a:off x="7920449" y="4972593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0582C04F-3D6F-F546-BD2D-7AC121A26773}"/>
              </a:ext>
            </a:extLst>
          </p:cNvPr>
          <p:cNvSpPr/>
          <p:nvPr/>
        </p:nvSpPr>
        <p:spPr>
          <a:xfrm>
            <a:off x="8469088" y="4968241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1C8EE780-635E-2B4B-BFBB-8ADD477243DE}"/>
              </a:ext>
            </a:extLst>
          </p:cNvPr>
          <p:cNvSpPr/>
          <p:nvPr/>
        </p:nvSpPr>
        <p:spPr>
          <a:xfrm>
            <a:off x="9196253" y="4950822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EBECAC00-2DD3-C14F-B063-F9249E23C549}"/>
              </a:ext>
            </a:extLst>
          </p:cNvPr>
          <p:cNvSpPr/>
          <p:nvPr/>
        </p:nvSpPr>
        <p:spPr>
          <a:xfrm>
            <a:off x="352697" y="5421086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2FDDF2-830B-D642-9F07-13CDCE11ACFA}"/>
              </a:ext>
            </a:extLst>
          </p:cNvPr>
          <p:cNvSpPr txBox="1"/>
          <p:nvPr/>
        </p:nvSpPr>
        <p:spPr>
          <a:xfrm>
            <a:off x="740229" y="5399314"/>
            <a:ext cx="21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threads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E12846F-BB1E-FA41-8D92-6EAACBA804BD}"/>
              </a:ext>
            </a:extLst>
          </p:cNvPr>
          <p:cNvSpPr/>
          <p:nvPr/>
        </p:nvSpPr>
        <p:spPr>
          <a:xfrm>
            <a:off x="6037224" y="849086"/>
            <a:ext cx="1406433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5D6209A-39F1-1D45-9A1F-FE7D98374C73}"/>
              </a:ext>
            </a:extLst>
          </p:cNvPr>
          <p:cNvSpPr/>
          <p:nvPr/>
        </p:nvSpPr>
        <p:spPr>
          <a:xfrm>
            <a:off x="8270973" y="874821"/>
            <a:ext cx="1406433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529084C-35D0-9449-A0EE-9C349D70BEBC}"/>
              </a:ext>
            </a:extLst>
          </p:cNvPr>
          <p:cNvSpPr/>
          <p:nvPr/>
        </p:nvSpPr>
        <p:spPr>
          <a:xfrm>
            <a:off x="6037224" y="2386540"/>
            <a:ext cx="1406433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App3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8FA6CB3-487A-6B41-AD35-66468A885081}"/>
              </a:ext>
            </a:extLst>
          </p:cNvPr>
          <p:cNvSpPr/>
          <p:nvPr/>
        </p:nvSpPr>
        <p:spPr>
          <a:xfrm>
            <a:off x="8270973" y="2412275"/>
            <a:ext cx="1406433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4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6DB733BE-A113-5B4C-A9DA-B0E493C293AE}"/>
              </a:ext>
            </a:extLst>
          </p:cNvPr>
          <p:cNvSpPr/>
          <p:nvPr/>
        </p:nvSpPr>
        <p:spPr>
          <a:xfrm>
            <a:off x="6653349" y="3705887"/>
            <a:ext cx="235131" cy="6792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0E325D50-069B-C44D-80F2-C8456F200AFD}"/>
              </a:ext>
            </a:extLst>
          </p:cNvPr>
          <p:cNvSpPr/>
          <p:nvPr/>
        </p:nvSpPr>
        <p:spPr>
          <a:xfrm>
            <a:off x="8856623" y="3735586"/>
            <a:ext cx="235131" cy="6792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ent Arrow 28">
            <a:extLst>
              <a:ext uri="{FF2B5EF4-FFF2-40B4-BE49-F238E27FC236}">
                <a16:creationId xmlns:a16="http://schemas.microsoft.com/office/drawing/2014/main" id="{01469152-0C63-C24F-972F-7015C888364D}"/>
              </a:ext>
            </a:extLst>
          </p:cNvPr>
          <p:cNvSpPr/>
          <p:nvPr/>
        </p:nvSpPr>
        <p:spPr>
          <a:xfrm rot="5400000">
            <a:off x="6174924" y="2731074"/>
            <a:ext cx="2669176" cy="638988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>
            <a:extLst>
              <a:ext uri="{FF2B5EF4-FFF2-40B4-BE49-F238E27FC236}">
                <a16:creationId xmlns:a16="http://schemas.microsoft.com/office/drawing/2014/main" id="{5EE22B07-F76C-234C-813A-FA8E2EE3628B}"/>
              </a:ext>
            </a:extLst>
          </p:cNvPr>
          <p:cNvSpPr/>
          <p:nvPr/>
        </p:nvSpPr>
        <p:spPr>
          <a:xfrm rot="5400000" flipV="1">
            <a:off x="6901003" y="2726720"/>
            <a:ext cx="2669176" cy="638988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F7370F-9BBB-984A-A7BC-05F241FEE97C}"/>
              </a:ext>
            </a:extLst>
          </p:cNvPr>
          <p:cNvSpPr txBox="1"/>
          <p:nvPr/>
        </p:nvSpPr>
        <p:spPr>
          <a:xfrm>
            <a:off x="219899" y="500355"/>
            <a:ext cx="5238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Apps uses same </a:t>
            </a:r>
            <a:r>
              <a:rPr lang="en-US" dirty="0" err="1"/>
              <a:t>ThreadPool</a:t>
            </a:r>
            <a:r>
              <a:rPr lang="en-US" dirty="0"/>
              <a:t>. App Framework decides no. of threads to be read from </a:t>
            </a:r>
            <a:r>
              <a:rPr lang="en-US" dirty="0" err="1"/>
              <a:t>ThreadPool</a:t>
            </a:r>
            <a:r>
              <a:rPr lang="en-US" dirty="0"/>
              <a:t>  for Processing incoming Requests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5B823D-6FED-904E-AF8A-CBAB62924716}"/>
              </a:ext>
            </a:extLst>
          </p:cNvPr>
          <p:cNvCxnSpPr/>
          <p:nvPr/>
        </p:nvCxnSpPr>
        <p:spPr>
          <a:xfrm>
            <a:off x="352697" y="1711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AA345A-F721-574E-84C4-39803C6B7BC8}"/>
              </a:ext>
            </a:extLst>
          </p:cNvPr>
          <p:cNvCxnSpPr/>
          <p:nvPr/>
        </p:nvCxnSpPr>
        <p:spPr>
          <a:xfrm>
            <a:off x="505097" y="18640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A67DAA-A2D9-7B4A-A713-B3AF751E9115}"/>
              </a:ext>
            </a:extLst>
          </p:cNvPr>
          <p:cNvCxnSpPr/>
          <p:nvPr/>
        </p:nvCxnSpPr>
        <p:spPr>
          <a:xfrm>
            <a:off x="657497" y="20164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046C3A-347E-CB46-92DC-0FCDD1AA1945}"/>
              </a:ext>
            </a:extLst>
          </p:cNvPr>
          <p:cNvCxnSpPr/>
          <p:nvPr/>
        </p:nvCxnSpPr>
        <p:spPr>
          <a:xfrm>
            <a:off x="809897" y="21688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2C3108-75C8-BB41-BE59-23D616A2DC0F}"/>
              </a:ext>
            </a:extLst>
          </p:cNvPr>
          <p:cNvCxnSpPr/>
          <p:nvPr/>
        </p:nvCxnSpPr>
        <p:spPr>
          <a:xfrm>
            <a:off x="962297" y="23212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4D817C-78B8-A940-B5A6-EE0B6BAF612F}"/>
              </a:ext>
            </a:extLst>
          </p:cNvPr>
          <p:cNvCxnSpPr/>
          <p:nvPr/>
        </p:nvCxnSpPr>
        <p:spPr>
          <a:xfrm>
            <a:off x="1114697" y="2473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2DD90A-701E-C04C-9F69-8F628BFE47A9}"/>
              </a:ext>
            </a:extLst>
          </p:cNvPr>
          <p:cNvCxnSpPr/>
          <p:nvPr/>
        </p:nvCxnSpPr>
        <p:spPr>
          <a:xfrm>
            <a:off x="1267097" y="26260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A4C76B-0119-7141-BBC1-FA04F0A00DC1}"/>
              </a:ext>
            </a:extLst>
          </p:cNvPr>
          <p:cNvCxnSpPr/>
          <p:nvPr/>
        </p:nvCxnSpPr>
        <p:spPr>
          <a:xfrm>
            <a:off x="1419497" y="27784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0410A3-CED9-9A43-84C3-676F401451B3}"/>
              </a:ext>
            </a:extLst>
          </p:cNvPr>
          <p:cNvCxnSpPr/>
          <p:nvPr/>
        </p:nvCxnSpPr>
        <p:spPr>
          <a:xfrm>
            <a:off x="1571897" y="29308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AEBF26-671E-1741-8A7D-FC93313A63DC}"/>
              </a:ext>
            </a:extLst>
          </p:cNvPr>
          <p:cNvCxnSpPr/>
          <p:nvPr/>
        </p:nvCxnSpPr>
        <p:spPr>
          <a:xfrm>
            <a:off x="1724297" y="30832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C9A7E1-EB3C-FF48-8F79-0A2E6A079311}"/>
              </a:ext>
            </a:extLst>
          </p:cNvPr>
          <p:cNvCxnSpPr/>
          <p:nvPr/>
        </p:nvCxnSpPr>
        <p:spPr>
          <a:xfrm>
            <a:off x="1876697" y="3235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94F058-DE3E-1F4A-B184-D6267C3D98A3}"/>
              </a:ext>
            </a:extLst>
          </p:cNvPr>
          <p:cNvCxnSpPr/>
          <p:nvPr/>
        </p:nvCxnSpPr>
        <p:spPr>
          <a:xfrm>
            <a:off x="2029097" y="33880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5BC568-08EB-4A4D-8C77-877C4D916533}"/>
              </a:ext>
            </a:extLst>
          </p:cNvPr>
          <p:cNvCxnSpPr/>
          <p:nvPr/>
        </p:nvCxnSpPr>
        <p:spPr>
          <a:xfrm>
            <a:off x="2181497" y="35404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76FDDA-05A6-CB4E-8477-C28146A462DB}"/>
              </a:ext>
            </a:extLst>
          </p:cNvPr>
          <p:cNvCxnSpPr/>
          <p:nvPr/>
        </p:nvCxnSpPr>
        <p:spPr>
          <a:xfrm>
            <a:off x="2333897" y="36928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1FCDD3-F1E0-3644-B117-4CAD1C9F6B13}"/>
              </a:ext>
            </a:extLst>
          </p:cNvPr>
          <p:cNvCxnSpPr/>
          <p:nvPr/>
        </p:nvCxnSpPr>
        <p:spPr>
          <a:xfrm>
            <a:off x="2486297" y="38452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092129-E435-3848-A0A3-A19E004AB903}"/>
              </a:ext>
            </a:extLst>
          </p:cNvPr>
          <p:cNvCxnSpPr/>
          <p:nvPr/>
        </p:nvCxnSpPr>
        <p:spPr>
          <a:xfrm>
            <a:off x="2638697" y="3997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744CCD-7190-4940-BA72-7EBFEBC9D6C4}"/>
              </a:ext>
            </a:extLst>
          </p:cNvPr>
          <p:cNvCxnSpPr/>
          <p:nvPr/>
        </p:nvCxnSpPr>
        <p:spPr>
          <a:xfrm>
            <a:off x="2791097" y="41500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7651C3-3A9A-FB48-8E94-362ADD930D88}"/>
              </a:ext>
            </a:extLst>
          </p:cNvPr>
          <p:cNvCxnSpPr/>
          <p:nvPr/>
        </p:nvCxnSpPr>
        <p:spPr>
          <a:xfrm>
            <a:off x="2943497" y="43024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BF0B125-6AF1-164A-95FE-A8A3EB833745}"/>
              </a:ext>
            </a:extLst>
          </p:cNvPr>
          <p:cNvCxnSpPr/>
          <p:nvPr/>
        </p:nvCxnSpPr>
        <p:spPr>
          <a:xfrm>
            <a:off x="3095897" y="44548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6E75FE-223A-3B44-9CD2-65CCB3E48A30}"/>
              </a:ext>
            </a:extLst>
          </p:cNvPr>
          <p:cNvCxnSpPr/>
          <p:nvPr/>
        </p:nvCxnSpPr>
        <p:spPr>
          <a:xfrm>
            <a:off x="3248297" y="46072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7E0F03-E645-2D4F-8F25-081A8BDD14EB}"/>
              </a:ext>
            </a:extLst>
          </p:cNvPr>
          <p:cNvCxnSpPr/>
          <p:nvPr/>
        </p:nvCxnSpPr>
        <p:spPr>
          <a:xfrm>
            <a:off x="3400697" y="4759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11DB1A6-D9D0-DF43-90F3-34E5D116A850}"/>
              </a:ext>
            </a:extLst>
          </p:cNvPr>
          <p:cNvSpPr txBox="1"/>
          <p:nvPr/>
        </p:nvSpPr>
        <p:spPr>
          <a:xfrm>
            <a:off x="148046" y="3540426"/>
            <a:ext cx="218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Requests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EE0DAF-B053-E745-A22A-33694B990295}"/>
              </a:ext>
            </a:extLst>
          </p:cNvPr>
          <p:cNvSpPr txBox="1"/>
          <p:nvPr/>
        </p:nvSpPr>
        <p:spPr>
          <a:xfrm>
            <a:off x="9978944" y="739031"/>
            <a:ext cx="202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1,2,3,4 allocates separate thread for each incoming request</a:t>
            </a:r>
          </a:p>
        </p:txBody>
      </p:sp>
      <p:sp>
        <p:nvSpPr>
          <p:cNvPr id="56" name="Left-right Arrow 55">
            <a:extLst>
              <a:ext uri="{FF2B5EF4-FFF2-40B4-BE49-F238E27FC236}">
                <a16:creationId xmlns:a16="http://schemas.microsoft.com/office/drawing/2014/main" id="{50E95C35-6007-9943-9672-C65FBFA88919}"/>
              </a:ext>
            </a:extLst>
          </p:cNvPr>
          <p:cNvSpPr/>
          <p:nvPr/>
        </p:nvSpPr>
        <p:spPr>
          <a:xfrm>
            <a:off x="9761230" y="5533904"/>
            <a:ext cx="427799" cy="172386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9E26FF-FF77-B34A-B4A9-79E88E1D476C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Programming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930F5-4369-954D-BCFD-4C5E5C8C1BB0}"/>
              </a:ext>
            </a:extLst>
          </p:cNvPr>
          <p:cNvSpPr txBox="1"/>
          <p:nvPr/>
        </p:nvSpPr>
        <p:spPr>
          <a:xfrm>
            <a:off x="0" y="5138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JavaScript Object Equality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119A8-A19E-FD4C-9D6E-96B33FC9956D}"/>
              </a:ext>
            </a:extLst>
          </p:cNvPr>
          <p:cNvSpPr/>
          <p:nvPr/>
        </p:nvSpPr>
        <p:spPr>
          <a:xfrm>
            <a:off x="124326" y="1304611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{x: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E99D1-0687-5245-87BF-46834766720D}"/>
              </a:ext>
            </a:extLst>
          </p:cNvPr>
          <p:cNvSpPr/>
          <p:nvPr/>
        </p:nvSpPr>
        <p:spPr>
          <a:xfrm>
            <a:off x="9187543" y="1375954"/>
            <a:ext cx="975360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C51448-D874-C44E-B546-DC47DA2E4B1F}"/>
              </a:ext>
            </a:extLst>
          </p:cNvPr>
          <p:cNvCxnSpPr>
            <a:endCxn id="5" idx="1"/>
          </p:cNvCxnSpPr>
          <p:nvPr/>
        </p:nvCxnSpPr>
        <p:spPr>
          <a:xfrm>
            <a:off x="7280366" y="1763485"/>
            <a:ext cx="1907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1751FC-E156-F842-8F1B-707CF54DCBE7}"/>
              </a:ext>
            </a:extLst>
          </p:cNvPr>
          <p:cNvSpPr txBox="1"/>
          <p:nvPr/>
        </p:nvSpPr>
        <p:spPr>
          <a:xfrm>
            <a:off x="6775269" y="1673943"/>
            <a:ext cx="5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8CCC5-505A-864A-805C-2C987628E132}"/>
              </a:ext>
            </a:extLst>
          </p:cNvPr>
          <p:cNvSpPr/>
          <p:nvPr/>
        </p:nvSpPr>
        <p:spPr>
          <a:xfrm>
            <a:off x="0" y="2277682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obj1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89E08-4137-3540-B113-06BD476D4F06}"/>
              </a:ext>
            </a:extLst>
          </p:cNvPr>
          <p:cNvSpPr txBox="1"/>
          <p:nvPr/>
        </p:nvSpPr>
        <p:spPr>
          <a:xfrm>
            <a:off x="0" y="2795451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will point to same location that is referenced by obj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E9E2E5-781F-B447-9C99-04D5769F0743}"/>
              </a:ext>
            </a:extLst>
          </p:cNvPr>
          <p:cNvCxnSpPr>
            <a:endCxn id="5" idx="2"/>
          </p:cNvCxnSpPr>
          <p:nvPr/>
        </p:nvCxnSpPr>
        <p:spPr>
          <a:xfrm flipV="1">
            <a:off x="9675223" y="2151017"/>
            <a:ext cx="0" cy="80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89428D-E20B-1241-A616-03C765DA1248}"/>
              </a:ext>
            </a:extLst>
          </p:cNvPr>
          <p:cNvSpPr txBox="1"/>
          <p:nvPr/>
        </p:nvSpPr>
        <p:spPr>
          <a:xfrm>
            <a:off x="9187543" y="2952206"/>
            <a:ext cx="118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8FAED0-8D84-F84D-8696-464566527046}"/>
              </a:ext>
            </a:extLst>
          </p:cNvPr>
          <p:cNvSpPr/>
          <p:nvPr/>
        </p:nvSpPr>
        <p:spPr>
          <a:xfrm>
            <a:off x="139460" y="3646043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obj1.x = 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900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5A1B0-49CD-6C44-8BB7-0822A461491D}"/>
              </a:ext>
            </a:extLst>
          </p:cNvPr>
          <p:cNvSpPr txBox="1"/>
          <p:nvPr/>
        </p:nvSpPr>
        <p:spPr>
          <a:xfrm>
            <a:off x="0" y="4188823"/>
            <a:ext cx="4188823" cy="37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Updates in obj1 will be reflected to obj</a:t>
            </a:r>
          </a:p>
        </p:txBody>
      </p:sp>
    </p:spTree>
    <p:extLst>
      <p:ext uri="{BB962C8B-B14F-4D97-AF65-F5344CB8AC3E}">
        <p14:creationId xmlns:p14="http://schemas.microsoft.com/office/powerpoint/2010/main" val="1312324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428A87-BBD9-B647-A639-10F541B0F26A}"/>
              </a:ext>
            </a:extLst>
          </p:cNvPr>
          <p:cNvSpPr/>
          <p:nvPr/>
        </p:nvSpPr>
        <p:spPr>
          <a:xfrm>
            <a:off x="2299063" y="3074126"/>
            <a:ext cx="6487886" cy="539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7215E9-98AE-2646-A04F-CA8514024C1F}"/>
              </a:ext>
            </a:extLst>
          </p:cNvPr>
          <p:cNvSpPr/>
          <p:nvPr/>
        </p:nvSpPr>
        <p:spPr>
          <a:xfrm>
            <a:off x="3030583" y="3082834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CBB51F-1525-5946-90EB-094543FAE41F}"/>
              </a:ext>
            </a:extLst>
          </p:cNvPr>
          <p:cNvSpPr/>
          <p:nvPr/>
        </p:nvSpPr>
        <p:spPr>
          <a:xfrm>
            <a:off x="3875314" y="3082834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DBF5AE-1123-5242-9AEE-4E583D38C250}"/>
              </a:ext>
            </a:extLst>
          </p:cNvPr>
          <p:cNvSpPr/>
          <p:nvPr/>
        </p:nvSpPr>
        <p:spPr>
          <a:xfrm>
            <a:off x="5020491" y="3074126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BA27F0-5EC5-0648-8312-0A209B94E75B}"/>
              </a:ext>
            </a:extLst>
          </p:cNvPr>
          <p:cNvSpPr/>
          <p:nvPr/>
        </p:nvSpPr>
        <p:spPr>
          <a:xfrm>
            <a:off x="6217920" y="3100251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37E7F5-9328-2E4B-9F95-C729A93B96E6}"/>
              </a:ext>
            </a:extLst>
          </p:cNvPr>
          <p:cNvSpPr/>
          <p:nvPr/>
        </p:nvSpPr>
        <p:spPr>
          <a:xfrm>
            <a:off x="7741919" y="3074126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35E59-CCD0-A247-9DE5-B2B70B4C3755}"/>
              </a:ext>
            </a:extLst>
          </p:cNvPr>
          <p:cNvSpPr txBox="1"/>
          <p:nvPr/>
        </p:nvSpPr>
        <p:spPr>
          <a:xfrm>
            <a:off x="3950425" y="3988525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7D9D-EBA1-AB41-B0BA-9D3DC1670784}"/>
              </a:ext>
            </a:extLst>
          </p:cNvPr>
          <p:cNvSpPr txBox="1"/>
          <p:nvPr/>
        </p:nvSpPr>
        <p:spPr>
          <a:xfrm>
            <a:off x="3197135" y="3187337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AD3CE-6129-8E47-8CEC-042C578AEE14}"/>
              </a:ext>
            </a:extLst>
          </p:cNvPr>
          <p:cNvSpPr txBox="1"/>
          <p:nvPr/>
        </p:nvSpPr>
        <p:spPr>
          <a:xfrm>
            <a:off x="4081054" y="3157099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D8E10-B551-C348-A726-E28F74915FC2}"/>
              </a:ext>
            </a:extLst>
          </p:cNvPr>
          <p:cNvSpPr txBox="1"/>
          <p:nvPr/>
        </p:nvSpPr>
        <p:spPr>
          <a:xfrm>
            <a:off x="5308963" y="3161454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BF746-2126-B843-BE46-F5244AA202C5}"/>
              </a:ext>
            </a:extLst>
          </p:cNvPr>
          <p:cNvSpPr txBox="1"/>
          <p:nvPr/>
        </p:nvSpPr>
        <p:spPr>
          <a:xfrm>
            <a:off x="6474823" y="3178871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9648A715-3B0F-DD43-B53D-94BAB1262FF0}"/>
              </a:ext>
            </a:extLst>
          </p:cNvPr>
          <p:cNvSpPr/>
          <p:nvPr/>
        </p:nvSpPr>
        <p:spPr>
          <a:xfrm>
            <a:off x="2325189" y="1641565"/>
            <a:ext cx="275408" cy="1375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C4C3F-FE1E-C542-B071-ACC5B092330D}"/>
              </a:ext>
            </a:extLst>
          </p:cNvPr>
          <p:cNvSpPr txBox="1"/>
          <p:nvPr/>
        </p:nvSpPr>
        <p:spPr>
          <a:xfrm>
            <a:off x="1306286" y="1018903"/>
            <a:ext cx="2489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Click, invoke f1(), execute it ad dequeue</a:t>
            </a:r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DC10EF34-97F6-5A4E-800E-CDA00963C4D8}"/>
              </a:ext>
            </a:extLst>
          </p:cNvPr>
          <p:cNvSpPr/>
          <p:nvPr/>
        </p:nvSpPr>
        <p:spPr>
          <a:xfrm flipV="1">
            <a:off x="2673531" y="3614057"/>
            <a:ext cx="1201783" cy="74893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D6330-5F0E-E042-AA61-960D61570545}"/>
              </a:ext>
            </a:extLst>
          </p:cNvPr>
          <p:cNvSpPr txBox="1"/>
          <p:nvPr/>
        </p:nvSpPr>
        <p:spPr>
          <a:xfrm>
            <a:off x="2969623" y="4537166"/>
            <a:ext cx="2638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 event with the callback from Q</a:t>
            </a:r>
          </a:p>
        </p:txBody>
      </p:sp>
    </p:spTree>
    <p:extLst>
      <p:ext uri="{BB962C8B-B14F-4D97-AF65-F5344CB8AC3E}">
        <p14:creationId xmlns:p14="http://schemas.microsoft.com/office/powerpoint/2010/main" val="4269495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AEBB0E-1DD7-CC43-821D-09F76F0F699F}"/>
              </a:ext>
            </a:extLst>
          </p:cNvPr>
          <p:cNvSpPr txBox="1"/>
          <p:nvPr/>
        </p:nvSpPr>
        <p:spPr>
          <a:xfrm>
            <a:off x="1654629" y="719239"/>
            <a:ext cx="52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t1 = new Thread(fn1); t1.start()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459AEC-6A3F-8C41-80EB-A6CBC09D5FBF}"/>
              </a:ext>
            </a:extLst>
          </p:cNvPr>
          <p:cNvSpPr/>
          <p:nvPr/>
        </p:nvSpPr>
        <p:spPr>
          <a:xfrm>
            <a:off x="348343" y="752509"/>
            <a:ext cx="1062446" cy="520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</a:p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Main</a:t>
            </a:r>
          </a:p>
          <a:p>
            <a:pPr algn="ctr"/>
            <a:r>
              <a:rPr lang="en-US" dirty="0"/>
              <a:t>Thread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DF4BF5F9-6C95-3A4C-BFE3-80B1D27BB928}"/>
              </a:ext>
            </a:extLst>
          </p:cNvPr>
          <p:cNvSpPr/>
          <p:nvPr/>
        </p:nvSpPr>
        <p:spPr>
          <a:xfrm>
            <a:off x="1410789" y="1088571"/>
            <a:ext cx="552994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87915-6892-0D4E-AF82-7E610F533536}"/>
              </a:ext>
            </a:extLst>
          </p:cNvPr>
          <p:cNvSpPr txBox="1"/>
          <p:nvPr/>
        </p:nvSpPr>
        <p:spPr>
          <a:xfrm>
            <a:off x="1654629" y="1559616"/>
            <a:ext cx="52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t2 = new Thread(fn2); t2.start()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5992584-1738-9E47-935A-578A97B21A6B}"/>
              </a:ext>
            </a:extLst>
          </p:cNvPr>
          <p:cNvSpPr/>
          <p:nvPr/>
        </p:nvSpPr>
        <p:spPr>
          <a:xfrm>
            <a:off x="1410789" y="1928948"/>
            <a:ext cx="552994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EBD50-6462-A84B-A9BE-0F0F236499B4}"/>
              </a:ext>
            </a:extLst>
          </p:cNvPr>
          <p:cNvSpPr txBox="1"/>
          <p:nvPr/>
        </p:nvSpPr>
        <p:spPr>
          <a:xfrm>
            <a:off x="1654629" y="2464916"/>
            <a:ext cx="52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t3 = new Thread(fn3); t3.start()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62EEEFC-9B05-3D42-8F16-F5ACEA435CB9}"/>
              </a:ext>
            </a:extLst>
          </p:cNvPr>
          <p:cNvSpPr/>
          <p:nvPr/>
        </p:nvSpPr>
        <p:spPr>
          <a:xfrm>
            <a:off x="1410789" y="2834248"/>
            <a:ext cx="552994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45F4E7-9680-594E-B79D-94C2E86BC24D}"/>
              </a:ext>
            </a:extLst>
          </p:cNvPr>
          <p:cNvSpPr/>
          <p:nvPr/>
        </p:nvSpPr>
        <p:spPr>
          <a:xfrm>
            <a:off x="3692434" y="3265714"/>
            <a:ext cx="45719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21F712-732B-0C40-9FA6-216EA11EB4A5}"/>
              </a:ext>
            </a:extLst>
          </p:cNvPr>
          <p:cNvSpPr/>
          <p:nvPr/>
        </p:nvSpPr>
        <p:spPr>
          <a:xfrm>
            <a:off x="3692433" y="3654727"/>
            <a:ext cx="45719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8D7E35-6160-A34E-B02A-C32B3A0DC2E5}"/>
              </a:ext>
            </a:extLst>
          </p:cNvPr>
          <p:cNvSpPr/>
          <p:nvPr/>
        </p:nvSpPr>
        <p:spPr>
          <a:xfrm>
            <a:off x="3646714" y="4043740"/>
            <a:ext cx="45719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1EEF2A-A4B3-EF4D-8A40-5D16AF880CC1}"/>
              </a:ext>
            </a:extLst>
          </p:cNvPr>
          <p:cNvSpPr/>
          <p:nvPr/>
        </p:nvSpPr>
        <p:spPr>
          <a:xfrm>
            <a:off x="3623854" y="4457504"/>
            <a:ext cx="45719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924D1-1853-BA47-B55B-FD3C270F9FC8}"/>
              </a:ext>
            </a:extLst>
          </p:cNvPr>
          <p:cNvSpPr txBox="1"/>
          <p:nvPr/>
        </p:nvSpPr>
        <p:spPr>
          <a:xfrm>
            <a:off x="1654629" y="4785360"/>
            <a:ext cx="52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</a:t>
            </a:r>
            <a:r>
              <a:rPr lang="en-US" dirty="0" err="1"/>
              <a:t>tn</a:t>
            </a:r>
            <a:r>
              <a:rPr lang="en-US" dirty="0"/>
              <a:t> = new Thread(</a:t>
            </a:r>
            <a:r>
              <a:rPr lang="en-US" dirty="0" err="1"/>
              <a:t>fnn</a:t>
            </a:r>
            <a:r>
              <a:rPr lang="en-US" dirty="0"/>
              <a:t>); </a:t>
            </a:r>
            <a:r>
              <a:rPr lang="en-US" dirty="0" err="1"/>
              <a:t>tn.start</a:t>
            </a:r>
            <a:r>
              <a:rPr lang="en-US" dirty="0"/>
              <a:t>()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61E2D90-9A8D-B042-82FB-C6351EE872D1}"/>
              </a:ext>
            </a:extLst>
          </p:cNvPr>
          <p:cNvSpPr/>
          <p:nvPr/>
        </p:nvSpPr>
        <p:spPr>
          <a:xfrm>
            <a:off x="1410789" y="5154692"/>
            <a:ext cx="552994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 Arrow 15">
            <a:extLst>
              <a:ext uri="{FF2B5EF4-FFF2-40B4-BE49-F238E27FC236}">
                <a16:creationId xmlns:a16="http://schemas.microsoft.com/office/drawing/2014/main" id="{192065B8-17DC-D04D-A7F4-1208B2D0D04B}"/>
              </a:ext>
            </a:extLst>
          </p:cNvPr>
          <p:cNvSpPr/>
          <p:nvPr/>
        </p:nvSpPr>
        <p:spPr>
          <a:xfrm rot="10800000">
            <a:off x="1410789" y="1156368"/>
            <a:ext cx="1497874" cy="515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4C517F03-88E3-724F-8079-85C2255C705D}"/>
              </a:ext>
            </a:extLst>
          </p:cNvPr>
          <p:cNvSpPr/>
          <p:nvPr/>
        </p:nvSpPr>
        <p:spPr>
          <a:xfrm rot="10800000">
            <a:off x="1441270" y="2055918"/>
            <a:ext cx="1127760" cy="515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45BB4A7A-1EA9-B543-AB20-DB1EAD698750}"/>
              </a:ext>
            </a:extLst>
          </p:cNvPr>
          <p:cNvSpPr/>
          <p:nvPr/>
        </p:nvSpPr>
        <p:spPr>
          <a:xfrm rot="10800000">
            <a:off x="1389561" y="2994855"/>
            <a:ext cx="1127760" cy="515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48268FF6-8483-6E4E-9E73-903B58FE5226}"/>
              </a:ext>
            </a:extLst>
          </p:cNvPr>
          <p:cNvSpPr/>
          <p:nvPr/>
        </p:nvSpPr>
        <p:spPr>
          <a:xfrm rot="10800000">
            <a:off x="1417321" y="5253446"/>
            <a:ext cx="304256" cy="515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666775-B269-E842-826F-A0C357F95619}"/>
              </a:ext>
            </a:extLst>
          </p:cNvPr>
          <p:cNvSpPr txBox="1"/>
          <p:nvPr/>
        </p:nvSpPr>
        <p:spPr>
          <a:xfrm>
            <a:off x="4415246" y="3121631"/>
            <a:ext cx="2603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T3 has to listen the exception and notify back to main thread </a:t>
            </a:r>
          </a:p>
        </p:txBody>
      </p:sp>
    </p:spTree>
    <p:extLst>
      <p:ext uri="{BB962C8B-B14F-4D97-AF65-F5344CB8AC3E}">
        <p14:creationId xmlns:p14="http://schemas.microsoft.com/office/powerpoint/2010/main" val="2562071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7E41183-6512-FA40-B91B-524DDCDA779A}"/>
              </a:ext>
            </a:extLst>
          </p:cNvPr>
          <p:cNvSpPr/>
          <p:nvPr/>
        </p:nvSpPr>
        <p:spPr>
          <a:xfrm>
            <a:off x="4641670" y="1018903"/>
            <a:ext cx="5303520" cy="43455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291D5-7077-B042-A99C-295DB1514BCE}"/>
              </a:ext>
            </a:extLst>
          </p:cNvPr>
          <p:cNvSpPr txBox="1"/>
          <p:nvPr/>
        </p:nvSpPr>
        <p:spPr>
          <a:xfrm>
            <a:off x="6357257" y="121920"/>
            <a:ext cx="358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Env.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80F7ED6-F5F7-7A4C-BD74-C048CE99D4FF}"/>
              </a:ext>
            </a:extLst>
          </p:cNvPr>
          <p:cNvSpPr/>
          <p:nvPr/>
        </p:nvSpPr>
        <p:spPr>
          <a:xfrm>
            <a:off x="1097280" y="1611086"/>
            <a:ext cx="51162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3265F-D6A6-F442-B748-F210160BC9D5}"/>
              </a:ext>
            </a:extLst>
          </p:cNvPr>
          <p:cNvSpPr txBox="1"/>
          <p:nvPr/>
        </p:nvSpPr>
        <p:spPr>
          <a:xfrm>
            <a:off x="1393371" y="1241754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65EE5-C7A6-3F4D-AB96-D92E737135A8}"/>
              </a:ext>
            </a:extLst>
          </p:cNvPr>
          <p:cNvSpPr/>
          <p:nvPr/>
        </p:nvSpPr>
        <p:spPr>
          <a:xfrm>
            <a:off x="6213566" y="1297576"/>
            <a:ext cx="3387634" cy="1219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Code Manager (Event Loop)</a:t>
            </a:r>
            <a:endParaRPr lang="en-US" dirty="0"/>
          </a:p>
          <a:p>
            <a:pPr algn="ctr"/>
            <a:r>
              <a:rPr lang="en-US" dirty="0"/>
              <a:t>Evaluate the code to execute against the Request</a:t>
            </a:r>
          </a:p>
          <a:p>
            <a:pPr algn="ctr"/>
            <a:r>
              <a:rPr lang="en-US" dirty="0"/>
              <a:t>Sync Code / Async Code </a:t>
            </a:r>
          </a:p>
        </p:txBody>
      </p:sp>
      <p:sp>
        <p:nvSpPr>
          <p:cNvPr id="7" name="Decision 6">
            <a:extLst>
              <a:ext uri="{FF2B5EF4-FFF2-40B4-BE49-F238E27FC236}">
                <a16:creationId xmlns:a16="http://schemas.microsoft.com/office/drawing/2014/main" id="{EE200F81-C0D9-4D42-B977-83A54AC56764}"/>
              </a:ext>
            </a:extLst>
          </p:cNvPr>
          <p:cNvSpPr/>
          <p:nvPr/>
        </p:nvSpPr>
        <p:spPr>
          <a:xfrm>
            <a:off x="6992983" y="2721428"/>
            <a:ext cx="1837508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IsAsync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CE7192-2EA6-7E4E-B60B-E9341B85649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907383" y="2516777"/>
            <a:ext cx="4354" cy="20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DB0653-FB15-4B45-8954-CCB3C7E20D3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453051" y="3331028"/>
            <a:ext cx="539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3691992-83D9-3C4F-9818-0404DA52502C}"/>
              </a:ext>
            </a:extLst>
          </p:cNvPr>
          <p:cNvSpPr txBox="1"/>
          <p:nvPr/>
        </p:nvSpPr>
        <p:spPr>
          <a:xfrm>
            <a:off x="6357257" y="2891246"/>
            <a:ext cx="63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AB5B9E-E8F1-E147-9945-99ECA8BEC886}"/>
              </a:ext>
            </a:extLst>
          </p:cNvPr>
          <p:cNvSpPr/>
          <p:nvPr/>
        </p:nvSpPr>
        <p:spPr>
          <a:xfrm>
            <a:off x="5181600" y="2891246"/>
            <a:ext cx="1271451" cy="809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Code and Response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936DB6B-96FC-9340-BBAC-56177F24BD59}"/>
              </a:ext>
            </a:extLst>
          </p:cNvPr>
          <p:cNvSpPr/>
          <p:nvPr/>
        </p:nvSpPr>
        <p:spPr>
          <a:xfrm>
            <a:off x="1097280" y="3169920"/>
            <a:ext cx="4093029" cy="259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4199A-312A-4043-BF44-B768E0FAF2B2}"/>
              </a:ext>
            </a:extLst>
          </p:cNvPr>
          <p:cNvSpPr txBox="1"/>
          <p:nvPr/>
        </p:nvSpPr>
        <p:spPr>
          <a:xfrm>
            <a:off x="1402080" y="2516777"/>
            <a:ext cx="270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3E344-DDFB-1649-9B24-9D561412FE80}"/>
              </a:ext>
            </a:extLst>
          </p:cNvPr>
          <p:cNvSpPr txBox="1"/>
          <p:nvPr/>
        </p:nvSpPr>
        <p:spPr>
          <a:xfrm>
            <a:off x="4868091" y="3779520"/>
            <a:ext cx="198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Process is blocked till the code is not executes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0C07D1-882D-E84C-A0B9-255D4E6BD76E}"/>
              </a:ext>
            </a:extLst>
          </p:cNvPr>
          <p:cNvCxnSpPr/>
          <p:nvPr/>
        </p:nvCxnSpPr>
        <p:spPr>
          <a:xfrm>
            <a:off x="7907383" y="3940628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11D3D6-BF56-574C-AE85-321CFDFE212C}"/>
              </a:ext>
            </a:extLst>
          </p:cNvPr>
          <p:cNvSpPr txBox="1"/>
          <p:nvPr/>
        </p:nvSpPr>
        <p:spPr>
          <a:xfrm>
            <a:off x="8107680" y="3940628"/>
            <a:ext cx="101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2365063-5B6C-4540-A5D3-7B784C431095}"/>
              </a:ext>
            </a:extLst>
          </p:cNvPr>
          <p:cNvSpPr/>
          <p:nvPr/>
        </p:nvSpPr>
        <p:spPr>
          <a:xfrm>
            <a:off x="6357257" y="4309960"/>
            <a:ext cx="3243940" cy="679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Promise Based Execution using Events i.e. Success / Failed </a:t>
            </a:r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87AF6004-F629-A448-81F3-4B05B93BB6A8}"/>
              </a:ext>
            </a:extLst>
          </p:cNvPr>
          <p:cNvSpPr/>
          <p:nvPr/>
        </p:nvSpPr>
        <p:spPr>
          <a:xfrm>
            <a:off x="1097280" y="4479778"/>
            <a:ext cx="5242559" cy="259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E0487B-28FD-494C-99EC-003B7BF18BD8}"/>
              </a:ext>
            </a:extLst>
          </p:cNvPr>
          <p:cNvSpPr txBox="1"/>
          <p:nvPr/>
        </p:nvSpPr>
        <p:spPr>
          <a:xfrm>
            <a:off x="5016137" y="4824549"/>
            <a:ext cx="1672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 Process Block </a:t>
            </a:r>
          </a:p>
        </p:txBody>
      </p:sp>
    </p:spTree>
    <p:extLst>
      <p:ext uri="{BB962C8B-B14F-4D97-AF65-F5344CB8AC3E}">
        <p14:creationId xmlns:p14="http://schemas.microsoft.com/office/powerpoint/2010/main" val="3533829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671427-9ED7-6348-A88B-34D2E2AC2E4B}"/>
              </a:ext>
            </a:extLst>
          </p:cNvPr>
          <p:cNvSpPr/>
          <p:nvPr/>
        </p:nvSpPr>
        <p:spPr>
          <a:xfrm>
            <a:off x="661851" y="827314"/>
            <a:ext cx="11025052" cy="12627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1BFE6D-7DCF-A24C-A81B-B38CCAE99188}"/>
              </a:ext>
            </a:extLst>
          </p:cNvPr>
          <p:cNvSpPr txBox="1"/>
          <p:nvPr/>
        </p:nvSpPr>
        <p:spPr>
          <a:xfrm>
            <a:off x="3239589" y="165463"/>
            <a:ext cx="570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E62672-F59F-BE42-8D4C-53915F3B50D2}"/>
              </a:ext>
            </a:extLst>
          </p:cNvPr>
          <p:cNvSpPr/>
          <p:nvPr/>
        </p:nvSpPr>
        <p:spPr>
          <a:xfrm>
            <a:off x="3161211" y="827314"/>
            <a:ext cx="156755" cy="126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EA9B2-EB02-924A-A804-6CE8CCFB7AEA}"/>
              </a:ext>
            </a:extLst>
          </p:cNvPr>
          <p:cNvSpPr/>
          <p:nvPr/>
        </p:nvSpPr>
        <p:spPr>
          <a:xfrm>
            <a:off x="7302138" y="827314"/>
            <a:ext cx="156755" cy="126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6A845-84EF-694E-831C-214E6072900B}"/>
              </a:ext>
            </a:extLst>
          </p:cNvPr>
          <p:cNvSpPr txBox="1"/>
          <p:nvPr/>
        </p:nvSpPr>
        <p:spPr>
          <a:xfrm>
            <a:off x="818606" y="905691"/>
            <a:ext cx="212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1FC5D-55ED-4D47-A60F-1381467A6F3E}"/>
              </a:ext>
            </a:extLst>
          </p:cNvPr>
          <p:cNvSpPr txBox="1"/>
          <p:nvPr/>
        </p:nvSpPr>
        <p:spPr>
          <a:xfrm>
            <a:off x="3640183" y="905691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D4A29-EC64-984A-96D9-FDC7A693DD50}"/>
              </a:ext>
            </a:extLst>
          </p:cNvPr>
          <p:cNvSpPr txBox="1"/>
          <p:nvPr/>
        </p:nvSpPr>
        <p:spPr>
          <a:xfrm>
            <a:off x="7646126" y="905691"/>
            <a:ext cx="37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ERROR / HTTP EXCEPTION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9F4F77-C4D0-C44B-AC17-3A722ECF5698}"/>
              </a:ext>
            </a:extLst>
          </p:cNvPr>
          <p:cNvSpPr/>
          <p:nvPr/>
        </p:nvSpPr>
        <p:spPr>
          <a:xfrm>
            <a:off x="683622" y="3108960"/>
            <a:ext cx="11003281" cy="103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03E5E-D91B-EC4E-8272-0A93DF5E13E7}"/>
              </a:ext>
            </a:extLst>
          </p:cNvPr>
          <p:cNvSpPr txBox="1"/>
          <p:nvPr/>
        </p:nvSpPr>
        <p:spPr>
          <a:xfrm>
            <a:off x="4180114" y="2516777"/>
            <a:ext cx="340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Header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1B2C5B-B98B-F040-BD5C-619788AC4EF3}"/>
              </a:ext>
            </a:extLst>
          </p:cNvPr>
          <p:cNvCxnSpPr>
            <a:cxnSpLocks/>
          </p:cNvCxnSpPr>
          <p:nvPr/>
        </p:nvCxnSpPr>
        <p:spPr>
          <a:xfrm flipH="1">
            <a:off x="683622" y="2090057"/>
            <a:ext cx="1345475" cy="101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42D2C6-2B4F-B048-893F-8DC68E6E0026}"/>
              </a:ext>
            </a:extLst>
          </p:cNvPr>
          <p:cNvSpPr/>
          <p:nvPr/>
        </p:nvSpPr>
        <p:spPr>
          <a:xfrm>
            <a:off x="3143796" y="3108961"/>
            <a:ext cx="174170" cy="101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90E70-582E-214E-9CAC-6118E44EDE57}"/>
              </a:ext>
            </a:extLst>
          </p:cNvPr>
          <p:cNvSpPr txBox="1"/>
          <p:nvPr/>
        </p:nvSpPr>
        <p:spPr>
          <a:xfrm>
            <a:off x="818606" y="3204754"/>
            <a:ext cx="218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URL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43E42D-BF61-5541-B5E9-34F90B81A931}"/>
              </a:ext>
            </a:extLst>
          </p:cNvPr>
          <p:cNvSpPr/>
          <p:nvPr/>
        </p:nvSpPr>
        <p:spPr>
          <a:xfrm>
            <a:off x="6448699" y="3117668"/>
            <a:ext cx="174170" cy="101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892AB8-8296-3348-9F7D-8F3E720E1B33}"/>
              </a:ext>
            </a:extLst>
          </p:cNvPr>
          <p:cNvSpPr txBox="1"/>
          <p:nvPr/>
        </p:nvSpPr>
        <p:spPr>
          <a:xfrm>
            <a:off x="3405051" y="3117668"/>
            <a:ext cx="2917372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 Parameters</a:t>
            </a:r>
          </a:p>
          <a:p>
            <a:r>
              <a:rPr lang="en-US" sz="1100" dirty="0"/>
              <a:t>URL Parameter</a:t>
            </a:r>
          </a:p>
          <a:p>
            <a:r>
              <a:rPr lang="en-US" sz="1100" dirty="0"/>
              <a:t>Authorization: </a:t>
            </a:r>
            <a:r>
              <a:rPr lang="en-US" sz="1100" dirty="0" err="1"/>
              <a:t>AuthScheme</a:t>
            </a:r>
            <a:r>
              <a:rPr lang="en-US" sz="1100" dirty="0"/>
              <a:t> </a:t>
            </a:r>
            <a:r>
              <a:rPr lang="en-US" sz="1100"/>
              <a:t>UserName:</a:t>
            </a:r>
            <a:r>
              <a:rPr lang="en-US" sz="1100" dirty="0" err="1"/>
              <a:t>Password</a:t>
            </a:r>
            <a:endParaRPr lang="en-US" sz="1100" dirty="0"/>
          </a:p>
          <a:p>
            <a:r>
              <a:rPr lang="en-US" sz="1100" dirty="0"/>
              <a:t>Content-Type , Content-Format</a:t>
            </a:r>
          </a:p>
          <a:p>
            <a:r>
              <a:rPr lang="en-US" sz="1100" dirty="0"/>
              <a:t>Content-Length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742C1-3B9F-2B40-90D7-DA0C07AB0D53}"/>
              </a:ext>
            </a:extLst>
          </p:cNvPr>
          <p:cNvSpPr txBox="1"/>
          <p:nvPr/>
        </p:nvSpPr>
        <p:spPr>
          <a:xfrm>
            <a:off x="6757851" y="3117668"/>
            <a:ext cx="433686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Headers</a:t>
            </a:r>
          </a:p>
          <a:p>
            <a:r>
              <a:rPr lang="en-US" sz="1100" dirty="0"/>
              <a:t>Version</a:t>
            </a:r>
          </a:p>
          <a:p>
            <a:r>
              <a:rPr lang="en-US" sz="1100" dirty="0"/>
              <a:t>Accept-language customization</a:t>
            </a:r>
          </a:p>
          <a:p>
            <a:r>
              <a:rPr lang="en-US" sz="1100" dirty="0"/>
              <a:t>Any other custom header value that is parsed by the 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8574D3-46A1-4545-A986-8F86562137E1}"/>
              </a:ext>
            </a:extLst>
          </p:cNvPr>
          <p:cNvSpPr txBox="1"/>
          <p:nvPr/>
        </p:nvSpPr>
        <p:spPr>
          <a:xfrm>
            <a:off x="683622" y="4380411"/>
            <a:ext cx="110032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uses the Stream Object to read the request</a:t>
            </a:r>
          </a:p>
          <a:p>
            <a:pPr marL="342900" indent="-342900">
              <a:buAutoNum type="arabicPeriod"/>
            </a:pPr>
            <a:r>
              <a:rPr lang="en-US" dirty="0"/>
              <a:t>Read Standard Header Parameters</a:t>
            </a:r>
          </a:p>
          <a:p>
            <a:pPr marL="342900" indent="-342900">
              <a:buAutoNum type="arabicPeriod"/>
            </a:pPr>
            <a:r>
              <a:rPr lang="en-US" dirty="0"/>
              <a:t>Read Custom Header Parameters</a:t>
            </a:r>
          </a:p>
          <a:p>
            <a:pPr marL="342900" indent="-342900">
              <a:buAutoNum type="arabicPeriod"/>
            </a:pPr>
            <a:r>
              <a:rPr lang="en-US" dirty="0"/>
              <a:t>Read body and stream it, reads incoming characters and based on format process it </a:t>
            </a:r>
          </a:p>
          <a:p>
            <a:pPr marL="342900" indent="-342900">
              <a:buAutoNum type="arabicPeriod"/>
            </a:pPr>
            <a:r>
              <a:rPr lang="en-US" dirty="0"/>
              <a:t>Data is processed by the server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90F6B3-F9EA-4046-ABCC-CF4B9EE432D0}"/>
              </a:ext>
            </a:extLst>
          </p:cNvPr>
          <p:cNvSpPr txBox="1"/>
          <p:nvPr/>
        </p:nvSpPr>
        <p:spPr>
          <a:xfrm>
            <a:off x="3518263" y="1226343"/>
            <a:ext cx="3389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Contains Data in JSON / TEXT / XML / BINARY / From-Data / Encoded Data when the  request is POST / PUT. POST, create new entry on server, PUT, update existing entry on server</a:t>
            </a:r>
          </a:p>
        </p:txBody>
      </p:sp>
    </p:spTree>
    <p:extLst>
      <p:ext uri="{BB962C8B-B14F-4D97-AF65-F5344CB8AC3E}">
        <p14:creationId xmlns:p14="http://schemas.microsoft.com/office/powerpoint/2010/main" val="1380182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5B78A2-18E7-B442-926E-C4DE44F165CC}"/>
              </a:ext>
            </a:extLst>
          </p:cNvPr>
          <p:cNvSpPr/>
          <p:nvPr/>
        </p:nvSpPr>
        <p:spPr>
          <a:xfrm>
            <a:off x="391886" y="758377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C586C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if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req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method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=== 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"POST"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){</a:t>
            </a:r>
          </a:p>
          <a:p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receivedData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req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setEncoding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'utf-8'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req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on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'data'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, (</a:t>
            </a:r>
            <a:r>
              <a:rPr lang="en-IN" dirty="0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=&gt;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{</a:t>
            </a:r>
          </a:p>
          <a:p>
            <a:r>
              <a:rPr lang="en-IN" dirty="0">
                <a:solidFill>
                  <a:srgbClr val="6A9955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// process the data</a:t>
            </a:r>
            <a:endParaRPr lang="en-IN" dirty="0">
              <a:solidFill>
                <a:srgbClr val="D4D4D4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6A9955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// with you logic`</a:t>
            </a:r>
            <a:endParaRPr lang="en-IN" dirty="0">
              <a:solidFill>
                <a:srgbClr val="D4D4D4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console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`Received data from post 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${</a:t>
            </a:r>
            <a:r>
              <a:rPr lang="en-IN" dirty="0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`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receivedData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 </a:t>
            </a:r>
            <a:r>
              <a:rPr lang="en-IN" dirty="0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}).</a:t>
            </a:r>
            <a:r>
              <a:rPr lang="en-IN" dirty="0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on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'end'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,()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=&gt;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{</a:t>
            </a:r>
          </a:p>
          <a:p>
            <a:r>
              <a:rPr lang="en-IN" dirty="0">
                <a:solidFill>
                  <a:srgbClr val="6A9955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// data processing is done</a:t>
            </a:r>
            <a:endParaRPr lang="en-IN" dirty="0">
              <a:solidFill>
                <a:srgbClr val="D4D4D4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6A9955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// and request is ended </a:t>
            </a:r>
            <a:endParaRPr lang="en-IN" dirty="0">
              <a:solidFill>
                <a:srgbClr val="D4D4D4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Emps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push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receivedData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resp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end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`Hay Client I received data as 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${</a:t>
            </a:r>
            <a:r>
              <a:rPr lang="en-IN" dirty="0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Emps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`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); </a:t>
            </a:r>
          </a:p>
          <a:p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});</a:t>
            </a:r>
          </a:p>
          <a:p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highlight>
                <a:srgbClr val="FFFF00"/>
              </a:highlight>
              <a:latin typeface="Menlo" panose="020B0609030804020204" pitchFamily="49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A93A159-8825-024C-9A90-6658E8B608F3}"/>
              </a:ext>
            </a:extLst>
          </p:cNvPr>
          <p:cNvSpPr/>
          <p:nvPr/>
        </p:nvSpPr>
        <p:spPr>
          <a:xfrm>
            <a:off x="5730240" y="661851"/>
            <a:ext cx="1463040" cy="4897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F9412-4EBC-924E-8923-2C2D54A3234D}"/>
              </a:ext>
            </a:extLst>
          </p:cNvPr>
          <p:cNvSpPr txBox="1"/>
          <p:nvPr/>
        </p:nvSpPr>
        <p:spPr>
          <a:xfrm>
            <a:off x="7193280" y="661851"/>
            <a:ext cx="402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Operation with</a:t>
            </a:r>
          </a:p>
          <a:p>
            <a:r>
              <a:rPr lang="en-US" dirty="0"/>
              <a:t>Data and End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35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15AAC8-098B-7546-9F14-E148B71F6F2D}"/>
              </a:ext>
            </a:extLst>
          </p:cNvPr>
          <p:cNvSpPr/>
          <p:nvPr/>
        </p:nvSpPr>
        <p:spPr>
          <a:xfrm>
            <a:off x="3579222" y="609601"/>
            <a:ext cx="4450081" cy="5120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3C3B-A511-DD47-B96F-D839E316092A}"/>
              </a:ext>
            </a:extLst>
          </p:cNvPr>
          <p:cNvSpPr txBox="1"/>
          <p:nvPr/>
        </p:nvSpPr>
        <p:spPr>
          <a:xfrm>
            <a:off x="3117669" y="69669"/>
            <a:ext cx="5347062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Web Application Server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282B5B7-9020-D446-BE15-A3980F2AE087}"/>
              </a:ext>
            </a:extLst>
          </p:cNvPr>
          <p:cNvSpPr/>
          <p:nvPr/>
        </p:nvSpPr>
        <p:spPr>
          <a:xfrm>
            <a:off x="156754" y="1010194"/>
            <a:ext cx="3387635" cy="470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6FFC4B12-5DAB-A347-886F-9A228250AC55}"/>
              </a:ext>
            </a:extLst>
          </p:cNvPr>
          <p:cNvSpPr/>
          <p:nvPr/>
        </p:nvSpPr>
        <p:spPr>
          <a:xfrm>
            <a:off x="182880" y="4955177"/>
            <a:ext cx="3396342" cy="583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-document 5">
            <a:extLst>
              <a:ext uri="{FF2B5EF4-FFF2-40B4-BE49-F238E27FC236}">
                <a16:creationId xmlns:a16="http://schemas.microsoft.com/office/drawing/2014/main" id="{4953083E-2A8D-5748-BA47-10F0B505C342}"/>
              </a:ext>
            </a:extLst>
          </p:cNvPr>
          <p:cNvSpPr/>
          <p:nvPr/>
        </p:nvSpPr>
        <p:spPr>
          <a:xfrm>
            <a:off x="8647613" y="3135086"/>
            <a:ext cx="1793964" cy="19245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-document 6">
            <a:extLst>
              <a:ext uri="{FF2B5EF4-FFF2-40B4-BE49-F238E27FC236}">
                <a16:creationId xmlns:a16="http://schemas.microsoft.com/office/drawing/2014/main" id="{A143AD1D-A3C7-E048-80E5-E844F418C6D5}"/>
              </a:ext>
            </a:extLst>
          </p:cNvPr>
          <p:cNvSpPr/>
          <p:nvPr/>
        </p:nvSpPr>
        <p:spPr>
          <a:xfrm>
            <a:off x="8760824" y="3705498"/>
            <a:ext cx="1793964" cy="19245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of Files of any format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D71EC-0582-5542-BC54-B4F879C53BC3}"/>
              </a:ext>
            </a:extLst>
          </p:cNvPr>
          <p:cNvSpPr txBox="1"/>
          <p:nvPr/>
        </p:nvSpPr>
        <p:spPr>
          <a:xfrm>
            <a:off x="8760823" y="2046514"/>
            <a:ext cx="296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System Managed by OS</a:t>
            </a:r>
          </a:p>
          <a:p>
            <a:r>
              <a:rPr lang="en-US" dirty="0"/>
              <a:t>Html/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AEF2C6F-0AB7-F848-A513-1DD200F9C5B1}"/>
              </a:ext>
            </a:extLst>
          </p:cNvPr>
          <p:cNvSpPr/>
          <p:nvPr/>
        </p:nvSpPr>
        <p:spPr>
          <a:xfrm>
            <a:off x="4354286" y="2307771"/>
            <a:ext cx="3030583" cy="243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/ Write Files</a:t>
            </a:r>
          </a:p>
          <a:p>
            <a:pPr algn="ctr"/>
            <a:r>
              <a:rPr lang="en-US" dirty="0"/>
              <a:t>Access File / Create file if not exist</a:t>
            </a:r>
          </a:p>
          <a:p>
            <a:pPr algn="ctr"/>
            <a:r>
              <a:rPr lang="en-US" dirty="0"/>
              <a:t>Read / Write File 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E37D9065-829E-0744-9C08-993F6AD6478F}"/>
              </a:ext>
            </a:extLst>
          </p:cNvPr>
          <p:cNvSpPr/>
          <p:nvPr/>
        </p:nvSpPr>
        <p:spPr>
          <a:xfrm rot="5400000">
            <a:off x="4278085" y="385353"/>
            <a:ext cx="1223558" cy="26212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11999-790B-6446-A78A-576CE2300D53}"/>
              </a:ext>
            </a:extLst>
          </p:cNvPr>
          <p:cNvSpPr txBox="1"/>
          <p:nvPr/>
        </p:nvSpPr>
        <p:spPr>
          <a:xfrm>
            <a:off x="6287589" y="1084215"/>
            <a:ext cx="30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File Resources</a:t>
            </a:r>
          </a:p>
        </p:txBody>
      </p:sp>
      <p:sp>
        <p:nvSpPr>
          <p:cNvPr id="12" name="Bent Arrow 11">
            <a:extLst>
              <a:ext uri="{FF2B5EF4-FFF2-40B4-BE49-F238E27FC236}">
                <a16:creationId xmlns:a16="http://schemas.microsoft.com/office/drawing/2014/main" id="{D60EC439-E4E3-6643-A811-1CC3B7CF4701}"/>
              </a:ext>
            </a:extLst>
          </p:cNvPr>
          <p:cNvSpPr/>
          <p:nvPr/>
        </p:nvSpPr>
        <p:spPr>
          <a:xfrm rot="10800000">
            <a:off x="3579221" y="4763586"/>
            <a:ext cx="2516779" cy="72281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8DEABFEA-7D73-D143-9C17-6FB064D72125}"/>
              </a:ext>
            </a:extLst>
          </p:cNvPr>
          <p:cNvSpPr/>
          <p:nvPr/>
        </p:nvSpPr>
        <p:spPr>
          <a:xfrm>
            <a:off x="7254240" y="3008809"/>
            <a:ext cx="1654633" cy="83167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8732DB20-E539-4547-8B80-2A4C4ECCF2EA}"/>
              </a:ext>
            </a:extLst>
          </p:cNvPr>
          <p:cNvSpPr/>
          <p:nvPr/>
        </p:nvSpPr>
        <p:spPr>
          <a:xfrm rot="10998783">
            <a:off x="7049584" y="4293321"/>
            <a:ext cx="1654633" cy="83167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054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D622B6-F655-FA41-A9DD-DA1D310A1A80}"/>
              </a:ext>
            </a:extLst>
          </p:cNvPr>
          <p:cNvSpPr txBox="1"/>
          <p:nvPr/>
        </p:nvSpPr>
        <p:spPr>
          <a:xfrm>
            <a:off x="2638697" y="95794"/>
            <a:ext cx="573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Node.js Application Architecture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758154A-EE0D-D944-82CB-97CF7F7A24DF}"/>
              </a:ext>
            </a:extLst>
          </p:cNvPr>
          <p:cNvSpPr/>
          <p:nvPr/>
        </p:nvSpPr>
        <p:spPr>
          <a:xfrm>
            <a:off x="968828" y="1001484"/>
            <a:ext cx="6339839" cy="3701144"/>
          </a:xfrm>
          <a:prstGeom prst="roundRect">
            <a:avLst>
              <a:gd name="adj" fmla="val 765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3BBF9-8083-1047-BC41-3166CC0A8C6B}"/>
              </a:ext>
            </a:extLst>
          </p:cNvPr>
          <p:cNvSpPr/>
          <p:nvPr/>
        </p:nvSpPr>
        <p:spPr>
          <a:xfrm>
            <a:off x="5845627" y="1552301"/>
            <a:ext cx="1297577" cy="2882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160B82-7BA4-4946-97C4-76A5875052FB}"/>
              </a:ext>
            </a:extLst>
          </p:cNvPr>
          <p:cNvSpPr/>
          <p:nvPr/>
        </p:nvSpPr>
        <p:spPr>
          <a:xfrm>
            <a:off x="4317273" y="1552300"/>
            <a:ext cx="1297577" cy="2882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9382F8-97D1-B849-834B-1673CD8A40B7}"/>
              </a:ext>
            </a:extLst>
          </p:cNvPr>
          <p:cNvSpPr/>
          <p:nvPr/>
        </p:nvSpPr>
        <p:spPr>
          <a:xfrm>
            <a:off x="2623456" y="3178627"/>
            <a:ext cx="1297577" cy="1256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 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6A549C-8DCA-4648-83F7-B01AD2ACD5F9}"/>
              </a:ext>
            </a:extLst>
          </p:cNvPr>
          <p:cNvSpPr/>
          <p:nvPr/>
        </p:nvSpPr>
        <p:spPr>
          <a:xfrm>
            <a:off x="2623456" y="1547948"/>
            <a:ext cx="1297577" cy="1256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Module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897FC-CA9A-EC47-859A-A0FBE5272B02}"/>
              </a:ext>
            </a:extLst>
          </p:cNvPr>
          <p:cNvSpPr/>
          <p:nvPr/>
        </p:nvSpPr>
        <p:spPr>
          <a:xfrm>
            <a:off x="1057002" y="2710539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D33F7C0-D823-7B4B-984C-0004A907B641}"/>
              </a:ext>
            </a:extLst>
          </p:cNvPr>
          <p:cNvSpPr/>
          <p:nvPr/>
        </p:nvSpPr>
        <p:spPr>
          <a:xfrm>
            <a:off x="121920" y="2898859"/>
            <a:ext cx="935082" cy="189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ACABDE16-2259-5140-9304-CF16FBE7664E}"/>
              </a:ext>
            </a:extLst>
          </p:cNvPr>
          <p:cNvSpPr/>
          <p:nvPr/>
        </p:nvSpPr>
        <p:spPr>
          <a:xfrm>
            <a:off x="1482633" y="2011679"/>
            <a:ext cx="1140823" cy="6988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B44EEA00-BF14-0A4C-9E2B-7A723FEF6E1C}"/>
              </a:ext>
            </a:extLst>
          </p:cNvPr>
          <p:cNvSpPr/>
          <p:nvPr/>
        </p:nvSpPr>
        <p:spPr>
          <a:xfrm flipV="1">
            <a:off x="1482633" y="3267889"/>
            <a:ext cx="1140823" cy="65260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1FDCCC02-CD1B-A640-AA09-0CCBD2110EB7}"/>
              </a:ext>
            </a:extLst>
          </p:cNvPr>
          <p:cNvSpPr/>
          <p:nvPr/>
        </p:nvSpPr>
        <p:spPr>
          <a:xfrm>
            <a:off x="3921033" y="2107473"/>
            <a:ext cx="396240" cy="1741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470779C-18A9-9740-9B4A-F7E79B8CD066}"/>
              </a:ext>
            </a:extLst>
          </p:cNvPr>
          <p:cNvSpPr/>
          <p:nvPr/>
        </p:nvSpPr>
        <p:spPr>
          <a:xfrm>
            <a:off x="3921033" y="3688078"/>
            <a:ext cx="396240" cy="1741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75D3AA74-AD7A-5043-8252-0593CD32314B}"/>
              </a:ext>
            </a:extLst>
          </p:cNvPr>
          <p:cNvSpPr/>
          <p:nvPr/>
        </p:nvSpPr>
        <p:spPr>
          <a:xfrm>
            <a:off x="5499462" y="2872197"/>
            <a:ext cx="396240" cy="1741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7D7BA7AB-DC0C-9E44-90BD-D4A9A5093798}"/>
              </a:ext>
            </a:extLst>
          </p:cNvPr>
          <p:cNvSpPr/>
          <p:nvPr/>
        </p:nvSpPr>
        <p:spPr>
          <a:xfrm>
            <a:off x="11173098" y="4702628"/>
            <a:ext cx="896982" cy="7663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FB25393-8179-0B48-A7E7-D8B1CA50E15E}"/>
              </a:ext>
            </a:extLst>
          </p:cNvPr>
          <p:cNvSpPr/>
          <p:nvPr/>
        </p:nvSpPr>
        <p:spPr>
          <a:xfrm>
            <a:off x="8934994" y="4206240"/>
            <a:ext cx="1341120" cy="1733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Externally</a:t>
            </a:r>
          </a:p>
          <a:p>
            <a:pPr algn="ctr"/>
            <a:r>
              <a:rPr lang="en-US" dirty="0"/>
              <a:t>Hosted App</a:t>
            </a:r>
          </a:p>
          <a:p>
            <a:pPr algn="ctr"/>
            <a:r>
              <a:rPr lang="en-US" dirty="0"/>
              <a:t>On REST</a:t>
            </a:r>
          </a:p>
          <a:p>
            <a:pPr algn="ctr"/>
            <a:endParaRPr lang="en-US" dirty="0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2BDC5A84-FBD3-C94E-8FF2-7B1A804ADFC0}"/>
              </a:ext>
            </a:extLst>
          </p:cNvPr>
          <p:cNvSpPr/>
          <p:nvPr/>
        </p:nvSpPr>
        <p:spPr>
          <a:xfrm>
            <a:off x="10284823" y="4972594"/>
            <a:ext cx="888275" cy="2960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4A5F32A-D8F6-984C-95FB-928C499EBD56}"/>
              </a:ext>
            </a:extLst>
          </p:cNvPr>
          <p:cNvSpPr/>
          <p:nvPr/>
        </p:nvSpPr>
        <p:spPr>
          <a:xfrm>
            <a:off x="121920" y="5445032"/>
            <a:ext cx="8844097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Users are accessing the Application</a:t>
            </a: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B052822B-BDB6-FD45-B9D3-25C0BB2D2D72}"/>
              </a:ext>
            </a:extLst>
          </p:cNvPr>
          <p:cNvSpPr/>
          <p:nvPr/>
        </p:nvSpPr>
        <p:spPr>
          <a:xfrm flipV="1">
            <a:off x="4777737" y="4256310"/>
            <a:ext cx="4148547" cy="101237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7A9604-D8CC-3C48-AD3C-D82D9CC07227}"/>
              </a:ext>
            </a:extLst>
          </p:cNvPr>
          <p:cNvSpPr txBox="1"/>
          <p:nvPr/>
        </p:nvSpPr>
        <p:spPr>
          <a:xfrm>
            <a:off x="5795551" y="4802861"/>
            <a:ext cx="24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Node.js is accessing the External App</a:t>
            </a:r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B0468C8D-FB63-FA43-B6D3-9ADC98120729}"/>
              </a:ext>
            </a:extLst>
          </p:cNvPr>
          <p:cNvSpPr/>
          <p:nvPr/>
        </p:nvSpPr>
        <p:spPr>
          <a:xfrm>
            <a:off x="9860823" y="2164077"/>
            <a:ext cx="1119594" cy="3494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0CC8B56E-CB7F-AB46-88D3-49419C63A75C}"/>
              </a:ext>
            </a:extLst>
          </p:cNvPr>
          <p:cNvSpPr/>
          <p:nvPr/>
        </p:nvSpPr>
        <p:spPr>
          <a:xfrm>
            <a:off x="7998823" y="2164079"/>
            <a:ext cx="1119594" cy="3494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0DE36E-0181-F14A-A3AF-6D4FD8C0A242}"/>
              </a:ext>
            </a:extLst>
          </p:cNvPr>
          <p:cNvSpPr/>
          <p:nvPr/>
        </p:nvSpPr>
        <p:spPr>
          <a:xfrm>
            <a:off x="8926284" y="2513509"/>
            <a:ext cx="1097282" cy="66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  <a:p>
            <a:pPr algn="ctr"/>
            <a:r>
              <a:rPr lang="en-US" dirty="0"/>
              <a:t>request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DF2D05-8270-514A-A1A0-28D49CA6B2F5}"/>
              </a:ext>
            </a:extLst>
          </p:cNvPr>
          <p:cNvSpPr/>
          <p:nvPr/>
        </p:nvSpPr>
        <p:spPr>
          <a:xfrm>
            <a:off x="10674531" y="2539638"/>
            <a:ext cx="1097282" cy="66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25" name="Curved Down Arrow 24">
            <a:extLst>
              <a:ext uri="{FF2B5EF4-FFF2-40B4-BE49-F238E27FC236}">
                <a16:creationId xmlns:a16="http://schemas.microsoft.com/office/drawing/2014/main" id="{CB8B879C-5BAB-5149-9D61-F31FA42AA086}"/>
              </a:ext>
            </a:extLst>
          </p:cNvPr>
          <p:cNvSpPr/>
          <p:nvPr/>
        </p:nvSpPr>
        <p:spPr>
          <a:xfrm rot="10800000">
            <a:off x="9725026" y="3130190"/>
            <a:ext cx="1119594" cy="3494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Down Arrow 25">
            <a:extLst>
              <a:ext uri="{FF2B5EF4-FFF2-40B4-BE49-F238E27FC236}">
                <a16:creationId xmlns:a16="http://schemas.microsoft.com/office/drawing/2014/main" id="{1699956F-A8E4-E94E-96CC-C71A84654542}"/>
              </a:ext>
            </a:extLst>
          </p:cNvPr>
          <p:cNvSpPr/>
          <p:nvPr/>
        </p:nvSpPr>
        <p:spPr>
          <a:xfrm rot="10800000">
            <a:off x="7969433" y="3133723"/>
            <a:ext cx="1119594" cy="3494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097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C3B7F9-4069-5D40-8F0A-AB89B5A77E45}"/>
              </a:ext>
            </a:extLst>
          </p:cNvPr>
          <p:cNvSpPr txBox="1"/>
          <p:nvPr/>
        </p:nvSpPr>
        <p:spPr>
          <a:xfrm>
            <a:off x="1846217" y="139337"/>
            <a:ext cx="849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Deciding the Application Module for Node.js Server-Side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C2B61-55FE-C84B-815E-BE6E21076E66}"/>
              </a:ext>
            </a:extLst>
          </p:cNvPr>
          <p:cNvSpPr txBox="1"/>
          <p:nvPr/>
        </p:nvSpPr>
        <p:spPr>
          <a:xfrm>
            <a:off x="339634" y="818606"/>
            <a:ext cx="113211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Learning Curve of the App module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Defendant on the Object Model of the Module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Is it suitable for the Application Dev requirement?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Web Application with SPA and/or MPA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Hosting and Processing Static and Dynamic Files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Session Management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Caching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Modules have an easy integration with modules those are mandatory for WEB App Requirements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Security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 Access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Encryption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REST API creations for Third Party Integration</a:t>
            </a:r>
          </a:p>
        </p:txBody>
      </p:sp>
    </p:spTree>
    <p:extLst>
      <p:ext uri="{BB962C8B-B14F-4D97-AF65-F5344CB8AC3E}">
        <p14:creationId xmlns:p14="http://schemas.microsoft.com/office/powerpoint/2010/main" val="2325764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D565B1-B90A-B04E-BC9E-338376440DFF}"/>
              </a:ext>
            </a:extLst>
          </p:cNvPr>
          <p:cNvSpPr/>
          <p:nvPr/>
        </p:nvSpPr>
        <p:spPr>
          <a:xfrm>
            <a:off x="3587931" y="853440"/>
            <a:ext cx="7228115" cy="473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23C829-F40E-7B48-8AC0-9F2EDFD20107}"/>
              </a:ext>
            </a:extLst>
          </p:cNvPr>
          <p:cNvSpPr txBox="1"/>
          <p:nvPr/>
        </p:nvSpPr>
        <p:spPr>
          <a:xfrm>
            <a:off x="6688183" y="226423"/>
            <a:ext cx="364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B061A-BCAD-B549-9C1A-FCFBEDC603DB}"/>
              </a:ext>
            </a:extLst>
          </p:cNvPr>
          <p:cNvSpPr/>
          <p:nvPr/>
        </p:nvSpPr>
        <p:spPr>
          <a:xfrm>
            <a:off x="3823064" y="1743610"/>
            <a:ext cx="6840582" cy="3185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2FB0A-F7C2-9749-8061-9D3D788111F4}"/>
              </a:ext>
            </a:extLst>
          </p:cNvPr>
          <p:cNvSpPr txBox="1"/>
          <p:nvPr/>
        </p:nvSpPr>
        <p:spPr>
          <a:xfrm>
            <a:off x="3936275" y="975360"/>
            <a:ext cx="673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Express.js</a:t>
            </a:r>
            <a:r>
              <a:rPr lang="en-US" dirty="0"/>
              <a:t> Object Model HTTP Pipe line for Accepting Request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5A92230-CFA1-C347-B370-DA822DEB4E2B}"/>
              </a:ext>
            </a:extLst>
          </p:cNvPr>
          <p:cNvSpPr/>
          <p:nvPr/>
        </p:nvSpPr>
        <p:spPr>
          <a:xfrm>
            <a:off x="435429" y="1924594"/>
            <a:ext cx="3370217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27F4D-8D2B-8D4E-87F6-97FB3E8D458D}"/>
              </a:ext>
            </a:extLst>
          </p:cNvPr>
          <p:cNvSpPr txBox="1"/>
          <p:nvPr/>
        </p:nvSpPr>
        <p:spPr>
          <a:xfrm>
            <a:off x="113212" y="975360"/>
            <a:ext cx="3326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</a:t>
            </a:r>
          </a:p>
          <a:p>
            <a:r>
              <a:rPr lang="en-US" dirty="0">
                <a:hlinkClick r:id="rId2"/>
              </a:rPr>
              <a:t>http://MyServer/MyApp/Home</a:t>
            </a:r>
            <a:endParaRPr lang="en-US" dirty="0"/>
          </a:p>
          <a:p>
            <a:r>
              <a:rPr lang="en-US" dirty="0"/>
              <a:t>(Home page is expected)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9C44B42-1A55-9843-9D7B-B0F26CC11D78}"/>
              </a:ext>
            </a:extLst>
          </p:cNvPr>
          <p:cNvSpPr/>
          <p:nvPr/>
        </p:nvSpPr>
        <p:spPr>
          <a:xfrm>
            <a:off x="3936275" y="1806246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Read HTTP Header</a:t>
            </a:r>
          </a:p>
          <a:p>
            <a:pPr algn="ctr"/>
            <a:r>
              <a:rPr lang="en-US" sz="1200" dirty="0"/>
              <a:t>URL, Home</a:t>
            </a:r>
          </a:p>
          <a:p>
            <a:pPr algn="ctr"/>
            <a:r>
              <a:rPr lang="en-US" sz="1200" dirty="0"/>
              <a:t>Authentication</a:t>
            </a:r>
          </a:p>
          <a:p>
            <a:pPr algn="ctr"/>
            <a:r>
              <a:rPr lang="en-US" sz="1200" dirty="0"/>
              <a:t>Credentials</a:t>
            </a:r>
          </a:p>
          <a:p>
            <a:pPr algn="ctr"/>
            <a:endParaRPr lang="en-US" sz="12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912FC5-C9BE-0F4F-A8B6-905612028BCC}"/>
              </a:ext>
            </a:extLst>
          </p:cNvPr>
          <p:cNvSpPr/>
          <p:nvPr/>
        </p:nvSpPr>
        <p:spPr>
          <a:xfrm>
            <a:off x="6035041" y="1806246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Verify the Credentials if the Resource is Found</a:t>
            </a:r>
          </a:p>
          <a:p>
            <a:pPr algn="ctr"/>
            <a:r>
              <a:rPr lang="en-US" sz="1200" dirty="0"/>
              <a:t>Using Middleware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9682F531-4BF1-C04E-8EAA-834DC46A67AF}"/>
              </a:ext>
            </a:extLst>
          </p:cNvPr>
          <p:cNvSpPr/>
          <p:nvPr/>
        </p:nvSpPr>
        <p:spPr>
          <a:xfrm rot="10800000">
            <a:off x="435429" y="2516776"/>
            <a:ext cx="6531428" cy="1219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E57EC3-E889-8A4D-B85E-D8B720AF8575}"/>
              </a:ext>
            </a:extLst>
          </p:cNvPr>
          <p:cNvSpPr txBox="1"/>
          <p:nvPr/>
        </p:nvSpPr>
        <p:spPr>
          <a:xfrm>
            <a:off x="931817" y="2264229"/>
            <a:ext cx="250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 is not found / Credentials are failed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AC35446-41A8-7D4F-98E8-E8ADECF5B3D9}"/>
              </a:ext>
            </a:extLst>
          </p:cNvPr>
          <p:cNvSpPr/>
          <p:nvPr/>
        </p:nvSpPr>
        <p:spPr>
          <a:xfrm>
            <a:off x="5799908" y="2046514"/>
            <a:ext cx="235133" cy="1915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DF0411B-45C4-2F40-BD49-73B0612A4330}"/>
              </a:ext>
            </a:extLst>
          </p:cNvPr>
          <p:cNvSpPr/>
          <p:nvPr/>
        </p:nvSpPr>
        <p:spPr>
          <a:xfrm>
            <a:off x="8247017" y="1823663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Credentials are verified</a:t>
            </a:r>
          </a:p>
          <a:p>
            <a:pPr algn="ctr"/>
            <a:r>
              <a:rPr lang="en-US" sz="1200" dirty="0"/>
              <a:t>Load the Routing, CORS and Request Body Parser Middleware 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10ECAD0-40D2-1840-8E2D-F398E9649DB7}"/>
              </a:ext>
            </a:extLst>
          </p:cNvPr>
          <p:cNvSpPr/>
          <p:nvPr/>
        </p:nvSpPr>
        <p:spPr>
          <a:xfrm>
            <a:off x="7885611" y="2071857"/>
            <a:ext cx="361406" cy="1915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037654E4-E97D-8449-9F8F-C44B98C75C97}"/>
              </a:ext>
            </a:extLst>
          </p:cNvPr>
          <p:cNvSpPr/>
          <p:nvPr/>
        </p:nvSpPr>
        <p:spPr>
          <a:xfrm rot="5400000">
            <a:off x="8998129" y="2631384"/>
            <a:ext cx="361406" cy="1915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DB7AC68-FE76-1E44-9DB3-FAEC525F1170}"/>
              </a:ext>
            </a:extLst>
          </p:cNvPr>
          <p:cNvSpPr/>
          <p:nvPr/>
        </p:nvSpPr>
        <p:spPr>
          <a:xfrm>
            <a:off x="8251370" y="2907882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the Request for A Resource e.g. </a:t>
            </a:r>
            <a:r>
              <a:rPr lang="en-US" sz="1200" dirty="0" err="1"/>
              <a:t>Home.html</a:t>
            </a:r>
            <a:endParaRPr lang="en-US" sz="1200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27DF3DF-E719-6847-930B-3C6C9BCF8805}"/>
              </a:ext>
            </a:extLst>
          </p:cNvPr>
          <p:cNvSpPr/>
          <p:nvPr/>
        </p:nvSpPr>
        <p:spPr>
          <a:xfrm rot="10800000">
            <a:off x="7885611" y="3219994"/>
            <a:ext cx="361406" cy="1915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E779066-3F7D-FF49-9DC4-674AA4B0A272}"/>
              </a:ext>
            </a:extLst>
          </p:cNvPr>
          <p:cNvSpPr/>
          <p:nvPr/>
        </p:nvSpPr>
        <p:spPr>
          <a:xfrm>
            <a:off x="6035041" y="2983798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 and Cache Middlewares will store Session Info and Authentication Status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4B8049E6-6133-A247-AE66-0493B01103D6}"/>
              </a:ext>
            </a:extLst>
          </p:cNvPr>
          <p:cNvSpPr/>
          <p:nvPr/>
        </p:nvSpPr>
        <p:spPr>
          <a:xfrm rot="10800000">
            <a:off x="5660574" y="3206429"/>
            <a:ext cx="361406" cy="1915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C6E11D-BF5D-F54A-B7D1-E1C7F184E8F2}"/>
              </a:ext>
            </a:extLst>
          </p:cNvPr>
          <p:cNvSpPr/>
          <p:nvPr/>
        </p:nvSpPr>
        <p:spPr>
          <a:xfrm>
            <a:off x="3818712" y="2975089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Logic Execution</a:t>
            </a:r>
          </a:p>
          <a:p>
            <a:pPr algn="ctr"/>
            <a:r>
              <a:rPr lang="en-US" sz="1200" dirty="0"/>
              <a:t>+ Data Access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4A2EC60C-9837-484F-BB14-8E45CC4DA6CB}"/>
              </a:ext>
            </a:extLst>
          </p:cNvPr>
          <p:cNvSpPr/>
          <p:nvPr/>
        </p:nvSpPr>
        <p:spPr>
          <a:xfrm rot="5400000">
            <a:off x="4539340" y="3713142"/>
            <a:ext cx="361406" cy="1915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F1469D1-9D7D-7242-9EC2-370992C660F0}"/>
              </a:ext>
            </a:extLst>
          </p:cNvPr>
          <p:cNvSpPr/>
          <p:nvPr/>
        </p:nvSpPr>
        <p:spPr>
          <a:xfrm>
            <a:off x="3884021" y="3990703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Updates in Node.js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DE97E249-5E33-F047-B121-54FE5B9359B6}"/>
              </a:ext>
            </a:extLst>
          </p:cNvPr>
          <p:cNvSpPr/>
          <p:nvPr/>
        </p:nvSpPr>
        <p:spPr>
          <a:xfrm>
            <a:off x="278674" y="4192394"/>
            <a:ext cx="3657601" cy="1586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8DA50E-4C64-C549-8288-58AFBEA5945F}"/>
              </a:ext>
            </a:extLst>
          </p:cNvPr>
          <p:cNvSpPr txBox="1"/>
          <p:nvPr/>
        </p:nvSpPr>
        <p:spPr>
          <a:xfrm>
            <a:off x="505097" y="4415246"/>
            <a:ext cx="283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Response with Resource and /or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3F6EAD-539A-0D4F-8C16-0D7F4F1A0E0F}"/>
              </a:ext>
            </a:extLst>
          </p:cNvPr>
          <p:cNvSpPr txBox="1"/>
          <p:nvPr/>
        </p:nvSpPr>
        <p:spPr>
          <a:xfrm>
            <a:off x="1375954" y="5690102"/>
            <a:ext cx="944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Express.js Cache all Middlewares inside the Express Object Model and hence improve performance </a:t>
            </a:r>
          </a:p>
        </p:txBody>
      </p:sp>
    </p:spTree>
    <p:extLst>
      <p:ext uri="{BB962C8B-B14F-4D97-AF65-F5344CB8AC3E}">
        <p14:creationId xmlns:p14="http://schemas.microsoft.com/office/powerpoint/2010/main" val="2779304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B8E35B-563F-3C41-996E-27C2F813A321}"/>
              </a:ext>
            </a:extLst>
          </p:cNvPr>
          <p:cNvSpPr/>
          <p:nvPr/>
        </p:nvSpPr>
        <p:spPr>
          <a:xfrm>
            <a:off x="1985554" y="87086"/>
            <a:ext cx="8290560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5C43C-EB0B-6B42-8101-E55C7B9C3F95}"/>
              </a:ext>
            </a:extLst>
          </p:cNvPr>
          <p:cNvSpPr txBox="1"/>
          <p:nvPr/>
        </p:nvSpPr>
        <p:spPr>
          <a:xfrm>
            <a:off x="78378" y="468035"/>
            <a:ext cx="116869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Services for “Open Data Communication”</a:t>
            </a:r>
          </a:p>
          <a:p>
            <a:endParaRPr lang="en-US" sz="1400" dirty="0"/>
          </a:p>
          <a:p>
            <a:r>
              <a:rPr lang="en-US" sz="1400" dirty="0"/>
              <a:t> Open Data Communication, means the data is transferred over HTTP using Textual form.</a:t>
            </a:r>
          </a:p>
          <a:p>
            <a:r>
              <a:rPr lang="en-US" sz="1400" dirty="0"/>
              <a:t>&lt;Emp&gt; &lt;</a:t>
            </a:r>
            <a:r>
              <a:rPr lang="en-US" sz="1400" dirty="0" err="1"/>
              <a:t>EmpNo</a:t>
            </a:r>
            <a:r>
              <a:rPr lang="en-US" sz="1400" dirty="0"/>
              <a:t>&gt;101&lt;/</a:t>
            </a:r>
            <a:r>
              <a:rPr lang="en-US" sz="1400" dirty="0" err="1"/>
              <a:t>EmpNo</a:t>
            </a:r>
            <a:r>
              <a:rPr lang="en-US" sz="1400" dirty="0"/>
              <a:t>&gt; &lt;</a:t>
            </a:r>
            <a:r>
              <a:rPr lang="en-US" sz="1400" dirty="0" err="1"/>
              <a:t>EmpName</a:t>
            </a:r>
            <a:r>
              <a:rPr lang="en-US" sz="1400" dirty="0"/>
              <a:t>&gt;Mahesh&lt;/</a:t>
            </a:r>
            <a:r>
              <a:rPr lang="en-US" sz="1400" dirty="0" err="1"/>
              <a:t>EmpName</a:t>
            </a:r>
            <a:r>
              <a:rPr lang="en-US" sz="1400" dirty="0"/>
              <a:t>&gt; &lt;</a:t>
            </a:r>
            <a:r>
              <a:rPr lang="en-US" sz="1400" dirty="0" err="1"/>
              <a:t>DeptName</a:t>
            </a:r>
            <a:r>
              <a:rPr lang="en-US" sz="1400" dirty="0"/>
              <a:t>&gt;IT&lt;/</a:t>
            </a:r>
            <a:r>
              <a:rPr lang="en-US" sz="1400" dirty="0" err="1"/>
              <a:t>DeptName</a:t>
            </a:r>
            <a:r>
              <a:rPr lang="en-US" sz="1400" dirty="0"/>
              <a:t>&gt; &lt;/Emp&gt;</a:t>
            </a:r>
          </a:p>
          <a:p>
            <a:r>
              <a:rPr lang="en-US" sz="1400" dirty="0"/>
              <a:t>XML Encoder for HTTP</a:t>
            </a:r>
          </a:p>
          <a:p>
            <a:endParaRPr lang="en-US" sz="1400" dirty="0"/>
          </a:p>
          <a:p>
            <a:r>
              <a:rPr lang="en-US" sz="1400" dirty="0"/>
              <a:t>&amp;</a:t>
            </a:r>
            <a:r>
              <a:rPr lang="en-US" sz="1400" dirty="0" err="1"/>
              <a:t>lt;Emp&amp;gt</a:t>
            </a:r>
            <a:r>
              <a:rPr lang="en-US" sz="1400" dirty="0"/>
              <a:t>; &amp;lt;EmpNo&amp;gt;101&amp;lt;%2f&amp;lt;EmpNo&amp;gt; </a:t>
            </a:r>
          </a:p>
          <a:p>
            <a:endParaRPr lang="en-US" sz="1400" dirty="0"/>
          </a:p>
          <a:p>
            <a:r>
              <a:rPr lang="en-IN" sz="1400" dirty="0"/>
              <a:t>{"EmpNo":101,"EmpName":"Mahesh","DeptName":"IT"},  JavaScript Object Notation (JSON) 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F6F209-DC15-5C42-89E8-5812BB9E28E4}"/>
              </a:ext>
            </a:extLst>
          </p:cNvPr>
          <p:cNvSpPr/>
          <p:nvPr/>
        </p:nvSpPr>
        <p:spPr>
          <a:xfrm>
            <a:off x="269966" y="2821577"/>
            <a:ext cx="1793965" cy="801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Based Data</a:t>
            </a:r>
          </a:p>
          <a:p>
            <a:pPr algn="ctr"/>
            <a:r>
              <a:rPr lang="en-US" dirty="0"/>
              <a:t>Flat Files, </a:t>
            </a:r>
            <a:r>
              <a:rPr lang="en-US" dirty="0" err="1"/>
              <a:t>tsv</a:t>
            </a:r>
            <a:r>
              <a:rPr lang="en-US" dirty="0"/>
              <a:t>, csv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6E1148D8-18D3-FD48-B173-997E778A07FB}"/>
              </a:ext>
            </a:extLst>
          </p:cNvPr>
          <p:cNvSpPr/>
          <p:nvPr/>
        </p:nvSpPr>
        <p:spPr>
          <a:xfrm>
            <a:off x="1062445" y="3622766"/>
            <a:ext cx="209005" cy="5399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DA0CE-EB7E-C448-A8E9-E8C7D5C3E204}"/>
              </a:ext>
            </a:extLst>
          </p:cNvPr>
          <p:cNvSpPr txBox="1"/>
          <p:nvPr/>
        </p:nvSpPr>
        <p:spPr>
          <a:xfrm>
            <a:off x="252549" y="4267200"/>
            <a:ext cx="2168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Pure Cross Platform</a:t>
            </a:r>
          </a:p>
          <a:p>
            <a:r>
              <a:rPr lang="en-US" dirty="0"/>
              <a:t>Data was open in n/w and the data types consistency was not maintained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172B1-5EE0-DA45-A0A8-4D358051EAFD}"/>
              </a:ext>
            </a:extLst>
          </p:cNvPr>
          <p:cNvSpPr/>
          <p:nvPr/>
        </p:nvSpPr>
        <p:spPr>
          <a:xfrm>
            <a:off x="2856410" y="2821577"/>
            <a:ext cx="1793965" cy="801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 Format of Data Communication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AFECAB2E-5282-C644-B772-7D98975B58D0}"/>
              </a:ext>
            </a:extLst>
          </p:cNvPr>
          <p:cNvSpPr/>
          <p:nvPr/>
        </p:nvSpPr>
        <p:spPr>
          <a:xfrm>
            <a:off x="3648889" y="3622766"/>
            <a:ext cx="209005" cy="5399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D794C2-0656-6B46-BF50-232BC5A30102}"/>
              </a:ext>
            </a:extLst>
          </p:cNvPr>
          <p:cNvSpPr txBox="1"/>
          <p:nvPr/>
        </p:nvSpPr>
        <p:spPr>
          <a:xfrm>
            <a:off x="2751908" y="4162697"/>
            <a:ext cx="2246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was not readable, maintaining the data type consistency. But this was platform dependent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3939F3-176A-E54A-BCC7-4D7631E7E104}"/>
              </a:ext>
            </a:extLst>
          </p:cNvPr>
          <p:cNvSpPr/>
          <p:nvPr/>
        </p:nvSpPr>
        <p:spPr>
          <a:xfrm>
            <a:off x="5747662" y="2890906"/>
            <a:ext cx="1950715" cy="137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Standard XML Data Communication</a:t>
            </a:r>
          </a:p>
          <a:p>
            <a:pPr algn="ctr"/>
            <a:r>
              <a:rPr lang="en-US" dirty="0"/>
              <a:t>Web Services / SOAP Services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A537875F-77DD-FE42-9857-AC261B05A545}"/>
              </a:ext>
            </a:extLst>
          </p:cNvPr>
          <p:cNvSpPr/>
          <p:nvPr/>
        </p:nvSpPr>
        <p:spPr>
          <a:xfrm>
            <a:off x="6618516" y="4267200"/>
            <a:ext cx="209005" cy="5399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3F439-6A2E-1641-B2FC-515A0CF07EDC}"/>
              </a:ext>
            </a:extLst>
          </p:cNvPr>
          <p:cNvSpPr txBox="1"/>
          <p:nvPr/>
        </p:nvSpPr>
        <p:spPr>
          <a:xfrm>
            <a:off x="5529943" y="4798423"/>
            <a:ext cx="2795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Suitable for Internet based apps. Pure Cross-Platform.</a:t>
            </a:r>
          </a:p>
          <a:p>
            <a:r>
              <a:rPr lang="en-US" dirty="0"/>
              <a:t>Apps like E-Comm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1E197D-03AA-394F-90A9-741B236A0B83}"/>
              </a:ext>
            </a:extLst>
          </p:cNvPr>
          <p:cNvSpPr/>
          <p:nvPr/>
        </p:nvSpPr>
        <p:spPr>
          <a:xfrm>
            <a:off x="8795664" y="2880309"/>
            <a:ext cx="2229387" cy="111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Based Data Communication in </a:t>
            </a:r>
            <a:r>
              <a:rPr lang="en-US" dirty="0" err="1"/>
              <a:t>Key:Value</a:t>
            </a:r>
            <a:r>
              <a:rPr lang="en-US" dirty="0"/>
              <a:t> Pair</a:t>
            </a:r>
          </a:p>
          <a:p>
            <a:pPr algn="ctr"/>
            <a:r>
              <a:rPr lang="en-US" dirty="0"/>
              <a:t>Used by REST APIs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587455D7-5744-5B42-BAE2-1E101F435B30}"/>
              </a:ext>
            </a:extLst>
          </p:cNvPr>
          <p:cNvSpPr/>
          <p:nvPr/>
        </p:nvSpPr>
        <p:spPr>
          <a:xfrm>
            <a:off x="9744894" y="3997234"/>
            <a:ext cx="209005" cy="5399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9630D4-2D5F-B542-93B3-6AD988A7DEC6}"/>
              </a:ext>
            </a:extLst>
          </p:cNvPr>
          <p:cNvSpPr txBox="1"/>
          <p:nvPr/>
        </p:nvSpPr>
        <p:spPr>
          <a:xfrm>
            <a:off x="8691154" y="4537165"/>
            <a:ext cx="2856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Pure Text Based, Open Standard, Cross-Platform and encoder independent data communication</a:t>
            </a:r>
          </a:p>
        </p:txBody>
      </p:sp>
    </p:spTree>
    <p:extLst>
      <p:ext uri="{BB962C8B-B14F-4D97-AF65-F5344CB8AC3E}">
        <p14:creationId xmlns:p14="http://schemas.microsoft.com/office/powerpoint/2010/main" val="50528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B35FAA-41E9-304B-B9D3-6E3656EF7206}"/>
              </a:ext>
            </a:extLst>
          </p:cNvPr>
          <p:cNvSpPr/>
          <p:nvPr/>
        </p:nvSpPr>
        <p:spPr>
          <a:xfrm>
            <a:off x="95794" y="113211"/>
            <a:ext cx="11982995" cy="59392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5637D-10D8-6047-B651-C6BAB4CB62AA}"/>
              </a:ext>
            </a:extLst>
          </p:cNvPr>
          <p:cNvSpPr/>
          <p:nvPr/>
        </p:nvSpPr>
        <p:spPr>
          <a:xfrm>
            <a:off x="200297" y="4345577"/>
            <a:ext cx="11773989" cy="161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34B88-3D87-CF46-A1B5-0D7B1E7F66CB}"/>
              </a:ext>
            </a:extLst>
          </p:cNvPr>
          <p:cNvSpPr txBox="1"/>
          <p:nvPr/>
        </p:nvSpPr>
        <p:spPr>
          <a:xfrm>
            <a:off x="5643155" y="4410891"/>
            <a:ext cx="4632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 DOM Execution Engine (ES 3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 ES 5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Chromium (Chrome, Chromium, Edge, IE11)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Spider (Firefox)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D09D6-8DA8-F74D-BE01-DF70165A1967}"/>
              </a:ext>
            </a:extLst>
          </p:cNvPr>
          <p:cNvSpPr txBox="1"/>
          <p:nvPr/>
        </p:nvSpPr>
        <p:spPr>
          <a:xfrm>
            <a:off x="4188823" y="217714"/>
            <a:ext cx="433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Browser, Desktop App OR DialogBox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8A4ABB-7A72-3741-9443-EB12CB52D82A}"/>
              </a:ext>
            </a:extLst>
          </p:cNvPr>
          <p:cNvSpPr/>
          <p:nvPr/>
        </p:nvSpPr>
        <p:spPr>
          <a:xfrm>
            <a:off x="322217" y="4441371"/>
            <a:ext cx="452846" cy="41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3DF10-BE63-FF46-9312-8FBAB991317D}"/>
              </a:ext>
            </a:extLst>
          </p:cNvPr>
          <p:cNvSpPr txBox="1"/>
          <p:nvPr/>
        </p:nvSpPr>
        <p:spPr>
          <a:xfrm>
            <a:off x="853440" y="445008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 Initialization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A3D7E-8E1E-A44A-9138-38EB041A693F}"/>
              </a:ext>
            </a:extLst>
          </p:cNvPr>
          <p:cNvSpPr txBox="1"/>
          <p:nvPr/>
        </p:nvSpPr>
        <p:spPr>
          <a:xfrm>
            <a:off x="574766" y="5007429"/>
            <a:ext cx="38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Initialize JSOM and DOM 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E1CEB9DA-7565-DE47-BB32-F79BF45ED989}"/>
              </a:ext>
            </a:extLst>
          </p:cNvPr>
          <p:cNvSpPr/>
          <p:nvPr/>
        </p:nvSpPr>
        <p:spPr>
          <a:xfrm rot="10800000">
            <a:off x="3239589" y="4819412"/>
            <a:ext cx="2412274" cy="484108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7489E-D630-6E4F-A929-2A9615CFBDF7}"/>
              </a:ext>
            </a:extLst>
          </p:cNvPr>
          <p:cNvSpPr/>
          <p:nvPr/>
        </p:nvSpPr>
        <p:spPr>
          <a:xfrm>
            <a:off x="200297" y="661851"/>
            <a:ext cx="11773989" cy="3492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6B1CD-922F-B847-81E7-E7285547A370}"/>
              </a:ext>
            </a:extLst>
          </p:cNvPr>
          <p:cNvSpPr txBox="1"/>
          <p:nvPr/>
        </p:nvSpPr>
        <p:spPr>
          <a:xfrm>
            <a:off x="4188823" y="805543"/>
            <a:ext cx="38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DOM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7DAD9D-A743-2C4C-9F67-AA87CBDDC12D}"/>
              </a:ext>
            </a:extLst>
          </p:cNvPr>
          <p:cNvSpPr/>
          <p:nvPr/>
        </p:nvSpPr>
        <p:spPr>
          <a:xfrm>
            <a:off x="2751909" y="3814354"/>
            <a:ext cx="113211" cy="119307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2B5C4916-C481-0D4C-AE63-1EFAF82DCD80}"/>
              </a:ext>
            </a:extLst>
          </p:cNvPr>
          <p:cNvSpPr/>
          <p:nvPr/>
        </p:nvSpPr>
        <p:spPr>
          <a:xfrm>
            <a:off x="6945086" y="3248296"/>
            <a:ext cx="113211" cy="119307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DFD9EF-D91A-3540-8E0C-9C4B0A327CFA}"/>
              </a:ext>
            </a:extLst>
          </p:cNvPr>
          <p:cNvSpPr txBox="1"/>
          <p:nvPr/>
        </p:nvSpPr>
        <p:spPr>
          <a:xfrm>
            <a:off x="6087291" y="2512423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 to events raised on DOM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C53F271C-28E6-5149-8BD5-531B7D29CDCC}"/>
              </a:ext>
            </a:extLst>
          </p:cNvPr>
          <p:cNvSpPr/>
          <p:nvPr/>
        </p:nvSpPr>
        <p:spPr>
          <a:xfrm>
            <a:off x="8456022" y="3082834"/>
            <a:ext cx="113211" cy="132805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669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Up Arrow 28">
            <a:extLst>
              <a:ext uri="{FF2B5EF4-FFF2-40B4-BE49-F238E27FC236}">
                <a16:creationId xmlns:a16="http://schemas.microsoft.com/office/drawing/2014/main" id="{7A351CD2-BD4C-4744-85B8-BDC7E0C8A169}"/>
              </a:ext>
            </a:extLst>
          </p:cNvPr>
          <p:cNvSpPr/>
          <p:nvPr/>
        </p:nvSpPr>
        <p:spPr>
          <a:xfrm>
            <a:off x="7493724" y="1367246"/>
            <a:ext cx="213362" cy="96478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Single Corner of Rectangle 21">
            <a:extLst>
              <a:ext uri="{FF2B5EF4-FFF2-40B4-BE49-F238E27FC236}">
                <a16:creationId xmlns:a16="http://schemas.microsoft.com/office/drawing/2014/main" id="{89C84E33-0E23-7D4F-A229-C17D41DAFAB4}"/>
              </a:ext>
            </a:extLst>
          </p:cNvPr>
          <p:cNvSpPr/>
          <p:nvPr/>
        </p:nvSpPr>
        <p:spPr>
          <a:xfrm>
            <a:off x="9775372" y="281855"/>
            <a:ext cx="2255520" cy="111112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Products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F8754EC6-DAD2-714D-B48F-65133FF5C694}"/>
              </a:ext>
            </a:extLst>
          </p:cNvPr>
          <p:cNvSpPr/>
          <p:nvPr/>
        </p:nvSpPr>
        <p:spPr>
          <a:xfrm>
            <a:off x="740229" y="5059680"/>
            <a:ext cx="1976845" cy="7750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FA72E2D6-5C81-0A47-88D7-BEC6B3653DC2}"/>
              </a:ext>
            </a:extLst>
          </p:cNvPr>
          <p:cNvSpPr/>
          <p:nvPr/>
        </p:nvSpPr>
        <p:spPr>
          <a:xfrm>
            <a:off x="3470366" y="5059680"/>
            <a:ext cx="1976845" cy="7750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9151C52C-B354-8343-B944-4F80B0A27002}"/>
              </a:ext>
            </a:extLst>
          </p:cNvPr>
          <p:cNvSpPr/>
          <p:nvPr/>
        </p:nvSpPr>
        <p:spPr>
          <a:xfrm>
            <a:off x="6331132" y="5059680"/>
            <a:ext cx="1976845" cy="7750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5F97AB2A-901B-9A45-AAE9-29BE1C7EFCE0}"/>
              </a:ext>
            </a:extLst>
          </p:cNvPr>
          <p:cNvSpPr/>
          <p:nvPr/>
        </p:nvSpPr>
        <p:spPr>
          <a:xfrm>
            <a:off x="9474926" y="5059680"/>
            <a:ext cx="1976845" cy="7750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593517-8345-1D4A-8EA2-D127EAE0D63B}"/>
              </a:ext>
            </a:extLst>
          </p:cNvPr>
          <p:cNvSpPr/>
          <p:nvPr/>
        </p:nvSpPr>
        <p:spPr>
          <a:xfrm>
            <a:off x="444137" y="2211978"/>
            <a:ext cx="11007634" cy="25254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CC7AD-0933-B649-99C0-DB319B0C029A}"/>
              </a:ext>
            </a:extLst>
          </p:cNvPr>
          <p:cNvSpPr txBox="1"/>
          <p:nvPr/>
        </p:nvSpPr>
        <p:spPr>
          <a:xfrm>
            <a:off x="4019005" y="2247203"/>
            <a:ext cx="385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Server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7DF21FA-4F39-8443-8C4D-05467D3569A8}"/>
              </a:ext>
            </a:extLst>
          </p:cNvPr>
          <p:cNvSpPr/>
          <p:nvPr/>
        </p:nvSpPr>
        <p:spPr>
          <a:xfrm>
            <a:off x="740229" y="3884023"/>
            <a:ext cx="10328365" cy="583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DAL</a:t>
            </a:r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CE8126EB-EEBB-DE4E-AD89-5B0787380777}"/>
              </a:ext>
            </a:extLst>
          </p:cNvPr>
          <p:cNvSpPr/>
          <p:nvPr/>
        </p:nvSpPr>
        <p:spPr>
          <a:xfrm>
            <a:off x="1506583" y="4253355"/>
            <a:ext cx="348343" cy="87599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>
            <a:extLst>
              <a:ext uri="{FF2B5EF4-FFF2-40B4-BE49-F238E27FC236}">
                <a16:creationId xmlns:a16="http://schemas.microsoft.com/office/drawing/2014/main" id="{B715425D-76FE-1F4F-953C-73E7A27B6E36}"/>
              </a:ext>
            </a:extLst>
          </p:cNvPr>
          <p:cNvSpPr/>
          <p:nvPr/>
        </p:nvSpPr>
        <p:spPr>
          <a:xfrm>
            <a:off x="4249783" y="4253355"/>
            <a:ext cx="348343" cy="87599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D192A75E-5A42-2F42-989B-635B24E2C279}"/>
              </a:ext>
            </a:extLst>
          </p:cNvPr>
          <p:cNvSpPr/>
          <p:nvPr/>
        </p:nvSpPr>
        <p:spPr>
          <a:xfrm>
            <a:off x="7145382" y="4239510"/>
            <a:ext cx="348343" cy="87599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BB32FB34-0736-7243-8138-ED10CE34C1EC}"/>
              </a:ext>
            </a:extLst>
          </p:cNvPr>
          <p:cNvSpPr/>
          <p:nvPr/>
        </p:nvSpPr>
        <p:spPr>
          <a:xfrm>
            <a:off x="10115005" y="4253355"/>
            <a:ext cx="348343" cy="87599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7F6355F-1916-2C44-A090-187329839D73}"/>
              </a:ext>
            </a:extLst>
          </p:cNvPr>
          <p:cNvSpPr/>
          <p:nvPr/>
        </p:nvSpPr>
        <p:spPr>
          <a:xfrm>
            <a:off x="740229" y="3137263"/>
            <a:ext cx="10328365" cy="583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D78ECEC-0002-194A-9352-CE59E1727D3D}"/>
              </a:ext>
            </a:extLst>
          </p:cNvPr>
          <p:cNvSpPr/>
          <p:nvPr/>
        </p:nvSpPr>
        <p:spPr>
          <a:xfrm>
            <a:off x="740229" y="2312517"/>
            <a:ext cx="3944982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192.168.10.20</a:t>
            </a:r>
          </a:p>
          <a:p>
            <a:pPr algn="ctr"/>
            <a:r>
              <a:rPr lang="en-US" dirty="0"/>
              <a:t>HTML + JS + CSS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9C438D4D-3678-AB42-B439-AD956D49F4C2}"/>
              </a:ext>
            </a:extLst>
          </p:cNvPr>
          <p:cNvSpPr/>
          <p:nvPr/>
        </p:nvSpPr>
        <p:spPr>
          <a:xfrm>
            <a:off x="1380308" y="2596243"/>
            <a:ext cx="348343" cy="87599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ingle Corner of Rectangle 16">
            <a:extLst>
              <a:ext uri="{FF2B5EF4-FFF2-40B4-BE49-F238E27FC236}">
                <a16:creationId xmlns:a16="http://schemas.microsoft.com/office/drawing/2014/main" id="{35979D3B-21CB-4C47-9FCE-98F097D2741C}"/>
              </a:ext>
            </a:extLst>
          </p:cNvPr>
          <p:cNvSpPr/>
          <p:nvPr/>
        </p:nvSpPr>
        <p:spPr>
          <a:xfrm>
            <a:off x="278675" y="526086"/>
            <a:ext cx="2255520" cy="111112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http://192.168.10.20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852321DF-6199-B942-B01F-2356B3A478EB}"/>
              </a:ext>
            </a:extLst>
          </p:cNvPr>
          <p:cNvSpPr/>
          <p:nvPr/>
        </p:nvSpPr>
        <p:spPr>
          <a:xfrm>
            <a:off x="1232263" y="1598412"/>
            <a:ext cx="348343" cy="64008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F5AA9E-132B-1644-9E78-93FE0677D890}"/>
              </a:ext>
            </a:extLst>
          </p:cNvPr>
          <p:cNvSpPr txBox="1"/>
          <p:nvPr/>
        </p:nvSpPr>
        <p:spPr>
          <a:xfrm>
            <a:off x="78377" y="119742"/>
            <a:ext cx="285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client’s users browser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4E0CF85-7887-2D46-B559-3FCEADCFF260}"/>
              </a:ext>
            </a:extLst>
          </p:cNvPr>
          <p:cNvSpPr/>
          <p:nvPr/>
        </p:nvSpPr>
        <p:spPr>
          <a:xfrm>
            <a:off x="5251269" y="119742"/>
            <a:ext cx="3239588" cy="1247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Xyz.shopping.com</a:t>
            </a:r>
            <a:endParaRPr lang="en-US" dirty="0"/>
          </a:p>
          <a:p>
            <a:pPr algn="ctr"/>
            <a:r>
              <a:rPr lang="en-US" dirty="0" err="1"/>
              <a:t>Ptoducts.html</a:t>
            </a:r>
            <a:endParaRPr lang="en-US" dirty="0"/>
          </a:p>
          <a:p>
            <a:pPr algn="ctr"/>
            <a:r>
              <a:rPr lang="en-US" dirty="0"/>
              <a:t>App Server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076A72CA-D8BB-5849-A283-58868155FF2E}"/>
              </a:ext>
            </a:extLst>
          </p:cNvPr>
          <p:cNvSpPr/>
          <p:nvPr/>
        </p:nvSpPr>
        <p:spPr>
          <a:xfrm>
            <a:off x="7876902" y="316295"/>
            <a:ext cx="2690948" cy="40573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http://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xyz.shopping.com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8E4D7D-DDB2-A343-9333-C31FEB0D3019}"/>
              </a:ext>
            </a:extLst>
          </p:cNvPr>
          <p:cNvSpPr txBox="1"/>
          <p:nvPr/>
        </p:nvSpPr>
        <p:spPr>
          <a:xfrm>
            <a:off x="9875520" y="973966"/>
            <a:ext cx="203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client’s users browser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7DBBCA0-7FE9-E643-A081-A56CDEE91F17}"/>
              </a:ext>
            </a:extLst>
          </p:cNvPr>
          <p:cNvSpPr/>
          <p:nvPr/>
        </p:nvSpPr>
        <p:spPr>
          <a:xfrm>
            <a:off x="7012578" y="2272350"/>
            <a:ext cx="3944982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 200.100.20.10</a:t>
            </a:r>
          </a:p>
          <a:p>
            <a:pPr algn="ctr"/>
            <a:r>
              <a:rPr lang="en-US" dirty="0"/>
              <a:t>Get() /post() /put() /delete()</a:t>
            </a:r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3480EF1B-7806-B445-8AB2-CE2942319676}"/>
              </a:ext>
            </a:extLst>
          </p:cNvPr>
          <p:cNvSpPr/>
          <p:nvPr/>
        </p:nvSpPr>
        <p:spPr>
          <a:xfrm>
            <a:off x="7145381" y="2592390"/>
            <a:ext cx="348343" cy="87599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>
            <a:extLst>
              <a:ext uri="{FF2B5EF4-FFF2-40B4-BE49-F238E27FC236}">
                <a16:creationId xmlns:a16="http://schemas.microsoft.com/office/drawing/2014/main" id="{CE0B7850-956B-5F49-B62C-7EBA3E2628B2}"/>
              </a:ext>
            </a:extLst>
          </p:cNvPr>
          <p:cNvSpPr/>
          <p:nvPr/>
        </p:nvSpPr>
        <p:spPr>
          <a:xfrm>
            <a:off x="4929051" y="3360795"/>
            <a:ext cx="348343" cy="87599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CD94604B-6A68-6047-BB75-FE35445A8B18}"/>
              </a:ext>
            </a:extLst>
          </p:cNvPr>
          <p:cNvSpPr/>
          <p:nvPr/>
        </p:nvSpPr>
        <p:spPr>
          <a:xfrm>
            <a:off x="8064137" y="1189613"/>
            <a:ext cx="243837" cy="108273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84AF5D-B9D9-3C47-A673-DC5E906BD92C}"/>
              </a:ext>
            </a:extLst>
          </p:cNvPr>
          <p:cNvSpPr txBox="1"/>
          <p:nvPr/>
        </p:nvSpPr>
        <p:spPr>
          <a:xfrm>
            <a:off x="7001688" y="1705779"/>
            <a:ext cx="33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http://200.100.20.10/</a:t>
            </a:r>
            <a:r>
              <a:rPr lang="en-US" dirty="0" err="1"/>
              <a:t>api</a:t>
            </a:r>
            <a:r>
              <a:rPr lang="en-US" dirty="0"/>
              <a:t>/products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42C15F8-D5C3-6841-ADA9-9D4BFB0D87DF}"/>
              </a:ext>
            </a:extLst>
          </p:cNvPr>
          <p:cNvSpPr/>
          <p:nvPr/>
        </p:nvSpPr>
        <p:spPr>
          <a:xfrm>
            <a:off x="3487783" y="316295"/>
            <a:ext cx="905691" cy="934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C62758-4CBC-F840-A473-8D05AE15FED7}"/>
              </a:ext>
            </a:extLst>
          </p:cNvPr>
          <p:cNvCxnSpPr/>
          <p:nvPr/>
        </p:nvCxnSpPr>
        <p:spPr>
          <a:xfrm>
            <a:off x="4310743" y="1189613"/>
            <a:ext cx="2978331" cy="1082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00DDE9-C9AD-3D46-A5A5-880C0E4B9F29}"/>
              </a:ext>
            </a:extLst>
          </p:cNvPr>
          <p:cNvCxnSpPr>
            <a:endCxn id="30" idx="2"/>
          </p:cNvCxnSpPr>
          <p:nvPr/>
        </p:nvCxnSpPr>
        <p:spPr>
          <a:xfrm flipH="1" flipV="1">
            <a:off x="3940629" y="1250965"/>
            <a:ext cx="3196044" cy="1186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512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&quot;No&quot; Symbol 7">
            <a:extLst>
              <a:ext uri="{FF2B5EF4-FFF2-40B4-BE49-F238E27FC236}">
                <a16:creationId xmlns:a16="http://schemas.microsoft.com/office/drawing/2014/main" id="{05C9C617-FEFC-5E44-A5FE-A792D4D6CB7A}"/>
              </a:ext>
            </a:extLst>
          </p:cNvPr>
          <p:cNvSpPr/>
          <p:nvPr/>
        </p:nvSpPr>
        <p:spPr>
          <a:xfrm>
            <a:off x="4990011" y="1180012"/>
            <a:ext cx="1793966" cy="1702525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2CA8BC-FA83-2643-AC52-66A4B6F01DF5}"/>
              </a:ext>
            </a:extLst>
          </p:cNvPr>
          <p:cNvSpPr txBox="1"/>
          <p:nvPr/>
        </p:nvSpPr>
        <p:spPr>
          <a:xfrm>
            <a:off x="2743200" y="156754"/>
            <a:ext cx="627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Challenges for developers while developing and using REST APIs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FFBB3-E675-ED42-BE13-48DB3711352D}"/>
              </a:ext>
            </a:extLst>
          </p:cNvPr>
          <p:cNvSpPr txBox="1"/>
          <p:nvPr/>
        </p:nvSpPr>
        <p:spPr>
          <a:xfrm>
            <a:off x="235131" y="827314"/>
            <a:ext cx="1170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How to rectify the CORS error?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7439D90-BA5E-5042-9604-6A65A62DDFA0}"/>
              </a:ext>
            </a:extLst>
          </p:cNvPr>
          <p:cNvSpPr/>
          <p:nvPr/>
        </p:nvSpPr>
        <p:spPr>
          <a:xfrm>
            <a:off x="505098" y="1232262"/>
            <a:ext cx="3100251" cy="1654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WebClient</a:t>
            </a:r>
            <a:r>
              <a:rPr lang="en-US" dirty="0"/>
              <a:t> / Browser Client</a:t>
            </a:r>
          </a:p>
          <a:p>
            <a:pPr algn="ctr"/>
            <a:r>
              <a:rPr lang="en-US" dirty="0"/>
              <a:t>From Domain</a:t>
            </a:r>
          </a:p>
          <a:p>
            <a:pPr algn="ctr"/>
            <a:r>
              <a:rPr lang="en-US" dirty="0">
                <a:hlinkClick r:id="rId2"/>
              </a:rPr>
              <a:t>www.xyz.com</a:t>
            </a:r>
            <a:r>
              <a:rPr lang="en-US" dirty="0"/>
              <a:t> OR IP Address</a:t>
            </a:r>
          </a:p>
          <a:p>
            <a:pPr algn="ctr"/>
            <a:r>
              <a:rPr lang="en-US" dirty="0"/>
              <a:t>http://192.168.10.20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18A259-45B1-4C40-84E5-00DCC5DFF99B}"/>
              </a:ext>
            </a:extLst>
          </p:cNvPr>
          <p:cNvSpPr/>
          <p:nvPr/>
        </p:nvSpPr>
        <p:spPr>
          <a:xfrm>
            <a:off x="8168640" y="1497874"/>
            <a:ext cx="2778035" cy="138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  <a:p>
            <a:pPr algn="ctr"/>
            <a:r>
              <a:rPr lang="en-US" dirty="0"/>
              <a:t>Hosted on </a:t>
            </a:r>
          </a:p>
          <a:p>
            <a:pPr algn="ctr"/>
            <a:r>
              <a:rPr lang="en-US" dirty="0" err="1"/>
              <a:t>www.aitserv.com</a:t>
            </a:r>
            <a:endParaRPr lang="en-US" dirty="0"/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http://200.100.30.20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A15484C-0A4F-0146-A573-7CA8A2229200}"/>
              </a:ext>
            </a:extLst>
          </p:cNvPr>
          <p:cNvSpPr/>
          <p:nvPr/>
        </p:nvSpPr>
        <p:spPr>
          <a:xfrm>
            <a:off x="3605349" y="1436914"/>
            <a:ext cx="4537165" cy="522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Get/Post/Put/Delete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54307A04-0A22-A249-86B6-160417AC8182}"/>
              </a:ext>
            </a:extLst>
          </p:cNvPr>
          <p:cNvSpPr/>
          <p:nvPr/>
        </p:nvSpPr>
        <p:spPr>
          <a:xfrm>
            <a:off x="3605349" y="2190205"/>
            <a:ext cx="4563291" cy="5355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C40B8C-F101-2D43-B1DC-EF9F24E87A32}"/>
              </a:ext>
            </a:extLst>
          </p:cNvPr>
          <p:cNvSpPr txBox="1"/>
          <p:nvPr/>
        </p:nvSpPr>
        <p:spPr>
          <a:xfrm>
            <a:off x="4876800" y="3100251"/>
            <a:ext cx="2185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CORS Error because Client and server domains are different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A3F33-047E-1646-9F14-E9F4035EBA29}"/>
              </a:ext>
            </a:extLst>
          </p:cNvPr>
          <p:cNvSpPr txBox="1"/>
          <p:nvPr/>
        </p:nvSpPr>
        <p:spPr>
          <a:xfrm>
            <a:off x="117565" y="4056629"/>
            <a:ext cx="11704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To resolve the CORS error, configure  the server to accept requests from different  Origins (Domains), headers (AUTHOTIZATION or Custom Headers), methods (GET /POST / PUT / DELETE)</a:t>
            </a:r>
          </a:p>
        </p:txBody>
      </p:sp>
    </p:spTree>
    <p:extLst>
      <p:ext uri="{BB962C8B-B14F-4D97-AF65-F5344CB8AC3E}">
        <p14:creationId xmlns:p14="http://schemas.microsoft.com/office/powerpoint/2010/main" val="2920315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89FC2F-05D3-6942-8C44-A4ADA1D61889}"/>
              </a:ext>
            </a:extLst>
          </p:cNvPr>
          <p:cNvSpPr txBox="1"/>
          <p:nvPr/>
        </p:nvSpPr>
        <p:spPr>
          <a:xfrm>
            <a:off x="2743200" y="156754"/>
            <a:ext cx="627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Challenges for developers while developing and using REST APIs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46A3C-1A11-DB44-A503-8A9DCABC5C84}"/>
              </a:ext>
            </a:extLst>
          </p:cNvPr>
          <p:cNvSpPr txBox="1"/>
          <p:nvPr/>
        </p:nvSpPr>
        <p:spPr>
          <a:xfrm>
            <a:off x="200297" y="731520"/>
            <a:ext cx="11869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provide secure access of REST API to Client?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Credentials with </a:t>
            </a:r>
            <a:r>
              <a:rPr lang="en-US" dirty="0" err="1"/>
              <a:t>UserName</a:t>
            </a:r>
            <a:r>
              <a:rPr lang="en-US" dirty="0"/>
              <a:t> and Password aka User based Authentication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Intercept the headers and read credentials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Verify credentials on server aka match username with password, if match the process request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Identity Management based on User Credentials and Tokens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Token Based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017574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EA4F1DE-E3AC-9840-9355-D29473124566}"/>
              </a:ext>
            </a:extLst>
          </p:cNvPr>
          <p:cNvSpPr/>
          <p:nvPr/>
        </p:nvSpPr>
        <p:spPr>
          <a:xfrm>
            <a:off x="3483429" y="566057"/>
            <a:ext cx="5120640" cy="4171406"/>
          </a:xfrm>
          <a:prstGeom prst="roundRect">
            <a:avLst>
              <a:gd name="adj" fmla="val 1202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780DBB-8F20-CA47-A859-48D3F67DCF0C}"/>
              </a:ext>
            </a:extLst>
          </p:cNvPr>
          <p:cNvSpPr txBox="1"/>
          <p:nvPr/>
        </p:nvSpPr>
        <p:spPr>
          <a:xfrm>
            <a:off x="3971109" y="78377"/>
            <a:ext cx="408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Runtime Hosting Web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163CD-B08A-074B-A93A-A4500C87D3A3}"/>
              </a:ext>
            </a:extLst>
          </p:cNvPr>
          <p:cNvSpPr/>
          <p:nvPr/>
        </p:nvSpPr>
        <p:spPr>
          <a:xfrm>
            <a:off x="3370217" y="4998720"/>
            <a:ext cx="8638903" cy="92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r>
              <a:rPr lang="en-US" dirty="0"/>
              <a:t>Windows / Linux / Unix / Solaris / macOS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206BA43D-1969-F441-884D-F7B184F1F42E}"/>
              </a:ext>
            </a:extLst>
          </p:cNvPr>
          <p:cNvSpPr/>
          <p:nvPr/>
        </p:nvSpPr>
        <p:spPr>
          <a:xfrm>
            <a:off x="4241074" y="4737463"/>
            <a:ext cx="435428" cy="2525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2CA0D8D6-615E-6F4D-A880-C82ACFEF4DAF}"/>
              </a:ext>
            </a:extLst>
          </p:cNvPr>
          <p:cNvSpPr/>
          <p:nvPr/>
        </p:nvSpPr>
        <p:spPr>
          <a:xfrm>
            <a:off x="6749143" y="4737463"/>
            <a:ext cx="435428" cy="261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A69F4461-271D-5642-9484-BEAD2C536194}"/>
              </a:ext>
            </a:extLst>
          </p:cNvPr>
          <p:cNvSpPr/>
          <p:nvPr/>
        </p:nvSpPr>
        <p:spPr>
          <a:xfrm>
            <a:off x="9831977" y="3178629"/>
            <a:ext cx="2055223" cy="12888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 Database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149D2DB7-C41F-8046-A2D5-8526C9232833}"/>
              </a:ext>
            </a:extLst>
          </p:cNvPr>
          <p:cNvSpPr/>
          <p:nvPr/>
        </p:nvSpPr>
        <p:spPr>
          <a:xfrm>
            <a:off x="10742022" y="4467497"/>
            <a:ext cx="148046" cy="522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F6919E-6D6E-274D-A446-EB9C9BAA7AFE}"/>
              </a:ext>
            </a:extLst>
          </p:cNvPr>
          <p:cNvSpPr/>
          <p:nvPr/>
        </p:nvSpPr>
        <p:spPr>
          <a:xfrm>
            <a:off x="3788229" y="3178629"/>
            <a:ext cx="4511040" cy="117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 Services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484B5E-A7AC-EE46-865B-01F79BF673B0}"/>
              </a:ext>
            </a:extLst>
          </p:cNvPr>
          <p:cNvSpPr/>
          <p:nvPr/>
        </p:nvSpPr>
        <p:spPr>
          <a:xfrm>
            <a:off x="3788229" y="1079863"/>
            <a:ext cx="4511040" cy="184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Express.js Web App Hosting HTML+ JS + CSS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Express.js REST APIs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D03A9E47-39D0-9741-884E-2CBB63F4DA7E}"/>
              </a:ext>
            </a:extLst>
          </p:cNvPr>
          <p:cNvSpPr/>
          <p:nvPr/>
        </p:nvSpPr>
        <p:spPr>
          <a:xfrm>
            <a:off x="7045234" y="2917372"/>
            <a:ext cx="426720" cy="2612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841A441-4D24-AF48-99F4-43BFADE88709}"/>
              </a:ext>
            </a:extLst>
          </p:cNvPr>
          <p:cNvSpPr/>
          <p:nvPr/>
        </p:nvSpPr>
        <p:spPr>
          <a:xfrm>
            <a:off x="4380411" y="2926081"/>
            <a:ext cx="426720" cy="2525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B615A27E-D100-8541-A76A-123BF56BD2D8}"/>
              </a:ext>
            </a:extLst>
          </p:cNvPr>
          <p:cNvSpPr/>
          <p:nvPr/>
        </p:nvSpPr>
        <p:spPr>
          <a:xfrm>
            <a:off x="8908869" y="352697"/>
            <a:ext cx="3222172" cy="165027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D84A8BE-9D3F-264B-883F-92A883686AE8}"/>
              </a:ext>
            </a:extLst>
          </p:cNvPr>
          <p:cNvSpPr/>
          <p:nvPr/>
        </p:nvSpPr>
        <p:spPr>
          <a:xfrm>
            <a:off x="9614263" y="1271451"/>
            <a:ext cx="1776548" cy="437607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DB on Cloud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3DA606-5D7C-3D46-82CC-E3FEE46BED14}"/>
              </a:ext>
            </a:extLst>
          </p:cNvPr>
          <p:cNvSpPr txBox="1"/>
          <p:nvPr/>
        </p:nvSpPr>
        <p:spPr>
          <a:xfrm>
            <a:off x="9831977" y="708661"/>
            <a:ext cx="1802674" cy="37120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Cloud Provider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F73451-55A0-674C-9204-780C05A8FA71}"/>
              </a:ext>
            </a:extLst>
          </p:cNvPr>
          <p:cNvSpPr txBox="1"/>
          <p:nvPr/>
        </p:nvSpPr>
        <p:spPr>
          <a:xfrm>
            <a:off x="182880" y="352697"/>
            <a:ext cx="2873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Access Challenge foe Express.js REST App or Web App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6FF9F1C1-38C5-954A-AF98-6AB35E650366}"/>
              </a:ext>
            </a:extLst>
          </p:cNvPr>
          <p:cNvSpPr/>
          <p:nvPr/>
        </p:nvSpPr>
        <p:spPr>
          <a:xfrm>
            <a:off x="8604069" y="3239589"/>
            <a:ext cx="1227908" cy="452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</a:t>
            </a:r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B6971521-58B2-7947-B640-583DF3A520C9}"/>
              </a:ext>
            </a:extLst>
          </p:cNvPr>
          <p:cNvSpPr/>
          <p:nvPr/>
        </p:nvSpPr>
        <p:spPr>
          <a:xfrm>
            <a:off x="8604069" y="3692434"/>
            <a:ext cx="1227908" cy="4441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 Obj</a:t>
            </a:r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E1B2EB49-F752-3F43-B474-A28EEF96C8A6}"/>
              </a:ext>
            </a:extLst>
          </p:cNvPr>
          <p:cNvSpPr/>
          <p:nvPr/>
        </p:nvSpPr>
        <p:spPr>
          <a:xfrm>
            <a:off x="8604069" y="4136571"/>
            <a:ext cx="1227908" cy="4267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13282CE-1A4F-3447-B034-05C6CF3DD470}"/>
              </a:ext>
            </a:extLst>
          </p:cNvPr>
          <p:cNvSpPr/>
          <p:nvPr/>
        </p:nvSpPr>
        <p:spPr>
          <a:xfrm rot="19465825">
            <a:off x="8340012" y="1475700"/>
            <a:ext cx="1227908" cy="452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D09F9299-AC50-5142-A703-FFBDA549B066}"/>
              </a:ext>
            </a:extLst>
          </p:cNvPr>
          <p:cNvSpPr/>
          <p:nvPr/>
        </p:nvSpPr>
        <p:spPr>
          <a:xfrm rot="19465825">
            <a:off x="8340012" y="1928545"/>
            <a:ext cx="1227908" cy="4441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 Obj</a:t>
            </a: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B97D9086-0178-0B41-9742-295375CC32DC}"/>
              </a:ext>
            </a:extLst>
          </p:cNvPr>
          <p:cNvSpPr/>
          <p:nvPr/>
        </p:nvSpPr>
        <p:spPr>
          <a:xfrm rot="19465825">
            <a:off x="8303644" y="2259308"/>
            <a:ext cx="1617718" cy="4267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2399339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C5A799-E41C-F141-9984-38351310F6A9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Driven Application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C3DED-829A-6247-B5C9-F47EFB85C386}"/>
              </a:ext>
            </a:extLst>
          </p:cNvPr>
          <p:cNvSpPr txBox="1"/>
          <p:nvPr/>
        </p:nvSpPr>
        <p:spPr>
          <a:xfrm>
            <a:off x="69669" y="478971"/>
            <a:ext cx="119829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Domain, means the target problem statement to be implement using software development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Insurance, Banking, Hospital, Logistic, Shares, Office Automation, Media, Entertainment, E-Commerce, 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Domain-Driven-Development (DDD)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Identifying Roles of the Domain, role means the role player for domain that accept data (Write) and return data (Read)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E.g. Roles in Hospitals, Patients, Doctors, Nurse, Ward, Room, Ward boy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Define Relationship across Roles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Define Rules for capturing data  for each role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E.g. </a:t>
            </a:r>
            <a:r>
              <a:rPr lang="en-US" dirty="0" err="1"/>
              <a:t>Docor</a:t>
            </a:r>
            <a:r>
              <a:rPr lang="en-US" dirty="0"/>
              <a:t>, </a:t>
            </a:r>
            <a:r>
              <a:rPr lang="en-US" dirty="0" err="1"/>
              <a:t>DoctorName</a:t>
            </a:r>
            <a:r>
              <a:rPr lang="en-US" dirty="0"/>
              <a:t>, Degree, Specialization, Age, etc.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Define Data Capture from Parent Role to Child Role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Take the Implementation of Floor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Define Database Schema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Define Application Logic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Define mechanism of Accessing the Database Schemas in Application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Connect to DB, Read Data (Cursor), Write Data (Command), Close Connection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Software services developed by developers as per the client’s needs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Product Development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Owner Decide Database, the app is designed and developed as per database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Product is developed  as DB Independent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296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ED6447-ECA8-464D-8FAB-72242AEDA5A7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Driven Application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59FB05-4CCC-2E49-AB80-88C760278085}"/>
              </a:ext>
            </a:extLst>
          </p:cNvPr>
          <p:cNvSpPr txBox="1"/>
          <p:nvPr/>
        </p:nvSpPr>
        <p:spPr>
          <a:xfrm>
            <a:off x="121920" y="452846"/>
            <a:ext cx="118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Data Access Layer independent to Database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9205B1D-D892-6A43-B75B-9C5262C99069}"/>
              </a:ext>
            </a:extLst>
          </p:cNvPr>
          <p:cNvSpPr/>
          <p:nvPr/>
        </p:nvSpPr>
        <p:spPr>
          <a:xfrm>
            <a:off x="592183" y="1314994"/>
            <a:ext cx="4632960" cy="3692435"/>
          </a:xfrm>
          <a:prstGeom prst="roundRect">
            <a:avLst>
              <a:gd name="adj" fmla="val 959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879CD-824D-9146-89CD-2927F77F6FF2}"/>
              </a:ext>
            </a:extLst>
          </p:cNvPr>
          <p:cNvSpPr txBox="1"/>
          <p:nvPr/>
        </p:nvSpPr>
        <p:spPr>
          <a:xfrm>
            <a:off x="1166949" y="1402080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Software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899768-C572-414E-A3F5-4384B3CCAC40}"/>
              </a:ext>
            </a:extLst>
          </p:cNvPr>
          <p:cNvSpPr/>
          <p:nvPr/>
        </p:nvSpPr>
        <p:spPr>
          <a:xfrm>
            <a:off x="705394" y="2455817"/>
            <a:ext cx="1045029" cy="169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706F9A-C274-8346-BDB3-00CED0A581CC}"/>
              </a:ext>
            </a:extLst>
          </p:cNvPr>
          <p:cNvSpPr/>
          <p:nvPr/>
        </p:nvSpPr>
        <p:spPr>
          <a:xfrm>
            <a:off x="1863634" y="2455817"/>
            <a:ext cx="1262743" cy="169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52304A-3DBE-554A-B77C-38748691E65D}"/>
              </a:ext>
            </a:extLst>
          </p:cNvPr>
          <p:cNvSpPr/>
          <p:nvPr/>
        </p:nvSpPr>
        <p:spPr>
          <a:xfrm>
            <a:off x="3309257" y="2455817"/>
            <a:ext cx="1045029" cy="169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</a:p>
          <a:p>
            <a:pPr algn="ctr"/>
            <a:r>
              <a:rPr lang="en-US" dirty="0"/>
              <a:t>Logic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3D3671-0146-1940-92BD-D7E174288A66}"/>
              </a:ext>
            </a:extLst>
          </p:cNvPr>
          <p:cNvSpPr/>
          <p:nvPr/>
        </p:nvSpPr>
        <p:spPr>
          <a:xfrm>
            <a:off x="4654731" y="2455817"/>
            <a:ext cx="1045029" cy="169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FCD2B3-14E6-FF44-BC84-5281392C620A}"/>
              </a:ext>
            </a:extLst>
          </p:cNvPr>
          <p:cNvSpPr/>
          <p:nvPr/>
        </p:nvSpPr>
        <p:spPr>
          <a:xfrm>
            <a:off x="6096000" y="2943497"/>
            <a:ext cx="2516777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DB Configuration</a:t>
            </a:r>
          </a:p>
          <a:p>
            <a:pPr algn="ctr"/>
            <a:r>
              <a:rPr lang="en-US" sz="1400" dirty="0"/>
              <a:t>Object-Relational-Mapping (ORM)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C63A967D-6FA3-DA4E-9AFC-1A2F245F1630}"/>
              </a:ext>
            </a:extLst>
          </p:cNvPr>
          <p:cNvSpPr/>
          <p:nvPr/>
        </p:nvSpPr>
        <p:spPr>
          <a:xfrm>
            <a:off x="9840686" y="984069"/>
            <a:ext cx="1767840" cy="7873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94AB10DC-E4CD-2240-91AF-178F344DEA53}"/>
              </a:ext>
            </a:extLst>
          </p:cNvPr>
          <p:cNvSpPr/>
          <p:nvPr/>
        </p:nvSpPr>
        <p:spPr>
          <a:xfrm>
            <a:off x="9840686" y="2156154"/>
            <a:ext cx="1767840" cy="7873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177634FE-D1CA-514C-A58A-354D4975D433}"/>
              </a:ext>
            </a:extLst>
          </p:cNvPr>
          <p:cNvSpPr/>
          <p:nvPr/>
        </p:nvSpPr>
        <p:spPr>
          <a:xfrm>
            <a:off x="9840686" y="3429000"/>
            <a:ext cx="1767840" cy="7873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1E123B1-78A2-AD43-AE01-97F7DC10C052}"/>
              </a:ext>
            </a:extLst>
          </p:cNvPr>
          <p:cNvSpPr/>
          <p:nvPr/>
        </p:nvSpPr>
        <p:spPr>
          <a:xfrm>
            <a:off x="9840686" y="4692917"/>
            <a:ext cx="1767840" cy="7873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5CCDA977-1349-2C48-81A1-A890A8E5E629}"/>
              </a:ext>
            </a:extLst>
          </p:cNvPr>
          <p:cNvSpPr/>
          <p:nvPr/>
        </p:nvSpPr>
        <p:spPr>
          <a:xfrm>
            <a:off x="1515290" y="2987039"/>
            <a:ext cx="600892" cy="10450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AE8F922B-FE53-3A4A-B7A5-A3D9D0A6C75B}"/>
              </a:ext>
            </a:extLst>
          </p:cNvPr>
          <p:cNvSpPr/>
          <p:nvPr/>
        </p:nvSpPr>
        <p:spPr>
          <a:xfrm>
            <a:off x="2939142" y="2934788"/>
            <a:ext cx="600892" cy="10450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A54678D4-E1BF-C04B-9CC4-DE5C806B1C15}"/>
              </a:ext>
            </a:extLst>
          </p:cNvPr>
          <p:cNvSpPr/>
          <p:nvPr/>
        </p:nvSpPr>
        <p:spPr>
          <a:xfrm>
            <a:off x="4138747" y="2908662"/>
            <a:ext cx="600892" cy="10450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A093C852-952E-A24F-9882-2F3F152F6039}"/>
              </a:ext>
            </a:extLst>
          </p:cNvPr>
          <p:cNvSpPr/>
          <p:nvPr/>
        </p:nvSpPr>
        <p:spPr>
          <a:xfrm>
            <a:off x="5597434" y="3287483"/>
            <a:ext cx="600892" cy="10450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2993809B-D103-A947-A1AF-C9EB692580F3}"/>
              </a:ext>
            </a:extLst>
          </p:cNvPr>
          <p:cNvSpPr/>
          <p:nvPr/>
        </p:nvSpPr>
        <p:spPr>
          <a:xfrm>
            <a:off x="6492242" y="1105989"/>
            <a:ext cx="3348444" cy="1814954"/>
          </a:xfrm>
          <a:prstGeom prst="bentArrow">
            <a:avLst>
              <a:gd name="adj1" fmla="val 25000"/>
              <a:gd name="adj2" fmla="val 1910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>
            <a:extLst>
              <a:ext uri="{FF2B5EF4-FFF2-40B4-BE49-F238E27FC236}">
                <a16:creationId xmlns:a16="http://schemas.microsoft.com/office/drawing/2014/main" id="{DD362C55-D4FE-BD4A-967C-13789DB10616}"/>
              </a:ext>
            </a:extLst>
          </p:cNvPr>
          <p:cNvSpPr/>
          <p:nvPr/>
        </p:nvSpPr>
        <p:spPr>
          <a:xfrm>
            <a:off x="7646126" y="2360243"/>
            <a:ext cx="2229394" cy="592183"/>
          </a:xfrm>
          <a:prstGeom prst="bentArrow">
            <a:avLst>
              <a:gd name="adj1" fmla="val 25000"/>
              <a:gd name="adj2" fmla="val 2573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>
            <a:extLst>
              <a:ext uri="{FF2B5EF4-FFF2-40B4-BE49-F238E27FC236}">
                <a16:creationId xmlns:a16="http://schemas.microsoft.com/office/drawing/2014/main" id="{AB5E1F86-B4FD-9344-8452-1AA2C7EB994E}"/>
              </a:ext>
            </a:extLst>
          </p:cNvPr>
          <p:cNvSpPr/>
          <p:nvPr/>
        </p:nvSpPr>
        <p:spPr>
          <a:xfrm flipV="1">
            <a:off x="7646126" y="3548742"/>
            <a:ext cx="2229394" cy="559306"/>
          </a:xfrm>
          <a:prstGeom prst="bentArrow">
            <a:avLst>
              <a:gd name="adj1" fmla="val 25000"/>
              <a:gd name="adj2" fmla="val 2573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>
            <a:extLst>
              <a:ext uri="{FF2B5EF4-FFF2-40B4-BE49-F238E27FC236}">
                <a16:creationId xmlns:a16="http://schemas.microsoft.com/office/drawing/2014/main" id="{81D0277C-C1B5-5E4D-AFEE-9593C2EB2833}"/>
              </a:ext>
            </a:extLst>
          </p:cNvPr>
          <p:cNvSpPr/>
          <p:nvPr/>
        </p:nvSpPr>
        <p:spPr>
          <a:xfrm flipV="1">
            <a:off x="6590213" y="3631473"/>
            <a:ext cx="3250473" cy="1848786"/>
          </a:xfrm>
          <a:prstGeom prst="bentArrow">
            <a:avLst>
              <a:gd name="adj1" fmla="val 25000"/>
              <a:gd name="adj2" fmla="val 1910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2786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93E91E-7122-E846-90FE-5D2DE1BD603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Driven Application Development with ORM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14F244-19C2-4643-A179-FA886F85AFE9}"/>
              </a:ext>
            </a:extLst>
          </p:cNvPr>
          <p:cNvSpPr/>
          <p:nvPr/>
        </p:nvSpPr>
        <p:spPr>
          <a:xfrm>
            <a:off x="496389" y="714103"/>
            <a:ext cx="3117668" cy="30218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24864F-C323-9E4C-880E-5F787B0AB6D2}"/>
              </a:ext>
            </a:extLst>
          </p:cNvPr>
          <p:cNvSpPr/>
          <p:nvPr/>
        </p:nvSpPr>
        <p:spPr>
          <a:xfrm>
            <a:off x="696686" y="827314"/>
            <a:ext cx="2717074" cy="58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9E46C-FFA8-D343-93C7-F12D584AD068}"/>
              </a:ext>
            </a:extLst>
          </p:cNvPr>
          <p:cNvSpPr/>
          <p:nvPr/>
        </p:nvSpPr>
        <p:spPr>
          <a:xfrm>
            <a:off x="696686" y="1544682"/>
            <a:ext cx="2717074" cy="58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FCD4DE-6B3B-0444-AE5F-D00D270B1B24}"/>
              </a:ext>
            </a:extLst>
          </p:cNvPr>
          <p:cNvSpPr/>
          <p:nvPr/>
        </p:nvSpPr>
        <p:spPr>
          <a:xfrm>
            <a:off x="696686" y="2262050"/>
            <a:ext cx="2717074" cy="58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Earning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F55255-B760-3B44-BE72-18A93CFD82EA}"/>
              </a:ext>
            </a:extLst>
          </p:cNvPr>
          <p:cNvSpPr/>
          <p:nvPr/>
        </p:nvSpPr>
        <p:spPr>
          <a:xfrm>
            <a:off x="696686" y="2979418"/>
            <a:ext cx="2717074" cy="58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Tax Class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DFBB0F91-D35C-3943-8185-BC2DAB09D4AE}"/>
              </a:ext>
            </a:extLst>
          </p:cNvPr>
          <p:cNvSpPr/>
          <p:nvPr/>
        </p:nvSpPr>
        <p:spPr>
          <a:xfrm>
            <a:off x="8665028" y="714104"/>
            <a:ext cx="3030583" cy="3021874"/>
          </a:xfrm>
          <a:prstGeom prst="can">
            <a:avLst>
              <a:gd name="adj" fmla="val 17529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E8D32-2BBC-F04C-9477-B909FC2F8691}"/>
              </a:ext>
            </a:extLst>
          </p:cNvPr>
          <p:cNvSpPr txBox="1"/>
          <p:nvPr/>
        </p:nvSpPr>
        <p:spPr>
          <a:xfrm>
            <a:off x="9030789" y="1314994"/>
            <a:ext cx="246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Company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3EF930E-FCD8-D44B-82DF-24C0BD776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983249"/>
              </p:ext>
            </p:extLst>
          </p:nvPr>
        </p:nvGraphicFramePr>
        <p:xfrm>
          <a:off x="8830492" y="1597632"/>
          <a:ext cx="10247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570">
                  <a:extLst>
                    <a:ext uri="{9D8B030D-6E8A-4147-A177-3AD203B41FA5}">
                      <a16:colId xmlns:a16="http://schemas.microsoft.com/office/drawing/2014/main" val="451496296"/>
                    </a:ext>
                  </a:extLst>
                </a:gridCol>
                <a:gridCol w="341570">
                  <a:extLst>
                    <a:ext uri="{9D8B030D-6E8A-4147-A177-3AD203B41FA5}">
                      <a16:colId xmlns:a16="http://schemas.microsoft.com/office/drawing/2014/main" val="2221213929"/>
                    </a:ext>
                  </a:extLst>
                </a:gridCol>
                <a:gridCol w="341570">
                  <a:extLst>
                    <a:ext uri="{9D8B030D-6E8A-4147-A177-3AD203B41FA5}">
                      <a16:colId xmlns:a16="http://schemas.microsoft.com/office/drawing/2014/main" val="3800586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550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50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714D65-26E3-8A4A-A0B5-01993E6CC494}"/>
              </a:ext>
            </a:extLst>
          </p:cNvPr>
          <p:cNvCxnSpPr>
            <a:endCxn id="11" idx="1"/>
          </p:cNvCxnSpPr>
          <p:nvPr/>
        </p:nvCxnSpPr>
        <p:spPr>
          <a:xfrm>
            <a:off x="3413760" y="1119051"/>
            <a:ext cx="5416732" cy="84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10A1857E-D7ED-894E-B62D-3AC0F285A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99218"/>
              </p:ext>
            </p:extLst>
          </p:nvPr>
        </p:nvGraphicFramePr>
        <p:xfrm>
          <a:off x="8836300" y="2567854"/>
          <a:ext cx="10247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570">
                  <a:extLst>
                    <a:ext uri="{9D8B030D-6E8A-4147-A177-3AD203B41FA5}">
                      <a16:colId xmlns:a16="http://schemas.microsoft.com/office/drawing/2014/main" val="451496296"/>
                    </a:ext>
                  </a:extLst>
                </a:gridCol>
                <a:gridCol w="341570">
                  <a:extLst>
                    <a:ext uri="{9D8B030D-6E8A-4147-A177-3AD203B41FA5}">
                      <a16:colId xmlns:a16="http://schemas.microsoft.com/office/drawing/2014/main" val="2221213929"/>
                    </a:ext>
                  </a:extLst>
                </a:gridCol>
                <a:gridCol w="341570">
                  <a:extLst>
                    <a:ext uri="{9D8B030D-6E8A-4147-A177-3AD203B41FA5}">
                      <a16:colId xmlns:a16="http://schemas.microsoft.com/office/drawing/2014/main" val="3800586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550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504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FFA920-C4AF-8748-A751-522E356B0F3F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3413760" y="1836420"/>
            <a:ext cx="5422540" cy="1102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94E342-6A06-0449-9161-7A70363E2C99}"/>
              </a:ext>
            </a:extLst>
          </p:cNvPr>
          <p:cNvSpPr txBox="1"/>
          <p:nvPr/>
        </p:nvSpPr>
        <p:spPr>
          <a:xfrm>
            <a:off x="4014651" y="2971619"/>
            <a:ext cx="3831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Schema Classes aka Data Objects aka Entity Classes are mapped with the Tables in Database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DAD7FE-7953-3E41-96B7-AED5CAA00A46}"/>
              </a:ext>
            </a:extLst>
          </p:cNvPr>
          <p:cNvSpPr txBox="1"/>
          <p:nvPr/>
        </p:nvSpPr>
        <p:spPr>
          <a:xfrm>
            <a:off x="78377" y="3963430"/>
            <a:ext cx="119133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ORM is used to map Entity classes from Domain model to the tables in database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Public class properties map with Table columns with their constraints (Keys, Not Null, Cascade Relation, etc.)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Eliminates need of writing Database specific code for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Connection, SQL Queries and DML Statements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ORM Manages all DB Transactions behind the scene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The Database First Approach,  generate the Domain Model aka entity classes from Ready Database and its table schemas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Code-First, create domain model classes or entities and generate Database and its schemas from this domain model     </a:t>
            </a:r>
          </a:p>
        </p:txBody>
      </p:sp>
    </p:spTree>
    <p:extLst>
      <p:ext uri="{BB962C8B-B14F-4D97-AF65-F5344CB8AC3E}">
        <p14:creationId xmlns:p14="http://schemas.microsoft.com/office/powerpoint/2010/main" val="20338641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</a:t>
            </a:r>
            <a:r>
              <a:rPr lang="en-US" dirty="0" err="1"/>
              <a:t>FullStack</a:t>
            </a:r>
            <a:r>
              <a:rPr lang="en-US" dirty="0"/>
              <a:t> App Architecture </a:t>
            </a:r>
            <a:r>
              <a:rPr lang="en-US" dirty="0" err="1"/>
              <a:t>w.r.t</a:t>
            </a:r>
            <a:r>
              <a:rPr lang="en-US" dirty="0"/>
              <a:t> Front-End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635726"/>
            <a:ext cx="9411524" cy="4650267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860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3426149" y="2046514"/>
            <a:ext cx="1824082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6030409" y="2092675"/>
            <a:ext cx="2281069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5026943" y="1147824"/>
            <a:ext cx="3261082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6096000" y="3487951"/>
            <a:ext cx="2281069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5123943" y="2297347"/>
            <a:ext cx="1032755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5086136" y="3784333"/>
            <a:ext cx="1173959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9460140" y="2643051"/>
            <a:ext cx="1766982" cy="470461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9324518" y="3460862"/>
            <a:ext cx="1824082" cy="621478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9916785" y="3024387"/>
            <a:ext cx="262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262BED-6A81-9247-949E-9CC38DD4D902}"/>
              </a:ext>
            </a:extLst>
          </p:cNvPr>
          <p:cNvSpPr/>
          <p:nvPr/>
        </p:nvSpPr>
        <p:spPr>
          <a:xfrm>
            <a:off x="705394" y="1863634"/>
            <a:ext cx="2438400" cy="27170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13F7D29-B901-AF4E-A0EA-8A60BF354181}"/>
              </a:ext>
            </a:extLst>
          </p:cNvPr>
          <p:cNvSpPr/>
          <p:nvPr/>
        </p:nvSpPr>
        <p:spPr>
          <a:xfrm>
            <a:off x="862149" y="2092675"/>
            <a:ext cx="896982" cy="931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1E49CF2-9BA2-5D48-94CE-D3F35EA00B9A}"/>
              </a:ext>
            </a:extLst>
          </p:cNvPr>
          <p:cNvSpPr/>
          <p:nvPr/>
        </p:nvSpPr>
        <p:spPr>
          <a:xfrm>
            <a:off x="1987995" y="2108410"/>
            <a:ext cx="896982" cy="931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3C2BE5D-8FDF-EA48-8517-118EB796CE04}"/>
              </a:ext>
            </a:extLst>
          </p:cNvPr>
          <p:cNvSpPr/>
          <p:nvPr/>
        </p:nvSpPr>
        <p:spPr>
          <a:xfrm>
            <a:off x="886179" y="3275298"/>
            <a:ext cx="896982" cy="931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1A126FF-3F1D-C140-B655-40F1B5EFC5D0}"/>
              </a:ext>
            </a:extLst>
          </p:cNvPr>
          <p:cNvSpPr/>
          <p:nvPr/>
        </p:nvSpPr>
        <p:spPr>
          <a:xfrm>
            <a:off x="2000041" y="3305744"/>
            <a:ext cx="896982" cy="931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85C913-8B2E-9B42-BFB8-1CD58FF3405D}"/>
              </a:ext>
            </a:extLst>
          </p:cNvPr>
          <p:cNvSpPr txBox="1"/>
          <p:nvPr/>
        </p:nvSpPr>
        <p:spPr>
          <a:xfrm>
            <a:off x="603824" y="818243"/>
            <a:ext cx="308922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Re-Usable User Interfaces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F56EAB-588F-9A47-827C-525530D281E3}"/>
              </a:ext>
            </a:extLst>
          </p:cNvPr>
          <p:cNvCxnSpPr/>
          <p:nvPr/>
        </p:nvCxnSpPr>
        <p:spPr>
          <a:xfrm flipH="1">
            <a:off x="1210491" y="1186954"/>
            <a:ext cx="949235" cy="1016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06F376-83E7-E54C-AC83-A0AADB36AB11}"/>
              </a:ext>
            </a:extLst>
          </p:cNvPr>
          <p:cNvCxnSpPr>
            <a:cxnSpLocks/>
          </p:cNvCxnSpPr>
          <p:nvPr/>
        </p:nvCxnSpPr>
        <p:spPr>
          <a:xfrm>
            <a:off x="2148438" y="1194368"/>
            <a:ext cx="240152" cy="1008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EC0367E-BE8A-0544-9C7A-D6BC04B2A27F}"/>
              </a:ext>
            </a:extLst>
          </p:cNvPr>
          <p:cNvCxnSpPr>
            <a:cxnSpLocks/>
          </p:cNvCxnSpPr>
          <p:nvPr/>
        </p:nvCxnSpPr>
        <p:spPr>
          <a:xfrm flipH="1">
            <a:off x="1495767" y="1215432"/>
            <a:ext cx="652671" cy="2272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506F1B-014E-F740-B405-FC7CF08D8B32}"/>
              </a:ext>
            </a:extLst>
          </p:cNvPr>
          <p:cNvCxnSpPr>
            <a:cxnSpLocks/>
          </p:cNvCxnSpPr>
          <p:nvPr/>
        </p:nvCxnSpPr>
        <p:spPr>
          <a:xfrm>
            <a:off x="2153368" y="1253859"/>
            <a:ext cx="211950" cy="2207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90891C4-5326-224E-BCD7-2AA911FD2DBB}"/>
              </a:ext>
            </a:extLst>
          </p:cNvPr>
          <p:cNvSpPr txBox="1"/>
          <p:nvPr/>
        </p:nvSpPr>
        <p:spPr>
          <a:xfrm>
            <a:off x="366831" y="4714073"/>
            <a:ext cx="442979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Components (Re-Usable UI + Data + Events)</a:t>
            </a:r>
          </a:p>
        </p:txBody>
      </p:sp>
    </p:spTree>
    <p:extLst>
      <p:ext uri="{BB962C8B-B14F-4D97-AF65-F5344CB8AC3E}">
        <p14:creationId xmlns:p14="http://schemas.microsoft.com/office/powerpoint/2010/main" val="1196351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EA4CE9-420E-F147-832A-F19D5F169A92}"/>
              </a:ext>
            </a:extLst>
          </p:cNvPr>
          <p:cNvSpPr txBox="1"/>
          <p:nvPr/>
        </p:nvSpPr>
        <p:spPr>
          <a:xfrm>
            <a:off x="0" y="644433"/>
            <a:ext cx="120787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5, a Cross Browser Markup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Tag aka UI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Inline JavaScript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default JS Objects integrated with the UI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Inline 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default CSS for managing Look and feel of the HTML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type=“date” , month, week, number, email, etc. 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CE72CB-6B95-0645-8985-43E9B468EBC5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</a:t>
            </a:r>
            <a:r>
              <a:rPr lang="en-US" dirty="0" err="1"/>
              <a:t>FullStack</a:t>
            </a:r>
            <a:r>
              <a:rPr lang="en-US" dirty="0"/>
              <a:t> App Architecture </a:t>
            </a:r>
            <a:r>
              <a:rPr lang="en-US" dirty="0" err="1"/>
              <a:t>w.r.t</a:t>
            </a:r>
            <a:r>
              <a:rPr lang="en-US" dirty="0"/>
              <a:t> Front-End</a:t>
            </a:r>
          </a:p>
        </p:txBody>
      </p:sp>
    </p:spTree>
    <p:extLst>
      <p:ext uri="{BB962C8B-B14F-4D97-AF65-F5344CB8AC3E}">
        <p14:creationId xmlns:p14="http://schemas.microsoft.com/office/powerpoint/2010/main" val="6932009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FC4653-C68B-D949-A924-9996B3B84127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</a:t>
            </a:r>
            <a:r>
              <a:rPr lang="en-US" dirty="0" err="1"/>
              <a:t>FullStack</a:t>
            </a:r>
            <a:r>
              <a:rPr lang="en-US" dirty="0"/>
              <a:t> App Architecture </a:t>
            </a:r>
            <a:r>
              <a:rPr lang="en-US" dirty="0" err="1"/>
              <a:t>w.r.t</a:t>
            </a:r>
            <a:r>
              <a:rPr lang="en-US" dirty="0"/>
              <a:t> Front-End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BC244-FA41-1749-988C-42153912C733}"/>
              </a:ext>
            </a:extLst>
          </p:cNvPr>
          <p:cNvSpPr txBox="1"/>
          <p:nvPr/>
        </p:nvSpPr>
        <p:spPr>
          <a:xfrm>
            <a:off x="243840" y="740229"/>
            <a:ext cx="117914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Autonomous Object that is loaded in browser by having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UI with 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Behavior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Initiated by Mozilla Foundation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Polymer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Communicatee that have invented the Cross-Browser Custom Elements known as </a:t>
            </a:r>
            <a:r>
              <a:rPr lang="en-US" dirty="0" err="1"/>
              <a:t>WebComponents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 Technologies  contains Components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Angular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Ember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the development of ‘Micro-</a:t>
            </a:r>
            <a:r>
              <a:rPr lang="en-US" dirty="0" err="1"/>
              <a:t>FrontEnds’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UI is developed using different components from different JS Libraries and frameworks</a:t>
            </a:r>
          </a:p>
        </p:txBody>
      </p:sp>
    </p:spTree>
    <p:extLst>
      <p:ext uri="{BB962C8B-B14F-4D97-AF65-F5344CB8AC3E}">
        <p14:creationId xmlns:p14="http://schemas.microsoft.com/office/powerpoint/2010/main" val="410699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5A243A-E041-F947-9B9A-0355EA57D426}"/>
              </a:ext>
            </a:extLst>
          </p:cNvPr>
          <p:cNvSpPr/>
          <p:nvPr/>
        </p:nvSpPr>
        <p:spPr>
          <a:xfrm>
            <a:off x="444136" y="156754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3BFC19-2FB9-914E-A004-062B718511F1}"/>
              </a:ext>
            </a:extLst>
          </p:cNvPr>
          <p:cNvSpPr/>
          <p:nvPr/>
        </p:nvSpPr>
        <p:spPr>
          <a:xfrm>
            <a:off x="444136" y="2164080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  <a:p>
            <a:pPr algn="ctr"/>
            <a:r>
              <a:rPr lang="en-US" dirty="0"/>
              <a:t>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9452B-5DBA-D143-91DA-CF37A8579AF8}"/>
              </a:ext>
            </a:extLst>
          </p:cNvPr>
          <p:cNvSpPr/>
          <p:nvPr/>
        </p:nvSpPr>
        <p:spPr>
          <a:xfrm>
            <a:off x="444135" y="4171406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 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03674E9-00D2-2442-AF6D-3C36FB4B6A12}"/>
              </a:ext>
            </a:extLst>
          </p:cNvPr>
          <p:cNvSpPr/>
          <p:nvPr/>
        </p:nvSpPr>
        <p:spPr>
          <a:xfrm>
            <a:off x="9771019" y="1160417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Product+Vendor</a:t>
            </a:r>
            <a:endParaRPr lang="en-US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BB4FF01-88C8-C64A-B520-F4660D0036E1}"/>
              </a:ext>
            </a:extLst>
          </p:cNvPr>
          <p:cNvSpPr/>
          <p:nvPr/>
        </p:nvSpPr>
        <p:spPr>
          <a:xfrm>
            <a:off x="9771018" y="2732314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+ </a:t>
            </a:r>
            <a:r>
              <a:rPr lang="en-US" dirty="0" err="1"/>
              <a:t>Serarch</a:t>
            </a:r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38EA43E-4774-BC40-BB6C-055148F7AC1A}"/>
              </a:ext>
            </a:extLst>
          </p:cNvPr>
          <p:cNvSpPr/>
          <p:nvPr/>
        </p:nvSpPr>
        <p:spPr>
          <a:xfrm>
            <a:off x="9771018" y="4400005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OrderManager</a:t>
            </a:r>
            <a:r>
              <a:rPr lang="en-US" dirty="0"/>
              <a:t> + </a:t>
            </a:r>
            <a:r>
              <a:rPr lang="en-US" dirty="0" err="1"/>
              <a:t>OrderProcessing</a:t>
            </a:r>
            <a:r>
              <a:rPr lang="en-US" dirty="0"/>
              <a:t> + </a:t>
            </a:r>
          </a:p>
          <a:p>
            <a:pPr algn="ctr"/>
            <a:r>
              <a:rPr lang="en-US" dirty="0" err="1"/>
              <a:t>OrderDispatch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77CADE-D8C1-E240-8955-258AC1408EBB}"/>
              </a:ext>
            </a:extLst>
          </p:cNvPr>
          <p:cNvSpPr/>
          <p:nvPr/>
        </p:nvSpPr>
        <p:spPr>
          <a:xfrm>
            <a:off x="7750629" y="618309"/>
            <a:ext cx="1637211" cy="529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Hosting App</a:t>
            </a:r>
          </a:p>
          <a:p>
            <a:pPr algn="ctr"/>
            <a:r>
              <a:rPr lang="en-US" dirty="0" err="1"/>
              <a:t>DataAccess</a:t>
            </a:r>
            <a:r>
              <a:rPr lang="en-US" dirty="0"/>
              <a:t> + Business Logic + Endpoints etc.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E65D7D43-04E4-E044-A98B-C27BE30B6AAD}"/>
              </a:ext>
            </a:extLst>
          </p:cNvPr>
          <p:cNvSpPr/>
          <p:nvPr/>
        </p:nvSpPr>
        <p:spPr>
          <a:xfrm rot="16200000">
            <a:off x="6505304" y="2316479"/>
            <a:ext cx="670560" cy="18200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B44848E-31E1-AD4C-97A3-FD062EBA5C2A}"/>
              </a:ext>
            </a:extLst>
          </p:cNvPr>
          <p:cNvSpPr/>
          <p:nvPr/>
        </p:nvSpPr>
        <p:spPr>
          <a:xfrm>
            <a:off x="3579224" y="1881051"/>
            <a:ext cx="1959428" cy="2673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HTTP Calls</a:t>
            </a: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9FC44B15-2CD6-714B-935F-62C9A894E846}"/>
              </a:ext>
            </a:extLst>
          </p:cNvPr>
          <p:cNvSpPr/>
          <p:nvPr/>
        </p:nvSpPr>
        <p:spPr>
          <a:xfrm rot="5400000">
            <a:off x="2905397" y="109946"/>
            <a:ext cx="1247504" cy="22947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7F78F31-D4C9-E444-BC6C-E0B3FF7678DD}"/>
              </a:ext>
            </a:extLst>
          </p:cNvPr>
          <p:cNvSpPr/>
          <p:nvPr/>
        </p:nvSpPr>
        <p:spPr>
          <a:xfrm>
            <a:off x="2464524" y="2612571"/>
            <a:ext cx="1114700" cy="383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91EB3AF7-462A-BD4E-980F-70EC0D1BB784}"/>
              </a:ext>
            </a:extLst>
          </p:cNvPr>
          <p:cNvSpPr/>
          <p:nvPr/>
        </p:nvSpPr>
        <p:spPr>
          <a:xfrm>
            <a:off x="2464524" y="3361509"/>
            <a:ext cx="1114700" cy="4093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4A1DBD74-E1F4-A446-BF6F-FD01B84B2123}"/>
              </a:ext>
            </a:extLst>
          </p:cNvPr>
          <p:cNvSpPr/>
          <p:nvPr/>
        </p:nvSpPr>
        <p:spPr>
          <a:xfrm>
            <a:off x="5538649" y="3128555"/>
            <a:ext cx="487682" cy="1785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996914FB-996D-1A41-842F-85611D4159CC}"/>
              </a:ext>
            </a:extLst>
          </p:cNvPr>
          <p:cNvSpPr/>
          <p:nvPr/>
        </p:nvSpPr>
        <p:spPr>
          <a:xfrm rot="5400000" flipH="1">
            <a:off x="3050177" y="3925387"/>
            <a:ext cx="1036319" cy="22947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96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A9B4615-DF36-C141-B1F7-5AB5A6EF7624}"/>
              </a:ext>
            </a:extLst>
          </p:cNvPr>
          <p:cNvSpPr/>
          <p:nvPr/>
        </p:nvSpPr>
        <p:spPr>
          <a:xfrm>
            <a:off x="7794171" y="1079863"/>
            <a:ext cx="3631475" cy="3596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Level JavaScript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87B163E-117D-CD43-8BD7-8D22F4136CB7}"/>
              </a:ext>
            </a:extLst>
          </p:cNvPr>
          <p:cNvSpPr/>
          <p:nvPr/>
        </p:nvSpPr>
        <p:spPr>
          <a:xfrm>
            <a:off x="465909" y="1079863"/>
            <a:ext cx="3631475" cy="3596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will load and execute</a:t>
            </a:r>
          </a:p>
          <a:p>
            <a:pPr algn="ctr"/>
            <a:r>
              <a:rPr lang="en-US" dirty="0"/>
              <a:t>JavaScript Compatible to it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7F0C7D1-79CF-1446-9F97-38877209E04F}"/>
              </a:ext>
            </a:extLst>
          </p:cNvPr>
          <p:cNvSpPr/>
          <p:nvPr/>
        </p:nvSpPr>
        <p:spPr>
          <a:xfrm rot="16200000">
            <a:off x="5431972" y="1029788"/>
            <a:ext cx="1027612" cy="36967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4AC89-53F9-754A-B795-63189C2AAA93}"/>
              </a:ext>
            </a:extLst>
          </p:cNvPr>
          <p:cNvSpPr txBox="1"/>
          <p:nvPr/>
        </p:nvSpPr>
        <p:spPr>
          <a:xfrm>
            <a:off x="4772297" y="2499360"/>
            <a:ext cx="2429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Compiled Transformation aka Transpiler</a:t>
            </a:r>
          </a:p>
        </p:txBody>
      </p:sp>
    </p:spTree>
    <p:extLst>
      <p:ext uri="{BB962C8B-B14F-4D97-AF65-F5344CB8AC3E}">
        <p14:creationId xmlns:p14="http://schemas.microsoft.com/office/powerpoint/2010/main" val="386345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AED2C-CAA8-F549-B86B-6E07519B4E47}"/>
              </a:ext>
            </a:extLst>
          </p:cNvPr>
          <p:cNvSpPr txBox="1"/>
          <p:nvPr/>
        </p:nvSpPr>
        <p:spPr>
          <a:xfrm>
            <a:off x="278674" y="365760"/>
            <a:ext cx="117478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Languages supporting ES 6 and ES 7 Standard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TypeScript, language by Microsoft, Open Source, heavily used for Modern Apps</a:t>
            </a:r>
          </a:p>
          <a:p>
            <a:pPr marL="800100" lvl="1" indent="-342900">
              <a:buAutoNum type="arabicPeriod"/>
            </a:pPr>
            <a:r>
              <a:rPr lang="en-US" dirty="0"/>
              <a:t>Angular </a:t>
            </a:r>
          </a:p>
          <a:p>
            <a:pPr marL="800100" lvl="1" indent="-342900">
              <a:buAutoNum type="arabicPeriod"/>
            </a:pPr>
            <a:r>
              <a:rPr lang="en-US" dirty="0"/>
              <a:t>React 15.0+ TypeScript Support </a:t>
            </a:r>
          </a:p>
          <a:p>
            <a:pPr marL="342900" indent="-342900">
              <a:buAutoNum type="arabicPeriod"/>
            </a:pPr>
            <a:r>
              <a:rPr lang="en-US" dirty="0"/>
              <a:t>High-Level JavaScript aka ES 6 / ES 7</a:t>
            </a:r>
          </a:p>
          <a:p>
            <a:pPr marL="800100" lvl="1" indent="-342900">
              <a:buAutoNum type="arabicPeriod"/>
            </a:pPr>
            <a:r>
              <a:rPr lang="en-US" dirty="0"/>
              <a:t>Preferred language for React, Vue, Ember, </a:t>
            </a:r>
            <a:r>
              <a:rPr lang="en-US" dirty="0" err="1"/>
              <a:t>ExtJs</a:t>
            </a:r>
            <a:r>
              <a:rPr lang="en-US" dirty="0"/>
              <a:t>, etc.</a:t>
            </a:r>
          </a:p>
          <a:p>
            <a:pPr marL="342900" indent="-342900">
              <a:buAutoNum type="arabicPeriod"/>
            </a:pPr>
            <a:r>
              <a:rPr lang="en-US" dirty="0"/>
              <a:t>Dart</a:t>
            </a:r>
          </a:p>
          <a:p>
            <a:pPr marL="800100" lvl="1" indent="-342900">
              <a:buAutoNum type="arabicPeriod"/>
            </a:pPr>
            <a:r>
              <a:rPr lang="en-US" dirty="0"/>
              <a:t>Angular, etc.</a:t>
            </a:r>
          </a:p>
        </p:txBody>
      </p:sp>
    </p:spTree>
    <p:extLst>
      <p:ext uri="{BB962C8B-B14F-4D97-AF65-F5344CB8AC3E}">
        <p14:creationId xmlns:p14="http://schemas.microsoft.com/office/powerpoint/2010/main" val="11012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2342D2-7364-5E46-A304-73A723F84AD5}"/>
              </a:ext>
            </a:extLst>
          </p:cNvPr>
          <p:cNvSpPr/>
          <p:nvPr/>
        </p:nvSpPr>
        <p:spPr>
          <a:xfrm>
            <a:off x="6522720" y="844731"/>
            <a:ext cx="4284617" cy="48789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29414-068D-3845-ABF3-2FADE69FE9A6}"/>
              </a:ext>
            </a:extLst>
          </p:cNvPr>
          <p:cNvSpPr txBox="1"/>
          <p:nvPr/>
        </p:nvSpPr>
        <p:spPr>
          <a:xfrm>
            <a:off x="6871063" y="182880"/>
            <a:ext cx="314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 </a:t>
            </a:r>
          </a:p>
          <a:p>
            <a:pPr algn="ctr"/>
            <a:r>
              <a:rPr lang="en-US" dirty="0"/>
              <a:t>Application Hosting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2DD3CC-33FF-0143-ABF2-A5AC1FB5D4E7}"/>
              </a:ext>
            </a:extLst>
          </p:cNvPr>
          <p:cNvSpPr/>
          <p:nvPr/>
        </p:nvSpPr>
        <p:spPr>
          <a:xfrm>
            <a:off x="6696891" y="1132114"/>
            <a:ext cx="4032069" cy="92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Listener</a:t>
            </a:r>
          </a:p>
          <a:p>
            <a:pPr algn="ctr"/>
            <a:r>
              <a:rPr lang="en-US" dirty="0"/>
              <a:t>Reads HTTP Request and Map it with the Hosted Web App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7728879-33A1-A445-B8E3-E3DBECBFD876}"/>
              </a:ext>
            </a:extLst>
          </p:cNvPr>
          <p:cNvSpPr/>
          <p:nvPr/>
        </p:nvSpPr>
        <p:spPr>
          <a:xfrm>
            <a:off x="6662057" y="2361111"/>
            <a:ext cx="4032069" cy="27856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8EB86-519A-5D4B-90A2-4B850669E26C}"/>
              </a:ext>
            </a:extLst>
          </p:cNvPr>
          <p:cNvSpPr txBox="1"/>
          <p:nvPr/>
        </p:nvSpPr>
        <p:spPr>
          <a:xfrm>
            <a:off x="7445829" y="2447109"/>
            <a:ext cx="256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Hosted Web Application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0CBF753-F9D4-E94E-99A4-6554AC716223}"/>
              </a:ext>
            </a:extLst>
          </p:cNvPr>
          <p:cNvSpPr/>
          <p:nvPr/>
        </p:nvSpPr>
        <p:spPr>
          <a:xfrm>
            <a:off x="6871063" y="3048000"/>
            <a:ext cx="3718560" cy="583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and Dynamic Web Pages</a:t>
            </a:r>
          </a:p>
          <a:p>
            <a:pPr algn="ctr"/>
            <a:r>
              <a:rPr lang="en-US" dirty="0"/>
              <a:t>.html/.</a:t>
            </a:r>
            <a:r>
              <a:rPr lang="en-US" dirty="0" err="1"/>
              <a:t>css</a:t>
            </a:r>
            <a:r>
              <a:rPr lang="en-US" dirty="0"/>
              <a:t>/.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250A71-4491-EA4F-82B1-2387478785AC}"/>
              </a:ext>
            </a:extLst>
          </p:cNvPr>
          <p:cNvSpPr/>
          <p:nvPr/>
        </p:nvSpPr>
        <p:spPr>
          <a:xfrm>
            <a:off x="6853645" y="3805646"/>
            <a:ext cx="3718560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Framework</a:t>
            </a:r>
          </a:p>
          <a:p>
            <a:pPr algn="ctr"/>
            <a:r>
              <a:rPr lang="en-US" dirty="0"/>
              <a:t>Used to Execute Request, manipulate Pages, Generate HTTP Response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52AF560-F7B1-9643-8DBC-4150126F3AF5}"/>
              </a:ext>
            </a:extLst>
          </p:cNvPr>
          <p:cNvSpPr/>
          <p:nvPr/>
        </p:nvSpPr>
        <p:spPr>
          <a:xfrm>
            <a:off x="905691" y="1062446"/>
            <a:ext cx="5556069" cy="81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</a:t>
            </a:r>
            <a:r>
              <a:rPr lang="en-US" dirty="0" err="1"/>
              <a:t>MyServer</a:t>
            </a:r>
            <a:r>
              <a:rPr lang="en-US" dirty="0"/>
              <a:t>/</a:t>
            </a:r>
            <a:r>
              <a:rPr lang="en-US" dirty="0" err="1"/>
              <a:t>MyApp</a:t>
            </a:r>
            <a:r>
              <a:rPr lang="en-US" dirty="0"/>
              <a:t>/</a:t>
            </a:r>
            <a:r>
              <a:rPr lang="en-US" dirty="0" err="1"/>
              <a:t>MyPage.html</a:t>
            </a:r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9299860-1AA0-8240-BCC6-22538ECC0108}"/>
              </a:ext>
            </a:extLst>
          </p:cNvPr>
          <p:cNvSpPr/>
          <p:nvPr/>
        </p:nvSpPr>
        <p:spPr>
          <a:xfrm>
            <a:off x="7933509" y="2055223"/>
            <a:ext cx="139337" cy="3058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FB59DCE-D547-1843-931B-A8BE78F164FF}"/>
              </a:ext>
            </a:extLst>
          </p:cNvPr>
          <p:cNvSpPr/>
          <p:nvPr/>
        </p:nvSpPr>
        <p:spPr>
          <a:xfrm>
            <a:off x="7794172" y="3565854"/>
            <a:ext cx="139337" cy="3058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A9B1C370-44EB-E746-B675-D543BF94E006}"/>
              </a:ext>
            </a:extLst>
          </p:cNvPr>
          <p:cNvSpPr/>
          <p:nvPr/>
        </p:nvSpPr>
        <p:spPr>
          <a:xfrm>
            <a:off x="905691" y="3936274"/>
            <a:ext cx="5617029" cy="8882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page, </a:t>
            </a:r>
            <a:r>
              <a:rPr lang="en-US" dirty="0" err="1"/>
              <a:t>css</a:t>
            </a:r>
            <a:r>
              <a:rPr lang="en-US" dirty="0"/>
              <a:t> and JavaScript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B33BD1-81A5-364B-858E-6BBC7B38D996}"/>
              </a:ext>
            </a:extLst>
          </p:cNvPr>
          <p:cNvSpPr txBox="1"/>
          <p:nvPr/>
        </p:nvSpPr>
        <p:spPr>
          <a:xfrm>
            <a:off x="217714" y="5316277"/>
            <a:ext cx="560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IIS, </a:t>
            </a:r>
            <a:r>
              <a:rPr lang="en-US" dirty="0" err="1"/>
              <a:t>NginX</a:t>
            </a:r>
            <a:r>
              <a:rPr lang="en-US" dirty="0"/>
              <a:t>, Apache, etc.</a:t>
            </a:r>
          </a:p>
          <a:p>
            <a:r>
              <a:rPr lang="en-US" dirty="0"/>
              <a:t>JAVA, .NET, PHP-Ruby, Node.js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C283460F-57A4-DD4A-80DA-2A8620741EB6}"/>
              </a:ext>
            </a:extLst>
          </p:cNvPr>
          <p:cNvSpPr/>
          <p:nvPr/>
        </p:nvSpPr>
        <p:spPr>
          <a:xfrm>
            <a:off x="11016343" y="3429000"/>
            <a:ext cx="1001486" cy="8556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C157CDEA-D5F0-A247-97D0-2C3DD341377A}"/>
              </a:ext>
            </a:extLst>
          </p:cNvPr>
          <p:cNvSpPr/>
          <p:nvPr/>
        </p:nvSpPr>
        <p:spPr>
          <a:xfrm>
            <a:off x="10694126" y="3805646"/>
            <a:ext cx="322217" cy="13062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8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5E36F6-28E7-8B45-B7CD-93356D7A4001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6 Programming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9CBB8-7CCF-6B45-A3AE-0E05492FDFFE}"/>
              </a:ext>
            </a:extLst>
          </p:cNvPr>
          <p:cNvSpPr txBox="1"/>
          <p:nvPr/>
        </p:nvSpPr>
        <p:spPr>
          <a:xfrm>
            <a:off x="104503" y="653143"/>
            <a:ext cx="120004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Variable scoping</a:t>
            </a:r>
          </a:p>
          <a:p>
            <a:pPr marL="342900" indent="-342900">
              <a:buAutoNum type="arabicPeriod"/>
            </a:pPr>
            <a:r>
              <a:rPr lang="en-US" dirty="0"/>
              <a:t>String Interpolation</a:t>
            </a:r>
          </a:p>
          <a:p>
            <a:pPr marL="342900" indent="-342900">
              <a:buAutoNum type="arabicPeriod"/>
            </a:pPr>
            <a:r>
              <a:rPr lang="en-US" dirty="0"/>
              <a:t>Array Enhancements</a:t>
            </a:r>
          </a:p>
          <a:p>
            <a:pPr marL="342900" indent="-342900">
              <a:buAutoNum type="arabicPeriod"/>
            </a:pPr>
            <a:r>
              <a:rPr lang="en-US" dirty="0"/>
              <a:t>Collections</a:t>
            </a:r>
          </a:p>
          <a:p>
            <a:pPr marL="342900" indent="-342900">
              <a:buAutoNum type="arabicPeriod"/>
            </a:pPr>
            <a:r>
              <a:rPr lang="en-US" dirty="0"/>
              <a:t>Arrow Operators</a:t>
            </a:r>
          </a:p>
          <a:p>
            <a:pPr marL="342900" indent="-342900">
              <a:buAutoNum type="arabicPeriod"/>
            </a:pPr>
            <a:r>
              <a:rPr lang="en-US" dirty="0"/>
              <a:t>Object Oriented Programming</a:t>
            </a:r>
          </a:p>
          <a:p>
            <a:pPr marL="800100" lvl="1" indent="-342900">
              <a:buAutoNum type="arabicPeriod"/>
            </a:pPr>
            <a:r>
              <a:rPr lang="en-US" dirty="0"/>
              <a:t>Class</a:t>
            </a:r>
          </a:p>
          <a:p>
            <a:pPr marL="800100" lvl="1" indent="-342900">
              <a:buAutoNum type="arabicPeriod"/>
            </a:pPr>
            <a:r>
              <a:rPr lang="en-US" dirty="0"/>
              <a:t>Generics (Indirectly provided in High-Level-JavaScript but by syntax available in TypeScript)</a:t>
            </a:r>
          </a:p>
          <a:p>
            <a:pPr marL="800100" lvl="1" indent="-342900">
              <a:buAutoNum type="arabicPeriod"/>
            </a:pPr>
            <a:r>
              <a:rPr lang="en-US" dirty="0"/>
              <a:t>Inheritance</a:t>
            </a:r>
          </a:p>
          <a:p>
            <a:pPr marL="342900" indent="-342900">
              <a:buAutoNum type="arabicPeriod"/>
            </a:pPr>
            <a:r>
              <a:rPr lang="en-US" dirty="0"/>
              <a:t>Rest Parameters</a:t>
            </a:r>
          </a:p>
          <a:p>
            <a:pPr marL="342900" indent="-342900">
              <a:buAutoNum type="arabicPeriod"/>
            </a:pPr>
            <a:r>
              <a:rPr lang="en-US" dirty="0"/>
              <a:t>Promises</a:t>
            </a:r>
          </a:p>
          <a:p>
            <a:pPr marL="342900" indent="-342900">
              <a:buAutoNum type="arabicPeriod"/>
            </a:pPr>
            <a:r>
              <a:rPr lang="en-US" dirty="0"/>
              <a:t>Modules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372AC53-F4ED-8843-8718-28112786A8E8}"/>
              </a:ext>
            </a:extLst>
          </p:cNvPr>
          <p:cNvSpPr/>
          <p:nvPr/>
        </p:nvSpPr>
        <p:spPr>
          <a:xfrm>
            <a:off x="9379131" y="757646"/>
            <a:ext cx="583475" cy="3204754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4F451-A336-DE49-96E0-8E2DB676B395}"/>
              </a:ext>
            </a:extLst>
          </p:cNvPr>
          <p:cNvSpPr txBox="1"/>
          <p:nvPr/>
        </p:nvSpPr>
        <p:spPr>
          <a:xfrm>
            <a:off x="10049691" y="1924594"/>
            <a:ext cx="1933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Transpilation using</a:t>
            </a:r>
          </a:p>
          <a:p>
            <a:r>
              <a:rPr lang="en-US" dirty="0"/>
              <a:t>Transpiler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D5C71-6615-EE45-9814-C97D43E79BF8}"/>
              </a:ext>
            </a:extLst>
          </p:cNvPr>
          <p:cNvSpPr txBox="1"/>
          <p:nvPr/>
        </p:nvSpPr>
        <p:spPr>
          <a:xfrm>
            <a:off x="2255520" y="4981302"/>
            <a:ext cx="72542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ES 6 / ES 7 / </a:t>
            </a:r>
            <a:r>
              <a:rPr lang="en-US" dirty="0" err="1"/>
              <a:t>ESNext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Transpiler  Browser Compatible ES 3 /ES 5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568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{572D08C1-24CD-A246-94E8-FBB15B629AB3}tf10001119</Template>
  <TotalTime>3728</TotalTime>
  <Words>3720</Words>
  <Application>Microsoft Macintosh PowerPoint</Application>
  <PresentationFormat>Widescreen</PresentationFormat>
  <Paragraphs>784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Gill Sans MT</vt:lpstr>
      <vt:lpstr>Menlo</vt:lpstr>
      <vt:lpstr>Gallery</vt:lpstr>
      <vt:lpstr>MERN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Relational Database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294</cp:revision>
  <dcterms:created xsi:type="dcterms:W3CDTF">2021-01-04T06:22:42Z</dcterms:created>
  <dcterms:modified xsi:type="dcterms:W3CDTF">2021-01-18T05:07:54Z</dcterms:modified>
</cp:coreProperties>
</file>