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4" roundtripDataSignature="AMtx7mh4BM36dx7cC9xCLmJC6cRHs3JF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125daeff336_0_0:notes"/>
          <p:cNvSpPr/>
          <p:nvPr>
            <p:ph idx="2" type="sldImg"/>
          </p:nvPr>
        </p:nvSpPr>
        <p:spPr>
          <a:xfrm>
            <a:off x="1524400" y="514350"/>
            <a:ext cx="6096000" cy="2571900"/>
          </a:xfrm>
          <a:custGeom>
            <a:rect b="b" l="l" r="r" t="t"/>
            <a:pathLst>
              <a:path extrusionOk="0" h="120000" w="120000">
                <a:moveTo>
                  <a:pt x="0" y="0"/>
                </a:moveTo>
                <a:lnTo>
                  <a:pt x="120000" y="0"/>
                </a:lnTo>
                <a:lnTo>
                  <a:pt x="120000" y="120000"/>
                </a:lnTo>
                <a:lnTo>
                  <a:pt x="0" y="120000"/>
                </a:lnTo>
                <a:close/>
              </a:path>
            </a:pathLst>
          </a:custGeom>
        </p:spPr>
      </p:sp>
      <p:sp>
        <p:nvSpPr>
          <p:cNvPr id="46" name="Google Shape;46;g125daeff336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5daeff336_0_5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5daeff336_0_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6b9a63376_1_2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6b9a63376_1_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b9a63376_1_3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b9a63376_1_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b9a63376_1_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b9a63376_1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5daeff336_0_4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5daeff336_0_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7"/>
          <p:cNvSpPr txBox="1"/>
          <p:nvPr>
            <p:ph type="title"/>
          </p:nvPr>
        </p:nvSpPr>
        <p:spPr>
          <a:xfrm>
            <a:off x="4162933" y="728761"/>
            <a:ext cx="818133" cy="4648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5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7"/>
          <p:cNvSpPr txBox="1"/>
          <p:nvPr>
            <p:ph idx="1" type="body"/>
          </p:nvPr>
        </p:nvSpPr>
        <p:spPr>
          <a:xfrm>
            <a:off x="525912" y="1694112"/>
            <a:ext cx="6287134" cy="439737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1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 name="Shape 18"/>
        <p:cNvGrpSpPr/>
        <p:nvPr/>
      </p:nvGrpSpPr>
      <p:grpSpPr>
        <a:xfrm>
          <a:off x="0" y="0"/>
          <a:ext cx="0" cy="0"/>
          <a:chOff x="0" y="0"/>
          <a:chExt cx="0" cy="0"/>
        </a:xfrm>
      </p:grpSpPr>
      <p:sp>
        <p:nvSpPr>
          <p:cNvPr id="19" name="Google Shape;19;p18"/>
          <p:cNvSpPr txBox="1"/>
          <p:nvPr>
            <p:ph type="title"/>
          </p:nvPr>
        </p:nvSpPr>
        <p:spPr>
          <a:xfrm>
            <a:off x="4162933" y="728761"/>
            <a:ext cx="818133" cy="4648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5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8"/>
          <p:cNvSpPr txBox="1"/>
          <p:nvPr>
            <p:ph idx="1" type="body"/>
          </p:nvPr>
        </p:nvSpPr>
        <p:spPr>
          <a:xfrm>
            <a:off x="498387" y="2737404"/>
            <a:ext cx="3876040" cy="37731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8"/>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1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19"/>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20"/>
          <p:cNvSpPr txBox="1"/>
          <p:nvPr>
            <p:ph type="title"/>
          </p:nvPr>
        </p:nvSpPr>
        <p:spPr>
          <a:xfrm>
            <a:off x="4162933" y="728761"/>
            <a:ext cx="818133" cy="4648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5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2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40" name="Shape 40"/>
        <p:cNvGrpSpPr/>
        <p:nvPr/>
      </p:nvGrpSpPr>
      <p:grpSpPr>
        <a:xfrm>
          <a:off x="0" y="0"/>
          <a:ext cx="0" cy="0"/>
          <a:chOff x="0" y="0"/>
          <a:chExt cx="0" cy="0"/>
        </a:xfrm>
      </p:grpSpPr>
      <p:sp>
        <p:nvSpPr>
          <p:cNvPr id="41" name="Google Shape;41;g125daeff336_0_33"/>
          <p:cNvSpPr txBox="1"/>
          <p:nvPr>
            <p:ph type="ctrTitle"/>
          </p:nvPr>
        </p:nvSpPr>
        <p:spPr>
          <a:xfrm>
            <a:off x="685800" y="2130425"/>
            <a:ext cx="7772400" cy="1470000"/>
          </a:xfrm>
          <a:prstGeom prst="rect">
            <a:avLst/>
          </a:prstGeom>
          <a:noFill/>
          <a:ln>
            <a:noFill/>
          </a:ln>
        </p:spPr>
        <p:txBody>
          <a:bodyPr anchorCtr="0" anchor="ctr" bIns="0" lIns="0" spcFirstLastPara="1" rIns="0" wrap="square" tIns="0">
            <a:sp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42" name="Google Shape;42;g125daeff336_0_33"/>
          <p:cNvSpPr txBox="1"/>
          <p:nvPr>
            <p:ph idx="1" type="subTitle"/>
          </p:nvPr>
        </p:nvSpPr>
        <p:spPr>
          <a:xfrm>
            <a:off x="1371600" y="3886200"/>
            <a:ext cx="6400800" cy="1752900"/>
          </a:xfrm>
          <a:prstGeom prst="rect">
            <a:avLst/>
          </a:prstGeom>
          <a:noFill/>
          <a:ln>
            <a:noFill/>
          </a:ln>
        </p:spPr>
        <p:txBody>
          <a:bodyPr anchorCtr="0" anchor="t" bIns="0" lIns="0" spcFirstLastPara="1" rIns="0" wrap="square" tIns="0">
            <a:spAutoFit/>
          </a:bodyPr>
          <a:lstStyle>
            <a:lvl1pPr indent="0" lvl="0" marL="0" marR="0" rtl="0" algn="ctr">
              <a:spcBef>
                <a:spcPts val="480"/>
              </a:spcBef>
              <a:spcAft>
                <a:spcPts val="0"/>
              </a:spcAft>
              <a:buClr>
                <a:srgbClr val="888888"/>
              </a:buClr>
              <a:buSzPts val="1400"/>
              <a:buFont typeface="Arial"/>
              <a:buNone/>
              <a:defRPr b="0" i="0" sz="2400" u="none" cap="none" strike="noStrike">
                <a:solidFill>
                  <a:srgbClr val="888888"/>
                </a:solidFill>
                <a:latin typeface="Arial"/>
                <a:ea typeface="Arial"/>
                <a:cs typeface="Arial"/>
                <a:sym typeface="Arial"/>
              </a:defRPr>
            </a:lvl1pPr>
            <a:lvl2pPr indent="0" lvl="1" marL="457200" marR="0" rtl="0" algn="ctr">
              <a:spcBef>
                <a:spcPts val="480"/>
              </a:spcBef>
              <a:spcAft>
                <a:spcPts val="0"/>
              </a:spcAft>
              <a:buClr>
                <a:srgbClr val="888888"/>
              </a:buClr>
              <a:buSzPts val="1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360"/>
              </a:spcBef>
              <a:spcAft>
                <a:spcPts val="0"/>
              </a:spcAft>
              <a:buClr>
                <a:srgbClr val="888888"/>
              </a:buClr>
              <a:buSzPts val="1400"/>
              <a:buFont typeface="Arial"/>
              <a:buNone/>
              <a:defRPr b="0" i="0" sz="1800" u="none" cap="none" strike="noStrike">
                <a:solidFill>
                  <a:srgbClr val="888888"/>
                </a:solidFill>
                <a:latin typeface="Arial"/>
                <a:ea typeface="Arial"/>
                <a:cs typeface="Arial"/>
                <a:sym typeface="Arial"/>
              </a:defRPr>
            </a:lvl3pPr>
            <a:lvl4pPr indent="0" lvl="3" marL="1371600" marR="0" rtl="0" algn="ctr">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1828800" marR="0" rtl="0" algn="ctr">
              <a:spcBef>
                <a:spcPts val="200"/>
              </a:spcBef>
              <a:spcAft>
                <a:spcPts val="0"/>
              </a:spcAft>
              <a:buClr>
                <a:srgbClr val="888888"/>
              </a:buClr>
              <a:buSzPts val="1400"/>
              <a:buFont typeface="Arial"/>
              <a:buNone/>
              <a:defRPr b="0" i="0" sz="1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
        <p:nvSpPr>
          <p:cNvPr id="43" name="Google Shape;43;g125daeff336_0_33"/>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6"/>
          <p:cNvPicPr preferRelativeResize="0"/>
          <p:nvPr/>
        </p:nvPicPr>
        <p:blipFill rotWithShape="1">
          <a:blip r:embed="rId1">
            <a:alphaModFix/>
          </a:blip>
          <a:srcRect b="0" l="0" r="0" t="0"/>
          <a:stretch/>
        </p:blipFill>
        <p:spPr>
          <a:xfrm>
            <a:off x="0" y="0"/>
            <a:ext cx="9143999" cy="457199"/>
          </a:xfrm>
          <a:prstGeom prst="rect">
            <a:avLst/>
          </a:prstGeom>
          <a:noFill/>
          <a:ln>
            <a:noFill/>
          </a:ln>
        </p:spPr>
      </p:pic>
      <p:sp>
        <p:nvSpPr>
          <p:cNvPr id="7" name="Google Shape;7;p16"/>
          <p:cNvSpPr txBox="1"/>
          <p:nvPr>
            <p:ph type="title"/>
          </p:nvPr>
        </p:nvSpPr>
        <p:spPr>
          <a:xfrm>
            <a:off x="4162933" y="728761"/>
            <a:ext cx="818133" cy="4648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5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6"/>
          <p:cNvSpPr txBox="1"/>
          <p:nvPr>
            <p:ph idx="1" type="body"/>
          </p:nvPr>
        </p:nvSpPr>
        <p:spPr>
          <a:xfrm>
            <a:off x="525912" y="1694112"/>
            <a:ext cx="6287134" cy="439737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hyperlink" Target="https://www.mathworks.com/discovery/deep-learning.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g125daeff336_0_0"/>
          <p:cNvSpPr txBox="1"/>
          <p:nvPr>
            <p:ph idx="1" type="subTitle"/>
          </p:nvPr>
        </p:nvSpPr>
        <p:spPr>
          <a:xfrm>
            <a:off x="311700" y="1263625"/>
            <a:ext cx="8520600" cy="384900"/>
          </a:xfrm>
          <a:prstGeom prst="rect">
            <a:avLst/>
          </a:prstGeom>
        </p:spPr>
        <p:txBody>
          <a:bodyPr anchorCtr="0" anchor="t" bIns="0" lIns="0" spcFirstLastPara="1" rIns="0" wrap="square" tIns="0">
            <a:spAutoFit/>
          </a:bodyPr>
          <a:lstStyle/>
          <a:p>
            <a:pPr indent="0" lvl="0" marL="0" rtl="0" algn="ctr">
              <a:spcBef>
                <a:spcPts val="480"/>
              </a:spcBef>
              <a:spcAft>
                <a:spcPts val="0"/>
              </a:spcAft>
              <a:buNone/>
            </a:pPr>
            <a:r>
              <a:rPr lang="en-US" sz="2500">
                <a:solidFill>
                  <a:schemeClr val="dk1"/>
                </a:solidFill>
              </a:rPr>
              <a:t>Team 25: Street View House Number Detection</a:t>
            </a:r>
            <a:endParaRPr sz="2500"/>
          </a:p>
        </p:txBody>
      </p:sp>
      <p:sp>
        <p:nvSpPr>
          <p:cNvPr id="49" name="Google Shape;49;g125daeff336_0_0"/>
          <p:cNvSpPr txBox="1"/>
          <p:nvPr/>
        </p:nvSpPr>
        <p:spPr>
          <a:xfrm>
            <a:off x="5853925" y="2178800"/>
            <a:ext cx="2529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a:t>Priya Sharma </a:t>
            </a:r>
            <a:endParaRPr/>
          </a:p>
          <a:p>
            <a:pPr indent="0" lvl="0" marL="0" rtl="0" algn="ctr">
              <a:spcBef>
                <a:spcPts val="0"/>
              </a:spcBef>
              <a:spcAft>
                <a:spcPts val="0"/>
              </a:spcAft>
              <a:buClr>
                <a:schemeClr val="dk1"/>
              </a:buClr>
              <a:buSzPts val="1100"/>
              <a:buFont typeface="Arial"/>
              <a:buNone/>
            </a:pPr>
            <a:r>
              <a:rPr lang="en-US"/>
              <a:t>psharm23@ncsu.edu</a:t>
            </a:r>
            <a:endParaRPr/>
          </a:p>
          <a:p>
            <a:pPr indent="0" lvl="0" marL="0" rtl="0" algn="ctr">
              <a:spcBef>
                <a:spcPts val="0"/>
              </a:spcBef>
              <a:spcAft>
                <a:spcPts val="0"/>
              </a:spcAft>
              <a:buClr>
                <a:schemeClr val="dk1"/>
              </a:buClr>
              <a:buSzPts val="1100"/>
              <a:buFont typeface="Arial"/>
              <a:buNone/>
            </a:pPr>
            <a:r>
              <a:rPr lang="en-US">
                <a:solidFill>
                  <a:schemeClr val="dk1"/>
                </a:solidFill>
              </a:rPr>
              <a:t>Department of Computer Science</a:t>
            </a:r>
            <a:endParaRPr/>
          </a:p>
        </p:txBody>
      </p:sp>
      <p:sp>
        <p:nvSpPr>
          <p:cNvPr id="50" name="Google Shape;50;g125daeff336_0_0"/>
          <p:cNvSpPr txBox="1"/>
          <p:nvPr/>
        </p:nvSpPr>
        <p:spPr>
          <a:xfrm>
            <a:off x="3395675" y="2178808"/>
            <a:ext cx="2444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Ankur Sharma asharm48@ncsu.edu </a:t>
            </a:r>
            <a:endParaRPr/>
          </a:p>
          <a:p>
            <a:pPr indent="0" lvl="0" marL="0" rtl="0" algn="ctr">
              <a:spcBef>
                <a:spcPts val="0"/>
              </a:spcBef>
              <a:spcAft>
                <a:spcPts val="0"/>
              </a:spcAft>
              <a:buNone/>
            </a:pPr>
            <a:r>
              <a:rPr lang="en-US">
                <a:solidFill>
                  <a:schemeClr val="dk1"/>
                </a:solidFill>
              </a:rPr>
              <a:t>Department of Computer Science</a:t>
            </a:r>
            <a:endParaRPr/>
          </a:p>
        </p:txBody>
      </p:sp>
      <p:sp>
        <p:nvSpPr>
          <p:cNvPr id="51" name="Google Shape;51;g125daeff336_0_0"/>
          <p:cNvSpPr txBox="1"/>
          <p:nvPr/>
        </p:nvSpPr>
        <p:spPr>
          <a:xfrm>
            <a:off x="665775" y="2178800"/>
            <a:ext cx="2444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Anil Kumar Yalla</a:t>
            </a:r>
            <a:endParaRPr>
              <a:solidFill>
                <a:schemeClr val="dk1"/>
              </a:solidFill>
            </a:endParaRPr>
          </a:p>
          <a:p>
            <a:pPr indent="0" lvl="0" marL="0" rtl="0" algn="ctr">
              <a:spcBef>
                <a:spcPts val="0"/>
              </a:spcBef>
              <a:spcAft>
                <a:spcPts val="0"/>
              </a:spcAft>
              <a:buNone/>
            </a:pPr>
            <a:r>
              <a:rPr lang="en-US">
                <a:solidFill>
                  <a:schemeClr val="dk1"/>
                </a:solidFill>
              </a:rPr>
              <a:t>  ayalla@ncsu.edu</a:t>
            </a:r>
            <a:endParaRPr>
              <a:solidFill>
                <a:schemeClr val="dk1"/>
              </a:solidFill>
            </a:endParaRPr>
          </a:p>
          <a:p>
            <a:pPr indent="0" lvl="0" marL="0" rtl="0" algn="ctr">
              <a:spcBef>
                <a:spcPts val="0"/>
              </a:spcBef>
              <a:spcAft>
                <a:spcPts val="0"/>
              </a:spcAft>
              <a:buNone/>
            </a:pPr>
            <a:r>
              <a:rPr lang="en-US">
                <a:solidFill>
                  <a:schemeClr val="dk1"/>
                </a:solidFill>
              </a:rPr>
              <a:t>  Department of Computer Science</a:t>
            </a:r>
            <a:endParaRPr/>
          </a:p>
        </p:txBody>
      </p:sp>
      <p:pic>
        <p:nvPicPr>
          <p:cNvPr id="52" name="Google Shape;52;g125daeff336_0_0"/>
          <p:cNvPicPr preferRelativeResize="0"/>
          <p:nvPr/>
        </p:nvPicPr>
        <p:blipFill>
          <a:blip r:embed="rId3">
            <a:alphaModFix/>
          </a:blip>
          <a:stretch>
            <a:fillRect/>
          </a:stretch>
        </p:blipFill>
        <p:spPr>
          <a:xfrm>
            <a:off x="4696700" y="3685300"/>
            <a:ext cx="3625350" cy="3017250"/>
          </a:xfrm>
          <a:prstGeom prst="rect">
            <a:avLst/>
          </a:prstGeom>
          <a:noFill/>
          <a:ln>
            <a:noFill/>
          </a:ln>
        </p:spPr>
      </p:pic>
      <p:sp>
        <p:nvSpPr>
          <p:cNvPr id="53" name="Google Shape;53;g125daeff336_0_0"/>
          <p:cNvSpPr txBox="1"/>
          <p:nvPr/>
        </p:nvSpPr>
        <p:spPr>
          <a:xfrm>
            <a:off x="3754100" y="1018275"/>
            <a:ext cx="192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t>ECE 542 / CSC 591</a:t>
            </a:r>
            <a:endParaRPr b="1" sz="1500"/>
          </a:p>
        </p:txBody>
      </p:sp>
      <p:sp>
        <p:nvSpPr>
          <p:cNvPr id="54" name="Google Shape;54;g125daeff336_0_0"/>
          <p:cNvSpPr txBox="1"/>
          <p:nvPr/>
        </p:nvSpPr>
        <p:spPr>
          <a:xfrm>
            <a:off x="589000" y="3453975"/>
            <a:ext cx="3532800" cy="338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t>The classification of  street view house numbers   has many real world limitations  which </a:t>
            </a:r>
            <a:r>
              <a:rPr lang="en-US" sz="1600">
                <a:solidFill>
                  <a:schemeClr val="dk1"/>
                </a:solidFill>
              </a:rPr>
              <a:t>requires images to be properly aligned and deskewed and  images with glares or blurriness can affect the accuracy of the data extracted.</a:t>
            </a:r>
            <a:endParaRPr sz="1600">
              <a:solidFill>
                <a:schemeClr val="dk1"/>
              </a:solidFill>
            </a:endParaRPr>
          </a:p>
          <a:p>
            <a:pPr indent="0" lvl="0" marL="0" rtl="0" algn="just">
              <a:spcBef>
                <a:spcPts val="0"/>
              </a:spcBef>
              <a:spcAft>
                <a:spcPts val="0"/>
              </a:spcAft>
              <a:buNone/>
            </a:pPr>
            <a:r>
              <a:rPr lang="en-US" sz="1600">
                <a:solidFill>
                  <a:schemeClr val="dk1"/>
                </a:solidFill>
              </a:rPr>
              <a:t>The goal of the project is to  implement deep learning neural networks to effectively identify the house numbers found on Google Street View images and translate them into number characters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4162933" y="728761"/>
            <a:ext cx="818133" cy="46481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CNN</a:t>
            </a:r>
            <a:endParaRPr/>
          </a:p>
        </p:txBody>
      </p:sp>
      <p:sp>
        <p:nvSpPr>
          <p:cNvPr id="119" name="Google Shape;119;p10"/>
          <p:cNvSpPr txBox="1"/>
          <p:nvPr/>
        </p:nvSpPr>
        <p:spPr>
          <a:xfrm>
            <a:off x="359126" y="1595561"/>
            <a:ext cx="8020200" cy="3982200"/>
          </a:xfrm>
          <a:prstGeom prst="rect">
            <a:avLst/>
          </a:prstGeom>
          <a:noFill/>
          <a:ln>
            <a:noFill/>
          </a:ln>
        </p:spPr>
        <p:txBody>
          <a:bodyPr anchorCtr="0" anchor="t" bIns="0" lIns="0" spcFirstLastPara="1" rIns="0" wrap="square" tIns="75550">
            <a:spAutoFit/>
          </a:bodyPr>
          <a:lstStyle/>
          <a:p>
            <a:pPr indent="457200" lvl="0" marL="1371600" marR="0" rtl="0" algn="l">
              <a:lnSpc>
                <a:spcPct val="100000"/>
              </a:lnSpc>
              <a:spcBef>
                <a:spcPts val="450"/>
              </a:spcBef>
              <a:spcAft>
                <a:spcPts val="0"/>
              </a:spcAft>
              <a:buNone/>
            </a:pPr>
            <a:r>
              <a:rPr b="1" i="0" lang="en-US" sz="2000" u="none" cap="none" strike="noStrike"/>
              <a:t>Building the CNN model</a:t>
            </a:r>
            <a:r>
              <a:rPr i="0" lang="en-US" sz="2000" u="none" cap="none" strike="noStrike"/>
              <a:t>:</a:t>
            </a:r>
            <a:endParaRPr sz="2000"/>
          </a:p>
          <a:p>
            <a:pPr indent="-355600" lvl="0" marL="457200" marR="0" rtl="0" algn="l">
              <a:lnSpc>
                <a:spcPct val="118750"/>
              </a:lnSpc>
              <a:spcBef>
                <a:spcPts val="0"/>
              </a:spcBef>
              <a:spcAft>
                <a:spcPts val="0"/>
              </a:spcAft>
              <a:buSzPts val="2000"/>
              <a:buChar char="●"/>
            </a:pPr>
            <a:r>
              <a:rPr lang="en-US" sz="2000"/>
              <a:t>We first add a convolutional layer with 32 nodes. </a:t>
            </a:r>
            <a:endParaRPr sz="2000"/>
          </a:p>
          <a:p>
            <a:pPr indent="-355600" lvl="0" marL="457200" marR="0" rtl="0" algn="l">
              <a:lnSpc>
                <a:spcPct val="118750"/>
              </a:lnSpc>
              <a:spcBef>
                <a:spcPts val="0"/>
              </a:spcBef>
              <a:spcAft>
                <a:spcPts val="0"/>
              </a:spcAft>
              <a:buSzPts val="2000"/>
              <a:buChar char="●"/>
            </a:pPr>
            <a:r>
              <a:rPr lang="en-US" sz="2000"/>
              <a:t>We have chosen ReLU (rectified linear) as our activation function in our hidden layer  to avoid vanishing gradient problem.</a:t>
            </a:r>
            <a:endParaRPr sz="2000"/>
          </a:p>
          <a:p>
            <a:pPr indent="-355600" lvl="0" marL="457200" marR="0" rtl="0" algn="l">
              <a:lnSpc>
                <a:spcPct val="118750"/>
              </a:lnSpc>
              <a:spcBef>
                <a:spcPts val="0"/>
              </a:spcBef>
              <a:spcAft>
                <a:spcPts val="0"/>
              </a:spcAft>
              <a:buSzPts val="2000"/>
              <a:buChar char="●"/>
            </a:pPr>
            <a:r>
              <a:rPr lang="en-US" sz="2000"/>
              <a:t>We are implementing max pooling because it extracts the sharpest features from the feature map </a:t>
            </a:r>
            <a:endParaRPr sz="2000"/>
          </a:p>
          <a:p>
            <a:pPr indent="-355600" lvl="0" marL="457200" marR="0" rtl="0" algn="l">
              <a:lnSpc>
                <a:spcPct val="118750"/>
              </a:lnSpc>
              <a:spcBef>
                <a:spcPts val="0"/>
              </a:spcBef>
              <a:spcAft>
                <a:spcPts val="0"/>
              </a:spcAft>
              <a:buSzPts val="2000"/>
              <a:buChar char="●"/>
            </a:pPr>
            <a:r>
              <a:rPr lang="en-US" sz="2000"/>
              <a:t>Fully Connected (FC) Layer: This layer is basically a feed forward network where the input to this layer is the output of our last Convolutional Layer or pooling layer. </a:t>
            </a:r>
            <a:endParaRPr sz="2000"/>
          </a:p>
          <a:p>
            <a:pPr indent="-355600" lvl="0" marL="457200" marR="0" rtl="0" algn="l">
              <a:lnSpc>
                <a:spcPct val="118750"/>
              </a:lnSpc>
              <a:spcBef>
                <a:spcPts val="0"/>
              </a:spcBef>
              <a:spcAft>
                <a:spcPts val="0"/>
              </a:spcAft>
              <a:buSzPts val="2000"/>
              <a:buChar char="●"/>
            </a:pPr>
            <a:r>
              <a:rPr lang="en-US" sz="2000"/>
              <a:t>Before being fed into the FC layer, we flatten the 3D output into a vector which is then passed on to more FC layers.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983655" y="728750"/>
            <a:ext cx="7190400" cy="455400"/>
          </a:xfrm>
          <a:prstGeom prst="rect">
            <a:avLst/>
          </a:prstGeom>
          <a:noFill/>
          <a:ln>
            <a:noFill/>
          </a:ln>
        </p:spPr>
        <p:txBody>
          <a:bodyPr anchorCtr="0" anchor="t" bIns="0" lIns="0" spcFirstLastPara="1" rIns="0" wrap="square" tIns="16500">
            <a:spAutoFit/>
          </a:bodyPr>
          <a:lstStyle/>
          <a:p>
            <a:pPr indent="0" lvl="0" marL="2298700" rtl="0" algn="l">
              <a:lnSpc>
                <a:spcPct val="100000"/>
              </a:lnSpc>
              <a:spcBef>
                <a:spcPts val="0"/>
              </a:spcBef>
              <a:spcAft>
                <a:spcPts val="0"/>
              </a:spcAft>
              <a:buNone/>
            </a:pPr>
            <a:r>
              <a:rPr lang="en-US"/>
              <a:t>CNN-Architecture</a:t>
            </a:r>
            <a:endParaRPr/>
          </a:p>
        </p:txBody>
      </p:sp>
      <p:pic>
        <p:nvPicPr>
          <p:cNvPr id="125" name="Google Shape;125;p11"/>
          <p:cNvPicPr preferRelativeResize="0"/>
          <p:nvPr/>
        </p:nvPicPr>
        <p:blipFill>
          <a:blip r:embed="rId3">
            <a:alphaModFix/>
          </a:blip>
          <a:stretch>
            <a:fillRect/>
          </a:stretch>
        </p:blipFill>
        <p:spPr>
          <a:xfrm>
            <a:off x="772900" y="1091875"/>
            <a:ext cx="7401150" cy="569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25daeff336_0_53"/>
          <p:cNvSpPr txBox="1"/>
          <p:nvPr/>
        </p:nvSpPr>
        <p:spPr>
          <a:xfrm>
            <a:off x="2355275" y="720425"/>
            <a:ext cx="3726900" cy="4311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b="1" lang="en-US" sz="1600">
                <a:latin typeface="Calibri"/>
                <a:ea typeface="Calibri"/>
                <a:cs typeface="Calibri"/>
                <a:sym typeface="Calibri"/>
              </a:rPr>
              <a:t>Confusion</a:t>
            </a:r>
            <a:r>
              <a:rPr b="1" lang="en-US" sz="1600">
                <a:latin typeface="Calibri"/>
                <a:ea typeface="Calibri"/>
                <a:cs typeface="Calibri"/>
                <a:sym typeface="Calibri"/>
              </a:rPr>
              <a:t> Matrix</a:t>
            </a:r>
            <a:endParaRPr b="1" sz="1600">
              <a:latin typeface="Calibri"/>
              <a:ea typeface="Calibri"/>
              <a:cs typeface="Calibri"/>
              <a:sym typeface="Calibri"/>
            </a:endParaRPr>
          </a:p>
        </p:txBody>
      </p:sp>
      <p:pic>
        <p:nvPicPr>
          <p:cNvPr id="131" name="Google Shape;131;g125daeff336_0_53"/>
          <p:cNvPicPr preferRelativeResize="0"/>
          <p:nvPr/>
        </p:nvPicPr>
        <p:blipFill>
          <a:blip r:embed="rId3">
            <a:alphaModFix/>
          </a:blip>
          <a:stretch>
            <a:fillRect/>
          </a:stretch>
        </p:blipFill>
        <p:spPr>
          <a:xfrm>
            <a:off x="152400" y="1303925"/>
            <a:ext cx="6152546" cy="5401675"/>
          </a:xfrm>
          <a:prstGeom prst="rect">
            <a:avLst/>
          </a:prstGeom>
          <a:noFill/>
          <a:ln>
            <a:noFill/>
          </a:ln>
        </p:spPr>
      </p:pic>
      <p:sp>
        <p:nvSpPr>
          <p:cNvPr id="132" name="Google Shape;132;g125daeff336_0_53"/>
          <p:cNvSpPr txBox="1"/>
          <p:nvPr/>
        </p:nvSpPr>
        <p:spPr>
          <a:xfrm>
            <a:off x="6206825" y="1343900"/>
            <a:ext cx="29373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600">
                <a:latin typeface="Calibri"/>
                <a:ea typeface="Calibri"/>
                <a:cs typeface="Calibri"/>
                <a:sym typeface="Calibri"/>
              </a:rPr>
              <a:t>Test accuracy is: 0.9545 </a:t>
            </a:r>
            <a:endParaRPr b="1"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latin typeface="Calibri"/>
                <a:ea typeface="Calibri"/>
                <a:cs typeface="Calibri"/>
                <a:sym typeface="Calibri"/>
              </a:rPr>
              <a:t>Test loss is: 0.1895</a:t>
            </a:r>
            <a:endParaRPr b="1"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F1</a:t>
            </a:r>
            <a:r>
              <a:rPr b="1" lang="en-US" sz="1600">
                <a:latin typeface="Calibri"/>
                <a:ea typeface="Calibri"/>
                <a:cs typeface="Calibri"/>
                <a:sym typeface="Calibri"/>
              </a:rPr>
              <a:t> sc</a:t>
            </a:r>
            <a:r>
              <a:rPr b="1" lang="en-US" sz="1600">
                <a:latin typeface="Calibri"/>
                <a:ea typeface="Calibri"/>
                <a:cs typeface="Calibri"/>
                <a:sym typeface="Calibri"/>
              </a:rPr>
              <a:t>ore</a:t>
            </a:r>
            <a:endParaRPr b="1"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500">
                <a:latin typeface="Calibri"/>
                <a:ea typeface="Calibri"/>
                <a:cs typeface="Calibri"/>
                <a:sym typeface="Calibri"/>
              </a:rPr>
              <a:t>macro</a:t>
            </a:r>
            <a:r>
              <a:rPr b="1" lang="en-US" sz="1500">
                <a:latin typeface="Calibri"/>
                <a:ea typeface="Calibri"/>
                <a:cs typeface="Calibri"/>
                <a:sym typeface="Calibri"/>
              </a:rPr>
              <a:t> --&gt;</a:t>
            </a:r>
            <a:r>
              <a:rPr b="1" lang="en-US" sz="1500">
                <a:latin typeface="Calibri"/>
                <a:ea typeface="Calibri"/>
                <a:cs typeface="Calibri"/>
                <a:sym typeface="Calibri"/>
              </a:rPr>
              <a:t>0.95195042004088</a:t>
            </a:r>
            <a:r>
              <a:rPr b="1" lang="en-US" sz="1500">
                <a:latin typeface="Calibri"/>
                <a:ea typeface="Calibri"/>
                <a:cs typeface="Calibri"/>
                <a:sym typeface="Calibri"/>
              </a:rPr>
              <a:t>96</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500">
                <a:latin typeface="Calibri"/>
                <a:ea typeface="Calibri"/>
                <a:cs typeface="Calibri"/>
                <a:sym typeface="Calibri"/>
              </a:rPr>
              <a:t>micro ---&gt;0.954479102642901</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500">
                <a:latin typeface="Calibri"/>
                <a:ea typeface="Calibri"/>
                <a:cs typeface="Calibri"/>
                <a:sym typeface="Calibri"/>
              </a:rPr>
              <a:t>weighted--&gt;0.954521567249528</a:t>
            </a:r>
            <a:endParaRPr b="1"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126b9a63376_1_27"/>
          <p:cNvPicPr preferRelativeResize="0"/>
          <p:nvPr/>
        </p:nvPicPr>
        <p:blipFill>
          <a:blip r:embed="rId3">
            <a:alphaModFix/>
          </a:blip>
          <a:stretch>
            <a:fillRect/>
          </a:stretch>
        </p:blipFill>
        <p:spPr>
          <a:xfrm>
            <a:off x="152400" y="1177375"/>
            <a:ext cx="8839201" cy="4938250"/>
          </a:xfrm>
          <a:prstGeom prst="rect">
            <a:avLst/>
          </a:prstGeom>
          <a:noFill/>
          <a:ln>
            <a:noFill/>
          </a:ln>
        </p:spPr>
      </p:pic>
      <p:sp>
        <p:nvSpPr>
          <p:cNvPr id="138" name="Google Shape;138;g126b9a63376_1_27"/>
          <p:cNvSpPr txBox="1"/>
          <p:nvPr/>
        </p:nvSpPr>
        <p:spPr>
          <a:xfrm>
            <a:off x="638750" y="839300"/>
            <a:ext cx="51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Epochs vs Training and  Validation data for loss and accuracy</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6b9a63376_1_35"/>
          <p:cNvSpPr txBox="1"/>
          <p:nvPr/>
        </p:nvSpPr>
        <p:spPr>
          <a:xfrm>
            <a:off x="2606800" y="1201525"/>
            <a:ext cx="2922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Calibri"/>
                <a:ea typeface="Calibri"/>
                <a:cs typeface="Calibri"/>
                <a:sym typeface="Calibri"/>
              </a:rPr>
              <a:t>RESNET</a:t>
            </a:r>
            <a:endParaRPr b="1" sz="2600">
              <a:latin typeface="Calibri"/>
              <a:ea typeface="Calibri"/>
              <a:cs typeface="Calibri"/>
              <a:sym typeface="Calibri"/>
            </a:endParaRPr>
          </a:p>
        </p:txBody>
      </p:sp>
      <p:sp>
        <p:nvSpPr>
          <p:cNvPr id="144" name="Google Shape;144;g126b9a63376_1_35"/>
          <p:cNvSpPr txBox="1"/>
          <p:nvPr/>
        </p:nvSpPr>
        <p:spPr>
          <a:xfrm>
            <a:off x="856075" y="2336475"/>
            <a:ext cx="69546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latin typeface="Calibri"/>
                <a:ea typeface="Calibri"/>
                <a:cs typeface="Calibri"/>
                <a:sym typeface="Calibri"/>
              </a:rPr>
              <a:t>One of the key changes to our CNN model this time is the addition of the residual block, which adds the original input back to the output feature map obtained by passing the input through one or more convolutional layers.</a:t>
            </a:r>
            <a:endParaRPr sz="2400">
              <a:latin typeface="Calibri"/>
              <a:ea typeface="Calibri"/>
              <a:cs typeface="Calibri"/>
              <a:sym typeface="Calibri"/>
            </a:endParaRPr>
          </a:p>
          <a:p>
            <a:pPr indent="0" lvl="0" marL="0" rtl="0" algn="just">
              <a:spcBef>
                <a:spcPts val="0"/>
              </a:spcBef>
              <a:spcAft>
                <a:spcPts val="0"/>
              </a:spcAft>
              <a:buNone/>
            </a:pPr>
            <a:r>
              <a:rPr b="1" lang="en-US" sz="2400">
                <a:latin typeface="Calibri"/>
                <a:ea typeface="Calibri"/>
                <a:cs typeface="Calibri"/>
                <a:sym typeface="Calibri"/>
              </a:rPr>
              <a:t>WHY?</a:t>
            </a:r>
            <a:endParaRPr b="1" sz="2400">
              <a:latin typeface="Calibri"/>
              <a:ea typeface="Calibri"/>
              <a:cs typeface="Calibri"/>
              <a:sym typeface="Calibri"/>
            </a:endParaRPr>
          </a:p>
          <a:p>
            <a:pPr indent="0" lvl="0" marL="0" rtl="0" algn="just">
              <a:spcBef>
                <a:spcPts val="0"/>
              </a:spcBef>
              <a:spcAft>
                <a:spcPts val="0"/>
              </a:spcAft>
              <a:buNone/>
            </a:pPr>
            <a:r>
              <a:rPr lang="en-US" sz="2400">
                <a:latin typeface="Calibri"/>
                <a:ea typeface="Calibri"/>
                <a:cs typeface="Calibri"/>
                <a:sym typeface="Calibri"/>
              </a:rPr>
              <a:t>To improve accuracy and performance solve vanishing gradient problem</a:t>
            </a:r>
            <a:endParaRPr sz="2400">
              <a:latin typeface="Calibri"/>
              <a:ea typeface="Calibri"/>
              <a:cs typeface="Calibri"/>
              <a:sym typeface="Calibri"/>
            </a:endParaRPr>
          </a:p>
          <a:p>
            <a:pPr indent="0" lvl="0" marL="0" rtl="0" algn="just">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2888778" y="703275"/>
            <a:ext cx="4204800" cy="5055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3200"/>
              <a:t>ResNet–</a:t>
            </a:r>
            <a:r>
              <a:rPr lang="en-US" sz="2600"/>
              <a:t>Architecture</a:t>
            </a:r>
            <a:endParaRPr sz="2600"/>
          </a:p>
        </p:txBody>
      </p:sp>
      <p:pic>
        <p:nvPicPr>
          <p:cNvPr id="150" name="Google Shape;150;p12"/>
          <p:cNvPicPr preferRelativeResize="0"/>
          <p:nvPr/>
        </p:nvPicPr>
        <p:blipFill>
          <a:blip r:embed="rId3">
            <a:alphaModFix/>
          </a:blip>
          <a:stretch>
            <a:fillRect/>
          </a:stretch>
        </p:blipFill>
        <p:spPr>
          <a:xfrm>
            <a:off x="942125" y="1361175"/>
            <a:ext cx="7620000" cy="549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2679255" y="728761"/>
            <a:ext cx="3784500" cy="4554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ResNet-Accuracy</a:t>
            </a:r>
            <a:endParaRPr/>
          </a:p>
        </p:txBody>
      </p:sp>
      <p:sp>
        <p:nvSpPr>
          <p:cNvPr id="156" name="Google Shape;156;p13"/>
          <p:cNvSpPr txBox="1"/>
          <p:nvPr/>
        </p:nvSpPr>
        <p:spPr>
          <a:xfrm>
            <a:off x="430415" y="1658417"/>
            <a:ext cx="8259300" cy="379200"/>
          </a:xfrm>
          <a:prstGeom prst="rect">
            <a:avLst/>
          </a:prstGeom>
          <a:noFill/>
          <a:ln>
            <a:noFill/>
          </a:ln>
        </p:spPr>
        <p:txBody>
          <a:bodyPr anchorCtr="0" anchor="t" bIns="0" lIns="0" spcFirstLastPara="1" rIns="0" wrap="square" tIns="10775">
            <a:spAutoFit/>
          </a:bodyPr>
          <a:lstStyle/>
          <a:p>
            <a:pPr indent="-297815" lvl="0" marL="309880" marR="222884" rtl="0" algn="l">
              <a:lnSpc>
                <a:spcPct val="99700"/>
              </a:lnSpc>
              <a:spcBef>
                <a:spcPts val="455"/>
              </a:spcBef>
              <a:spcAft>
                <a:spcPts val="0"/>
              </a:spcAft>
              <a:buSzPts val="2400"/>
              <a:buFont typeface="Arial"/>
              <a:buChar char="•"/>
            </a:pPr>
            <a:r>
              <a:t/>
            </a:r>
            <a:endParaRPr b="0" i="0" sz="2400" u="none" cap="none" strike="noStrike">
              <a:latin typeface="Arial"/>
              <a:ea typeface="Arial"/>
              <a:cs typeface="Arial"/>
              <a:sym typeface="Arial"/>
            </a:endParaRPr>
          </a:p>
        </p:txBody>
      </p:sp>
      <p:pic>
        <p:nvPicPr>
          <p:cNvPr id="157" name="Google Shape;157;p13"/>
          <p:cNvPicPr preferRelativeResize="0"/>
          <p:nvPr/>
        </p:nvPicPr>
        <p:blipFill rotWithShape="1">
          <a:blip r:embed="rId3">
            <a:alphaModFix/>
          </a:blip>
          <a:srcRect b="2593" l="1728" r="1155" t="2040"/>
          <a:stretch/>
        </p:blipFill>
        <p:spPr>
          <a:xfrm>
            <a:off x="277100" y="1392388"/>
            <a:ext cx="6996525" cy="4073225"/>
          </a:xfrm>
          <a:prstGeom prst="rect">
            <a:avLst/>
          </a:prstGeom>
          <a:noFill/>
          <a:ln>
            <a:noFill/>
          </a:ln>
        </p:spPr>
      </p:pic>
      <p:sp>
        <p:nvSpPr>
          <p:cNvPr id="158" name="Google Shape;158;p13"/>
          <p:cNvSpPr txBox="1"/>
          <p:nvPr/>
        </p:nvSpPr>
        <p:spPr>
          <a:xfrm>
            <a:off x="2341425" y="5832775"/>
            <a:ext cx="3463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600">
                <a:latin typeface="Calibri"/>
                <a:ea typeface="Calibri"/>
                <a:cs typeface="Calibri"/>
                <a:sym typeface="Calibri"/>
              </a:rPr>
              <a:t>Test loss: 0.1814599186182022</a:t>
            </a:r>
            <a:endParaRPr b="1"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latin typeface="Calibri"/>
                <a:ea typeface="Calibri"/>
                <a:cs typeface="Calibri"/>
                <a:sym typeface="Calibri"/>
              </a:rPr>
              <a:t>test Accuracy: 0.9578227400779724}</a:t>
            </a:r>
            <a:endParaRPr b="1"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3563882" y="728761"/>
            <a:ext cx="2016125" cy="46482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Conclusion</a:t>
            </a:r>
            <a:endParaRPr/>
          </a:p>
        </p:txBody>
      </p:sp>
      <p:sp>
        <p:nvSpPr>
          <p:cNvPr id="164" name="Google Shape;164;p14"/>
          <p:cNvSpPr txBox="1"/>
          <p:nvPr/>
        </p:nvSpPr>
        <p:spPr>
          <a:xfrm>
            <a:off x="506625" y="1658400"/>
            <a:ext cx="2703900" cy="3152400"/>
          </a:xfrm>
          <a:prstGeom prst="rect">
            <a:avLst/>
          </a:prstGeom>
          <a:noFill/>
          <a:ln>
            <a:noFill/>
          </a:ln>
        </p:spPr>
        <p:txBody>
          <a:bodyPr anchorCtr="0" anchor="t" bIns="0" lIns="0" spcFirstLastPara="1" rIns="0" wrap="square" tIns="13325">
            <a:spAutoFit/>
          </a:bodyPr>
          <a:lstStyle/>
          <a:p>
            <a:pPr indent="0" lvl="0" marL="0" marR="5080" rtl="0" algn="l">
              <a:lnSpc>
                <a:spcPct val="99700"/>
              </a:lnSpc>
              <a:spcBef>
                <a:spcPts val="0"/>
              </a:spcBef>
              <a:spcAft>
                <a:spcPts val="0"/>
              </a:spcAft>
              <a:buNone/>
            </a:pPr>
            <a:r>
              <a:rPr lang="en-US" sz="2400"/>
              <a:t>CNN </a:t>
            </a:r>
            <a:endParaRPr sz="2400"/>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Test accuracy is: 0.9545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Test loss is: 0.1895</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Epochs : 41</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Time</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Auxilary Model :15 mins</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CNN Model: 48 mins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p:txBody>
      </p:sp>
      <p:sp>
        <p:nvSpPr>
          <p:cNvPr id="165" name="Google Shape;165;p14"/>
          <p:cNvSpPr txBox="1"/>
          <p:nvPr/>
        </p:nvSpPr>
        <p:spPr>
          <a:xfrm>
            <a:off x="4273000" y="1489200"/>
            <a:ext cx="4141500" cy="2701500"/>
          </a:xfrm>
          <a:prstGeom prst="rect">
            <a:avLst/>
          </a:prstGeom>
          <a:noFill/>
          <a:ln>
            <a:noFill/>
          </a:ln>
        </p:spPr>
        <p:txBody>
          <a:bodyPr anchorCtr="0" anchor="t" bIns="91425" lIns="91425" spcFirstLastPara="1" rIns="91425" wrap="square" tIns="91425">
            <a:spAutoFit/>
          </a:bodyPr>
          <a:lstStyle/>
          <a:p>
            <a:pPr indent="0" lvl="0" marL="0" marR="5080" rtl="0" algn="l">
              <a:lnSpc>
                <a:spcPct val="99700"/>
              </a:lnSpc>
              <a:spcBef>
                <a:spcPts val="0"/>
              </a:spcBef>
              <a:spcAft>
                <a:spcPts val="0"/>
              </a:spcAft>
              <a:buClr>
                <a:schemeClr val="dk1"/>
              </a:buClr>
              <a:buSzPts val="1100"/>
              <a:buFont typeface="Arial"/>
              <a:buNone/>
            </a:pPr>
            <a:r>
              <a:rPr lang="en-US" sz="2400">
                <a:solidFill>
                  <a:schemeClr val="dk1"/>
                </a:solidFill>
              </a:rPr>
              <a:t>ResNet</a:t>
            </a:r>
            <a:endParaRPr sz="2400">
              <a:solidFill>
                <a:schemeClr val="dk1"/>
              </a:solidFill>
            </a:endParaRPr>
          </a:p>
          <a:p>
            <a:pPr indent="0" lvl="0" marL="0" marR="5080" rtl="0" algn="l">
              <a:lnSpc>
                <a:spcPct val="997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Test Accuracy: 0.9578227400779724</a:t>
            </a:r>
            <a:endParaRPr sz="2000">
              <a:solidFill>
                <a:schemeClr val="dk1"/>
              </a:solidFill>
              <a:latin typeface="Calibri"/>
              <a:ea typeface="Calibri"/>
              <a:cs typeface="Calibri"/>
              <a:sym typeface="Calibri"/>
            </a:endParaRPr>
          </a:p>
          <a:p>
            <a:pPr indent="0" lvl="0" marL="0" marR="5080" rtl="0" algn="l">
              <a:lnSpc>
                <a:spcPct val="99700"/>
              </a:lnSpc>
              <a:spcBef>
                <a:spcPts val="0"/>
              </a:spcBef>
              <a:spcAft>
                <a:spcPts val="0"/>
              </a:spcAft>
              <a:buNone/>
            </a:pPr>
            <a:r>
              <a:rPr lang="en-US" sz="2000">
                <a:solidFill>
                  <a:schemeClr val="dk1"/>
                </a:solidFill>
                <a:latin typeface="Calibri"/>
                <a:ea typeface="Calibri"/>
                <a:cs typeface="Calibri"/>
                <a:sym typeface="Calibri"/>
              </a:rPr>
              <a:t>Test loss: 0.1814599186182022</a:t>
            </a:r>
            <a:endParaRPr sz="2000">
              <a:solidFill>
                <a:schemeClr val="dk1"/>
              </a:solidFill>
              <a:latin typeface="Calibri"/>
              <a:ea typeface="Calibri"/>
              <a:cs typeface="Calibri"/>
              <a:sym typeface="Calibri"/>
            </a:endParaRPr>
          </a:p>
          <a:p>
            <a:pPr indent="0" lvl="0" marL="0" marR="5080" rtl="0" algn="l">
              <a:lnSpc>
                <a:spcPct val="99700"/>
              </a:lnSpc>
              <a:spcBef>
                <a:spcPts val="0"/>
              </a:spcBef>
              <a:spcAft>
                <a:spcPts val="0"/>
              </a:spcAft>
              <a:buNone/>
            </a:pPr>
            <a:r>
              <a:rPr lang="en-US" sz="2000">
                <a:solidFill>
                  <a:schemeClr val="dk1"/>
                </a:solidFill>
                <a:latin typeface="Calibri"/>
                <a:ea typeface="Calibri"/>
                <a:cs typeface="Calibri"/>
                <a:sym typeface="Calibri"/>
              </a:rPr>
              <a:t>Epochs: 10</a:t>
            </a:r>
            <a:endParaRPr sz="2000">
              <a:solidFill>
                <a:schemeClr val="dk1"/>
              </a:solidFill>
              <a:latin typeface="Calibri"/>
              <a:ea typeface="Calibri"/>
              <a:cs typeface="Calibri"/>
              <a:sym typeface="Calibri"/>
            </a:endParaRPr>
          </a:p>
          <a:p>
            <a:pPr indent="0" lvl="0" marL="0" marR="5080" rtl="0" algn="l">
              <a:lnSpc>
                <a:spcPct val="99700"/>
              </a:lnSpc>
              <a:spcBef>
                <a:spcPts val="0"/>
              </a:spcBef>
              <a:spcAft>
                <a:spcPts val="0"/>
              </a:spcAft>
              <a:buNone/>
            </a:pPr>
            <a:r>
              <a:rPr lang="en-US" sz="2000">
                <a:solidFill>
                  <a:schemeClr val="dk1"/>
                </a:solidFill>
                <a:latin typeface="Calibri"/>
                <a:ea typeface="Calibri"/>
                <a:cs typeface="Calibri"/>
                <a:sym typeface="Calibri"/>
              </a:rPr>
              <a:t>Time:</a:t>
            </a:r>
            <a:endParaRPr sz="2000">
              <a:solidFill>
                <a:schemeClr val="dk1"/>
              </a:solidFill>
              <a:latin typeface="Calibri"/>
              <a:ea typeface="Calibri"/>
              <a:cs typeface="Calibri"/>
              <a:sym typeface="Calibri"/>
            </a:endParaRPr>
          </a:p>
          <a:p>
            <a:pPr indent="0" lvl="0" marL="0" marR="5080" rtl="0" algn="l">
              <a:lnSpc>
                <a:spcPct val="99700"/>
              </a:lnSpc>
              <a:spcBef>
                <a:spcPts val="0"/>
              </a:spcBef>
              <a:spcAft>
                <a:spcPts val="0"/>
              </a:spcAft>
              <a:buNone/>
            </a:pPr>
            <a:r>
              <a:rPr lang="en-US" sz="2000">
                <a:solidFill>
                  <a:schemeClr val="dk1"/>
                </a:solidFill>
                <a:latin typeface="Calibri"/>
                <a:ea typeface="Calibri"/>
                <a:cs typeface="Calibri"/>
                <a:sym typeface="Calibri"/>
              </a:rPr>
              <a:t>CPU times: user 5min 39s, sys: 40 s, total: 6min 19s</a:t>
            </a:r>
            <a:endParaRPr sz="2000">
              <a:solidFill>
                <a:schemeClr val="dk1"/>
              </a:solidFill>
              <a:latin typeface="Calibri"/>
              <a:ea typeface="Calibri"/>
              <a:cs typeface="Calibri"/>
              <a:sym typeface="Calibri"/>
            </a:endParaRPr>
          </a:p>
          <a:p>
            <a:pPr indent="0" lvl="0" marL="0" marR="5080" rtl="0" algn="l">
              <a:lnSpc>
                <a:spcPct val="99700"/>
              </a:lnSpc>
              <a:spcBef>
                <a:spcPts val="0"/>
              </a:spcBef>
              <a:spcAft>
                <a:spcPts val="0"/>
              </a:spcAft>
              <a:buNone/>
            </a:pPr>
            <a:r>
              <a:rPr lang="en-US" sz="2000">
                <a:solidFill>
                  <a:schemeClr val="dk1"/>
                </a:solidFill>
                <a:latin typeface="Calibri"/>
                <a:ea typeface="Calibri"/>
                <a:cs typeface="Calibri"/>
                <a:sym typeface="Calibri"/>
              </a:rPr>
              <a:t>Wall time: 6min 29s</a:t>
            </a:r>
            <a:endParaRPr sz="2000">
              <a:solidFill>
                <a:schemeClr val="dk1"/>
              </a:solidFill>
              <a:latin typeface="Calibri"/>
              <a:ea typeface="Calibri"/>
              <a:cs typeface="Calibri"/>
              <a:sym typeface="Calibri"/>
            </a:endParaRPr>
          </a:p>
        </p:txBody>
      </p:sp>
      <p:sp>
        <p:nvSpPr>
          <p:cNvPr id="166" name="Google Shape;166;p14"/>
          <p:cNvSpPr txBox="1"/>
          <p:nvPr/>
        </p:nvSpPr>
        <p:spPr>
          <a:xfrm>
            <a:off x="506625" y="3987000"/>
            <a:ext cx="2703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Calibri"/>
                <a:ea typeface="Calibri"/>
                <a:cs typeface="Calibri"/>
                <a:sym typeface="Calibri"/>
              </a:rPr>
              <a:t>Future Scope</a:t>
            </a:r>
            <a:endParaRPr b="1" sz="2600">
              <a:latin typeface="Calibri"/>
              <a:ea typeface="Calibri"/>
              <a:cs typeface="Calibri"/>
              <a:sym typeface="Calibri"/>
            </a:endParaRPr>
          </a:p>
        </p:txBody>
      </p:sp>
      <p:sp>
        <p:nvSpPr>
          <p:cNvPr id="167" name="Google Shape;167;p14"/>
          <p:cNvSpPr txBox="1"/>
          <p:nvPr/>
        </p:nvSpPr>
        <p:spPr>
          <a:xfrm>
            <a:off x="1073400" y="4859925"/>
            <a:ext cx="6954600" cy="1354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Our </a:t>
            </a:r>
            <a:r>
              <a:rPr lang="en-US" sz="1900">
                <a:latin typeface="Calibri"/>
                <a:ea typeface="Calibri"/>
                <a:cs typeface="Calibri"/>
                <a:sym typeface="Calibri"/>
              </a:rPr>
              <a:t>future</a:t>
            </a:r>
            <a:r>
              <a:rPr lang="en-US" sz="1900">
                <a:latin typeface="Calibri"/>
                <a:ea typeface="Calibri"/>
                <a:cs typeface="Calibri"/>
                <a:sym typeface="Calibri"/>
              </a:rPr>
              <a:t> work involves </a:t>
            </a:r>
            <a:r>
              <a:rPr lang="en-US" sz="1900">
                <a:latin typeface="Calibri"/>
                <a:ea typeface="Calibri"/>
                <a:cs typeface="Calibri"/>
                <a:sym typeface="Calibri"/>
              </a:rPr>
              <a:t>training</a:t>
            </a:r>
            <a:r>
              <a:rPr lang="en-US" sz="1900">
                <a:latin typeface="Calibri"/>
                <a:ea typeface="Calibri"/>
                <a:cs typeface="Calibri"/>
                <a:sym typeface="Calibri"/>
              </a:rPr>
              <a:t> the resnet model with more CNN layers.</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we would to like to implement the model using YOLO and RCNN to improvise the accuracy</a:t>
            </a:r>
            <a:endParaRPr sz="19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463895" y="703322"/>
            <a:ext cx="221615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References</a:t>
            </a:r>
            <a:endParaRPr sz="3200"/>
          </a:p>
        </p:txBody>
      </p:sp>
      <p:sp>
        <p:nvSpPr>
          <p:cNvPr id="173" name="Google Shape;173;p15"/>
          <p:cNvSpPr txBox="1"/>
          <p:nvPr/>
        </p:nvSpPr>
        <p:spPr>
          <a:xfrm>
            <a:off x="384725" y="1658426"/>
            <a:ext cx="8244205" cy="4344035"/>
          </a:xfrm>
          <a:prstGeom prst="rect">
            <a:avLst/>
          </a:prstGeom>
          <a:noFill/>
          <a:ln>
            <a:noFill/>
          </a:ln>
        </p:spPr>
        <p:txBody>
          <a:bodyPr anchorCtr="0" anchor="t" bIns="0" lIns="0" spcFirstLastPara="1" rIns="0" wrap="square" tIns="14600">
            <a:spAutoFit/>
          </a:bodyPr>
          <a:lstStyle/>
          <a:p>
            <a:pPr indent="-152400" lvl="0" marL="12700" marR="6985" rtl="0" algn="l">
              <a:lnSpc>
                <a:spcPct val="99500"/>
              </a:lnSpc>
              <a:spcBef>
                <a:spcPts val="0"/>
              </a:spcBef>
              <a:spcAft>
                <a:spcPts val="0"/>
              </a:spcAft>
              <a:buSzPts val="2400"/>
              <a:buFont typeface="Arial"/>
              <a:buAutoNum type="arabicPlain"/>
            </a:pPr>
            <a:r>
              <a:rPr b="0" i="0" lang="en-US" sz="2400" u="none" cap="none" strike="noStrike">
                <a:latin typeface="Arial"/>
                <a:ea typeface="Arial"/>
                <a:cs typeface="Arial"/>
                <a:sym typeface="Arial"/>
              </a:rPr>
              <a:t>Yuval Netzer, Tao Wang, Adam Coates, Alessandro  Bissacco, Bo Wu, Andrew Y. Ng Reading Digits in Natural  Images with Unsupervised Feature Learning NIPS Workshop  on Deep Learning and Unsupervised Feature Learning 2011.</a:t>
            </a:r>
            <a:endParaRPr b="0" i="0" sz="2400" u="none" cap="none" strike="noStrike">
              <a:latin typeface="Arial"/>
              <a:ea typeface="Arial"/>
              <a:cs typeface="Arial"/>
              <a:sym typeface="Arial"/>
            </a:endParaRPr>
          </a:p>
          <a:p>
            <a:pPr indent="0" lvl="0" marL="0" marR="0" rtl="0" algn="l">
              <a:lnSpc>
                <a:spcPct val="100000"/>
              </a:lnSpc>
              <a:spcBef>
                <a:spcPts val="15"/>
              </a:spcBef>
              <a:spcAft>
                <a:spcPts val="0"/>
              </a:spcAft>
              <a:buSzPts val="3300"/>
              <a:buFont typeface="Arial"/>
              <a:buNone/>
            </a:pPr>
            <a:r>
              <a:t/>
            </a:r>
            <a:endParaRPr b="0" i="0" sz="3300" u="none" cap="none" strike="noStrike">
              <a:latin typeface="Arial"/>
              <a:ea typeface="Arial"/>
              <a:cs typeface="Arial"/>
              <a:sym typeface="Arial"/>
            </a:endParaRPr>
          </a:p>
          <a:p>
            <a:pPr indent="-152400" lvl="0" marL="12700" marR="5080" rtl="0" algn="l">
              <a:lnSpc>
                <a:spcPct val="100499"/>
              </a:lnSpc>
              <a:spcBef>
                <a:spcPts val="0"/>
              </a:spcBef>
              <a:spcAft>
                <a:spcPts val="0"/>
              </a:spcAft>
              <a:buSzPts val="2400"/>
              <a:buFont typeface="Arial"/>
              <a:buAutoNum type="arabicPlain"/>
            </a:pPr>
            <a:r>
              <a:rPr b="0" i="0" lang="en-US" sz="2400" u="none" cap="none" strike="noStrike">
                <a:latin typeface="Arial"/>
                <a:ea typeface="Arial"/>
                <a:cs typeface="Arial"/>
                <a:sym typeface="Arial"/>
              </a:rPr>
              <a:t>Zhong-Qiu Zhao, Peng Zheng, Shou-tao Xu, Xindong Wu,  Object Detection with Deep Learning: A Review, 2019.</a:t>
            </a:r>
            <a:endParaRPr b="0" i="0" sz="2400" u="none" cap="none" strike="noStrike">
              <a:latin typeface="Arial"/>
              <a:ea typeface="Arial"/>
              <a:cs typeface="Arial"/>
              <a:sym typeface="Arial"/>
            </a:endParaRPr>
          </a:p>
          <a:p>
            <a:pPr indent="0" lvl="0" marL="0" marR="0" rtl="0" algn="l">
              <a:lnSpc>
                <a:spcPct val="100000"/>
              </a:lnSpc>
              <a:spcBef>
                <a:spcPts val="15"/>
              </a:spcBef>
              <a:spcAft>
                <a:spcPts val="0"/>
              </a:spcAft>
              <a:buSzPts val="3300"/>
              <a:buFont typeface="Arial"/>
              <a:buNone/>
            </a:pPr>
            <a:r>
              <a:t/>
            </a:r>
            <a:endParaRPr b="0" i="0" sz="3300" u="none" cap="none" strike="noStrike">
              <a:latin typeface="Arial"/>
              <a:ea typeface="Arial"/>
              <a:cs typeface="Arial"/>
              <a:sym typeface="Arial"/>
            </a:endParaRPr>
          </a:p>
          <a:p>
            <a:pPr indent="-152400" lvl="0" marL="12700" marR="1040764" rtl="0" algn="l">
              <a:lnSpc>
                <a:spcPct val="100499"/>
              </a:lnSpc>
              <a:spcBef>
                <a:spcPts val="0"/>
              </a:spcBef>
              <a:spcAft>
                <a:spcPts val="0"/>
              </a:spcAft>
              <a:buSzPts val="2400"/>
              <a:buFont typeface="Arial"/>
              <a:buAutoNum type="arabicPlain"/>
            </a:pPr>
            <a:r>
              <a:rPr b="0" i="0" lang="en-US" sz="2400" u="none" cap="none" strike="noStrike">
                <a:latin typeface="Arial"/>
                <a:ea typeface="Arial"/>
                <a:cs typeface="Arial"/>
                <a:sym typeface="Arial"/>
              </a:rPr>
              <a:t>Andrew G. Howard, Some Improvements on Deep  Convolutional</a:t>
            </a:r>
            <a:endParaRPr b="0" i="0" sz="2400" u="none" cap="none" strike="noStrike">
              <a:latin typeface="Arial"/>
              <a:ea typeface="Arial"/>
              <a:cs typeface="Arial"/>
              <a:sym typeface="Arial"/>
            </a:endParaRPr>
          </a:p>
          <a:p>
            <a:pPr indent="0" lvl="0" marL="12700" marR="0" rtl="0" algn="l">
              <a:lnSpc>
                <a:spcPct val="100000"/>
              </a:lnSpc>
              <a:spcBef>
                <a:spcPts val="450"/>
              </a:spcBef>
              <a:spcAft>
                <a:spcPts val="0"/>
              </a:spcAft>
              <a:buNone/>
            </a:pPr>
            <a:r>
              <a:rPr b="0" i="0" lang="en-US" sz="2400" u="none" cap="none" strike="noStrike">
                <a:latin typeface="Arial"/>
                <a:ea typeface="Arial"/>
                <a:cs typeface="Arial"/>
                <a:sym typeface="Arial"/>
              </a:rPr>
              <a:t>Neural Network Based Image Classification, 2013.</a:t>
            </a:r>
            <a:endParaRPr b="0" i="0" sz="24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1400122" y="728761"/>
            <a:ext cx="6328410" cy="46482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Introduction and Problem Statement</a:t>
            </a:r>
            <a:endParaRPr/>
          </a:p>
        </p:txBody>
      </p:sp>
      <p:sp>
        <p:nvSpPr>
          <p:cNvPr id="60" name="Google Shape;60;p2"/>
          <p:cNvSpPr txBox="1"/>
          <p:nvPr/>
        </p:nvSpPr>
        <p:spPr>
          <a:xfrm>
            <a:off x="511100" y="1658925"/>
            <a:ext cx="7975800" cy="3178800"/>
          </a:xfrm>
          <a:prstGeom prst="rect">
            <a:avLst/>
          </a:prstGeom>
          <a:noFill/>
          <a:ln>
            <a:noFill/>
          </a:ln>
        </p:spPr>
        <p:txBody>
          <a:bodyPr anchorCtr="0" anchor="t" bIns="0" lIns="0" spcFirstLastPara="1" rIns="0" wrap="square" tIns="25400">
            <a:spAutoFit/>
          </a:bodyPr>
          <a:lstStyle/>
          <a:p>
            <a:pPr indent="-324485" lvl="0" marL="342900" marR="213995" rtl="0" algn="l">
              <a:lnSpc>
                <a:spcPct val="119565"/>
              </a:lnSpc>
              <a:spcBef>
                <a:spcPts val="0"/>
              </a:spcBef>
              <a:spcAft>
                <a:spcPts val="0"/>
              </a:spcAft>
              <a:buSzPts val="2200"/>
              <a:buFont typeface="Arial"/>
              <a:buChar char="•"/>
            </a:pPr>
            <a:r>
              <a:rPr b="0" i="0" lang="en-US" sz="2200" u="none" cap="none" strike="noStrike">
                <a:latin typeface="Arial"/>
                <a:ea typeface="Arial"/>
                <a:cs typeface="Arial"/>
                <a:sym typeface="Arial"/>
              </a:rPr>
              <a:t>Detecting Google Street View House Numbers using Image  Recognition.</a:t>
            </a:r>
            <a:endParaRPr b="0" i="0" sz="2200" u="none" cap="none" strike="noStrike">
              <a:latin typeface="Arial"/>
              <a:ea typeface="Arial"/>
              <a:cs typeface="Arial"/>
              <a:sym typeface="Arial"/>
            </a:endParaRPr>
          </a:p>
          <a:p>
            <a:pPr indent="-324485" lvl="0" marL="342900" marR="177165" rtl="0" algn="l">
              <a:lnSpc>
                <a:spcPct val="119565"/>
              </a:lnSpc>
              <a:spcBef>
                <a:spcPts val="500"/>
              </a:spcBef>
              <a:spcAft>
                <a:spcPts val="0"/>
              </a:spcAft>
              <a:buSzPts val="2200"/>
              <a:buFont typeface="Arial"/>
              <a:buChar char="•"/>
            </a:pPr>
            <a:r>
              <a:rPr b="0" i="0" lang="en-US" sz="2200" u="none" cap="none" strike="noStrike">
                <a:latin typeface="Arial"/>
                <a:ea typeface="Arial"/>
                <a:cs typeface="Arial"/>
                <a:sym typeface="Arial"/>
              </a:rPr>
              <a:t>A technique that is commonly used for recognizing text from  images is Optical Character Recognition.</a:t>
            </a:r>
            <a:endParaRPr b="0" i="0" sz="2200" u="none" cap="none" strike="noStrike">
              <a:latin typeface="Arial"/>
              <a:ea typeface="Arial"/>
              <a:cs typeface="Arial"/>
              <a:sym typeface="Arial"/>
            </a:endParaRPr>
          </a:p>
          <a:p>
            <a:pPr indent="-324485" lvl="0" marL="342900" marR="5080" rtl="0" algn="l">
              <a:lnSpc>
                <a:spcPct val="100000"/>
              </a:lnSpc>
              <a:spcBef>
                <a:spcPts val="400"/>
              </a:spcBef>
              <a:spcAft>
                <a:spcPts val="0"/>
              </a:spcAft>
              <a:buSzPts val="2200"/>
              <a:buFont typeface="Arial"/>
              <a:buChar char="•"/>
            </a:pPr>
            <a:r>
              <a:rPr b="0" i="0" lang="en-US" sz="2200" u="none" cap="none" strike="noStrike">
                <a:latin typeface="Arial"/>
                <a:ea typeface="Arial"/>
                <a:cs typeface="Arial"/>
                <a:sym typeface="Arial"/>
              </a:rPr>
              <a:t>However, OCR has real world limitations - requires images to  be properly aligned and deskewed, images with glares or  blurriness can affect the accuracy of the data extracted.</a:t>
            </a:r>
            <a:endParaRPr b="0" i="0" sz="2200" u="none" cap="none" strike="noStrike">
              <a:latin typeface="Arial"/>
              <a:ea typeface="Arial"/>
              <a:cs typeface="Arial"/>
              <a:sym typeface="Arial"/>
            </a:endParaRPr>
          </a:p>
          <a:p>
            <a:pPr indent="0" lvl="0" marL="457200" marR="154940" rtl="0" algn="l">
              <a:lnSpc>
                <a:spcPct val="100000"/>
              </a:lnSpc>
              <a:spcBef>
                <a:spcPts val="495"/>
              </a:spcBef>
              <a:spcAft>
                <a:spcPts val="0"/>
              </a:spcAft>
              <a:buNone/>
            </a:pPr>
            <a:r>
              <a:t/>
            </a:r>
            <a:endParaRPr b="0" i="0" sz="22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827690" y="728761"/>
            <a:ext cx="1487170" cy="46482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Data Set</a:t>
            </a:r>
            <a:endParaRPr/>
          </a:p>
        </p:txBody>
      </p:sp>
      <p:sp>
        <p:nvSpPr>
          <p:cNvPr id="66" name="Google Shape;66;p3"/>
          <p:cNvSpPr txBox="1"/>
          <p:nvPr/>
        </p:nvSpPr>
        <p:spPr>
          <a:xfrm>
            <a:off x="201250" y="2385450"/>
            <a:ext cx="4832400" cy="2347200"/>
          </a:xfrm>
          <a:prstGeom prst="rect">
            <a:avLst/>
          </a:prstGeom>
          <a:noFill/>
          <a:ln>
            <a:noFill/>
          </a:ln>
        </p:spPr>
        <p:txBody>
          <a:bodyPr anchorCtr="0" anchor="t" bIns="0" lIns="0" spcFirstLastPara="1" rIns="0" wrap="square" tIns="60325">
            <a:spAutoFit/>
          </a:bodyPr>
          <a:lstStyle/>
          <a:p>
            <a:pPr indent="0" lvl="0" marL="12700" marR="0" rtl="0" algn="l">
              <a:lnSpc>
                <a:spcPct val="100000"/>
              </a:lnSpc>
              <a:spcBef>
                <a:spcPts val="0"/>
              </a:spcBef>
              <a:spcAft>
                <a:spcPts val="0"/>
              </a:spcAft>
              <a:buNone/>
            </a:pPr>
            <a:r>
              <a:rPr b="0" i="0" lang="en-US" sz="2200" u="none" cap="none" strike="noStrike">
                <a:latin typeface="Arial"/>
                <a:ea typeface="Arial"/>
                <a:cs typeface="Arial"/>
                <a:sym typeface="Arial"/>
              </a:rPr>
              <a:t>Street View House Numbers Dataset</a:t>
            </a:r>
            <a:endParaRPr b="0" i="0" sz="2200" u="none" cap="none" strike="noStrike">
              <a:latin typeface="Arial"/>
              <a:ea typeface="Arial"/>
              <a:cs typeface="Arial"/>
              <a:sym typeface="Arial"/>
            </a:endParaRPr>
          </a:p>
          <a:p>
            <a:pPr indent="-330200" lvl="0" marL="469900" marR="5080" rtl="0" algn="l">
              <a:lnSpc>
                <a:spcPct val="94400"/>
              </a:lnSpc>
              <a:spcBef>
                <a:spcPts val="509"/>
              </a:spcBef>
              <a:spcAft>
                <a:spcPts val="0"/>
              </a:spcAft>
              <a:buSzPts val="2200"/>
              <a:buFont typeface="Arial"/>
              <a:buChar char="•"/>
            </a:pPr>
            <a:r>
              <a:rPr lang="en-US" sz="2200"/>
              <a:t>Training Data →73257</a:t>
            </a:r>
            <a:endParaRPr sz="2200"/>
          </a:p>
          <a:p>
            <a:pPr indent="-330200" lvl="0" marL="469900" marR="5080" rtl="0" algn="l">
              <a:lnSpc>
                <a:spcPct val="94400"/>
              </a:lnSpc>
              <a:spcBef>
                <a:spcPts val="509"/>
              </a:spcBef>
              <a:spcAft>
                <a:spcPts val="0"/>
              </a:spcAft>
              <a:buSzPts val="2200"/>
              <a:buFont typeface="Arial"/>
              <a:buChar char="•"/>
            </a:pPr>
            <a:r>
              <a:rPr lang="en-US" sz="2200">
                <a:solidFill>
                  <a:schemeClr val="dk1"/>
                </a:solidFill>
              </a:rPr>
              <a:t>T</a:t>
            </a:r>
            <a:r>
              <a:rPr lang="en-US" sz="2200">
                <a:solidFill>
                  <a:schemeClr val="dk1"/>
                </a:solidFill>
              </a:rPr>
              <a:t>esting Data</a:t>
            </a:r>
            <a:r>
              <a:rPr lang="en-US" sz="2200"/>
              <a:t> 26032 digits for </a:t>
            </a:r>
            <a:endParaRPr b="0" i="0" sz="2200" u="none" cap="none" strike="noStrike">
              <a:latin typeface="Arial"/>
              <a:ea typeface="Arial"/>
              <a:cs typeface="Arial"/>
              <a:sym typeface="Arial"/>
            </a:endParaRPr>
          </a:p>
          <a:p>
            <a:pPr indent="-330200" lvl="0" marL="469900" marR="0" rtl="0" algn="l">
              <a:lnSpc>
                <a:spcPct val="100000"/>
              </a:lnSpc>
              <a:spcBef>
                <a:spcPts val="330"/>
              </a:spcBef>
              <a:spcAft>
                <a:spcPts val="0"/>
              </a:spcAft>
              <a:buSzPts val="2200"/>
              <a:buFont typeface="Arial"/>
              <a:buChar char="•"/>
            </a:pPr>
            <a:r>
              <a:rPr b="0" i="0" lang="en-US" sz="2200" u="none" cap="none" strike="noStrike">
                <a:latin typeface="Arial"/>
                <a:ea typeface="Arial"/>
                <a:cs typeface="Arial"/>
                <a:sym typeface="Arial"/>
              </a:rPr>
              <a:t>10 class labels - 1 for each digit</a:t>
            </a:r>
            <a:endParaRPr b="0" i="0" sz="2200" u="none" cap="none" strike="noStrike">
              <a:latin typeface="Arial"/>
              <a:ea typeface="Arial"/>
              <a:cs typeface="Arial"/>
              <a:sym typeface="Arial"/>
            </a:endParaRPr>
          </a:p>
          <a:p>
            <a:pPr indent="-330200" lvl="0" marL="469900" marR="8255" rtl="0" algn="l">
              <a:lnSpc>
                <a:spcPct val="115000"/>
              </a:lnSpc>
              <a:spcBef>
                <a:spcPts val="535"/>
              </a:spcBef>
              <a:spcAft>
                <a:spcPts val="0"/>
              </a:spcAft>
              <a:buSzPts val="2200"/>
              <a:buFont typeface="Arial"/>
              <a:buChar char="•"/>
            </a:pPr>
            <a:r>
              <a:rPr b="0" i="0" lang="en-US" sz="2200" u="none" cap="none" strike="noStrike">
                <a:latin typeface="Arial"/>
                <a:ea typeface="Arial"/>
                <a:cs typeface="Arial"/>
                <a:sym typeface="Arial"/>
              </a:rPr>
              <a:t>32x32 images centered around a single character</a:t>
            </a:r>
            <a:endParaRPr b="0" i="0" sz="2200" u="none" cap="none" strike="noStrike">
              <a:latin typeface="Arial"/>
              <a:ea typeface="Arial"/>
              <a:cs typeface="Arial"/>
              <a:sym typeface="Arial"/>
            </a:endParaRPr>
          </a:p>
        </p:txBody>
      </p:sp>
      <p:pic>
        <p:nvPicPr>
          <p:cNvPr id="67" name="Google Shape;67;p3"/>
          <p:cNvPicPr preferRelativeResize="0"/>
          <p:nvPr/>
        </p:nvPicPr>
        <p:blipFill rotWithShape="1">
          <a:blip r:embed="rId3">
            <a:alphaModFix/>
          </a:blip>
          <a:srcRect b="0" l="0" r="0" t="0"/>
          <a:stretch/>
        </p:blipFill>
        <p:spPr>
          <a:xfrm>
            <a:off x="5033650" y="1822600"/>
            <a:ext cx="3795125" cy="414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26b9a63376_1_5"/>
          <p:cNvSpPr txBox="1"/>
          <p:nvPr>
            <p:ph type="title"/>
          </p:nvPr>
        </p:nvSpPr>
        <p:spPr>
          <a:xfrm>
            <a:off x="2015148" y="728750"/>
            <a:ext cx="4080900" cy="438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Preprocessing </a:t>
            </a:r>
            <a:endParaRPr/>
          </a:p>
        </p:txBody>
      </p:sp>
      <p:sp>
        <p:nvSpPr>
          <p:cNvPr id="73" name="Google Shape;73;g126b9a63376_1_5"/>
          <p:cNvSpPr txBox="1"/>
          <p:nvPr/>
        </p:nvSpPr>
        <p:spPr>
          <a:xfrm>
            <a:off x="336900" y="1624125"/>
            <a:ext cx="5312400" cy="863700"/>
          </a:xfrm>
          <a:prstGeom prst="rect">
            <a:avLst/>
          </a:prstGeom>
          <a:noFill/>
          <a:ln>
            <a:noFill/>
          </a:ln>
        </p:spPr>
        <p:txBody>
          <a:bodyPr anchorCtr="0" anchor="t" bIns="91425" lIns="91425" spcFirstLastPara="1" rIns="91425" wrap="square" tIns="91425">
            <a:spAutoFit/>
          </a:bodyPr>
          <a:lstStyle/>
          <a:p>
            <a:pPr indent="-368300" lvl="0" marL="457200" marR="615950" rtl="0" algn="l">
              <a:lnSpc>
                <a:spcPct val="100499"/>
              </a:lnSpc>
              <a:spcBef>
                <a:spcPts val="480"/>
              </a:spcBef>
              <a:spcAft>
                <a:spcPts val="0"/>
              </a:spcAft>
              <a:buClr>
                <a:schemeClr val="dk1"/>
              </a:buClr>
              <a:buSzPts val="2200"/>
              <a:buChar char="●"/>
            </a:pPr>
            <a:r>
              <a:rPr lang="en-US" sz="2200">
                <a:solidFill>
                  <a:schemeClr val="dk1"/>
                </a:solidFill>
              </a:rPr>
              <a:t>Fix the axis of the images</a:t>
            </a:r>
            <a:endParaRPr sz="2200">
              <a:solidFill>
                <a:schemeClr val="dk1"/>
              </a:solidFill>
            </a:endParaRPr>
          </a:p>
          <a:p>
            <a:pPr indent="-368300" lvl="0" marL="457200" marR="615950" rtl="0" algn="l">
              <a:lnSpc>
                <a:spcPct val="100499"/>
              </a:lnSpc>
              <a:spcBef>
                <a:spcPts val="0"/>
              </a:spcBef>
              <a:spcAft>
                <a:spcPts val="0"/>
              </a:spcAft>
              <a:buClr>
                <a:schemeClr val="dk1"/>
              </a:buClr>
              <a:buSzPts val="2200"/>
              <a:buChar char="●"/>
            </a:pPr>
            <a:r>
              <a:rPr lang="en-US" sz="2200">
                <a:solidFill>
                  <a:schemeClr val="dk1"/>
                </a:solidFill>
              </a:rPr>
              <a:t>Normalize the image data</a:t>
            </a:r>
            <a:endParaRPr sz="2200">
              <a:latin typeface="Calibri"/>
              <a:ea typeface="Calibri"/>
              <a:cs typeface="Calibri"/>
              <a:sym typeface="Calibri"/>
            </a:endParaRPr>
          </a:p>
        </p:txBody>
      </p:sp>
      <p:pic>
        <p:nvPicPr>
          <p:cNvPr id="74" name="Google Shape;74;g126b9a63376_1_5"/>
          <p:cNvPicPr preferRelativeResize="0"/>
          <p:nvPr/>
        </p:nvPicPr>
        <p:blipFill>
          <a:blip r:embed="rId3">
            <a:alphaModFix/>
          </a:blip>
          <a:stretch>
            <a:fillRect/>
          </a:stretch>
        </p:blipFill>
        <p:spPr>
          <a:xfrm>
            <a:off x="5649300" y="1167350"/>
            <a:ext cx="2426975" cy="1517125"/>
          </a:xfrm>
          <a:prstGeom prst="rect">
            <a:avLst/>
          </a:prstGeom>
          <a:noFill/>
          <a:ln>
            <a:noFill/>
          </a:ln>
        </p:spPr>
      </p:pic>
      <p:sp>
        <p:nvSpPr>
          <p:cNvPr id="75" name="Google Shape;75;g126b9a63376_1_5"/>
          <p:cNvSpPr txBox="1"/>
          <p:nvPr/>
        </p:nvSpPr>
        <p:spPr>
          <a:xfrm>
            <a:off x="409350" y="3761200"/>
            <a:ext cx="4503600" cy="12006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Perform one hot encoding of the class labels to convert the multi-labels into binarization.</a:t>
            </a:r>
            <a:endParaRPr sz="2200">
              <a:latin typeface="Calibri"/>
              <a:ea typeface="Calibri"/>
              <a:cs typeface="Calibri"/>
              <a:sym typeface="Calibri"/>
            </a:endParaRPr>
          </a:p>
        </p:txBody>
      </p:sp>
      <p:pic>
        <p:nvPicPr>
          <p:cNvPr id="76" name="Google Shape;76;g126b9a63376_1_5"/>
          <p:cNvPicPr preferRelativeResize="0"/>
          <p:nvPr/>
        </p:nvPicPr>
        <p:blipFill>
          <a:blip r:embed="rId4">
            <a:alphaModFix/>
          </a:blip>
          <a:stretch>
            <a:fillRect/>
          </a:stretch>
        </p:blipFill>
        <p:spPr>
          <a:xfrm>
            <a:off x="5065350" y="2684475"/>
            <a:ext cx="3783675" cy="396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782875" y="1152925"/>
            <a:ext cx="65763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Neural Networks Implemented</a:t>
            </a:r>
            <a:endParaRPr sz="3200"/>
          </a:p>
        </p:txBody>
      </p:sp>
      <p:sp>
        <p:nvSpPr>
          <p:cNvPr id="82" name="Google Shape;82;p4"/>
          <p:cNvSpPr txBox="1"/>
          <p:nvPr/>
        </p:nvSpPr>
        <p:spPr>
          <a:xfrm>
            <a:off x="506625" y="1658425"/>
            <a:ext cx="8154000" cy="2142000"/>
          </a:xfrm>
          <a:prstGeom prst="rect">
            <a:avLst/>
          </a:prstGeom>
          <a:noFill/>
          <a:ln>
            <a:noFill/>
          </a:ln>
        </p:spPr>
        <p:txBody>
          <a:bodyPr anchorCtr="0" anchor="t" bIns="0" lIns="0" spcFirstLastPara="1" rIns="0" wrap="square" tIns="10775">
            <a:spAutoFit/>
          </a:bodyPr>
          <a:lstStyle/>
          <a:p>
            <a:pPr indent="0" lvl="0" marL="34798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25"/>
              </a:spcBef>
              <a:spcAft>
                <a:spcPts val="0"/>
              </a:spcAft>
              <a:buNone/>
            </a:pPr>
            <a:r>
              <a:t/>
            </a:r>
            <a:endParaRPr b="0" i="0" sz="3400" u="none" cap="none" strike="noStrike">
              <a:latin typeface="Arial"/>
              <a:ea typeface="Arial"/>
              <a:cs typeface="Arial"/>
              <a:sym typeface="Arial"/>
            </a:endParaRPr>
          </a:p>
          <a:p>
            <a:pPr indent="-500380" lvl="1" marL="805180" marR="0" rtl="0" algn="l">
              <a:lnSpc>
                <a:spcPct val="100000"/>
              </a:lnSpc>
              <a:spcBef>
                <a:spcPts val="0"/>
              </a:spcBef>
              <a:spcAft>
                <a:spcPts val="0"/>
              </a:spcAft>
              <a:buSzPts val="2400"/>
              <a:buFont typeface="Arial"/>
              <a:buAutoNum type="arabicParenR"/>
            </a:pPr>
            <a:r>
              <a:rPr b="0" i="0" lang="en-US" sz="2400" u="none" cap="none" strike="noStrike">
                <a:latin typeface="Arial"/>
                <a:ea typeface="Arial"/>
                <a:cs typeface="Arial"/>
                <a:sym typeface="Arial"/>
              </a:rPr>
              <a:t>Feed Forward Neural Network</a:t>
            </a:r>
            <a:endParaRPr b="0" i="0" sz="2400" u="none" cap="none" strike="noStrike">
              <a:latin typeface="Arial"/>
              <a:ea typeface="Arial"/>
              <a:cs typeface="Arial"/>
              <a:sym typeface="Arial"/>
            </a:endParaRPr>
          </a:p>
          <a:p>
            <a:pPr indent="-500380" lvl="1" marL="805180" marR="0" rtl="0" algn="l">
              <a:lnSpc>
                <a:spcPct val="100000"/>
              </a:lnSpc>
              <a:spcBef>
                <a:spcPts val="495"/>
              </a:spcBef>
              <a:spcAft>
                <a:spcPts val="0"/>
              </a:spcAft>
              <a:buSzPts val="2400"/>
              <a:buFont typeface="Arial"/>
              <a:buAutoNum type="arabicParenR"/>
            </a:pPr>
            <a:r>
              <a:rPr b="0" i="0" lang="en-US" sz="2400" u="none" cap="none" strike="noStrike">
                <a:latin typeface="Arial"/>
                <a:ea typeface="Arial"/>
                <a:cs typeface="Arial"/>
                <a:sym typeface="Arial"/>
              </a:rPr>
              <a:t>Convolutional Neural Network</a:t>
            </a:r>
            <a:endParaRPr b="0" i="0" sz="2400" u="none" cap="none" strike="noStrike">
              <a:latin typeface="Arial"/>
              <a:ea typeface="Arial"/>
              <a:cs typeface="Arial"/>
              <a:sym typeface="Arial"/>
            </a:endParaRPr>
          </a:p>
          <a:p>
            <a:pPr indent="-500380" lvl="1" marL="805180" marR="0" rtl="0" algn="l">
              <a:lnSpc>
                <a:spcPct val="100000"/>
              </a:lnSpc>
              <a:spcBef>
                <a:spcPts val="495"/>
              </a:spcBef>
              <a:spcAft>
                <a:spcPts val="0"/>
              </a:spcAft>
              <a:buSzPts val="2400"/>
              <a:buAutoNum type="arabicParenR"/>
            </a:pPr>
            <a:r>
              <a:rPr lang="en-US" sz="2400"/>
              <a:t>Residual Neural Network</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nvSpPr>
        <p:spPr>
          <a:xfrm>
            <a:off x="380790" y="2686494"/>
            <a:ext cx="4509000" cy="1485000"/>
          </a:xfrm>
          <a:prstGeom prst="rect">
            <a:avLst/>
          </a:prstGeom>
          <a:noFill/>
          <a:ln>
            <a:noFill/>
          </a:ln>
        </p:spPr>
        <p:txBody>
          <a:bodyPr anchorCtr="0" anchor="t" bIns="0" lIns="0" spcFirstLastPara="1" rIns="0" wrap="square" tIns="14600">
            <a:spAutoFit/>
          </a:bodyPr>
          <a:lstStyle/>
          <a:p>
            <a:pPr indent="-335915" lvl="0" marL="347980" marR="157480" rtl="0" algn="l">
              <a:lnSpc>
                <a:spcPct val="99500"/>
              </a:lnSpc>
              <a:spcBef>
                <a:spcPts val="0"/>
              </a:spcBef>
              <a:spcAft>
                <a:spcPts val="0"/>
              </a:spcAft>
              <a:buSzPts val="2400"/>
              <a:buFont typeface="Arial"/>
              <a:buChar char="•"/>
            </a:pPr>
            <a:r>
              <a:rPr b="0" i="0" lang="en-US" sz="2400" u="none" cap="none" strike="noStrike">
                <a:latin typeface="Arial"/>
                <a:ea typeface="Arial"/>
                <a:cs typeface="Arial"/>
                <a:sym typeface="Arial"/>
              </a:rPr>
              <a:t>A feed forward network is a  basic ANN where information  moves between layers in only  one direction - forward.</a:t>
            </a:r>
            <a:endParaRPr b="0" i="0" sz="2400" u="none" cap="none" strike="noStrike">
              <a:latin typeface="Arial"/>
              <a:ea typeface="Arial"/>
              <a:cs typeface="Arial"/>
              <a:sym typeface="Arial"/>
            </a:endParaRPr>
          </a:p>
        </p:txBody>
      </p:sp>
      <p:sp>
        <p:nvSpPr>
          <p:cNvPr id="88" name="Google Shape;88;p5"/>
          <p:cNvSpPr txBox="1"/>
          <p:nvPr>
            <p:ph type="title"/>
          </p:nvPr>
        </p:nvSpPr>
        <p:spPr>
          <a:xfrm>
            <a:off x="2388650" y="894750"/>
            <a:ext cx="4516755" cy="406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500"/>
              <a:t>Feed Forward Neural Network</a:t>
            </a:r>
            <a:endParaRPr sz="2500"/>
          </a:p>
        </p:txBody>
      </p:sp>
      <p:pic>
        <p:nvPicPr>
          <p:cNvPr id="89" name="Google Shape;89;p5"/>
          <p:cNvPicPr preferRelativeResize="0"/>
          <p:nvPr/>
        </p:nvPicPr>
        <p:blipFill rotWithShape="1">
          <a:blip r:embed="rId3">
            <a:alphaModFix/>
          </a:blip>
          <a:srcRect b="0" l="0" r="0" t="0"/>
          <a:stretch/>
        </p:blipFill>
        <p:spPr>
          <a:xfrm>
            <a:off x="5487950" y="2159472"/>
            <a:ext cx="3397739" cy="26129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1581404" y="703325"/>
            <a:ext cx="5723100" cy="5055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3200"/>
              <a:t>Architecture Description</a:t>
            </a:r>
            <a:endParaRPr sz="3200"/>
          </a:p>
        </p:txBody>
      </p:sp>
      <p:sp>
        <p:nvSpPr>
          <p:cNvPr id="95" name="Google Shape;95;p7"/>
          <p:cNvSpPr txBox="1"/>
          <p:nvPr/>
        </p:nvSpPr>
        <p:spPr>
          <a:xfrm>
            <a:off x="657625" y="1581400"/>
            <a:ext cx="42276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Calibri"/>
                <a:ea typeface="Calibri"/>
                <a:cs typeface="Calibri"/>
                <a:sym typeface="Calibri"/>
              </a:rPr>
              <a:t>We first flatten the image,  3 layers</a:t>
            </a:r>
            <a:endParaRPr sz="18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We then learn 256 weights in the first  layer and apply the ReLu activation function. </a:t>
            </a:r>
            <a:endParaRPr sz="18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The next layer learns 128 weights. </a:t>
            </a:r>
            <a:endParaRPr sz="18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There is another fully connected layer, this time only learning 10 weights, corresponding to the ten (0-9) output classes. </a:t>
            </a:r>
            <a:endParaRPr sz="18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Instead of a ReLu activation, we’ll use a softmax activation to obtain normalized class probabilities for each prediction.</a:t>
            </a:r>
            <a:endParaRPr sz="1800">
              <a:latin typeface="Calibri"/>
              <a:ea typeface="Calibri"/>
              <a:cs typeface="Calibri"/>
              <a:sym typeface="Calibri"/>
            </a:endParaRPr>
          </a:p>
        </p:txBody>
      </p:sp>
      <p:sp>
        <p:nvSpPr>
          <p:cNvPr id="96" name="Google Shape;96;p7"/>
          <p:cNvSpPr txBox="1"/>
          <p:nvPr/>
        </p:nvSpPr>
        <p:spPr>
          <a:xfrm>
            <a:off x="5715000" y="1847600"/>
            <a:ext cx="2536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ADAM OPTIMISER</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NUMBER OF EPOCHS=100</a:t>
            </a:r>
            <a:endParaRPr sz="1700">
              <a:latin typeface="Calibri"/>
              <a:ea typeface="Calibri"/>
              <a:cs typeface="Calibri"/>
              <a:sym typeface="Calibri"/>
            </a:endParaRPr>
          </a:p>
        </p:txBody>
      </p:sp>
      <p:sp>
        <p:nvSpPr>
          <p:cNvPr id="97" name="Google Shape;97;p7"/>
          <p:cNvSpPr txBox="1"/>
          <p:nvPr/>
        </p:nvSpPr>
        <p:spPr>
          <a:xfrm>
            <a:off x="4809075" y="4932925"/>
            <a:ext cx="4227600" cy="12930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chemeClr val="dk1"/>
              </a:buClr>
              <a:buSzPts val="1100"/>
              <a:buFont typeface="Arial"/>
              <a:buNone/>
            </a:pPr>
            <a:r>
              <a:rPr b="1" lang="en-US" sz="1800">
                <a:latin typeface="Calibri"/>
                <a:ea typeface="Calibri"/>
                <a:cs typeface="Calibri"/>
                <a:sym typeface="Calibri"/>
              </a:rPr>
              <a:t>Test Dataset</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latin typeface="Calibri"/>
                <a:ea typeface="Calibri"/>
                <a:cs typeface="Calibri"/>
                <a:sym typeface="Calibri"/>
              </a:rPr>
              <a:t>F1 score macro --&gt;0.7736729814807687</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latin typeface="Calibri"/>
                <a:ea typeface="Calibri"/>
                <a:cs typeface="Calibri"/>
                <a:sym typeface="Calibri"/>
              </a:rPr>
              <a:t>F1 score micro ---&gt;0.7908727719729564</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latin typeface="Calibri"/>
                <a:ea typeface="Calibri"/>
                <a:cs typeface="Calibri"/>
                <a:sym typeface="Calibri"/>
              </a:rPr>
              <a:t>F1 score weighted--&gt;0.7903363600837161</a:t>
            </a:r>
            <a:endParaRPr b="1" sz="1800">
              <a:latin typeface="Calibri"/>
              <a:ea typeface="Calibri"/>
              <a:cs typeface="Calibri"/>
              <a:sym typeface="Calibri"/>
            </a:endParaRPr>
          </a:p>
        </p:txBody>
      </p:sp>
      <p:sp>
        <p:nvSpPr>
          <p:cNvPr id="98" name="Google Shape;98;p7"/>
          <p:cNvSpPr txBox="1"/>
          <p:nvPr/>
        </p:nvSpPr>
        <p:spPr>
          <a:xfrm>
            <a:off x="289525" y="4932925"/>
            <a:ext cx="4406100" cy="12930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Training Dataset</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F1 score macro --&gt;</a:t>
            </a:r>
            <a:r>
              <a:rPr b="1" lang="en-US" sz="1800">
                <a:solidFill>
                  <a:srgbClr val="212121"/>
                </a:solidFill>
                <a:highlight>
                  <a:srgbClr val="FFFFFF"/>
                </a:highlight>
                <a:latin typeface="Calibri"/>
                <a:ea typeface="Calibri"/>
                <a:cs typeface="Calibri"/>
                <a:sym typeface="Calibri"/>
              </a:rPr>
              <a:t>0.8319392193198596</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F1 score micro ---&gt;</a:t>
            </a:r>
            <a:r>
              <a:rPr b="1" lang="en-US" sz="1800">
                <a:solidFill>
                  <a:srgbClr val="212121"/>
                </a:solidFill>
                <a:highlight>
                  <a:srgbClr val="FFFFFF"/>
                </a:highlight>
                <a:latin typeface="Calibri"/>
                <a:ea typeface="Calibri"/>
                <a:cs typeface="Calibri"/>
                <a:sym typeface="Calibri"/>
              </a:rPr>
              <a:t>0.8319392193198596</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F1 score weighted--&gt;</a:t>
            </a:r>
            <a:r>
              <a:rPr b="1" lang="en-US" sz="1800">
                <a:solidFill>
                  <a:srgbClr val="212121"/>
                </a:solidFill>
                <a:highlight>
                  <a:srgbClr val="FFFFFF"/>
                </a:highlight>
                <a:latin typeface="Calibri"/>
                <a:ea typeface="Calibri"/>
                <a:cs typeface="Calibri"/>
                <a:sym typeface="Calibri"/>
              </a:rPr>
              <a:t>0.8409402837219927</a:t>
            </a:r>
            <a:endParaRPr b="1"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25daeff336_0_42"/>
          <p:cNvSpPr txBox="1"/>
          <p:nvPr>
            <p:ph type="title"/>
          </p:nvPr>
        </p:nvSpPr>
        <p:spPr>
          <a:xfrm>
            <a:off x="9564783" y="1433336"/>
            <a:ext cx="818100" cy="1754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04" name="Google Shape;104;g125daeff336_0_42"/>
          <p:cNvSpPr txBox="1"/>
          <p:nvPr>
            <p:ph idx="2" type="body"/>
          </p:nvPr>
        </p:nvSpPr>
        <p:spPr>
          <a:xfrm>
            <a:off x="9144010" y="637890"/>
            <a:ext cx="39777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05" name="Google Shape;105;g125daeff336_0_42"/>
          <p:cNvPicPr preferRelativeResize="0"/>
          <p:nvPr/>
        </p:nvPicPr>
        <p:blipFill>
          <a:blip r:embed="rId3">
            <a:alphaModFix/>
          </a:blip>
          <a:stretch>
            <a:fillRect/>
          </a:stretch>
        </p:blipFill>
        <p:spPr>
          <a:xfrm>
            <a:off x="747375" y="1209675"/>
            <a:ext cx="7730051" cy="5648325"/>
          </a:xfrm>
          <a:prstGeom prst="rect">
            <a:avLst/>
          </a:prstGeom>
          <a:noFill/>
          <a:ln>
            <a:noFill/>
          </a:ln>
        </p:spPr>
      </p:pic>
      <p:sp>
        <p:nvSpPr>
          <p:cNvPr id="106" name="Google Shape;106;g125daeff336_0_42"/>
          <p:cNvSpPr txBox="1"/>
          <p:nvPr/>
        </p:nvSpPr>
        <p:spPr>
          <a:xfrm>
            <a:off x="747375" y="581900"/>
            <a:ext cx="7337400" cy="431100"/>
          </a:xfrm>
          <a:prstGeom prst="rect">
            <a:avLst/>
          </a:prstGeom>
          <a:noFill/>
          <a:ln>
            <a:noFill/>
          </a:ln>
        </p:spPr>
        <p:txBody>
          <a:bodyPr anchorCtr="0" anchor="t" bIns="91425" lIns="91425" spcFirstLastPara="1" rIns="91425" wrap="square" tIns="91425">
            <a:spAutoFit/>
          </a:bodyPr>
          <a:lstStyle/>
          <a:p>
            <a:pPr indent="0" lvl="0" marL="2286000" rtl="0" algn="just">
              <a:spcBef>
                <a:spcPts val="0"/>
              </a:spcBef>
              <a:spcAft>
                <a:spcPts val="0"/>
              </a:spcAft>
              <a:buNone/>
            </a:pPr>
            <a:r>
              <a:rPr b="1" lang="en-US" sz="1600">
                <a:latin typeface="Calibri"/>
                <a:ea typeface="Calibri"/>
                <a:cs typeface="Calibri"/>
                <a:sym typeface="Calibri"/>
              </a:rPr>
              <a:t>Confusion Matrix of Test DataSet</a:t>
            </a:r>
            <a:endParaRPr b="1"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1948539" y="728761"/>
            <a:ext cx="5245100" cy="46482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Convolutional Neural Network</a:t>
            </a:r>
            <a:endParaRPr/>
          </a:p>
        </p:txBody>
      </p:sp>
      <p:pic>
        <p:nvPicPr>
          <p:cNvPr id="112" name="Google Shape;112;p9"/>
          <p:cNvPicPr preferRelativeResize="0"/>
          <p:nvPr/>
        </p:nvPicPr>
        <p:blipFill rotWithShape="1">
          <a:blip r:embed="rId3">
            <a:alphaModFix/>
          </a:blip>
          <a:srcRect b="0" l="0" r="0" t="0"/>
          <a:stretch/>
        </p:blipFill>
        <p:spPr>
          <a:xfrm>
            <a:off x="1660599" y="1356975"/>
            <a:ext cx="5822880" cy="3176150"/>
          </a:xfrm>
          <a:prstGeom prst="rect">
            <a:avLst/>
          </a:prstGeom>
          <a:noFill/>
          <a:ln>
            <a:noFill/>
          </a:ln>
        </p:spPr>
      </p:pic>
      <p:sp>
        <p:nvSpPr>
          <p:cNvPr id="113" name="Google Shape;113;p9"/>
          <p:cNvSpPr txBox="1"/>
          <p:nvPr/>
        </p:nvSpPr>
        <p:spPr>
          <a:xfrm>
            <a:off x="702175" y="4863025"/>
            <a:ext cx="7679055" cy="1549400"/>
          </a:xfrm>
          <a:prstGeom prst="rect">
            <a:avLst/>
          </a:prstGeom>
          <a:noFill/>
          <a:ln>
            <a:noFill/>
          </a:ln>
        </p:spPr>
        <p:txBody>
          <a:bodyPr anchorCtr="0" anchor="t" bIns="0" lIns="0" spcFirstLastPara="1" rIns="0" wrap="square" tIns="12700">
            <a:spAutoFit/>
          </a:bodyPr>
          <a:lstStyle/>
          <a:p>
            <a:pPr indent="-190500" lvl="0" marL="203200" marR="5080" rtl="0" algn="l">
              <a:lnSpc>
                <a:spcPct val="100000"/>
              </a:lnSpc>
              <a:spcBef>
                <a:spcPts val="0"/>
              </a:spcBef>
              <a:spcAft>
                <a:spcPts val="0"/>
              </a:spcAft>
              <a:buNone/>
            </a:pPr>
            <a:r>
              <a:rPr b="0" i="0" lang="en-US" sz="2500" u="none" cap="none" strike="noStrike">
                <a:latin typeface="Arial"/>
                <a:ea typeface="Arial"/>
                <a:cs typeface="Arial"/>
                <a:sym typeface="Arial"/>
              </a:rPr>
              <a:t>A convolutional neural network (CNN or ConvNet), is a  network architecture for </a:t>
            </a:r>
            <a:r>
              <a:rPr b="0" i="0" lang="en-US" sz="2500" u="sng" cap="none" strike="noStrike">
                <a:solidFill>
                  <a:schemeClr val="hlink"/>
                </a:solidFill>
                <a:latin typeface="Arial"/>
                <a:ea typeface="Arial"/>
                <a:cs typeface="Arial"/>
                <a:sym typeface="Arial"/>
                <a:hlinkClick r:id="rId4"/>
              </a:rPr>
              <a:t>deep learning</a:t>
            </a:r>
            <a:r>
              <a:rPr b="0" i="0" lang="en-US" sz="2500" u="none" cap="none" strike="noStrike">
                <a:latin typeface="Arial"/>
                <a:ea typeface="Arial"/>
                <a:cs typeface="Arial"/>
                <a:sym typeface="Arial"/>
              </a:rPr>
              <a:t>, which learns  directly from data, eliminating the need for manual  feature extraction.</a:t>
            </a:r>
            <a:endParaRPr b="0" i="0" sz="25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2022-04-25T18:34:10Z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