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4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640BB4D-51E7-467C-9A87-91809F3D86C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235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77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132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139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644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13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58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640BB4D-51E7-467C-9A87-91809F3D86C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096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640BB4D-51E7-467C-9A87-91809F3D86C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99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34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51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88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93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19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17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12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BB4D-51E7-467C-9A87-91809F3D86C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96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640BB4D-51E7-467C-9A87-91809F3D86C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DDEC09F-E6CC-428B-99A0-56A542DFF7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85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6CD9-72BA-4AFC-B7C5-84CBAAE5E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67161"/>
            <a:ext cx="8373780" cy="2683675"/>
          </a:xfrm>
        </p:spPr>
        <p:txBody>
          <a:bodyPr/>
          <a:lstStyle/>
          <a:p>
            <a:pPr algn="ctr"/>
            <a:r>
              <a:rPr lang="en-IN" sz="4000" b="1" i="0" dirty="0">
                <a:effectLst/>
                <a:latin typeface="circular"/>
              </a:rPr>
              <a:t>Storytelling Case Study: Airbnb, NYC</a:t>
            </a:r>
            <a:br>
              <a:rPr lang="en-IN" sz="4000" b="1" i="0" dirty="0">
                <a:solidFill>
                  <a:srgbClr val="1A202C"/>
                </a:solidFill>
                <a:effectLst/>
                <a:latin typeface="circular"/>
              </a:rPr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B28D9-22B4-44B5-B530-CA0EDC9ED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3860" y="4050832"/>
            <a:ext cx="3601617" cy="717111"/>
          </a:xfrm>
        </p:spPr>
        <p:txBody>
          <a:bodyPr>
            <a:normAutofit/>
          </a:bodyPr>
          <a:lstStyle/>
          <a:p>
            <a:r>
              <a:rPr lang="en-US" dirty="0"/>
              <a:t>By:</a:t>
            </a:r>
            <a:r>
              <a:rPr lang="en-IN" dirty="0"/>
              <a:t>Anilkumar Kandunoori</a:t>
            </a:r>
          </a:p>
        </p:txBody>
      </p:sp>
    </p:spTree>
    <p:extLst>
      <p:ext uri="{BB962C8B-B14F-4D97-AF65-F5344CB8AC3E}">
        <p14:creationId xmlns:p14="http://schemas.microsoft.com/office/powerpoint/2010/main" val="214637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4E04-8297-43A1-B760-9092E4E4E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78889"/>
            <a:ext cx="3854528" cy="61759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Popular Neighborhoods</a:t>
            </a:r>
            <a:endParaRPr lang="en-IN" sz="24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21D474-3EC1-4DE3-BA60-5C50D82F4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825" y="1660125"/>
            <a:ext cx="9181261" cy="397961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417AE-6D9F-4F76-89CF-7B4A43109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1660125"/>
            <a:ext cx="2624177" cy="4134185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</a:rPr>
              <a:t>We see that Bedford-Stuyvesant from Brooklyn is the highest popular with 1,10,352 no of reviews in total followed by Williamsburg.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2"/>
                </a:solidFill>
              </a:rPr>
              <a:t>Harlem from Manhattan got the highest no of reviews followed by Hell’s kitchen.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2"/>
                </a:solidFill>
              </a:rPr>
              <a:t>The higher number of customer reviews imply higher satisfaction in these localities.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15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2987-D0B9-4BA9-979D-FF718ED1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4804"/>
            <a:ext cx="3854528" cy="807868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/>
              <a:t>Neighbourhood vs Availability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14D1D5-BDB7-4938-9E82-2F0C716DC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9670" y="1240003"/>
            <a:ext cx="7968225" cy="484355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432BF-58E9-48CB-9C10-B674D4B6E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615736"/>
            <a:ext cx="2858968" cy="430920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</a:rPr>
              <a:t>Availability of Bedford is highest and its price is on the lower side. It is a good choice for customers.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</a:rPr>
              <a:t>After Bedford, Harlem follows the same trend.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</a:rPr>
              <a:t>Chelsea’s availability low but it is costly.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</a:rPr>
              <a:t>On the other hand, William’s price is high and has average availability. </a:t>
            </a:r>
          </a:p>
        </p:txBody>
      </p:sp>
    </p:spTree>
    <p:extLst>
      <p:ext uri="{BB962C8B-B14F-4D97-AF65-F5344CB8AC3E}">
        <p14:creationId xmlns:p14="http://schemas.microsoft.com/office/powerpoint/2010/main" val="195424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3C47-F6A4-4BBA-AD1B-EDA3D873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B676-1F3A-48AF-AC0F-C58FDEEAD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/>
              <a:t>Airbnb is an online platform using which people can rent their unused accommodations. </a:t>
            </a:r>
          </a:p>
          <a:p>
            <a:pPr algn="just"/>
            <a:r>
              <a:rPr lang="en-IN" sz="2400" dirty="0"/>
              <a:t>During the covid time, Airbnb incurred a huge loss in revenue. </a:t>
            </a:r>
          </a:p>
          <a:p>
            <a:pPr algn="just"/>
            <a:r>
              <a:rPr lang="en-IN" sz="2400" dirty="0"/>
              <a:t>People have now started travelling again and Airbnb is aiming to bring up the business again and e ready to provide services to customers.</a:t>
            </a:r>
            <a:endParaRPr lang="en-IN" sz="2400" b="1" i="0" dirty="0">
              <a:solidFill>
                <a:srgbClr val="1A202C"/>
              </a:solidFill>
              <a:effectLst/>
              <a:latin typeface="circ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41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955F-62D7-4625-B541-E24DFA66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4E399-F473-4D3B-940B-DD0308F1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For the past few months, Airbnb has seen a major decline in revenue. </a:t>
            </a:r>
          </a:p>
          <a:p>
            <a:pPr algn="just"/>
            <a:r>
              <a:rPr lang="en-IN" sz="2400" dirty="0"/>
              <a:t>Now that the restrictions have started lifting and people have started to travel more, Airbnb wants to make sure that it is fully prepared for this change.</a:t>
            </a:r>
          </a:p>
          <a:p>
            <a:pPr algn="just"/>
            <a:r>
              <a:rPr lang="en-IN" sz="2400" dirty="0"/>
              <a:t>So, analysis has been done on a dataset consisting of various Airbnb listings in New York.</a:t>
            </a:r>
          </a:p>
        </p:txBody>
      </p:sp>
    </p:spTree>
    <p:extLst>
      <p:ext uri="{BB962C8B-B14F-4D97-AF65-F5344CB8AC3E}">
        <p14:creationId xmlns:p14="http://schemas.microsoft.com/office/powerpoint/2010/main" val="411908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0EDA-D4D6-4877-99CD-F829BE7A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9BEC-D688-4DF1-91D1-7C6A8B6C2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Cleaned data to remove any missing values and duplicates. </a:t>
            </a:r>
          </a:p>
          <a:p>
            <a:pPr algn="just"/>
            <a:r>
              <a:rPr lang="en-IN" dirty="0"/>
              <a:t>Dropped insignificant columns. </a:t>
            </a:r>
          </a:p>
          <a:p>
            <a:pPr algn="just"/>
            <a:r>
              <a:rPr lang="en-IN" dirty="0"/>
              <a:t>Identified outliers</a:t>
            </a:r>
          </a:p>
        </p:txBody>
      </p:sp>
    </p:spTree>
    <p:extLst>
      <p:ext uri="{BB962C8B-B14F-4D97-AF65-F5344CB8AC3E}">
        <p14:creationId xmlns:p14="http://schemas.microsoft.com/office/powerpoint/2010/main" val="128833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5F73-913B-4B18-B1CB-B20DDB7D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6027"/>
            <a:ext cx="1673980" cy="893565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Top 10 Host</a:t>
            </a:r>
            <a:endParaRPr lang="en-IN" sz="2400" b="1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0A6AB86-E6F0-49B1-9A87-7E679B707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9021" y="639826"/>
            <a:ext cx="8507931" cy="532427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E61A2-BCA8-45B7-A212-8852836A7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7452" y="1731147"/>
            <a:ext cx="2886964" cy="393253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dirty="0">
                <a:solidFill>
                  <a:schemeClr val="bg2"/>
                </a:solidFill>
              </a:rPr>
              <a:t>Host Sonder (id 219517861), has been booked most number of times i.e. 327.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dirty="0">
                <a:solidFill>
                  <a:schemeClr val="bg2"/>
                </a:solidFill>
              </a:rPr>
              <a:t>Host Blue ground is the second popular host.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dirty="0">
                <a:solidFill>
                  <a:schemeClr val="bg2"/>
                </a:solidFill>
              </a:rPr>
              <a:t>Then there are other hosts like Kara, Ken, </a:t>
            </a:r>
            <a:r>
              <a:rPr lang="en-IN" sz="1600" b="1" dirty="0" err="1">
                <a:solidFill>
                  <a:schemeClr val="bg2"/>
                </a:solidFill>
              </a:rPr>
              <a:t>Pranjal</a:t>
            </a:r>
            <a:r>
              <a:rPr lang="en-IN" sz="1600" b="1" dirty="0">
                <a:solidFill>
                  <a:schemeClr val="bg2"/>
                </a:solidFill>
              </a:rPr>
              <a:t>, Jeremy and Mike that fall under top 10 hosts.</a:t>
            </a:r>
          </a:p>
        </p:txBody>
      </p:sp>
    </p:spTree>
    <p:extLst>
      <p:ext uri="{BB962C8B-B14F-4D97-AF65-F5344CB8AC3E}">
        <p14:creationId xmlns:p14="http://schemas.microsoft.com/office/powerpoint/2010/main" val="293496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BABF-0B98-42F7-A237-B165CB43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3854528" cy="1145220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/>
              <a:t>Room type with respect to Neighbourhood group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B8B1A0-6B8E-4A83-82CD-DDE27D5D5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491" y="72499"/>
            <a:ext cx="6868508" cy="35495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DA561-4E97-4A13-ACE7-1EFDE3650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085" y="1260628"/>
            <a:ext cx="3504144" cy="4496360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b="1" dirty="0">
                <a:solidFill>
                  <a:schemeClr val="bg2"/>
                </a:solidFill>
              </a:rPr>
              <a:t>There are three types of rooms - Entire home/Apartment, Private room &amp; shared room.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b="1" dirty="0">
                <a:solidFill>
                  <a:schemeClr val="bg2"/>
                </a:solidFill>
              </a:rPr>
              <a:t>Overall, customers appear to prefer private rooms (45%) or entire homes (52%) in comparison to shared rooms (2.4%).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b="1" dirty="0">
                <a:solidFill>
                  <a:schemeClr val="bg2"/>
                </a:solidFill>
              </a:rPr>
              <a:t>Airbnb can concentrate on promoting shared rooms with discounts to increase bookings and also acquire more private listings.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b="1" dirty="0">
                <a:solidFill>
                  <a:schemeClr val="bg2"/>
                </a:solidFill>
              </a:rPr>
              <a:t>Queens &amp; Bronx contribute 60% each to private rooms, more than the combined ratio of 45% Whereas, Manhattan has a higher contribution in entire home (61%), compared to the combined ratio of 52%.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8CBDC9-B3E7-4C3F-8A37-B95BAFA1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593" y="3852317"/>
            <a:ext cx="6682404" cy="28370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3203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197F-10BF-417D-A32D-4B79C725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3884"/>
            <a:ext cx="3854528" cy="1043720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Price Analysis Neighbourhood wise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1196D9-F55D-4C1C-9184-B223614F9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4236" y="1510936"/>
            <a:ext cx="7113548" cy="383612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A6E21-23FD-4AB0-ACD9-C35F47ABC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3" y="1864311"/>
            <a:ext cx="2905621" cy="3836127"/>
          </a:xfrm>
        </p:spPr>
        <p:txBody>
          <a:bodyPr>
            <a:normAutofit fontScale="77500" lnSpcReduction="20000"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</a:rPr>
              <a:t>Most of the outliers in Price column are for Brooklyn and Manhattan.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</a:rPr>
              <a:t>Also, Manhattan has the highest range of prices for the listings.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</a:rPr>
              <a:t>Bronx is the cheapest of them all.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</a:rPr>
              <a:t>We can see the median price of all neighbourhood groups lying between $ 80 to $ 300.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was highly positively skewed so median was very close the lower quartile with some outliers as seen in the boxplot below.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01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3399-3810-4DC5-A73D-9A0D5525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18" y="550416"/>
            <a:ext cx="4221144" cy="1012054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/>
              <a:t>Average price of Neighbourhood groups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CCB635D-0C2D-4576-AAC8-C498CF8EC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9912" y="1056442"/>
            <a:ext cx="6947538" cy="439263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50762-50C0-4937-A95B-458AC2888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0718" y="1748901"/>
            <a:ext cx="4221144" cy="4492101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</a:rPr>
              <a:t>The average price of listed properties in Manhattan is around 196.9, which is highest among all neighbourhoods.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</a:rPr>
              <a:t>Average price for Brooklyn is second highest i.e. 124.4.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bg2"/>
                </a:solidFill>
              </a:rPr>
              <a:t>Bronx appears to be an affordable neighbourhood as the average price is almost half than Manhattan’s average price.</a:t>
            </a:r>
          </a:p>
        </p:txBody>
      </p:sp>
    </p:spTree>
    <p:extLst>
      <p:ext uri="{BB962C8B-B14F-4D97-AF65-F5344CB8AC3E}">
        <p14:creationId xmlns:p14="http://schemas.microsoft.com/office/powerpoint/2010/main" val="185834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FF26-5287-4C34-8942-7DBBE3CA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41" y="514924"/>
            <a:ext cx="4230021" cy="87887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Customer Booking with respect to minimum nights</a:t>
            </a:r>
            <a:endParaRPr lang="en-IN" sz="2400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F5F9BC1-EE3C-4912-A47B-A50653663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DF691-5347-4F89-906F-CC3051B4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1841" y="1660124"/>
            <a:ext cx="4230021" cy="4152847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The listings with Minimum nights 1-5 have the most number of bookings. We can see a prominent spike in 30 days, this would be because customers would rent out on a monthly basis.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After 30 days, we can also see small spikes, this can also be explained by the monthly rent taking trend.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/>
                </a:solidFill>
              </a:rPr>
              <a:t>Manhattan &amp;Queens have higher number of 30 day bookings compared to the others. The reason could be either tourists booking long stays or mid-level employees who opt for budget bookings due company visits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9C6EB5-F71E-4EFF-94AA-F4C61608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266" y="514923"/>
            <a:ext cx="7466120" cy="597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667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613</TotalTime>
  <Words>652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circular</vt:lpstr>
      <vt:lpstr>Wingdings</vt:lpstr>
      <vt:lpstr>Wingdings 3</vt:lpstr>
      <vt:lpstr>Ion Boardroom</vt:lpstr>
      <vt:lpstr>Storytelling Case Study: Airbnb, NYC </vt:lpstr>
      <vt:lpstr>Objective:</vt:lpstr>
      <vt:lpstr>Background</vt:lpstr>
      <vt:lpstr>Data Preparation </vt:lpstr>
      <vt:lpstr>Top 10 Host</vt:lpstr>
      <vt:lpstr>Room type with respect to Neighbourhood group</vt:lpstr>
      <vt:lpstr>Price Analysis Neighbourhood wise</vt:lpstr>
      <vt:lpstr>Average price of Neighbourhood groups</vt:lpstr>
      <vt:lpstr>Customer Booking with respect to minimum nights</vt:lpstr>
      <vt:lpstr>Popular Neighborhoods</vt:lpstr>
      <vt:lpstr>Neighbourhood vs Availability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SMARANIKA SAHOO</dc:creator>
  <cp:lastModifiedBy>Anilkumar Kandunoori</cp:lastModifiedBy>
  <cp:revision>14</cp:revision>
  <dcterms:created xsi:type="dcterms:W3CDTF">2022-01-03T15:55:11Z</dcterms:created>
  <dcterms:modified xsi:type="dcterms:W3CDTF">2025-03-13T11:18:25Z</dcterms:modified>
</cp:coreProperties>
</file>