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7" r:id="rId23"/>
    <p:sldId id="279" r:id="rId24"/>
    <p:sldId id="280" r:id="rId25"/>
    <p:sldId id="281" r:id="rId26"/>
    <p:sldId id="282" r:id="rId27"/>
    <p:sldId id="283" r:id="rId28"/>
    <p:sldId id="284" r:id="rId29"/>
    <p:sldId id="286" r:id="rId30"/>
    <p:sldId id="287" r:id="rId31"/>
    <p:sldId id="288" r:id="rId32"/>
    <p:sldId id="289" r:id="rId33"/>
    <p:sldId id="291" r:id="rId34"/>
    <p:sldId id="292" r:id="rId35"/>
    <p:sldId id="293" r:id="rId36"/>
    <p:sldId id="294" r:id="rId37"/>
    <p:sldId id="295" r:id="rId38"/>
    <p:sldId id="296" r:id="rId39"/>
    <p:sldId id="297" r:id="rId40"/>
    <p:sldId id="29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74" d="100"/>
          <a:sy n="74" d="100"/>
        </p:scale>
        <p:origin x="5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3/8/2020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5518A9-B687-4302-9395-2322403C6656}" type="datetimeFigureOut">
              <a:rPr lang="en-US" dirty="0"/>
              <a:t>3/8/2020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99A684-0CB7-41E9-A4DF-5D1C2CA5BF6F}" type="datetimeFigureOut">
              <a:rPr lang="en-US" dirty="0"/>
              <a:t>3/8/2020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DD7C35-9E19-4518-A4B2-3B09CD8CC756}" type="datetimeFigureOut">
              <a:rPr lang="en-US" dirty="0"/>
              <a:t>3/8/2020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196DA8-8897-4DDF-BFB6-5D83863C837A}" type="datetimeFigureOut">
              <a:rPr lang="en-US" dirty="0"/>
              <a:t>3/8/2020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CBBA708-C5F0-412D-90E2-1919F0D196AE}" type="datetimeFigureOut">
              <a:rPr lang="en-US" dirty="0"/>
              <a:t>3/8/2020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9C8F8FA-EF43-4642-9368-3F4E33039BD9}" type="datetimeFigureOut">
              <a:rPr lang="en-US" dirty="0"/>
              <a:t>3/8/2020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3/8/2020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3/8/2020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3/8/2020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B9C5D3-0140-4E75-8D7F-C0623D06DFD7}" type="datetimeFigureOut">
              <a:rPr lang="en-US" dirty="0"/>
              <a:t>3/8/2020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3/8/2020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3/8/2020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3/8/2020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3/8/2020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AE0757-B101-4811-9189-10EB2F458E2D}" type="datetimeFigureOut">
              <a:rPr lang="en-US" dirty="0"/>
              <a:t>3/8/2020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BDC078-589F-40E3-816C-EE21D62B5BBA}" type="datetimeFigureOut">
              <a:rPr lang="en-US" dirty="0"/>
              <a:t>3/8/2020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3/8/2020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edureka.co/blog/what-is-google-cloud-platform/"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hackersandslackers.com/getting-started-google-big-query-python/" TargetMode="External"/><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www.upguard.com/breaches/the-rnc-file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console.cloud.google.com/apis/credentials?"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code.google.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youtube.com/"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cloud.google.com/sdk/docs/quickstart-macos" TargetMode="External"/><Relationship Id="rId2" Type="http://schemas.openxmlformats.org/officeDocument/2006/relationships/hyperlink" Target="https://sdk.cloud.google.com/" TargetMode="External"/><Relationship Id="rId1" Type="http://schemas.openxmlformats.org/officeDocument/2006/relationships/slideLayout" Target="../slideLayouts/slideLayout7.xml"/><Relationship Id="rId4" Type="http://schemas.openxmlformats.org/officeDocument/2006/relationships/hyperlink" Target="https://cloud.google.com/sdk/docs/quickstart-windows" TargetMode="External"/></Relationships>
</file>

<file path=ppt/slides/_rels/slide37.xml.rels><?xml version="1.0" encoding="UTF-8" standalone="yes"?>
<Relationships xmlns="http://schemas.openxmlformats.org/package/2006/relationships"><Relationship Id="rId2" Type="http://schemas.openxmlformats.org/officeDocument/2006/relationships/hyperlink" Target="https://cloud.google.com/vision/quotas"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hyperlink" Target="https://codelabs.developers.google.com/codelabs/cloud-vision-api-python/index.html?index=#0"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Google Cloud Platform</a:t>
            </a:r>
            <a:endParaRPr lang="en-IN" dirty="0"/>
          </a:p>
        </p:txBody>
      </p:sp>
      <p:sp>
        <p:nvSpPr>
          <p:cNvPr id="3" name="Subtitle 2"/>
          <p:cNvSpPr>
            <a:spLocks noGrp="1"/>
          </p:cNvSpPr>
          <p:nvPr>
            <p:ph type="subTitle" idx="1"/>
          </p:nvPr>
        </p:nvSpPr>
        <p:spPr>
          <a:xfrm>
            <a:off x="680322" y="4324179"/>
            <a:ext cx="8144134" cy="1117687"/>
          </a:xfrm>
        </p:spPr>
        <p:txBody>
          <a:bodyPr/>
          <a:lstStyle/>
          <a:p>
            <a:r>
              <a:rPr lang="en-IN" dirty="0" smtClean="0"/>
              <a:t>Python scope in GCP</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2485" y="2575775"/>
            <a:ext cx="3099515" cy="1748404"/>
          </a:xfrm>
          <a:prstGeom prst="rect">
            <a:avLst/>
          </a:prstGeom>
        </p:spPr>
      </p:pic>
    </p:spTree>
    <p:extLst>
      <p:ext uri="{BB962C8B-B14F-4D97-AF65-F5344CB8AC3E}">
        <p14:creationId xmlns:p14="http://schemas.microsoft.com/office/powerpoint/2010/main" val="3358111319"/>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t>Compute</a:t>
            </a:r>
            <a:endParaRPr lang="en-IN" dirty="0"/>
          </a:p>
        </p:txBody>
      </p:sp>
      <p:sp>
        <p:nvSpPr>
          <p:cNvPr id="5" name="Content Placeholder 4"/>
          <p:cNvSpPr>
            <a:spLocks noGrp="1"/>
          </p:cNvSpPr>
          <p:nvPr>
            <p:ph idx="1"/>
          </p:nvPr>
        </p:nvSpPr>
        <p:spPr/>
        <p:txBody>
          <a:bodyPr>
            <a:normAutofit fontScale="92500"/>
          </a:bodyPr>
          <a:lstStyle/>
          <a:p>
            <a:r>
              <a:rPr lang="en-IN" dirty="0">
                <a:effectLst/>
              </a:rPr>
              <a:t>GCP provides a scalable range of computing options you can tailor to match your needs. It provides highly customizable virtual machines. and the option to deploy your code directly or via </a:t>
            </a:r>
            <a:r>
              <a:rPr lang="en-IN" dirty="0" smtClean="0">
                <a:effectLst/>
              </a:rPr>
              <a:t>containers.</a:t>
            </a:r>
          </a:p>
          <a:p>
            <a:pPr marL="0" indent="0">
              <a:buNone/>
            </a:pPr>
            <a:r>
              <a:rPr lang="en-IN" dirty="0" smtClean="0">
                <a:effectLst/>
              </a:rPr>
              <a:t>They are as follows:</a:t>
            </a:r>
          </a:p>
          <a:p>
            <a:pPr marL="0" indent="0">
              <a:buNone/>
            </a:pPr>
            <a:r>
              <a:rPr lang="en-IN" dirty="0">
                <a:effectLst/>
              </a:rPr>
              <a:t> </a:t>
            </a:r>
            <a:r>
              <a:rPr lang="en-IN" dirty="0" smtClean="0">
                <a:effectLst/>
              </a:rPr>
              <a:t>  1.Google </a:t>
            </a:r>
            <a:r>
              <a:rPr lang="en-IN" dirty="0">
                <a:effectLst/>
              </a:rPr>
              <a:t>Compute Engine</a:t>
            </a:r>
          </a:p>
          <a:p>
            <a:pPr marL="0" indent="0">
              <a:buNone/>
            </a:pPr>
            <a:r>
              <a:rPr lang="en-IN" dirty="0" smtClean="0">
                <a:effectLst/>
              </a:rPr>
              <a:t>   2.Google </a:t>
            </a:r>
            <a:r>
              <a:rPr lang="en-IN" dirty="0">
                <a:effectLst/>
              </a:rPr>
              <a:t>App </a:t>
            </a:r>
            <a:r>
              <a:rPr lang="en-IN" dirty="0" smtClean="0">
                <a:effectLst/>
              </a:rPr>
              <a:t>Engine</a:t>
            </a:r>
          </a:p>
          <a:p>
            <a:pPr marL="0" indent="0">
              <a:buNone/>
            </a:pPr>
            <a:r>
              <a:rPr lang="en-IN" dirty="0" smtClean="0">
                <a:effectLst/>
              </a:rPr>
              <a:t>   3.Google </a:t>
            </a:r>
            <a:r>
              <a:rPr lang="en-IN" dirty="0" err="1" smtClean="0">
                <a:effectLst/>
              </a:rPr>
              <a:t>Kubernetes</a:t>
            </a:r>
            <a:r>
              <a:rPr lang="en-IN" dirty="0" smtClean="0">
                <a:effectLst/>
              </a:rPr>
              <a:t> Engine</a:t>
            </a:r>
          </a:p>
          <a:p>
            <a:pPr marL="0" indent="0">
              <a:buNone/>
            </a:pPr>
            <a:r>
              <a:rPr lang="en-IN" dirty="0" smtClean="0">
                <a:effectLst/>
              </a:rPr>
              <a:t>   4.Google </a:t>
            </a:r>
            <a:r>
              <a:rPr lang="en-IN" dirty="0">
                <a:effectLst/>
              </a:rPr>
              <a:t>Cloud Container Registry</a:t>
            </a:r>
          </a:p>
          <a:p>
            <a:pPr marL="0" indent="0">
              <a:buNone/>
            </a:pPr>
            <a:r>
              <a:rPr lang="en-IN" dirty="0" smtClean="0">
                <a:effectLst/>
              </a:rPr>
              <a:t>   5.Cloud </a:t>
            </a:r>
            <a:r>
              <a:rPr lang="en-IN" dirty="0">
                <a:effectLst/>
              </a:rPr>
              <a:t>Functions</a:t>
            </a:r>
          </a:p>
          <a:p>
            <a:endParaRPr lang="en-IN" dirty="0"/>
          </a:p>
        </p:txBody>
      </p:sp>
    </p:spTree>
    <p:extLst>
      <p:ext uri="{BB962C8B-B14F-4D97-AF65-F5344CB8AC3E}">
        <p14:creationId xmlns:p14="http://schemas.microsoft.com/office/powerpoint/2010/main" val="2632768342"/>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Networking</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effectLst/>
              </a:rPr>
              <a:t>The</a:t>
            </a:r>
            <a:r>
              <a:rPr lang="en-IN" dirty="0">
                <a:effectLst/>
              </a:rPr>
              <a:t> Storage domain includes services related to </a:t>
            </a:r>
            <a:r>
              <a:rPr lang="en-IN" b="1" dirty="0">
                <a:effectLst/>
              </a:rPr>
              <a:t>networking</a:t>
            </a:r>
            <a:r>
              <a:rPr lang="en-IN" dirty="0">
                <a:effectLst/>
              </a:rPr>
              <a:t>, it includes the </a:t>
            </a:r>
            <a:r>
              <a:rPr lang="en-IN" dirty="0" smtClean="0">
                <a:effectLst/>
              </a:rPr>
              <a:t>following services</a:t>
            </a:r>
          </a:p>
          <a:p>
            <a:pPr marL="0" indent="0">
              <a:buNone/>
            </a:pPr>
            <a:endParaRPr lang="en-IN" dirty="0" smtClean="0">
              <a:effectLst/>
            </a:endParaRPr>
          </a:p>
          <a:p>
            <a:r>
              <a:rPr lang="en-IN" dirty="0">
                <a:effectLst/>
              </a:rPr>
              <a:t>Google Virtual Private Cloud (VPC)</a:t>
            </a:r>
          </a:p>
          <a:p>
            <a:r>
              <a:rPr lang="en-IN" dirty="0">
                <a:effectLst/>
              </a:rPr>
              <a:t>Google Cloud Load Balancing</a:t>
            </a:r>
          </a:p>
          <a:p>
            <a:r>
              <a:rPr lang="en-IN" dirty="0">
                <a:effectLst/>
              </a:rPr>
              <a:t>Content Delivery Network</a:t>
            </a:r>
          </a:p>
          <a:p>
            <a:r>
              <a:rPr lang="en-IN" dirty="0">
                <a:effectLst/>
              </a:rPr>
              <a:t>Google Cloud Interconnect</a:t>
            </a:r>
          </a:p>
          <a:p>
            <a:r>
              <a:rPr lang="en-IN" dirty="0">
                <a:effectLst/>
              </a:rPr>
              <a:t>Google Cloud DNS</a:t>
            </a:r>
          </a:p>
          <a:p>
            <a:pPr marL="0" indent="0">
              <a:buNone/>
            </a:pPr>
            <a:endParaRPr lang="en-IN" dirty="0"/>
          </a:p>
        </p:txBody>
      </p:sp>
    </p:spTree>
    <p:extLst>
      <p:ext uri="{BB962C8B-B14F-4D97-AF65-F5344CB8AC3E}">
        <p14:creationId xmlns:p14="http://schemas.microsoft.com/office/powerpoint/2010/main" val="1818866504"/>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Storage and Databases</a:t>
            </a:r>
            <a:endParaRPr lang="en-IN" dirty="0"/>
          </a:p>
        </p:txBody>
      </p:sp>
      <p:sp>
        <p:nvSpPr>
          <p:cNvPr id="3" name="Content Placeholder 2"/>
          <p:cNvSpPr>
            <a:spLocks noGrp="1"/>
          </p:cNvSpPr>
          <p:nvPr>
            <p:ph idx="1"/>
          </p:nvPr>
        </p:nvSpPr>
        <p:spPr/>
        <p:txBody>
          <a:bodyPr/>
          <a:lstStyle/>
          <a:p>
            <a:pPr marL="0" indent="0">
              <a:buNone/>
            </a:pPr>
            <a:r>
              <a:rPr lang="en-IN" dirty="0">
                <a:effectLst/>
              </a:rPr>
              <a:t>The Storage domain includes services related to data </a:t>
            </a:r>
            <a:r>
              <a:rPr lang="en-IN" b="1" dirty="0">
                <a:effectLst/>
              </a:rPr>
              <a:t>storage</a:t>
            </a:r>
            <a:r>
              <a:rPr lang="en-IN" dirty="0">
                <a:effectLst/>
              </a:rPr>
              <a:t>, it includes the following services</a:t>
            </a:r>
          </a:p>
          <a:p>
            <a:r>
              <a:rPr lang="en-IN" dirty="0">
                <a:effectLst/>
              </a:rPr>
              <a:t>Google Cloud Storage</a:t>
            </a:r>
          </a:p>
          <a:p>
            <a:r>
              <a:rPr lang="en-IN" dirty="0">
                <a:effectLst/>
              </a:rPr>
              <a:t>Cloud SQL</a:t>
            </a:r>
          </a:p>
          <a:p>
            <a:r>
              <a:rPr lang="en-IN" dirty="0">
                <a:effectLst/>
              </a:rPr>
              <a:t>Cloud </a:t>
            </a:r>
            <a:r>
              <a:rPr lang="en-IN" dirty="0" err="1">
                <a:effectLst/>
              </a:rPr>
              <a:t>Bigtable</a:t>
            </a:r>
            <a:endParaRPr lang="en-IN" dirty="0">
              <a:effectLst/>
            </a:endParaRPr>
          </a:p>
          <a:p>
            <a:r>
              <a:rPr lang="en-IN" dirty="0">
                <a:effectLst/>
              </a:rPr>
              <a:t>Google Cloud </a:t>
            </a:r>
            <a:r>
              <a:rPr lang="en-IN" dirty="0" err="1">
                <a:effectLst/>
              </a:rPr>
              <a:t>Datastore</a:t>
            </a:r>
            <a:endParaRPr lang="en-IN" dirty="0">
              <a:effectLst/>
            </a:endParaRPr>
          </a:p>
          <a:p>
            <a:r>
              <a:rPr lang="en-IN" dirty="0">
                <a:effectLst/>
              </a:rPr>
              <a:t>Persistent Disk</a:t>
            </a:r>
          </a:p>
          <a:p>
            <a:endParaRPr lang="en-IN" dirty="0"/>
          </a:p>
        </p:txBody>
      </p:sp>
    </p:spTree>
    <p:extLst>
      <p:ext uri="{BB962C8B-B14F-4D97-AF65-F5344CB8AC3E}">
        <p14:creationId xmlns:p14="http://schemas.microsoft.com/office/powerpoint/2010/main" val="891756042"/>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Big Data</a:t>
            </a:r>
            <a:endParaRPr lang="en-IN" dirty="0"/>
          </a:p>
        </p:txBody>
      </p:sp>
      <p:sp>
        <p:nvSpPr>
          <p:cNvPr id="3" name="Content Placeholder 2"/>
          <p:cNvSpPr>
            <a:spLocks noGrp="1"/>
          </p:cNvSpPr>
          <p:nvPr>
            <p:ph idx="1"/>
          </p:nvPr>
        </p:nvSpPr>
        <p:spPr/>
        <p:txBody>
          <a:bodyPr/>
          <a:lstStyle/>
          <a:p>
            <a:pPr marL="0" indent="0">
              <a:buNone/>
            </a:pPr>
            <a:r>
              <a:rPr lang="en-IN" dirty="0">
                <a:effectLst/>
              </a:rPr>
              <a:t>The Storage domain includes services related to </a:t>
            </a:r>
            <a:r>
              <a:rPr lang="en-IN" b="1" dirty="0">
                <a:effectLst/>
              </a:rPr>
              <a:t>big data</a:t>
            </a:r>
            <a:r>
              <a:rPr lang="en-IN" dirty="0">
                <a:effectLst/>
              </a:rPr>
              <a:t>, it includes the following services</a:t>
            </a:r>
          </a:p>
          <a:p>
            <a:r>
              <a:rPr lang="en-IN" dirty="0">
                <a:effectLst/>
              </a:rPr>
              <a:t>Google </a:t>
            </a:r>
            <a:r>
              <a:rPr lang="en-IN" dirty="0" err="1">
                <a:effectLst/>
              </a:rPr>
              <a:t>BigQuery</a:t>
            </a:r>
            <a:endParaRPr lang="en-IN" dirty="0">
              <a:effectLst/>
            </a:endParaRPr>
          </a:p>
          <a:p>
            <a:r>
              <a:rPr lang="en-IN" dirty="0">
                <a:effectLst/>
              </a:rPr>
              <a:t>Google Cloud </a:t>
            </a:r>
            <a:r>
              <a:rPr lang="en-IN" dirty="0" err="1">
                <a:effectLst/>
              </a:rPr>
              <a:t>Dataproc</a:t>
            </a:r>
            <a:endParaRPr lang="en-IN" dirty="0">
              <a:effectLst/>
            </a:endParaRPr>
          </a:p>
          <a:p>
            <a:r>
              <a:rPr lang="en-IN" dirty="0">
                <a:effectLst/>
              </a:rPr>
              <a:t>Google Cloud </a:t>
            </a:r>
            <a:r>
              <a:rPr lang="en-IN" dirty="0" err="1">
                <a:effectLst/>
              </a:rPr>
              <a:t>Datalab</a:t>
            </a:r>
            <a:endParaRPr lang="en-IN" dirty="0">
              <a:effectLst/>
            </a:endParaRPr>
          </a:p>
          <a:p>
            <a:r>
              <a:rPr lang="en-IN" dirty="0">
                <a:effectLst/>
              </a:rPr>
              <a:t>Google Cloud Pub/Sub</a:t>
            </a:r>
          </a:p>
          <a:p>
            <a:endParaRPr lang="en-IN" dirty="0"/>
          </a:p>
        </p:txBody>
      </p:sp>
    </p:spTree>
    <p:extLst>
      <p:ext uri="{BB962C8B-B14F-4D97-AF65-F5344CB8AC3E}">
        <p14:creationId xmlns:p14="http://schemas.microsoft.com/office/powerpoint/2010/main" val="79413076"/>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Cloud AI</a:t>
            </a:r>
            <a:endParaRPr lang="en-IN" dirty="0"/>
          </a:p>
        </p:txBody>
      </p:sp>
      <p:sp>
        <p:nvSpPr>
          <p:cNvPr id="3" name="Content Placeholder 2"/>
          <p:cNvSpPr>
            <a:spLocks noGrp="1"/>
          </p:cNvSpPr>
          <p:nvPr>
            <p:ph idx="1"/>
          </p:nvPr>
        </p:nvSpPr>
        <p:spPr/>
        <p:txBody>
          <a:bodyPr/>
          <a:lstStyle/>
          <a:p>
            <a:pPr marL="0" indent="0">
              <a:buNone/>
            </a:pPr>
            <a:r>
              <a:rPr lang="en-IN" dirty="0">
                <a:effectLst/>
              </a:rPr>
              <a:t>The Storage domain includes services related to</a:t>
            </a:r>
            <a:r>
              <a:rPr lang="en-IN" b="1" dirty="0">
                <a:effectLst/>
              </a:rPr>
              <a:t> machine learning,</a:t>
            </a:r>
            <a:r>
              <a:rPr lang="en-IN" dirty="0">
                <a:effectLst/>
              </a:rPr>
              <a:t> it includes the following services</a:t>
            </a:r>
          </a:p>
          <a:p>
            <a:r>
              <a:rPr lang="en-IN" dirty="0">
                <a:effectLst/>
              </a:rPr>
              <a:t>Cloud Machine Learning</a:t>
            </a:r>
          </a:p>
          <a:p>
            <a:r>
              <a:rPr lang="en-IN" dirty="0">
                <a:effectLst/>
              </a:rPr>
              <a:t>Vision API</a:t>
            </a:r>
          </a:p>
          <a:p>
            <a:r>
              <a:rPr lang="en-IN" dirty="0">
                <a:effectLst/>
              </a:rPr>
              <a:t>Speech API</a:t>
            </a:r>
          </a:p>
          <a:p>
            <a:r>
              <a:rPr lang="en-IN" dirty="0">
                <a:effectLst/>
              </a:rPr>
              <a:t>Natural Language API</a:t>
            </a:r>
          </a:p>
          <a:p>
            <a:r>
              <a:rPr lang="en-IN" dirty="0">
                <a:effectLst/>
              </a:rPr>
              <a:t>Translation API</a:t>
            </a:r>
          </a:p>
          <a:p>
            <a:r>
              <a:rPr lang="en-IN" dirty="0">
                <a:effectLst/>
              </a:rPr>
              <a:t>Jobs API</a:t>
            </a:r>
          </a:p>
          <a:p>
            <a:endParaRPr lang="en-IN" dirty="0"/>
          </a:p>
        </p:txBody>
      </p:sp>
    </p:spTree>
    <p:extLst>
      <p:ext uri="{BB962C8B-B14F-4D97-AF65-F5344CB8AC3E}">
        <p14:creationId xmlns:p14="http://schemas.microsoft.com/office/powerpoint/2010/main" val="3547376944"/>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Identity &amp; Security</a:t>
            </a:r>
            <a:endParaRPr lang="en-IN" dirty="0"/>
          </a:p>
        </p:txBody>
      </p:sp>
      <p:sp>
        <p:nvSpPr>
          <p:cNvPr id="3" name="Content Placeholder 2"/>
          <p:cNvSpPr>
            <a:spLocks noGrp="1"/>
          </p:cNvSpPr>
          <p:nvPr>
            <p:ph idx="1"/>
          </p:nvPr>
        </p:nvSpPr>
        <p:spPr/>
        <p:txBody>
          <a:bodyPr/>
          <a:lstStyle/>
          <a:p>
            <a:pPr marL="0" indent="0">
              <a:buNone/>
            </a:pPr>
            <a:r>
              <a:rPr lang="en-IN" dirty="0">
                <a:effectLst/>
              </a:rPr>
              <a:t>The Storage domain includes services related to</a:t>
            </a:r>
            <a:r>
              <a:rPr lang="en-IN" b="1" dirty="0">
                <a:effectLst/>
              </a:rPr>
              <a:t> security, </a:t>
            </a:r>
            <a:r>
              <a:rPr lang="en-IN" dirty="0">
                <a:effectLst/>
              </a:rPr>
              <a:t>it includes the following services</a:t>
            </a:r>
          </a:p>
          <a:p>
            <a:r>
              <a:rPr lang="en-IN" dirty="0">
                <a:effectLst/>
              </a:rPr>
              <a:t>Cloud Resource Manager</a:t>
            </a:r>
          </a:p>
          <a:p>
            <a:r>
              <a:rPr lang="en-IN" dirty="0">
                <a:effectLst/>
              </a:rPr>
              <a:t>Cloud IAM</a:t>
            </a:r>
          </a:p>
          <a:p>
            <a:r>
              <a:rPr lang="en-IN" dirty="0">
                <a:effectLst/>
              </a:rPr>
              <a:t>Cloud Security Scanner</a:t>
            </a:r>
          </a:p>
          <a:p>
            <a:r>
              <a:rPr lang="en-IN" dirty="0">
                <a:effectLst/>
              </a:rPr>
              <a:t>Cloud Platform Security</a:t>
            </a:r>
          </a:p>
        </p:txBody>
      </p:sp>
    </p:spTree>
    <p:extLst>
      <p:ext uri="{BB962C8B-B14F-4D97-AF65-F5344CB8AC3E}">
        <p14:creationId xmlns:p14="http://schemas.microsoft.com/office/powerpoint/2010/main" val="3427229224"/>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Management Tools</a:t>
            </a:r>
            <a:endParaRPr lang="en-IN" dirty="0"/>
          </a:p>
        </p:txBody>
      </p:sp>
      <p:sp>
        <p:nvSpPr>
          <p:cNvPr id="3" name="Content Placeholder 2"/>
          <p:cNvSpPr>
            <a:spLocks noGrp="1"/>
          </p:cNvSpPr>
          <p:nvPr>
            <p:ph idx="1"/>
          </p:nvPr>
        </p:nvSpPr>
        <p:spPr/>
        <p:txBody>
          <a:bodyPr/>
          <a:lstStyle/>
          <a:p>
            <a:pPr marL="0" indent="0">
              <a:buNone/>
            </a:pPr>
            <a:r>
              <a:rPr lang="en-IN" dirty="0">
                <a:effectLst/>
              </a:rPr>
              <a:t>The Storage domain includes services related to </a:t>
            </a:r>
            <a:r>
              <a:rPr lang="en-IN" b="1" dirty="0">
                <a:effectLst/>
              </a:rPr>
              <a:t>monitoring and management</a:t>
            </a:r>
            <a:r>
              <a:rPr lang="en-IN" dirty="0">
                <a:effectLst/>
              </a:rPr>
              <a:t>, it includes the following services</a:t>
            </a:r>
          </a:p>
          <a:p>
            <a:r>
              <a:rPr lang="en-IN" dirty="0" err="1">
                <a:effectLst/>
              </a:rPr>
              <a:t>Stackdriver</a:t>
            </a:r>
            <a:endParaRPr lang="en-IN" dirty="0">
              <a:effectLst/>
            </a:endParaRPr>
          </a:p>
          <a:p>
            <a:r>
              <a:rPr lang="en-IN" dirty="0">
                <a:effectLst/>
              </a:rPr>
              <a:t>Monitoring</a:t>
            </a:r>
          </a:p>
          <a:p>
            <a:r>
              <a:rPr lang="en-IN" dirty="0">
                <a:effectLst/>
              </a:rPr>
              <a:t>Logging</a:t>
            </a:r>
          </a:p>
          <a:p>
            <a:r>
              <a:rPr lang="en-IN" dirty="0">
                <a:effectLst/>
              </a:rPr>
              <a:t>Error Reporting</a:t>
            </a:r>
          </a:p>
          <a:p>
            <a:r>
              <a:rPr lang="en-IN" dirty="0">
                <a:effectLst/>
              </a:rPr>
              <a:t>Trace</a:t>
            </a:r>
          </a:p>
          <a:p>
            <a:r>
              <a:rPr lang="en-IN" dirty="0">
                <a:effectLst/>
              </a:rPr>
              <a:t>Cloud Console</a:t>
            </a:r>
          </a:p>
          <a:p>
            <a:endParaRPr lang="en-IN" dirty="0"/>
          </a:p>
        </p:txBody>
      </p:sp>
    </p:spTree>
    <p:extLst>
      <p:ext uri="{BB962C8B-B14F-4D97-AF65-F5344CB8AC3E}">
        <p14:creationId xmlns:p14="http://schemas.microsoft.com/office/powerpoint/2010/main" val="1953268781"/>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Developer Tools</a:t>
            </a:r>
            <a:endParaRPr lang="en-IN" dirty="0"/>
          </a:p>
        </p:txBody>
      </p:sp>
      <p:sp>
        <p:nvSpPr>
          <p:cNvPr id="3" name="Content Placeholder 2"/>
          <p:cNvSpPr>
            <a:spLocks noGrp="1"/>
          </p:cNvSpPr>
          <p:nvPr>
            <p:ph idx="1"/>
          </p:nvPr>
        </p:nvSpPr>
        <p:spPr/>
        <p:txBody>
          <a:bodyPr/>
          <a:lstStyle/>
          <a:p>
            <a:pPr marL="0" indent="0">
              <a:buNone/>
            </a:pPr>
            <a:r>
              <a:rPr lang="en-IN" sz="2800" dirty="0">
                <a:effectLst/>
              </a:rPr>
              <a:t>The Storage domain includes services related to </a:t>
            </a:r>
            <a:r>
              <a:rPr lang="en-IN" sz="2800" b="1" dirty="0">
                <a:effectLst/>
              </a:rPr>
              <a:t>development</a:t>
            </a:r>
            <a:r>
              <a:rPr lang="en-IN" sz="2800" dirty="0">
                <a:effectLst/>
              </a:rPr>
              <a:t>, it includes the following </a:t>
            </a:r>
            <a:r>
              <a:rPr lang="en-IN" sz="2800" dirty="0" smtClean="0">
                <a:effectLst/>
              </a:rPr>
              <a:t>services</a:t>
            </a:r>
          </a:p>
          <a:p>
            <a:pPr marL="0" indent="0">
              <a:buNone/>
            </a:pPr>
            <a:endParaRPr lang="en-IN" sz="2800" dirty="0">
              <a:effectLst/>
            </a:endParaRPr>
          </a:p>
          <a:p>
            <a:pPr lvl="1"/>
            <a:r>
              <a:rPr lang="en-IN" sz="2400" dirty="0">
                <a:effectLst/>
              </a:rPr>
              <a:t>Cloud SDK</a:t>
            </a:r>
          </a:p>
          <a:p>
            <a:pPr lvl="1"/>
            <a:r>
              <a:rPr lang="en-IN" sz="2400" dirty="0">
                <a:effectLst/>
              </a:rPr>
              <a:t>Deployment Manager</a:t>
            </a:r>
          </a:p>
          <a:p>
            <a:pPr lvl="1"/>
            <a:r>
              <a:rPr lang="en-IN" sz="2400" dirty="0">
                <a:effectLst/>
              </a:rPr>
              <a:t>Cloud Source Repositories</a:t>
            </a:r>
          </a:p>
          <a:p>
            <a:pPr lvl="1"/>
            <a:r>
              <a:rPr lang="en-IN" sz="2400" dirty="0">
                <a:effectLst/>
              </a:rPr>
              <a:t>Cloud Test Lab</a:t>
            </a:r>
          </a:p>
          <a:p>
            <a:endParaRPr lang="en-IN" dirty="0"/>
          </a:p>
        </p:txBody>
      </p:sp>
    </p:spTree>
    <p:extLst>
      <p:ext uri="{BB962C8B-B14F-4D97-AF65-F5344CB8AC3E}">
        <p14:creationId xmlns:p14="http://schemas.microsoft.com/office/powerpoint/2010/main" val="1147767481"/>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Creating a Free Account</a:t>
            </a:r>
            <a:endParaRPr lang="en-IN" dirty="0"/>
          </a:p>
        </p:txBody>
      </p:sp>
      <p:sp>
        <p:nvSpPr>
          <p:cNvPr id="3" name="Content Placeholder 2"/>
          <p:cNvSpPr>
            <a:spLocks noGrp="1"/>
          </p:cNvSpPr>
          <p:nvPr>
            <p:ph idx="1"/>
          </p:nvPr>
        </p:nvSpPr>
        <p:spPr>
          <a:xfrm>
            <a:off x="680321" y="2336873"/>
            <a:ext cx="9764445" cy="4521128"/>
          </a:xfrm>
        </p:spPr>
        <p:txBody>
          <a:bodyPr/>
          <a:lstStyle/>
          <a:p>
            <a:pPr marL="0" indent="0">
              <a:buNone/>
            </a:pPr>
            <a:r>
              <a:rPr lang="en-IN" dirty="0">
                <a:effectLst/>
              </a:rPr>
              <a:t>Now that we have learnt What is Google Cloud Platform, To gain access to these Services, you need to just create a free account on GCP. You get </a:t>
            </a:r>
            <a:r>
              <a:rPr lang="en-IN" b="1" dirty="0">
                <a:effectLst/>
              </a:rPr>
              <a:t>$300 worth credit</a:t>
            </a:r>
            <a:r>
              <a:rPr lang="en-IN" dirty="0">
                <a:effectLst/>
              </a:rPr>
              <a:t> to spend it over a period of </a:t>
            </a:r>
            <a:r>
              <a:rPr lang="en-IN" b="1" dirty="0">
                <a:effectLst/>
              </a:rPr>
              <a:t>12 Months</a:t>
            </a:r>
            <a:r>
              <a:rPr lang="en-IN" dirty="0">
                <a:effectLst/>
              </a:rPr>
              <a:t>. You need to provide your card details, but you won’t be charged extra after your trial period ends or you have exhausted the $300 </a:t>
            </a:r>
            <a:r>
              <a:rPr lang="en-IN" dirty="0" smtClean="0">
                <a:effectLst/>
              </a:rPr>
              <a:t>credit</a:t>
            </a:r>
          </a:p>
          <a:p>
            <a:pPr marL="0" indent="0">
              <a:buNone/>
            </a:pPr>
            <a:r>
              <a:rPr lang="en-IN" dirty="0">
                <a:effectLst/>
              </a:rPr>
              <a:t>After you create an account. Go to </a:t>
            </a:r>
            <a:r>
              <a:rPr lang="en-IN" b="1" dirty="0">
                <a:effectLst/>
              </a:rPr>
              <a:t>Console</a:t>
            </a:r>
            <a:r>
              <a:rPr lang="en-IN" dirty="0">
                <a:effectLst/>
              </a:rPr>
              <a:t>.</a:t>
            </a:r>
            <a:endParaRPr lang="en-IN" dirty="0"/>
          </a:p>
        </p:txBody>
      </p:sp>
    </p:spTree>
    <p:extLst>
      <p:ext uri="{BB962C8B-B14F-4D97-AF65-F5344CB8AC3E}">
        <p14:creationId xmlns:p14="http://schemas.microsoft.com/office/powerpoint/2010/main" val="773737979"/>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64" y="577276"/>
            <a:ext cx="10058400" cy="5797765"/>
          </a:xfrm>
          <a:prstGeom prst="rect">
            <a:avLst/>
          </a:prstGeom>
        </p:spPr>
      </p:pic>
    </p:spTree>
    <p:extLst>
      <p:ext uri="{BB962C8B-B14F-4D97-AF65-F5344CB8AC3E}">
        <p14:creationId xmlns:p14="http://schemas.microsoft.com/office/powerpoint/2010/main" val="1705967091"/>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Google Cloud Platform (GCP)?</a:t>
            </a:r>
            <a:endParaRPr lang="en-IN" dirty="0"/>
          </a:p>
        </p:txBody>
      </p:sp>
      <p:sp>
        <p:nvSpPr>
          <p:cNvPr id="3" name="Content Placeholder 2"/>
          <p:cNvSpPr>
            <a:spLocks noGrp="1"/>
          </p:cNvSpPr>
          <p:nvPr>
            <p:ph idx="1"/>
          </p:nvPr>
        </p:nvSpPr>
        <p:spPr>
          <a:xfrm>
            <a:off x="680320" y="2987900"/>
            <a:ext cx="9613861" cy="2627290"/>
          </a:xfrm>
        </p:spPr>
        <p:txBody>
          <a:bodyPr/>
          <a:lstStyle/>
          <a:p>
            <a:r>
              <a:rPr lang="en-IN" dirty="0">
                <a:effectLst/>
              </a:rPr>
              <a:t>Google Cloud Platform is a set of Computing, Networking, Storage, Big Data, Machine Learning and Management services provided by Google that runs on the same Cloud infrastructure that Google uses internally for its end-user products, such as Google Search, Gmail, Google Photos and YouTube</a:t>
            </a:r>
            <a:r>
              <a:rPr lang="en-IN" dirty="0" smtClean="0">
                <a:effectLst/>
              </a:rPr>
              <a:t>.</a:t>
            </a:r>
          </a:p>
          <a:p>
            <a:r>
              <a:rPr lang="en-IN" dirty="0">
                <a:effectLst/>
              </a:rPr>
              <a:t>So before looking into the details of Google Cloud Platform, Let’s understand Cloud Computing First.</a:t>
            </a:r>
            <a:endParaRPr lang="en-IN" dirty="0"/>
          </a:p>
        </p:txBody>
      </p:sp>
    </p:spTree>
    <p:extLst>
      <p:ext uri="{BB962C8B-B14F-4D97-AF65-F5344CB8AC3E}">
        <p14:creationId xmlns:p14="http://schemas.microsoft.com/office/powerpoint/2010/main" val="3647065412"/>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154" y="523565"/>
            <a:ext cx="11101590" cy="5040108"/>
          </a:xfrm>
          <a:prstGeom prst="rect">
            <a:avLst/>
          </a:prstGeom>
        </p:spPr>
      </p:pic>
      <p:sp>
        <p:nvSpPr>
          <p:cNvPr id="3" name="Rectangle 2"/>
          <p:cNvSpPr/>
          <p:nvPr/>
        </p:nvSpPr>
        <p:spPr>
          <a:xfrm>
            <a:off x="515154" y="5671898"/>
            <a:ext cx="11101590" cy="646331"/>
          </a:xfrm>
          <a:prstGeom prst="rect">
            <a:avLst/>
          </a:prstGeom>
        </p:spPr>
        <p:txBody>
          <a:bodyPr wrap="square">
            <a:spAutoFit/>
          </a:bodyPr>
          <a:lstStyle/>
          <a:p>
            <a:r>
              <a:rPr lang="en-IN" dirty="0">
                <a:solidFill>
                  <a:srgbClr val="4A4A4A"/>
                </a:solidFill>
                <a:latin typeface="Open Sans"/>
              </a:rPr>
              <a:t>Here you will have a D</a:t>
            </a:r>
            <a:r>
              <a:rPr lang="en-IN" b="1" dirty="0">
                <a:solidFill>
                  <a:srgbClr val="4A4A4A"/>
                </a:solidFill>
                <a:latin typeface="&amp;quot"/>
              </a:rPr>
              <a:t>ashboard</a:t>
            </a:r>
            <a:r>
              <a:rPr lang="en-IN" dirty="0">
                <a:solidFill>
                  <a:srgbClr val="4A4A4A"/>
                </a:solidFill>
                <a:latin typeface="Open Sans"/>
              </a:rPr>
              <a:t> which gives a summary of the </a:t>
            </a:r>
            <a:r>
              <a:rPr lang="en-IN" dirty="0">
                <a:solidFill>
                  <a:srgbClr val="007BFF"/>
                </a:solidFill>
                <a:latin typeface="&amp;quot"/>
                <a:hlinkClick r:id="rId3"/>
              </a:rPr>
              <a:t>GCP Services</a:t>
            </a:r>
            <a:r>
              <a:rPr lang="en-IN" dirty="0">
                <a:solidFill>
                  <a:srgbClr val="4A4A4A"/>
                </a:solidFill>
                <a:latin typeface="Open Sans"/>
              </a:rPr>
              <a:t> you are using, along with the </a:t>
            </a:r>
            <a:r>
              <a:rPr lang="en-IN" b="1" dirty="0">
                <a:solidFill>
                  <a:srgbClr val="4A4A4A"/>
                </a:solidFill>
                <a:latin typeface="&amp;quot"/>
              </a:rPr>
              <a:t>Stats</a:t>
            </a:r>
            <a:r>
              <a:rPr lang="en-IN" dirty="0">
                <a:solidFill>
                  <a:srgbClr val="4A4A4A"/>
                </a:solidFill>
                <a:latin typeface="Open Sans"/>
              </a:rPr>
              <a:t> and </a:t>
            </a:r>
            <a:r>
              <a:rPr lang="en-IN" b="1" dirty="0">
                <a:solidFill>
                  <a:srgbClr val="4A4A4A"/>
                </a:solidFill>
                <a:latin typeface="&amp;quot"/>
              </a:rPr>
              <a:t>Billing Report.</a:t>
            </a:r>
            <a:endParaRPr lang="en-IN" dirty="0"/>
          </a:p>
        </p:txBody>
      </p:sp>
    </p:spTree>
    <p:extLst>
      <p:ext uri="{BB962C8B-B14F-4D97-AF65-F5344CB8AC3E}">
        <p14:creationId xmlns:p14="http://schemas.microsoft.com/office/powerpoint/2010/main" val="7940968"/>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1" y="566671"/>
            <a:ext cx="10045521" cy="5293757"/>
          </a:xfrm>
          <a:prstGeom prst="rect">
            <a:avLst/>
          </a:prstGeom>
        </p:spPr>
        <p:txBody>
          <a:bodyPr wrap="square">
            <a:spAutoFit/>
          </a:bodyPr>
          <a:lstStyle/>
          <a:p>
            <a:pPr algn="just"/>
            <a:r>
              <a:rPr lang="en-IN" sz="2800" dirty="0">
                <a:solidFill>
                  <a:srgbClr val="4A4A4A"/>
                </a:solidFill>
                <a:latin typeface="&amp;quot"/>
              </a:rPr>
              <a:t>In this section of Google Cloud Platform, you can find the summarized view of the </a:t>
            </a:r>
            <a:r>
              <a:rPr lang="en-IN" sz="2800" dirty="0" smtClean="0">
                <a:solidFill>
                  <a:srgbClr val="4A4A4A"/>
                </a:solidFill>
                <a:latin typeface="&amp;quot"/>
              </a:rPr>
              <a:t>following</a:t>
            </a:r>
            <a:endParaRPr lang="en-IN" dirty="0" smtClean="0">
              <a:solidFill>
                <a:srgbClr val="4A4A4A"/>
              </a:solidFill>
              <a:latin typeface="&amp;quot"/>
            </a:endParaRPr>
          </a:p>
          <a:p>
            <a:pPr algn="just"/>
            <a:endParaRPr lang="en-IN" dirty="0">
              <a:solidFill>
                <a:srgbClr val="4A4A4A"/>
              </a:solidFill>
              <a:latin typeface="&amp;quot"/>
            </a:endParaRPr>
          </a:p>
          <a:p>
            <a:pPr algn="just">
              <a:buFont typeface="Arial" panose="020B0604020202020204" pitchFamily="34" charset="0"/>
              <a:buChar char="•"/>
            </a:pPr>
            <a:r>
              <a:rPr lang="en-IN" sz="2400" dirty="0">
                <a:solidFill>
                  <a:srgbClr val="4A4A4A"/>
                </a:solidFill>
                <a:latin typeface="&amp;quot"/>
              </a:rPr>
              <a:t>Project Info</a:t>
            </a:r>
          </a:p>
          <a:p>
            <a:pPr algn="just">
              <a:buFont typeface="Arial" panose="020B0604020202020204" pitchFamily="34" charset="0"/>
              <a:buChar char="•"/>
            </a:pPr>
            <a:r>
              <a:rPr lang="en-IN" sz="2400" dirty="0">
                <a:solidFill>
                  <a:srgbClr val="4A4A4A"/>
                </a:solidFill>
                <a:latin typeface="&amp;quot"/>
              </a:rPr>
              <a:t>Resources being used</a:t>
            </a:r>
          </a:p>
          <a:p>
            <a:pPr algn="just">
              <a:buFont typeface="Arial" panose="020B0604020202020204" pitchFamily="34" charset="0"/>
              <a:buChar char="•"/>
            </a:pPr>
            <a:r>
              <a:rPr lang="en-IN" sz="2400" dirty="0">
                <a:solidFill>
                  <a:srgbClr val="4A4A4A"/>
                </a:solidFill>
                <a:latin typeface="&amp;quot"/>
              </a:rPr>
              <a:t>Various API’s running</a:t>
            </a:r>
          </a:p>
          <a:p>
            <a:pPr algn="just">
              <a:buFont typeface="Arial" panose="020B0604020202020204" pitchFamily="34" charset="0"/>
              <a:buChar char="•"/>
            </a:pPr>
            <a:r>
              <a:rPr lang="en-IN" sz="2400" dirty="0">
                <a:solidFill>
                  <a:srgbClr val="4A4A4A"/>
                </a:solidFill>
                <a:latin typeface="&amp;quot"/>
              </a:rPr>
              <a:t>Compute Engine (</a:t>
            </a:r>
            <a:r>
              <a:rPr lang="en-IN" sz="2400" b="1" dirty="0">
                <a:solidFill>
                  <a:srgbClr val="4A4A4A"/>
                </a:solidFill>
                <a:latin typeface="&amp;quot"/>
              </a:rPr>
              <a:t>CPU Usage %</a:t>
            </a:r>
            <a:r>
              <a:rPr lang="en-IN" sz="2400" dirty="0">
                <a:solidFill>
                  <a:srgbClr val="4A4A4A"/>
                </a:solidFill>
                <a:latin typeface="&amp;quot"/>
              </a:rPr>
              <a:t>)</a:t>
            </a:r>
          </a:p>
          <a:p>
            <a:pPr algn="just">
              <a:buFont typeface="Arial" panose="020B0604020202020204" pitchFamily="34" charset="0"/>
              <a:buChar char="•"/>
            </a:pPr>
            <a:r>
              <a:rPr lang="en-IN" sz="2400" dirty="0">
                <a:solidFill>
                  <a:srgbClr val="4A4A4A"/>
                </a:solidFill>
                <a:latin typeface="&amp;quot"/>
              </a:rPr>
              <a:t>Google Cloud Platform Status</a:t>
            </a:r>
          </a:p>
          <a:p>
            <a:pPr algn="just">
              <a:buFont typeface="Arial" panose="020B0604020202020204" pitchFamily="34" charset="0"/>
              <a:buChar char="•"/>
            </a:pPr>
            <a:r>
              <a:rPr lang="en-IN" sz="2400" dirty="0">
                <a:solidFill>
                  <a:srgbClr val="4A4A4A"/>
                </a:solidFill>
                <a:latin typeface="&amp;quot"/>
              </a:rPr>
              <a:t>Billing of Services per Project</a:t>
            </a:r>
          </a:p>
          <a:p>
            <a:pPr algn="just">
              <a:buFont typeface="Arial" panose="020B0604020202020204" pitchFamily="34" charset="0"/>
              <a:buChar char="•"/>
            </a:pPr>
            <a:r>
              <a:rPr lang="en-IN" sz="2400" dirty="0">
                <a:solidFill>
                  <a:srgbClr val="4A4A4A"/>
                </a:solidFill>
                <a:latin typeface="&amp;quot"/>
              </a:rPr>
              <a:t>Error Reporting</a:t>
            </a:r>
          </a:p>
          <a:p>
            <a:pPr algn="just">
              <a:buFont typeface="Arial" panose="020B0604020202020204" pitchFamily="34" charset="0"/>
              <a:buChar char="•"/>
            </a:pPr>
            <a:r>
              <a:rPr lang="en-IN" sz="2400" dirty="0">
                <a:solidFill>
                  <a:srgbClr val="4A4A4A"/>
                </a:solidFill>
                <a:latin typeface="&amp;quot"/>
              </a:rPr>
              <a:t>Data Trace</a:t>
            </a:r>
          </a:p>
          <a:p>
            <a:pPr algn="just">
              <a:buFont typeface="Arial" panose="020B0604020202020204" pitchFamily="34" charset="0"/>
              <a:buChar char="•"/>
            </a:pPr>
            <a:r>
              <a:rPr lang="en-IN" sz="2400" dirty="0">
                <a:solidFill>
                  <a:srgbClr val="4A4A4A"/>
                </a:solidFill>
                <a:latin typeface="&amp;quot"/>
              </a:rPr>
              <a:t>Tutorials</a:t>
            </a:r>
          </a:p>
          <a:p>
            <a:pPr algn="just">
              <a:buFont typeface="Arial" panose="020B0604020202020204" pitchFamily="34" charset="0"/>
              <a:buChar char="•"/>
            </a:pPr>
            <a:r>
              <a:rPr lang="en-IN" sz="2400" dirty="0">
                <a:solidFill>
                  <a:srgbClr val="4A4A4A"/>
                </a:solidFill>
                <a:latin typeface="&amp;quot"/>
              </a:rPr>
              <a:t>News and Updates about Google Cloud Platform</a:t>
            </a:r>
          </a:p>
          <a:p>
            <a:pPr algn="just">
              <a:buFont typeface="Arial" panose="020B0604020202020204" pitchFamily="34" charset="0"/>
              <a:buChar char="•"/>
            </a:pPr>
            <a:r>
              <a:rPr lang="en-IN" sz="2400" dirty="0">
                <a:solidFill>
                  <a:srgbClr val="4A4A4A"/>
                </a:solidFill>
                <a:latin typeface="&amp;quot"/>
              </a:rPr>
              <a:t>Documentation</a:t>
            </a:r>
            <a:endParaRPr lang="en-IN" sz="2400" b="0" i="0" u="none" strike="noStrike" dirty="0">
              <a:solidFill>
                <a:srgbClr val="4A4A4A"/>
              </a:solidFill>
              <a:effectLst/>
              <a:latin typeface="&amp;quot"/>
            </a:endParaRPr>
          </a:p>
        </p:txBody>
      </p:sp>
    </p:spTree>
    <p:extLst>
      <p:ext uri="{BB962C8B-B14F-4D97-AF65-F5344CB8AC3E}">
        <p14:creationId xmlns:p14="http://schemas.microsoft.com/office/powerpoint/2010/main" val="3748749634"/>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97" y="444480"/>
            <a:ext cx="11230378" cy="6007835"/>
          </a:xfrm>
          <a:prstGeom prst="rect">
            <a:avLst/>
          </a:prstGeom>
        </p:spPr>
      </p:pic>
    </p:spTree>
    <p:extLst>
      <p:ext uri="{BB962C8B-B14F-4D97-AF65-F5344CB8AC3E}">
        <p14:creationId xmlns:p14="http://schemas.microsoft.com/office/powerpoint/2010/main" val="1586289614"/>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378" y="4904798"/>
            <a:ext cx="9613862" cy="588535"/>
          </a:xfrm>
        </p:spPr>
        <p:txBody>
          <a:bodyPr/>
          <a:lstStyle/>
          <a:p>
            <a:r>
              <a:rPr lang="en-IN" dirty="0" smtClean="0"/>
              <a:t>Scope of Python in GCP</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584879"/>
          </a:xfrm>
          <a:prstGeom prst="rect">
            <a:avLst/>
          </a:prstGeom>
        </p:spPr>
      </p:pic>
    </p:spTree>
    <p:extLst>
      <p:ext uri="{BB962C8B-B14F-4D97-AF65-F5344CB8AC3E}">
        <p14:creationId xmlns:p14="http://schemas.microsoft.com/office/powerpoint/2010/main" val="1429179383"/>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Powerful Image Analysis With Google Cloud Vision And Python</a:t>
            </a:r>
            <a:endParaRPr lang="en-IN" dirty="0"/>
          </a:p>
        </p:txBody>
      </p:sp>
      <p:sp>
        <p:nvSpPr>
          <p:cNvPr id="3" name="Content Placeholder 2"/>
          <p:cNvSpPr>
            <a:spLocks noGrp="1"/>
          </p:cNvSpPr>
          <p:nvPr>
            <p:ph idx="1"/>
          </p:nvPr>
        </p:nvSpPr>
        <p:spPr/>
        <p:txBody>
          <a:bodyPr/>
          <a:lstStyle/>
          <a:p>
            <a:pPr marL="0" indent="0">
              <a:buNone/>
            </a:pPr>
            <a:r>
              <a:rPr lang="en-IN" i="1" dirty="0">
                <a:effectLst/>
              </a:rPr>
              <a:t>The scope of possibilities to apply Google Cloud Vision service is practically endless. With Python Library available, it can certainly help you bring out deeper interest in Machine Learning </a:t>
            </a:r>
            <a:r>
              <a:rPr lang="en-IN" i="1" dirty="0" smtClean="0">
                <a:effectLst/>
              </a:rPr>
              <a:t>technologies.</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11" y="3741312"/>
            <a:ext cx="4016062" cy="301204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591" y="3778094"/>
            <a:ext cx="4195244" cy="2938481"/>
          </a:xfrm>
          <a:prstGeom prst="rect">
            <a:avLst/>
          </a:prstGeom>
        </p:spPr>
      </p:pic>
    </p:spTree>
    <p:extLst>
      <p:ext uri="{BB962C8B-B14F-4D97-AF65-F5344CB8AC3E}">
        <p14:creationId xmlns:p14="http://schemas.microsoft.com/office/powerpoint/2010/main" val="911490543"/>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do I install Python on Google cloud</a:t>
            </a:r>
            <a:r>
              <a:rPr lang="en-IN" dirty="0" smtClean="0"/>
              <a:t>?</a:t>
            </a:r>
            <a:endParaRPr lang="en-IN" dirty="0"/>
          </a:p>
        </p:txBody>
      </p:sp>
      <p:sp>
        <p:nvSpPr>
          <p:cNvPr id="3" name="Content Placeholder 2"/>
          <p:cNvSpPr>
            <a:spLocks noGrp="1"/>
          </p:cNvSpPr>
          <p:nvPr>
            <p:ph idx="1"/>
          </p:nvPr>
        </p:nvSpPr>
        <p:spPr/>
        <p:txBody>
          <a:bodyPr/>
          <a:lstStyle/>
          <a:p>
            <a:r>
              <a:rPr lang="en-IN" b="1" dirty="0" smtClean="0">
                <a:effectLst/>
              </a:rPr>
              <a:t>To </a:t>
            </a:r>
            <a:r>
              <a:rPr lang="en-IN" b="1" dirty="0">
                <a:effectLst/>
              </a:rPr>
              <a:t>install the Python client library for Cloud </a:t>
            </a:r>
            <a:r>
              <a:rPr lang="en-IN" b="1" dirty="0" err="1">
                <a:effectLst/>
              </a:rPr>
              <a:t>Datastore</a:t>
            </a:r>
            <a:r>
              <a:rPr lang="en-IN" b="1" dirty="0">
                <a:effectLst/>
              </a:rPr>
              <a:t>:</a:t>
            </a:r>
            <a:endParaRPr lang="en-IN" dirty="0">
              <a:effectLst/>
            </a:endParaRPr>
          </a:p>
          <a:p>
            <a:r>
              <a:rPr lang="en-IN" dirty="0">
                <a:effectLst/>
              </a:rPr>
              <a:t>Install the client library locally by using pip : pip install </a:t>
            </a:r>
            <a:r>
              <a:rPr lang="en-IN" dirty="0" err="1">
                <a:effectLst/>
              </a:rPr>
              <a:t>google</a:t>
            </a:r>
            <a:r>
              <a:rPr lang="en-IN" dirty="0">
                <a:effectLst/>
              </a:rPr>
              <a:t>-cloud-</a:t>
            </a:r>
            <a:r>
              <a:rPr lang="en-IN" dirty="0" err="1">
                <a:effectLst/>
              </a:rPr>
              <a:t>datastore</a:t>
            </a:r>
            <a:r>
              <a:rPr lang="en-IN" dirty="0">
                <a:effectLst/>
              </a:rPr>
              <a:t>.</a:t>
            </a:r>
          </a:p>
          <a:p>
            <a:r>
              <a:rPr lang="en-IN" dirty="0">
                <a:effectLst/>
              </a:rPr>
              <a:t>Set up authentication. ... </a:t>
            </a:r>
          </a:p>
          <a:p>
            <a:r>
              <a:rPr lang="en-IN" dirty="0">
                <a:effectLst/>
              </a:rPr>
              <a:t>Use the Cloud </a:t>
            </a:r>
            <a:r>
              <a:rPr lang="en-IN" dirty="0" err="1">
                <a:effectLst/>
              </a:rPr>
              <a:t>Datastore</a:t>
            </a:r>
            <a:r>
              <a:rPr lang="en-IN" dirty="0">
                <a:effectLst/>
              </a:rPr>
              <a:t> Client Libraries reference to implement support for the Cloud </a:t>
            </a:r>
            <a:r>
              <a:rPr lang="en-IN" dirty="0" err="1">
                <a:effectLst/>
              </a:rPr>
              <a:t>Datastore</a:t>
            </a:r>
            <a:r>
              <a:rPr lang="en-IN" dirty="0">
                <a:effectLst/>
              </a:rPr>
              <a:t> service in your app.</a:t>
            </a:r>
          </a:p>
          <a:p>
            <a:endParaRPr lang="en-IN" dirty="0"/>
          </a:p>
        </p:txBody>
      </p:sp>
    </p:spTree>
    <p:extLst>
      <p:ext uri="{BB962C8B-B14F-4D97-AF65-F5344CB8AC3E}">
        <p14:creationId xmlns:p14="http://schemas.microsoft.com/office/powerpoint/2010/main" val="2096736339"/>
      </p:ext>
    </p:extLst>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0345" y="0"/>
            <a:ext cx="8071655" cy="4649273"/>
          </a:xfrm>
          <a:prstGeom prst="rect">
            <a:avLst/>
          </a:prstGeom>
        </p:spPr>
      </p:pic>
      <p:sp>
        <p:nvSpPr>
          <p:cNvPr id="3" name="Rectangle 2"/>
          <p:cNvSpPr/>
          <p:nvPr/>
        </p:nvSpPr>
        <p:spPr>
          <a:xfrm>
            <a:off x="0" y="209392"/>
            <a:ext cx="12192000" cy="5632311"/>
          </a:xfrm>
          <a:prstGeom prst="rect">
            <a:avLst/>
          </a:prstGeom>
        </p:spPr>
        <p:txBody>
          <a:bodyPr wrap="square">
            <a:spAutoFit/>
          </a:bodyPr>
          <a:lstStyle/>
          <a:p>
            <a:pPr fontAlgn="base"/>
            <a:r>
              <a:rPr lang="en-IN" sz="2400" dirty="0">
                <a:solidFill>
                  <a:srgbClr val="4F5D6D"/>
                </a:solidFill>
                <a:latin typeface="TTNormsPro-Regular"/>
              </a:rPr>
              <a:t>Google Cloud Storage is an </a:t>
            </a:r>
            <a:endParaRPr lang="en-IN" sz="2400" dirty="0" smtClean="0">
              <a:solidFill>
                <a:srgbClr val="4F5D6D"/>
              </a:solidFill>
              <a:latin typeface="TTNormsPro-Regular"/>
            </a:endParaRPr>
          </a:p>
          <a:p>
            <a:pPr fontAlgn="base"/>
            <a:r>
              <a:rPr lang="en-IN" sz="2400" dirty="0" smtClean="0">
                <a:solidFill>
                  <a:srgbClr val="4F5D6D"/>
                </a:solidFill>
                <a:latin typeface="TTNormsPro-Regular"/>
              </a:rPr>
              <a:t>excellent alternative </a:t>
            </a:r>
            <a:r>
              <a:rPr lang="en-IN" sz="2400" dirty="0">
                <a:solidFill>
                  <a:srgbClr val="4F5D6D"/>
                </a:solidFill>
                <a:latin typeface="TTNormsPro-Regular"/>
              </a:rPr>
              <a:t>to S3 for </a:t>
            </a:r>
            <a:endParaRPr lang="en-IN" sz="2400" dirty="0" smtClean="0">
              <a:solidFill>
                <a:srgbClr val="4F5D6D"/>
              </a:solidFill>
              <a:latin typeface="TTNormsPro-Regular"/>
            </a:endParaRPr>
          </a:p>
          <a:p>
            <a:pPr fontAlgn="base"/>
            <a:r>
              <a:rPr lang="en-IN" sz="2400" dirty="0" smtClean="0">
                <a:solidFill>
                  <a:srgbClr val="4F5D6D"/>
                </a:solidFill>
                <a:latin typeface="TTNormsPro-Regular"/>
              </a:rPr>
              <a:t>any </a:t>
            </a:r>
            <a:r>
              <a:rPr lang="en-IN" sz="2400" dirty="0">
                <a:solidFill>
                  <a:srgbClr val="4F5D6D"/>
                </a:solidFill>
                <a:latin typeface="TTNormsPro-Regular"/>
              </a:rPr>
              <a:t>GCP </a:t>
            </a:r>
            <a:r>
              <a:rPr lang="en-IN" sz="2400" dirty="0" err="1">
                <a:solidFill>
                  <a:srgbClr val="4F5D6D"/>
                </a:solidFill>
                <a:latin typeface="TTNormsPro-Regular"/>
              </a:rPr>
              <a:t>fanboys</a:t>
            </a:r>
            <a:r>
              <a:rPr lang="en-IN" sz="2400" dirty="0">
                <a:solidFill>
                  <a:srgbClr val="4F5D6D"/>
                </a:solidFill>
                <a:latin typeface="TTNormsPro-Regular"/>
              </a:rPr>
              <a:t> </a:t>
            </a:r>
            <a:r>
              <a:rPr lang="en-IN" sz="2400" dirty="0" smtClean="0">
                <a:solidFill>
                  <a:srgbClr val="4F5D6D"/>
                </a:solidFill>
                <a:latin typeface="TTNormsPro-Regular"/>
              </a:rPr>
              <a:t>out </a:t>
            </a:r>
            <a:r>
              <a:rPr lang="en-IN" sz="2400" dirty="0">
                <a:solidFill>
                  <a:srgbClr val="4F5D6D"/>
                </a:solidFill>
                <a:latin typeface="TTNormsPro-Regular"/>
              </a:rPr>
              <a:t>there. </a:t>
            </a:r>
            <a:endParaRPr lang="en-IN" sz="2400" dirty="0" smtClean="0">
              <a:solidFill>
                <a:srgbClr val="4F5D6D"/>
              </a:solidFill>
              <a:latin typeface="TTNormsPro-Regular"/>
            </a:endParaRPr>
          </a:p>
          <a:p>
            <a:pPr fontAlgn="base"/>
            <a:r>
              <a:rPr lang="en-IN" sz="2400" dirty="0" smtClean="0">
                <a:solidFill>
                  <a:srgbClr val="4F5D6D"/>
                </a:solidFill>
                <a:latin typeface="TTNormsPro-Regular"/>
              </a:rPr>
              <a:t>Google </a:t>
            </a:r>
            <a:r>
              <a:rPr lang="en-IN" sz="2400" dirty="0">
                <a:solidFill>
                  <a:srgbClr val="4F5D6D"/>
                </a:solidFill>
                <a:latin typeface="TTNormsPro-Regular"/>
              </a:rPr>
              <a:t>Cloud provides a </a:t>
            </a:r>
            <a:endParaRPr lang="en-IN" sz="2400" dirty="0" smtClean="0">
              <a:solidFill>
                <a:srgbClr val="4F5D6D"/>
              </a:solidFill>
              <a:latin typeface="TTNormsPro-Regular"/>
            </a:endParaRPr>
          </a:p>
          <a:p>
            <a:pPr fontAlgn="base"/>
            <a:r>
              <a:rPr lang="en-IN" sz="2400" dirty="0" smtClean="0">
                <a:solidFill>
                  <a:srgbClr val="4F5D6D"/>
                </a:solidFill>
                <a:latin typeface="TTNormsPro-Regular"/>
              </a:rPr>
              <a:t>dead-simple </a:t>
            </a:r>
            <a:r>
              <a:rPr lang="en-IN" sz="2400" dirty="0">
                <a:solidFill>
                  <a:srgbClr val="4F5D6D"/>
                </a:solidFill>
                <a:latin typeface="TTNormsPro-Regular"/>
              </a:rPr>
              <a:t>way of </a:t>
            </a:r>
            <a:r>
              <a:rPr lang="en-IN" sz="2400" dirty="0" smtClean="0">
                <a:solidFill>
                  <a:srgbClr val="4F5D6D"/>
                </a:solidFill>
                <a:latin typeface="TTNormsPro-Regular"/>
              </a:rPr>
              <a:t>interacting</a:t>
            </a:r>
          </a:p>
          <a:p>
            <a:pPr fontAlgn="base"/>
            <a:r>
              <a:rPr lang="en-IN" sz="2400" dirty="0" smtClean="0">
                <a:solidFill>
                  <a:srgbClr val="4F5D6D"/>
                </a:solidFill>
                <a:latin typeface="TTNormsPro-Regular"/>
              </a:rPr>
              <a:t>with Cloud </a:t>
            </a:r>
            <a:r>
              <a:rPr lang="en-IN" sz="2400" dirty="0">
                <a:solidFill>
                  <a:srgbClr val="4F5D6D"/>
                </a:solidFill>
                <a:latin typeface="TTNormsPro-Regular"/>
              </a:rPr>
              <a:t>Storage via the </a:t>
            </a:r>
            <a:endParaRPr lang="en-IN" sz="2400" dirty="0" smtClean="0">
              <a:solidFill>
                <a:srgbClr val="4F5D6D"/>
              </a:solidFill>
              <a:latin typeface="TTNormsPro-Regular"/>
            </a:endParaRPr>
          </a:p>
          <a:p>
            <a:pPr fontAlgn="base"/>
            <a:r>
              <a:rPr lang="en-IN" sz="2400" b="1" dirty="0" err="1" smtClean="0">
                <a:solidFill>
                  <a:srgbClr val="4F5D6D"/>
                </a:solidFill>
                <a:latin typeface="TTNormsPro-Medium"/>
              </a:rPr>
              <a:t>google</a:t>
            </a:r>
            <a:r>
              <a:rPr lang="en-IN" sz="2400" b="1" dirty="0" smtClean="0">
                <a:solidFill>
                  <a:srgbClr val="4F5D6D"/>
                </a:solidFill>
                <a:latin typeface="TTNormsPro-Medium"/>
              </a:rPr>
              <a:t>-cloud-storage</a:t>
            </a:r>
            <a:r>
              <a:rPr lang="en-IN" sz="2400" dirty="0" smtClean="0">
                <a:solidFill>
                  <a:srgbClr val="4F5D6D"/>
                </a:solidFill>
                <a:latin typeface="TTNormsPro-Regular"/>
              </a:rPr>
              <a:t> </a:t>
            </a:r>
            <a:r>
              <a:rPr lang="en-IN" sz="2400" dirty="0">
                <a:solidFill>
                  <a:srgbClr val="4F5D6D"/>
                </a:solidFill>
                <a:latin typeface="TTNormsPro-Regular"/>
              </a:rPr>
              <a:t>Python </a:t>
            </a:r>
            <a:endParaRPr lang="en-IN" sz="2400" dirty="0" smtClean="0">
              <a:solidFill>
                <a:srgbClr val="4F5D6D"/>
              </a:solidFill>
              <a:latin typeface="TTNormsPro-Regular"/>
            </a:endParaRPr>
          </a:p>
          <a:p>
            <a:pPr fontAlgn="base"/>
            <a:r>
              <a:rPr lang="en-IN" sz="2400" dirty="0" smtClean="0">
                <a:solidFill>
                  <a:srgbClr val="4F5D6D"/>
                </a:solidFill>
                <a:latin typeface="TTNormsPro-Regular"/>
              </a:rPr>
              <a:t>SDK</a:t>
            </a:r>
            <a:r>
              <a:rPr lang="en-IN" sz="2400" dirty="0">
                <a:solidFill>
                  <a:srgbClr val="4F5D6D"/>
                </a:solidFill>
                <a:latin typeface="TTNormsPro-Regular"/>
              </a:rPr>
              <a:t>: a Python library </a:t>
            </a:r>
            <a:endParaRPr lang="en-IN" sz="2400" dirty="0" smtClean="0">
              <a:solidFill>
                <a:srgbClr val="4F5D6D"/>
              </a:solidFill>
              <a:latin typeface="TTNormsPro-Regular"/>
            </a:endParaRPr>
          </a:p>
          <a:p>
            <a:pPr fontAlgn="base"/>
            <a:r>
              <a:rPr lang="en-IN" sz="2400" dirty="0" smtClean="0">
                <a:solidFill>
                  <a:srgbClr val="4F5D6D"/>
                </a:solidFill>
                <a:latin typeface="TTNormsPro-Regular"/>
              </a:rPr>
              <a:t>I've </a:t>
            </a:r>
            <a:r>
              <a:rPr lang="en-IN" sz="2400" dirty="0">
                <a:solidFill>
                  <a:srgbClr val="4F5D6D"/>
                </a:solidFill>
                <a:latin typeface="TTNormsPro-Regular"/>
              </a:rPr>
              <a:t>found myself preferring </a:t>
            </a:r>
            <a:endParaRPr lang="en-IN" sz="2400" dirty="0" smtClean="0">
              <a:solidFill>
                <a:srgbClr val="4F5D6D"/>
              </a:solidFill>
              <a:latin typeface="TTNormsPro-Regular"/>
            </a:endParaRPr>
          </a:p>
          <a:p>
            <a:pPr fontAlgn="base"/>
            <a:r>
              <a:rPr lang="en-IN" sz="2400" dirty="0" smtClean="0">
                <a:solidFill>
                  <a:srgbClr val="4F5D6D"/>
                </a:solidFill>
                <a:latin typeface="TTNormsPro-Regular"/>
              </a:rPr>
              <a:t>over </a:t>
            </a:r>
            <a:r>
              <a:rPr lang="en-IN" sz="2400" dirty="0">
                <a:solidFill>
                  <a:srgbClr val="4F5D6D"/>
                </a:solidFill>
                <a:latin typeface="TTNormsPro-Regular"/>
              </a:rPr>
              <a:t>the </a:t>
            </a:r>
            <a:r>
              <a:rPr lang="en-IN" sz="2400" dirty="0" err="1" smtClean="0">
                <a:solidFill>
                  <a:srgbClr val="4F5D6D"/>
                </a:solidFill>
                <a:latin typeface="TTNormsPro-Regular"/>
              </a:rPr>
              <a:t>clunkier</a:t>
            </a:r>
            <a:r>
              <a:rPr lang="en-IN" sz="2400" dirty="0" smtClean="0">
                <a:solidFill>
                  <a:srgbClr val="4F5D6D"/>
                </a:solidFill>
                <a:latin typeface="TTNormsPro-Regular"/>
              </a:rPr>
              <a:t> </a:t>
            </a:r>
            <a:r>
              <a:rPr lang="en-IN" sz="2400" dirty="0">
                <a:solidFill>
                  <a:srgbClr val="4F5D6D"/>
                </a:solidFill>
                <a:latin typeface="TTNormsPro-Regular"/>
              </a:rPr>
              <a:t>Boto3 library.</a:t>
            </a:r>
          </a:p>
          <a:p>
            <a:pPr fontAlgn="base"/>
            <a:r>
              <a:rPr lang="en-IN" sz="2400" dirty="0">
                <a:solidFill>
                  <a:srgbClr val="4F5D6D"/>
                </a:solidFill>
                <a:latin typeface="TTNormsPro-Regular"/>
              </a:rPr>
              <a:t>We've actually touched on </a:t>
            </a:r>
            <a:endParaRPr lang="en-IN" sz="2400" dirty="0" smtClean="0">
              <a:solidFill>
                <a:srgbClr val="4F5D6D"/>
              </a:solidFill>
              <a:latin typeface="TTNormsPro-Regular"/>
            </a:endParaRPr>
          </a:p>
          <a:p>
            <a:pPr fontAlgn="base"/>
            <a:r>
              <a:rPr lang="en-IN" sz="2400" dirty="0" err="1" smtClean="0">
                <a:solidFill>
                  <a:srgbClr val="4F5D6D"/>
                </a:solidFill>
                <a:latin typeface="TTNormsPro-Regular"/>
              </a:rPr>
              <a:t>google</a:t>
            </a:r>
            <a:r>
              <a:rPr lang="en-IN" sz="2400" dirty="0" smtClean="0">
                <a:solidFill>
                  <a:srgbClr val="4F5D6D"/>
                </a:solidFill>
                <a:latin typeface="TTNormsPro-Regular"/>
              </a:rPr>
              <a:t>-cloud-storage </a:t>
            </a:r>
            <a:r>
              <a:rPr lang="en-IN" sz="2400" dirty="0">
                <a:solidFill>
                  <a:srgbClr val="4F5D6D"/>
                </a:solidFill>
                <a:latin typeface="TTNormsPro-Regular"/>
              </a:rPr>
              <a:t>briefly </a:t>
            </a:r>
            <a:endParaRPr lang="en-IN" sz="2400" dirty="0" smtClean="0">
              <a:solidFill>
                <a:srgbClr val="4F5D6D"/>
              </a:solidFill>
              <a:latin typeface="TTNormsPro-Regular"/>
            </a:endParaRPr>
          </a:p>
          <a:p>
            <a:pPr fontAlgn="base"/>
            <a:r>
              <a:rPr lang="en-IN" sz="2400" dirty="0" smtClean="0">
                <a:solidFill>
                  <a:srgbClr val="4F5D6D"/>
                </a:solidFill>
                <a:latin typeface="TTNormsPro-Regular"/>
              </a:rPr>
              <a:t>when </a:t>
            </a:r>
            <a:r>
              <a:rPr lang="en-IN" sz="2400" dirty="0">
                <a:solidFill>
                  <a:srgbClr val="4F5D6D"/>
                </a:solidFill>
                <a:latin typeface="TTNormsPro-Regular"/>
              </a:rPr>
              <a:t>we </a:t>
            </a:r>
            <a:r>
              <a:rPr lang="en-IN" sz="2400" dirty="0" err="1" smtClean="0">
                <a:solidFill>
                  <a:srgbClr val="4F5D6D"/>
                </a:solidFill>
                <a:latin typeface="TTNormsPro-Regular"/>
              </a:rPr>
              <a:t>walkedthrough</a:t>
            </a:r>
            <a:r>
              <a:rPr lang="en-IN" sz="2400" dirty="0" smtClean="0">
                <a:solidFill>
                  <a:srgbClr val="4F5D6D"/>
                </a:solidFill>
                <a:latin typeface="TTNormsPro-Regular"/>
              </a:rPr>
              <a:t> </a:t>
            </a:r>
          </a:p>
          <a:p>
            <a:pPr fontAlgn="base"/>
            <a:r>
              <a:rPr lang="en-IN" sz="2400" dirty="0" smtClean="0">
                <a:solidFill>
                  <a:srgbClr val="6BAAF2"/>
                </a:solidFill>
                <a:latin typeface="TTNormsPro-Medium"/>
                <a:hlinkClick r:id="rId3"/>
              </a:rPr>
              <a:t>interacting </a:t>
            </a:r>
            <a:r>
              <a:rPr lang="en-IN" sz="2400" dirty="0">
                <a:solidFill>
                  <a:srgbClr val="6BAAF2"/>
                </a:solidFill>
                <a:latin typeface="TTNormsPro-Medium"/>
                <a:hlinkClick r:id="rId3"/>
              </a:rPr>
              <a:t>with </a:t>
            </a:r>
            <a:r>
              <a:rPr lang="en-IN" sz="2400" dirty="0" err="1">
                <a:solidFill>
                  <a:srgbClr val="6BAAF2"/>
                </a:solidFill>
                <a:latin typeface="TTNormsPro-Medium"/>
                <a:hlinkClick r:id="rId3"/>
              </a:rPr>
              <a:t>BigQuery</a:t>
            </a:r>
            <a:r>
              <a:rPr lang="en-IN" sz="2400" dirty="0">
                <a:solidFill>
                  <a:srgbClr val="6BAAF2"/>
                </a:solidFill>
                <a:latin typeface="TTNormsPro-Medium"/>
                <a:hlinkClick r:id="rId3"/>
              </a:rPr>
              <a:t> </a:t>
            </a:r>
            <a:r>
              <a:rPr lang="en-IN" sz="2400" dirty="0" smtClean="0">
                <a:solidFill>
                  <a:srgbClr val="6BAAF2"/>
                </a:solidFill>
                <a:latin typeface="TTNormsPro-Medium"/>
                <a:hlinkClick r:id="rId3"/>
              </a:rPr>
              <a:t>programmatically</a:t>
            </a:r>
            <a:r>
              <a:rPr lang="en-IN" sz="2400" dirty="0" smtClean="0">
                <a:solidFill>
                  <a:srgbClr val="4F5D6D"/>
                </a:solidFill>
                <a:latin typeface="TTNormsPro-Regular"/>
              </a:rPr>
              <a:t>, but </a:t>
            </a:r>
            <a:r>
              <a:rPr lang="en-IN" sz="2400" dirty="0">
                <a:solidFill>
                  <a:srgbClr val="4F5D6D"/>
                </a:solidFill>
                <a:latin typeface="TTNormsPro-Regular"/>
              </a:rPr>
              <a:t>there's enough f</a:t>
            </a:r>
            <a:r>
              <a:rPr lang="en-IN" sz="2400" dirty="0" smtClean="0">
                <a:solidFill>
                  <a:srgbClr val="4F5D6D"/>
                </a:solidFill>
                <a:latin typeface="TTNormsPro-Regular"/>
              </a:rPr>
              <a:t>unctionality </a:t>
            </a:r>
            <a:r>
              <a:rPr lang="en-IN" sz="2400" dirty="0">
                <a:solidFill>
                  <a:srgbClr val="4F5D6D"/>
                </a:solidFill>
                <a:latin typeface="TTNormsPro-Regular"/>
              </a:rPr>
              <a:t>available </a:t>
            </a:r>
            <a:r>
              <a:rPr lang="en-IN" sz="2400" dirty="0" err="1" smtClean="0">
                <a:solidFill>
                  <a:srgbClr val="4F5D6D"/>
                </a:solidFill>
                <a:latin typeface="TTNormsPro-Regular"/>
              </a:rPr>
              <a:t>inthis</a:t>
            </a:r>
            <a:r>
              <a:rPr lang="en-IN" sz="2400" dirty="0" smtClean="0">
                <a:solidFill>
                  <a:srgbClr val="4F5D6D"/>
                </a:solidFill>
                <a:latin typeface="TTNormsPro-Regular"/>
              </a:rPr>
              <a:t> </a:t>
            </a:r>
            <a:r>
              <a:rPr lang="en-IN" sz="2400" dirty="0">
                <a:solidFill>
                  <a:srgbClr val="4F5D6D"/>
                </a:solidFill>
                <a:latin typeface="TTNormsPro-Regular"/>
              </a:rPr>
              <a:t>library to </a:t>
            </a:r>
            <a:r>
              <a:rPr lang="en-IN" sz="2400" dirty="0" smtClean="0">
                <a:solidFill>
                  <a:srgbClr val="4F5D6D"/>
                </a:solidFill>
                <a:latin typeface="TTNormsPro-Regular"/>
              </a:rPr>
              <a:t>justify </a:t>
            </a:r>
            <a:r>
              <a:rPr lang="en-IN" sz="2400" dirty="0">
                <a:solidFill>
                  <a:srgbClr val="4F5D6D"/>
                </a:solidFill>
                <a:latin typeface="TTNormsPro-Regular"/>
              </a:rPr>
              <a:t>a post in itself.</a:t>
            </a:r>
            <a:endParaRPr lang="en-IN" sz="2400" b="0" i="0" u="none" strike="noStrike" dirty="0">
              <a:solidFill>
                <a:srgbClr val="4F5D6D"/>
              </a:solidFill>
              <a:effectLst/>
              <a:latin typeface="TTNormsPro-Regular"/>
            </a:endParaRPr>
          </a:p>
        </p:txBody>
      </p:sp>
    </p:spTree>
    <p:extLst>
      <p:ext uri="{BB962C8B-B14F-4D97-AF65-F5344CB8AC3E}">
        <p14:creationId xmlns:p14="http://schemas.microsoft.com/office/powerpoint/2010/main" val="4027104499"/>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Getting Set Up</a:t>
            </a:r>
            <a:endParaRPr lang="en-IN" dirty="0"/>
          </a:p>
        </p:txBody>
      </p:sp>
      <p:sp>
        <p:nvSpPr>
          <p:cNvPr id="3" name="Content Placeholder 2"/>
          <p:cNvSpPr>
            <a:spLocks noGrp="1"/>
          </p:cNvSpPr>
          <p:nvPr>
            <p:ph idx="1"/>
          </p:nvPr>
        </p:nvSpPr>
        <p:spPr>
          <a:xfrm>
            <a:off x="0" y="2009105"/>
            <a:ext cx="12192000" cy="4848895"/>
          </a:xfrm>
        </p:spPr>
        <p:txBody>
          <a:bodyPr>
            <a:normAutofit/>
          </a:bodyPr>
          <a:lstStyle/>
          <a:p>
            <a:pPr marL="0" indent="0" fontAlgn="base">
              <a:buNone/>
            </a:pPr>
            <a:r>
              <a:rPr lang="en-IN" dirty="0">
                <a:effectLst/>
              </a:rPr>
              <a:t>Setting up a Google Cloud bucket is simple enough to skip the details, but there are a couple of things worth mentioning. First on </a:t>
            </a:r>
            <a:r>
              <a:rPr lang="en-IN" dirty="0" err="1" smtClean="0">
                <a:effectLst/>
              </a:rPr>
              <a:t>ou</a:t>
            </a:r>
            <a:r>
              <a:rPr lang="en-IN" b="1" dirty="0" err="1">
                <a:effectLst/>
              </a:rPr>
              <a:t>Setting</a:t>
            </a:r>
            <a:r>
              <a:rPr lang="en-IN" b="1" dirty="0">
                <a:effectLst/>
              </a:rPr>
              <a:t> Bucket-level </a:t>
            </a:r>
            <a:r>
              <a:rPr lang="en-IN" b="1" dirty="0" smtClean="0">
                <a:effectLst/>
              </a:rPr>
              <a:t>Permissions</a:t>
            </a:r>
          </a:p>
          <a:p>
            <a:pPr marL="0" indent="0" fontAlgn="base">
              <a:buNone/>
            </a:pPr>
            <a:r>
              <a:rPr lang="en-IN" b="1" dirty="0">
                <a:effectLst/>
              </a:rPr>
              <a:t>Setting Bucket-level Permissions</a:t>
            </a:r>
          </a:p>
          <a:p>
            <a:pPr fontAlgn="base"/>
            <a:r>
              <a:rPr lang="en-IN" dirty="0">
                <a:effectLst/>
              </a:rPr>
              <a:t>Making buckets publicly accessible is a big no-no in the vast majority of cases; we should </a:t>
            </a:r>
            <a:r>
              <a:rPr lang="en-IN" i="1" dirty="0">
                <a:effectLst/>
              </a:rPr>
              <a:t>never</a:t>
            </a:r>
            <a:r>
              <a:rPr lang="en-IN" dirty="0">
                <a:effectLst/>
              </a:rPr>
              <a:t> make a bucket containing sensitive information public (unless you're a contractor for the US government and you decide to store the </a:t>
            </a:r>
            <a:r>
              <a:rPr lang="en-IN" dirty="0">
                <a:effectLst/>
                <a:hlinkClick r:id="rId2"/>
              </a:rPr>
              <a:t>personal information of all US voters in a public S3 bucket</a:t>
            </a:r>
            <a:r>
              <a:rPr lang="en-IN" dirty="0">
                <a:effectLst/>
              </a:rPr>
              <a:t> - that's apparently okay). Since I'm working with memes which I've stolen from other sources, I don't mind this bucket being publicly accessible.</a:t>
            </a:r>
          </a:p>
          <a:p>
            <a:pPr fontAlgn="base"/>
            <a:r>
              <a:rPr lang="en-IN" dirty="0">
                <a:effectLst/>
              </a:rPr>
              <a:t>Bucket-level permissions aren't enabled on new buckets by default (new buckets abide by object-level permissions). Changing this can be a bit tricky to find at first: we need to click into our bucket of choice and note the prompt at the top of the screen:</a:t>
            </a:r>
          </a:p>
          <a:p>
            <a:pPr marL="0" indent="0" fontAlgn="base">
              <a:buNone/>
            </a:pPr>
            <a:endParaRPr lang="en-IN" b="1" dirty="0">
              <a:effectLst/>
            </a:endParaRPr>
          </a:p>
        </p:txBody>
      </p:sp>
    </p:spTree>
    <p:extLst>
      <p:ext uri="{BB962C8B-B14F-4D97-AF65-F5344CB8AC3E}">
        <p14:creationId xmlns:p14="http://schemas.microsoft.com/office/powerpoint/2010/main" val="1220985724"/>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344732"/>
          </a:xfrm>
          <a:prstGeom prst="rect">
            <a:avLst/>
          </a:prstGeom>
        </p:spPr>
      </p:pic>
      <p:sp>
        <p:nvSpPr>
          <p:cNvPr id="3" name="Rectangle 2"/>
          <p:cNvSpPr/>
          <p:nvPr/>
        </p:nvSpPr>
        <p:spPr>
          <a:xfrm>
            <a:off x="2429814" y="4725688"/>
            <a:ext cx="7564192" cy="369332"/>
          </a:xfrm>
          <a:prstGeom prst="rect">
            <a:avLst/>
          </a:prstGeom>
        </p:spPr>
        <p:txBody>
          <a:bodyPr wrap="square">
            <a:spAutoFit/>
          </a:bodyPr>
          <a:lstStyle/>
          <a:p>
            <a:r>
              <a:rPr lang="en-IN" b="1" dirty="0">
                <a:solidFill>
                  <a:srgbClr val="7C838E"/>
                </a:solidFill>
                <a:latin typeface="TTNormsPro-Regular"/>
              </a:rPr>
              <a:t>New buckets should prompt you for bucket-level permissions.</a:t>
            </a:r>
            <a:endParaRPr lang="en-IN" dirty="0"/>
          </a:p>
        </p:txBody>
      </p:sp>
      <p:sp>
        <p:nvSpPr>
          <p:cNvPr id="4" name="Rectangle 3"/>
          <p:cNvSpPr/>
          <p:nvPr/>
        </p:nvSpPr>
        <p:spPr>
          <a:xfrm>
            <a:off x="173865" y="5576552"/>
            <a:ext cx="12076090" cy="923330"/>
          </a:xfrm>
          <a:prstGeom prst="rect">
            <a:avLst/>
          </a:prstGeom>
        </p:spPr>
        <p:txBody>
          <a:bodyPr wrap="square">
            <a:spAutoFit/>
          </a:bodyPr>
          <a:lstStyle/>
          <a:p>
            <a:r>
              <a:rPr lang="en-IN" dirty="0">
                <a:solidFill>
                  <a:srgbClr val="4F5D6D"/>
                </a:solidFill>
                <a:latin typeface="TTNormsPro-Regular"/>
              </a:rPr>
              <a:t>Clicking "enable" will open a side panel on the right-hand side of your screen. To enable publicly viewable files, we need to attach the </a:t>
            </a:r>
            <a:r>
              <a:rPr lang="en-IN" b="1" dirty="0">
                <a:solidFill>
                  <a:srgbClr val="4F5D6D"/>
                </a:solidFill>
                <a:latin typeface="TTNormsPro-Medium"/>
              </a:rPr>
              <a:t>Storage Object Viewer</a:t>
            </a:r>
            <a:r>
              <a:rPr lang="en-IN" dirty="0">
                <a:solidFill>
                  <a:srgbClr val="4F5D6D"/>
                </a:solidFill>
                <a:latin typeface="TTNormsPro-Regular"/>
              </a:rPr>
              <a:t> role to a keyword called </a:t>
            </a:r>
            <a:r>
              <a:rPr lang="en-IN" b="1" dirty="0" err="1">
                <a:solidFill>
                  <a:srgbClr val="4F5D6D"/>
                </a:solidFill>
                <a:latin typeface="TTNormsPro-Medium"/>
              </a:rPr>
              <a:t>allUsers</a:t>
            </a:r>
            <a:r>
              <a:rPr lang="en-IN" dirty="0">
                <a:solidFill>
                  <a:srgbClr val="4F5D6D"/>
                </a:solidFill>
                <a:latin typeface="TTNormsPro-Regular"/>
              </a:rPr>
              <a:t> (</a:t>
            </a:r>
            <a:r>
              <a:rPr lang="en-IN" dirty="0" err="1">
                <a:solidFill>
                  <a:srgbClr val="4F5D6D"/>
                </a:solidFill>
                <a:latin typeface="TTNormsPro-Regular"/>
              </a:rPr>
              <a:t>allUsers</a:t>
            </a:r>
            <a:r>
              <a:rPr lang="en-IN" dirty="0">
                <a:solidFill>
                  <a:srgbClr val="4F5D6D"/>
                </a:solidFill>
                <a:latin typeface="TTNormsPro-Regular"/>
              </a:rPr>
              <a:t> is a reserved type of "member" meaning "everybody in the entire world).</a:t>
            </a:r>
            <a:endParaRPr lang="en-IN" dirty="0"/>
          </a:p>
        </p:txBody>
      </p:sp>
    </p:spTree>
    <p:extLst>
      <p:ext uri="{BB962C8B-B14F-4D97-AF65-F5344CB8AC3E}">
        <p14:creationId xmlns:p14="http://schemas.microsoft.com/office/powerpoint/2010/main" val="3909765069"/>
      </p:ext>
    </p:extLst>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Finding Our Bucket Info</a:t>
            </a:r>
            <a:endParaRPr lang="en-IN" dirty="0"/>
          </a:p>
        </p:txBody>
      </p:sp>
      <p:sp>
        <p:nvSpPr>
          <p:cNvPr id="3" name="Content Placeholder 2"/>
          <p:cNvSpPr>
            <a:spLocks noGrp="1"/>
          </p:cNvSpPr>
          <p:nvPr>
            <p:ph idx="1"/>
          </p:nvPr>
        </p:nvSpPr>
        <p:spPr>
          <a:xfrm>
            <a:off x="0" y="1970468"/>
            <a:ext cx="12191999" cy="4887532"/>
          </a:xfrm>
        </p:spPr>
        <p:txBody>
          <a:bodyPr/>
          <a:lstStyle/>
          <a:p>
            <a:pPr marL="0" indent="0">
              <a:buNone/>
            </a:pPr>
            <a:r>
              <a:rPr lang="en-IN" dirty="0">
                <a:effectLst/>
              </a:rPr>
              <a:t>When we access our bucket programmatically, we'll need some information about our bucket like our bucket's URL (we need this to actually know where items in our bucket will be stored). General information about our bucket can be found under the "overview" tab, </a:t>
            </a:r>
            <a:r>
              <a:rPr lang="en-IN" dirty="0" smtClean="0">
                <a:effectLst/>
              </a:rPr>
              <a:t>take </a:t>
            </a:r>
            <a:r>
              <a:rPr lang="en-IN" dirty="0">
                <a:effectLst/>
              </a:rPr>
              <a:t>this </a:t>
            </a:r>
            <a:r>
              <a:rPr lang="en-IN" dirty="0" smtClean="0">
                <a:effectLst/>
              </a:rPr>
              <a:t>down</a:t>
            </a:r>
            <a:endParaRPr lang="en-IN" dirty="0">
              <a:effectLst/>
            </a:endParaRP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09870"/>
            <a:ext cx="7276563" cy="3548130"/>
          </a:xfrm>
          <a:prstGeom prst="rect">
            <a:avLst/>
          </a:prstGeom>
        </p:spPr>
      </p:pic>
      <p:sp>
        <p:nvSpPr>
          <p:cNvPr id="6" name="Rectangle 5"/>
          <p:cNvSpPr/>
          <p:nvPr/>
        </p:nvSpPr>
        <p:spPr>
          <a:xfrm>
            <a:off x="7276563" y="3309870"/>
            <a:ext cx="4945817" cy="2185214"/>
          </a:xfrm>
          <a:prstGeom prst="rect">
            <a:avLst/>
          </a:prstGeom>
        </p:spPr>
        <p:txBody>
          <a:bodyPr wrap="square">
            <a:spAutoFit/>
          </a:bodyPr>
          <a:lstStyle/>
          <a:p>
            <a:pPr fontAlgn="base"/>
            <a:r>
              <a:rPr lang="en-IN" sz="2800" b="1" dirty="0">
                <a:solidFill>
                  <a:srgbClr val="5D6B7B"/>
                </a:solidFill>
                <a:latin typeface="TTNormsPro-Medium"/>
              </a:rPr>
              <a:t>Generating a Service </a:t>
            </a:r>
            <a:r>
              <a:rPr lang="en-IN" sz="2800" b="1" dirty="0" smtClean="0">
                <a:solidFill>
                  <a:srgbClr val="5D6B7B"/>
                </a:solidFill>
                <a:latin typeface="TTNormsPro-Medium"/>
              </a:rPr>
              <a:t>Key</a:t>
            </a:r>
            <a:endParaRPr lang="en-IN" sz="2800" b="1" dirty="0">
              <a:solidFill>
                <a:srgbClr val="5D6B7B"/>
              </a:solidFill>
              <a:latin typeface="TTNormsPro-Medium"/>
            </a:endParaRPr>
          </a:p>
          <a:p>
            <a:pPr fontAlgn="base"/>
            <a:r>
              <a:rPr lang="en-IN" dirty="0">
                <a:solidFill>
                  <a:srgbClr val="4F5D6D"/>
                </a:solidFill>
                <a:latin typeface="TTNormsPro-Regular"/>
              </a:rPr>
              <a:t>Finally, we need to generate a JSON service </a:t>
            </a:r>
            <a:endParaRPr lang="en-IN" dirty="0" smtClean="0">
              <a:solidFill>
                <a:srgbClr val="4F5D6D"/>
              </a:solidFill>
              <a:latin typeface="TTNormsPro-Regular"/>
            </a:endParaRPr>
          </a:p>
          <a:p>
            <a:pPr fontAlgn="base"/>
            <a:r>
              <a:rPr lang="en-IN" dirty="0" smtClean="0">
                <a:solidFill>
                  <a:srgbClr val="4F5D6D"/>
                </a:solidFill>
                <a:latin typeface="TTNormsPro-Regular"/>
              </a:rPr>
              <a:t>key </a:t>
            </a:r>
            <a:r>
              <a:rPr lang="en-IN" dirty="0">
                <a:solidFill>
                  <a:srgbClr val="4F5D6D"/>
                </a:solidFill>
                <a:latin typeface="TTNormsPro-Regular"/>
              </a:rPr>
              <a:t>to grant permissions to our script. Check </a:t>
            </a:r>
            <a:endParaRPr lang="en-IN" dirty="0" smtClean="0">
              <a:solidFill>
                <a:srgbClr val="4F5D6D"/>
              </a:solidFill>
              <a:latin typeface="TTNormsPro-Regular"/>
            </a:endParaRPr>
          </a:p>
          <a:p>
            <a:pPr fontAlgn="base"/>
            <a:r>
              <a:rPr lang="en-IN" dirty="0" smtClean="0">
                <a:solidFill>
                  <a:srgbClr val="4F5D6D"/>
                </a:solidFill>
                <a:latin typeface="TTNormsPro-Regular"/>
              </a:rPr>
              <a:t>out </a:t>
            </a:r>
            <a:r>
              <a:rPr lang="en-IN" dirty="0">
                <a:solidFill>
                  <a:srgbClr val="4F5D6D"/>
                </a:solidFill>
                <a:latin typeface="TTNormsPro-Regular"/>
              </a:rPr>
              <a:t>the </a:t>
            </a:r>
            <a:r>
              <a:rPr lang="en-IN" dirty="0">
                <a:solidFill>
                  <a:srgbClr val="6BAAF2"/>
                </a:solidFill>
                <a:latin typeface="TTNormsPro-Medium"/>
                <a:hlinkClick r:id="rId3"/>
              </a:rPr>
              <a:t>credentials</a:t>
            </a:r>
            <a:r>
              <a:rPr lang="en-IN" dirty="0">
                <a:solidFill>
                  <a:srgbClr val="4F5D6D"/>
                </a:solidFill>
                <a:latin typeface="TTNormsPro-Regular"/>
              </a:rPr>
              <a:t> page in your GCP console </a:t>
            </a:r>
            <a:endParaRPr lang="en-IN" dirty="0" smtClean="0">
              <a:solidFill>
                <a:srgbClr val="4F5D6D"/>
              </a:solidFill>
              <a:latin typeface="TTNormsPro-Regular"/>
            </a:endParaRPr>
          </a:p>
          <a:p>
            <a:pPr fontAlgn="base"/>
            <a:r>
              <a:rPr lang="en-IN" dirty="0" smtClean="0">
                <a:solidFill>
                  <a:srgbClr val="4F5D6D"/>
                </a:solidFill>
                <a:latin typeface="TTNormsPro-Regular"/>
              </a:rPr>
              <a:t>and </a:t>
            </a:r>
            <a:r>
              <a:rPr lang="en-IN" dirty="0">
                <a:solidFill>
                  <a:srgbClr val="4F5D6D"/>
                </a:solidFill>
                <a:latin typeface="TTNormsPro-Regular"/>
              </a:rPr>
              <a:t>download a JSON file containing your </a:t>
            </a:r>
            <a:endParaRPr lang="en-IN" dirty="0" smtClean="0">
              <a:solidFill>
                <a:srgbClr val="4F5D6D"/>
              </a:solidFill>
              <a:latin typeface="TTNormsPro-Regular"/>
            </a:endParaRPr>
          </a:p>
          <a:p>
            <a:pPr fontAlgn="base"/>
            <a:r>
              <a:rPr lang="en-IN" dirty="0" err="1" smtClean="0">
                <a:solidFill>
                  <a:srgbClr val="4F5D6D"/>
                </a:solidFill>
                <a:latin typeface="TTNormsPro-Regular"/>
              </a:rPr>
              <a:t>creds</a:t>
            </a:r>
            <a:r>
              <a:rPr lang="en-IN" dirty="0">
                <a:solidFill>
                  <a:srgbClr val="4F5D6D"/>
                </a:solidFill>
                <a:latin typeface="TTNormsPro-Regular"/>
              </a:rPr>
              <a:t>. Please remember not to commit this </a:t>
            </a:r>
            <a:endParaRPr lang="en-IN" dirty="0" smtClean="0">
              <a:solidFill>
                <a:srgbClr val="4F5D6D"/>
              </a:solidFill>
              <a:latin typeface="TTNormsPro-Regular"/>
            </a:endParaRPr>
          </a:p>
          <a:p>
            <a:pPr fontAlgn="base"/>
            <a:r>
              <a:rPr lang="en-IN" dirty="0" smtClean="0">
                <a:solidFill>
                  <a:srgbClr val="4F5D6D"/>
                </a:solidFill>
                <a:latin typeface="TTNormsPro-Regular"/>
              </a:rPr>
              <a:t>anywhere</a:t>
            </a:r>
            <a:r>
              <a:rPr lang="en-IN" dirty="0">
                <a:solidFill>
                  <a:srgbClr val="4F5D6D"/>
                </a:solidFill>
                <a:latin typeface="TTNormsPro-Regular"/>
              </a:rPr>
              <a:t>.</a:t>
            </a:r>
            <a:endParaRPr lang="en-IN" b="0" i="0" u="none" strike="noStrike" dirty="0">
              <a:solidFill>
                <a:srgbClr val="4F5D6D"/>
              </a:solidFill>
              <a:effectLst/>
              <a:latin typeface="TTNormsPro-Regular"/>
            </a:endParaRPr>
          </a:p>
        </p:txBody>
      </p:sp>
    </p:spTree>
    <p:extLst>
      <p:ext uri="{BB962C8B-B14F-4D97-AF65-F5344CB8AC3E}">
        <p14:creationId xmlns:p14="http://schemas.microsoft.com/office/powerpoint/2010/main" val="108909027"/>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Cloud Computing?</a:t>
            </a:r>
            <a:endParaRPr lang="en-IN" dirty="0"/>
          </a:p>
        </p:txBody>
      </p:sp>
      <p:sp>
        <p:nvSpPr>
          <p:cNvPr id="3" name="Content Placeholder 2"/>
          <p:cNvSpPr>
            <a:spLocks noGrp="1"/>
          </p:cNvSpPr>
          <p:nvPr>
            <p:ph idx="1"/>
          </p:nvPr>
        </p:nvSpPr>
        <p:spPr/>
        <p:txBody>
          <a:bodyPr>
            <a:normAutofit lnSpcReduction="10000"/>
          </a:bodyPr>
          <a:lstStyle/>
          <a:p>
            <a:r>
              <a:rPr lang="en-IN" dirty="0">
                <a:effectLst/>
              </a:rPr>
              <a:t>Cloud computing is the on-demand delivery of compute power, database storage, applications, and other IT resources through a cloud services platform via the internet with </a:t>
            </a:r>
            <a:r>
              <a:rPr lang="en-IN" b="1" dirty="0">
                <a:effectLst/>
              </a:rPr>
              <a:t>pay-as-you-go pricing</a:t>
            </a:r>
            <a:r>
              <a:rPr lang="en-IN" dirty="0">
                <a:effectLst/>
              </a:rPr>
              <a:t>. It is the use of remote servers on the internet to store, manage and process data rather than a local server or your personal computer</a:t>
            </a:r>
            <a:r>
              <a:rPr lang="en-IN" dirty="0" smtClean="0">
                <a:effectLst/>
              </a:rPr>
              <a:t>.</a:t>
            </a:r>
          </a:p>
          <a:p>
            <a:r>
              <a:rPr lang="en-IN" dirty="0">
                <a:effectLst/>
              </a:rPr>
              <a:t>Cloud computing allows companies to avoid or minimize up-front IT infrastructure costs to keep their applications up and running faster, with improved manageability and less maintenance, and that it enables IT teams, to adjust resources rapidly to meet fluctuating and unpredictable demand.</a:t>
            </a:r>
            <a:endParaRPr lang="en-IN" dirty="0"/>
          </a:p>
        </p:txBody>
      </p:sp>
    </p:spTree>
    <p:extLst>
      <p:ext uri="{BB962C8B-B14F-4D97-AF65-F5344CB8AC3E}">
        <p14:creationId xmlns:p14="http://schemas.microsoft.com/office/powerpoint/2010/main" val="2609689586"/>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a:t>What is Python used for at Google?</a:t>
            </a:r>
            <a:endParaRPr lang="en-IN" dirty="0"/>
          </a:p>
        </p:txBody>
      </p:sp>
      <p:sp>
        <p:nvSpPr>
          <p:cNvPr id="4" name="Content Placeholder 3"/>
          <p:cNvSpPr>
            <a:spLocks noGrp="1"/>
          </p:cNvSpPr>
          <p:nvPr>
            <p:ph idx="1"/>
          </p:nvPr>
        </p:nvSpPr>
        <p:spPr>
          <a:xfrm>
            <a:off x="90153" y="2112136"/>
            <a:ext cx="12191999" cy="4745864"/>
          </a:xfrm>
        </p:spPr>
        <p:txBody>
          <a:bodyPr>
            <a:normAutofit fontScale="70000" lnSpcReduction="20000"/>
          </a:bodyPr>
          <a:lstStyle/>
          <a:p>
            <a:r>
              <a:rPr lang="en-IN" sz="2800" dirty="0">
                <a:effectLst/>
              </a:rPr>
              <a:t>Originally Answered: What is python used for at Google?</a:t>
            </a:r>
          </a:p>
          <a:p>
            <a:r>
              <a:rPr lang="en-IN" sz="2800" dirty="0">
                <a:effectLst/>
              </a:rPr>
              <a:t>Python is an official language at Google. Alongside two other prominent languages Java and C++. Google even supports the development of Python programming language and sponsors various </a:t>
            </a:r>
            <a:r>
              <a:rPr lang="en-IN" sz="2800" dirty="0" err="1">
                <a:effectLst/>
              </a:rPr>
              <a:t>Pyhon</a:t>
            </a:r>
            <a:r>
              <a:rPr lang="en-IN" sz="2800" dirty="0">
                <a:effectLst/>
              </a:rPr>
              <a:t> conferences like </a:t>
            </a:r>
            <a:r>
              <a:rPr lang="en-IN" sz="2800" dirty="0" err="1">
                <a:effectLst/>
              </a:rPr>
              <a:t>PyCon</a:t>
            </a:r>
            <a:r>
              <a:rPr lang="en-IN" sz="2800" dirty="0">
                <a:effectLst/>
              </a:rPr>
              <a:t>. Until 2012, the designer and creator of Python, Guido van </a:t>
            </a:r>
            <a:r>
              <a:rPr lang="en-IN" sz="2800" dirty="0" err="1">
                <a:effectLst/>
              </a:rPr>
              <a:t>Rossum</a:t>
            </a:r>
            <a:r>
              <a:rPr lang="en-IN" sz="2800" dirty="0">
                <a:effectLst/>
              </a:rPr>
              <a:t> was employed by Google when left to work for </a:t>
            </a:r>
            <a:r>
              <a:rPr lang="en-IN" sz="2800" dirty="0" err="1">
                <a:effectLst/>
              </a:rPr>
              <a:t>DropBox</a:t>
            </a:r>
            <a:r>
              <a:rPr lang="en-IN" sz="2800" dirty="0">
                <a:effectLst/>
              </a:rPr>
              <a:t>.</a:t>
            </a:r>
          </a:p>
          <a:p>
            <a:r>
              <a:rPr lang="en-IN" sz="2800" dirty="0">
                <a:effectLst/>
              </a:rPr>
              <a:t>Well, coming to the question, Python is used at Google for its countless internal systems as well as:</a:t>
            </a:r>
          </a:p>
          <a:p>
            <a:r>
              <a:rPr lang="en-IN" sz="2800" dirty="0">
                <a:effectLst/>
              </a:rPr>
              <a:t>Most of the core search algorithms at Google are written in Python and C++.</a:t>
            </a:r>
          </a:p>
          <a:p>
            <a:r>
              <a:rPr lang="en-IN" sz="2800" dirty="0">
                <a:effectLst/>
              </a:rPr>
              <a:t>Various build systems, log analysis, code review tools </a:t>
            </a:r>
            <a:r>
              <a:rPr lang="en-IN" sz="2800" dirty="0" err="1">
                <a:effectLst/>
              </a:rPr>
              <a:t>etc</a:t>
            </a:r>
            <a:r>
              <a:rPr lang="en-IN" sz="2800" dirty="0">
                <a:effectLst/>
              </a:rPr>
              <a:t> are written in Python by </a:t>
            </a:r>
            <a:r>
              <a:rPr lang="en-IN" sz="2800" dirty="0" err="1">
                <a:effectLst/>
              </a:rPr>
              <a:t>Googlers</a:t>
            </a:r>
            <a:r>
              <a:rPr lang="en-IN" sz="2800" dirty="0">
                <a:effectLst/>
              </a:rPr>
              <a:t>.</a:t>
            </a:r>
          </a:p>
          <a:p>
            <a:r>
              <a:rPr lang="en-IN" sz="2800" dirty="0">
                <a:effectLst/>
              </a:rPr>
              <a:t>Lots of Open Source libraries .</a:t>
            </a:r>
          </a:p>
          <a:p>
            <a:r>
              <a:rPr lang="en-IN" sz="2800" dirty="0">
                <a:effectLst/>
              </a:rPr>
              <a:t>Various Data and API libraries like </a:t>
            </a:r>
            <a:r>
              <a:rPr lang="en-IN" sz="2800" b="1" dirty="0">
                <a:effectLst/>
              </a:rPr>
              <a:t>Google Data Python Client Library</a:t>
            </a:r>
            <a:r>
              <a:rPr lang="en-IN" sz="2800" dirty="0">
                <a:effectLst/>
              </a:rPr>
              <a:t>, </a:t>
            </a:r>
            <a:r>
              <a:rPr lang="en-IN" sz="2800" b="1" dirty="0">
                <a:effectLst/>
              </a:rPr>
              <a:t>Google APIs Client Library for Python and Google </a:t>
            </a:r>
            <a:r>
              <a:rPr lang="en-IN" sz="2800" b="1" dirty="0" err="1">
                <a:effectLst/>
              </a:rPr>
              <a:t>AdWords</a:t>
            </a:r>
            <a:r>
              <a:rPr lang="en-IN" sz="2800" b="1" dirty="0">
                <a:effectLst/>
              </a:rPr>
              <a:t> API Python Client Library.</a:t>
            </a:r>
            <a:endParaRPr lang="en-IN" sz="2800" dirty="0">
              <a:effectLst/>
            </a:endParaRPr>
          </a:p>
          <a:p>
            <a:r>
              <a:rPr lang="en-IN" sz="2800" b="1" dirty="0">
                <a:effectLst/>
              </a:rPr>
              <a:t>YouTube</a:t>
            </a:r>
            <a:r>
              <a:rPr lang="en-IN" sz="2800" dirty="0">
                <a:effectLst/>
              </a:rPr>
              <a:t> </a:t>
            </a:r>
            <a:r>
              <a:rPr lang="en-IN" sz="2800" b="1" dirty="0">
                <a:effectLst/>
              </a:rPr>
              <a:t>: </a:t>
            </a:r>
            <a:r>
              <a:rPr lang="en-IN" sz="2800" dirty="0">
                <a:effectLst/>
              </a:rPr>
              <a:t>Previously it was written in PHP but eventually it was replaced by Python and the site uses Python heavily for various purposes like view video etc.</a:t>
            </a:r>
          </a:p>
          <a:p>
            <a:r>
              <a:rPr lang="en-IN" sz="2800" dirty="0" smtClean="0">
                <a:effectLst/>
              </a:rPr>
              <a:t>One of the main website for hosting for Google developers </a:t>
            </a:r>
            <a:r>
              <a:rPr lang="en-IN" sz="2800" b="1" dirty="0" smtClean="0">
                <a:effectLst/>
                <a:hlinkClick r:id="rId2"/>
              </a:rPr>
              <a:t>code.google.com</a:t>
            </a:r>
            <a:r>
              <a:rPr lang="en-IN" sz="2800" b="1" dirty="0" smtClean="0">
                <a:effectLst/>
              </a:rPr>
              <a:t> </a:t>
            </a:r>
            <a:r>
              <a:rPr lang="en-IN" sz="2800" dirty="0" smtClean="0">
                <a:effectLst/>
              </a:rPr>
              <a:t>as well.</a:t>
            </a:r>
          </a:p>
          <a:p>
            <a:r>
              <a:rPr lang="en-IN" sz="2800" dirty="0" smtClean="0">
                <a:effectLst/>
              </a:rPr>
              <a:t>And currently, most of the Machine Learning, AI as well as robotics projects at Google are implemented using Python and lots of C++.</a:t>
            </a:r>
          </a:p>
          <a:p>
            <a:endParaRPr lang="en-IN" dirty="0"/>
          </a:p>
        </p:txBody>
      </p:sp>
    </p:spTree>
    <p:extLst>
      <p:ext uri="{BB962C8B-B14F-4D97-AF65-F5344CB8AC3E}">
        <p14:creationId xmlns:p14="http://schemas.microsoft.com/office/powerpoint/2010/main" val="2418654065"/>
      </p:ext>
    </p:extLst>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5002" y="489396"/>
            <a:ext cx="11410682" cy="4524315"/>
          </a:xfrm>
          <a:prstGeom prst="rect">
            <a:avLst/>
          </a:prstGeom>
        </p:spPr>
        <p:txBody>
          <a:bodyPr wrap="square">
            <a:spAutoFit/>
          </a:bodyPr>
          <a:lstStyle/>
          <a:p>
            <a:pPr>
              <a:buFont typeface="Arial" panose="020B0604020202020204" pitchFamily="34" charset="0"/>
              <a:buChar char="•"/>
            </a:pPr>
            <a:r>
              <a:rPr lang="en-IN" sz="2400" dirty="0">
                <a:solidFill>
                  <a:srgbClr val="333333"/>
                </a:solidFill>
                <a:latin typeface="-apple-system"/>
              </a:rPr>
              <a:t>Build </a:t>
            </a:r>
            <a:r>
              <a:rPr lang="en-IN" sz="2400" dirty="0" smtClean="0">
                <a:solidFill>
                  <a:srgbClr val="333333"/>
                </a:solidFill>
                <a:latin typeface="-apple-system"/>
              </a:rPr>
              <a:t>system automation of all kinds (although the main build tool is in Java)</a:t>
            </a:r>
          </a:p>
          <a:p>
            <a:pPr>
              <a:buFont typeface="Arial" panose="020B0604020202020204" pitchFamily="34" charset="0"/>
              <a:buChar char="•"/>
            </a:pPr>
            <a:r>
              <a:rPr lang="en-IN" sz="2400" dirty="0" smtClean="0">
                <a:solidFill>
                  <a:srgbClr val="333333"/>
                </a:solidFill>
                <a:latin typeface="-apple-system"/>
              </a:rPr>
              <a:t>Test automation</a:t>
            </a:r>
          </a:p>
          <a:p>
            <a:pPr>
              <a:buFont typeface="Arial" panose="020B0604020202020204" pitchFamily="34" charset="0"/>
              <a:buChar char="•"/>
            </a:pPr>
            <a:r>
              <a:rPr lang="en-IN" sz="2400" dirty="0" smtClean="0">
                <a:solidFill>
                  <a:srgbClr val="333333"/>
                </a:solidFill>
                <a:latin typeface="-apple-system"/>
              </a:rPr>
              <a:t>Deployment automation</a:t>
            </a:r>
          </a:p>
          <a:p>
            <a:pPr>
              <a:buFont typeface="Arial" panose="020B0604020202020204" pitchFamily="34" charset="0"/>
              <a:buChar char="•"/>
            </a:pPr>
            <a:r>
              <a:rPr lang="en-IN" sz="2400" dirty="0" smtClean="0">
                <a:solidFill>
                  <a:srgbClr val="333333"/>
                </a:solidFill>
                <a:latin typeface="-apple-system"/>
              </a:rPr>
              <a:t>Many services configure their job placement and options with a Python-derived        language</a:t>
            </a:r>
          </a:p>
          <a:p>
            <a:pPr>
              <a:buFont typeface="Arial" panose="020B0604020202020204" pitchFamily="34" charset="0"/>
              <a:buChar char="•"/>
            </a:pPr>
            <a:r>
              <a:rPr lang="en-IN" sz="2400" dirty="0" smtClean="0">
                <a:solidFill>
                  <a:srgbClr val="333333"/>
                </a:solidFill>
                <a:latin typeface="-apple-system"/>
              </a:rPr>
              <a:t>Monitoring configuration and dashboards</a:t>
            </a:r>
          </a:p>
          <a:p>
            <a:pPr>
              <a:buFont typeface="Arial" panose="020B0604020202020204" pitchFamily="34" charset="0"/>
              <a:buChar char="•"/>
            </a:pPr>
            <a:r>
              <a:rPr lang="en-IN" sz="2400" dirty="0" smtClean="0">
                <a:solidFill>
                  <a:srgbClr val="333333"/>
                </a:solidFill>
                <a:latin typeface="-apple-system"/>
              </a:rPr>
              <a:t>Data analysis using </a:t>
            </a:r>
            <a:r>
              <a:rPr lang="en-IN" sz="2400" dirty="0" err="1" smtClean="0">
                <a:solidFill>
                  <a:srgbClr val="333333"/>
                </a:solidFill>
                <a:latin typeface="-apple-system"/>
              </a:rPr>
              <a:t>Scipy</a:t>
            </a:r>
            <a:r>
              <a:rPr lang="en-IN" sz="2400" dirty="0" smtClean="0">
                <a:solidFill>
                  <a:srgbClr val="333333"/>
                </a:solidFill>
                <a:latin typeface="-apple-system"/>
              </a:rPr>
              <a:t>, </a:t>
            </a:r>
            <a:r>
              <a:rPr lang="en-IN" sz="2400" dirty="0" err="1" smtClean="0">
                <a:solidFill>
                  <a:srgbClr val="333333"/>
                </a:solidFill>
                <a:latin typeface="-apple-system"/>
              </a:rPr>
              <a:t>Scikit</a:t>
            </a:r>
            <a:r>
              <a:rPr lang="en-IN" sz="2400" dirty="0" smtClean="0">
                <a:solidFill>
                  <a:srgbClr val="333333"/>
                </a:solidFill>
                <a:latin typeface="-apple-system"/>
              </a:rPr>
              <a:t>, </a:t>
            </a:r>
            <a:r>
              <a:rPr lang="en-IN" sz="2400" dirty="0" err="1" smtClean="0">
                <a:solidFill>
                  <a:srgbClr val="333333"/>
                </a:solidFill>
                <a:latin typeface="-apple-system"/>
              </a:rPr>
              <a:t>Numpy</a:t>
            </a:r>
            <a:r>
              <a:rPr lang="en-IN" sz="2400" dirty="0" smtClean="0">
                <a:solidFill>
                  <a:srgbClr val="333333"/>
                </a:solidFill>
                <a:latin typeface="-apple-system"/>
              </a:rPr>
              <a:t> and various kinds of notebook UIs</a:t>
            </a:r>
          </a:p>
          <a:p>
            <a:pPr>
              <a:buFont typeface="Arial" panose="020B0604020202020204" pitchFamily="34" charset="0"/>
              <a:buChar char="•"/>
            </a:pPr>
            <a:r>
              <a:rPr lang="en-IN" sz="2400" dirty="0" smtClean="0">
                <a:solidFill>
                  <a:srgbClr val="333333"/>
                </a:solidFill>
                <a:latin typeface="-apple-system"/>
              </a:rPr>
              <a:t>Configuring </a:t>
            </a:r>
            <a:r>
              <a:rPr lang="en-IN" sz="2400" dirty="0" err="1" smtClean="0">
                <a:solidFill>
                  <a:srgbClr val="333333"/>
                </a:solidFill>
                <a:latin typeface="-apple-system"/>
              </a:rPr>
              <a:t>Tensorflow</a:t>
            </a:r>
            <a:r>
              <a:rPr lang="en-IN" sz="2400" dirty="0" smtClean="0">
                <a:solidFill>
                  <a:srgbClr val="333333"/>
                </a:solidFill>
                <a:latin typeface="-apple-system"/>
              </a:rPr>
              <a:t> and analysing the results of ML projects</a:t>
            </a:r>
          </a:p>
          <a:p>
            <a:pPr>
              <a:buFont typeface="Arial" panose="020B0604020202020204" pitchFamily="34" charset="0"/>
              <a:buChar char="•"/>
            </a:pPr>
            <a:r>
              <a:rPr lang="en-IN" sz="2400" dirty="0" smtClean="0">
                <a:solidFill>
                  <a:srgbClr val="333333"/>
                </a:solidFill>
                <a:latin typeface="-apple-system"/>
              </a:rPr>
              <a:t>Hundreds of little command-line utilities for all sorts of small code and data manipulations</a:t>
            </a:r>
          </a:p>
          <a:p>
            <a:pPr>
              <a:buFont typeface="Arial" panose="020B0604020202020204" pitchFamily="34" charset="0"/>
              <a:buChar char="•"/>
            </a:pPr>
            <a:r>
              <a:rPr lang="en-IN" sz="2400" dirty="0" smtClean="0">
                <a:solidFill>
                  <a:srgbClr val="333333"/>
                </a:solidFill>
                <a:latin typeface="-apple-system"/>
              </a:rPr>
              <a:t>Thousands of internal websites</a:t>
            </a:r>
          </a:p>
          <a:p>
            <a:pPr>
              <a:buFont typeface="Arial" panose="020B0604020202020204" pitchFamily="34" charset="0"/>
              <a:buChar char="•"/>
            </a:pPr>
            <a:r>
              <a:rPr lang="en-IN" sz="2400" dirty="0" smtClean="0">
                <a:solidFill>
                  <a:srgbClr val="333333"/>
                </a:solidFill>
                <a:latin typeface="-apple-system"/>
              </a:rPr>
              <a:t>The </a:t>
            </a:r>
            <a:r>
              <a:rPr lang="en-IN" sz="2400" dirty="0" smtClean="0">
                <a:solidFill>
                  <a:srgbClr val="2B6DAD"/>
                </a:solidFill>
                <a:latin typeface="-apple-system"/>
                <a:hlinkClick r:id="rId2"/>
              </a:rPr>
              <a:t>youtube.com</a:t>
            </a:r>
            <a:r>
              <a:rPr lang="en-IN" sz="2400" dirty="0" smtClean="0">
                <a:solidFill>
                  <a:srgbClr val="333333"/>
                </a:solidFill>
                <a:latin typeface="-apple-system"/>
              </a:rPr>
              <a:t> site was still</a:t>
            </a:r>
            <a:endParaRPr lang="en-IN" sz="2400" b="0" i="0" u="none" strike="noStrike" dirty="0">
              <a:solidFill>
                <a:srgbClr val="333333"/>
              </a:solidFill>
              <a:effectLst/>
              <a:latin typeface="-apple-system"/>
            </a:endParaRPr>
          </a:p>
        </p:txBody>
      </p:sp>
    </p:spTree>
    <p:extLst>
      <p:ext uri="{BB962C8B-B14F-4D97-AF65-F5344CB8AC3E}">
        <p14:creationId xmlns:p14="http://schemas.microsoft.com/office/powerpoint/2010/main" val="767909616"/>
      </p:ext>
    </p:extLst>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How does Google use Python? In which process does it?</a:t>
            </a:r>
            <a:endParaRPr lang="en-IN" dirty="0"/>
          </a:p>
        </p:txBody>
      </p:sp>
      <p:sp>
        <p:nvSpPr>
          <p:cNvPr id="3" name="Content Placeholder 2"/>
          <p:cNvSpPr>
            <a:spLocks noGrp="1"/>
          </p:cNvSpPr>
          <p:nvPr>
            <p:ph idx="1"/>
          </p:nvPr>
        </p:nvSpPr>
        <p:spPr/>
        <p:txBody>
          <a:bodyPr>
            <a:normAutofit lnSpcReduction="10000"/>
          </a:bodyPr>
          <a:lstStyle/>
          <a:p>
            <a:r>
              <a:rPr lang="en-IN" dirty="0">
                <a:effectLst/>
              </a:rPr>
              <a:t>Google uses Python for processing the huge amount of data they acquire from their users.</a:t>
            </a:r>
          </a:p>
          <a:p>
            <a:r>
              <a:rPr lang="en-IN" dirty="0">
                <a:effectLst/>
              </a:rPr>
              <a:t>For example:</a:t>
            </a:r>
          </a:p>
          <a:p>
            <a:r>
              <a:rPr lang="en-IN" dirty="0">
                <a:effectLst/>
              </a:rPr>
              <a:t>How does </a:t>
            </a:r>
            <a:r>
              <a:rPr lang="en-IN" dirty="0" err="1">
                <a:effectLst/>
              </a:rPr>
              <a:t>Youtube</a:t>
            </a:r>
            <a:r>
              <a:rPr lang="en-IN" dirty="0">
                <a:effectLst/>
              </a:rPr>
              <a:t> know what to recommend to you? Randomly? No. </a:t>
            </a:r>
            <a:r>
              <a:rPr lang="en-IN" dirty="0" err="1">
                <a:effectLst/>
              </a:rPr>
              <a:t>Youtube</a:t>
            </a:r>
            <a:r>
              <a:rPr lang="en-IN" dirty="0">
                <a:effectLst/>
              </a:rPr>
              <a:t> gets access to your data such as your history of videos (and their tags perhaps), and by applying Machine Learning, it learns what kind of videos you like to watch. With every video you watch from their recommendation, it becomes better at “guessing”. Python is a great platform for Artificial Intelligence and all that implies, hence it is being used by Big Data processors like </a:t>
            </a:r>
            <a:r>
              <a:rPr lang="en-IN" dirty="0" err="1">
                <a:effectLst/>
              </a:rPr>
              <a:t>Youtube</a:t>
            </a:r>
            <a:endParaRPr lang="en-IN" dirty="0">
              <a:effectLst/>
            </a:endParaRPr>
          </a:p>
          <a:p>
            <a:endParaRPr lang="en-IN" dirty="0"/>
          </a:p>
        </p:txBody>
      </p:sp>
    </p:spTree>
    <p:extLst>
      <p:ext uri="{BB962C8B-B14F-4D97-AF65-F5344CB8AC3E}">
        <p14:creationId xmlns:p14="http://schemas.microsoft.com/office/powerpoint/2010/main" val="3120848212"/>
      </p:ext>
    </p:extLst>
  </p:cSld>
  <p:clrMapOvr>
    <a:masterClrMapping/>
  </p:clrMapOvr>
  <p:transition spd="slow">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do you process an image in Python?</a:t>
            </a:r>
            <a:endParaRPr lang="en-IN" dirty="0"/>
          </a:p>
        </p:txBody>
      </p:sp>
      <p:sp>
        <p:nvSpPr>
          <p:cNvPr id="3" name="Content Placeholder 2"/>
          <p:cNvSpPr>
            <a:spLocks noGrp="1"/>
          </p:cNvSpPr>
          <p:nvPr>
            <p:ph idx="1"/>
          </p:nvPr>
        </p:nvSpPr>
        <p:spPr/>
        <p:txBody>
          <a:bodyPr/>
          <a:lstStyle/>
          <a:p>
            <a:pPr marL="0" indent="0">
              <a:buNone/>
            </a:pPr>
            <a:r>
              <a:rPr lang="en-IN" b="1" dirty="0">
                <a:effectLst/>
              </a:rPr>
              <a:t>Let's get started</a:t>
            </a:r>
            <a:endParaRPr lang="en-IN" dirty="0">
              <a:effectLst/>
            </a:endParaRPr>
          </a:p>
          <a:p>
            <a:r>
              <a:rPr lang="en-IN" dirty="0">
                <a:effectLst/>
              </a:rPr>
              <a:t>Step 1: Import the required library. </a:t>
            </a:r>
            <a:r>
              <a:rPr lang="en-IN" dirty="0" err="1">
                <a:effectLst/>
              </a:rPr>
              <a:t>Skimage</a:t>
            </a:r>
            <a:r>
              <a:rPr lang="en-IN" dirty="0">
                <a:effectLst/>
              </a:rPr>
              <a:t> package enables us to do image processing using Python. ... </a:t>
            </a:r>
          </a:p>
          <a:p>
            <a:r>
              <a:rPr lang="en-IN" dirty="0">
                <a:effectLst/>
              </a:rPr>
              <a:t>Step 2 : Import the image. Once we have all the libraries in place, we need to import our image file to python. ... </a:t>
            </a:r>
          </a:p>
          <a:p>
            <a:r>
              <a:rPr lang="en-IN" dirty="0">
                <a:effectLst/>
              </a:rPr>
              <a:t>Step 3 : Find the number of Stars. ... </a:t>
            </a:r>
          </a:p>
          <a:p>
            <a:r>
              <a:rPr lang="en-IN" dirty="0">
                <a:effectLst/>
              </a:rPr>
              <a:t>Step 4 : Validated whether we captured all the stars.</a:t>
            </a:r>
          </a:p>
          <a:p>
            <a:endParaRPr lang="en-IN" dirty="0"/>
          </a:p>
        </p:txBody>
      </p:sp>
    </p:spTree>
    <p:extLst>
      <p:ext uri="{BB962C8B-B14F-4D97-AF65-F5344CB8AC3E}">
        <p14:creationId xmlns:p14="http://schemas.microsoft.com/office/powerpoint/2010/main" val="1714202525"/>
      </p:ext>
    </p:extLst>
  </p:cSld>
  <p:clrMapOvr>
    <a:masterClrMapping/>
  </p:clrMapOvr>
  <p:transition spd="slow">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Python is used for image processing?</a:t>
            </a:r>
            <a:endParaRPr lang="en-IN" dirty="0"/>
          </a:p>
        </p:txBody>
      </p:sp>
      <p:sp>
        <p:nvSpPr>
          <p:cNvPr id="3" name="Content Placeholder 2"/>
          <p:cNvSpPr>
            <a:spLocks noGrp="1"/>
          </p:cNvSpPr>
          <p:nvPr>
            <p:ph idx="1"/>
          </p:nvPr>
        </p:nvSpPr>
        <p:spPr/>
        <p:txBody>
          <a:bodyPr/>
          <a:lstStyle/>
          <a:p>
            <a:pPr marL="0" indent="0">
              <a:buNone/>
            </a:pPr>
            <a:r>
              <a:rPr lang="en-IN" b="1" dirty="0" smtClean="0">
                <a:effectLst/>
              </a:rPr>
              <a:t>Python</a:t>
            </a:r>
            <a:r>
              <a:rPr lang="en-IN" dirty="0" smtClean="0">
                <a:effectLst/>
              </a:rPr>
              <a:t> </a:t>
            </a:r>
            <a:r>
              <a:rPr lang="en-IN" dirty="0">
                <a:effectLst/>
              </a:rPr>
              <a:t>is a general purpose programming language with a number of potential advantages for </a:t>
            </a:r>
            <a:r>
              <a:rPr lang="en-IN" b="1" dirty="0">
                <a:effectLst/>
              </a:rPr>
              <a:t>image</a:t>
            </a:r>
            <a:r>
              <a:rPr lang="en-IN" dirty="0">
                <a:effectLst/>
              </a:rPr>
              <a:t> handling and data presentation in nuclear medicine. ... These include </a:t>
            </a:r>
            <a:r>
              <a:rPr lang="en-IN" dirty="0" err="1">
                <a:effectLst/>
              </a:rPr>
              <a:t>numpy</a:t>
            </a:r>
            <a:r>
              <a:rPr lang="en-IN" dirty="0">
                <a:effectLst/>
              </a:rPr>
              <a:t> for the array </a:t>
            </a:r>
            <a:r>
              <a:rPr lang="en-IN" b="1" dirty="0">
                <a:effectLst/>
              </a:rPr>
              <a:t>manipulation needed</a:t>
            </a:r>
            <a:r>
              <a:rPr lang="en-IN" dirty="0">
                <a:effectLst/>
              </a:rPr>
              <a:t> in </a:t>
            </a:r>
            <a:r>
              <a:rPr lang="en-IN" b="1" dirty="0">
                <a:effectLst/>
              </a:rPr>
              <a:t>image processing</a:t>
            </a:r>
            <a:r>
              <a:rPr lang="en-IN" dirty="0">
                <a:effectLst/>
              </a:rPr>
              <a:t>, and </a:t>
            </a:r>
            <a:r>
              <a:rPr lang="en-IN" dirty="0" err="1">
                <a:effectLst/>
              </a:rPr>
              <a:t>matplotlib</a:t>
            </a:r>
            <a:r>
              <a:rPr lang="en-IN" dirty="0">
                <a:effectLst/>
              </a:rPr>
              <a:t>, for display of graphs and data plots.</a:t>
            </a:r>
            <a:endParaRPr lang="en-IN" dirty="0"/>
          </a:p>
        </p:txBody>
      </p:sp>
    </p:spTree>
    <p:extLst>
      <p:ext uri="{BB962C8B-B14F-4D97-AF65-F5344CB8AC3E}">
        <p14:creationId xmlns:p14="http://schemas.microsoft.com/office/powerpoint/2010/main" val="1882684235"/>
      </p:ext>
    </p:extLst>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Google vision API for image analysis with python</a:t>
            </a:r>
            <a:endParaRPr lang="en-IN" dirty="0"/>
          </a:p>
        </p:txBody>
      </p:sp>
      <p:sp>
        <p:nvSpPr>
          <p:cNvPr id="3" name="Content Placeholder 2"/>
          <p:cNvSpPr>
            <a:spLocks noGrp="1"/>
          </p:cNvSpPr>
          <p:nvPr>
            <p:ph idx="1"/>
          </p:nvPr>
        </p:nvSpPr>
        <p:spPr/>
        <p:txBody>
          <a:bodyPr/>
          <a:lstStyle/>
          <a:p>
            <a:pPr marL="0" indent="0">
              <a:buNone/>
            </a:pPr>
            <a:r>
              <a:rPr lang="en-IN" dirty="0">
                <a:effectLst/>
              </a:rPr>
              <a:t>Google Vision API detects objects, faces, printed and handwritten text from images using pre-trained machine learning models. You can upload each image to the tool and get its contents. But, if you have a large set of images on your local desktop then using python to send requests to the API is much feasible</a:t>
            </a:r>
            <a:r>
              <a:rPr lang="en-IN" dirty="0" smtClean="0">
                <a:effectLst/>
              </a:rPr>
              <a:t>.</a:t>
            </a:r>
          </a:p>
          <a:p>
            <a:pPr marL="0" indent="0">
              <a:buNone/>
            </a:pPr>
            <a:r>
              <a:rPr lang="en-IN" dirty="0">
                <a:effectLst/>
              </a:rPr>
              <a:t>This article talks about how to create, upload images to </a:t>
            </a:r>
            <a:r>
              <a:rPr lang="en-IN" dirty="0" err="1">
                <a:effectLst/>
              </a:rPr>
              <a:t>google</a:t>
            </a:r>
            <a:r>
              <a:rPr lang="en-IN" dirty="0">
                <a:effectLst/>
              </a:rPr>
              <a:t> bucket, perform label detection on a large dataset of images using python and </a:t>
            </a:r>
            <a:r>
              <a:rPr lang="en-IN" dirty="0" err="1">
                <a:effectLst/>
              </a:rPr>
              <a:t>google</a:t>
            </a:r>
            <a:r>
              <a:rPr lang="en-IN" dirty="0">
                <a:effectLst/>
              </a:rPr>
              <a:t> cloud </a:t>
            </a:r>
            <a:r>
              <a:rPr lang="en-IN" dirty="0" err="1">
                <a:effectLst/>
              </a:rPr>
              <a:t>sdk</a:t>
            </a:r>
            <a:r>
              <a:rPr lang="en-IN" dirty="0">
                <a:effectLst/>
              </a:rPr>
              <a:t>. “</a:t>
            </a:r>
            <a:r>
              <a:rPr lang="en-IN" dirty="0" err="1">
                <a:effectLst/>
              </a:rPr>
              <a:t>gsutil</a:t>
            </a:r>
            <a:r>
              <a:rPr lang="en-IN" dirty="0">
                <a:effectLst/>
              </a:rPr>
              <a:t>” is used for fast upload of images and set lifecycle on </a:t>
            </a:r>
            <a:r>
              <a:rPr lang="en-IN" dirty="0" err="1">
                <a:effectLst/>
              </a:rPr>
              <a:t>google</a:t>
            </a:r>
            <a:r>
              <a:rPr lang="en-IN" dirty="0">
                <a:effectLst/>
              </a:rPr>
              <a:t> bucket. All images were </a:t>
            </a:r>
            <a:r>
              <a:rPr lang="en-IN" dirty="0" err="1">
                <a:effectLst/>
              </a:rPr>
              <a:t>analyzed</a:t>
            </a:r>
            <a:r>
              <a:rPr lang="en-IN" dirty="0">
                <a:effectLst/>
              </a:rPr>
              <a:t> with batch processing.</a:t>
            </a:r>
            <a:endParaRPr lang="en-IN" dirty="0"/>
          </a:p>
        </p:txBody>
      </p:sp>
    </p:spTree>
    <p:extLst>
      <p:ext uri="{BB962C8B-B14F-4D97-AF65-F5344CB8AC3E}">
        <p14:creationId xmlns:p14="http://schemas.microsoft.com/office/powerpoint/2010/main" val="3445436473"/>
      </p:ext>
    </p:extLst>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0608" y="386366"/>
            <a:ext cx="11462198" cy="369332"/>
          </a:xfrm>
          <a:prstGeom prst="rect">
            <a:avLst/>
          </a:prstGeom>
          <a:noFill/>
        </p:spPr>
        <p:txBody>
          <a:bodyPr wrap="square" rtlCol="0">
            <a:spAutoFit/>
          </a:bodyPr>
          <a:lstStyle/>
          <a:p>
            <a:r>
              <a:rPr lang="en-IN" b="1"/>
              <a:t>Step 1: Create a project</a:t>
            </a:r>
            <a:endParaRPr lang="en-IN" dirty="0"/>
          </a:p>
        </p:txBody>
      </p:sp>
      <p:sp>
        <p:nvSpPr>
          <p:cNvPr id="4" name="Rectangle 3"/>
          <p:cNvSpPr/>
          <p:nvPr/>
        </p:nvSpPr>
        <p:spPr>
          <a:xfrm>
            <a:off x="360608" y="755698"/>
            <a:ext cx="11462198" cy="646331"/>
          </a:xfrm>
          <a:prstGeom prst="rect">
            <a:avLst/>
          </a:prstGeom>
        </p:spPr>
        <p:txBody>
          <a:bodyPr wrap="square">
            <a:spAutoFit/>
          </a:bodyPr>
          <a:lstStyle/>
          <a:p>
            <a:r>
              <a:rPr lang="en-IN" dirty="0">
                <a:latin typeface="medium-content-serif-font"/>
              </a:rPr>
              <a:t>Follow the steps in the link below to create a new project and enable </a:t>
            </a:r>
            <a:r>
              <a:rPr lang="en-IN" dirty="0" err="1">
                <a:latin typeface="medium-content-serif-font"/>
              </a:rPr>
              <a:t>google</a:t>
            </a:r>
            <a:r>
              <a:rPr lang="en-IN" dirty="0">
                <a:latin typeface="medium-content-serif-font"/>
              </a:rPr>
              <a:t> vision AI. Store the key in a JSON file.</a:t>
            </a:r>
            <a:endParaRPr lang="en-IN" dirty="0"/>
          </a:p>
        </p:txBody>
      </p:sp>
      <p:sp>
        <p:nvSpPr>
          <p:cNvPr id="5" name="Rectangle 4"/>
          <p:cNvSpPr/>
          <p:nvPr/>
        </p:nvSpPr>
        <p:spPr>
          <a:xfrm>
            <a:off x="360608" y="1402029"/>
            <a:ext cx="10058400" cy="369332"/>
          </a:xfrm>
          <a:prstGeom prst="rect">
            <a:avLst/>
          </a:prstGeom>
        </p:spPr>
        <p:txBody>
          <a:bodyPr wrap="square">
            <a:spAutoFit/>
          </a:bodyPr>
          <a:lstStyle/>
          <a:p>
            <a:r>
              <a:rPr lang="en-IN" b="1" dirty="0">
                <a:latin typeface="medium-content-serif-font"/>
              </a:rPr>
              <a:t>Step 2: Download </a:t>
            </a:r>
            <a:r>
              <a:rPr lang="en-IN" b="1" dirty="0" err="1">
                <a:latin typeface="medium-content-serif-font"/>
              </a:rPr>
              <a:t>google</a:t>
            </a:r>
            <a:r>
              <a:rPr lang="en-IN" b="1" dirty="0">
                <a:latin typeface="medium-content-serif-font"/>
              </a:rPr>
              <a:t> cloud </a:t>
            </a:r>
            <a:r>
              <a:rPr lang="en-IN" b="1" dirty="0" err="1">
                <a:latin typeface="medium-content-serif-font"/>
              </a:rPr>
              <a:t>sdk</a:t>
            </a:r>
            <a:r>
              <a:rPr lang="en-IN" b="1" dirty="0">
                <a:latin typeface="medium-content-serif-font"/>
              </a:rPr>
              <a:t> along with </a:t>
            </a:r>
            <a:r>
              <a:rPr lang="en-IN" b="1" dirty="0" err="1">
                <a:latin typeface="medium-content-serif-font"/>
              </a:rPr>
              <a:t>gsutil</a:t>
            </a:r>
            <a:endParaRPr lang="en-IN" dirty="0"/>
          </a:p>
        </p:txBody>
      </p:sp>
      <p:sp>
        <p:nvSpPr>
          <p:cNvPr id="6" name="Rectangle 5"/>
          <p:cNvSpPr/>
          <p:nvPr/>
        </p:nvSpPr>
        <p:spPr>
          <a:xfrm>
            <a:off x="360608" y="1771361"/>
            <a:ext cx="11462198" cy="1754326"/>
          </a:xfrm>
          <a:prstGeom prst="rect">
            <a:avLst/>
          </a:prstGeom>
        </p:spPr>
        <p:txBody>
          <a:bodyPr wrap="square">
            <a:spAutoFit/>
          </a:bodyPr>
          <a:lstStyle/>
          <a:p>
            <a:r>
              <a:rPr lang="en-IN" dirty="0" err="1">
                <a:latin typeface="medium-content-serif-font"/>
              </a:rPr>
              <a:t>Gsutil</a:t>
            </a:r>
            <a:r>
              <a:rPr lang="en-IN" dirty="0">
                <a:latin typeface="medium-content-serif-font"/>
              </a:rPr>
              <a:t> tool helps easy upload of large dataset of images to a </a:t>
            </a:r>
            <a:r>
              <a:rPr lang="en-IN" dirty="0" err="1">
                <a:latin typeface="medium-content-serif-font"/>
              </a:rPr>
              <a:t>google</a:t>
            </a:r>
            <a:r>
              <a:rPr lang="en-IN" dirty="0">
                <a:latin typeface="medium-content-serif-font"/>
              </a:rPr>
              <a:t> bucket. Run the following code in command prompt or terminal</a:t>
            </a:r>
          </a:p>
          <a:p>
            <a:r>
              <a:rPr lang="en-IN" i="1" dirty="0">
                <a:latin typeface="medium-content-serif-font"/>
              </a:rPr>
              <a:t>curl </a:t>
            </a:r>
            <a:r>
              <a:rPr lang="en-IN" i="1" dirty="0">
                <a:latin typeface="medium-content-serif-font"/>
                <a:hlinkClick r:id="rId2"/>
              </a:rPr>
              <a:t>https://sdk.cloud.google.com</a:t>
            </a:r>
            <a:r>
              <a:rPr lang="en-IN" i="1" dirty="0">
                <a:latin typeface="medium-content-serif-font"/>
              </a:rPr>
              <a:t> | bash</a:t>
            </a:r>
            <a:endParaRPr lang="en-IN" dirty="0">
              <a:latin typeface="medium-content-serif-font"/>
            </a:endParaRPr>
          </a:p>
          <a:p>
            <a:r>
              <a:rPr lang="en-IN" dirty="0">
                <a:latin typeface="medium-content-serif-font"/>
              </a:rPr>
              <a:t>Else you can also download </a:t>
            </a:r>
            <a:r>
              <a:rPr lang="en-IN" dirty="0" err="1">
                <a:latin typeface="medium-content-serif-font"/>
              </a:rPr>
              <a:t>sdk</a:t>
            </a:r>
            <a:r>
              <a:rPr lang="en-IN" dirty="0">
                <a:latin typeface="medium-content-serif-font"/>
              </a:rPr>
              <a:t> from following links</a:t>
            </a:r>
          </a:p>
          <a:p>
            <a:r>
              <a:rPr lang="en-IN" dirty="0">
                <a:latin typeface="medium-content-serif-font"/>
              </a:rPr>
              <a:t>Mac OS: </a:t>
            </a:r>
            <a:r>
              <a:rPr lang="en-IN" dirty="0">
                <a:latin typeface="medium-content-serif-font"/>
                <a:hlinkClick r:id="rId3"/>
              </a:rPr>
              <a:t>https://cloud.google.com/sdk/docs/quickstart-macos</a:t>
            </a:r>
            <a:r>
              <a:rPr lang="en-IN" dirty="0">
                <a:latin typeface="medium-content-serif-font"/>
              </a:rPr>
              <a:t> (store the folder in home directory)</a:t>
            </a:r>
          </a:p>
          <a:p>
            <a:r>
              <a:rPr lang="en-IN" dirty="0">
                <a:latin typeface="medium-content-serif-font"/>
              </a:rPr>
              <a:t>Windows </a:t>
            </a:r>
            <a:r>
              <a:rPr lang="en-IN" dirty="0">
                <a:latin typeface="medium-content-serif-font"/>
                <a:hlinkClick r:id="rId4"/>
              </a:rPr>
              <a:t>https://cloud.google.com/sdk/docs/quickstart-windows</a:t>
            </a:r>
            <a:endParaRPr lang="en-IN" b="0" i="0" u="none" strike="noStrike" dirty="0">
              <a:effectLst/>
              <a:latin typeface="medium-content-serif-font"/>
            </a:endParaRPr>
          </a:p>
        </p:txBody>
      </p:sp>
      <p:sp>
        <p:nvSpPr>
          <p:cNvPr id="7" name="Rectangle 6"/>
          <p:cNvSpPr/>
          <p:nvPr/>
        </p:nvSpPr>
        <p:spPr>
          <a:xfrm>
            <a:off x="360608" y="3525687"/>
            <a:ext cx="2993127" cy="369332"/>
          </a:xfrm>
          <a:prstGeom prst="rect">
            <a:avLst/>
          </a:prstGeom>
        </p:spPr>
        <p:txBody>
          <a:bodyPr wrap="none">
            <a:spAutoFit/>
          </a:bodyPr>
          <a:lstStyle/>
          <a:p>
            <a:r>
              <a:rPr lang="en-IN" b="1" dirty="0">
                <a:latin typeface="medium-content-serif-font"/>
              </a:rPr>
              <a:t>Step 3: Set configuration:</a:t>
            </a:r>
            <a:endParaRPr lang="en-IN" dirty="0"/>
          </a:p>
        </p:txBody>
      </p:sp>
      <p:sp>
        <p:nvSpPr>
          <p:cNvPr id="8" name="Rectangle 7"/>
          <p:cNvSpPr/>
          <p:nvPr/>
        </p:nvSpPr>
        <p:spPr>
          <a:xfrm>
            <a:off x="360608" y="3895019"/>
            <a:ext cx="11462198" cy="2031325"/>
          </a:xfrm>
          <a:prstGeom prst="rect">
            <a:avLst/>
          </a:prstGeom>
        </p:spPr>
        <p:txBody>
          <a:bodyPr wrap="square">
            <a:spAutoFit/>
          </a:bodyPr>
          <a:lstStyle/>
          <a:p>
            <a:r>
              <a:rPr lang="en-IN" dirty="0">
                <a:latin typeface="medium-content-serif-font"/>
              </a:rPr>
              <a:t>Following commands are required to connect to your </a:t>
            </a:r>
            <a:r>
              <a:rPr lang="en-IN" dirty="0" err="1">
                <a:latin typeface="medium-content-serif-font"/>
              </a:rPr>
              <a:t>google</a:t>
            </a:r>
            <a:r>
              <a:rPr lang="en-IN" dirty="0">
                <a:latin typeface="medium-content-serif-font"/>
              </a:rPr>
              <a:t> cloud project created in step 1. Type this in terminal</a:t>
            </a:r>
          </a:p>
          <a:p>
            <a:r>
              <a:rPr lang="en-IN" i="1" dirty="0" err="1">
                <a:latin typeface="medium-content-serif-font"/>
              </a:rPr>
              <a:t>gcloud</a:t>
            </a:r>
            <a:r>
              <a:rPr lang="en-IN" i="1" dirty="0">
                <a:latin typeface="medium-content-serif-font"/>
              </a:rPr>
              <a:t> </a:t>
            </a:r>
            <a:r>
              <a:rPr lang="en-IN" i="1" dirty="0" err="1">
                <a:latin typeface="medium-content-serif-font"/>
              </a:rPr>
              <a:t>init</a:t>
            </a:r>
            <a:endParaRPr lang="en-IN" dirty="0">
              <a:latin typeface="medium-content-serif-font"/>
            </a:endParaRPr>
          </a:p>
          <a:p>
            <a:r>
              <a:rPr lang="en-IN" dirty="0">
                <a:latin typeface="medium-content-serif-font"/>
              </a:rPr>
              <a:t>Pick configuration to use: select “Create a new configuration”</a:t>
            </a:r>
          </a:p>
          <a:p>
            <a:r>
              <a:rPr lang="en-IN" dirty="0">
                <a:latin typeface="medium-content-serif-font"/>
              </a:rPr>
              <a:t>Choose an account to perform operations: If you don’t see your </a:t>
            </a:r>
            <a:r>
              <a:rPr lang="en-IN" dirty="0" err="1">
                <a:latin typeface="medium-content-serif-font"/>
              </a:rPr>
              <a:t>gmail</a:t>
            </a:r>
            <a:r>
              <a:rPr lang="en-IN" dirty="0">
                <a:latin typeface="medium-content-serif-font"/>
              </a:rPr>
              <a:t> account select “Log in with a new account” and login to the account.</a:t>
            </a:r>
          </a:p>
          <a:p>
            <a:r>
              <a:rPr lang="en-IN" dirty="0">
                <a:latin typeface="medium-content-serif-font"/>
              </a:rPr>
              <a:t>Pick cloud project to use: You should see the project you created in step 1 and select it</a:t>
            </a:r>
            <a:endParaRPr lang="en-IN" b="0" i="0" u="none" strike="noStrike" dirty="0">
              <a:effectLst/>
              <a:latin typeface="medium-content-serif-font"/>
            </a:endParaRPr>
          </a:p>
        </p:txBody>
      </p:sp>
    </p:spTree>
    <p:extLst>
      <p:ext uri="{BB962C8B-B14F-4D97-AF65-F5344CB8AC3E}">
        <p14:creationId xmlns:p14="http://schemas.microsoft.com/office/powerpoint/2010/main" val="473474422"/>
      </p:ext>
    </p:extLst>
  </p:cSld>
  <p:clrMapOvr>
    <a:masterClrMapping/>
  </p:clrMapOvr>
  <p:transition spd="slow">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9502" y="385224"/>
            <a:ext cx="5339923" cy="369332"/>
          </a:xfrm>
          <a:prstGeom prst="rect">
            <a:avLst/>
          </a:prstGeom>
        </p:spPr>
        <p:txBody>
          <a:bodyPr wrap="square">
            <a:spAutoFit/>
          </a:bodyPr>
          <a:lstStyle/>
          <a:p>
            <a:r>
              <a:rPr lang="en-IN" b="1" dirty="0">
                <a:latin typeface="medium-content-serif-font"/>
              </a:rPr>
              <a:t>Step 4: Upload images to </a:t>
            </a:r>
            <a:r>
              <a:rPr lang="en-IN" b="1" dirty="0" err="1">
                <a:latin typeface="medium-content-serif-font"/>
              </a:rPr>
              <a:t>google</a:t>
            </a:r>
            <a:r>
              <a:rPr lang="en-IN" b="1" dirty="0">
                <a:latin typeface="medium-content-serif-font"/>
              </a:rPr>
              <a:t> cloud storage</a:t>
            </a:r>
            <a:endParaRPr lang="en-IN" dirty="0"/>
          </a:p>
        </p:txBody>
      </p:sp>
      <p:sp>
        <p:nvSpPr>
          <p:cNvPr id="4" name="Rectangle 3"/>
          <p:cNvSpPr/>
          <p:nvPr/>
        </p:nvSpPr>
        <p:spPr>
          <a:xfrm>
            <a:off x="399502" y="754556"/>
            <a:ext cx="11423304" cy="923330"/>
          </a:xfrm>
          <a:prstGeom prst="rect">
            <a:avLst/>
          </a:prstGeom>
        </p:spPr>
        <p:txBody>
          <a:bodyPr wrap="square">
            <a:spAutoFit/>
          </a:bodyPr>
          <a:lstStyle/>
          <a:p>
            <a:r>
              <a:rPr lang="en-IN" dirty="0">
                <a:latin typeface="medium-content-serif-font"/>
              </a:rPr>
              <a:t>Create a bucket: </a:t>
            </a:r>
            <a:r>
              <a:rPr lang="en-IN" i="1" dirty="0" err="1">
                <a:latin typeface="medium-content-serif-font"/>
              </a:rPr>
              <a:t>gsutil</a:t>
            </a:r>
            <a:r>
              <a:rPr lang="en-IN" i="1" dirty="0">
                <a:latin typeface="medium-content-serif-font"/>
              </a:rPr>
              <a:t> </a:t>
            </a:r>
            <a:r>
              <a:rPr lang="en-IN" i="1" dirty="0" err="1">
                <a:latin typeface="medium-content-serif-font"/>
              </a:rPr>
              <a:t>mb</a:t>
            </a:r>
            <a:r>
              <a:rPr lang="en-IN" i="1" dirty="0">
                <a:latin typeface="medium-content-serif-font"/>
              </a:rPr>
              <a:t> ‘</a:t>
            </a:r>
            <a:r>
              <a:rPr lang="en-IN" i="1" dirty="0" err="1">
                <a:latin typeface="medium-content-serif-font"/>
              </a:rPr>
              <a:t>gs</a:t>
            </a:r>
            <a:r>
              <a:rPr lang="en-IN" i="1" dirty="0">
                <a:latin typeface="medium-content-serif-font"/>
              </a:rPr>
              <a:t>://</a:t>
            </a:r>
            <a:r>
              <a:rPr lang="en-IN" i="1" dirty="0" err="1">
                <a:latin typeface="medium-content-serif-font"/>
              </a:rPr>
              <a:t>bucketname</a:t>
            </a:r>
            <a:r>
              <a:rPr lang="en-IN" i="1" dirty="0">
                <a:latin typeface="medium-content-serif-font"/>
              </a:rPr>
              <a:t>’</a:t>
            </a:r>
            <a:r>
              <a:rPr lang="en-IN" dirty="0">
                <a:latin typeface="medium-content-serif-font"/>
              </a:rPr>
              <a:t> (bucket name should be unique)</a:t>
            </a:r>
          </a:p>
          <a:p>
            <a:r>
              <a:rPr lang="en-IN" dirty="0">
                <a:latin typeface="medium-content-serif-font"/>
              </a:rPr>
              <a:t>Upload image folder from your local desktop to </a:t>
            </a:r>
            <a:r>
              <a:rPr lang="en-IN" dirty="0" err="1">
                <a:latin typeface="medium-content-serif-font"/>
              </a:rPr>
              <a:t>google</a:t>
            </a:r>
            <a:r>
              <a:rPr lang="en-IN" dirty="0">
                <a:latin typeface="medium-content-serif-font"/>
              </a:rPr>
              <a:t> bucket:</a:t>
            </a:r>
          </a:p>
          <a:p>
            <a:r>
              <a:rPr lang="en-IN" i="1" dirty="0" err="1">
                <a:latin typeface="medium-content-serif-font"/>
              </a:rPr>
              <a:t>gsutil</a:t>
            </a:r>
            <a:r>
              <a:rPr lang="en-IN" i="1" dirty="0">
                <a:latin typeface="medium-content-serif-font"/>
              </a:rPr>
              <a:t> -m </a:t>
            </a:r>
            <a:r>
              <a:rPr lang="en-IN" i="1" dirty="0" err="1">
                <a:latin typeface="medium-content-serif-font"/>
              </a:rPr>
              <a:t>cp</a:t>
            </a:r>
            <a:r>
              <a:rPr lang="en-IN" i="1" dirty="0">
                <a:latin typeface="medium-content-serif-font"/>
              </a:rPr>
              <a:t> -R ‘path/to/</a:t>
            </a:r>
            <a:r>
              <a:rPr lang="en-IN" i="1" dirty="0" err="1">
                <a:latin typeface="medium-content-serif-font"/>
              </a:rPr>
              <a:t>imagefolder</a:t>
            </a:r>
            <a:r>
              <a:rPr lang="en-IN" i="1" dirty="0">
                <a:latin typeface="medium-content-serif-font"/>
              </a:rPr>
              <a:t>’ ‘</a:t>
            </a:r>
            <a:r>
              <a:rPr lang="en-IN" i="1" dirty="0" err="1">
                <a:latin typeface="medium-content-serif-font"/>
              </a:rPr>
              <a:t>gs</a:t>
            </a:r>
            <a:r>
              <a:rPr lang="en-IN" i="1" dirty="0">
                <a:latin typeface="medium-content-serif-font"/>
              </a:rPr>
              <a:t>://</a:t>
            </a:r>
            <a:r>
              <a:rPr lang="en-IN" i="1" dirty="0" err="1">
                <a:latin typeface="medium-content-serif-font"/>
              </a:rPr>
              <a:t>bucketname</a:t>
            </a:r>
            <a:r>
              <a:rPr lang="en-IN" i="1" dirty="0">
                <a:latin typeface="medium-content-serif-font"/>
              </a:rPr>
              <a:t>’</a:t>
            </a:r>
            <a:endParaRPr lang="en-IN" b="0" i="0" u="none" strike="noStrike" dirty="0">
              <a:effectLst/>
              <a:latin typeface="medium-content-serif-font"/>
            </a:endParaRPr>
          </a:p>
        </p:txBody>
      </p:sp>
      <p:sp>
        <p:nvSpPr>
          <p:cNvPr id="5" name="Rectangle 4"/>
          <p:cNvSpPr/>
          <p:nvPr/>
        </p:nvSpPr>
        <p:spPr>
          <a:xfrm>
            <a:off x="399502" y="1862552"/>
            <a:ext cx="5250155" cy="369332"/>
          </a:xfrm>
          <a:prstGeom prst="rect">
            <a:avLst/>
          </a:prstGeom>
        </p:spPr>
        <p:txBody>
          <a:bodyPr wrap="none">
            <a:spAutoFit/>
          </a:bodyPr>
          <a:lstStyle/>
          <a:p>
            <a:r>
              <a:rPr lang="en-IN" b="1" dirty="0">
                <a:latin typeface="medium-content-serif-font"/>
              </a:rPr>
              <a:t>Step 5: Get labels for images in </a:t>
            </a:r>
            <a:r>
              <a:rPr lang="en-IN" b="1" dirty="0" err="1">
                <a:latin typeface="medium-content-serif-font"/>
              </a:rPr>
              <a:t>google</a:t>
            </a:r>
            <a:r>
              <a:rPr lang="en-IN" b="1" dirty="0">
                <a:latin typeface="medium-content-serif-font"/>
              </a:rPr>
              <a:t> bucket</a:t>
            </a:r>
            <a:endParaRPr lang="en-IN" dirty="0"/>
          </a:p>
        </p:txBody>
      </p:sp>
      <p:sp>
        <p:nvSpPr>
          <p:cNvPr id="6" name="Rectangle 5"/>
          <p:cNvSpPr/>
          <p:nvPr/>
        </p:nvSpPr>
        <p:spPr>
          <a:xfrm>
            <a:off x="399502" y="2231884"/>
            <a:ext cx="11423304" cy="923330"/>
          </a:xfrm>
          <a:prstGeom prst="rect">
            <a:avLst/>
          </a:prstGeom>
        </p:spPr>
        <p:txBody>
          <a:bodyPr wrap="square">
            <a:spAutoFit/>
          </a:bodyPr>
          <a:lstStyle/>
          <a:p>
            <a:r>
              <a:rPr lang="en-IN" dirty="0">
                <a:latin typeface="medium-content-serif-font"/>
              </a:rPr>
              <a:t>Now that you have all the images in the bucket get labels using ‘</a:t>
            </a:r>
            <a:r>
              <a:rPr lang="en-IN" dirty="0" err="1">
                <a:latin typeface="medium-content-serif-font"/>
              </a:rPr>
              <a:t>ImageAnnotatorClient</a:t>
            </a:r>
            <a:r>
              <a:rPr lang="en-IN" dirty="0">
                <a:latin typeface="medium-content-serif-font"/>
              </a:rPr>
              <a:t>’. If you have a lot of images then iterating through every image in the bucket will be time consuming. Batch processing can speed up this process with a maximum limit of 16 images per batch (</a:t>
            </a:r>
            <a:r>
              <a:rPr lang="en-IN" dirty="0">
                <a:latin typeface="medium-content-serif-font"/>
                <a:hlinkClick r:id="rId2"/>
              </a:rPr>
              <a:t>https://cloud.google.com/vision/quotas</a:t>
            </a:r>
            <a:r>
              <a:rPr lang="en-IN" dirty="0">
                <a:latin typeface="medium-content-serif-font"/>
              </a:rPr>
              <a:t>).</a:t>
            </a:r>
            <a:endParaRPr lang="en-IN" dirty="0"/>
          </a:p>
        </p:txBody>
      </p:sp>
      <p:sp>
        <p:nvSpPr>
          <p:cNvPr id="7" name="Rectangle 6"/>
          <p:cNvSpPr/>
          <p:nvPr/>
        </p:nvSpPr>
        <p:spPr>
          <a:xfrm>
            <a:off x="399502" y="3339879"/>
            <a:ext cx="11423304" cy="2585323"/>
          </a:xfrm>
          <a:prstGeom prst="rect">
            <a:avLst/>
          </a:prstGeom>
        </p:spPr>
        <p:txBody>
          <a:bodyPr wrap="square">
            <a:spAutoFit/>
          </a:bodyPr>
          <a:lstStyle/>
          <a:p>
            <a:r>
              <a:rPr lang="en-IN" dirty="0">
                <a:latin typeface="Menlo"/>
              </a:rPr>
              <a:t>#install </a:t>
            </a:r>
            <a:r>
              <a:rPr lang="en-IN" dirty="0" err="1">
                <a:latin typeface="Menlo"/>
              </a:rPr>
              <a:t>google</a:t>
            </a:r>
            <a:r>
              <a:rPr lang="en-IN" dirty="0">
                <a:latin typeface="Menlo"/>
              </a:rPr>
              <a:t> cloud vision</a:t>
            </a:r>
            <a:br>
              <a:rPr lang="en-IN" dirty="0">
                <a:latin typeface="Menlo"/>
              </a:rPr>
            </a:br>
            <a:r>
              <a:rPr lang="en-IN" dirty="0">
                <a:latin typeface="Menlo"/>
              </a:rPr>
              <a:t>pip install </a:t>
            </a:r>
            <a:r>
              <a:rPr lang="en-IN" dirty="0" err="1">
                <a:latin typeface="Menlo"/>
              </a:rPr>
              <a:t>google-cloud-vision#import</a:t>
            </a:r>
            <a:r>
              <a:rPr lang="en-IN" dirty="0">
                <a:latin typeface="Menlo"/>
              </a:rPr>
              <a:t> dependencies</a:t>
            </a:r>
            <a:br>
              <a:rPr lang="en-IN" dirty="0">
                <a:latin typeface="Menlo"/>
              </a:rPr>
            </a:br>
            <a:r>
              <a:rPr lang="en-IN" dirty="0">
                <a:latin typeface="Menlo"/>
              </a:rPr>
              <a:t>from </a:t>
            </a:r>
            <a:r>
              <a:rPr lang="en-IN" dirty="0" err="1">
                <a:latin typeface="Menlo"/>
              </a:rPr>
              <a:t>google.cloud</a:t>
            </a:r>
            <a:r>
              <a:rPr lang="en-IN" dirty="0">
                <a:latin typeface="Menlo"/>
              </a:rPr>
              <a:t> import vision</a:t>
            </a:r>
            <a:br>
              <a:rPr lang="en-IN" dirty="0">
                <a:latin typeface="Menlo"/>
              </a:rPr>
            </a:br>
            <a:r>
              <a:rPr lang="en-IN" dirty="0">
                <a:latin typeface="Menlo"/>
              </a:rPr>
              <a:t>from </a:t>
            </a:r>
            <a:r>
              <a:rPr lang="en-IN" dirty="0" err="1">
                <a:latin typeface="Menlo"/>
              </a:rPr>
              <a:t>google.cloud</a:t>
            </a:r>
            <a:r>
              <a:rPr lang="en-IN" dirty="0">
                <a:latin typeface="Menlo"/>
              </a:rPr>
              <a:t> import storage</a:t>
            </a:r>
            <a:br>
              <a:rPr lang="en-IN" dirty="0">
                <a:latin typeface="Menlo"/>
              </a:rPr>
            </a:br>
            <a:r>
              <a:rPr lang="en-IN" dirty="0">
                <a:latin typeface="Menlo"/>
              </a:rPr>
              <a:t>from google.cloud.vision_v1 import </a:t>
            </a:r>
            <a:r>
              <a:rPr lang="en-IN" dirty="0" err="1">
                <a:latin typeface="Menlo"/>
              </a:rPr>
              <a:t>enums</a:t>
            </a:r>
            <a:r>
              <a:rPr lang="en-IN" dirty="0">
                <a:latin typeface="Menlo"/>
              </a:rPr>
              <a:t/>
            </a:r>
            <a:br>
              <a:rPr lang="en-IN" dirty="0">
                <a:latin typeface="Menlo"/>
              </a:rPr>
            </a:br>
            <a:r>
              <a:rPr lang="en-IN" dirty="0">
                <a:latin typeface="Menlo"/>
              </a:rPr>
              <a:t>from google.cloud.vision_v1 import </a:t>
            </a:r>
            <a:r>
              <a:rPr lang="en-IN" dirty="0" err="1">
                <a:latin typeface="Menlo"/>
              </a:rPr>
              <a:t>ImageAnnotatorClient</a:t>
            </a:r>
            <a:r>
              <a:rPr lang="en-IN" dirty="0">
                <a:latin typeface="Menlo"/>
              </a:rPr>
              <a:t/>
            </a:r>
            <a:br>
              <a:rPr lang="en-IN" dirty="0">
                <a:latin typeface="Menlo"/>
              </a:rPr>
            </a:br>
            <a:r>
              <a:rPr lang="en-IN" dirty="0">
                <a:latin typeface="Menlo"/>
              </a:rPr>
              <a:t>from google.cloud.vision_v1 import types</a:t>
            </a:r>
            <a:br>
              <a:rPr lang="en-IN" dirty="0">
                <a:latin typeface="Menlo"/>
              </a:rPr>
            </a:br>
            <a:r>
              <a:rPr lang="en-IN" dirty="0">
                <a:latin typeface="Menlo"/>
              </a:rPr>
              <a:t>import </a:t>
            </a:r>
            <a:r>
              <a:rPr lang="en-IN" dirty="0" err="1">
                <a:latin typeface="Menlo"/>
              </a:rPr>
              <a:t>os</a:t>
            </a:r>
            <a:r>
              <a:rPr lang="en-IN" dirty="0">
                <a:latin typeface="Menlo"/>
              </a:rPr>
              <a:t/>
            </a:r>
            <a:br>
              <a:rPr lang="en-IN" dirty="0">
                <a:latin typeface="Menlo"/>
              </a:rPr>
            </a:br>
            <a:r>
              <a:rPr lang="en-IN" dirty="0">
                <a:latin typeface="Menlo"/>
              </a:rPr>
              <a:t>import </a:t>
            </a:r>
            <a:r>
              <a:rPr lang="en-IN" dirty="0" err="1">
                <a:latin typeface="Menlo"/>
              </a:rPr>
              <a:t>json</a:t>
            </a:r>
            <a:endParaRPr lang="en-IN" dirty="0"/>
          </a:p>
        </p:txBody>
      </p:sp>
      <p:sp>
        <p:nvSpPr>
          <p:cNvPr id="8" name="Rectangle 7"/>
          <p:cNvSpPr/>
          <p:nvPr/>
        </p:nvSpPr>
        <p:spPr>
          <a:xfrm>
            <a:off x="399502" y="5925202"/>
            <a:ext cx="6096000" cy="923330"/>
          </a:xfrm>
          <a:prstGeom prst="rect">
            <a:avLst/>
          </a:prstGeom>
        </p:spPr>
        <p:txBody>
          <a:bodyPr>
            <a:spAutoFit/>
          </a:bodyPr>
          <a:lstStyle/>
          <a:p>
            <a:r>
              <a:rPr lang="en-IN" dirty="0" err="1">
                <a:latin typeface="Menlo"/>
              </a:rPr>
              <a:t>os.environ</a:t>
            </a:r>
            <a:r>
              <a:rPr lang="en-IN" dirty="0">
                <a:latin typeface="Menlo"/>
              </a:rPr>
              <a:t>["GOOGLE_APPLICATION_CREDENTIALS"]='</a:t>
            </a:r>
            <a:r>
              <a:rPr lang="en-IN" dirty="0" err="1">
                <a:latin typeface="Menlo"/>
              </a:rPr>
              <a:t>project_key.json</a:t>
            </a:r>
            <a:r>
              <a:rPr lang="en-IN" dirty="0">
                <a:latin typeface="Menlo"/>
              </a:rPr>
              <a:t>' </a:t>
            </a:r>
            <a:r>
              <a:rPr lang="en-IN" dirty="0"/>
              <a:t/>
            </a:r>
            <a:br>
              <a:rPr lang="en-IN" dirty="0"/>
            </a:br>
            <a:r>
              <a:rPr lang="en-IN" dirty="0">
                <a:latin typeface="Menlo"/>
              </a:rPr>
              <a:t>#(created in step 1)</a:t>
            </a:r>
            <a:endParaRPr lang="en-IN" dirty="0"/>
          </a:p>
        </p:txBody>
      </p:sp>
    </p:spTree>
    <p:extLst>
      <p:ext uri="{BB962C8B-B14F-4D97-AF65-F5344CB8AC3E}">
        <p14:creationId xmlns:p14="http://schemas.microsoft.com/office/powerpoint/2010/main" val="1416157896"/>
      </p:ext>
    </p:extLst>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7527" y="210225"/>
            <a:ext cx="11646794" cy="5355312"/>
          </a:xfrm>
          <a:prstGeom prst="rect">
            <a:avLst/>
          </a:prstGeom>
        </p:spPr>
        <p:txBody>
          <a:bodyPr wrap="square">
            <a:spAutoFit/>
          </a:bodyPr>
          <a:lstStyle/>
          <a:p>
            <a:r>
              <a:rPr lang="en-IN" dirty="0">
                <a:latin typeface="Menlo"/>
              </a:rPr>
              <a:t># We can send a maximum of 16 images per request.</a:t>
            </a:r>
            <a:br>
              <a:rPr lang="en-IN" dirty="0">
                <a:latin typeface="Menlo"/>
              </a:rPr>
            </a:br>
            <a:r>
              <a:rPr lang="en-IN" dirty="0">
                <a:latin typeface="Menlo"/>
              </a:rPr>
              <a:t>start = 0</a:t>
            </a:r>
            <a:br>
              <a:rPr lang="en-IN" dirty="0">
                <a:latin typeface="Menlo"/>
              </a:rPr>
            </a:br>
            <a:r>
              <a:rPr lang="en-IN" dirty="0">
                <a:latin typeface="Menlo"/>
              </a:rPr>
              <a:t>end = 16</a:t>
            </a:r>
            <a:br>
              <a:rPr lang="en-IN" dirty="0">
                <a:latin typeface="Menlo"/>
              </a:rPr>
            </a:br>
            <a:r>
              <a:rPr lang="en-IN" dirty="0" err="1">
                <a:latin typeface="Menlo"/>
              </a:rPr>
              <a:t>label_output</a:t>
            </a:r>
            <a:r>
              <a:rPr lang="en-IN" dirty="0">
                <a:latin typeface="Menlo"/>
              </a:rPr>
              <a:t> = []for </a:t>
            </a:r>
            <a:r>
              <a:rPr lang="en-IN" dirty="0" err="1">
                <a:latin typeface="Menlo"/>
              </a:rPr>
              <a:t>i</a:t>
            </a:r>
            <a:r>
              <a:rPr lang="en-IN" dirty="0">
                <a:latin typeface="Menlo"/>
              </a:rPr>
              <a:t> in range(</a:t>
            </a:r>
            <a:r>
              <a:rPr lang="en-IN" dirty="0" err="1">
                <a:latin typeface="Menlo"/>
              </a:rPr>
              <a:t>int</a:t>
            </a:r>
            <a:r>
              <a:rPr lang="en-IN" dirty="0">
                <a:latin typeface="Menlo"/>
              </a:rPr>
              <a:t>(</a:t>
            </a:r>
            <a:r>
              <a:rPr lang="en-IN" dirty="0" err="1">
                <a:latin typeface="Menlo"/>
              </a:rPr>
              <a:t>np.floor</a:t>
            </a:r>
            <a:r>
              <a:rPr lang="en-IN" dirty="0">
                <a:latin typeface="Menlo"/>
              </a:rPr>
              <a:t>(</a:t>
            </a:r>
            <a:r>
              <a:rPr lang="en-IN" dirty="0" err="1">
                <a:latin typeface="Menlo"/>
              </a:rPr>
              <a:t>len</a:t>
            </a:r>
            <a:r>
              <a:rPr lang="en-IN" dirty="0">
                <a:latin typeface="Menlo"/>
              </a:rPr>
              <a:t>(</a:t>
            </a:r>
            <a:r>
              <a:rPr lang="en-IN" dirty="0" err="1">
                <a:latin typeface="Menlo"/>
              </a:rPr>
              <a:t>image_paths</a:t>
            </a:r>
            <a:r>
              <a:rPr lang="en-IN" dirty="0">
                <a:latin typeface="Menlo"/>
              </a:rPr>
              <a:t>)/16))+1):</a:t>
            </a:r>
            <a:br>
              <a:rPr lang="en-IN" dirty="0">
                <a:latin typeface="Menlo"/>
              </a:rPr>
            </a:br>
            <a:r>
              <a:rPr lang="en-IN" dirty="0">
                <a:latin typeface="Menlo"/>
              </a:rPr>
              <a:t>requests = []</a:t>
            </a:r>
            <a:br>
              <a:rPr lang="en-IN" dirty="0">
                <a:latin typeface="Menlo"/>
              </a:rPr>
            </a:br>
            <a:r>
              <a:rPr lang="en-IN" dirty="0">
                <a:latin typeface="Menlo"/>
              </a:rPr>
              <a:t>client = </a:t>
            </a:r>
            <a:r>
              <a:rPr lang="en-IN" dirty="0" err="1">
                <a:latin typeface="Menlo"/>
              </a:rPr>
              <a:t>vision.ImageAnnotatorClient</a:t>
            </a:r>
            <a:r>
              <a:rPr lang="en-IN" dirty="0">
                <a:latin typeface="Menlo"/>
              </a:rPr>
              <a:t>()</a:t>
            </a:r>
            <a:br>
              <a:rPr lang="en-IN" dirty="0">
                <a:latin typeface="Menlo"/>
              </a:rPr>
            </a:br>
            <a:r>
              <a:rPr lang="en-IN" dirty="0">
                <a:latin typeface="Menlo"/>
              </a:rPr>
              <a:t>for </a:t>
            </a:r>
            <a:r>
              <a:rPr lang="en-IN" dirty="0" err="1">
                <a:latin typeface="Menlo"/>
              </a:rPr>
              <a:t>image_path</a:t>
            </a:r>
            <a:r>
              <a:rPr lang="en-IN" dirty="0">
                <a:latin typeface="Menlo"/>
              </a:rPr>
              <a:t> in </a:t>
            </a:r>
            <a:r>
              <a:rPr lang="en-IN" dirty="0" err="1">
                <a:latin typeface="Menlo"/>
              </a:rPr>
              <a:t>image_paths</a:t>
            </a:r>
            <a:r>
              <a:rPr lang="en-IN" dirty="0">
                <a:latin typeface="Menlo"/>
              </a:rPr>
              <a:t>[</a:t>
            </a:r>
            <a:r>
              <a:rPr lang="en-IN" dirty="0" err="1">
                <a:latin typeface="Menlo"/>
              </a:rPr>
              <a:t>start:end</a:t>
            </a:r>
            <a:r>
              <a:rPr lang="en-IN" dirty="0">
                <a:latin typeface="Menlo"/>
              </a:rPr>
              <a:t>]:</a:t>
            </a:r>
            <a:br>
              <a:rPr lang="en-IN" dirty="0">
                <a:latin typeface="Menlo"/>
              </a:rPr>
            </a:br>
            <a:r>
              <a:rPr lang="en-IN" dirty="0">
                <a:latin typeface="Menlo"/>
              </a:rPr>
              <a:t>image = </a:t>
            </a:r>
            <a:r>
              <a:rPr lang="en-IN" dirty="0" err="1">
                <a:latin typeface="Menlo"/>
              </a:rPr>
              <a:t>types.Image</a:t>
            </a:r>
            <a:r>
              <a:rPr lang="en-IN" dirty="0">
                <a:latin typeface="Menlo"/>
              </a:rPr>
              <a:t>()</a:t>
            </a:r>
            <a:br>
              <a:rPr lang="en-IN" dirty="0">
                <a:latin typeface="Menlo"/>
              </a:rPr>
            </a:br>
            <a:r>
              <a:rPr lang="en-IN" dirty="0" err="1">
                <a:latin typeface="Menlo"/>
              </a:rPr>
              <a:t>image.source.image_uri</a:t>
            </a:r>
            <a:r>
              <a:rPr lang="en-IN" dirty="0">
                <a:latin typeface="Menlo"/>
              </a:rPr>
              <a:t> = </a:t>
            </a:r>
            <a:r>
              <a:rPr lang="en-IN" dirty="0" err="1">
                <a:latin typeface="Menlo"/>
              </a:rPr>
              <a:t>image_path</a:t>
            </a:r>
            <a:r>
              <a:rPr lang="en-IN" dirty="0">
                <a:latin typeface="Menlo"/>
              </a:rPr>
              <a:t/>
            </a:r>
            <a:br>
              <a:rPr lang="en-IN" dirty="0">
                <a:latin typeface="Menlo"/>
              </a:rPr>
            </a:br>
            <a:r>
              <a:rPr lang="en-IN" dirty="0" err="1">
                <a:latin typeface="Menlo"/>
              </a:rPr>
              <a:t>requests.append</a:t>
            </a:r>
            <a:r>
              <a:rPr lang="en-IN" dirty="0">
                <a:latin typeface="Menlo"/>
              </a:rPr>
              <a:t>({'image': </a:t>
            </a:r>
            <a:r>
              <a:rPr lang="en-IN" dirty="0" err="1">
                <a:latin typeface="Menlo"/>
              </a:rPr>
              <a:t>image,'features</a:t>
            </a:r>
            <a:r>
              <a:rPr lang="en-IN" dirty="0">
                <a:latin typeface="Menlo"/>
              </a:rPr>
              <a:t>': [{'type': </a:t>
            </a:r>
            <a:r>
              <a:rPr lang="en-IN" dirty="0" err="1">
                <a:latin typeface="Menlo"/>
              </a:rPr>
              <a:t>enums.Feature.Type.LABEL_DETECTION</a:t>
            </a:r>
            <a:r>
              <a:rPr lang="en-IN" dirty="0">
                <a:latin typeface="Menlo"/>
              </a:rPr>
              <a:t>}]})</a:t>
            </a:r>
            <a:br>
              <a:rPr lang="en-IN" dirty="0">
                <a:latin typeface="Menlo"/>
              </a:rPr>
            </a:br>
            <a:r>
              <a:rPr lang="en-IN" dirty="0">
                <a:latin typeface="Menlo"/>
              </a:rPr>
              <a:t>response = </a:t>
            </a:r>
            <a:r>
              <a:rPr lang="en-IN" dirty="0" err="1">
                <a:latin typeface="Menlo"/>
              </a:rPr>
              <a:t>client.batch_annotate_images</a:t>
            </a:r>
            <a:r>
              <a:rPr lang="en-IN" dirty="0">
                <a:latin typeface="Menlo"/>
              </a:rPr>
              <a:t>(requests)</a:t>
            </a:r>
            <a:br>
              <a:rPr lang="en-IN" dirty="0">
                <a:latin typeface="Menlo"/>
              </a:rPr>
            </a:br>
            <a:r>
              <a:rPr lang="en-IN" dirty="0">
                <a:latin typeface="Menlo"/>
              </a:rPr>
              <a:t>for </a:t>
            </a:r>
            <a:r>
              <a:rPr lang="en-IN" dirty="0" err="1">
                <a:latin typeface="Menlo"/>
              </a:rPr>
              <a:t>image_path</a:t>
            </a:r>
            <a:r>
              <a:rPr lang="en-IN" dirty="0">
                <a:latin typeface="Menlo"/>
              </a:rPr>
              <a:t>, </a:t>
            </a:r>
            <a:r>
              <a:rPr lang="en-IN" dirty="0" err="1">
                <a:latin typeface="Menlo"/>
              </a:rPr>
              <a:t>i</a:t>
            </a:r>
            <a:r>
              <a:rPr lang="en-IN" dirty="0">
                <a:latin typeface="Menlo"/>
              </a:rPr>
              <a:t> in zip(</a:t>
            </a:r>
            <a:r>
              <a:rPr lang="en-IN" dirty="0" err="1">
                <a:latin typeface="Menlo"/>
              </a:rPr>
              <a:t>image_paths</a:t>
            </a:r>
            <a:r>
              <a:rPr lang="en-IN" dirty="0">
                <a:latin typeface="Menlo"/>
              </a:rPr>
              <a:t>[</a:t>
            </a:r>
            <a:r>
              <a:rPr lang="en-IN" dirty="0" err="1">
                <a:latin typeface="Menlo"/>
              </a:rPr>
              <a:t>start:end</a:t>
            </a:r>
            <a:r>
              <a:rPr lang="en-IN" dirty="0">
                <a:latin typeface="Menlo"/>
              </a:rPr>
              <a:t>], </a:t>
            </a:r>
            <a:r>
              <a:rPr lang="en-IN" dirty="0" err="1">
                <a:latin typeface="Menlo"/>
              </a:rPr>
              <a:t>response.responses</a:t>
            </a:r>
            <a:r>
              <a:rPr lang="en-IN" dirty="0">
                <a:latin typeface="Menlo"/>
              </a:rPr>
              <a:t>):</a:t>
            </a:r>
            <a:br>
              <a:rPr lang="en-IN" dirty="0">
                <a:latin typeface="Menlo"/>
              </a:rPr>
            </a:br>
            <a:r>
              <a:rPr lang="en-IN" dirty="0">
                <a:latin typeface="Menlo"/>
              </a:rPr>
              <a:t>labels = [{</a:t>
            </a:r>
            <a:r>
              <a:rPr lang="en-IN" dirty="0" err="1">
                <a:latin typeface="Menlo"/>
              </a:rPr>
              <a:t>label.description</a:t>
            </a:r>
            <a:r>
              <a:rPr lang="en-IN" dirty="0">
                <a:latin typeface="Menlo"/>
              </a:rPr>
              <a:t>: </a:t>
            </a:r>
            <a:r>
              <a:rPr lang="en-IN" dirty="0" err="1">
                <a:latin typeface="Menlo"/>
              </a:rPr>
              <a:t>label.score</a:t>
            </a:r>
            <a:r>
              <a:rPr lang="en-IN" dirty="0">
                <a:latin typeface="Menlo"/>
              </a:rPr>
              <a:t>} for label in </a:t>
            </a:r>
            <a:r>
              <a:rPr lang="en-IN" dirty="0" err="1">
                <a:latin typeface="Menlo"/>
              </a:rPr>
              <a:t>i.label_annotations</a:t>
            </a:r>
            <a:r>
              <a:rPr lang="en-IN" dirty="0">
                <a:latin typeface="Menlo"/>
              </a:rPr>
              <a:t>]</a:t>
            </a:r>
            <a:br>
              <a:rPr lang="en-IN" dirty="0">
                <a:latin typeface="Menlo"/>
              </a:rPr>
            </a:br>
            <a:r>
              <a:rPr lang="en-IN" dirty="0">
                <a:latin typeface="Menlo"/>
              </a:rPr>
              <a:t>labels = {k: v for d in labels for k, v in </a:t>
            </a:r>
            <a:r>
              <a:rPr lang="en-IN" dirty="0" err="1">
                <a:latin typeface="Menlo"/>
              </a:rPr>
              <a:t>d.items</a:t>
            </a:r>
            <a:r>
              <a:rPr lang="en-IN" dirty="0">
                <a:latin typeface="Menlo"/>
              </a:rPr>
              <a:t>()}</a:t>
            </a:r>
            <a:br>
              <a:rPr lang="en-IN" dirty="0">
                <a:latin typeface="Menlo"/>
              </a:rPr>
            </a:br>
            <a:r>
              <a:rPr lang="en-IN" dirty="0">
                <a:latin typeface="Menlo"/>
              </a:rPr>
              <a:t>filename = </a:t>
            </a:r>
            <a:r>
              <a:rPr lang="en-IN" dirty="0" err="1">
                <a:latin typeface="Menlo"/>
              </a:rPr>
              <a:t>os.path.basename</a:t>
            </a:r>
            <a:r>
              <a:rPr lang="en-IN" dirty="0">
                <a:latin typeface="Menlo"/>
              </a:rPr>
              <a:t>(</a:t>
            </a:r>
            <a:r>
              <a:rPr lang="en-IN" dirty="0" err="1">
                <a:latin typeface="Menlo"/>
              </a:rPr>
              <a:t>image_path</a:t>
            </a:r>
            <a:r>
              <a:rPr lang="en-IN" dirty="0">
                <a:latin typeface="Menlo"/>
              </a:rPr>
              <a:t>)</a:t>
            </a:r>
            <a:br>
              <a:rPr lang="en-IN" dirty="0">
                <a:latin typeface="Menlo"/>
              </a:rPr>
            </a:br>
            <a:r>
              <a:rPr lang="en-IN" dirty="0">
                <a:latin typeface="Menlo"/>
              </a:rPr>
              <a:t>l = {'filename': filename, 'labels': labels}</a:t>
            </a:r>
            <a:br>
              <a:rPr lang="en-IN" dirty="0">
                <a:latin typeface="Menlo"/>
              </a:rPr>
            </a:br>
            <a:r>
              <a:rPr lang="en-IN" dirty="0" err="1">
                <a:latin typeface="Menlo"/>
              </a:rPr>
              <a:t>label_output.append</a:t>
            </a:r>
            <a:r>
              <a:rPr lang="en-IN" dirty="0">
                <a:latin typeface="Menlo"/>
              </a:rPr>
              <a:t>(l)</a:t>
            </a:r>
            <a:br>
              <a:rPr lang="en-IN" dirty="0">
                <a:latin typeface="Menlo"/>
              </a:rPr>
            </a:br>
            <a:r>
              <a:rPr lang="en-IN" dirty="0">
                <a:latin typeface="Menlo"/>
              </a:rPr>
              <a:t>start = start+16</a:t>
            </a:r>
            <a:br>
              <a:rPr lang="en-IN" dirty="0">
                <a:latin typeface="Menlo"/>
              </a:rPr>
            </a:br>
            <a:r>
              <a:rPr lang="en-IN" dirty="0">
                <a:latin typeface="Menlo"/>
              </a:rPr>
              <a:t>end = end+16</a:t>
            </a:r>
            <a:endParaRPr lang="en-IN" dirty="0"/>
          </a:p>
        </p:txBody>
      </p:sp>
      <p:sp>
        <p:nvSpPr>
          <p:cNvPr id="4" name="Rectangle 3"/>
          <p:cNvSpPr/>
          <p:nvPr/>
        </p:nvSpPr>
        <p:spPr>
          <a:xfrm>
            <a:off x="227527" y="5745841"/>
            <a:ext cx="11646794" cy="923330"/>
          </a:xfrm>
          <a:prstGeom prst="rect">
            <a:avLst/>
          </a:prstGeom>
        </p:spPr>
        <p:txBody>
          <a:bodyPr wrap="square">
            <a:spAutoFit/>
          </a:bodyPr>
          <a:lstStyle/>
          <a:p>
            <a:r>
              <a:rPr lang="en-IN" dirty="0">
                <a:latin typeface="Menlo"/>
              </a:rPr>
              <a:t>#export results to JSON file</a:t>
            </a:r>
            <a:r>
              <a:rPr lang="en-IN" dirty="0"/>
              <a:t/>
            </a:r>
            <a:br>
              <a:rPr lang="en-IN" dirty="0"/>
            </a:br>
            <a:r>
              <a:rPr lang="en-IN" dirty="0">
                <a:latin typeface="Menlo"/>
              </a:rPr>
              <a:t>with open('</a:t>
            </a:r>
            <a:r>
              <a:rPr lang="en-IN" dirty="0" err="1">
                <a:latin typeface="Menlo"/>
              </a:rPr>
              <a:t>image_results.json</a:t>
            </a:r>
            <a:r>
              <a:rPr lang="en-IN" dirty="0">
                <a:latin typeface="Menlo"/>
              </a:rPr>
              <a:t>', 'w') as </a:t>
            </a:r>
            <a:r>
              <a:rPr lang="en-IN" dirty="0" err="1">
                <a:latin typeface="Menlo"/>
              </a:rPr>
              <a:t>outputjson</a:t>
            </a:r>
            <a:r>
              <a:rPr lang="en-IN" dirty="0">
                <a:latin typeface="Menlo"/>
              </a:rPr>
              <a:t>:</a:t>
            </a:r>
            <a:r>
              <a:rPr lang="en-IN" dirty="0"/>
              <a:t/>
            </a:r>
            <a:br>
              <a:rPr lang="en-IN" dirty="0"/>
            </a:br>
            <a:r>
              <a:rPr lang="en-IN" dirty="0" err="1">
                <a:latin typeface="Menlo"/>
              </a:rPr>
              <a:t>json.dump</a:t>
            </a:r>
            <a:r>
              <a:rPr lang="en-IN" dirty="0">
                <a:latin typeface="Menlo"/>
              </a:rPr>
              <a:t>(</a:t>
            </a:r>
            <a:r>
              <a:rPr lang="en-IN" dirty="0" err="1">
                <a:latin typeface="Menlo"/>
              </a:rPr>
              <a:t>label_output</a:t>
            </a:r>
            <a:r>
              <a:rPr lang="en-IN" dirty="0">
                <a:latin typeface="Menlo"/>
              </a:rPr>
              <a:t>, </a:t>
            </a:r>
            <a:r>
              <a:rPr lang="en-IN" dirty="0" err="1">
                <a:latin typeface="Menlo"/>
              </a:rPr>
              <a:t>outputjson</a:t>
            </a:r>
            <a:r>
              <a:rPr lang="en-IN" dirty="0">
                <a:latin typeface="Menlo"/>
              </a:rPr>
              <a:t>, </a:t>
            </a:r>
            <a:r>
              <a:rPr lang="en-IN" dirty="0" err="1">
                <a:latin typeface="Menlo"/>
              </a:rPr>
              <a:t>ensure_ascii</a:t>
            </a:r>
            <a:r>
              <a:rPr lang="en-IN" dirty="0">
                <a:latin typeface="Menlo"/>
              </a:rPr>
              <a:t>=False)</a:t>
            </a:r>
            <a:endParaRPr lang="en-IN" dirty="0"/>
          </a:p>
        </p:txBody>
      </p:sp>
    </p:spTree>
    <p:extLst>
      <p:ext uri="{BB962C8B-B14F-4D97-AF65-F5344CB8AC3E}">
        <p14:creationId xmlns:p14="http://schemas.microsoft.com/office/powerpoint/2010/main" val="2744248629"/>
      </p:ext>
    </p:extLst>
  </p:cSld>
  <p:clrMapOvr>
    <a:masterClrMapping/>
  </p:clrMapOvr>
  <p:transition spd="slow">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582" y="346588"/>
            <a:ext cx="4852610" cy="369332"/>
          </a:xfrm>
          <a:prstGeom prst="rect">
            <a:avLst/>
          </a:prstGeom>
        </p:spPr>
        <p:txBody>
          <a:bodyPr wrap="none">
            <a:spAutoFit/>
          </a:bodyPr>
          <a:lstStyle/>
          <a:p>
            <a:r>
              <a:rPr lang="en-IN" b="1" dirty="0">
                <a:latin typeface="medium-content-serif-font"/>
              </a:rPr>
              <a:t>Step 6: Delete images from </a:t>
            </a:r>
            <a:r>
              <a:rPr lang="en-IN" b="1" dirty="0" err="1">
                <a:latin typeface="medium-content-serif-font"/>
              </a:rPr>
              <a:t>google</a:t>
            </a:r>
            <a:r>
              <a:rPr lang="en-IN" b="1" dirty="0">
                <a:latin typeface="medium-content-serif-font"/>
              </a:rPr>
              <a:t> bucket:</a:t>
            </a:r>
            <a:endParaRPr lang="en-IN" dirty="0"/>
          </a:p>
        </p:txBody>
      </p:sp>
      <p:sp>
        <p:nvSpPr>
          <p:cNvPr id="3" name="Rectangle 2"/>
          <p:cNvSpPr/>
          <p:nvPr/>
        </p:nvSpPr>
        <p:spPr>
          <a:xfrm>
            <a:off x="385582" y="813189"/>
            <a:ext cx="11359950" cy="923330"/>
          </a:xfrm>
          <a:prstGeom prst="rect">
            <a:avLst/>
          </a:prstGeom>
        </p:spPr>
        <p:txBody>
          <a:bodyPr wrap="square">
            <a:spAutoFit/>
          </a:bodyPr>
          <a:lstStyle/>
          <a:p>
            <a:r>
              <a:rPr lang="en-IN" dirty="0">
                <a:latin typeface="medium-content-serif-font"/>
              </a:rPr>
              <a:t>You may want to delete the images once you are done with analysis as there will be storage costs. Deleting each image in a loop will take time. Instead set a lifecycle for the bucket so that you can delete whole bucket at once. Paste the following code in a JSON file and save it as </a:t>
            </a:r>
            <a:r>
              <a:rPr lang="en-IN" dirty="0" err="1">
                <a:latin typeface="medium-content-serif-font"/>
              </a:rPr>
              <a:t>lifecycle.json</a:t>
            </a:r>
            <a:r>
              <a:rPr lang="en-IN" dirty="0">
                <a:latin typeface="medium-content-serif-font"/>
              </a:rPr>
              <a:t> then execute the </a:t>
            </a:r>
            <a:r>
              <a:rPr lang="en-IN" dirty="0" err="1">
                <a:latin typeface="medium-content-serif-font"/>
              </a:rPr>
              <a:t>gsutil</a:t>
            </a:r>
            <a:r>
              <a:rPr lang="en-IN" dirty="0">
                <a:latin typeface="medium-content-serif-font"/>
              </a:rPr>
              <a:t> code</a:t>
            </a:r>
            <a:endParaRPr lang="en-IN" dirty="0"/>
          </a:p>
        </p:txBody>
      </p:sp>
      <p:sp>
        <p:nvSpPr>
          <p:cNvPr id="5" name="Rectangle 4"/>
          <p:cNvSpPr/>
          <p:nvPr/>
        </p:nvSpPr>
        <p:spPr>
          <a:xfrm>
            <a:off x="385582" y="1975250"/>
            <a:ext cx="6096000" cy="3139321"/>
          </a:xfrm>
          <a:prstGeom prst="rect">
            <a:avLst/>
          </a:prstGeom>
        </p:spPr>
        <p:txBody>
          <a:bodyPr>
            <a:spAutoFit/>
          </a:bodyPr>
          <a:lstStyle/>
          <a:p>
            <a:r>
              <a:rPr lang="en-IN" dirty="0">
                <a:latin typeface="Menlo"/>
              </a:rPr>
              <a:t>#Age tells about how many days after bucket creation you want to delete it.{</a:t>
            </a:r>
            <a:br>
              <a:rPr lang="en-IN" dirty="0">
                <a:latin typeface="Menlo"/>
              </a:rPr>
            </a:br>
            <a:r>
              <a:rPr lang="en-IN" dirty="0">
                <a:latin typeface="Menlo"/>
              </a:rPr>
              <a:t>"rule":</a:t>
            </a:r>
            <a:br>
              <a:rPr lang="en-IN" dirty="0">
                <a:latin typeface="Menlo"/>
              </a:rPr>
            </a:br>
            <a:r>
              <a:rPr lang="en-IN" dirty="0">
                <a:latin typeface="Menlo"/>
              </a:rPr>
              <a:t>[</a:t>
            </a:r>
            <a:br>
              <a:rPr lang="en-IN" dirty="0">
                <a:latin typeface="Menlo"/>
              </a:rPr>
            </a:br>
            <a:r>
              <a:rPr lang="en-IN" dirty="0">
                <a:latin typeface="Menlo"/>
              </a:rPr>
              <a:t>{</a:t>
            </a:r>
            <a:br>
              <a:rPr lang="en-IN" dirty="0">
                <a:latin typeface="Menlo"/>
              </a:rPr>
            </a:br>
            <a:r>
              <a:rPr lang="en-IN" dirty="0">
                <a:latin typeface="Menlo"/>
              </a:rPr>
              <a:t>"action": {"type": "Delete"},</a:t>
            </a:r>
            <a:br>
              <a:rPr lang="en-IN" dirty="0">
                <a:latin typeface="Menlo"/>
              </a:rPr>
            </a:br>
            <a:r>
              <a:rPr lang="en-IN" dirty="0">
                <a:latin typeface="Menlo"/>
              </a:rPr>
              <a:t>"condition": {"age": 2}</a:t>
            </a:r>
            <a:br>
              <a:rPr lang="en-IN" dirty="0">
                <a:latin typeface="Menlo"/>
              </a:rPr>
            </a:br>
            <a:r>
              <a:rPr lang="en-IN" dirty="0">
                <a:latin typeface="Menlo"/>
              </a:rPr>
              <a:t>}</a:t>
            </a:r>
            <a:br>
              <a:rPr lang="en-IN" dirty="0">
                <a:latin typeface="Menlo"/>
              </a:rPr>
            </a:br>
            <a:r>
              <a:rPr lang="en-IN" dirty="0">
                <a:latin typeface="Menlo"/>
              </a:rPr>
              <a:t>]</a:t>
            </a:r>
            <a:br>
              <a:rPr lang="en-IN" dirty="0">
                <a:latin typeface="Menlo"/>
              </a:rPr>
            </a:br>
            <a:r>
              <a:rPr lang="en-IN" dirty="0">
                <a:latin typeface="Menlo"/>
              </a:rPr>
              <a:t>}#This codes sets lifecycle for the bucket</a:t>
            </a:r>
            <a:br>
              <a:rPr lang="en-IN" dirty="0">
                <a:latin typeface="Menlo"/>
              </a:rPr>
            </a:br>
            <a:r>
              <a:rPr lang="en-IN" dirty="0" err="1">
                <a:latin typeface="Menlo"/>
              </a:rPr>
              <a:t>gsutil</a:t>
            </a:r>
            <a:r>
              <a:rPr lang="en-IN" dirty="0">
                <a:latin typeface="Menlo"/>
              </a:rPr>
              <a:t> lifecycle set '</a:t>
            </a:r>
            <a:r>
              <a:rPr lang="en-IN" dirty="0" err="1">
                <a:latin typeface="Menlo"/>
              </a:rPr>
              <a:t>lifecycle.json</a:t>
            </a:r>
            <a:r>
              <a:rPr lang="en-IN" dirty="0">
                <a:latin typeface="Menlo"/>
              </a:rPr>
              <a:t>' '</a:t>
            </a:r>
            <a:r>
              <a:rPr lang="en-IN" dirty="0" err="1">
                <a:latin typeface="Menlo"/>
              </a:rPr>
              <a:t>gs</a:t>
            </a:r>
            <a:r>
              <a:rPr lang="en-IN" dirty="0">
                <a:latin typeface="Menlo"/>
              </a:rPr>
              <a:t>://</a:t>
            </a:r>
            <a:r>
              <a:rPr lang="en-IN" dirty="0" err="1">
                <a:latin typeface="Menlo"/>
              </a:rPr>
              <a:t>bucket_name</a:t>
            </a:r>
            <a:r>
              <a:rPr lang="en-IN" dirty="0">
                <a:latin typeface="Menlo"/>
              </a:rPr>
              <a:t>'</a:t>
            </a:r>
            <a:endParaRPr lang="en-IN" dirty="0"/>
          </a:p>
        </p:txBody>
      </p:sp>
      <p:sp>
        <p:nvSpPr>
          <p:cNvPr id="6" name="Rectangle 5"/>
          <p:cNvSpPr/>
          <p:nvPr/>
        </p:nvSpPr>
        <p:spPr>
          <a:xfrm>
            <a:off x="385582" y="5262943"/>
            <a:ext cx="11359950" cy="646331"/>
          </a:xfrm>
          <a:prstGeom prst="rect">
            <a:avLst/>
          </a:prstGeom>
        </p:spPr>
        <p:txBody>
          <a:bodyPr wrap="square">
            <a:spAutoFit/>
          </a:bodyPr>
          <a:lstStyle/>
          <a:p>
            <a:r>
              <a:rPr lang="en-IN" dirty="0">
                <a:latin typeface="medium-content-serif-font"/>
              </a:rPr>
              <a:t>If you still have some questions or want to do text/face detection check out </a:t>
            </a:r>
            <a:r>
              <a:rPr lang="en-IN" dirty="0">
                <a:latin typeface="medium-content-serif-font"/>
                <a:hlinkClick r:id="rId2"/>
              </a:rPr>
              <a:t>https://codelabs.developers.google.com/codelabs/cloud-vision-api-python/index.html?index=#0</a:t>
            </a:r>
            <a:endParaRPr lang="en-IN" dirty="0"/>
          </a:p>
        </p:txBody>
      </p:sp>
    </p:spTree>
    <p:extLst>
      <p:ext uri="{BB962C8B-B14F-4D97-AF65-F5344CB8AC3E}">
        <p14:creationId xmlns:p14="http://schemas.microsoft.com/office/powerpoint/2010/main" val="762860713"/>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73487" y="482466"/>
            <a:ext cx="9613900" cy="4765675"/>
          </a:xfrm>
        </p:spPr>
        <p:txBody>
          <a:bodyPr/>
          <a:lstStyle/>
          <a:p>
            <a:r>
              <a:rPr lang="en-IN" sz="2400" dirty="0">
                <a:effectLst/>
              </a:rPr>
              <a:t>Cloud-computing providers offer their </a:t>
            </a:r>
            <a:r>
              <a:rPr lang="en-IN" sz="2400" b="1" dirty="0">
                <a:effectLst/>
              </a:rPr>
              <a:t>services</a:t>
            </a:r>
            <a:r>
              <a:rPr lang="en-IN" sz="2400" dirty="0">
                <a:effectLst/>
              </a:rPr>
              <a:t> according to different models, of which the three standard models per </a:t>
            </a:r>
            <a:r>
              <a:rPr lang="en-IN" sz="2400" b="1" dirty="0">
                <a:effectLst/>
              </a:rPr>
              <a:t>NIST</a:t>
            </a:r>
            <a:r>
              <a:rPr lang="en-IN" sz="2400" dirty="0">
                <a:effectLst/>
              </a:rPr>
              <a:t> (National Institute of Standards and Technology ) are :</a:t>
            </a:r>
          </a:p>
          <a:p>
            <a:r>
              <a:rPr lang="en-IN" sz="2400" dirty="0">
                <a:effectLst/>
              </a:rPr>
              <a:t>Infrastructure as a Service (</a:t>
            </a:r>
            <a:r>
              <a:rPr lang="en-IN" sz="2400" dirty="0" err="1">
                <a:effectLst/>
              </a:rPr>
              <a:t>IaaS</a:t>
            </a:r>
            <a:r>
              <a:rPr lang="en-IN" sz="2400" dirty="0">
                <a:effectLst/>
              </a:rPr>
              <a:t>)</a:t>
            </a:r>
          </a:p>
          <a:p>
            <a:r>
              <a:rPr lang="en-IN" sz="2400" dirty="0">
                <a:effectLst/>
              </a:rPr>
              <a:t>Platform as a Service (</a:t>
            </a:r>
            <a:r>
              <a:rPr lang="en-IN" sz="2400" dirty="0" err="1">
                <a:effectLst/>
              </a:rPr>
              <a:t>PaaS</a:t>
            </a:r>
            <a:r>
              <a:rPr lang="en-IN" sz="2400" dirty="0">
                <a:effectLst/>
              </a:rPr>
              <a:t>), and</a:t>
            </a:r>
          </a:p>
          <a:p>
            <a:r>
              <a:rPr lang="en-IN" sz="2400" dirty="0">
                <a:effectLst/>
              </a:rPr>
              <a:t>Software as a Service (</a:t>
            </a:r>
            <a:r>
              <a:rPr lang="en-IN" sz="2400" dirty="0" err="1">
                <a:effectLst/>
              </a:rPr>
              <a:t>SaaS</a:t>
            </a:r>
            <a:r>
              <a:rPr lang="en-IN" sz="2400" dirty="0">
                <a:effectLst/>
              </a:rPr>
              <a:t>)</a:t>
            </a:r>
          </a:p>
          <a:p>
            <a:pPr marL="0" indent="0">
              <a:buNone/>
            </a:pPr>
            <a:endParaRPr lang="en-IN" dirty="0"/>
          </a:p>
        </p:txBody>
      </p:sp>
    </p:spTree>
    <p:extLst>
      <p:ext uri="{BB962C8B-B14F-4D97-AF65-F5344CB8AC3E}">
        <p14:creationId xmlns:p14="http://schemas.microsoft.com/office/powerpoint/2010/main" val="1654220297"/>
      </p:ext>
    </p:extLst>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613570"/>
          </a:xfrm>
          <a:prstGeom prst="rect">
            <a:avLst/>
          </a:prstGeom>
        </p:spPr>
      </p:pic>
    </p:spTree>
    <p:extLst>
      <p:ext uri="{BB962C8B-B14F-4D97-AF65-F5344CB8AC3E}">
        <p14:creationId xmlns:p14="http://schemas.microsoft.com/office/powerpoint/2010/main" val="2682460681"/>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732" y="611478"/>
            <a:ext cx="10556246" cy="6246522"/>
          </a:xfrm>
          <a:prstGeom prst="rect">
            <a:avLst/>
          </a:prstGeom>
        </p:spPr>
      </p:pic>
    </p:spTree>
    <p:extLst>
      <p:ext uri="{BB962C8B-B14F-4D97-AF65-F5344CB8AC3E}">
        <p14:creationId xmlns:p14="http://schemas.microsoft.com/office/powerpoint/2010/main" val="3582179642"/>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Why Google Cloud Platform?</a:t>
            </a:r>
            <a:endParaRPr lang="en-IN" dirty="0"/>
          </a:p>
        </p:txBody>
      </p:sp>
      <p:sp>
        <p:nvSpPr>
          <p:cNvPr id="3" name="Content Placeholder 2"/>
          <p:cNvSpPr>
            <a:spLocks noGrp="1"/>
          </p:cNvSpPr>
          <p:nvPr>
            <p:ph idx="1"/>
          </p:nvPr>
        </p:nvSpPr>
        <p:spPr/>
        <p:txBody>
          <a:bodyPr>
            <a:normAutofit fontScale="92500" lnSpcReduction="10000"/>
          </a:bodyPr>
          <a:lstStyle/>
          <a:p>
            <a:r>
              <a:rPr lang="en-IN" dirty="0">
                <a:effectLst/>
              </a:rPr>
              <a:t>Now that you have a brief idea of What is Google Cloud Platform and Cloud Computing, let’s understand why one must go for it. Google Cloud Platform, is a suite of cloud computing services that run on the </a:t>
            </a:r>
            <a:r>
              <a:rPr lang="en-IN" b="1" dirty="0">
                <a:effectLst/>
              </a:rPr>
              <a:t>same infrastructure</a:t>
            </a:r>
            <a:r>
              <a:rPr lang="en-IN" dirty="0">
                <a:effectLst/>
              </a:rPr>
              <a:t> </a:t>
            </a:r>
            <a:r>
              <a:rPr lang="en-IN" b="1" dirty="0">
                <a:effectLst/>
              </a:rPr>
              <a:t>that Google uses internally for its end-user products</a:t>
            </a:r>
            <a:r>
              <a:rPr lang="en-IN" dirty="0">
                <a:effectLst/>
              </a:rPr>
              <a:t>, such as Google Search, Gmail, Google Photos and YouTube. We all know how big is the database of Gmail, </a:t>
            </a:r>
            <a:r>
              <a:rPr lang="en-IN" dirty="0" err="1">
                <a:effectLst/>
              </a:rPr>
              <a:t>Youtube</a:t>
            </a:r>
            <a:r>
              <a:rPr lang="en-IN" dirty="0">
                <a:effectLst/>
              </a:rPr>
              <a:t> and Google Search.</a:t>
            </a:r>
          </a:p>
          <a:p>
            <a:r>
              <a:rPr lang="en-IN" dirty="0">
                <a:effectLst/>
              </a:rPr>
              <a:t>And I don’t think in the recent years, Google’s server has gone down. It’s one of the biggest in the world, so it seems an obvious choice, to trust them, Right?</a:t>
            </a:r>
          </a:p>
          <a:p>
            <a:r>
              <a:rPr lang="en-IN" dirty="0">
                <a:effectLst/>
              </a:rPr>
              <a:t>So now look at some of the features of GCP what really gives it an upper hand over other vendors.</a:t>
            </a:r>
          </a:p>
          <a:p>
            <a:endParaRPr lang="en-IN" dirty="0"/>
          </a:p>
        </p:txBody>
      </p:sp>
    </p:spTree>
    <p:extLst>
      <p:ext uri="{BB962C8B-B14F-4D97-AF65-F5344CB8AC3E}">
        <p14:creationId xmlns:p14="http://schemas.microsoft.com/office/powerpoint/2010/main" val="2992700287"/>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02" y="566670"/>
            <a:ext cx="10284698" cy="5975797"/>
          </a:xfrm>
          <a:prstGeom prst="rect">
            <a:avLst/>
          </a:prstGeom>
        </p:spPr>
      </p:pic>
    </p:spTree>
    <p:extLst>
      <p:ext uri="{BB962C8B-B14F-4D97-AF65-F5344CB8AC3E}">
        <p14:creationId xmlns:p14="http://schemas.microsoft.com/office/powerpoint/2010/main" val="3977916649"/>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Google Cloud Platform Regions and Zones</a:t>
            </a:r>
            <a:endParaRPr lang="en-IN" dirty="0"/>
          </a:p>
        </p:txBody>
      </p:sp>
      <p:sp>
        <p:nvSpPr>
          <p:cNvPr id="3" name="Content Placeholder 2"/>
          <p:cNvSpPr>
            <a:spLocks noGrp="1"/>
          </p:cNvSpPr>
          <p:nvPr>
            <p:ph idx="1"/>
          </p:nvPr>
        </p:nvSpPr>
        <p:spPr>
          <a:xfrm>
            <a:off x="680321" y="2336872"/>
            <a:ext cx="9613861" cy="4521127"/>
          </a:xfrm>
        </p:spPr>
        <p:txBody>
          <a:bodyPr/>
          <a:lstStyle/>
          <a:p>
            <a:r>
              <a:rPr lang="en-IN" dirty="0">
                <a:effectLst/>
              </a:rPr>
              <a:t>Google Cloud Platform services are available in various locations across North America, South America, Europe, Asia, and Australia. These locations are divided into regions and zones. You can choose where to locate your applications to meet your latency, availability and durability requirements</a:t>
            </a:r>
            <a:r>
              <a:rPr lang="en-IN" dirty="0" smtClean="0">
                <a:effectLst/>
              </a:rPr>
              <a:t>.</a:t>
            </a:r>
          </a:p>
          <a:p>
            <a:r>
              <a:rPr lang="en-IN" dirty="0">
                <a:effectLst/>
              </a:rPr>
              <a:t>Here you can see that there is a total of </a:t>
            </a:r>
            <a:r>
              <a:rPr lang="en-IN" b="1" dirty="0" smtClean="0">
                <a:effectLst/>
              </a:rPr>
              <a:t>15</a:t>
            </a:r>
          </a:p>
          <a:p>
            <a:pPr marL="0" indent="0">
              <a:buNone/>
            </a:pPr>
            <a:r>
              <a:rPr lang="en-IN" b="1" dirty="0">
                <a:effectLst/>
              </a:rPr>
              <a:t> </a:t>
            </a:r>
            <a:r>
              <a:rPr lang="en-IN" b="1" dirty="0" smtClean="0">
                <a:effectLst/>
              </a:rPr>
              <a:t> </a:t>
            </a:r>
            <a:r>
              <a:rPr lang="en-IN" b="1" dirty="0">
                <a:effectLst/>
              </a:rPr>
              <a:t>regions</a:t>
            </a:r>
            <a:r>
              <a:rPr lang="en-IN" dirty="0">
                <a:effectLst/>
              </a:rPr>
              <a:t> with at least</a:t>
            </a:r>
            <a:r>
              <a:rPr lang="en-IN" b="1" dirty="0">
                <a:effectLst/>
              </a:rPr>
              <a:t> 3 zones</a:t>
            </a:r>
            <a:r>
              <a:rPr lang="en-IN" dirty="0">
                <a:effectLst/>
              </a:rPr>
              <a:t> in every </a:t>
            </a:r>
            <a:endParaRPr lang="en-IN" dirty="0" smtClean="0">
              <a:effectLst/>
            </a:endParaRPr>
          </a:p>
          <a:p>
            <a:pPr marL="0" indent="0">
              <a:buNone/>
            </a:pPr>
            <a:r>
              <a:rPr lang="en-IN" dirty="0">
                <a:effectLst/>
              </a:rPr>
              <a:t> </a:t>
            </a:r>
            <a:r>
              <a:rPr lang="en-IN" dirty="0" smtClean="0">
                <a:effectLst/>
              </a:rPr>
              <a:t> region</a:t>
            </a:r>
            <a:r>
              <a:rPr lang="en-IN" dirty="0">
                <a:effectLst/>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0654" y="3828637"/>
            <a:ext cx="4794093" cy="2836179"/>
          </a:xfrm>
          <a:prstGeom prst="rect">
            <a:avLst/>
          </a:prstGeom>
        </p:spPr>
      </p:pic>
    </p:spTree>
    <p:extLst>
      <p:ext uri="{BB962C8B-B14F-4D97-AF65-F5344CB8AC3E}">
        <p14:creationId xmlns:p14="http://schemas.microsoft.com/office/powerpoint/2010/main" val="3548339879"/>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are Google Cloud Platform (GCP) Services?</a:t>
            </a:r>
            <a:endParaRPr lang="en-IN" dirty="0"/>
          </a:p>
        </p:txBody>
      </p:sp>
      <p:sp>
        <p:nvSpPr>
          <p:cNvPr id="3" name="Content Placeholder 2"/>
          <p:cNvSpPr>
            <a:spLocks noGrp="1"/>
          </p:cNvSpPr>
          <p:nvPr>
            <p:ph idx="1"/>
          </p:nvPr>
        </p:nvSpPr>
        <p:spPr/>
        <p:txBody>
          <a:bodyPr>
            <a:normAutofit fontScale="92500" lnSpcReduction="10000"/>
          </a:bodyPr>
          <a:lstStyle/>
          <a:p>
            <a:r>
              <a:rPr lang="en-IN" dirty="0">
                <a:effectLst/>
              </a:rPr>
              <a:t>Google offers a wide range of Services. Following are the major Google Cloud Services:</a:t>
            </a:r>
          </a:p>
          <a:p>
            <a:r>
              <a:rPr lang="en-IN" b="1" dirty="0">
                <a:effectLst/>
              </a:rPr>
              <a:t>Compute</a:t>
            </a:r>
            <a:endParaRPr lang="en-IN" dirty="0">
              <a:effectLst/>
            </a:endParaRPr>
          </a:p>
          <a:p>
            <a:r>
              <a:rPr lang="en-IN" b="1" dirty="0">
                <a:effectLst/>
              </a:rPr>
              <a:t>Networking</a:t>
            </a:r>
            <a:endParaRPr lang="en-IN" dirty="0">
              <a:effectLst/>
            </a:endParaRPr>
          </a:p>
          <a:p>
            <a:r>
              <a:rPr lang="en-IN" b="1" dirty="0">
                <a:effectLst/>
              </a:rPr>
              <a:t>Storage and Databases</a:t>
            </a:r>
            <a:endParaRPr lang="en-IN" dirty="0">
              <a:effectLst/>
            </a:endParaRPr>
          </a:p>
          <a:p>
            <a:r>
              <a:rPr lang="en-IN" b="1" dirty="0">
                <a:effectLst/>
              </a:rPr>
              <a:t>Big Data</a:t>
            </a:r>
            <a:endParaRPr lang="en-IN" dirty="0">
              <a:effectLst/>
            </a:endParaRPr>
          </a:p>
          <a:p>
            <a:r>
              <a:rPr lang="en-IN" b="1" dirty="0">
                <a:effectLst/>
              </a:rPr>
              <a:t>Machine Learning</a:t>
            </a:r>
            <a:endParaRPr lang="en-IN" dirty="0">
              <a:effectLst/>
            </a:endParaRPr>
          </a:p>
          <a:p>
            <a:r>
              <a:rPr lang="en-IN" b="1" dirty="0">
                <a:effectLst/>
              </a:rPr>
              <a:t>Identity &amp; Security </a:t>
            </a:r>
            <a:endParaRPr lang="en-IN" dirty="0">
              <a:effectLst/>
            </a:endParaRPr>
          </a:p>
          <a:p>
            <a:r>
              <a:rPr lang="en-IN" b="1" dirty="0">
                <a:effectLst/>
              </a:rPr>
              <a:t>Management and Developer Tools</a:t>
            </a:r>
            <a:endParaRPr lang="en-IN" dirty="0">
              <a:effectLst/>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6095" y="2909921"/>
            <a:ext cx="6722773" cy="2653752"/>
          </a:xfrm>
          <a:prstGeom prst="rect">
            <a:avLst/>
          </a:prstGeom>
        </p:spPr>
      </p:pic>
    </p:spTree>
    <p:extLst>
      <p:ext uri="{BB962C8B-B14F-4D97-AF65-F5344CB8AC3E}">
        <p14:creationId xmlns:p14="http://schemas.microsoft.com/office/powerpoint/2010/main" val="1166449563"/>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TM04033917[[fn=Berlin]]</Template>
  <TotalTime>381</TotalTime>
  <Words>2278</Words>
  <Application>Microsoft Office PowerPoint</Application>
  <PresentationFormat>Widescreen</PresentationFormat>
  <Paragraphs>207</Paragraphs>
  <Slides>40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&amp;quot</vt:lpstr>
      <vt:lpstr>-apple-system</vt:lpstr>
      <vt:lpstr>Arial</vt:lpstr>
      <vt:lpstr>medium-content-serif-font</vt:lpstr>
      <vt:lpstr>Menlo</vt:lpstr>
      <vt:lpstr>Open Sans</vt:lpstr>
      <vt:lpstr>Trebuchet MS</vt:lpstr>
      <vt:lpstr>TTNormsPro-Medium</vt:lpstr>
      <vt:lpstr>TTNormsPro-Regular</vt:lpstr>
      <vt:lpstr>Berlin</vt:lpstr>
      <vt:lpstr>Google Cloud Platform</vt:lpstr>
      <vt:lpstr>What is Google Cloud Platform (GCP)?</vt:lpstr>
      <vt:lpstr>What is Cloud Computing?</vt:lpstr>
      <vt:lpstr>PowerPoint Presentation</vt:lpstr>
      <vt:lpstr>PowerPoint Presentation</vt:lpstr>
      <vt:lpstr>Why Google Cloud Platform?</vt:lpstr>
      <vt:lpstr>PowerPoint Presentation</vt:lpstr>
      <vt:lpstr>Google Cloud Platform Regions and Zones</vt:lpstr>
      <vt:lpstr>What are Google Cloud Platform (GCP) Services?</vt:lpstr>
      <vt:lpstr>Compute</vt:lpstr>
      <vt:lpstr>Networking</vt:lpstr>
      <vt:lpstr>Storage and Databases</vt:lpstr>
      <vt:lpstr>Big Data</vt:lpstr>
      <vt:lpstr>Cloud AI</vt:lpstr>
      <vt:lpstr>Identity &amp; Security</vt:lpstr>
      <vt:lpstr>Management Tools</vt:lpstr>
      <vt:lpstr>Developer Tools</vt:lpstr>
      <vt:lpstr>Creating a Free Account</vt:lpstr>
      <vt:lpstr>PowerPoint Presentation</vt:lpstr>
      <vt:lpstr>PowerPoint Presentation</vt:lpstr>
      <vt:lpstr>PowerPoint Presentation</vt:lpstr>
      <vt:lpstr>PowerPoint Presentation</vt:lpstr>
      <vt:lpstr>Scope of Python in GCP</vt:lpstr>
      <vt:lpstr>Powerful Image Analysis With Google Cloud Vision And Python</vt:lpstr>
      <vt:lpstr>How do I install Python on Google cloud?</vt:lpstr>
      <vt:lpstr>PowerPoint Presentation</vt:lpstr>
      <vt:lpstr>Getting Set Up</vt:lpstr>
      <vt:lpstr>PowerPoint Presentation</vt:lpstr>
      <vt:lpstr>Finding Our Bucket Info</vt:lpstr>
      <vt:lpstr>What is Python used for at Google?</vt:lpstr>
      <vt:lpstr>PowerPoint Presentation</vt:lpstr>
      <vt:lpstr>How does Google use Python? In which process does it?</vt:lpstr>
      <vt:lpstr>How do you process an image in Python?</vt:lpstr>
      <vt:lpstr>Why Python is used for image processing?</vt:lpstr>
      <vt:lpstr>Google vision API for image analysis with python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Cloud Platform</dc:title>
  <dc:creator>Sathyanarayana R</dc:creator>
  <cp:lastModifiedBy>Sathyanarayana R</cp:lastModifiedBy>
  <cp:revision>20</cp:revision>
  <dcterms:created xsi:type="dcterms:W3CDTF">2020-03-08T05:48:34Z</dcterms:created>
  <dcterms:modified xsi:type="dcterms:W3CDTF">2020-03-08T12:10:33Z</dcterms:modified>
</cp:coreProperties>
</file>