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34ED-7C95-4F12-845B-090F072CD9A7}"/>
              </a:ext>
            </a:extLst>
          </p:cNvPr>
          <p:cNvSpPr>
            <a:spLocks noGrp="1"/>
          </p:cNvSpPr>
          <p:nvPr>
            <p:ph type="title"/>
          </p:nvPr>
        </p:nvSpPr>
        <p:spPr>
          <a:xfrm>
            <a:off x="399038" y="215874"/>
            <a:ext cx="8598141" cy="680278"/>
          </a:xfrm>
        </p:spPr>
        <p:txBody>
          <a:bodyPr/>
          <a:lstStyle/>
          <a:p>
            <a:r>
              <a:rPr lang="en-US" dirty="0"/>
              <a:t>Difference b/w RMSE &amp; MSE</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FB07177A-2FD9-428D-9096-C1577B121C36}"/>
                  </a:ext>
                </a:extLst>
              </p:cNvPr>
              <p:cNvGraphicFramePr>
                <a:graphicFrameLocks noGrp="1"/>
              </p:cNvGraphicFramePr>
              <p:nvPr>
                <p:ph idx="1"/>
                <p:extLst>
                  <p:ext uri="{D42A27DB-BD31-4B8C-83A1-F6EECF244321}">
                    <p14:modId xmlns:p14="http://schemas.microsoft.com/office/powerpoint/2010/main" val="3109640312"/>
                  </p:ext>
                </p:extLst>
              </p:nvPr>
            </p:nvGraphicFramePr>
            <p:xfrm>
              <a:off x="677863" y="1205948"/>
              <a:ext cx="8596312" cy="614247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766809250"/>
                        </a:ext>
                      </a:extLst>
                    </a:gridCol>
                    <a:gridCol w="4298156">
                      <a:extLst>
                        <a:ext uri="{9D8B030D-6E8A-4147-A177-3AD203B41FA5}">
                          <a16:colId xmlns:a16="http://schemas.microsoft.com/office/drawing/2014/main" val="1050486588"/>
                        </a:ext>
                      </a:extLst>
                    </a:gridCol>
                  </a:tblGrid>
                  <a:tr h="669235">
                    <a:tc>
                      <a:txBody>
                        <a:bodyPr/>
                        <a:lstStyle/>
                        <a:p>
                          <a:r>
                            <a:rPr lang="en-US" dirty="0"/>
                            <a:t>RMSE(Root mean square error)</a:t>
                          </a:r>
                        </a:p>
                      </a:txBody>
                      <a:tcPr/>
                    </a:tc>
                    <a:tc>
                      <a:txBody>
                        <a:bodyPr/>
                        <a:lstStyle/>
                        <a:p>
                          <a:r>
                            <a:rPr lang="en-US" dirty="0"/>
                            <a:t>MSE(Mean square error)</a:t>
                          </a:r>
                        </a:p>
                      </a:txBody>
                      <a:tcPr/>
                    </a:tc>
                    <a:extLst>
                      <a:ext uri="{0D108BD9-81ED-4DB2-BD59-A6C34878D82A}">
                        <a16:rowId xmlns:a16="http://schemas.microsoft.com/office/drawing/2014/main" val="2339361788"/>
                      </a:ext>
                    </a:extLst>
                  </a:tr>
                  <a:tr h="669235">
                    <a:tc>
                      <a:txBody>
                        <a:bodyPr/>
                        <a:lstStyle/>
                        <a:p>
                          <a:r>
                            <a:rPr lang="en-US" dirty="0"/>
                            <a:t>RMSE or Std=</a:t>
                          </a:r>
                          <a14:m>
                            <m:oMath xmlns:m="http://schemas.openxmlformats.org/officeDocument/2006/math">
                              <m:rad>
                                <m:radPr>
                                  <m:degHide m:val="on"/>
                                  <m:ctrlPr>
                                    <a:rPr lang="en-US" i="1" smtClean="0">
                                      <a:latin typeface="Cambria Math" panose="02040503050406030204" pitchFamily="18" charset="0"/>
                                    </a:rPr>
                                  </m:ctrlPr>
                                </m:radPr>
                                <m:deg/>
                                <m:e>
                                  <m:r>
                                    <a:rPr lang="en-US" i="1" smtClean="0">
                                      <a:latin typeface="Cambria Math" panose="02040503050406030204" pitchFamily="18" charset="0"/>
                                    </a:rPr>
                                    <m:t>𝑀𝑆𝐸</m:t>
                                  </m:r>
                                </m:e>
                              </m:rad>
                            </m:oMath>
                          </a14:m>
                          <a:endParaRPr lang="en-US" dirty="0"/>
                        </a:p>
                        <a:p>
                          <a:r>
                            <a:rPr lang="en-US" dirty="0"/>
                            <a:t>Std=</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𝑣𝑎𝑟𝑖𝑎𝑛𝑐𝑒</m:t>
                                  </m:r>
                                </m:e>
                              </m:rad>
                            </m:oMath>
                          </a14:m>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Variance is also called mean square error.(M.S.E)</a:t>
                          </a:r>
                        </a:p>
                        <a:p>
                          <a:r>
                            <a:rPr lang="en-US" dirty="0"/>
                            <a:t>M.S.E is also called as M.S.D(mean square deviation)</a:t>
                          </a:r>
                        </a:p>
                      </a:txBody>
                      <a:tcPr/>
                    </a:tc>
                    <a:extLst>
                      <a:ext uri="{0D108BD9-81ED-4DB2-BD59-A6C34878D82A}">
                        <a16:rowId xmlns:a16="http://schemas.microsoft.com/office/drawing/2014/main" val="242538417"/>
                      </a:ext>
                    </a:extLst>
                  </a:tr>
                  <a:tr h="669235">
                    <a:tc>
                      <a:txBody>
                        <a:bodyPr/>
                        <a:lstStyle/>
                        <a:p>
                          <a:r>
                            <a:rPr lang="en-US" dirty="0"/>
                            <a:t>Root mean square error Is also called as </a:t>
                          </a:r>
                        </a:p>
                        <a:p>
                          <a:r>
                            <a:rPr lang="en-US" dirty="0"/>
                            <a:t>Standard deviation.</a:t>
                          </a:r>
                        </a:p>
                        <a:p>
                          <a:r>
                            <a:rPr lang="en-US" dirty="0"/>
                            <a:t>Std=</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𝑣𝑎𝑟𝑖𝑎𝑛𝑐𝑒</m:t>
                                  </m:r>
                                </m:e>
                              </m:rad>
                            </m:oMath>
                          </a14:m>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Variance=</a:t>
                          </a:r>
                          <a14:m>
                            <m:oMath xmlns:m="http://schemas.openxmlformats.org/officeDocument/2006/math">
                              <m:f>
                                <m:fPr>
                                  <m:ctrlPr>
                                    <a:rPr lang="en-US" b="0" i="1" smtClean="0">
                                      <a:latin typeface="Cambria Math" panose="02040503050406030204" pitchFamily="18" charset="0"/>
                                    </a:rPr>
                                  </m:ctrlPr>
                                </m:fPr>
                                <m:num>
                                  <m:nary>
                                    <m:naryPr>
                                      <m:chr m:val="∑"/>
                                      <m:grow m:val="on"/>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m:t>
                                                  </m:r>
                                                </m:sub>
                                              </m:sSub>
                                              <m:r>
                                                <a:rPr lang="en-US" b="0" i="1" smtClean="0">
                                                  <a:latin typeface="Cambria Math" panose="02040503050406030204" pitchFamily="18" charset="0"/>
                                                </a:rPr>
                                                <m:t>𝑝𝑟𝑒𝑑𝑖𝑐𝑡𝑒𝑑</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a14:m>
                          <a:endParaRPr lang="en-US" dirty="0"/>
                        </a:p>
                        <a:p>
                          <a:endParaRPr lang="en-US" dirty="0"/>
                        </a:p>
                      </a:txBody>
                      <a:tcPr/>
                    </a:tc>
                    <a:extLst>
                      <a:ext uri="{0D108BD9-81ED-4DB2-BD59-A6C34878D82A}">
                        <a16:rowId xmlns:a16="http://schemas.microsoft.com/office/drawing/2014/main" val="1500953598"/>
                      </a:ext>
                    </a:extLst>
                  </a:tr>
                  <a:tr h="6692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0264887"/>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2239682742"/>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2212226724"/>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795874049"/>
                      </a:ext>
                    </a:extLst>
                  </a:tr>
                  <a:tr h="669235">
                    <a:tc>
                      <a:txBody>
                        <a:bodyPr/>
                        <a:lstStyle/>
                        <a:p>
                          <a:endParaRPr lang="en-US"/>
                        </a:p>
                      </a:txBody>
                      <a:tcPr/>
                    </a:tc>
                    <a:tc>
                      <a:txBody>
                        <a:bodyPr/>
                        <a:lstStyle/>
                        <a:p>
                          <a:endParaRPr lang="en-US" dirty="0"/>
                        </a:p>
                      </a:txBody>
                      <a:tcPr/>
                    </a:tc>
                    <a:extLst>
                      <a:ext uri="{0D108BD9-81ED-4DB2-BD59-A6C34878D82A}">
                        <a16:rowId xmlns:a16="http://schemas.microsoft.com/office/drawing/2014/main" val="2607828151"/>
                      </a:ext>
                    </a:extLst>
                  </a:tr>
                </a:tbl>
              </a:graphicData>
            </a:graphic>
          </p:graphicFrame>
        </mc:Choice>
        <mc:Fallback>
          <p:graphicFrame>
            <p:nvGraphicFramePr>
              <p:cNvPr id="7" name="Table 7">
                <a:extLst>
                  <a:ext uri="{FF2B5EF4-FFF2-40B4-BE49-F238E27FC236}">
                    <a16:creationId xmlns:a16="http://schemas.microsoft.com/office/drawing/2014/main" id="{FB07177A-2FD9-428D-9096-C1577B121C36}"/>
                  </a:ext>
                </a:extLst>
              </p:cNvPr>
              <p:cNvGraphicFramePr>
                <a:graphicFrameLocks noGrp="1"/>
              </p:cNvGraphicFramePr>
              <p:nvPr>
                <p:ph idx="1"/>
                <p:extLst>
                  <p:ext uri="{D42A27DB-BD31-4B8C-83A1-F6EECF244321}">
                    <p14:modId xmlns:p14="http://schemas.microsoft.com/office/powerpoint/2010/main" val="3109640312"/>
                  </p:ext>
                </p:extLst>
              </p:nvPr>
            </p:nvGraphicFramePr>
            <p:xfrm>
              <a:off x="677863" y="1205948"/>
              <a:ext cx="8596312" cy="614247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766809250"/>
                        </a:ext>
                      </a:extLst>
                    </a:gridCol>
                    <a:gridCol w="4298156">
                      <a:extLst>
                        <a:ext uri="{9D8B030D-6E8A-4147-A177-3AD203B41FA5}">
                          <a16:colId xmlns:a16="http://schemas.microsoft.com/office/drawing/2014/main" val="1050486588"/>
                        </a:ext>
                      </a:extLst>
                    </a:gridCol>
                  </a:tblGrid>
                  <a:tr h="669235">
                    <a:tc>
                      <a:txBody>
                        <a:bodyPr/>
                        <a:lstStyle/>
                        <a:p>
                          <a:r>
                            <a:rPr lang="en-US" dirty="0"/>
                            <a:t>RMSE(Root mean square error)</a:t>
                          </a:r>
                        </a:p>
                      </a:txBody>
                      <a:tcPr/>
                    </a:tc>
                    <a:tc>
                      <a:txBody>
                        <a:bodyPr/>
                        <a:lstStyle/>
                        <a:p>
                          <a:r>
                            <a:rPr lang="en-US" dirty="0"/>
                            <a:t>MSE(Mean square error)</a:t>
                          </a:r>
                        </a:p>
                      </a:txBody>
                      <a:tcPr/>
                    </a:tc>
                    <a:extLst>
                      <a:ext uri="{0D108BD9-81ED-4DB2-BD59-A6C34878D82A}">
                        <a16:rowId xmlns:a16="http://schemas.microsoft.com/office/drawing/2014/main" val="2339361788"/>
                      </a:ext>
                    </a:extLst>
                  </a:tr>
                  <a:tr h="1188720">
                    <a:tc>
                      <a:txBody>
                        <a:bodyPr/>
                        <a:lstStyle/>
                        <a:p>
                          <a:endParaRPr lang="en-US"/>
                        </a:p>
                      </a:txBody>
                      <a:tcPr>
                        <a:blipFill>
                          <a:blip r:embed="rId2"/>
                          <a:stretch>
                            <a:fillRect l="-142" t="-59487" r="-100425" b="-362051"/>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Variance is also called mean square error.(M.S.E)</a:t>
                          </a:r>
                        </a:p>
                        <a:p>
                          <a:r>
                            <a:rPr lang="en-US" dirty="0"/>
                            <a:t>M.S.E is also called as M.S.D(mean square deviation)</a:t>
                          </a:r>
                        </a:p>
                      </a:txBody>
                      <a:tcPr/>
                    </a:tc>
                    <a:extLst>
                      <a:ext uri="{0D108BD9-81ED-4DB2-BD59-A6C34878D82A}">
                        <a16:rowId xmlns:a16="http://schemas.microsoft.com/office/drawing/2014/main" val="242538417"/>
                      </a:ext>
                    </a:extLst>
                  </a:tr>
                  <a:tr h="938340">
                    <a:tc>
                      <a:txBody>
                        <a:bodyPr/>
                        <a:lstStyle/>
                        <a:p>
                          <a:endParaRPr lang="en-US"/>
                        </a:p>
                      </a:txBody>
                      <a:tcPr>
                        <a:blipFill>
                          <a:blip r:embed="rId2"/>
                          <a:stretch>
                            <a:fillRect l="-142" t="-201948" r="-100425" b="-358442"/>
                          </a:stretch>
                        </a:blipFill>
                      </a:tcPr>
                    </a:tc>
                    <a:tc>
                      <a:txBody>
                        <a:bodyPr/>
                        <a:lstStyle/>
                        <a:p>
                          <a:endParaRPr lang="en-US"/>
                        </a:p>
                      </a:txBody>
                      <a:tcPr>
                        <a:blipFill>
                          <a:blip r:embed="rId2"/>
                          <a:stretch>
                            <a:fillRect l="-100284" t="-201948" r="-567" b="-358442"/>
                          </a:stretch>
                        </a:blipFill>
                      </a:tcPr>
                    </a:tc>
                    <a:extLst>
                      <a:ext uri="{0D108BD9-81ED-4DB2-BD59-A6C34878D82A}">
                        <a16:rowId xmlns:a16="http://schemas.microsoft.com/office/drawing/2014/main" val="1500953598"/>
                      </a:ext>
                    </a:extLst>
                  </a:tr>
                  <a:tr h="6692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0264887"/>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2239682742"/>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2212226724"/>
                      </a:ext>
                    </a:extLst>
                  </a:tr>
                  <a:tr h="669235">
                    <a:tc>
                      <a:txBody>
                        <a:bodyPr/>
                        <a:lstStyle/>
                        <a:p>
                          <a:endParaRPr lang="en-US"/>
                        </a:p>
                      </a:txBody>
                      <a:tcPr/>
                    </a:tc>
                    <a:tc>
                      <a:txBody>
                        <a:bodyPr/>
                        <a:lstStyle/>
                        <a:p>
                          <a:endParaRPr lang="en-US"/>
                        </a:p>
                      </a:txBody>
                      <a:tcPr/>
                    </a:tc>
                    <a:extLst>
                      <a:ext uri="{0D108BD9-81ED-4DB2-BD59-A6C34878D82A}">
                        <a16:rowId xmlns:a16="http://schemas.microsoft.com/office/drawing/2014/main" val="795874049"/>
                      </a:ext>
                    </a:extLst>
                  </a:tr>
                  <a:tr h="669235">
                    <a:tc>
                      <a:txBody>
                        <a:bodyPr/>
                        <a:lstStyle/>
                        <a:p>
                          <a:endParaRPr lang="en-US"/>
                        </a:p>
                      </a:txBody>
                      <a:tcPr/>
                    </a:tc>
                    <a:tc>
                      <a:txBody>
                        <a:bodyPr/>
                        <a:lstStyle/>
                        <a:p>
                          <a:endParaRPr lang="en-US" dirty="0"/>
                        </a:p>
                      </a:txBody>
                      <a:tcPr/>
                    </a:tc>
                    <a:extLst>
                      <a:ext uri="{0D108BD9-81ED-4DB2-BD59-A6C34878D82A}">
                        <a16:rowId xmlns:a16="http://schemas.microsoft.com/office/drawing/2014/main" val="2607828151"/>
                      </a:ext>
                    </a:extLst>
                  </a:tr>
                </a:tbl>
              </a:graphicData>
            </a:graphic>
          </p:graphicFrame>
        </mc:Fallback>
      </mc:AlternateContent>
    </p:spTree>
    <p:extLst>
      <p:ext uri="{BB962C8B-B14F-4D97-AF65-F5344CB8AC3E}">
        <p14:creationId xmlns:p14="http://schemas.microsoft.com/office/powerpoint/2010/main" val="268493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388C-B655-41FA-82F2-C1E023B23071}"/>
              </a:ext>
            </a:extLst>
          </p:cNvPr>
          <p:cNvSpPr>
            <a:spLocks noGrp="1"/>
          </p:cNvSpPr>
          <p:nvPr>
            <p:ph type="title"/>
          </p:nvPr>
        </p:nvSpPr>
        <p:spPr>
          <a:xfrm>
            <a:off x="677334" y="0"/>
            <a:ext cx="8596668" cy="596348"/>
          </a:xfrm>
        </p:spPr>
        <p:txBody>
          <a:bodyPr>
            <a:normAutofit fontScale="90000"/>
          </a:bodyPr>
          <a:lstStyle/>
          <a:p>
            <a:r>
              <a:rPr lang="en-US" dirty="0"/>
              <a:t>R^2 &amp; adjusted R^2</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593D5F08-7660-420E-A5D4-923BA4D701D9}"/>
                  </a:ext>
                </a:extLst>
              </p:cNvPr>
              <p:cNvGraphicFramePr>
                <a:graphicFrameLocks noGrp="1"/>
              </p:cNvGraphicFramePr>
              <p:nvPr>
                <p:ph idx="1"/>
                <p:extLst>
                  <p:ext uri="{D42A27DB-BD31-4B8C-83A1-F6EECF244321}">
                    <p14:modId xmlns:p14="http://schemas.microsoft.com/office/powerpoint/2010/main" val="434279560"/>
                  </p:ext>
                </p:extLst>
              </p:nvPr>
            </p:nvGraphicFramePr>
            <p:xfrm>
              <a:off x="397565" y="781878"/>
              <a:ext cx="8876611" cy="6094921"/>
            </p:xfrm>
            <a:graphic>
              <a:graphicData uri="http://schemas.openxmlformats.org/drawingml/2006/table">
                <a:tbl>
                  <a:tblPr firstRow="1" bandRow="1">
                    <a:tableStyleId>{5C22544A-7EE6-4342-B048-85BDC9FD1C3A}</a:tableStyleId>
                  </a:tblPr>
                  <a:tblGrid>
                    <a:gridCol w="4578190">
                      <a:extLst>
                        <a:ext uri="{9D8B030D-6E8A-4147-A177-3AD203B41FA5}">
                          <a16:colId xmlns:a16="http://schemas.microsoft.com/office/drawing/2014/main" val="2536610769"/>
                        </a:ext>
                      </a:extLst>
                    </a:gridCol>
                    <a:gridCol w="4298421">
                      <a:extLst>
                        <a:ext uri="{9D8B030D-6E8A-4147-A177-3AD203B41FA5}">
                          <a16:colId xmlns:a16="http://schemas.microsoft.com/office/drawing/2014/main" val="145552908"/>
                        </a:ext>
                      </a:extLst>
                    </a:gridCol>
                  </a:tblGrid>
                  <a:tr h="543179">
                    <a:tc>
                      <a:txBody>
                        <a:bodyPr/>
                        <a:lstStyle/>
                        <a:p>
                          <a:r>
                            <a:rPr lang="en-US" dirty="0"/>
                            <a:t>R^2 or R-square</a:t>
                          </a:r>
                        </a:p>
                      </a:txBody>
                      <a:tcPr/>
                    </a:tc>
                    <a:tc>
                      <a:txBody>
                        <a:bodyPr/>
                        <a:lstStyle/>
                        <a:p>
                          <a:r>
                            <a:rPr lang="en-US" dirty="0"/>
                            <a:t>Adjusted R-square</a:t>
                          </a:r>
                        </a:p>
                      </a:txBody>
                      <a:tcPr/>
                    </a:tc>
                    <a:extLst>
                      <a:ext uri="{0D108BD9-81ED-4DB2-BD59-A6C34878D82A}">
                        <a16:rowId xmlns:a16="http://schemas.microsoft.com/office/drawing/2014/main" val="2947845069"/>
                      </a:ext>
                    </a:extLst>
                  </a:tr>
                  <a:tr h="543179">
                    <a:tc>
                      <a:txBody>
                        <a:bodyPr/>
                        <a:lstStyle/>
                        <a:p>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a:t>=</a:t>
                          </a:r>
                          <a14:m>
                            <m:oMath xmlns:m="http://schemas.openxmlformats.org/officeDocument/2006/math">
                              <m:f>
                                <m:fPr>
                                  <m:ctrlPr>
                                    <a:rPr lang="en-US" b="0" i="0" dirty="0" smtClean="0">
                                      <a:latin typeface="Cambria Math" panose="02040503050406030204" pitchFamily="18" charset="0"/>
                                    </a:rPr>
                                  </m:ctrlPr>
                                </m:fPr>
                                <m:num>
                                  <m:r>
                                    <a:rPr lang="en-US" i="1" dirty="0" smtClean="0">
                                      <a:latin typeface="Cambria Math" panose="02040503050406030204" pitchFamily="18" charset="0"/>
                                    </a:rPr>
                                    <m:t>𝛴</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𝑝𝑟𝑒𝑑𝑖𝑐𝑡𝑒𝑑</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𝑚𝑒𝑎𝑛</m:t>
                                              </m:r>
                                            </m:sub>
                                          </m:sSub>
                                        </m:e>
                                      </m:d>
                                    </m:e>
                                    <m:sup>
                                      <m:r>
                                        <a:rPr lang="en-US" b="0" i="1" dirty="0" smtClean="0">
                                          <a:latin typeface="Cambria Math" panose="02040503050406030204" pitchFamily="18" charset="0"/>
                                        </a:rPr>
                                        <m:t>2</m:t>
                                      </m:r>
                                    </m:sup>
                                  </m:sSup>
                                </m:num>
                                <m:den>
                                  <m:eqArr>
                                    <m:eqArrPr>
                                      <m:ctrlPr>
                                        <a:rPr lang="en-US" b="0" i="0" dirty="0" smtClean="0">
                                          <a:latin typeface="Cambria Math" panose="02040503050406030204" pitchFamily="18" charset="0"/>
                                        </a:rPr>
                                      </m:ctrlPr>
                                    </m:eqArrPr>
                                    <m:e>
                                      <m:r>
                                        <a:rPr lang="en-US" b="0" i="0" dirty="0" smtClean="0">
                                          <a:latin typeface="Cambria Math" panose="02040503050406030204" pitchFamily="18" charset="0"/>
                                        </a:rPr>
                                        <m:t>𝛴</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y</m:t>
                                      </m:r>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y</m:t>
                                          </m:r>
                                        </m:e>
                                        <m:sub>
                                          <m:r>
                                            <m:rPr>
                                              <m:sty m:val="p"/>
                                            </m:rPr>
                                            <a:rPr lang="en-US" b="0" i="0" dirty="0" smtClean="0">
                                              <a:latin typeface="Cambria Math" panose="02040503050406030204" pitchFamily="18" charset="0"/>
                                            </a:rPr>
                                            <m:t>mean</m:t>
                                          </m:r>
                                        </m:sub>
                                      </m:sSub>
                                      <m:r>
                                        <a:rPr lang="en-US" b="0" i="0" dirty="0" smtClean="0">
                                          <a:latin typeface="Cambria Math" panose="02040503050406030204" pitchFamily="18" charset="0"/>
                                        </a:rPr>
                                        <m:t>)^2</m:t>
                                      </m:r>
                                    </m:e>
                                    <m:e/>
                                  </m:eqArr>
                                </m:den>
                              </m:f>
                            </m:oMath>
                          </a14:m>
                          <a:endParaRPr lang="en-US" dirty="0"/>
                        </a:p>
                        <a:p>
                          <a:endParaRPr lang="en-US" dirty="0"/>
                        </a:p>
                      </a:txBody>
                      <a:tcPr/>
                    </a:tc>
                    <a:tc>
                      <a:txBody>
                        <a:bodyPr/>
                        <a:lstStyle/>
                        <a:p>
                          <a:r>
                            <a:rPr lang="en-US" b="0" dirty="0"/>
                            <a:t>Adj</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2</m:t>
                                  </m:r>
                                </m:sup>
                              </m:sSup>
                            </m:oMath>
                          </a14:m>
                          <a:r>
                            <a:rPr lang="en-US" b="0" dirty="0"/>
                            <a:t> =1-</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2</m:t>
                                      </m:r>
                                    </m:sup>
                                  </m:sSup>
                                </m:e>
                              </m:d>
                              <m:r>
                                <a:rPr lang="en-US" b="0" i="1" smtClean="0">
                                  <a:latin typeface="Cambria Math" panose="02040503050406030204" pitchFamily="18" charset="0"/>
                                </a:rPr>
                                <m:t>.</m:t>
                              </m:r>
                              <m:f>
                                <m:fPr>
                                  <m:ctrlPr>
                                    <a:rPr lang="en-US" b="0" i="0"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−1</m:t>
                                  </m:r>
                                </m:den>
                              </m:f>
                            </m:oMath>
                          </a14:m>
                          <a:endParaRPr lang="en-US" b="0" dirty="0"/>
                        </a:p>
                        <a:p>
                          <a:endParaRPr lang="en-US" b="0" dirty="0"/>
                        </a:p>
                        <a:p>
                          <a:endParaRPr lang="en-US" b="0" dirty="0"/>
                        </a:p>
                      </a:txBody>
                      <a:tcPr/>
                    </a:tc>
                    <a:extLst>
                      <a:ext uri="{0D108BD9-81ED-4DB2-BD59-A6C34878D82A}">
                        <a16:rowId xmlns:a16="http://schemas.microsoft.com/office/drawing/2014/main" val="3197313070"/>
                      </a:ext>
                    </a:extLst>
                  </a:tr>
                  <a:tr h="543179">
                    <a:tc>
                      <a:txBody>
                        <a:bodyPr/>
                        <a:lstStyle/>
                        <a:p>
                          <a:r>
                            <a:rPr lang="en-US" dirty="0"/>
                            <a:t>R-square value is a statistical measure of nearest value fitted to the regression line.</a:t>
                          </a:r>
                        </a:p>
                        <a:p>
                          <a:endParaRPr lang="en-US" dirty="0"/>
                        </a:p>
                      </a:txBody>
                      <a:tcPr/>
                    </a:tc>
                    <a:tc>
                      <a:txBody>
                        <a:bodyPr/>
                        <a:lstStyle/>
                        <a:p>
                          <a:r>
                            <a:rPr lang="en-US" dirty="0"/>
                            <a:t>P = number of predictors</a:t>
                          </a:r>
                        </a:p>
                        <a:p>
                          <a:r>
                            <a:rPr lang="en-US" dirty="0"/>
                            <a:t>N = Total sample size</a:t>
                          </a:r>
                        </a:p>
                      </a:txBody>
                      <a:tcPr/>
                    </a:tc>
                    <a:extLst>
                      <a:ext uri="{0D108BD9-81ED-4DB2-BD59-A6C34878D82A}">
                        <a16:rowId xmlns:a16="http://schemas.microsoft.com/office/drawing/2014/main" val="1260684120"/>
                      </a:ext>
                    </a:extLst>
                  </a:tr>
                  <a:tr h="5431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also called as co-efficient of determination or co-efficient of multiple determination.</a:t>
                          </a:r>
                        </a:p>
                        <a:p>
                          <a:endParaRPr lang="en-US" dirty="0"/>
                        </a:p>
                      </a:txBody>
                      <a:tcPr/>
                    </a:tc>
                    <a:tc>
                      <a:txBody>
                        <a:bodyPr/>
                        <a:lstStyle/>
                        <a:p>
                          <a:r>
                            <a:rPr lang="en-US" dirty="0"/>
                            <a:t>Modified version of R^2 is adjusted R^2</a:t>
                          </a:r>
                        </a:p>
                      </a:txBody>
                      <a:tcPr/>
                    </a:tc>
                    <a:extLst>
                      <a:ext uri="{0D108BD9-81ED-4DB2-BD59-A6C34878D82A}">
                        <a16:rowId xmlns:a16="http://schemas.microsoft.com/office/drawing/2014/main" val="817737903"/>
                      </a:ext>
                    </a:extLst>
                  </a:tr>
                  <a:tr h="543179">
                    <a:tc>
                      <a:txBody>
                        <a:bodyPr/>
                        <a:lstStyle/>
                        <a:p>
                          <a:r>
                            <a:rPr lang="en-US" dirty="0"/>
                            <a:t>R-square is also called .score model or accuracy</a:t>
                          </a:r>
                        </a:p>
                      </a:txBody>
                      <a:tcPr/>
                    </a:tc>
                    <a:tc>
                      <a:txBody>
                        <a:bodyPr/>
                        <a:lstStyle/>
                        <a:p>
                          <a:endParaRPr lang="en-US"/>
                        </a:p>
                      </a:txBody>
                      <a:tcPr/>
                    </a:tc>
                    <a:extLst>
                      <a:ext uri="{0D108BD9-81ED-4DB2-BD59-A6C34878D82A}">
                        <a16:rowId xmlns:a16="http://schemas.microsoft.com/office/drawing/2014/main" val="903125573"/>
                      </a:ext>
                    </a:extLst>
                  </a:tr>
                  <a:tr h="543179">
                    <a:tc>
                      <a:txBody>
                        <a:bodyPr/>
                        <a:lstStyle/>
                        <a:p>
                          <a:r>
                            <a:rPr lang="en-US" dirty="0"/>
                            <a:t>If R-square is more accuracy is more </a:t>
                          </a:r>
                        </a:p>
                        <a:p>
                          <a:r>
                            <a:rPr lang="en-US" dirty="0"/>
                            <a:t>If R-square I less accuracy is less.</a:t>
                          </a:r>
                        </a:p>
                      </a:txBody>
                      <a:tcPr/>
                    </a:tc>
                    <a:tc>
                      <a:txBody>
                        <a:bodyPr/>
                        <a:lstStyle/>
                        <a:p>
                          <a:endParaRPr lang="en-US"/>
                        </a:p>
                      </a:txBody>
                      <a:tcPr/>
                    </a:tc>
                    <a:extLst>
                      <a:ext uri="{0D108BD9-81ED-4DB2-BD59-A6C34878D82A}">
                        <a16:rowId xmlns:a16="http://schemas.microsoft.com/office/drawing/2014/main" val="992752448"/>
                      </a:ext>
                    </a:extLst>
                  </a:tr>
                  <a:tr h="543179">
                    <a:tc>
                      <a:txBody>
                        <a:bodyPr/>
                        <a:lstStyle/>
                        <a:p>
                          <a:endParaRPr lang="en-US"/>
                        </a:p>
                      </a:txBody>
                      <a:tcPr/>
                    </a:tc>
                    <a:tc>
                      <a:txBody>
                        <a:bodyPr/>
                        <a:lstStyle/>
                        <a:p>
                          <a:endParaRPr lang="en-US"/>
                        </a:p>
                      </a:txBody>
                      <a:tcPr/>
                    </a:tc>
                    <a:extLst>
                      <a:ext uri="{0D108BD9-81ED-4DB2-BD59-A6C34878D82A}">
                        <a16:rowId xmlns:a16="http://schemas.microsoft.com/office/drawing/2014/main" val="3441103429"/>
                      </a:ext>
                    </a:extLst>
                  </a:tr>
                  <a:tr h="543179">
                    <a:tc>
                      <a:txBody>
                        <a:bodyPr/>
                        <a:lstStyle/>
                        <a:p>
                          <a:endParaRPr lang="en-US"/>
                        </a:p>
                      </a:txBody>
                      <a:tcPr/>
                    </a:tc>
                    <a:tc>
                      <a:txBody>
                        <a:bodyPr/>
                        <a:lstStyle/>
                        <a:p>
                          <a:endParaRPr lang="en-US" dirty="0"/>
                        </a:p>
                      </a:txBody>
                      <a:tcPr/>
                    </a:tc>
                    <a:extLst>
                      <a:ext uri="{0D108BD9-81ED-4DB2-BD59-A6C34878D82A}">
                        <a16:rowId xmlns:a16="http://schemas.microsoft.com/office/drawing/2014/main" val="3597263048"/>
                      </a:ext>
                    </a:extLst>
                  </a:tr>
                </a:tbl>
              </a:graphicData>
            </a:graphic>
          </p:graphicFrame>
        </mc:Choice>
        <mc:Fallback>
          <p:graphicFrame>
            <p:nvGraphicFramePr>
              <p:cNvPr id="4" name="Table 4">
                <a:extLst>
                  <a:ext uri="{FF2B5EF4-FFF2-40B4-BE49-F238E27FC236}">
                    <a16:creationId xmlns:a16="http://schemas.microsoft.com/office/drawing/2014/main" id="{593D5F08-7660-420E-A5D4-923BA4D701D9}"/>
                  </a:ext>
                </a:extLst>
              </p:cNvPr>
              <p:cNvGraphicFramePr>
                <a:graphicFrameLocks noGrp="1"/>
              </p:cNvGraphicFramePr>
              <p:nvPr>
                <p:ph idx="1"/>
                <p:extLst>
                  <p:ext uri="{D42A27DB-BD31-4B8C-83A1-F6EECF244321}">
                    <p14:modId xmlns:p14="http://schemas.microsoft.com/office/powerpoint/2010/main" val="434279560"/>
                  </p:ext>
                </p:extLst>
              </p:nvPr>
            </p:nvGraphicFramePr>
            <p:xfrm>
              <a:off x="397565" y="781878"/>
              <a:ext cx="8876611" cy="6094921"/>
            </p:xfrm>
            <a:graphic>
              <a:graphicData uri="http://schemas.openxmlformats.org/drawingml/2006/table">
                <a:tbl>
                  <a:tblPr firstRow="1" bandRow="1">
                    <a:tableStyleId>{5C22544A-7EE6-4342-B048-85BDC9FD1C3A}</a:tableStyleId>
                  </a:tblPr>
                  <a:tblGrid>
                    <a:gridCol w="4578190">
                      <a:extLst>
                        <a:ext uri="{9D8B030D-6E8A-4147-A177-3AD203B41FA5}">
                          <a16:colId xmlns:a16="http://schemas.microsoft.com/office/drawing/2014/main" val="2536610769"/>
                        </a:ext>
                      </a:extLst>
                    </a:gridCol>
                    <a:gridCol w="4298421">
                      <a:extLst>
                        <a:ext uri="{9D8B030D-6E8A-4147-A177-3AD203B41FA5}">
                          <a16:colId xmlns:a16="http://schemas.microsoft.com/office/drawing/2014/main" val="145552908"/>
                        </a:ext>
                      </a:extLst>
                    </a:gridCol>
                  </a:tblGrid>
                  <a:tr h="543179">
                    <a:tc>
                      <a:txBody>
                        <a:bodyPr/>
                        <a:lstStyle/>
                        <a:p>
                          <a:r>
                            <a:rPr lang="en-US" dirty="0"/>
                            <a:t>R^2 or R-square</a:t>
                          </a:r>
                        </a:p>
                      </a:txBody>
                      <a:tcPr/>
                    </a:tc>
                    <a:tc>
                      <a:txBody>
                        <a:bodyPr/>
                        <a:lstStyle/>
                        <a:p>
                          <a:r>
                            <a:rPr lang="en-US" dirty="0"/>
                            <a:t>Adjusted R-square</a:t>
                          </a:r>
                        </a:p>
                      </a:txBody>
                      <a:tcPr/>
                    </a:tc>
                    <a:extLst>
                      <a:ext uri="{0D108BD9-81ED-4DB2-BD59-A6C34878D82A}">
                        <a16:rowId xmlns:a16="http://schemas.microsoft.com/office/drawing/2014/main" val="2947845069"/>
                      </a:ext>
                    </a:extLst>
                  </a:tr>
                  <a:tr h="1082104">
                    <a:tc>
                      <a:txBody>
                        <a:bodyPr/>
                        <a:lstStyle/>
                        <a:p>
                          <a:endParaRPr lang="en-US"/>
                        </a:p>
                      </a:txBody>
                      <a:tcPr>
                        <a:blipFill>
                          <a:blip r:embed="rId2"/>
                          <a:stretch>
                            <a:fillRect l="-133" t="-53371" r="-94541" b="-413483"/>
                          </a:stretch>
                        </a:blipFill>
                      </a:tcPr>
                    </a:tc>
                    <a:tc>
                      <a:txBody>
                        <a:bodyPr/>
                        <a:lstStyle/>
                        <a:p>
                          <a:endParaRPr lang="en-US"/>
                        </a:p>
                      </a:txBody>
                      <a:tcPr>
                        <a:blipFill>
                          <a:blip r:embed="rId2"/>
                          <a:stretch>
                            <a:fillRect l="-106516" t="-53371" r="-567" b="-413483"/>
                          </a:stretch>
                        </a:blipFill>
                      </a:tcPr>
                    </a:tc>
                    <a:extLst>
                      <a:ext uri="{0D108BD9-81ED-4DB2-BD59-A6C34878D82A}">
                        <a16:rowId xmlns:a16="http://schemas.microsoft.com/office/drawing/2014/main" val="3197313070"/>
                      </a:ext>
                    </a:extLst>
                  </a:tr>
                  <a:tr h="914400">
                    <a:tc>
                      <a:txBody>
                        <a:bodyPr/>
                        <a:lstStyle/>
                        <a:p>
                          <a:r>
                            <a:rPr lang="en-US" dirty="0"/>
                            <a:t>R-square value is a statistical measure of nearest value fitted to the regression line.</a:t>
                          </a:r>
                        </a:p>
                        <a:p>
                          <a:endParaRPr lang="en-US" dirty="0"/>
                        </a:p>
                      </a:txBody>
                      <a:tcPr/>
                    </a:tc>
                    <a:tc>
                      <a:txBody>
                        <a:bodyPr/>
                        <a:lstStyle/>
                        <a:p>
                          <a:r>
                            <a:rPr lang="en-US" dirty="0"/>
                            <a:t>P = number of predictors</a:t>
                          </a:r>
                        </a:p>
                        <a:p>
                          <a:r>
                            <a:rPr lang="en-US" dirty="0"/>
                            <a:t>N = Total sample size</a:t>
                          </a:r>
                        </a:p>
                      </a:txBody>
                      <a:tcPr/>
                    </a:tc>
                    <a:extLst>
                      <a:ext uri="{0D108BD9-81ED-4DB2-BD59-A6C34878D82A}">
                        <a16:rowId xmlns:a16="http://schemas.microsoft.com/office/drawing/2014/main" val="1260684120"/>
                      </a:ext>
                    </a:extLst>
                  </a:tr>
                  <a:tr h="1188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also called as co-efficient of determination or co-efficient of multiple determination.</a:t>
                          </a:r>
                        </a:p>
                        <a:p>
                          <a:endParaRPr lang="en-US" dirty="0"/>
                        </a:p>
                      </a:txBody>
                      <a:tcPr/>
                    </a:tc>
                    <a:tc>
                      <a:txBody>
                        <a:bodyPr/>
                        <a:lstStyle/>
                        <a:p>
                          <a:r>
                            <a:rPr lang="en-US" dirty="0"/>
                            <a:t>Modified version of R^2 is adjusted R^2</a:t>
                          </a:r>
                        </a:p>
                      </a:txBody>
                      <a:tcPr/>
                    </a:tc>
                    <a:extLst>
                      <a:ext uri="{0D108BD9-81ED-4DB2-BD59-A6C34878D82A}">
                        <a16:rowId xmlns:a16="http://schemas.microsoft.com/office/drawing/2014/main" val="817737903"/>
                      </a:ext>
                    </a:extLst>
                  </a:tr>
                  <a:tr h="640080">
                    <a:tc>
                      <a:txBody>
                        <a:bodyPr/>
                        <a:lstStyle/>
                        <a:p>
                          <a:r>
                            <a:rPr lang="en-US" dirty="0"/>
                            <a:t>R-square is also called .score model or accuracy</a:t>
                          </a:r>
                        </a:p>
                      </a:txBody>
                      <a:tcPr/>
                    </a:tc>
                    <a:tc>
                      <a:txBody>
                        <a:bodyPr/>
                        <a:lstStyle/>
                        <a:p>
                          <a:endParaRPr lang="en-US"/>
                        </a:p>
                      </a:txBody>
                      <a:tcPr/>
                    </a:tc>
                    <a:extLst>
                      <a:ext uri="{0D108BD9-81ED-4DB2-BD59-A6C34878D82A}">
                        <a16:rowId xmlns:a16="http://schemas.microsoft.com/office/drawing/2014/main" val="903125573"/>
                      </a:ext>
                    </a:extLst>
                  </a:tr>
                  <a:tr h="640080">
                    <a:tc>
                      <a:txBody>
                        <a:bodyPr/>
                        <a:lstStyle/>
                        <a:p>
                          <a:r>
                            <a:rPr lang="en-US" dirty="0"/>
                            <a:t>If R-square is more accuracy is more </a:t>
                          </a:r>
                        </a:p>
                        <a:p>
                          <a:r>
                            <a:rPr lang="en-US" dirty="0"/>
                            <a:t>If R-square I less accuracy is less.</a:t>
                          </a:r>
                        </a:p>
                      </a:txBody>
                      <a:tcPr/>
                    </a:tc>
                    <a:tc>
                      <a:txBody>
                        <a:bodyPr/>
                        <a:lstStyle/>
                        <a:p>
                          <a:endParaRPr lang="en-US"/>
                        </a:p>
                      </a:txBody>
                      <a:tcPr/>
                    </a:tc>
                    <a:extLst>
                      <a:ext uri="{0D108BD9-81ED-4DB2-BD59-A6C34878D82A}">
                        <a16:rowId xmlns:a16="http://schemas.microsoft.com/office/drawing/2014/main" val="992752448"/>
                      </a:ext>
                    </a:extLst>
                  </a:tr>
                  <a:tr h="543179">
                    <a:tc>
                      <a:txBody>
                        <a:bodyPr/>
                        <a:lstStyle/>
                        <a:p>
                          <a:endParaRPr lang="en-US"/>
                        </a:p>
                      </a:txBody>
                      <a:tcPr/>
                    </a:tc>
                    <a:tc>
                      <a:txBody>
                        <a:bodyPr/>
                        <a:lstStyle/>
                        <a:p>
                          <a:endParaRPr lang="en-US"/>
                        </a:p>
                      </a:txBody>
                      <a:tcPr/>
                    </a:tc>
                    <a:extLst>
                      <a:ext uri="{0D108BD9-81ED-4DB2-BD59-A6C34878D82A}">
                        <a16:rowId xmlns:a16="http://schemas.microsoft.com/office/drawing/2014/main" val="3441103429"/>
                      </a:ext>
                    </a:extLst>
                  </a:tr>
                  <a:tr h="543179">
                    <a:tc>
                      <a:txBody>
                        <a:bodyPr/>
                        <a:lstStyle/>
                        <a:p>
                          <a:endParaRPr lang="en-US"/>
                        </a:p>
                      </a:txBody>
                      <a:tcPr/>
                    </a:tc>
                    <a:tc>
                      <a:txBody>
                        <a:bodyPr/>
                        <a:lstStyle/>
                        <a:p>
                          <a:endParaRPr lang="en-US" dirty="0"/>
                        </a:p>
                      </a:txBody>
                      <a:tcPr/>
                    </a:tc>
                    <a:extLst>
                      <a:ext uri="{0D108BD9-81ED-4DB2-BD59-A6C34878D82A}">
                        <a16:rowId xmlns:a16="http://schemas.microsoft.com/office/drawing/2014/main" val="3597263048"/>
                      </a:ext>
                    </a:extLst>
                  </a:tr>
                </a:tbl>
              </a:graphicData>
            </a:graphic>
          </p:graphicFrame>
        </mc:Fallback>
      </mc:AlternateContent>
    </p:spTree>
    <p:extLst>
      <p:ext uri="{BB962C8B-B14F-4D97-AF65-F5344CB8AC3E}">
        <p14:creationId xmlns:p14="http://schemas.microsoft.com/office/powerpoint/2010/main" val="94645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3826-5985-4C35-BA05-6CB8725D0DEA}"/>
              </a:ext>
            </a:extLst>
          </p:cNvPr>
          <p:cNvSpPr>
            <a:spLocks noGrp="1"/>
          </p:cNvSpPr>
          <p:nvPr>
            <p:ph type="title"/>
          </p:nvPr>
        </p:nvSpPr>
        <p:spPr>
          <a:xfrm>
            <a:off x="543339" y="159026"/>
            <a:ext cx="8730663" cy="657612"/>
          </a:xfrm>
        </p:spPr>
        <p:txBody>
          <a:bodyPr/>
          <a:lstStyle/>
          <a:p>
            <a:r>
              <a:rPr lang="en-US" dirty="0"/>
              <a:t>outlier</a:t>
            </a:r>
          </a:p>
        </p:txBody>
      </p:sp>
      <p:sp>
        <p:nvSpPr>
          <p:cNvPr id="3" name="Content Placeholder 2">
            <a:extLst>
              <a:ext uri="{FF2B5EF4-FFF2-40B4-BE49-F238E27FC236}">
                <a16:creationId xmlns:a16="http://schemas.microsoft.com/office/drawing/2014/main" id="{98C10906-605D-4845-A1FF-EF4764289973}"/>
              </a:ext>
            </a:extLst>
          </p:cNvPr>
          <p:cNvSpPr>
            <a:spLocks noGrp="1"/>
          </p:cNvSpPr>
          <p:nvPr>
            <p:ph idx="1"/>
          </p:nvPr>
        </p:nvSpPr>
        <p:spPr>
          <a:xfrm>
            <a:off x="543339" y="1219200"/>
            <a:ext cx="8876437" cy="4782405"/>
          </a:xfrm>
        </p:spPr>
        <p:txBody>
          <a:bodyPr/>
          <a:lstStyle/>
          <a:p>
            <a:r>
              <a:rPr lang="en-US" dirty="0"/>
              <a:t>An outlier is an object that derivates significantly from the rest of the objects. They can be caused by measurement or execution error. The analysis of outlier data is referred to as outlier </a:t>
            </a:r>
            <a:r>
              <a:rPr lang="en-US"/>
              <a:t>analysis or outliner </a:t>
            </a:r>
            <a:r>
              <a:rPr lang="en-US" dirty="0"/>
              <a:t>mining.</a:t>
            </a:r>
          </a:p>
        </p:txBody>
      </p:sp>
    </p:spTree>
    <p:extLst>
      <p:ext uri="{BB962C8B-B14F-4D97-AF65-F5344CB8AC3E}">
        <p14:creationId xmlns:p14="http://schemas.microsoft.com/office/powerpoint/2010/main" val="643632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330</TotalTime>
  <Words>218</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Cambria Math</vt:lpstr>
      <vt:lpstr>Trebuchet MS</vt:lpstr>
      <vt:lpstr>Wingdings 3</vt:lpstr>
      <vt:lpstr>Facet</vt:lpstr>
      <vt:lpstr>Difference b/w RMSE &amp; MSE</vt:lpstr>
      <vt:lpstr>R^2 &amp; adjusted R^2</vt:lpstr>
      <vt:lpstr>outlier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haasini</dc:creator>
  <cp:lastModifiedBy>haasini</cp:lastModifiedBy>
  <cp:revision>20</cp:revision>
  <dcterms:created xsi:type="dcterms:W3CDTF">2020-03-03T05:43:08Z</dcterms:created>
  <dcterms:modified xsi:type="dcterms:W3CDTF">2020-03-03T11:14:04Z</dcterms:modified>
</cp:coreProperties>
</file>