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4CAEC-1EB2-4C7C-A66F-4A23D1AF7E9C}" type="datetimeFigureOut">
              <a:rPr lang="en-IN" smtClean="0"/>
              <a:t>09-03-2020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82EC39-BCD7-4034-B69D-89AE07247C96}" type="slidenum">
              <a:rPr lang="en-IN" smtClean="0"/>
              <a:t>‹#›</a:t>
            </a:fld>
            <a:endParaRPr lang="en-IN"/>
          </a:p>
        </p:txBody>
      </p:sp>
    </p:spTree>
    <p:extLst>
      <p:ext uri="{BB962C8B-B14F-4D97-AF65-F5344CB8AC3E}">
        <p14:creationId xmlns:p14="http://schemas.microsoft.com/office/powerpoint/2010/main" val="85780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82EC39-BCD7-4034-B69D-89AE07247C96}" type="slidenum">
              <a:rPr lang="en-IN" smtClean="0"/>
              <a:t>3</a:t>
            </a:fld>
            <a:endParaRPr lang="en-IN"/>
          </a:p>
        </p:txBody>
      </p:sp>
    </p:spTree>
    <p:extLst>
      <p:ext uri="{BB962C8B-B14F-4D97-AF65-F5344CB8AC3E}">
        <p14:creationId xmlns:p14="http://schemas.microsoft.com/office/powerpoint/2010/main" val="3755762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3/9/2020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3/9/2020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3/9/2020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3/9/2020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3/9/2020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doctest</a:t>
            </a:r>
            <a:endParaRPr lang="en-IN" dirty="0"/>
          </a:p>
        </p:txBody>
      </p:sp>
      <p:sp>
        <p:nvSpPr>
          <p:cNvPr id="3" name="Subtitle 2"/>
          <p:cNvSpPr>
            <a:spLocks noGrp="1"/>
          </p:cNvSpPr>
          <p:nvPr>
            <p:ph type="subTitle" idx="1"/>
          </p:nvPr>
        </p:nvSpPr>
        <p:spPr>
          <a:xfrm>
            <a:off x="1371600" y="3632201"/>
            <a:ext cx="9448800" cy="991314"/>
          </a:xfrm>
        </p:spPr>
        <p:txBody>
          <a:bodyPr>
            <a:normAutofit/>
          </a:bodyPr>
          <a:lstStyle/>
          <a:p>
            <a:pPr algn="just"/>
            <a:r>
              <a:rPr lang="en-IN" b="1" dirty="0" err="1"/>
              <a:t>doctest</a:t>
            </a:r>
            <a:r>
              <a:rPr lang="en-IN" dirty="0"/>
              <a:t> is a module included in the Python programming language's standard library that allows the easy generation of tests based on output from the standard Python interpreter shell, cut and pasted into </a:t>
            </a:r>
            <a:r>
              <a:rPr lang="en-IN" dirty="0" err="1"/>
              <a:t>docstrings</a:t>
            </a:r>
            <a:r>
              <a:rPr lang="en-IN" dirty="0"/>
              <a:t>.</a:t>
            </a:r>
          </a:p>
        </p:txBody>
      </p:sp>
    </p:spTree>
    <p:extLst>
      <p:ext uri="{BB962C8B-B14F-4D97-AF65-F5344CB8AC3E}">
        <p14:creationId xmlns:p14="http://schemas.microsoft.com/office/powerpoint/2010/main" val="16365203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It Works</a:t>
            </a:r>
          </a:p>
        </p:txBody>
      </p:sp>
      <p:sp>
        <p:nvSpPr>
          <p:cNvPr id="3" name="Content Placeholder 2"/>
          <p:cNvSpPr>
            <a:spLocks noGrp="1"/>
          </p:cNvSpPr>
          <p:nvPr>
            <p:ph idx="1"/>
          </p:nvPr>
        </p:nvSpPr>
        <p:spPr/>
        <p:txBody>
          <a:bodyPr/>
          <a:lstStyle/>
          <a:p>
            <a:pPr marL="0" indent="0" algn="just">
              <a:buNone/>
            </a:pPr>
            <a:r>
              <a:rPr lang="en-IN" dirty="0"/>
              <a:t>This section examines in detail how </a:t>
            </a:r>
            <a:r>
              <a:rPr lang="en-IN" dirty="0" err="1"/>
              <a:t>doctest</a:t>
            </a:r>
            <a:r>
              <a:rPr lang="en-IN" dirty="0"/>
              <a:t> works: which </a:t>
            </a:r>
            <a:r>
              <a:rPr lang="en-IN" dirty="0" err="1"/>
              <a:t>docstrings</a:t>
            </a:r>
            <a:r>
              <a:rPr lang="en-IN" dirty="0"/>
              <a:t> it looks at, how it </a:t>
            </a:r>
            <a:r>
              <a:rPr lang="en-IN" dirty="0" smtClean="0"/>
              <a:t>finds interactive </a:t>
            </a:r>
            <a:r>
              <a:rPr lang="en-IN" dirty="0"/>
              <a:t>examples, what execution context it uses, how it handles exceptions, and </a:t>
            </a:r>
            <a:r>
              <a:rPr lang="en-IN" dirty="0" smtClean="0"/>
              <a:t>how option </a:t>
            </a:r>
            <a:r>
              <a:rPr lang="en-IN" dirty="0"/>
              <a:t>flags can be used to control its </a:t>
            </a:r>
            <a:r>
              <a:rPr lang="en-IN" dirty="0" err="1"/>
              <a:t>behavior</a:t>
            </a:r>
            <a:r>
              <a:rPr lang="en-IN" dirty="0"/>
              <a:t>. This is the information that you need to </a:t>
            </a:r>
            <a:r>
              <a:rPr lang="en-IN" dirty="0" smtClean="0"/>
              <a:t>know to </a:t>
            </a:r>
            <a:r>
              <a:rPr lang="en-IN" dirty="0"/>
              <a:t>write </a:t>
            </a:r>
            <a:r>
              <a:rPr lang="en-IN" dirty="0" err="1"/>
              <a:t>doctest</a:t>
            </a:r>
            <a:r>
              <a:rPr lang="en-IN" dirty="0"/>
              <a:t> examples; for information about actually running </a:t>
            </a:r>
            <a:r>
              <a:rPr lang="en-IN" dirty="0" err="1"/>
              <a:t>doctest</a:t>
            </a:r>
            <a:r>
              <a:rPr lang="en-IN" dirty="0"/>
              <a:t> on these </a:t>
            </a:r>
            <a:r>
              <a:rPr lang="en-IN" dirty="0" smtClean="0"/>
              <a:t>examples, see </a:t>
            </a:r>
            <a:r>
              <a:rPr lang="en-IN" dirty="0"/>
              <a:t>the following sections.</a:t>
            </a:r>
          </a:p>
        </p:txBody>
      </p:sp>
    </p:spTree>
    <p:extLst>
      <p:ext uri="{BB962C8B-B14F-4D97-AF65-F5344CB8AC3E}">
        <p14:creationId xmlns:p14="http://schemas.microsoft.com/office/powerpoint/2010/main" val="39313326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Which </a:t>
            </a:r>
            <a:r>
              <a:rPr lang="en-IN" dirty="0" err="1"/>
              <a:t>Docstrings</a:t>
            </a:r>
            <a:r>
              <a:rPr lang="en-IN" dirty="0"/>
              <a:t> Are Examined?</a:t>
            </a:r>
          </a:p>
        </p:txBody>
      </p:sp>
      <p:sp>
        <p:nvSpPr>
          <p:cNvPr id="3" name="Content Placeholder 2"/>
          <p:cNvSpPr>
            <a:spLocks noGrp="1"/>
          </p:cNvSpPr>
          <p:nvPr>
            <p:ph idx="1"/>
          </p:nvPr>
        </p:nvSpPr>
        <p:spPr/>
        <p:txBody>
          <a:bodyPr>
            <a:normAutofit/>
          </a:bodyPr>
          <a:lstStyle/>
          <a:p>
            <a:pPr marL="0" indent="0" algn="just">
              <a:buNone/>
            </a:pPr>
            <a:r>
              <a:rPr lang="en-IN" dirty="0"/>
              <a:t>The module </a:t>
            </a:r>
            <a:r>
              <a:rPr lang="en-IN" dirty="0" err="1"/>
              <a:t>docstring</a:t>
            </a:r>
            <a:r>
              <a:rPr lang="en-IN" dirty="0"/>
              <a:t>, and all function, class and method </a:t>
            </a:r>
            <a:r>
              <a:rPr lang="en-IN" dirty="0" err="1"/>
              <a:t>docstrings</a:t>
            </a:r>
            <a:r>
              <a:rPr lang="en-IN" dirty="0"/>
              <a:t> are searched. </a:t>
            </a:r>
            <a:r>
              <a:rPr lang="en-IN" dirty="0" smtClean="0"/>
              <a:t>Objects imported </a:t>
            </a:r>
            <a:r>
              <a:rPr lang="en-IN" dirty="0"/>
              <a:t>into the module are not searched.</a:t>
            </a:r>
          </a:p>
          <a:p>
            <a:pPr marL="0" indent="0" algn="just">
              <a:buNone/>
            </a:pPr>
            <a:r>
              <a:rPr lang="en-IN" dirty="0"/>
              <a:t>In addition, if </a:t>
            </a:r>
            <a:r>
              <a:rPr lang="en-IN" dirty="0" err="1"/>
              <a:t>M.__test</a:t>
            </a:r>
            <a:r>
              <a:rPr lang="en-IN" dirty="0"/>
              <a:t>__ exists and “is true”, it must be a </a:t>
            </a:r>
            <a:r>
              <a:rPr lang="en-IN" dirty="0" err="1"/>
              <a:t>dict</a:t>
            </a:r>
            <a:r>
              <a:rPr lang="en-IN" dirty="0"/>
              <a:t>, and each entry maps a (</a:t>
            </a:r>
            <a:r>
              <a:rPr lang="en-IN" dirty="0" smtClean="0"/>
              <a:t>string) name </a:t>
            </a:r>
            <a:r>
              <a:rPr lang="en-IN" dirty="0"/>
              <a:t>to a function object, class object, or string. Function and class object </a:t>
            </a:r>
            <a:r>
              <a:rPr lang="en-IN" dirty="0" err="1"/>
              <a:t>docstrings</a:t>
            </a:r>
            <a:r>
              <a:rPr lang="en-IN" dirty="0"/>
              <a:t> </a:t>
            </a:r>
            <a:r>
              <a:rPr lang="en-IN" dirty="0" smtClean="0"/>
              <a:t>found from </a:t>
            </a:r>
            <a:r>
              <a:rPr lang="en-IN" dirty="0" err="1"/>
              <a:t>M.__test</a:t>
            </a:r>
            <a:r>
              <a:rPr lang="en-IN" dirty="0"/>
              <a:t>__ are searched, and strings are treated as if they were </a:t>
            </a:r>
            <a:r>
              <a:rPr lang="en-IN" dirty="0" err="1"/>
              <a:t>docstrings</a:t>
            </a:r>
            <a:r>
              <a:rPr lang="en-IN" dirty="0"/>
              <a:t>. In output, </a:t>
            </a:r>
            <a:r>
              <a:rPr lang="en-IN" dirty="0" smtClean="0"/>
              <a:t>a key </a:t>
            </a:r>
            <a:r>
              <a:rPr lang="en-IN" dirty="0"/>
              <a:t>K in </a:t>
            </a:r>
            <a:r>
              <a:rPr lang="en-IN" dirty="0" err="1"/>
              <a:t>M.__test</a:t>
            </a:r>
            <a:r>
              <a:rPr lang="en-IN" dirty="0"/>
              <a:t>__ appears with name</a:t>
            </a:r>
          </a:p>
          <a:p>
            <a:pPr marL="0" indent="0" algn="just">
              <a:buNone/>
            </a:pPr>
            <a:r>
              <a:rPr lang="en-IN" dirty="0"/>
              <a:t>Any classes found are recursively searched similarly, to test </a:t>
            </a:r>
            <a:r>
              <a:rPr lang="en-IN" dirty="0" err="1"/>
              <a:t>docstrings</a:t>
            </a:r>
            <a:r>
              <a:rPr lang="en-IN" dirty="0"/>
              <a:t> in their </a:t>
            </a:r>
            <a:r>
              <a:rPr lang="en-IN" dirty="0" smtClean="0"/>
              <a:t>contained methods </a:t>
            </a:r>
            <a:r>
              <a:rPr lang="en-IN" dirty="0"/>
              <a:t>and nested classes.</a:t>
            </a:r>
          </a:p>
          <a:p>
            <a:pPr marL="0" indent="0" algn="just">
              <a:buNone/>
            </a:pPr>
            <a:r>
              <a:rPr lang="en-IN" b="1" dirty="0" err="1"/>
              <a:t>CPython</a:t>
            </a:r>
            <a:r>
              <a:rPr lang="en-IN" b="1" dirty="0"/>
              <a:t> implementation detail: </a:t>
            </a:r>
            <a:r>
              <a:rPr lang="en-IN" dirty="0"/>
              <a:t>Prior to version 3.4, extension modules written in C </a:t>
            </a:r>
            <a:r>
              <a:rPr lang="en-IN" dirty="0" smtClean="0"/>
              <a:t>were not </a:t>
            </a:r>
            <a:r>
              <a:rPr lang="en-IN" dirty="0"/>
              <a:t>fully searched by </a:t>
            </a:r>
            <a:r>
              <a:rPr lang="en-IN" dirty="0" err="1"/>
              <a:t>doctest</a:t>
            </a:r>
            <a:r>
              <a:rPr lang="en-IN" dirty="0"/>
              <a:t>.</a:t>
            </a:r>
          </a:p>
        </p:txBody>
      </p:sp>
    </p:spTree>
    <p:extLst>
      <p:ext uri="{BB962C8B-B14F-4D97-AF65-F5344CB8AC3E}">
        <p14:creationId xmlns:p14="http://schemas.microsoft.com/office/powerpoint/2010/main" val="875287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are </a:t>
            </a:r>
            <a:r>
              <a:rPr lang="en-IN" dirty="0" err="1"/>
              <a:t>Docstring</a:t>
            </a:r>
            <a:r>
              <a:rPr lang="en-IN" dirty="0"/>
              <a:t> Examples Recognized?</a:t>
            </a:r>
          </a:p>
        </p:txBody>
      </p:sp>
      <p:sp>
        <p:nvSpPr>
          <p:cNvPr id="3" name="Content Placeholder 2"/>
          <p:cNvSpPr>
            <a:spLocks noGrp="1"/>
          </p:cNvSpPr>
          <p:nvPr>
            <p:ph idx="1"/>
          </p:nvPr>
        </p:nvSpPr>
        <p:spPr>
          <a:xfrm>
            <a:off x="0" y="1918952"/>
            <a:ext cx="12192000" cy="4939048"/>
          </a:xfrm>
        </p:spPr>
        <p:txBody>
          <a:bodyPr>
            <a:normAutofit lnSpcReduction="10000"/>
          </a:bodyPr>
          <a:lstStyle/>
          <a:p>
            <a:pPr marL="0" indent="0" algn="just">
              <a:buNone/>
            </a:pPr>
            <a:r>
              <a:rPr lang="en-IN" dirty="0"/>
              <a:t>In most cases a copy-and-paste of an interactive console session works fine, but </a:t>
            </a:r>
            <a:r>
              <a:rPr lang="en-IN" dirty="0" err="1"/>
              <a:t>doctest</a:t>
            </a:r>
            <a:r>
              <a:rPr lang="en-IN" dirty="0"/>
              <a:t> isn’t trying to do an exact emulation of any specific Python </a:t>
            </a:r>
            <a:r>
              <a:rPr lang="en-IN" dirty="0" smtClean="0"/>
              <a:t>shell</a:t>
            </a:r>
          </a:p>
          <a:p>
            <a:pPr marL="0" indent="0" algn="just">
              <a:buNone/>
            </a:pPr>
            <a:r>
              <a:rPr lang="en-IN" dirty="0" smtClean="0"/>
              <a:t>The </a:t>
            </a:r>
            <a:r>
              <a:rPr lang="en-IN" dirty="0"/>
              <a:t>fine print:</a:t>
            </a:r>
          </a:p>
          <a:p>
            <a:pPr algn="just"/>
            <a:r>
              <a:rPr lang="en-IN" dirty="0"/>
              <a:t>Expected output cannot contain an all-whitespace line, since such a line is taken to signal the </a:t>
            </a:r>
            <a:r>
              <a:rPr lang="en-IN" dirty="0" smtClean="0"/>
              <a:t>end of </a:t>
            </a:r>
            <a:r>
              <a:rPr lang="en-IN" dirty="0"/>
              <a:t>expected output. If expected output does contain a blank line, </a:t>
            </a:r>
            <a:r>
              <a:rPr lang="en-IN" dirty="0" smtClean="0"/>
              <a:t>put&lt;blank line&gt;</a:t>
            </a:r>
            <a:r>
              <a:rPr lang="en-IN" dirty="0"/>
              <a:t> in your </a:t>
            </a:r>
            <a:r>
              <a:rPr lang="en-IN" dirty="0" err="1"/>
              <a:t>doctest</a:t>
            </a:r>
            <a:r>
              <a:rPr lang="en-IN" dirty="0"/>
              <a:t> example each place a blank line is expected</a:t>
            </a:r>
            <a:r>
              <a:rPr lang="en-IN" dirty="0" smtClean="0"/>
              <a:t>.</a:t>
            </a:r>
          </a:p>
          <a:p>
            <a:pPr algn="just"/>
            <a:r>
              <a:rPr lang="en-IN" dirty="0"/>
              <a:t>All hard tab characters are expanded to spaces, using 8-column tab stops. Tabs </a:t>
            </a:r>
            <a:r>
              <a:rPr lang="en-IN" dirty="0" smtClean="0"/>
              <a:t>in output </a:t>
            </a:r>
            <a:r>
              <a:rPr lang="en-IN" dirty="0"/>
              <a:t>generated by the tested code are not modified. Because any hard tabs in </a:t>
            </a:r>
            <a:r>
              <a:rPr lang="en-IN" dirty="0" smtClean="0"/>
              <a:t>the sample </a:t>
            </a:r>
            <a:r>
              <a:rPr lang="en-IN" dirty="0"/>
              <a:t>output </a:t>
            </a:r>
            <a:r>
              <a:rPr lang="en-IN" i="1" dirty="0"/>
              <a:t>are </a:t>
            </a:r>
            <a:r>
              <a:rPr lang="en-IN" dirty="0"/>
              <a:t>expanded, this means that if the code output includes hard tabs, </a:t>
            </a:r>
            <a:r>
              <a:rPr lang="en-IN" dirty="0" smtClean="0"/>
              <a:t>the only </a:t>
            </a:r>
            <a:r>
              <a:rPr lang="en-IN" dirty="0"/>
              <a:t>way the </a:t>
            </a:r>
            <a:r>
              <a:rPr lang="en-IN" dirty="0" err="1"/>
              <a:t>doctest</a:t>
            </a:r>
            <a:r>
              <a:rPr lang="en-IN" dirty="0"/>
              <a:t> can pass is if the NORMALIZE_WHITESPACE option or directive is </a:t>
            </a:r>
            <a:r>
              <a:rPr lang="en-IN" dirty="0" smtClean="0"/>
              <a:t>in effect</a:t>
            </a:r>
            <a:r>
              <a:rPr lang="en-IN" dirty="0"/>
              <a:t>. Alternatively, the test can be rewritten to capture the output and compare it to </a:t>
            </a:r>
            <a:r>
              <a:rPr lang="en-IN" dirty="0" smtClean="0"/>
              <a:t>an expected </a:t>
            </a:r>
            <a:r>
              <a:rPr lang="en-IN" dirty="0"/>
              <a:t>value as part of the test. This handling of tabs in the source was arrived </a:t>
            </a:r>
            <a:r>
              <a:rPr lang="en-IN" dirty="0" smtClean="0"/>
              <a:t>at through </a:t>
            </a:r>
            <a:r>
              <a:rPr lang="en-IN" dirty="0"/>
              <a:t>trial and error, and has proven to be the least error prone way of handling </a:t>
            </a:r>
            <a:r>
              <a:rPr lang="en-IN" dirty="0" smtClean="0"/>
              <a:t>them. It </a:t>
            </a:r>
            <a:r>
              <a:rPr lang="en-IN" dirty="0"/>
              <a:t>is possible to use a different algorithm for handling tabs by writing a </a:t>
            </a:r>
            <a:r>
              <a:rPr lang="en-IN" dirty="0" smtClean="0"/>
              <a:t>custom </a:t>
            </a:r>
            <a:r>
              <a:rPr lang="en-IN" dirty="0" err="1" smtClean="0"/>
              <a:t>DocTestParser</a:t>
            </a:r>
            <a:r>
              <a:rPr lang="en-IN" dirty="0" smtClean="0"/>
              <a:t> </a:t>
            </a:r>
            <a:r>
              <a:rPr lang="en-IN" dirty="0"/>
              <a:t>class.</a:t>
            </a:r>
          </a:p>
          <a:p>
            <a:pPr marL="0" indent="0">
              <a:buNone/>
            </a:pPr>
            <a:endParaRPr lang="en-IN" dirty="0"/>
          </a:p>
        </p:txBody>
      </p:sp>
    </p:spTree>
    <p:extLst>
      <p:ext uri="{BB962C8B-B14F-4D97-AF65-F5344CB8AC3E}">
        <p14:creationId xmlns:p14="http://schemas.microsoft.com/office/powerpoint/2010/main" val="15625840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88950" y="438150"/>
            <a:ext cx="11204575" cy="6065838"/>
          </a:xfrm>
        </p:spPr>
        <p:txBody>
          <a:bodyPr>
            <a:normAutofit lnSpcReduction="10000"/>
          </a:bodyPr>
          <a:lstStyle/>
          <a:p>
            <a:pPr algn="just"/>
            <a:r>
              <a:rPr lang="en-IN" dirty="0"/>
              <a:t>Output to </a:t>
            </a:r>
            <a:r>
              <a:rPr lang="en-IN" dirty="0" err="1"/>
              <a:t>stdout</a:t>
            </a:r>
            <a:r>
              <a:rPr lang="en-IN" dirty="0"/>
              <a:t> is captured, but not output to </a:t>
            </a:r>
            <a:r>
              <a:rPr lang="en-IN" dirty="0" err="1"/>
              <a:t>stderr</a:t>
            </a:r>
            <a:r>
              <a:rPr lang="en-IN" dirty="0"/>
              <a:t> (exception </a:t>
            </a:r>
            <a:r>
              <a:rPr lang="en-IN" dirty="0" err="1"/>
              <a:t>tracebacks</a:t>
            </a:r>
            <a:r>
              <a:rPr lang="en-IN" dirty="0"/>
              <a:t> are </a:t>
            </a:r>
            <a:r>
              <a:rPr lang="en-IN" dirty="0" smtClean="0"/>
              <a:t>captured via </a:t>
            </a:r>
            <a:r>
              <a:rPr lang="en-IN" dirty="0"/>
              <a:t>a different means</a:t>
            </a:r>
            <a:r>
              <a:rPr lang="en-IN" dirty="0" smtClean="0"/>
              <a:t>).</a:t>
            </a:r>
          </a:p>
          <a:p>
            <a:pPr algn="just"/>
            <a:r>
              <a:rPr lang="en-IN" dirty="0"/>
              <a:t>If you continue a line via </a:t>
            </a:r>
            <a:r>
              <a:rPr lang="en-IN" dirty="0" err="1"/>
              <a:t>backslashing</a:t>
            </a:r>
            <a:r>
              <a:rPr lang="en-IN" dirty="0"/>
              <a:t> in an interactive session, or for any other </a:t>
            </a:r>
            <a:r>
              <a:rPr lang="en-IN" dirty="0" smtClean="0"/>
              <a:t>reason use </a:t>
            </a:r>
            <a:r>
              <a:rPr lang="en-IN" dirty="0"/>
              <a:t>a backslash, you should use a raw </a:t>
            </a:r>
            <a:r>
              <a:rPr lang="en-IN" dirty="0" err="1"/>
              <a:t>docstring</a:t>
            </a:r>
            <a:r>
              <a:rPr lang="en-IN" dirty="0"/>
              <a:t>, which will preserve </a:t>
            </a:r>
            <a:r>
              <a:rPr lang="en-IN" dirty="0" smtClean="0"/>
              <a:t>you r backslashes exactly </a:t>
            </a:r>
            <a:r>
              <a:rPr lang="en-IN" dirty="0"/>
              <a:t>as you type them</a:t>
            </a:r>
            <a:r>
              <a:rPr lang="en-IN" dirty="0" smtClean="0"/>
              <a:t>:</a:t>
            </a:r>
          </a:p>
          <a:p>
            <a:pPr marL="0" indent="0" algn="just">
              <a:buNone/>
            </a:pPr>
            <a:r>
              <a:rPr lang="en-IN" b="1" dirty="0"/>
              <a:t>&gt;&gt;&gt; </a:t>
            </a:r>
            <a:r>
              <a:rPr lang="en-IN" b="1" dirty="0" err="1"/>
              <a:t>def</a:t>
            </a:r>
            <a:r>
              <a:rPr lang="en-IN" b="1" dirty="0"/>
              <a:t> </a:t>
            </a:r>
            <a:r>
              <a:rPr lang="en-IN" dirty="0"/>
              <a:t>f(x):</a:t>
            </a:r>
          </a:p>
          <a:p>
            <a:pPr marL="0" indent="0" algn="just">
              <a:buNone/>
            </a:pPr>
            <a:r>
              <a:rPr lang="en-IN" b="1" dirty="0"/>
              <a:t>... </a:t>
            </a:r>
            <a:r>
              <a:rPr lang="en-IN" dirty="0" err="1"/>
              <a:t>r</a:t>
            </a:r>
            <a:r>
              <a:rPr lang="en-IN" i="1" dirty="0" err="1"/>
              <a:t>'''Backslashes</a:t>
            </a:r>
            <a:r>
              <a:rPr lang="en-IN" i="1" dirty="0"/>
              <a:t> in a raw </a:t>
            </a:r>
            <a:r>
              <a:rPr lang="en-IN" i="1" dirty="0" err="1"/>
              <a:t>docstring</a:t>
            </a:r>
            <a:r>
              <a:rPr lang="en-IN" i="1" dirty="0"/>
              <a:t>: m\n'''</a:t>
            </a:r>
          </a:p>
          <a:p>
            <a:pPr marL="0" indent="0" algn="just">
              <a:buNone/>
            </a:pPr>
            <a:r>
              <a:rPr lang="en-IN" b="1" dirty="0"/>
              <a:t>&gt;&gt;&gt; </a:t>
            </a:r>
            <a:r>
              <a:rPr lang="en-IN" dirty="0"/>
              <a:t>print(</a:t>
            </a:r>
            <a:r>
              <a:rPr lang="en-IN" dirty="0" err="1"/>
              <a:t>f.__doc</a:t>
            </a:r>
            <a:r>
              <a:rPr lang="en-IN" dirty="0"/>
              <a:t>__)</a:t>
            </a:r>
          </a:p>
          <a:p>
            <a:pPr marL="0" indent="0" algn="just">
              <a:buNone/>
            </a:pPr>
            <a:r>
              <a:rPr lang="en-IN" dirty="0"/>
              <a:t>Backslashes in a raw </a:t>
            </a:r>
            <a:r>
              <a:rPr lang="en-IN" dirty="0" err="1"/>
              <a:t>docstring</a:t>
            </a:r>
            <a:r>
              <a:rPr lang="en-IN" dirty="0"/>
              <a:t>: </a:t>
            </a:r>
            <a:r>
              <a:rPr lang="en-IN" dirty="0" smtClean="0"/>
              <a:t>m\n</a:t>
            </a:r>
          </a:p>
          <a:p>
            <a:pPr algn="just"/>
            <a:r>
              <a:rPr lang="en-IN" dirty="0"/>
              <a:t>Otherwise, the backslash will be interpreted as part of the string. For example, the \</a:t>
            </a:r>
            <a:r>
              <a:rPr lang="en-IN" dirty="0" smtClean="0"/>
              <a:t>n above </a:t>
            </a:r>
            <a:r>
              <a:rPr lang="en-IN" dirty="0"/>
              <a:t>would be interpreted as a newline character. Alternatively, you can double </a:t>
            </a:r>
            <a:r>
              <a:rPr lang="en-IN" dirty="0" smtClean="0"/>
              <a:t>each backslash </a:t>
            </a:r>
            <a:r>
              <a:rPr lang="en-IN" dirty="0"/>
              <a:t>in the </a:t>
            </a:r>
            <a:r>
              <a:rPr lang="en-IN" dirty="0" err="1"/>
              <a:t>doctest</a:t>
            </a:r>
            <a:r>
              <a:rPr lang="en-IN" dirty="0"/>
              <a:t> version (and not use a raw string</a:t>
            </a:r>
            <a:r>
              <a:rPr lang="en-IN" dirty="0" smtClean="0"/>
              <a:t>):</a:t>
            </a:r>
          </a:p>
          <a:p>
            <a:pPr marL="0" indent="0" algn="just">
              <a:buNone/>
            </a:pPr>
            <a:r>
              <a:rPr lang="en-IN" b="1" dirty="0"/>
              <a:t>&gt;&gt;&gt; </a:t>
            </a:r>
            <a:r>
              <a:rPr lang="en-IN" b="1" dirty="0" err="1"/>
              <a:t>def</a:t>
            </a:r>
            <a:r>
              <a:rPr lang="en-IN" b="1" dirty="0"/>
              <a:t> </a:t>
            </a:r>
            <a:r>
              <a:rPr lang="en-IN" dirty="0"/>
              <a:t>f(x):</a:t>
            </a:r>
          </a:p>
          <a:p>
            <a:pPr marL="0" indent="0" algn="just">
              <a:buNone/>
            </a:pPr>
            <a:r>
              <a:rPr lang="en-IN" b="1" dirty="0"/>
              <a:t>... </a:t>
            </a:r>
            <a:r>
              <a:rPr lang="en-IN" i="1" dirty="0"/>
              <a:t>'''Backslashes in a raw </a:t>
            </a:r>
            <a:r>
              <a:rPr lang="en-IN" i="1" dirty="0" err="1"/>
              <a:t>docstring</a:t>
            </a:r>
            <a:r>
              <a:rPr lang="en-IN" i="1" dirty="0"/>
              <a:t>: m\\n'''</a:t>
            </a:r>
          </a:p>
          <a:p>
            <a:pPr marL="0" indent="0" algn="just">
              <a:buNone/>
            </a:pPr>
            <a:r>
              <a:rPr lang="en-IN" b="1" dirty="0"/>
              <a:t>&gt;&gt;&gt; </a:t>
            </a:r>
            <a:r>
              <a:rPr lang="en-IN" dirty="0"/>
              <a:t>print(</a:t>
            </a:r>
            <a:r>
              <a:rPr lang="en-IN" dirty="0" err="1"/>
              <a:t>f.__doc</a:t>
            </a:r>
            <a:r>
              <a:rPr lang="en-IN" dirty="0"/>
              <a:t>__)</a:t>
            </a:r>
          </a:p>
          <a:p>
            <a:pPr marL="0" indent="0" algn="just">
              <a:buNone/>
            </a:pPr>
            <a:r>
              <a:rPr lang="en-IN" dirty="0"/>
              <a:t>Backslashes in a raw </a:t>
            </a:r>
            <a:r>
              <a:rPr lang="en-IN" dirty="0" err="1"/>
              <a:t>docstring</a:t>
            </a:r>
            <a:r>
              <a:rPr lang="en-IN" dirty="0"/>
              <a:t>: m\n</a:t>
            </a:r>
          </a:p>
        </p:txBody>
      </p:sp>
    </p:spTree>
    <p:extLst>
      <p:ext uri="{BB962C8B-B14F-4D97-AF65-F5344CB8AC3E}">
        <p14:creationId xmlns:p14="http://schemas.microsoft.com/office/powerpoint/2010/main" val="18874386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979" y="455912"/>
            <a:ext cx="11265795" cy="6009282"/>
          </a:xfrm>
        </p:spPr>
        <p:txBody>
          <a:bodyPr/>
          <a:lstStyle/>
          <a:p>
            <a:pPr algn="just"/>
            <a:r>
              <a:rPr lang="en-IN" dirty="0"/>
              <a:t>The starting column doesn’t matter</a:t>
            </a:r>
            <a:r>
              <a:rPr lang="en-IN" dirty="0" smtClean="0"/>
              <a:t>:</a:t>
            </a:r>
          </a:p>
          <a:p>
            <a:pPr marL="0" indent="0" algn="just">
              <a:buNone/>
            </a:pPr>
            <a:r>
              <a:rPr lang="en-IN" b="1" dirty="0"/>
              <a:t>&gt;&gt;&gt; assert </a:t>
            </a:r>
            <a:r>
              <a:rPr lang="en-IN" dirty="0"/>
              <a:t>"Easy!"</a:t>
            </a:r>
          </a:p>
          <a:p>
            <a:pPr marL="0" indent="0" algn="just">
              <a:buNone/>
            </a:pPr>
            <a:r>
              <a:rPr lang="en-IN" dirty="0"/>
              <a:t>&gt;&gt;&gt; import </a:t>
            </a:r>
            <a:r>
              <a:rPr lang="en-IN" dirty="0" smtClean="0"/>
              <a:t>math</a:t>
            </a:r>
          </a:p>
          <a:p>
            <a:pPr marL="0" indent="0" algn="just">
              <a:buNone/>
            </a:pPr>
            <a:r>
              <a:rPr lang="en-IN" dirty="0"/>
              <a:t>&gt;&gt;&gt; </a:t>
            </a:r>
            <a:r>
              <a:rPr lang="en-IN" dirty="0" err="1"/>
              <a:t>math.floor</a:t>
            </a:r>
            <a:r>
              <a:rPr lang="en-IN" dirty="0"/>
              <a:t>(1.9)</a:t>
            </a:r>
          </a:p>
          <a:p>
            <a:pPr marL="0" indent="0" algn="just">
              <a:buNone/>
            </a:pPr>
            <a:r>
              <a:rPr lang="en-IN" dirty="0" smtClean="0"/>
              <a:t>1</a:t>
            </a:r>
          </a:p>
          <a:p>
            <a:pPr algn="just"/>
            <a:r>
              <a:rPr lang="en-IN" dirty="0"/>
              <a:t>and as many leading whitespace characters are stripped from the expected output </a:t>
            </a:r>
            <a:r>
              <a:rPr lang="en-IN" dirty="0" smtClean="0"/>
              <a:t>as appeared </a:t>
            </a:r>
            <a:r>
              <a:rPr lang="en-IN" dirty="0"/>
              <a:t>in the initial '&gt;&gt;&gt; ' line that started the example.</a:t>
            </a:r>
          </a:p>
        </p:txBody>
      </p:sp>
    </p:spTree>
    <p:extLst>
      <p:ext uri="{BB962C8B-B14F-4D97-AF65-F5344CB8AC3E}">
        <p14:creationId xmlns:p14="http://schemas.microsoft.com/office/powerpoint/2010/main" val="5403656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What’s the Execution Context?</a:t>
            </a:r>
          </a:p>
        </p:txBody>
      </p:sp>
      <p:sp>
        <p:nvSpPr>
          <p:cNvPr id="3" name="Content Placeholder 2"/>
          <p:cNvSpPr>
            <a:spLocks noGrp="1"/>
          </p:cNvSpPr>
          <p:nvPr>
            <p:ph idx="1"/>
          </p:nvPr>
        </p:nvSpPr>
        <p:spPr/>
        <p:txBody>
          <a:bodyPr>
            <a:normAutofit/>
          </a:bodyPr>
          <a:lstStyle/>
          <a:p>
            <a:pPr marL="0" indent="0" algn="just">
              <a:buNone/>
            </a:pPr>
            <a:r>
              <a:rPr lang="en-IN" dirty="0"/>
              <a:t>By default, each time </a:t>
            </a:r>
            <a:r>
              <a:rPr lang="en-IN" dirty="0" err="1"/>
              <a:t>doctest</a:t>
            </a:r>
            <a:r>
              <a:rPr lang="en-IN" dirty="0"/>
              <a:t> finds a </a:t>
            </a:r>
            <a:r>
              <a:rPr lang="en-IN" dirty="0" err="1"/>
              <a:t>docstring</a:t>
            </a:r>
            <a:r>
              <a:rPr lang="en-IN" dirty="0"/>
              <a:t> to test, it uses a </a:t>
            </a:r>
            <a:r>
              <a:rPr lang="en-IN" i="1" dirty="0"/>
              <a:t>shallow copy </a:t>
            </a:r>
            <a:r>
              <a:rPr lang="en-IN" dirty="0"/>
              <a:t>of M’s </a:t>
            </a:r>
            <a:r>
              <a:rPr lang="en-IN" dirty="0" err="1" smtClean="0"/>
              <a:t>globals</a:t>
            </a:r>
            <a:r>
              <a:rPr lang="en-IN" dirty="0" smtClean="0"/>
              <a:t>, so </a:t>
            </a:r>
            <a:r>
              <a:rPr lang="en-IN" dirty="0"/>
              <a:t>that running tests doesn’t change the module’s real </a:t>
            </a:r>
            <a:r>
              <a:rPr lang="en-IN" dirty="0" err="1"/>
              <a:t>globals</a:t>
            </a:r>
            <a:r>
              <a:rPr lang="en-IN" dirty="0"/>
              <a:t>, and so that one test in M </a:t>
            </a:r>
            <a:r>
              <a:rPr lang="en-IN" dirty="0" smtClean="0"/>
              <a:t>can’t leave </a:t>
            </a:r>
            <a:r>
              <a:rPr lang="en-IN" dirty="0"/>
              <a:t>behind crumbs that accidentally allow another test to work. This means examples </a:t>
            </a:r>
            <a:r>
              <a:rPr lang="en-IN" dirty="0" smtClean="0"/>
              <a:t>can freely </a:t>
            </a:r>
            <a:r>
              <a:rPr lang="en-IN" dirty="0"/>
              <a:t>use any names defined at top-level in M, and names defined earlier in the </a:t>
            </a:r>
            <a:r>
              <a:rPr lang="en-IN" dirty="0" err="1" smtClean="0"/>
              <a:t>docstring</a:t>
            </a:r>
            <a:r>
              <a:rPr lang="en-IN" dirty="0"/>
              <a:t> </a:t>
            </a:r>
            <a:r>
              <a:rPr lang="en-IN" dirty="0" smtClean="0"/>
              <a:t>being </a:t>
            </a:r>
            <a:r>
              <a:rPr lang="en-IN" dirty="0"/>
              <a:t>run. Examples cannot see names defined in other </a:t>
            </a:r>
            <a:r>
              <a:rPr lang="en-IN" dirty="0" err="1"/>
              <a:t>docstrings</a:t>
            </a:r>
            <a:r>
              <a:rPr lang="en-IN" dirty="0"/>
              <a:t>.</a:t>
            </a:r>
          </a:p>
          <a:p>
            <a:pPr marL="0" indent="0" algn="just">
              <a:buNone/>
            </a:pPr>
            <a:r>
              <a:rPr lang="en-IN" dirty="0"/>
              <a:t>You can force use of your own </a:t>
            </a:r>
            <a:r>
              <a:rPr lang="en-IN" dirty="0" err="1"/>
              <a:t>dict</a:t>
            </a:r>
            <a:r>
              <a:rPr lang="en-IN" dirty="0"/>
              <a:t> as the execution context by passing globs=</a:t>
            </a:r>
            <a:r>
              <a:rPr lang="en-IN" dirty="0" err="1"/>
              <a:t>your_dict</a:t>
            </a:r>
            <a:r>
              <a:rPr lang="en-IN" dirty="0"/>
              <a:t> </a:t>
            </a:r>
            <a:r>
              <a:rPr lang="en-IN" dirty="0" smtClean="0"/>
              <a:t>to </a:t>
            </a:r>
            <a:r>
              <a:rPr lang="en-IN" dirty="0" err="1" smtClean="0"/>
              <a:t>testmod</a:t>
            </a:r>
            <a:r>
              <a:rPr lang="en-IN" dirty="0" smtClean="0"/>
              <a:t>() </a:t>
            </a:r>
            <a:r>
              <a:rPr lang="en-IN" dirty="0"/>
              <a:t>or </a:t>
            </a:r>
            <a:r>
              <a:rPr lang="en-IN" dirty="0" err="1"/>
              <a:t>testfile</a:t>
            </a:r>
            <a:r>
              <a:rPr lang="en-IN" dirty="0"/>
              <a:t>() instead.</a:t>
            </a:r>
          </a:p>
        </p:txBody>
      </p:sp>
    </p:spTree>
    <p:extLst>
      <p:ext uri="{BB962C8B-B14F-4D97-AF65-F5344CB8AC3E}">
        <p14:creationId xmlns:p14="http://schemas.microsoft.com/office/powerpoint/2010/main" val="21673005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About Exceptions?</a:t>
            </a:r>
          </a:p>
        </p:txBody>
      </p:sp>
      <p:sp>
        <p:nvSpPr>
          <p:cNvPr id="3" name="Content Placeholder 2"/>
          <p:cNvSpPr>
            <a:spLocks noGrp="1"/>
          </p:cNvSpPr>
          <p:nvPr>
            <p:ph idx="1"/>
          </p:nvPr>
        </p:nvSpPr>
        <p:spPr/>
        <p:txBody>
          <a:bodyPr/>
          <a:lstStyle/>
          <a:p>
            <a:pPr marL="0" indent="0" algn="just">
              <a:buNone/>
            </a:pPr>
            <a:r>
              <a:rPr lang="en-IN" dirty="0"/>
              <a:t>No problem, provided that the </a:t>
            </a:r>
            <a:r>
              <a:rPr lang="en-IN" dirty="0" err="1"/>
              <a:t>traceback</a:t>
            </a:r>
            <a:r>
              <a:rPr lang="en-IN" dirty="0"/>
              <a:t> is the only output produced by the example: </a:t>
            </a:r>
            <a:r>
              <a:rPr lang="en-IN" dirty="0" smtClean="0"/>
              <a:t>just paste </a:t>
            </a:r>
            <a:r>
              <a:rPr lang="en-IN" dirty="0"/>
              <a:t>in the </a:t>
            </a:r>
            <a:r>
              <a:rPr lang="en-IN" dirty="0" err="1"/>
              <a:t>traceback</a:t>
            </a:r>
            <a:r>
              <a:rPr lang="en-IN" dirty="0"/>
              <a:t>. [1] Since </a:t>
            </a:r>
            <a:r>
              <a:rPr lang="en-IN" dirty="0" err="1"/>
              <a:t>tracebacks</a:t>
            </a:r>
            <a:r>
              <a:rPr lang="en-IN" dirty="0"/>
              <a:t> contain details that are likely to change </a:t>
            </a:r>
            <a:r>
              <a:rPr lang="en-IN" dirty="0" smtClean="0"/>
              <a:t>rapidly (for </a:t>
            </a:r>
            <a:r>
              <a:rPr lang="en-IN" dirty="0"/>
              <a:t>example, exact file paths and line numbers), this is one case where </a:t>
            </a:r>
            <a:r>
              <a:rPr lang="en-IN" dirty="0" err="1"/>
              <a:t>doctest</a:t>
            </a:r>
            <a:r>
              <a:rPr lang="en-IN" dirty="0"/>
              <a:t> works hard </a:t>
            </a:r>
            <a:r>
              <a:rPr lang="en-IN" dirty="0" smtClean="0"/>
              <a:t>to be </a:t>
            </a:r>
            <a:r>
              <a:rPr lang="en-IN" dirty="0"/>
              <a:t>flexible in what it accepts</a:t>
            </a:r>
            <a:r>
              <a:rPr lang="en-IN" dirty="0" smtClean="0"/>
              <a:t>.</a:t>
            </a:r>
          </a:p>
          <a:p>
            <a:pPr marL="0" indent="0" algn="just">
              <a:buNone/>
            </a:pPr>
            <a:r>
              <a:rPr lang="en-IN" dirty="0"/>
              <a:t>Simple example</a:t>
            </a:r>
            <a:r>
              <a:rPr lang="en-IN" dirty="0" smtClean="0"/>
              <a:t>:</a:t>
            </a:r>
          </a:p>
          <a:p>
            <a:pPr marL="0" indent="0" algn="just">
              <a:buNone/>
            </a:pPr>
            <a:r>
              <a:rPr lang="en-IN" b="1" dirty="0"/>
              <a:t>&gt;&gt;&gt; </a:t>
            </a:r>
            <a:r>
              <a:rPr lang="en-IN" dirty="0"/>
              <a:t>[1, 2, 3].remove(42)</a:t>
            </a:r>
          </a:p>
          <a:p>
            <a:pPr marL="0" indent="0" algn="just">
              <a:buNone/>
            </a:pPr>
            <a:r>
              <a:rPr lang="en-IN" dirty="0" err="1"/>
              <a:t>Traceback</a:t>
            </a:r>
            <a:r>
              <a:rPr lang="en-IN" dirty="0"/>
              <a:t> (most recent call last):</a:t>
            </a:r>
          </a:p>
          <a:p>
            <a:pPr marL="0" indent="0" algn="just">
              <a:buNone/>
            </a:pPr>
            <a:r>
              <a:rPr lang="en-IN" dirty="0" smtClean="0"/>
              <a:t>  File </a:t>
            </a:r>
            <a:r>
              <a:rPr lang="en-IN" dirty="0"/>
              <a:t>"&lt;</a:t>
            </a:r>
            <a:r>
              <a:rPr lang="en-IN" dirty="0" err="1"/>
              <a:t>stdin</a:t>
            </a:r>
            <a:r>
              <a:rPr lang="en-IN" dirty="0"/>
              <a:t>&gt;", line 1, in &lt;module&gt;</a:t>
            </a:r>
          </a:p>
          <a:p>
            <a:pPr marL="0" indent="0" algn="just">
              <a:buNone/>
            </a:pPr>
            <a:r>
              <a:rPr lang="en-IN" dirty="0" err="1"/>
              <a:t>ValueError</a:t>
            </a:r>
            <a:r>
              <a:rPr lang="en-IN" dirty="0"/>
              <a:t>: </a:t>
            </a:r>
            <a:r>
              <a:rPr lang="en-IN" dirty="0" err="1"/>
              <a:t>list.remove</a:t>
            </a:r>
            <a:r>
              <a:rPr lang="en-IN" dirty="0"/>
              <a:t>(x): x not in list</a:t>
            </a:r>
            <a:endParaRPr lang="en-IN" dirty="0" smtClean="0"/>
          </a:p>
        </p:txBody>
      </p:sp>
    </p:spTree>
    <p:extLst>
      <p:ext uri="{BB962C8B-B14F-4D97-AF65-F5344CB8AC3E}">
        <p14:creationId xmlns:p14="http://schemas.microsoft.com/office/powerpoint/2010/main" val="3282080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4025" y="379413"/>
            <a:ext cx="11266488" cy="6124575"/>
          </a:xfrm>
        </p:spPr>
        <p:txBody>
          <a:bodyPr>
            <a:normAutofit fontScale="92500" lnSpcReduction="10000"/>
          </a:bodyPr>
          <a:lstStyle/>
          <a:p>
            <a:pPr marL="0" indent="0" algn="just">
              <a:buNone/>
            </a:pPr>
            <a:r>
              <a:rPr lang="en-IN" dirty="0"/>
              <a:t>That </a:t>
            </a:r>
            <a:r>
              <a:rPr lang="en-IN" dirty="0" err="1"/>
              <a:t>doctest</a:t>
            </a:r>
            <a:r>
              <a:rPr lang="en-IN" dirty="0"/>
              <a:t> succeeds if </a:t>
            </a:r>
            <a:r>
              <a:rPr lang="en-IN" dirty="0" err="1"/>
              <a:t>ValueError</a:t>
            </a:r>
            <a:r>
              <a:rPr lang="en-IN" dirty="0"/>
              <a:t> is raised, with the </a:t>
            </a:r>
            <a:r>
              <a:rPr lang="en-IN" dirty="0" err="1"/>
              <a:t>list.remove</a:t>
            </a:r>
            <a:r>
              <a:rPr lang="en-IN" dirty="0"/>
              <a:t>(x): x not in </a:t>
            </a:r>
            <a:r>
              <a:rPr lang="en-IN" dirty="0" smtClean="0"/>
              <a:t>list detail </a:t>
            </a:r>
            <a:r>
              <a:rPr lang="en-IN" dirty="0"/>
              <a:t>as shown</a:t>
            </a:r>
            <a:r>
              <a:rPr lang="en-IN" dirty="0" smtClean="0"/>
              <a:t>.</a:t>
            </a:r>
          </a:p>
          <a:p>
            <a:pPr marL="0" indent="0" algn="just">
              <a:buNone/>
            </a:pPr>
            <a:r>
              <a:rPr lang="en-IN" dirty="0"/>
              <a:t>The expected output for an exception must start with a </a:t>
            </a:r>
            <a:r>
              <a:rPr lang="en-IN" dirty="0" err="1"/>
              <a:t>traceback</a:t>
            </a:r>
            <a:r>
              <a:rPr lang="en-IN" dirty="0"/>
              <a:t> header, which may be </a:t>
            </a:r>
            <a:r>
              <a:rPr lang="en-IN" dirty="0" smtClean="0"/>
              <a:t>either of </a:t>
            </a:r>
            <a:r>
              <a:rPr lang="en-IN" dirty="0"/>
              <a:t>the following two lines, indented the same as the first line of the example</a:t>
            </a:r>
            <a:r>
              <a:rPr lang="en-IN" dirty="0" smtClean="0"/>
              <a:t>:</a:t>
            </a:r>
          </a:p>
          <a:p>
            <a:pPr marL="0" indent="0" algn="just">
              <a:buNone/>
            </a:pPr>
            <a:r>
              <a:rPr lang="en-IN" dirty="0" err="1"/>
              <a:t>Traceback</a:t>
            </a:r>
            <a:r>
              <a:rPr lang="en-IN" dirty="0"/>
              <a:t> (most recent call last):</a:t>
            </a:r>
          </a:p>
          <a:p>
            <a:pPr marL="0" indent="0" algn="just">
              <a:buNone/>
            </a:pPr>
            <a:r>
              <a:rPr lang="en-IN" dirty="0" err="1"/>
              <a:t>Traceback</a:t>
            </a:r>
            <a:r>
              <a:rPr lang="en-IN" dirty="0"/>
              <a:t> (innermost last</a:t>
            </a:r>
            <a:r>
              <a:rPr lang="en-IN" dirty="0" smtClean="0"/>
              <a:t>):</a:t>
            </a:r>
          </a:p>
          <a:p>
            <a:pPr marL="0" indent="0" algn="just">
              <a:buNone/>
            </a:pPr>
            <a:r>
              <a:rPr lang="en-IN" dirty="0"/>
              <a:t>The </a:t>
            </a:r>
            <a:r>
              <a:rPr lang="en-IN" dirty="0" err="1"/>
              <a:t>traceback</a:t>
            </a:r>
            <a:r>
              <a:rPr lang="en-IN" dirty="0"/>
              <a:t> header is followed by an optional </a:t>
            </a:r>
            <a:r>
              <a:rPr lang="en-IN" dirty="0" err="1"/>
              <a:t>traceback</a:t>
            </a:r>
            <a:r>
              <a:rPr lang="en-IN" dirty="0"/>
              <a:t> stack, whose contents are </a:t>
            </a:r>
            <a:r>
              <a:rPr lang="en-IN" dirty="0" smtClean="0"/>
              <a:t>ignored by </a:t>
            </a:r>
            <a:r>
              <a:rPr lang="en-IN" dirty="0" err="1"/>
              <a:t>doctest</a:t>
            </a:r>
            <a:r>
              <a:rPr lang="en-IN" dirty="0"/>
              <a:t>. The </a:t>
            </a:r>
            <a:r>
              <a:rPr lang="en-IN" dirty="0" err="1"/>
              <a:t>traceback</a:t>
            </a:r>
            <a:r>
              <a:rPr lang="en-IN" dirty="0"/>
              <a:t> stack is typically omitted, or copied verbatim from an </a:t>
            </a:r>
            <a:r>
              <a:rPr lang="en-IN" dirty="0" smtClean="0"/>
              <a:t>interactive session.</a:t>
            </a:r>
          </a:p>
          <a:p>
            <a:pPr marL="0" indent="0" algn="just">
              <a:buNone/>
            </a:pPr>
            <a:r>
              <a:rPr lang="en-IN" dirty="0" smtClean="0"/>
              <a:t>The </a:t>
            </a:r>
            <a:r>
              <a:rPr lang="en-IN" dirty="0" err="1"/>
              <a:t>traceback</a:t>
            </a:r>
            <a:r>
              <a:rPr lang="en-IN" dirty="0"/>
              <a:t> stack is followed by the most interesting part: the line(s) containing </a:t>
            </a:r>
            <a:r>
              <a:rPr lang="en-IN" dirty="0" smtClean="0"/>
              <a:t>the exception </a:t>
            </a:r>
            <a:r>
              <a:rPr lang="en-IN" dirty="0"/>
              <a:t>type and detail. This is usually the last line of a </a:t>
            </a:r>
            <a:r>
              <a:rPr lang="en-IN" dirty="0" err="1"/>
              <a:t>traceback</a:t>
            </a:r>
            <a:r>
              <a:rPr lang="en-IN" dirty="0"/>
              <a:t>, but can extend </a:t>
            </a:r>
            <a:r>
              <a:rPr lang="en-IN" dirty="0" smtClean="0"/>
              <a:t>across multiple </a:t>
            </a:r>
            <a:r>
              <a:rPr lang="en-IN" dirty="0"/>
              <a:t>lines if the exception has a multi-line detail</a:t>
            </a:r>
            <a:r>
              <a:rPr lang="en-IN" dirty="0" smtClean="0"/>
              <a:t>:</a:t>
            </a:r>
          </a:p>
          <a:p>
            <a:pPr marL="0" indent="0" algn="just">
              <a:buNone/>
            </a:pPr>
            <a:r>
              <a:rPr lang="en-IN" b="1" dirty="0"/>
              <a:t>&gt;&gt;&gt; raise </a:t>
            </a:r>
            <a:r>
              <a:rPr lang="en-IN" dirty="0" err="1"/>
              <a:t>ValueError</a:t>
            </a:r>
            <a:r>
              <a:rPr lang="en-IN" dirty="0"/>
              <a:t>('multi</a:t>
            </a:r>
            <a:r>
              <a:rPr lang="en-IN" b="1" dirty="0"/>
              <a:t>\n </a:t>
            </a:r>
            <a:r>
              <a:rPr lang="en-IN" dirty="0"/>
              <a:t>line</a:t>
            </a:r>
            <a:r>
              <a:rPr lang="en-IN" b="1" dirty="0"/>
              <a:t>\</a:t>
            </a:r>
            <a:r>
              <a:rPr lang="en-IN" b="1" dirty="0" err="1"/>
              <a:t>n</a:t>
            </a:r>
            <a:r>
              <a:rPr lang="en-IN" dirty="0" err="1"/>
              <a:t>detail</a:t>
            </a:r>
            <a:r>
              <a:rPr lang="en-IN" dirty="0"/>
              <a:t>')</a:t>
            </a:r>
          </a:p>
          <a:p>
            <a:pPr marL="0" indent="0" algn="just">
              <a:buNone/>
            </a:pPr>
            <a:r>
              <a:rPr lang="en-IN" dirty="0" err="1"/>
              <a:t>Traceback</a:t>
            </a:r>
            <a:r>
              <a:rPr lang="en-IN" dirty="0"/>
              <a:t> (most recent call last):</a:t>
            </a:r>
          </a:p>
          <a:p>
            <a:pPr marL="0" indent="0" algn="just">
              <a:buNone/>
            </a:pPr>
            <a:r>
              <a:rPr lang="en-IN" dirty="0" smtClean="0"/>
              <a:t>  File </a:t>
            </a:r>
            <a:r>
              <a:rPr lang="en-IN" dirty="0"/>
              <a:t>"&lt;</a:t>
            </a:r>
            <a:r>
              <a:rPr lang="en-IN" dirty="0" err="1"/>
              <a:t>stdin</a:t>
            </a:r>
            <a:r>
              <a:rPr lang="en-IN" dirty="0"/>
              <a:t>&gt;", line 1, in &lt;module&gt;</a:t>
            </a:r>
          </a:p>
          <a:p>
            <a:pPr marL="0" indent="0" algn="just">
              <a:buNone/>
            </a:pPr>
            <a:r>
              <a:rPr lang="en-IN" dirty="0" err="1"/>
              <a:t>ValueError</a:t>
            </a:r>
            <a:r>
              <a:rPr lang="en-IN" dirty="0"/>
              <a:t>: multi</a:t>
            </a:r>
          </a:p>
          <a:p>
            <a:pPr marL="0" indent="0" algn="just">
              <a:buNone/>
            </a:pPr>
            <a:r>
              <a:rPr lang="en-IN" dirty="0" smtClean="0"/>
              <a:t>	line</a:t>
            </a:r>
            <a:endParaRPr lang="en-IN" dirty="0"/>
          </a:p>
          <a:p>
            <a:pPr marL="0" indent="0" algn="just">
              <a:buNone/>
            </a:pPr>
            <a:r>
              <a:rPr lang="en-IN" dirty="0"/>
              <a:t>detail</a:t>
            </a:r>
          </a:p>
        </p:txBody>
      </p:sp>
    </p:spTree>
    <p:extLst>
      <p:ext uri="{BB962C8B-B14F-4D97-AF65-F5344CB8AC3E}">
        <p14:creationId xmlns:p14="http://schemas.microsoft.com/office/powerpoint/2010/main" val="30230661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50480" y="416641"/>
            <a:ext cx="11445875" cy="6190220"/>
          </a:xfrm>
        </p:spPr>
        <p:txBody>
          <a:bodyPr>
            <a:normAutofit/>
          </a:bodyPr>
          <a:lstStyle/>
          <a:p>
            <a:pPr marL="0" indent="0" algn="just">
              <a:buNone/>
            </a:pPr>
            <a:r>
              <a:rPr lang="en-IN" dirty="0"/>
              <a:t>The last three lines (starting with </a:t>
            </a:r>
            <a:r>
              <a:rPr lang="en-IN" dirty="0" err="1"/>
              <a:t>ValueError</a:t>
            </a:r>
            <a:r>
              <a:rPr lang="en-IN" dirty="0"/>
              <a:t>) are compared against the exception’s type </a:t>
            </a:r>
            <a:r>
              <a:rPr lang="en-IN" dirty="0" smtClean="0"/>
              <a:t>and detail</a:t>
            </a:r>
            <a:r>
              <a:rPr lang="en-IN" dirty="0"/>
              <a:t>, and the rest are ignored</a:t>
            </a:r>
            <a:r>
              <a:rPr lang="en-IN" dirty="0" smtClean="0"/>
              <a:t>.</a:t>
            </a:r>
          </a:p>
          <a:p>
            <a:pPr marL="0" indent="0" algn="just">
              <a:buNone/>
            </a:pPr>
            <a:r>
              <a:rPr lang="en-IN" dirty="0"/>
              <a:t>Best practice is to omit the </a:t>
            </a:r>
            <a:r>
              <a:rPr lang="en-IN" dirty="0" err="1"/>
              <a:t>traceback</a:t>
            </a:r>
            <a:r>
              <a:rPr lang="en-IN" dirty="0"/>
              <a:t> stack, unless it adds significant documentation value </a:t>
            </a:r>
            <a:r>
              <a:rPr lang="en-IN" dirty="0" smtClean="0"/>
              <a:t>to the </a:t>
            </a:r>
            <a:r>
              <a:rPr lang="en-IN" dirty="0"/>
              <a:t>example. So the last example is probably better as</a:t>
            </a:r>
            <a:r>
              <a:rPr lang="en-IN" dirty="0" smtClean="0"/>
              <a:t>:</a:t>
            </a:r>
          </a:p>
          <a:p>
            <a:pPr marL="0" indent="0" algn="just">
              <a:buNone/>
            </a:pPr>
            <a:r>
              <a:rPr lang="en-IN" b="1" dirty="0"/>
              <a:t>&gt;&gt;&gt; raise </a:t>
            </a:r>
            <a:r>
              <a:rPr lang="en-IN" dirty="0" err="1"/>
              <a:t>ValueError</a:t>
            </a:r>
            <a:r>
              <a:rPr lang="en-IN" dirty="0"/>
              <a:t>('multi</a:t>
            </a:r>
            <a:r>
              <a:rPr lang="en-IN" b="1" dirty="0"/>
              <a:t>\n </a:t>
            </a:r>
            <a:r>
              <a:rPr lang="en-IN" dirty="0"/>
              <a:t>line</a:t>
            </a:r>
            <a:r>
              <a:rPr lang="en-IN" b="1" dirty="0"/>
              <a:t>\</a:t>
            </a:r>
            <a:r>
              <a:rPr lang="en-IN" b="1" dirty="0" err="1"/>
              <a:t>n</a:t>
            </a:r>
            <a:r>
              <a:rPr lang="en-IN" dirty="0" err="1"/>
              <a:t>detail</a:t>
            </a:r>
            <a:r>
              <a:rPr lang="en-IN" dirty="0"/>
              <a:t>')</a:t>
            </a:r>
          </a:p>
          <a:p>
            <a:pPr marL="0" indent="0" algn="just">
              <a:buNone/>
            </a:pPr>
            <a:r>
              <a:rPr lang="en-IN" dirty="0" err="1"/>
              <a:t>Traceback</a:t>
            </a:r>
            <a:r>
              <a:rPr lang="en-IN" dirty="0"/>
              <a:t> (most recent call last):</a:t>
            </a:r>
          </a:p>
          <a:p>
            <a:pPr marL="0" indent="0" algn="just">
              <a:buNone/>
            </a:pPr>
            <a:r>
              <a:rPr lang="en-IN" dirty="0" smtClean="0"/>
              <a:t>	...</a:t>
            </a:r>
            <a:endParaRPr lang="en-IN" dirty="0"/>
          </a:p>
          <a:p>
            <a:pPr marL="0" indent="0" algn="just">
              <a:buNone/>
            </a:pPr>
            <a:r>
              <a:rPr lang="en-IN" dirty="0" err="1"/>
              <a:t>ValueError</a:t>
            </a:r>
            <a:r>
              <a:rPr lang="en-IN" dirty="0"/>
              <a:t>: multi</a:t>
            </a:r>
          </a:p>
          <a:p>
            <a:pPr marL="0" indent="0" algn="just">
              <a:buNone/>
            </a:pPr>
            <a:r>
              <a:rPr lang="en-IN" dirty="0" smtClean="0"/>
              <a:t>	line</a:t>
            </a:r>
            <a:endParaRPr lang="en-IN" dirty="0"/>
          </a:p>
          <a:p>
            <a:pPr marL="0" indent="0" algn="just">
              <a:buNone/>
            </a:pPr>
            <a:r>
              <a:rPr lang="en-IN" dirty="0" smtClean="0"/>
              <a:t>Detail</a:t>
            </a:r>
          </a:p>
          <a:p>
            <a:pPr marL="0" indent="0" algn="just">
              <a:buNone/>
            </a:pPr>
            <a:r>
              <a:rPr lang="en-IN" dirty="0"/>
              <a:t>Note that </a:t>
            </a:r>
            <a:r>
              <a:rPr lang="en-IN" dirty="0" err="1"/>
              <a:t>tracebacks</a:t>
            </a:r>
            <a:r>
              <a:rPr lang="en-IN" dirty="0"/>
              <a:t> are treated very specially. In particular, in the rewritten example, the </a:t>
            </a:r>
            <a:r>
              <a:rPr lang="en-IN" dirty="0" smtClean="0"/>
              <a:t>use of </a:t>
            </a:r>
            <a:r>
              <a:rPr lang="en-IN" dirty="0"/>
              <a:t>... is independent of </a:t>
            </a:r>
            <a:r>
              <a:rPr lang="en-IN" dirty="0" err="1"/>
              <a:t>doctest’s</a:t>
            </a:r>
            <a:r>
              <a:rPr lang="en-IN" dirty="0"/>
              <a:t> ELLIPSIS option. The ellipsis in that example could be </a:t>
            </a:r>
            <a:r>
              <a:rPr lang="en-IN" dirty="0" smtClean="0"/>
              <a:t>left out</a:t>
            </a:r>
            <a:r>
              <a:rPr lang="en-IN" dirty="0"/>
              <a:t>, or could just as well be three (or three hundred) commas or digits, or an </a:t>
            </a:r>
            <a:r>
              <a:rPr lang="en-IN" dirty="0" smtClean="0"/>
              <a:t>indented transcript </a:t>
            </a:r>
            <a:r>
              <a:rPr lang="en-IN" dirty="0"/>
              <a:t>of a Monty Python skit.</a:t>
            </a:r>
          </a:p>
        </p:txBody>
      </p:sp>
    </p:spTree>
    <p:extLst>
      <p:ext uri="{BB962C8B-B14F-4D97-AF65-F5344CB8AC3E}">
        <p14:creationId xmlns:p14="http://schemas.microsoft.com/office/powerpoint/2010/main" val="2550819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101" y="365760"/>
            <a:ext cx="11368826" cy="6189586"/>
          </a:xfrm>
        </p:spPr>
        <p:txBody>
          <a:bodyPr>
            <a:normAutofit fontScale="92500"/>
          </a:bodyPr>
          <a:lstStyle/>
          <a:p>
            <a:pPr marL="0" indent="0" algn="just">
              <a:buNone/>
            </a:pPr>
            <a:r>
              <a:rPr lang="en-IN" dirty="0"/>
              <a:t>Some details you should read once, but won’t need to remember:</a:t>
            </a:r>
          </a:p>
          <a:p>
            <a:pPr algn="just"/>
            <a:r>
              <a:rPr lang="en-IN" dirty="0" err="1"/>
              <a:t>Doctest</a:t>
            </a:r>
            <a:r>
              <a:rPr lang="en-IN" dirty="0"/>
              <a:t> can’t guess whether your expected output came from an exception </a:t>
            </a:r>
            <a:r>
              <a:rPr lang="en-IN" dirty="0" err="1"/>
              <a:t>traceback</a:t>
            </a:r>
            <a:r>
              <a:rPr lang="en-IN" dirty="0"/>
              <a:t> </a:t>
            </a:r>
            <a:r>
              <a:rPr lang="en-IN" dirty="0" smtClean="0"/>
              <a:t>or from </a:t>
            </a:r>
            <a:r>
              <a:rPr lang="en-IN" dirty="0"/>
              <a:t>ordinary printing. So, e.g., an example that expects </a:t>
            </a:r>
            <a:r>
              <a:rPr lang="en-IN" dirty="0" err="1"/>
              <a:t>ValueError</a:t>
            </a:r>
            <a:r>
              <a:rPr lang="en-IN" dirty="0"/>
              <a:t>: 42 is </a:t>
            </a:r>
            <a:r>
              <a:rPr lang="en-IN" dirty="0" smtClean="0"/>
              <a:t>prime will </a:t>
            </a:r>
            <a:r>
              <a:rPr lang="en-IN" dirty="0"/>
              <a:t>pass whether </a:t>
            </a:r>
            <a:r>
              <a:rPr lang="en-IN" dirty="0" err="1"/>
              <a:t>ValueError</a:t>
            </a:r>
            <a:r>
              <a:rPr lang="en-IN" dirty="0"/>
              <a:t> is actually raised or if the example merely prints </a:t>
            </a:r>
            <a:r>
              <a:rPr lang="en-IN" dirty="0" smtClean="0"/>
              <a:t>that </a:t>
            </a:r>
            <a:r>
              <a:rPr lang="en-IN" dirty="0" err="1" smtClean="0"/>
              <a:t>traceback</a:t>
            </a:r>
            <a:r>
              <a:rPr lang="en-IN" dirty="0" smtClean="0"/>
              <a:t> </a:t>
            </a:r>
            <a:r>
              <a:rPr lang="en-IN" dirty="0"/>
              <a:t>text. In practice, ordinary output rarely begins with a </a:t>
            </a:r>
            <a:r>
              <a:rPr lang="en-IN" dirty="0" err="1"/>
              <a:t>traceback</a:t>
            </a:r>
            <a:r>
              <a:rPr lang="en-IN" dirty="0"/>
              <a:t> header line, </a:t>
            </a:r>
            <a:r>
              <a:rPr lang="en-IN" dirty="0" smtClean="0"/>
              <a:t>so this </a:t>
            </a:r>
            <a:r>
              <a:rPr lang="en-IN" dirty="0"/>
              <a:t>doesn’t create real problems.</a:t>
            </a:r>
          </a:p>
          <a:p>
            <a:pPr algn="just"/>
            <a:r>
              <a:rPr lang="en-IN" dirty="0"/>
              <a:t>Each line of the </a:t>
            </a:r>
            <a:r>
              <a:rPr lang="en-IN" dirty="0" err="1"/>
              <a:t>traceback</a:t>
            </a:r>
            <a:r>
              <a:rPr lang="en-IN" dirty="0"/>
              <a:t> stack (if present) must be indented further than the first line </a:t>
            </a:r>
            <a:r>
              <a:rPr lang="en-IN" dirty="0" smtClean="0"/>
              <a:t>of the </a:t>
            </a:r>
            <a:r>
              <a:rPr lang="en-IN" dirty="0"/>
              <a:t>example, </a:t>
            </a:r>
            <a:r>
              <a:rPr lang="en-IN" i="1" dirty="0"/>
              <a:t>or </a:t>
            </a:r>
            <a:r>
              <a:rPr lang="en-IN" dirty="0"/>
              <a:t>start with a non-alphanumeric character. The first line following </a:t>
            </a:r>
            <a:r>
              <a:rPr lang="en-IN" dirty="0" smtClean="0"/>
              <a:t>the </a:t>
            </a:r>
            <a:r>
              <a:rPr lang="en-IN" dirty="0" err="1" smtClean="0"/>
              <a:t>traceback</a:t>
            </a:r>
            <a:r>
              <a:rPr lang="en-IN" dirty="0" smtClean="0"/>
              <a:t> </a:t>
            </a:r>
            <a:r>
              <a:rPr lang="en-IN" dirty="0"/>
              <a:t>header indented the same and starting with an alphanumeric is taken to </a:t>
            </a:r>
            <a:r>
              <a:rPr lang="en-IN" dirty="0" smtClean="0"/>
              <a:t>be the </a:t>
            </a:r>
            <a:r>
              <a:rPr lang="en-IN" dirty="0"/>
              <a:t>start of the exception detail. Of course this does the right thing for </a:t>
            </a:r>
            <a:r>
              <a:rPr lang="en-IN" dirty="0" smtClean="0"/>
              <a:t>genuine </a:t>
            </a:r>
            <a:r>
              <a:rPr lang="en-IN" dirty="0" err="1" smtClean="0"/>
              <a:t>tracebacks</a:t>
            </a:r>
            <a:r>
              <a:rPr lang="en-IN" dirty="0"/>
              <a:t>.</a:t>
            </a:r>
          </a:p>
          <a:p>
            <a:pPr algn="just"/>
            <a:r>
              <a:rPr lang="en-IN" dirty="0"/>
              <a:t>When the IGNORE_EXCEPTION_DETAIL </a:t>
            </a:r>
            <a:r>
              <a:rPr lang="en-IN" dirty="0" err="1"/>
              <a:t>doctest</a:t>
            </a:r>
            <a:r>
              <a:rPr lang="en-IN" dirty="0"/>
              <a:t> option is specified, everything </a:t>
            </a:r>
            <a:r>
              <a:rPr lang="en-IN" dirty="0" smtClean="0"/>
              <a:t>following the </a:t>
            </a:r>
            <a:r>
              <a:rPr lang="en-IN" dirty="0"/>
              <a:t>leftmost colon and any module information in the exception name is ignored.</a:t>
            </a:r>
          </a:p>
          <a:p>
            <a:pPr algn="just"/>
            <a:r>
              <a:rPr lang="en-IN" dirty="0"/>
              <a:t>The interactive shell omits the </a:t>
            </a:r>
            <a:r>
              <a:rPr lang="en-IN" dirty="0" err="1"/>
              <a:t>traceback</a:t>
            </a:r>
            <a:r>
              <a:rPr lang="en-IN" dirty="0"/>
              <a:t> header line for some </a:t>
            </a:r>
            <a:r>
              <a:rPr lang="en-IN" dirty="0" err="1"/>
              <a:t>SyntaxErrors</a:t>
            </a:r>
            <a:r>
              <a:rPr lang="en-IN" dirty="0"/>
              <a:t>. </a:t>
            </a:r>
            <a:r>
              <a:rPr lang="en-IN" dirty="0" smtClean="0"/>
              <a:t>But </a:t>
            </a:r>
            <a:r>
              <a:rPr lang="en-IN" dirty="0" err="1" smtClean="0"/>
              <a:t>doctest</a:t>
            </a:r>
            <a:r>
              <a:rPr lang="en-IN" dirty="0" smtClean="0"/>
              <a:t> </a:t>
            </a:r>
            <a:r>
              <a:rPr lang="en-IN" dirty="0"/>
              <a:t>uses the </a:t>
            </a:r>
            <a:r>
              <a:rPr lang="en-IN" dirty="0" err="1"/>
              <a:t>traceback</a:t>
            </a:r>
            <a:r>
              <a:rPr lang="en-IN" dirty="0"/>
              <a:t> header line to distinguish exceptions from </a:t>
            </a:r>
            <a:r>
              <a:rPr lang="en-IN" dirty="0" smtClean="0"/>
              <a:t>non-exceptions. So </a:t>
            </a:r>
            <a:r>
              <a:rPr lang="en-IN" dirty="0"/>
              <a:t>in the rare case where you need to test a </a:t>
            </a:r>
            <a:r>
              <a:rPr lang="en-IN" dirty="0" err="1"/>
              <a:t>SyntaxError</a:t>
            </a:r>
            <a:r>
              <a:rPr lang="en-IN" dirty="0"/>
              <a:t> that omits the </a:t>
            </a:r>
            <a:r>
              <a:rPr lang="en-IN" dirty="0" err="1" smtClean="0"/>
              <a:t>traceback</a:t>
            </a:r>
            <a:r>
              <a:rPr lang="en-IN" dirty="0"/>
              <a:t> </a:t>
            </a:r>
            <a:r>
              <a:rPr lang="en-IN" dirty="0" smtClean="0"/>
              <a:t>header</a:t>
            </a:r>
            <a:r>
              <a:rPr lang="en-IN" dirty="0"/>
              <a:t>, you will need to manually add the </a:t>
            </a:r>
            <a:r>
              <a:rPr lang="en-IN" dirty="0" err="1"/>
              <a:t>traceback</a:t>
            </a:r>
            <a:r>
              <a:rPr lang="en-IN" dirty="0"/>
              <a:t> header line to your test example.</a:t>
            </a:r>
          </a:p>
          <a:p>
            <a:pPr algn="just"/>
            <a:r>
              <a:rPr lang="en-IN" dirty="0"/>
              <a:t>For some </a:t>
            </a:r>
            <a:r>
              <a:rPr lang="en-IN" dirty="0" err="1"/>
              <a:t>SyntaxErrors</a:t>
            </a:r>
            <a:r>
              <a:rPr lang="en-IN" dirty="0"/>
              <a:t>, Python displays the character position of the syntax </a:t>
            </a:r>
            <a:r>
              <a:rPr lang="en-IN" dirty="0" smtClean="0"/>
              <a:t>error, using </a:t>
            </a:r>
            <a:r>
              <a:rPr lang="en-IN" dirty="0"/>
              <a:t>a ^ marker:</a:t>
            </a:r>
          </a:p>
        </p:txBody>
      </p:sp>
    </p:spTree>
    <p:extLst>
      <p:ext uri="{BB962C8B-B14F-4D97-AF65-F5344CB8AC3E}">
        <p14:creationId xmlns:p14="http://schemas.microsoft.com/office/powerpoint/2010/main" val="18910695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specifics</a:t>
            </a:r>
            <a:br>
              <a:rPr lang="en-IN" dirty="0"/>
            </a:br>
            <a:endParaRPr lang="en-IN" dirty="0"/>
          </a:p>
        </p:txBody>
      </p:sp>
      <p:sp>
        <p:nvSpPr>
          <p:cNvPr id="3" name="Content Placeholder 2"/>
          <p:cNvSpPr>
            <a:spLocks noGrp="1"/>
          </p:cNvSpPr>
          <p:nvPr>
            <p:ph idx="1"/>
          </p:nvPr>
        </p:nvSpPr>
        <p:spPr>
          <a:xfrm>
            <a:off x="685800" y="1532586"/>
            <a:ext cx="10820400" cy="5325414"/>
          </a:xfrm>
        </p:spPr>
        <p:txBody>
          <a:bodyPr>
            <a:normAutofit fontScale="92500" lnSpcReduction="10000"/>
          </a:bodyPr>
          <a:lstStyle/>
          <a:p>
            <a:pPr marL="0" indent="0" algn="just">
              <a:buNone/>
            </a:pPr>
            <a:r>
              <a:rPr lang="en-IN" dirty="0" err="1"/>
              <a:t>Doctest</a:t>
            </a:r>
            <a:r>
              <a:rPr lang="en-IN" dirty="0"/>
              <a:t> makes </a:t>
            </a:r>
            <a:r>
              <a:rPr lang="en-IN" dirty="0" smtClean="0"/>
              <a:t>innovative</a:t>
            </a:r>
            <a:r>
              <a:rPr lang="en-IN" dirty="0"/>
              <a:t> use of the following Python capabilities</a:t>
            </a:r>
            <a:r>
              <a:rPr lang="en-IN" dirty="0" smtClean="0"/>
              <a:t>:</a:t>
            </a:r>
            <a:endParaRPr lang="en-IN" dirty="0"/>
          </a:p>
          <a:p>
            <a:pPr algn="just"/>
            <a:r>
              <a:rPr lang="en-IN" dirty="0" err="1"/>
              <a:t>docstrings</a:t>
            </a:r>
            <a:endParaRPr lang="en-IN" dirty="0"/>
          </a:p>
          <a:p>
            <a:pPr algn="just"/>
            <a:r>
              <a:rPr lang="en-IN" dirty="0"/>
              <a:t>The Python interactive shell (both command line and the included idle application)</a:t>
            </a:r>
          </a:p>
          <a:p>
            <a:pPr algn="just"/>
            <a:r>
              <a:rPr lang="en-IN" dirty="0"/>
              <a:t>Python introspection</a:t>
            </a:r>
          </a:p>
          <a:p>
            <a:pPr marL="0" indent="0" algn="just">
              <a:buNone/>
            </a:pPr>
            <a:r>
              <a:rPr lang="en-IN" dirty="0"/>
              <a:t>When using the Python shell, the primary prompt: &gt;&gt;&gt; , is followed by new commands. The secondary prompt: ... , is used when continuing commands on multiple lines; and the result of executing the command is expected on following lines. A blank line, or another line starting with the primary prompt is seen as the end of the output from the command.</a:t>
            </a:r>
          </a:p>
          <a:p>
            <a:pPr marL="0" indent="0" algn="just">
              <a:buNone/>
            </a:pPr>
            <a:r>
              <a:rPr lang="en-IN" dirty="0"/>
              <a:t>The </a:t>
            </a:r>
            <a:r>
              <a:rPr lang="en-IN" dirty="0" err="1"/>
              <a:t>doctest</a:t>
            </a:r>
            <a:r>
              <a:rPr lang="en-IN" dirty="0"/>
              <a:t> module looks for such sequences of prompts in a </a:t>
            </a:r>
            <a:r>
              <a:rPr lang="en-IN" dirty="0" err="1" smtClean="0"/>
              <a:t>docstring</a:t>
            </a:r>
            <a:r>
              <a:rPr lang="en-IN" dirty="0" smtClean="0"/>
              <a:t>, </a:t>
            </a:r>
            <a:r>
              <a:rPr lang="en-IN" dirty="0"/>
              <a:t>re-executes the extracted command and checks the output against the output of the command given in the </a:t>
            </a:r>
            <a:r>
              <a:rPr lang="en-IN" dirty="0" err="1"/>
              <a:t>docstrings</a:t>
            </a:r>
            <a:r>
              <a:rPr lang="en-IN" dirty="0"/>
              <a:t> test example.</a:t>
            </a:r>
          </a:p>
          <a:p>
            <a:pPr marL="0" indent="0" algn="just">
              <a:buNone/>
            </a:pPr>
            <a:r>
              <a:rPr lang="en-IN" dirty="0"/>
              <a:t>The default action when running </a:t>
            </a:r>
            <a:r>
              <a:rPr lang="en-IN" dirty="0" err="1"/>
              <a:t>doctests</a:t>
            </a:r>
            <a:r>
              <a:rPr lang="en-IN" dirty="0"/>
              <a:t> is for no output to be shown when tests pass. This can be modified by options to the </a:t>
            </a:r>
            <a:r>
              <a:rPr lang="en-IN" dirty="0" err="1"/>
              <a:t>doctest</a:t>
            </a:r>
            <a:r>
              <a:rPr lang="en-IN" dirty="0"/>
              <a:t> runner. In addition, </a:t>
            </a:r>
            <a:r>
              <a:rPr lang="en-IN" dirty="0" err="1" smtClean="0"/>
              <a:t>doctest</a:t>
            </a:r>
            <a:r>
              <a:rPr lang="en-IN" dirty="0" smtClean="0"/>
              <a:t> </a:t>
            </a:r>
            <a:r>
              <a:rPr lang="en-IN" dirty="0"/>
              <a:t>has been integrated with the Python unit test module allowing </a:t>
            </a:r>
            <a:r>
              <a:rPr lang="en-IN" dirty="0" err="1"/>
              <a:t>doctests</a:t>
            </a:r>
            <a:r>
              <a:rPr lang="en-IN" dirty="0"/>
              <a:t> to be run as standard </a:t>
            </a:r>
            <a:r>
              <a:rPr lang="en-IN" dirty="0" err="1"/>
              <a:t>unittest</a:t>
            </a:r>
            <a:r>
              <a:rPr lang="en-IN" dirty="0"/>
              <a:t> </a:t>
            </a:r>
            <a:r>
              <a:rPr lang="en-IN" dirty="0" err="1"/>
              <a:t>testcases</a:t>
            </a:r>
            <a:r>
              <a:rPr lang="en-IN" dirty="0"/>
              <a:t>. </a:t>
            </a:r>
            <a:r>
              <a:rPr lang="en-IN" dirty="0" err="1"/>
              <a:t>Unittest</a:t>
            </a:r>
            <a:r>
              <a:rPr lang="en-IN" dirty="0"/>
              <a:t> </a:t>
            </a:r>
            <a:r>
              <a:rPr lang="en-IN" dirty="0" err="1"/>
              <a:t>testcase</a:t>
            </a:r>
            <a:r>
              <a:rPr lang="en-IN" dirty="0"/>
              <a:t> runners allow more options when running tests such as the reporting of test statistics such as tests passed, and failed.</a:t>
            </a:r>
          </a:p>
          <a:p>
            <a:endParaRPr lang="en-IN" dirty="0"/>
          </a:p>
        </p:txBody>
      </p:sp>
    </p:spTree>
    <p:extLst>
      <p:ext uri="{BB962C8B-B14F-4D97-AF65-F5344CB8AC3E}">
        <p14:creationId xmlns:p14="http://schemas.microsoft.com/office/powerpoint/2010/main" val="33915408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22" y="417275"/>
            <a:ext cx="11227157" cy="6060798"/>
          </a:xfrm>
        </p:spPr>
        <p:txBody>
          <a:bodyPr/>
          <a:lstStyle/>
          <a:p>
            <a:pPr marL="0" indent="0" algn="just">
              <a:buNone/>
            </a:pPr>
            <a:r>
              <a:rPr lang="en-IN" b="1" dirty="0"/>
              <a:t>&gt;&gt;&gt; </a:t>
            </a:r>
            <a:r>
              <a:rPr lang="en-IN" dirty="0"/>
              <a:t>1 1</a:t>
            </a:r>
          </a:p>
          <a:p>
            <a:pPr marL="0" indent="0" algn="just">
              <a:buNone/>
            </a:pPr>
            <a:r>
              <a:rPr lang="en-IN" dirty="0" smtClean="0"/>
              <a:t>  File </a:t>
            </a:r>
            <a:r>
              <a:rPr lang="en-IN" dirty="0"/>
              <a:t>"&lt;</a:t>
            </a:r>
            <a:r>
              <a:rPr lang="en-IN" dirty="0" err="1"/>
              <a:t>stdin</a:t>
            </a:r>
            <a:r>
              <a:rPr lang="en-IN" dirty="0"/>
              <a:t>&gt;", line 1</a:t>
            </a:r>
          </a:p>
          <a:p>
            <a:pPr marL="0" indent="0" algn="just">
              <a:buNone/>
            </a:pPr>
            <a:r>
              <a:rPr lang="en-IN" dirty="0" smtClean="0"/>
              <a:t>	1 1</a:t>
            </a:r>
          </a:p>
          <a:p>
            <a:pPr marL="0" indent="0" algn="just">
              <a:buNone/>
            </a:pPr>
            <a:r>
              <a:rPr lang="en-IN" dirty="0" smtClean="0"/>
              <a:t>               ^</a:t>
            </a:r>
            <a:endParaRPr lang="en-IN" dirty="0"/>
          </a:p>
          <a:p>
            <a:pPr marL="0" indent="0" algn="just">
              <a:buNone/>
            </a:pPr>
            <a:r>
              <a:rPr lang="en-IN" dirty="0" err="1"/>
              <a:t>SyntaxError</a:t>
            </a:r>
            <a:r>
              <a:rPr lang="en-IN" dirty="0"/>
              <a:t>: invalid </a:t>
            </a:r>
            <a:r>
              <a:rPr lang="en-IN" dirty="0" smtClean="0"/>
              <a:t>syntax</a:t>
            </a:r>
          </a:p>
          <a:p>
            <a:pPr marL="0" indent="0" algn="just">
              <a:buNone/>
            </a:pPr>
            <a:r>
              <a:rPr lang="en-IN" dirty="0"/>
              <a:t>Since the lines showing the position of the error come before the exception type </a:t>
            </a:r>
            <a:r>
              <a:rPr lang="en-IN" dirty="0" smtClean="0"/>
              <a:t>and detail</a:t>
            </a:r>
            <a:r>
              <a:rPr lang="en-IN" dirty="0"/>
              <a:t>, they are not checked by </a:t>
            </a:r>
            <a:r>
              <a:rPr lang="en-IN" dirty="0" err="1"/>
              <a:t>doctest</a:t>
            </a:r>
            <a:r>
              <a:rPr lang="en-IN" dirty="0"/>
              <a:t>. For example, the following test would </a:t>
            </a:r>
            <a:r>
              <a:rPr lang="en-IN" dirty="0" smtClean="0"/>
              <a:t>pass, even </a:t>
            </a:r>
            <a:r>
              <a:rPr lang="en-IN" dirty="0"/>
              <a:t>though it puts the ^ marker in the wrong location</a:t>
            </a:r>
            <a:r>
              <a:rPr lang="en-IN" dirty="0" smtClean="0"/>
              <a:t>:</a:t>
            </a:r>
          </a:p>
          <a:p>
            <a:pPr marL="0" indent="0" algn="just">
              <a:buNone/>
            </a:pPr>
            <a:r>
              <a:rPr lang="en-IN" b="1" dirty="0"/>
              <a:t>&gt;&gt;&gt; </a:t>
            </a:r>
            <a:r>
              <a:rPr lang="en-IN" dirty="0"/>
              <a:t>1 1</a:t>
            </a:r>
          </a:p>
          <a:p>
            <a:pPr marL="0" indent="0" algn="just">
              <a:buNone/>
            </a:pPr>
            <a:r>
              <a:rPr lang="en-IN" dirty="0" smtClean="0"/>
              <a:t>  File </a:t>
            </a:r>
            <a:r>
              <a:rPr lang="en-IN" dirty="0"/>
              <a:t>"&lt;</a:t>
            </a:r>
            <a:r>
              <a:rPr lang="en-IN" dirty="0" err="1"/>
              <a:t>stdin</a:t>
            </a:r>
            <a:r>
              <a:rPr lang="en-IN" dirty="0"/>
              <a:t>&gt;", line 1</a:t>
            </a:r>
          </a:p>
          <a:p>
            <a:pPr marL="0" indent="0" algn="just">
              <a:buNone/>
            </a:pPr>
            <a:r>
              <a:rPr lang="en-IN" dirty="0" smtClean="0"/>
              <a:t>	1 </a:t>
            </a:r>
            <a:r>
              <a:rPr lang="en-IN" dirty="0"/>
              <a:t>1</a:t>
            </a:r>
          </a:p>
          <a:p>
            <a:pPr marL="0" indent="0" algn="just">
              <a:buNone/>
            </a:pPr>
            <a:r>
              <a:rPr lang="en-IN" dirty="0" smtClean="0"/>
              <a:t>	^</a:t>
            </a:r>
            <a:endParaRPr lang="en-IN" dirty="0"/>
          </a:p>
          <a:p>
            <a:pPr marL="0" indent="0" algn="just">
              <a:buNone/>
            </a:pPr>
            <a:r>
              <a:rPr lang="en-IN" dirty="0" err="1"/>
              <a:t>SyntaxError</a:t>
            </a:r>
            <a:r>
              <a:rPr lang="en-IN" dirty="0"/>
              <a:t>: invalid syntax</a:t>
            </a:r>
          </a:p>
        </p:txBody>
      </p:sp>
    </p:spTree>
    <p:extLst>
      <p:ext uri="{BB962C8B-B14F-4D97-AF65-F5344CB8AC3E}">
        <p14:creationId xmlns:p14="http://schemas.microsoft.com/office/powerpoint/2010/main" val="31236947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 Flags</a:t>
            </a:r>
          </a:p>
        </p:txBody>
      </p:sp>
      <p:sp>
        <p:nvSpPr>
          <p:cNvPr id="3" name="Content Placeholder 2"/>
          <p:cNvSpPr>
            <a:spLocks noGrp="1"/>
          </p:cNvSpPr>
          <p:nvPr>
            <p:ph idx="1"/>
          </p:nvPr>
        </p:nvSpPr>
        <p:spPr>
          <a:xfrm>
            <a:off x="685800" y="1815922"/>
            <a:ext cx="10820400" cy="5042078"/>
          </a:xfrm>
        </p:spPr>
        <p:txBody>
          <a:bodyPr>
            <a:normAutofit/>
          </a:bodyPr>
          <a:lstStyle/>
          <a:p>
            <a:pPr marL="0" indent="0" algn="just">
              <a:buNone/>
            </a:pPr>
            <a:r>
              <a:rPr lang="en-IN" dirty="0"/>
              <a:t>A number of option flags control various aspects of </a:t>
            </a:r>
            <a:r>
              <a:rPr lang="en-IN" dirty="0" err="1"/>
              <a:t>doctest’s</a:t>
            </a:r>
            <a:r>
              <a:rPr lang="en-IN" dirty="0"/>
              <a:t> </a:t>
            </a:r>
            <a:r>
              <a:rPr lang="en-IN" dirty="0" err="1"/>
              <a:t>behavior</a:t>
            </a:r>
            <a:r>
              <a:rPr lang="en-IN" dirty="0"/>
              <a:t>. Symbolic names </a:t>
            </a:r>
            <a:r>
              <a:rPr lang="en-IN" dirty="0" smtClean="0"/>
              <a:t>for the </a:t>
            </a:r>
            <a:r>
              <a:rPr lang="en-IN" dirty="0"/>
              <a:t>flags are supplied as module constants, which can be bitwise </a:t>
            </a:r>
            <a:r>
              <a:rPr lang="en-IN" dirty="0" err="1"/>
              <a:t>ORed</a:t>
            </a:r>
            <a:r>
              <a:rPr lang="en-IN" dirty="0"/>
              <a:t> together and </a:t>
            </a:r>
            <a:r>
              <a:rPr lang="en-IN" dirty="0" smtClean="0"/>
              <a:t>passed to </a:t>
            </a:r>
            <a:r>
              <a:rPr lang="en-IN" dirty="0"/>
              <a:t>various functions. The names can also be used in </a:t>
            </a:r>
            <a:r>
              <a:rPr lang="en-IN" dirty="0" err="1"/>
              <a:t>doctest</a:t>
            </a:r>
            <a:r>
              <a:rPr lang="en-IN" dirty="0"/>
              <a:t> directives, and may be passed </a:t>
            </a:r>
            <a:r>
              <a:rPr lang="en-IN" dirty="0" smtClean="0"/>
              <a:t>to </a:t>
            </a:r>
            <a:r>
              <a:rPr lang="en-IN" dirty="0" err="1" smtClean="0"/>
              <a:t>doctest</a:t>
            </a:r>
            <a:r>
              <a:rPr lang="en-IN" dirty="0" smtClean="0"/>
              <a:t> </a:t>
            </a:r>
            <a:r>
              <a:rPr lang="en-IN" dirty="0"/>
              <a:t>command line interface via the -o option</a:t>
            </a:r>
            <a:r>
              <a:rPr lang="en-IN" dirty="0" smtClean="0"/>
              <a:t>.</a:t>
            </a:r>
          </a:p>
          <a:p>
            <a:pPr marL="0" indent="0" algn="just">
              <a:buNone/>
            </a:pPr>
            <a:r>
              <a:rPr lang="en-IN" dirty="0"/>
              <a:t>The first group of options define test semantics, controlling aspects of how </a:t>
            </a:r>
            <a:r>
              <a:rPr lang="en-IN" dirty="0" err="1"/>
              <a:t>doctest</a:t>
            </a:r>
            <a:r>
              <a:rPr lang="en-IN" dirty="0"/>
              <a:t> </a:t>
            </a:r>
            <a:r>
              <a:rPr lang="en-IN" dirty="0" smtClean="0"/>
              <a:t>decides whether </a:t>
            </a:r>
            <a:r>
              <a:rPr lang="en-IN" dirty="0"/>
              <a:t>actual output matches an example’s expected output</a:t>
            </a:r>
            <a:r>
              <a:rPr lang="en-IN" dirty="0" smtClean="0"/>
              <a:t>:</a:t>
            </a:r>
          </a:p>
          <a:p>
            <a:pPr marL="0" indent="0" algn="just">
              <a:buNone/>
            </a:pPr>
            <a:r>
              <a:rPr lang="en-IN" dirty="0" err="1"/>
              <a:t>doctest</a:t>
            </a:r>
            <a:r>
              <a:rPr lang="en-IN" dirty="0"/>
              <a:t>. </a:t>
            </a:r>
            <a:r>
              <a:rPr lang="en-IN" b="1" dirty="0"/>
              <a:t>DONT_ACCEPT_BLANKLINE</a:t>
            </a:r>
          </a:p>
          <a:p>
            <a:pPr marL="0" indent="0" algn="just">
              <a:buNone/>
            </a:pPr>
            <a:r>
              <a:rPr lang="en-IN" dirty="0"/>
              <a:t>By default, if an expected output block contains a line containing only the </a:t>
            </a:r>
            <a:r>
              <a:rPr lang="en-IN" dirty="0" smtClean="0"/>
              <a:t>string &lt;BLANKLINE</a:t>
            </a:r>
            <a:r>
              <a:rPr lang="en-IN" dirty="0"/>
              <a:t>&gt;, then that line will match a blank line in the actual output. Because </a:t>
            </a:r>
            <a:r>
              <a:rPr lang="en-IN" dirty="0" smtClean="0"/>
              <a:t>a genuinely </a:t>
            </a:r>
            <a:r>
              <a:rPr lang="en-IN" dirty="0"/>
              <a:t>blank line delimits the expected output, this is the only way to </a:t>
            </a:r>
            <a:r>
              <a:rPr lang="en-IN" dirty="0" smtClean="0"/>
              <a:t>communicate that </a:t>
            </a:r>
            <a:r>
              <a:rPr lang="en-IN" dirty="0"/>
              <a:t>a blank line is expected. When DONT_ACCEPT_BLANKLINE is specified, this </a:t>
            </a:r>
            <a:r>
              <a:rPr lang="en-IN" dirty="0" smtClean="0"/>
              <a:t>substitution is </a:t>
            </a:r>
            <a:r>
              <a:rPr lang="en-IN" dirty="0"/>
              <a:t>not allowed.</a:t>
            </a:r>
          </a:p>
          <a:p>
            <a:pPr marL="0" indent="0">
              <a:buNone/>
            </a:pPr>
            <a:endParaRPr lang="en-IN" dirty="0"/>
          </a:p>
        </p:txBody>
      </p:sp>
    </p:spTree>
    <p:extLst>
      <p:ext uri="{BB962C8B-B14F-4D97-AF65-F5344CB8AC3E}">
        <p14:creationId xmlns:p14="http://schemas.microsoft.com/office/powerpoint/2010/main" val="19361694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344" y="443033"/>
            <a:ext cx="11407462" cy="6086556"/>
          </a:xfrm>
        </p:spPr>
        <p:txBody>
          <a:bodyPr>
            <a:normAutofit lnSpcReduction="10000"/>
          </a:bodyPr>
          <a:lstStyle/>
          <a:p>
            <a:pPr marL="0" indent="0" algn="just">
              <a:buNone/>
            </a:pPr>
            <a:r>
              <a:rPr lang="en-IN" dirty="0" err="1"/>
              <a:t>doctest</a:t>
            </a:r>
            <a:r>
              <a:rPr lang="en-IN" dirty="0"/>
              <a:t>. </a:t>
            </a:r>
            <a:r>
              <a:rPr lang="en-IN" b="1" dirty="0"/>
              <a:t>NORMALIZE_WHITESPACE</a:t>
            </a:r>
          </a:p>
          <a:p>
            <a:pPr marL="0" indent="0" algn="just">
              <a:buNone/>
            </a:pPr>
            <a:r>
              <a:rPr lang="en-IN" dirty="0"/>
              <a:t>When specified, all sequences of whitespace (blanks and newlines) are treated as </a:t>
            </a:r>
            <a:r>
              <a:rPr lang="en-IN" dirty="0" smtClean="0"/>
              <a:t>equal. Any </a:t>
            </a:r>
            <a:r>
              <a:rPr lang="en-IN" dirty="0"/>
              <a:t>sequence of whitespace within the expected output will match any sequence </a:t>
            </a:r>
            <a:r>
              <a:rPr lang="en-IN" dirty="0" smtClean="0"/>
              <a:t>of whitespace </a:t>
            </a:r>
            <a:r>
              <a:rPr lang="en-IN" dirty="0"/>
              <a:t>within the actual output. By default, whitespace must match </a:t>
            </a:r>
            <a:r>
              <a:rPr lang="en-IN" dirty="0" smtClean="0"/>
              <a:t>exactly. NORMALIZE_WHITESPACE </a:t>
            </a:r>
            <a:r>
              <a:rPr lang="en-IN" dirty="0"/>
              <a:t>is especially useful when a line of expected output is very </a:t>
            </a:r>
            <a:r>
              <a:rPr lang="en-IN" dirty="0" smtClean="0"/>
              <a:t>long, and </a:t>
            </a:r>
            <a:r>
              <a:rPr lang="en-IN" dirty="0"/>
              <a:t>you want to wrap it across multiple lines in your source</a:t>
            </a:r>
            <a:r>
              <a:rPr lang="en-IN" dirty="0" smtClean="0"/>
              <a:t>.</a:t>
            </a:r>
          </a:p>
          <a:p>
            <a:pPr marL="0" indent="0" algn="just">
              <a:buNone/>
            </a:pPr>
            <a:r>
              <a:rPr lang="en-IN" dirty="0" err="1"/>
              <a:t>doctest</a:t>
            </a:r>
            <a:r>
              <a:rPr lang="en-IN" dirty="0"/>
              <a:t>. </a:t>
            </a:r>
            <a:r>
              <a:rPr lang="en-IN" b="1" dirty="0" smtClean="0"/>
              <a:t>ELLIPSIS</a:t>
            </a:r>
          </a:p>
          <a:p>
            <a:pPr marL="0" indent="0" algn="just">
              <a:buNone/>
            </a:pPr>
            <a:r>
              <a:rPr lang="en-IN" dirty="0" smtClean="0"/>
              <a:t>specified</a:t>
            </a:r>
            <a:r>
              <a:rPr lang="en-IN" dirty="0"/>
              <a:t>, an ellipsis marker (...) in the expected output can match any </a:t>
            </a:r>
            <a:r>
              <a:rPr lang="en-IN" dirty="0" smtClean="0"/>
              <a:t>substring in </a:t>
            </a:r>
            <a:r>
              <a:rPr lang="en-IN" dirty="0"/>
              <a:t>the actual output. This includes substrings that span line boundaries, and </a:t>
            </a:r>
            <a:r>
              <a:rPr lang="en-IN" dirty="0" smtClean="0"/>
              <a:t>empty substrings</a:t>
            </a:r>
            <a:r>
              <a:rPr lang="en-IN" dirty="0"/>
              <a:t>, so it’s best to keep usage of this simple. Complicated uses can lead to </a:t>
            </a:r>
            <a:r>
              <a:rPr lang="en-IN" dirty="0" smtClean="0"/>
              <a:t>the same </a:t>
            </a:r>
            <a:r>
              <a:rPr lang="en-IN" dirty="0"/>
              <a:t>kinds of “oops, it matched too much!” surprises that .* is prone to in </a:t>
            </a:r>
            <a:r>
              <a:rPr lang="en-IN" dirty="0" smtClean="0"/>
              <a:t>regular expressions.</a:t>
            </a:r>
          </a:p>
          <a:p>
            <a:pPr marL="0" indent="0" algn="just">
              <a:buNone/>
            </a:pPr>
            <a:r>
              <a:rPr lang="en-IN" dirty="0" err="1"/>
              <a:t>doctest</a:t>
            </a:r>
            <a:r>
              <a:rPr lang="en-IN" dirty="0"/>
              <a:t>. </a:t>
            </a:r>
            <a:r>
              <a:rPr lang="en-IN" b="1" dirty="0" smtClean="0"/>
              <a:t>IGNORE_EXCEPTION_DETAIL</a:t>
            </a:r>
          </a:p>
          <a:p>
            <a:pPr marL="0" indent="0" algn="just">
              <a:buNone/>
            </a:pPr>
            <a:r>
              <a:rPr lang="en-IN" dirty="0"/>
              <a:t>When specified, an example that expects an exception passes if an exception of </a:t>
            </a:r>
            <a:r>
              <a:rPr lang="en-IN" dirty="0" smtClean="0"/>
              <a:t>the expected </a:t>
            </a:r>
            <a:r>
              <a:rPr lang="en-IN" dirty="0"/>
              <a:t>type is raised, even if the exception detail does not match. For example, </a:t>
            </a:r>
            <a:r>
              <a:rPr lang="en-IN" dirty="0" smtClean="0"/>
              <a:t>an example </a:t>
            </a:r>
            <a:r>
              <a:rPr lang="en-IN" dirty="0"/>
              <a:t>expecting </a:t>
            </a:r>
            <a:r>
              <a:rPr lang="en-IN" dirty="0" err="1"/>
              <a:t>ValueError</a:t>
            </a:r>
            <a:r>
              <a:rPr lang="en-IN" dirty="0"/>
              <a:t>: 42 will pass if the actual exception raised </a:t>
            </a:r>
            <a:r>
              <a:rPr lang="en-IN" dirty="0" smtClean="0"/>
              <a:t>is </a:t>
            </a:r>
            <a:r>
              <a:rPr lang="en-IN" dirty="0" err="1" smtClean="0"/>
              <a:t>ValueError</a:t>
            </a:r>
            <a:r>
              <a:rPr lang="en-IN" dirty="0"/>
              <a:t>: 3*14, but will fail, e.g., if </a:t>
            </a:r>
            <a:r>
              <a:rPr lang="en-IN" dirty="0" err="1"/>
              <a:t>TypeError</a:t>
            </a:r>
            <a:r>
              <a:rPr lang="en-IN" dirty="0"/>
              <a:t> is raised.</a:t>
            </a:r>
          </a:p>
        </p:txBody>
      </p:sp>
    </p:spTree>
    <p:extLst>
      <p:ext uri="{BB962C8B-B14F-4D97-AF65-F5344CB8AC3E}">
        <p14:creationId xmlns:p14="http://schemas.microsoft.com/office/powerpoint/2010/main" val="18392420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706" y="430155"/>
            <a:ext cx="11446099" cy="6125191"/>
          </a:xfrm>
        </p:spPr>
        <p:txBody>
          <a:bodyPr>
            <a:normAutofit lnSpcReduction="10000"/>
          </a:bodyPr>
          <a:lstStyle/>
          <a:p>
            <a:pPr marL="0" indent="0" algn="just">
              <a:buNone/>
            </a:pPr>
            <a:r>
              <a:rPr lang="en-IN" dirty="0"/>
              <a:t>It will also ignore the module name used in Python 3 </a:t>
            </a:r>
            <a:r>
              <a:rPr lang="en-IN" dirty="0" err="1"/>
              <a:t>doctest</a:t>
            </a:r>
            <a:r>
              <a:rPr lang="en-IN" dirty="0"/>
              <a:t> reports. Hence both of </a:t>
            </a:r>
            <a:r>
              <a:rPr lang="en-IN" dirty="0" smtClean="0"/>
              <a:t>these variations </a:t>
            </a:r>
            <a:r>
              <a:rPr lang="en-IN" dirty="0"/>
              <a:t>will work with the flag specified, regardless of whether the test is run </a:t>
            </a:r>
            <a:r>
              <a:rPr lang="en-IN" dirty="0" smtClean="0"/>
              <a:t>under Python </a:t>
            </a:r>
            <a:r>
              <a:rPr lang="en-IN" dirty="0"/>
              <a:t>2.7 or Python 3.2 (or later versions</a:t>
            </a:r>
            <a:r>
              <a:rPr lang="en-IN" dirty="0" smtClean="0"/>
              <a:t>):</a:t>
            </a:r>
            <a:endParaRPr lang="en-IN" dirty="0"/>
          </a:p>
          <a:p>
            <a:pPr marL="0" indent="0" algn="just">
              <a:buNone/>
            </a:pPr>
            <a:r>
              <a:rPr lang="en-IN" b="1" dirty="0"/>
              <a:t>&gt;&gt;&gt; raise </a:t>
            </a:r>
            <a:r>
              <a:rPr lang="en-IN" dirty="0" err="1"/>
              <a:t>CustomError</a:t>
            </a:r>
            <a:r>
              <a:rPr lang="en-IN" dirty="0"/>
              <a:t>('message')</a:t>
            </a:r>
          </a:p>
          <a:p>
            <a:pPr marL="0" indent="0" algn="just">
              <a:buNone/>
            </a:pPr>
            <a:r>
              <a:rPr lang="en-IN" dirty="0" err="1"/>
              <a:t>Traceback</a:t>
            </a:r>
            <a:r>
              <a:rPr lang="en-IN" dirty="0"/>
              <a:t> (most recent call last</a:t>
            </a:r>
            <a:r>
              <a:rPr lang="en-IN" dirty="0" smtClean="0"/>
              <a:t>):</a:t>
            </a:r>
          </a:p>
          <a:p>
            <a:pPr marL="0" indent="0" algn="just">
              <a:buNone/>
            </a:pPr>
            <a:r>
              <a:rPr lang="en-IN" dirty="0" err="1" smtClean="0"/>
              <a:t>CustomError</a:t>
            </a:r>
            <a:r>
              <a:rPr lang="en-IN" dirty="0"/>
              <a:t>: </a:t>
            </a:r>
            <a:r>
              <a:rPr lang="en-IN" dirty="0" smtClean="0"/>
              <a:t>message</a:t>
            </a:r>
          </a:p>
          <a:p>
            <a:pPr marL="0" indent="0" algn="just">
              <a:buNone/>
            </a:pPr>
            <a:endParaRPr lang="en-IN" dirty="0"/>
          </a:p>
          <a:p>
            <a:pPr marL="0" indent="0" algn="just">
              <a:buNone/>
            </a:pPr>
            <a:r>
              <a:rPr lang="en-IN" b="1" dirty="0"/>
              <a:t>&gt;&gt;&gt; raise </a:t>
            </a:r>
            <a:r>
              <a:rPr lang="en-IN" dirty="0" err="1"/>
              <a:t>CustomError</a:t>
            </a:r>
            <a:r>
              <a:rPr lang="en-IN" dirty="0"/>
              <a:t>('message')</a:t>
            </a:r>
          </a:p>
          <a:p>
            <a:pPr marL="0" indent="0" algn="just">
              <a:buNone/>
            </a:pPr>
            <a:r>
              <a:rPr lang="en-IN" dirty="0" err="1"/>
              <a:t>Traceback</a:t>
            </a:r>
            <a:r>
              <a:rPr lang="en-IN" dirty="0"/>
              <a:t> (most recent call last):</a:t>
            </a:r>
          </a:p>
          <a:p>
            <a:pPr marL="0" indent="0" algn="just">
              <a:buNone/>
            </a:pPr>
            <a:r>
              <a:rPr lang="en-IN" dirty="0" err="1"/>
              <a:t>my_module.CustomError</a:t>
            </a:r>
            <a:r>
              <a:rPr lang="en-IN" dirty="0"/>
              <a:t>: </a:t>
            </a:r>
            <a:r>
              <a:rPr lang="en-IN" dirty="0" smtClean="0"/>
              <a:t>message</a:t>
            </a:r>
          </a:p>
          <a:p>
            <a:pPr marL="0" indent="0" algn="just">
              <a:buNone/>
            </a:pPr>
            <a:r>
              <a:rPr lang="en-IN" dirty="0"/>
              <a:t>Note that ELLIPSIS can also be used to ignore the details of the exception message, </a:t>
            </a:r>
            <a:r>
              <a:rPr lang="en-IN" dirty="0" smtClean="0"/>
              <a:t>but such </a:t>
            </a:r>
            <a:r>
              <a:rPr lang="en-IN" dirty="0"/>
              <a:t>a test may still fail based on whether or not the module details are printed as part </a:t>
            </a:r>
            <a:r>
              <a:rPr lang="en-IN" dirty="0" smtClean="0"/>
              <a:t>of the </a:t>
            </a:r>
            <a:r>
              <a:rPr lang="en-IN" dirty="0"/>
              <a:t>exception name. Using IGNORE_EXCEPTION_DETAIL and the details from Python 2.3 </a:t>
            </a:r>
            <a:r>
              <a:rPr lang="en-IN" dirty="0" smtClean="0"/>
              <a:t>is also </a:t>
            </a:r>
            <a:r>
              <a:rPr lang="en-IN" dirty="0"/>
              <a:t>the only clear way to write a </a:t>
            </a:r>
            <a:r>
              <a:rPr lang="en-IN" dirty="0" err="1"/>
              <a:t>doctest</a:t>
            </a:r>
            <a:r>
              <a:rPr lang="en-IN" dirty="0"/>
              <a:t> that doesn’t care about the exception detail </a:t>
            </a:r>
            <a:r>
              <a:rPr lang="en-IN" dirty="0" smtClean="0"/>
              <a:t>yet continues </a:t>
            </a:r>
            <a:r>
              <a:rPr lang="en-IN" dirty="0"/>
              <a:t>to pass under Python 2.3 or earlier (those releases do not support </a:t>
            </a:r>
            <a:r>
              <a:rPr lang="en-IN" dirty="0" err="1" smtClean="0"/>
              <a:t>doctest</a:t>
            </a:r>
            <a:r>
              <a:rPr lang="en-IN" dirty="0"/>
              <a:t> </a:t>
            </a:r>
            <a:r>
              <a:rPr lang="en-IN" dirty="0" smtClean="0"/>
              <a:t>directives </a:t>
            </a:r>
            <a:r>
              <a:rPr lang="en-IN" dirty="0"/>
              <a:t>and ignore them as irrelevant comments). For example:</a:t>
            </a:r>
          </a:p>
        </p:txBody>
      </p:sp>
    </p:spTree>
    <p:extLst>
      <p:ext uri="{BB962C8B-B14F-4D97-AF65-F5344CB8AC3E}">
        <p14:creationId xmlns:p14="http://schemas.microsoft.com/office/powerpoint/2010/main" val="15408705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496" y="417275"/>
            <a:ext cx="11265794" cy="6125193"/>
          </a:xfrm>
        </p:spPr>
        <p:txBody>
          <a:bodyPr>
            <a:normAutofit/>
          </a:bodyPr>
          <a:lstStyle/>
          <a:p>
            <a:pPr marL="0" indent="0" algn="just">
              <a:buNone/>
            </a:pPr>
            <a:r>
              <a:rPr lang="en-IN" b="1" dirty="0"/>
              <a:t>&gt;&gt;&gt; </a:t>
            </a:r>
            <a:r>
              <a:rPr lang="en-IN" dirty="0"/>
              <a:t>(1, 2)[3] = 'moo'</a:t>
            </a:r>
          </a:p>
          <a:p>
            <a:pPr marL="0" indent="0" algn="just">
              <a:buNone/>
            </a:pPr>
            <a:r>
              <a:rPr lang="en-IN" dirty="0" err="1"/>
              <a:t>Traceback</a:t>
            </a:r>
            <a:r>
              <a:rPr lang="en-IN" dirty="0"/>
              <a:t> (most recent call last):</a:t>
            </a:r>
          </a:p>
          <a:p>
            <a:pPr marL="0" indent="0" algn="just">
              <a:buNone/>
            </a:pPr>
            <a:r>
              <a:rPr lang="en-IN" dirty="0"/>
              <a:t>File "&lt;</a:t>
            </a:r>
            <a:r>
              <a:rPr lang="en-IN" dirty="0" err="1"/>
              <a:t>stdin</a:t>
            </a:r>
            <a:r>
              <a:rPr lang="en-IN" dirty="0"/>
              <a:t>&gt;", line 1, in &lt;module&gt;</a:t>
            </a:r>
          </a:p>
          <a:p>
            <a:pPr marL="0" indent="0" algn="just">
              <a:buNone/>
            </a:pPr>
            <a:r>
              <a:rPr lang="en-IN" dirty="0" err="1" smtClean="0"/>
              <a:t>TypeError</a:t>
            </a:r>
            <a:r>
              <a:rPr lang="en-IN" dirty="0"/>
              <a:t>: object doesn't support item </a:t>
            </a:r>
            <a:r>
              <a:rPr lang="en-IN" dirty="0" smtClean="0"/>
              <a:t>assignment</a:t>
            </a:r>
          </a:p>
          <a:p>
            <a:pPr marL="0" indent="0" algn="just">
              <a:buNone/>
            </a:pPr>
            <a:r>
              <a:rPr lang="en-IN" dirty="0"/>
              <a:t>passes under Python 2.3 and later Python versions with the flag specified, even </a:t>
            </a:r>
            <a:r>
              <a:rPr lang="en-IN" dirty="0" smtClean="0"/>
              <a:t>though the </a:t>
            </a:r>
            <a:r>
              <a:rPr lang="en-IN" dirty="0"/>
              <a:t>detail changed in Python 2.4 to say “does not” instead of “doesn’t”.</a:t>
            </a:r>
          </a:p>
          <a:p>
            <a:pPr marL="0" indent="0" algn="just">
              <a:buNone/>
            </a:pPr>
            <a:r>
              <a:rPr lang="en-IN" i="1" dirty="0"/>
              <a:t>Changed in version 3.2: </a:t>
            </a:r>
            <a:r>
              <a:rPr lang="en-IN" dirty="0"/>
              <a:t>IGNORE_EXCEPTION_DETAIL now also ignores any </a:t>
            </a:r>
            <a:r>
              <a:rPr lang="en-IN" dirty="0" smtClean="0"/>
              <a:t>information relating </a:t>
            </a:r>
            <a:r>
              <a:rPr lang="en-IN" dirty="0"/>
              <a:t>to the module containing the exception under </a:t>
            </a:r>
            <a:r>
              <a:rPr lang="en-IN" dirty="0" smtClean="0"/>
              <a:t>test</a:t>
            </a:r>
          </a:p>
          <a:p>
            <a:pPr marL="0" indent="0" algn="just">
              <a:buNone/>
            </a:pPr>
            <a:r>
              <a:rPr lang="en-IN" dirty="0" err="1"/>
              <a:t>doctest</a:t>
            </a:r>
            <a:r>
              <a:rPr lang="en-IN" dirty="0"/>
              <a:t>. </a:t>
            </a:r>
            <a:r>
              <a:rPr lang="en-IN" b="1" dirty="0"/>
              <a:t>SKIP</a:t>
            </a:r>
          </a:p>
          <a:p>
            <a:pPr marL="0" indent="0" algn="just">
              <a:buNone/>
            </a:pPr>
            <a:r>
              <a:rPr lang="en-IN" dirty="0"/>
              <a:t>When specified, do not run the example at all. This can be useful in contexts </a:t>
            </a:r>
            <a:r>
              <a:rPr lang="en-IN" dirty="0" smtClean="0"/>
              <a:t>where </a:t>
            </a:r>
            <a:r>
              <a:rPr lang="en-IN" dirty="0" err="1" smtClean="0"/>
              <a:t>doctest</a:t>
            </a:r>
            <a:r>
              <a:rPr lang="en-IN" dirty="0" smtClean="0"/>
              <a:t> </a:t>
            </a:r>
            <a:r>
              <a:rPr lang="en-IN" dirty="0"/>
              <a:t>examples serve as both documentation and test cases, and an example </a:t>
            </a:r>
            <a:r>
              <a:rPr lang="en-IN" dirty="0" smtClean="0"/>
              <a:t>should be </a:t>
            </a:r>
            <a:r>
              <a:rPr lang="en-IN" dirty="0"/>
              <a:t>included for documentation purposes, but should not be checked. E.g., the </a:t>
            </a:r>
            <a:r>
              <a:rPr lang="en-IN" dirty="0" smtClean="0"/>
              <a:t>example’s output </a:t>
            </a:r>
            <a:r>
              <a:rPr lang="en-IN" dirty="0"/>
              <a:t>might be random; or the example might depend on resources which would </a:t>
            </a:r>
            <a:r>
              <a:rPr lang="en-IN" dirty="0" smtClean="0"/>
              <a:t>be unavailable </a:t>
            </a:r>
            <a:r>
              <a:rPr lang="en-IN" dirty="0"/>
              <a:t>to the test driver</a:t>
            </a:r>
            <a:r>
              <a:rPr lang="en-IN" dirty="0" smtClean="0"/>
              <a:t>.</a:t>
            </a:r>
          </a:p>
          <a:p>
            <a:pPr marL="0" indent="0" algn="just">
              <a:buNone/>
            </a:pPr>
            <a:r>
              <a:rPr lang="en-IN" dirty="0"/>
              <a:t>The SKIP flag can also be used for temporarily “commenting out” examples.</a:t>
            </a:r>
          </a:p>
        </p:txBody>
      </p:sp>
    </p:spTree>
    <p:extLst>
      <p:ext uri="{BB962C8B-B14F-4D97-AF65-F5344CB8AC3E}">
        <p14:creationId xmlns:p14="http://schemas.microsoft.com/office/powerpoint/2010/main" val="1230129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101" y="443034"/>
            <a:ext cx="11394584" cy="6073676"/>
          </a:xfrm>
        </p:spPr>
        <p:txBody>
          <a:bodyPr>
            <a:normAutofit/>
          </a:bodyPr>
          <a:lstStyle/>
          <a:p>
            <a:pPr marL="0" indent="0" algn="just">
              <a:buNone/>
            </a:pPr>
            <a:r>
              <a:rPr lang="en-IN" dirty="0" err="1"/>
              <a:t>doctest</a:t>
            </a:r>
            <a:r>
              <a:rPr lang="en-IN" dirty="0"/>
              <a:t>. </a:t>
            </a:r>
            <a:r>
              <a:rPr lang="en-IN" b="1" dirty="0" smtClean="0"/>
              <a:t>COMPARISON_FLAGS</a:t>
            </a:r>
          </a:p>
          <a:p>
            <a:pPr marL="0" indent="0" algn="just">
              <a:buNone/>
            </a:pPr>
            <a:r>
              <a:rPr lang="en-IN" dirty="0"/>
              <a:t>A bitmask </a:t>
            </a:r>
            <a:r>
              <a:rPr lang="en-IN" dirty="0" err="1"/>
              <a:t>or’ing</a:t>
            </a:r>
            <a:r>
              <a:rPr lang="en-IN" dirty="0"/>
              <a:t> together all the comparison flags above.</a:t>
            </a:r>
          </a:p>
          <a:p>
            <a:pPr marL="0" indent="0" algn="just">
              <a:buNone/>
            </a:pPr>
            <a:r>
              <a:rPr lang="en-IN" dirty="0"/>
              <a:t>The second group of options controls how test failures are reported</a:t>
            </a:r>
            <a:r>
              <a:rPr lang="en-IN" dirty="0" smtClean="0"/>
              <a:t>:</a:t>
            </a:r>
          </a:p>
          <a:p>
            <a:pPr marL="0" indent="0" algn="just">
              <a:buNone/>
            </a:pPr>
            <a:r>
              <a:rPr lang="en-IN" dirty="0" err="1"/>
              <a:t>doctest</a:t>
            </a:r>
            <a:r>
              <a:rPr lang="en-IN" dirty="0"/>
              <a:t>. </a:t>
            </a:r>
            <a:r>
              <a:rPr lang="en-IN" b="1" dirty="0"/>
              <a:t>REPORT_UDIFF</a:t>
            </a:r>
          </a:p>
          <a:p>
            <a:pPr marL="0" indent="0" algn="just">
              <a:buNone/>
            </a:pPr>
            <a:r>
              <a:rPr lang="en-IN" dirty="0"/>
              <a:t>When specified, failures that involve multi-line expected and actual outputs are </a:t>
            </a:r>
            <a:r>
              <a:rPr lang="en-IN" dirty="0" smtClean="0"/>
              <a:t>displayed using </a:t>
            </a:r>
            <a:r>
              <a:rPr lang="en-IN" dirty="0"/>
              <a:t>a unified diff</a:t>
            </a:r>
            <a:r>
              <a:rPr lang="en-IN" dirty="0" smtClean="0"/>
              <a:t>.</a:t>
            </a:r>
          </a:p>
          <a:p>
            <a:pPr marL="0" indent="0" algn="just">
              <a:buNone/>
            </a:pPr>
            <a:r>
              <a:rPr lang="en-IN" dirty="0" err="1"/>
              <a:t>doctest</a:t>
            </a:r>
            <a:r>
              <a:rPr lang="en-IN" dirty="0"/>
              <a:t>. </a:t>
            </a:r>
            <a:r>
              <a:rPr lang="en-IN" b="1" dirty="0"/>
              <a:t>REPORT_CDIFF</a:t>
            </a:r>
          </a:p>
          <a:p>
            <a:pPr marL="0" indent="0" algn="just">
              <a:buNone/>
            </a:pPr>
            <a:r>
              <a:rPr lang="en-IN" dirty="0"/>
              <a:t>When specified, failures that involve multi-line expected and actual outputs will </a:t>
            </a:r>
            <a:r>
              <a:rPr lang="en-IN" dirty="0" smtClean="0"/>
              <a:t>be displayed </a:t>
            </a:r>
            <a:r>
              <a:rPr lang="en-IN" dirty="0"/>
              <a:t>using a context diff</a:t>
            </a:r>
            <a:r>
              <a:rPr lang="en-IN" dirty="0" smtClean="0"/>
              <a:t>.</a:t>
            </a:r>
          </a:p>
          <a:p>
            <a:pPr marL="0" indent="0" algn="just">
              <a:buNone/>
            </a:pPr>
            <a:r>
              <a:rPr lang="en-IN" dirty="0" err="1"/>
              <a:t>doctest</a:t>
            </a:r>
            <a:r>
              <a:rPr lang="en-IN" dirty="0"/>
              <a:t>. </a:t>
            </a:r>
            <a:r>
              <a:rPr lang="en-IN" b="1" dirty="0"/>
              <a:t>REPORT_NDIFF</a:t>
            </a:r>
          </a:p>
          <a:p>
            <a:pPr marL="0" indent="0" algn="just">
              <a:buNone/>
            </a:pPr>
            <a:r>
              <a:rPr lang="en-IN" dirty="0"/>
              <a:t>When specified, differences are computed by </a:t>
            </a:r>
            <a:r>
              <a:rPr lang="en-IN" dirty="0" err="1"/>
              <a:t>difflib.Differ</a:t>
            </a:r>
            <a:r>
              <a:rPr lang="en-IN" dirty="0"/>
              <a:t>, using the same </a:t>
            </a:r>
            <a:r>
              <a:rPr lang="en-IN" dirty="0" smtClean="0"/>
              <a:t>algorithm as </a:t>
            </a:r>
            <a:r>
              <a:rPr lang="en-IN" dirty="0"/>
              <a:t>the popular ndiff.py utility. This is the only method that marks differences within </a:t>
            </a:r>
            <a:r>
              <a:rPr lang="en-IN" dirty="0" smtClean="0"/>
              <a:t>lines as </a:t>
            </a:r>
            <a:r>
              <a:rPr lang="en-IN" dirty="0"/>
              <a:t>well as across lines. For example, if a line of expected output contains digit 1 </a:t>
            </a:r>
            <a:r>
              <a:rPr lang="en-IN" dirty="0" smtClean="0"/>
              <a:t>where actual </a:t>
            </a:r>
            <a:r>
              <a:rPr lang="en-IN" dirty="0"/>
              <a:t>output contains letter l, a line is inserted with a caret marking the </a:t>
            </a:r>
            <a:r>
              <a:rPr lang="en-IN" dirty="0" smtClean="0"/>
              <a:t>mismatching column </a:t>
            </a:r>
            <a:r>
              <a:rPr lang="en-IN" dirty="0"/>
              <a:t>positions.</a:t>
            </a:r>
          </a:p>
        </p:txBody>
      </p:sp>
    </p:spTree>
    <p:extLst>
      <p:ext uri="{BB962C8B-B14F-4D97-AF65-F5344CB8AC3E}">
        <p14:creationId xmlns:p14="http://schemas.microsoft.com/office/powerpoint/2010/main" val="30413592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585" y="352881"/>
            <a:ext cx="11446099" cy="6138071"/>
          </a:xfrm>
        </p:spPr>
        <p:txBody>
          <a:bodyPr>
            <a:normAutofit/>
          </a:bodyPr>
          <a:lstStyle/>
          <a:p>
            <a:pPr marL="0" indent="0" algn="just">
              <a:buNone/>
            </a:pPr>
            <a:r>
              <a:rPr lang="en-IN" dirty="0" err="1"/>
              <a:t>doctest</a:t>
            </a:r>
            <a:r>
              <a:rPr lang="en-IN" dirty="0"/>
              <a:t>. </a:t>
            </a:r>
            <a:r>
              <a:rPr lang="en-IN" b="1" dirty="0"/>
              <a:t>REPORT_ONLY_FIRST_FAILURE</a:t>
            </a:r>
          </a:p>
          <a:p>
            <a:pPr marL="0" indent="0" algn="just">
              <a:buNone/>
            </a:pPr>
            <a:r>
              <a:rPr lang="en-IN" dirty="0"/>
              <a:t>When specified, display the first failing example in each </a:t>
            </a:r>
            <a:r>
              <a:rPr lang="en-IN" dirty="0" err="1"/>
              <a:t>doctest</a:t>
            </a:r>
            <a:r>
              <a:rPr lang="en-IN" dirty="0"/>
              <a:t>, but suppress output </a:t>
            </a:r>
            <a:r>
              <a:rPr lang="en-IN" dirty="0" smtClean="0"/>
              <a:t>for all </a:t>
            </a:r>
            <a:r>
              <a:rPr lang="en-IN" dirty="0"/>
              <a:t>remaining examples. This will prevent </a:t>
            </a:r>
            <a:r>
              <a:rPr lang="en-IN" dirty="0" err="1"/>
              <a:t>doctest</a:t>
            </a:r>
            <a:r>
              <a:rPr lang="en-IN" dirty="0"/>
              <a:t> from reporting correct examples </a:t>
            </a:r>
            <a:r>
              <a:rPr lang="en-IN" dirty="0" smtClean="0"/>
              <a:t>that break </a:t>
            </a:r>
            <a:r>
              <a:rPr lang="en-IN" dirty="0"/>
              <a:t>because of earlier failures; but it might also hide incorrect examples that </a:t>
            </a:r>
            <a:r>
              <a:rPr lang="en-IN" dirty="0" smtClean="0"/>
              <a:t>fail independently </a:t>
            </a:r>
            <a:r>
              <a:rPr lang="en-IN" dirty="0"/>
              <a:t>of the first failure. When REPORT_ONLY_FIRST_FAILURE is specified, </a:t>
            </a:r>
            <a:r>
              <a:rPr lang="en-IN" dirty="0" smtClean="0"/>
              <a:t>the remaining </a:t>
            </a:r>
            <a:r>
              <a:rPr lang="en-IN" dirty="0"/>
              <a:t>examples are still run, and still count towards the total number of </a:t>
            </a:r>
            <a:r>
              <a:rPr lang="en-IN" dirty="0" smtClean="0"/>
              <a:t>failures reported</a:t>
            </a:r>
            <a:r>
              <a:rPr lang="en-IN" dirty="0"/>
              <a:t>; only the output is suppressed</a:t>
            </a:r>
            <a:r>
              <a:rPr lang="en-IN" dirty="0" smtClean="0"/>
              <a:t>.</a:t>
            </a:r>
          </a:p>
          <a:p>
            <a:pPr marL="0" indent="0" algn="just">
              <a:buNone/>
            </a:pPr>
            <a:r>
              <a:rPr lang="en-IN" dirty="0" err="1"/>
              <a:t>doctest</a:t>
            </a:r>
            <a:r>
              <a:rPr lang="en-IN" dirty="0"/>
              <a:t>. </a:t>
            </a:r>
            <a:r>
              <a:rPr lang="en-IN" b="1" dirty="0"/>
              <a:t>FAIL_FAST</a:t>
            </a:r>
          </a:p>
          <a:p>
            <a:pPr marL="0" indent="0" algn="just">
              <a:buNone/>
            </a:pPr>
            <a:r>
              <a:rPr lang="en-IN" dirty="0"/>
              <a:t>When specified, exit after the first failing example and don’t attempt to run the </a:t>
            </a:r>
            <a:r>
              <a:rPr lang="en-IN" dirty="0" smtClean="0"/>
              <a:t>remaining examples</a:t>
            </a:r>
            <a:r>
              <a:rPr lang="en-IN" dirty="0"/>
              <a:t>. Thus, the number of failures reported will be at most 1. This flag may be </a:t>
            </a:r>
            <a:r>
              <a:rPr lang="en-IN" dirty="0" smtClean="0"/>
              <a:t>useful during </a:t>
            </a:r>
            <a:r>
              <a:rPr lang="en-IN" dirty="0"/>
              <a:t>debugging, since examples after the first failure won’t even produce </a:t>
            </a:r>
            <a:r>
              <a:rPr lang="en-IN" dirty="0" smtClean="0"/>
              <a:t>debugging output</a:t>
            </a:r>
            <a:r>
              <a:rPr lang="en-IN" dirty="0"/>
              <a:t>.</a:t>
            </a:r>
          </a:p>
          <a:p>
            <a:pPr marL="0" indent="0" algn="just">
              <a:buNone/>
            </a:pPr>
            <a:r>
              <a:rPr lang="en-IN" dirty="0"/>
              <a:t>The </a:t>
            </a:r>
            <a:r>
              <a:rPr lang="en-IN" dirty="0" err="1"/>
              <a:t>doctest</a:t>
            </a:r>
            <a:r>
              <a:rPr lang="en-IN" dirty="0"/>
              <a:t> command line accepts the option -f as a shorthand for -o FAIL_FAST.</a:t>
            </a:r>
          </a:p>
        </p:txBody>
      </p:sp>
    </p:spTree>
    <p:extLst>
      <p:ext uri="{BB962C8B-B14F-4D97-AF65-F5344CB8AC3E}">
        <p14:creationId xmlns:p14="http://schemas.microsoft.com/office/powerpoint/2010/main" val="17225460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979" y="352881"/>
            <a:ext cx="11446099" cy="6189587"/>
          </a:xfrm>
        </p:spPr>
        <p:txBody>
          <a:bodyPr>
            <a:normAutofit/>
          </a:bodyPr>
          <a:lstStyle/>
          <a:p>
            <a:pPr marL="0" indent="0" algn="just">
              <a:buNone/>
            </a:pPr>
            <a:r>
              <a:rPr lang="en-IN" dirty="0" err="1"/>
              <a:t>doctest</a:t>
            </a:r>
            <a:r>
              <a:rPr lang="en-IN" dirty="0"/>
              <a:t>. </a:t>
            </a:r>
            <a:r>
              <a:rPr lang="en-IN" b="1" dirty="0"/>
              <a:t>REPORTING_FLAGS</a:t>
            </a:r>
          </a:p>
          <a:p>
            <a:pPr marL="0" indent="0" algn="just">
              <a:buNone/>
            </a:pPr>
            <a:r>
              <a:rPr lang="en-IN" dirty="0"/>
              <a:t>A bitmask </a:t>
            </a:r>
            <a:r>
              <a:rPr lang="en-IN" dirty="0" err="1"/>
              <a:t>or’ing</a:t>
            </a:r>
            <a:r>
              <a:rPr lang="en-IN" dirty="0"/>
              <a:t> together all the reporting flags </a:t>
            </a:r>
            <a:r>
              <a:rPr lang="en-IN" dirty="0" smtClean="0"/>
              <a:t>above. There </a:t>
            </a:r>
            <a:r>
              <a:rPr lang="en-IN" dirty="0"/>
              <a:t>is also a way to register new option flag names, though this isn’t useful unless </a:t>
            </a:r>
            <a:r>
              <a:rPr lang="en-IN" dirty="0" smtClean="0"/>
              <a:t>you intend </a:t>
            </a:r>
            <a:r>
              <a:rPr lang="en-IN" dirty="0"/>
              <a:t>to extend </a:t>
            </a:r>
            <a:r>
              <a:rPr lang="en-IN" dirty="0" err="1"/>
              <a:t>doctest</a:t>
            </a:r>
            <a:r>
              <a:rPr lang="en-IN" dirty="0"/>
              <a:t> internals via </a:t>
            </a:r>
            <a:r>
              <a:rPr lang="en-IN" dirty="0" err="1"/>
              <a:t>subclassing</a:t>
            </a:r>
            <a:r>
              <a:rPr lang="en-IN" dirty="0"/>
              <a:t>:</a:t>
            </a:r>
          </a:p>
          <a:p>
            <a:pPr marL="0" indent="0" algn="just">
              <a:buNone/>
            </a:pPr>
            <a:r>
              <a:rPr lang="en-IN" dirty="0" err="1"/>
              <a:t>doctest</a:t>
            </a:r>
            <a:r>
              <a:rPr lang="en-IN" dirty="0"/>
              <a:t>. </a:t>
            </a:r>
            <a:r>
              <a:rPr lang="en-IN" b="1" dirty="0" err="1"/>
              <a:t>register_optionflag</a:t>
            </a:r>
            <a:r>
              <a:rPr lang="en-IN" dirty="0"/>
              <a:t>(</a:t>
            </a:r>
            <a:r>
              <a:rPr lang="en-IN" i="1" dirty="0"/>
              <a:t>name</a:t>
            </a:r>
            <a:r>
              <a:rPr lang="en-IN" dirty="0"/>
              <a:t>)</a:t>
            </a:r>
          </a:p>
          <a:p>
            <a:pPr marL="0" indent="0" algn="just">
              <a:buNone/>
            </a:pPr>
            <a:r>
              <a:rPr lang="en-IN" dirty="0"/>
              <a:t>Create a new option flag with a given name, and return the new flag’s integer </a:t>
            </a:r>
            <a:r>
              <a:rPr lang="en-IN" dirty="0" smtClean="0"/>
              <a:t>value. </a:t>
            </a:r>
            <a:r>
              <a:rPr lang="en-IN" dirty="0" err="1" smtClean="0"/>
              <a:t>register_optionflag</a:t>
            </a:r>
            <a:r>
              <a:rPr lang="en-IN" dirty="0"/>
              <a:t>() can be used when </a:t>
            </a:r>
            <a:r>
              <a:rPr lang="en-IN" dirty="0" err="1"/>
              <a:t>subclassing</a:t>
            </a:r>
            <a:r>
              <a:rPr lang="en-IN" dirty="0"/>
              <a:t> </a:t>
            </a:r>
            <a:r>
              <a:rPr lang="en-IN" dirty="0" err="1"/>
              <a:t>OutputChecker</a:t>
            </a:r>
            <a:r>
              <a:rPr lang="en-IN" dirty="0"/>
              <a:t> </a:t>
            </a:r>
            <a:r>
              <a:rPr lang="en-IN" dirty="0" smtClean="0"/>
              <a:t>or </a:t>
            </a:r>
            <a:r>
              <a:rPr lang="en-IN" dirty="0" err="1" smtClean="0"/>
              <a:t>DocTestRunner</a:t>
            </a:r>
            <a:r>
              <a:rPr lang="en-IN" dirty="0" smtClean="0"/>
              <a:t> </a:t>
            </a:r>
            <a:r>
              <a:rPr lang="en-IN" dirty="0"/>
              <a:t>to create new options that are supported by your </a:t>
            </a:r>
            <a:r>
              <a:rPr lang="en-IN" dirty="0" smtClean="0"/>
              <a:t>subclasses. </a:t>
            </a:r>
            <a:r>
              <a:rPr lang="en-IN" dirty="0" err="1" smtClean="0"/>
              <a:t>register_optionflag</a:t>
            </a:r>
            <a:r>
              <a:rPr lang="en-IN" dirty="0"/>
              <a:t>() should always be called using the following idiom</a:t>
            </a:r>
            <a:r>
              <a:rPr lang="en-IN" dirty="0" smtClean="0"/>
              <a:t>:</a:t>
            </a:r>
          </a:p>
          <a:p>
            <a:pPr marL="0" indent="0" algn="just">
              <a:buNone/>
            </a:pPr>
            <a:endParaRPr lang="en-IN" dirty="0" smtClean="0"/>
          </a:p>
          <a:p>
            <a:pPr marL="0" indent="0" algn="just">
              <a:buNone/>
            </a:pPr>
            <a:r>
              <a:rPr lang="en-IN" dirty="0" smtClean="0"/>
              <a:t>MY_FLAG </a:t>
            </a:r>
            <a:r>
              <a:rPr lang="en-IN" dirty="0"/>
              <a:t>= </a:t>
            </a:r>
            <a:r>
              <a:rPr lang="en-IN" dirty="0" err="1"/>
              <a:t>register_optionflag</a:t>
            </a:r>
            <a:r>
              <a:rPr lang="en-IN" dirty="0"/>
              <a:t>('MY_FLAG')</a:t>
            </a:r>
          </a:p>
        </p:txBody>
      </p:sp>
    </p:spTree>
    <p:extLst>
      <p:ext uri="{BB962C8B-B14F-4D97-AF65-F5344CB8AC3E}">
        <p14:creationId xmlns:p14="http://schemas.microsoft.com/office/powerpoint/2010/main" val="21852545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Directives</a:t>
            </a:r>
          </a:p>
        </p:txBody>
      </p:sp>
      <p:sp>
        <p:nvSpPr>
          <p:cNvPr id="3" name="Content Placeholder 2"/>
          <p:cNvSpPr>
            <a:spLocks noGrp="1"/>
          </p:cNvSpPr>
          <p:nvPr>
            <p:ph idx="1"/>
          </p:nvPr>
        </p:nvSpPr>
        <p:spPr>
          <a:xfrm>
            <a:off x="685800" y="2194560"/>
            <a:ext cx="10820400" cy="4502454"/>
          </a:xfrm>
        </p:spPr>
        <p:txBody>
          <a:bodyPr/>
          <a:lstStyle/>
          <a:p>
            <a:pPr marL="0" indent="0" algn="just">
              <a:buNone/>
            </a:pPr>
            <a:r>
              <a:rPr lang="en-IN" dirty="0" err="1"/>
              <a:t>Doctest</a:t>
            </a:r>
            <a:r>
              <a:rPr lang="en-IN" dirty="0"/>
              <a:t> directives may be used to modify the option flags for an individual example. </a:t>
            </a:r>
            <a:r>
              <a:rPr lang="en-IN" dirty="0" err="1" smtClean="0"/>
              <a:t>Doctest</a:t>
            </a:r>
            <a:r>
              <a:rPr lang="en-IN" dirty="0"/>
              <a:t> </a:t>
            </a:r>
            <a:r>
              <a:rPr lang="en-IN" dirty="0" smtClean="0"/>
              <a:t>directives </a:t>
            </a:r>
            <a:r>
              <a:rPr lang="en-IN" dirty="0"/>
              <a:t>are special Python comments following an example’s source code</a:t>
            </a:r>
            <a:r>
              <a:rPr lang="en-IN" dirty="0" smtClean="0"/>
              <a:t>:</a:t>
            </a:r>
          </a:p>
          <a:p>
            <a:pPr marL="0" indent="0" algn="just">
              <a:buNone/>
            </a:pPr>
            <a:r>
              <a:rPr lang="en-IN" b="1" dirty="0"/>
              <a:t>directive </a:t>
            </a:r>
            <a:r>
              <a:rPr lang="en-IN" dirty="0"/>
              <a:t>::= "#" "</a:t>
            </a:r>
            <a:r>
              <a:rPr lang="en-IN" dirty="0" err="1"/>
              <a:t>doctest</a:t>
            </a:r>
            <a:r>
              <a:rPr lang="en-IN" dirty="0"/>
              <a:t>:" </a:t>
            </a:r>
            <a:r>
              <a:rPr lang="en-IN" dirty="0" err="1"/>
              <a:t>directive_options</a:t>
            </a:r>
            <a:endParaRPr lang="en-IN" dirty="0"/>
          </a:p>
          <a:p>
            <a:pPr marL="0" indent="0" algn="just">
              <a:buNone/>
            </a:pPr>
            <a:r>
              <a:rPr lang="en-IN" b="1" dirty="0" err="1"/>
              <a:t>directive_options</a:t>
            </a:r>
            <a:r>
              <a:rPr lang="en-IN" b="1" dirty="0"/>
              <a:t> </a:t>
            </a:r>
            <a:r>
              <a:rPr lang="en-IN" dirty="0"/>
              <a:t>::= </a:t>
            </a:r>
            <a:r>
              <a:rPr lang="en-IN" dirty="0" err="1"/>
              <a:t>directive_option</a:t>
            </a:r>
            <a:r>
              <a:rPr lang="en-IN" dirty="0"/>
              <a:t> ("," </a:t>
            </a:r>
            <a:r>
              <a:rPr lang="en-IN" dirty="0" err="1"/>
              <a:t>directive_option</a:t>
            </a:r>
            <a:r>
              <a:rPr lang="en-IN" dirty="0"/>
              <a:t>)\*</a:t>
            </a:r>
          </a:p>
          <a:p>
            <a:pPr marL="0" indent="0" algn="just">
              <a:buNone/>
            </a:pPr>
            <a:r>
              <a:rPr lang="en-IN" b="1" dirty="0" err="1"/>
              <a:t>directive_option</a:t>
            </a:r>
            <a:r>
              <a:rPr lang="en-IN" b="1" dirty="0"/>
              <a:t> </a:t>
            </a:r>
            <a:r>
              <a:rPr lang="en-IN" dirty="0"/>
              <a:t>::= </a:t>
            </a:r>
            <a:r>
              <a:rPr lang="en-IN" dirty="0" err="1"/>
              <a:t>on_or_off</a:t>
            </a:r>
            <a:r>
              <a:rPr lang="en-IN" dirty="0"/>
              <a:t> </a:t>
            </a:r>
            <a:r>
              <a:rPr lang="en-IN" dirty="0" err="1"/>
              <a:t>directive_option_name</a:t>
            </a:r>
            <a:endParaRPr lang="en-IN" dirty="0"/>
          </a:p>
          <a:p>
            <a:pPr marL="0" indent="0" algn="just">
              <a:buNone/>
            </a:pPr>
            <a:r>
              <a:rPr lang="en-IN" b="1" dirty="0" err="1"/>
              <a:t>on_or_off</a:t>
            </a:r>
            <a:r>
              <a:rPr lang="en-IN" b="1" dirty="0"/>
              <a:t> </a:t>
            </a:r>
            <a:r>
              <a:rPr lang="en-IN" dirty="0"/>
              <a:t>::= "+" \| "-"</a:t>
            </a:r>
          </a:p>
          <a:p>
            <a:pPr marL="0" indent="0" algn="just">
              <a:buNone/>
            </a:pPr>
            <a:r>
              <a:rPr lang="en-IN" b="1" dirty="0" err="1"/>
              <a:t>directive_option_name</a:t>
            </a:r>
            <a:r>
              <a:rPr lang="en-IN" b="1" dirty="0"/>
              <a:t> </a:t>
            </a:r>
            <a:r>
              <a:rPr lang="en-IN" dirty="0"/>
              <a:t>::= "DONT_ACCEPT_BLANKLINE" \| "NORMALIZE_WHITESPACE"</a:t>
            </a:r>
          </a:p>
        </p:txBody>
      </p:sp>
    </p:spTree>
    <p:extLst>
      <p:ext uri="{BB962C8B-B14F-4D97-AF65-F5344CB8AC3E}">
        <p14:creationId xmlns:p14="http://schemas.microsoft.com/office/powerpoint/2010/main" val="2033556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59" y="481669"/>
            <a:ext cx="11201400" cy="5919131"/>
          </a:xfrm>
        </p:spPr>
        <p:txBody>
          <a:bodyPr/>
          <a:lstStyle/>
          <a:p>
            <a:pPr marL="0" indent="0" algn="just">
              <a:buNone/>
            </a:pPr>
            <a:r>
              <a:rPr lang="en-IN" dirty="0"/>
              <a:t>Whitespace is not allowed between the + or - and the directive option name. The </a:t>
            </a:r>
            <a:r>
              <a:rPr lang="en-IN" dirty="0" smtClean="0"/>
              <a:t>directive option </a:t>
            </a:r>
            <a:r>
              <a:rPr lang="en-IN" dirty="0"/>
              <a:t>name can be any of the option flag names explained above.</a:t>
            </a:r>
          </a:p>
          <a:p>
            <a:pPr marL="0" indent="0" algn="just">
              <a:buNone/>
            </a:pPr>
            <a:r>
              <a:rPr lang="en-IN" dirty="0"/>
              <a:t>An example’s </a:t>
            </a:r>
            <a:r>
              <a:rPr lang="en-IN" dirty="0" err="1"/>
              <a:t>doctest</a:t>
            </a:r>
            <a:r>
              <a:rPr lang="en-IN" dirty="0"/>
              <a:t> directives modify </a:t>
            </a:r>
            <a:r>
              <a:rPr lang="en-IN" dirty="0" err="1"/>
              <a:t>doctest’s</a:t>
            </a:r>
            <a:r>
              <a:rPr lang="en-IN" dirty="0"/>
              <a:t> </a:t>
            </a:r>
            <a:r>
              <a:rPr lang="en-IN" dirty="0" err="1"/>
              <a:t>behavior</a:t>
            </a:r>
            <a:r>
              <a:rPr lang="en-IN" dirty="0"/>
              <a:t> for that single example. Use </a:t>
            </a:r>
            <a:r>
              <a:rPr lang="en-IN" dirty="0" smtClean="0"/>
              <a:t>+ to enable </a:t>
            </a:r>
            <a:r>
              <a:rPr lang="en-IN" dirty="0"/>
              <a:t>the named </a:t>
            </a:r>
            <a:r>
              <a:rPr lang="en-IN" dirty="0" err="1"/>
              <a:t>behavior</a:t>
            </a:r>
            <a:r>
              <a:rPr lang="en-IN" dirty="0"/>
              <a:t>, or - to disable it</a:t>
            </a:r>
            <a:r>
              <a:rPr lang="en-IN" dirty="0" smtClean="0"/>
              <a:t>.</a:t>
            </a:r>
          </a:p>
          <a:p>
            <a:pPr marL="0" indent="0" algn="just">
              <a:buNone/>
            </a:pPr>
            <a:r>
              <a:rPr lang="en-IN" dirty="0"/>
              <a:t>For example, this test passes</a:t>
            </a:r>
            <a:r>
              <a:rPr lang="en-IN" dirty="0" smtClean="0"/>
              <a:t>:</a:t>
            </a:r>
          </a:p>
          <a:p>
            <a:pPr marL="0" indent="0" algn="just">
              <a:buNone/>
            </a:pPr>
            <a:r>
              <a:rPr lang="en-IN" b="1" dirty="0"/>
              <a:t>&gt;&gt;&gt; </a:t>
            </a:r>
            <a:r>
              <a:rPr lang="en-IN" dirty="0"/>
              <a:t>print(list(range(20)))</a:t>
            </a:r>
          </a:p>
          <a:p>
            <a:pPr marL="0" indent="0" algn="just">
              <a:buNone/>
            </a:pPr>
            <a:r>
              <a:rPr lang="en-IN" dirty="0"/>
              <a:t>[0, 1, 2, 3, 4, 5, 6, 7, 8, 9,</a:t>
            </a:r>
          </a:p>
          <a:p>
            <a:pPr marL="0" indent="0" algn="just">
              <a:buNone/>
            </a:pPr>
            <a:r>
              <a:rPr lang="en-IN" dirty="0"/>
              <a:t>10, 11, 12, 13, 14, 15, 16, 17, 18, 19</a:t>
            </a:r>
            <a:r>
              <a:rPr lang="en-IN" dirty="0" smtClean="0"/>
              <a:t>]</a:t>
            </a:r>
          </a:p>
          <a:p>
            <a:pPr marL="0" indent="0">
              <a:buNone/>
            </a:pPr>
            <a:endParaRPr lang="en-IN" dirty="0"/>
          </a:p>
        </p:txBody>
      </p:sp>
    </p:spTree>
    <p:extLst>
      <p:ext uri="{BB962C8B-B14F-4D97-AF65-F5344CB8AC3E}">
        <p14:creationId xmlns:p14="http://schemas.microsoft.com/office/powerpoint/2010/main" val="22316774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2434"/>
            <a:ext cx="10820400" cy="5415566"/>
          </a:xfrm>
        </p:spPr>
        <p:txBody>
          <a:bodyPr/>
          <a:lstStyle/>
          <a:p>
            <a:pPr marL="0" indent="0" algn="just">
              <a:buNone/>
            </a:pPr>
            <a:r>
              <a:rPr lang="en-IN" dirty="0" smtClean="0"/>
              <a:t>Although </a:t>
            </a:r>
            <a:r>
              <a:rPr lang="en-IN" dirty="0" err="1" smtClean="0"/>
              <a:t>doctest</a:t>
            </a:r>
            <a:r>
              <a:rPr lang="en-IN" dirty="0" smtClean="0"/>
              <a:t> does not allow a Python program to be embedded in narrative text, it does allow for verifiable examples to be embedded in </a:t>
            </a:r>
            <a:r>
              <a:rPr lang="en-IN" dirty="0" err="1" smtClean="0"/>
              <a:t>docstrings</a:t>
            </a:r>
            <a:r>
              <a:rPr lang="en-IN" dirty="0" smtClean="0"/>
              <a:t>, where the </a:t>
            </a:r>
            <a:r>
              <a:rPr lang="en-IN" dirty="0" err="1" smtClean="0"/>
              <a:t>docstrings</a:t>
            </a:r>
            <a:r>
              <a:rPr lang="en-IN" dirty="0" smtClean="0"/>
              <a:t> can contain other text. </a:t>
            </a:r>
            <a:r>
              <a:rPr lang="en-IN" dirty="0" err="1" smtClean="0"/>
              <a:t>Docstrings</a:t>
            </a:r>
            <a:r>
              <a:rPr lang="en-IN" dirty="0" smtClean="0"/>
              <a:t> can in turn be extracted from program files to generate documentation in other formats such as HTML or PDF. A program file can be made to contain the documentation, tests, as well as the code and the tests easily verified against the code. This allows code, tests, and documentation to evolve together.</a:t>
            </a:r>
          </a:p>
          <a:p>
            <a:pPr marL="0" indent="0" algn="just">
              <a:buNone/>
            </a:pPr>
            <a:endParaRPr lang="en-IN" dirty="0"/>
          </a:p>
          <a:p>
            <a:pPr marL="0" indent="0" algn="just">
              <a:buNone/>
            </a:pPr>
            <a:endParaRPr lang="en-IN" dirty="0" smtClean="0"/>
          </a:p>
          <a:p>
            <a:pPr marL="0" indent="0" algn="just">
              <a:buNone/>
            </a:pPr>
            <a:r>
              <a:rPr lang="en-IN" dirty="0" err="1"/>
              <a:t>Doctests</a:t>
            </a:r>
            <a:r>
              <a:rPr lang="en-IN" dirty="0"/>
              <a:t> are well suited to provide an introduction to a library by demonstrating how the API is used.</a:t>
            </a:r>
          </a:p>
          <a:p>
            <a:pPr marL="0" indent="0" algn="just">
              <a:buNone/>
            </a:pPr>
            <a:r>
              <a:rPr lang="en-IN" dirty="0"/>
              <a:t>On the basis of the output of Python's interactive interpreter, text can be mixed with tests that exercise the library, showing expected results</a:t>
            </a:r>
          </a:p>
          <a:p>
            <a:pPr marL="0" indent="0">
              <a:buNone/>
            </a:pPr>
            <a:endParaRPr lang="en-IN" dirty="0"/>
          </a:p>
        </p:txBody>
      </p:sp>
      <p:sp>
        <p:nvSpPr>
          <p:cNvPr id="4" name="Title 3"/>
          <p:cNvSpPr>
            <a:spLocks noGrp="1"/>
          </p:cNvSpPr>
          <p:nvPr>
            <p:ph type="title"/>
          </p:nvPr>
        </p:nvSpPr>
        <p:spPr>
          <a:xfrm>
            <a:off x="2176530" y="4296829"/>
            <a:ext cx="9329670" cy="705964"/>
          </a:xfrm>
        </p:spPr>
        <p:txBody>
          <a:bodyPr>
            <a:normAutofit fontScale="90000"/>
          </a:bodyPr>
          <a:lstStyle/>
          <a:p>
            <a:r>
              <a:rPr lang="en-IN" dirty="0"/>
              <a:t>Documenting libraries by example</a:t>
            </a:r>
            <a:br>
              <a:rPr lang="en-IN" dirty="0"/>
            </a:br>
            <a:r>
              <a:rPr lang="en-IN" dirty="0"/>
              <a:t/>
            </a:r>
            <a:br>
              <a:rPr lang="en-IN" dirty="0"/>
            </a:br>
            <a:endParaRPr lang="en-IN" dirty="0"/>
          </a:p>
        </p:txBody>
      </p:sp>
      <p:sp>
        <p:nvSpPr>
          <p:cNvPr id="6" name="Title 3"/>
          <p:cNvSpPr txBox="1">
            <a:spLocks/>
          </p:cNvSpPr>
          <p:nvPr/>
        </p:nvSpPr>
        <p:spPr>
          <a:xfrm>
            <a:off x="2176530" y="3634216"/>
            <a:ext cx="9329670"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smtClean="0"/>
              <a:t/>
            </a:r>
            <a:br>
              <a:rPr lang="en-IN" dirty="0" smtClean="0"/>
            </a:br>
            <a:endParaRPr lang="en-IN" dirty="0"/>
          </a:p>
        </p:txBody>
      </p:sp>
      <p:sp>
        <p:nvSpPr>
          <p:cNvPr id="7" name="Title 3"/>
          <p:cNvSpPr txBox="1">
            <a:spLocks/>
          </p:cNvSpPr>
          <p:nvPr/>
        </p:nvSpPr>
        <p:spPr>
          <a:xfrm>
            <a:off x="2176530" y="795920"/>
            <a:ext cx="9329670" cy="1293028"/>
          </a:xfrm>
          <a:prstGeom prst="rect">
            <a:avLst/>
          </a:prstGeom>
        </p:spPr>
        <p:txBody>
          <a:bodyPr vert="horz" lIns="91440" tIns="45720" rIns="91440" bIns="45720" rtlCol="0" anchor="ctr">
            <a:normAutofit fontScale="9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smtClean="0"/>
              <a:t>Literate programming and </a:t>
            </a:r>
            <a:r>
              <a:rPr lang="en-IN" dirty="0" err="1" smtClean="0"/>
              <a:t>doctests</a:t>
            </a:r>
            <a:r>
              <a:rPr lang="en-IN" dirty="0" smtClean="0"/>
              <a:t/>
            </a:r>
            <a:br>
              <a:rPr lang="en-IN" dirty="0" smtClean="0"/>
            </a:br>
            <a:endParaRPr lang="en-IN" dirty="0"/>
          </a:p>
        </p:txBody>
      </p:sp>
    </p:spTree>
    <p:extLst>
      <p:ext uri="{BB962C8B-B14F-4D97-AF65-F5344CB8AC3E}">
        <p14:creationId xmlns:p14="http://schemas.microsoft.com/office/powerpoint/2010/main" val="6732261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Warnings</a:t>
            </a:r>
          </a:p>
        </p:txBody>
      </p:sp>
      <p:sp>
        <p:nvSpPr>
          <p:cNvPr id="3" name="Content Placeholder 2"/>
          <p:cNvSpPr>
            <a:spLocks noGrp="1"/>
          </p:cNvSpPr>
          <p:nvPr>
            <p:ph idx="1"/>
          </p:nvPr>
        </p:nvSpPr>
        <p:spPr/>
        <p:txBody>
          <a:bodyPr/>
          <a:lstStyle/>
          <a:p>
            <a:pPr marL="0" indent="0" algn="just">
              <a:buNone/>
            </a:pPr>
            <a:r>
              <a:rPr lang="en-IN" dirty="0" err="1"/>
              <a:t>doctest</a:t>
            </a:r>
            <a:r>
              <a:rPr lang="en-IN" dirty="0"/>
              <a:t> is serious about requiring exact matches in expected output. If even a </a:t>
            </a:r>
            <a:r>
              <a:rPr lang="en-IN" dirty="0" smtClean="0"/>
              <a:t>single character </a:t>
            </a:r>
            <a:r>
              <a:rPr lang="en-IN" dirty="0"/>
              <a:t>doesn’t match, the test fails. This will probably surprise you a few times, as </a:t>
            </a:r>
            <a:r>
              <a:rPr lang="en-IN" dirty="0" smtClean="0"/>
              <a:t>you learn </a:t>
            </a:r>
            <a:r>
              <a:rPr lang="en-IN" dirty="0"/>
              <a:t>exactly what Python does and doesn’t guarantee about output. For example, </a:t>
            </a:r>
            <a:r>
              <a:rPr lang="en-IN" dirty="0" smtClean="0"/>
              <a:t>when printing </a:t>
            </a:r>
            <a:r>
              <a:rPr lang="en-IN" dirty="0"/>
              <a:t>a set, Python doesn’t guarantee that the element is printed in any particular order, </a:t>
            </a:r>
            <a:r>
              <a:rPr lang="en-IN" dirty="0" smtClean="0"/>
              <a:t>so a </a:t>
            </a:r>
            <a:r>
              <a:rPr lang="en-IN" dirty="0"/>
              <a:t>test like</a:t>
            </a:r>
          </a:p>
        </p:txBody>
      </p:sp>
    </p:spTree>
    <p:extLst>
      <p:ext uri="{BB962C8B-B14F-4D97-AF65-F5344CB8AC3E}">
        <p14:creationId xmlns:p14="http://schemas.microsoft.com/office/powerpoint/2010/main" val="19042312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API</a:t>
            </a:r>
          </a:p>
        </p:txBody>
      </p:sp>
      <p:sp>
        <p:nvSpPr>
          <p:cNvPr id="3" name="Content Placeholder 2"/>
          <p:cNvSpPr>
            <a:spLocks noGrp="1"/>
          </p:cNvSpPr>
          <p:nvPr>
            <p:ph idx="1"/>
          </p:nvPr>
        </p:nvSpPr>
        <p:spPr/>
        <p:txBody>
          <a:bodyPr/>
          <a:lstStyle/>
          <a:p>
            <a:pPr marL="0" indent="0" algn="just">
              <a:buNone/>
            </a:pPr>
            <a:r>
              <a:rPr lang="en-IN" dirty="0"/>
              <a:t>The functions </a:t>
            </a:r>
            <a:r>
              <a:rPr lang="en-IN" dirty="0" err="1"/>
              <a:t>testmod</a:t>
            </a:r>
            <a:r>
              <a:rPr lang="en-IN" dirty="0"/>
              <a:t>() and </a:t>
            </a:r>
            <a:r>
              <a:rPr lang="en-IN" dirty="0" err="1"/>
              <a:t>testfile</a:t>
            </a:r>
            <a:r>
              <a:rPr lang="en-IN" dirty="0"/>
              <a:t>() provide a simple interface to </a:t>
            </a:r>
            <a:r>
              <a:rPr lang="en-IN" dirty="0" err="1"/>
              <a:t>doctest</a:t>
            </a:r>
            <a:r>
              <a:rPr lang="en-IN" dirty="0"/>
              <a:t> that </a:t>
            </a:r>
            <a:r>
              <a:rPr lang="en-IN" dirty="0" smtClean="0"/>
              <a:t>should be </a:t>
            </a:r>
            <a:r>
              <a:rPr lang="en-IN" dirty="0"/>
              <a:t>sufficient for most basic uses. For a less formal introduction to these two functions, </a:t>
            </a:r>
            <a:r>
              <a:rPr lang="en-IN" dirty="0" smtClean="0"/>
              <a:t>see sections </a:t>
            </a:r>
            <a:r>
              <a:rPr lang="en-IN" dirty="0"/>
              <a:t>Simple Usage: Checking Examples in </a:t>
            </a:r>
            <a:r>
              <a:rPr lang="en-IN" dirty="0" err="1"/>
              <a:t>Docstrings</a:t>
            </a:r>
            <a:r>
              <a:rPr lang="en-IN" dirty="0"/>
              <a:t> and Simple Usage: </a:t>
            </a:r>
            <a:r>
              <a:rPr lang="en-IN" dirty="0" smtClean="0"/>
              <a:t>Checking Examples </a:t>
            </a:r>
            <a:r>
              <a:rPr lang="en-IN" dirty="0"/>
              <a:t>in a Text File</a:t>
            </a:r>
            <a:r>
              <a:rPr lang="en-IN" dirty="0" smtClean="0"/>
              <a:t>.</a:t>
            </a:r>
          </a:p>
          <a:p>
            <a:pPr marL="0" indent="0" algn="just">
              <a:buNone/>
            </a:pPr>
            <a:r>
              <a:rPr lang="en-IN" dirty="0" err="1"/>
              <a:t>doctest</a:t>
            </a:r>
            <a:r>
              <a:rPr lang="en-IN" dirty="0"/>
              <a:t>. </a:t>
            </a:r>
            <a:r>
              <a:rPr lang="en-IN" b="1" dirty="0" err="1"/>
              <a:t>testfile</a:t>
            </a:r>
            <a:r>
              <a:rPr lang="en-IN" dirty="0"/>
              <a:t>(</a:t>
            </a:r>
            <a:r>
              <a:rPr lang="en-IN" i="1" dirty="0"/>
              <a:t>filename</a:t>
            </a:r>
            <a:r>
              <a:rPr lang="en-IN" dirty="0"/>
              <a:t>, </a:t>
            </a:r>
            <a:r>
              <a:rPr lang="en-IN" i="1" dirty="0" err="1"/>
              <a:t>module_relative</a:t>
            </a:r>
            <a:r>
              <a:rPr lang="en-IN" i="1" dirty="0"/>
              <a:t>=True</a:t>
            </a:r>
            <a:r>
              <a:rPr lang="en-IN" dirty="0"/>
              <a:t>, </a:t>
            </a:r>
            <a:r>
              <a:rPr lang="en-IN" i="1" dirty="0" smtClean="0"/>
              <a:t>name=</a:t>
            </a:r>
            <a:r>
              <a:rPr lang="en-IN" i="1" dirty="0" err="1" smtClean="0"/>
              <a:t>None</a:t>
            </a:r>
            <a:r>
              <a:rPr lang="en-IN" dirty="0" err="1" smtClean="0"/>
              <a:t>,</a:t>
            </a:r>
            <a:r>
              <a:rPr lang="en-IN" i="1" dirty="0" err="1" smtClean="0"/>
              <a:t>package</a:t>
            </a:r>
            <a:r>
              <a:rPr lang="en-IN" i="1" dirty="0" smtClean="0"/>
              <a:t>=None</a:t>
            </a:r>
            <a:r>
              <a:rPr lang="en-IN" dirty="0"/>
              <a:t>,</a:t>
            </a:r>
          </a:p>
          <a:p>
            <a:pPr marL="0" indent="0" algn="just">
              <a:buNone/>
            </a:pPr>
            <a:r>
              <a:rPr lang="en-IN" i="1" dirty="0"/>
              <a:t>globs=None</a:t>
            </a:r>
            <a:r>
              <a:rPr lang="en-IN" dirty="0"/>
              <a:t>, </a:t>
            </a:r>
            <a:r>
              <a:rPr lang="en-IN" i="1" dirty="0"/>
              <a:t>verbose=None</a:t>
            </a:r>
            <a:r>
              <a:rPr lang="en-IN" dirty="0"/>
              <a:t>, </a:t>
            </a:r>
            <a:r>
              <a:rPr lang="en-IN" i="1" dirty="0"/>
              <a:t>report=True</a:t>
            </a:r>
            <a:r>
              <a:rPr lang="en-IN" dirty="0"/>
              <a:t>, </a:t>
            </a:r>
            <a:r>
              <a:rPr lang="en-IN" i="1" dirty="0" err="1"/>
              <a:t>optionflags</a:t>
            </a:r>
            <a:r>
              <a:rPr lang="en-IN" i="1" dirty="0"/>
              <a:t>=0</a:t>
            </a:r>
            <a:r>
              <a:rPr lang="en-IN" dirty="0"/>
              <a:t>, </a:t>
            </a:r>
            <a:r>
              <a:rPr lang="en-IN" i="1" dirty="0" err="1"/>
              <a:t>extraglobs</a:t>
            </a:r>
            <a:r>
              <a:rPr lang="en-IN" i="1" dirty="0"/>
              <a:t>=None</a:t>
            </a:r>
            <a:r>
              <a:rPr lang="en-IN" dirty="0"/>
              <a:t>,</a:t>
            </a:r>
          </a:p>
          <a:p>
            <a:pPr marL="0" indent="0" algn="just">
              <a:buNone/>
            </a:pPr>
            <a:r>
              <a:rPr lang="en-IN" i="1" dirty="0" err="1"/>
              <a:t>raise_on_error</a:t>
            </a:r>
            <a:r>
              <a:rPr lang="en-IN" i="1" dirty="0"/>
              <a:t>=False</a:t>
            </a:r>
            <a:r>
              <a:rPr lang="en-IN" dirty="0"/>
              <a:t>, </a:t>
            </a:r>
            <a:r>
              <a:rPr lang="en-IN" i="1" dirty="0"/>
              <a:t>parser=</a:t>
            </a:r>
            <a:r>
              <a:rPr lang="en-IN" i="1" dirty="0" err="1"/>
              <a:t>DocTestParser</a:t>
            </a:r>
            <a:r>
              <a:rPr lang="en-IN" i="1" dirty="0"/>
              <a:t>()</a:t>
            </a:r>
            <a:r>
              <a:rPr lang="en-IN" dirty="0"/>
              <a:t>, </a:t>
            </a:r>
            <a:r>
              <a:rPr lang="en-IN" i="1" dirty="0"/>
              <a:t>encoding=None</a:t>
            </a:r>
            <a:r>
              <a:rPr lang="en-IN" dirty="0" smtClean="0"/>
              <a:t>)</a:t>
            </a:r>
          </a:p>
          <a:p>
            <a:pPr marL="0" indent="0" algn="just">
              <a:buNone/>
            </a:pPr>
            <a:r>
              <a:rPr lang="en-IN" dirty="0"/>
              <a:t>All arguments except </a:t>
            </a:r>
            <a:r>
              <a:rPr lang="en-IN" i="1" dirty="0"/>
              <a:t>filename </a:t>
            </a:r>
            <a:r>
              <a:rPr lang="en-IN" dirty="0"/>
              <a:t>are optional, and should be specified in keyword form.</a:t>
            </a:r>
          </a:p>
          <a:p>
            <a:pPr marL="0" indent="0" algn="just">
              <a:buNone/>
            </a:pPr>
            <a:r>
              <a:rPr lang="en-IN" dirty="0"/>
              <a:t>Test examples in the file named </a:t>
            </a:r>
            <a:r>
              <a:rPr lang="en-IN" i="1" dirty="0"/>
              <a:t>filename</a:t>
            </a:r>
            <a:r>
              <a:rPr lang="en-IN" dirty="0"/>
              <a:t>. Return (</a:t>
            </a:r>
            <a:r>
              <a:rPr lang="en-IN" dirty="0" err="1"/>
              <a:t>failure_count</a:t>
            </a:r>
            <a:r>
              <a:rPr lang="en-IN" dirty="0"/>
              <a:t>, </a:t>
            </a:r>
            <a:r>
              <a:rPr lang="en-IN" dirty="0" err="1"/>
              <a:t>test_count</a:t>
            </a:r>
            <a:r>
              <a:rPr lang="en-IN" dirty="0"/>
              <a:t>).</a:t>
            </a:r>
          </a:p>
        </p:txBody>
      </p:sp>
    </p:spTree>
    <p:extLst>
      <p:ext uri="{BB962C8B-B14F-4D97-AF65-F5344CB8AC3E}">
        <p14:creationId xmlns:p14="http://schemas.microsoft.com/office/powerpoint/2010/main" val="19716947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IN" dirty="0"/>
              <a:t>Optional argument </a:t>
            </a:r>
            <a:r>
              <a:rPr lang="en-IN" i="1" dirty="0" err="1"/>
              <a:t>module_relative</a:t>
            </a:r>
            <a:r>
              <a:rPr lang="en-IN" i="1" dirty="0"/>
              <a:t> </a:t>
            </a:r>
            <a:r>
              <a:rPr lang="en-IN" dirty="0"/>
              <a:t>specifies how the filename should be interpreted:</a:t>
            </a:r>
          </a:p>
          <a:p>
            <a:pPr algn="just"/>
            <a:r>
              <a:rPr lang="en-IN" dirty="0"/>
              <a:t>If </a:t>
            </a:r>
            <a:r>
              <a:rPr lang="en-IN" i="1" dirty="0" err="1"/>
              <a:t>module_relative</a:t>
            </a:r>
            <a:r>
              <a:rPr lang="en-IN" i="1" dirty="0"/>
              <a:t> </a:t>
            </a:r>
            <a:r>
              <a:rPr lang="en-IN" dirty="0"/>
              <a:t>is True (the default), then </a:t>
            </a:r>
            <a:r>
              <a:rPr lang="en-IN" i="1" dirty="0"/>
              <a:t>filename </a:t>
            </a:r>
            <a:r>
              <a:rPr lang="en-IN" dirty="0"/>
              <a:t>specifies an </a:t>
            </a:r>
            <a:r>
              <a:rPr lang="en-IN" dirty="0" smtClean="0"/>
              <a:t>OS-independent module-relative </a:t>
            </a:r>
            <a:r>
              <a:rPr lang="en-IN" dirty="0"/>
              <a:t>path. By default, this path is relative to the calling </a:t>
            </a:r>
            <a:r>
              <a:rPr lang="en-IN" dirty="0" smtClean="0"/>
              <a:t>module’s directory</a:t>
            </a:r>
            <a:r>
              <a:rPr lang="en-IN" dirty="0"/>
              <a:t>; but if the </a:t>
            </a:r>
            <a:r>
              <a:rPr lang="en-IN" i="1" dirty="0"/>
              <a:t>package </a:t>
            </a:r>
            <a:r>
              <a:rPr lang="en-IN" dirty="0"/>
              <a:t>argument is specified, then it is relative to that </a:t>
            </a:r>
            <a:r>
              <a:rPr lang="en-IN" dirty="0" smtClean="0"/>
              <a:t>package. To </a:t>
            </a:r>
            <a:r>
              <a:rPr lang="en-IN" dirty="0"/>
              <a:t>ensure OS-independence, </a:t>
            </a:r>
            <a:r>
              <a:rPr lang="en-IN" i="1" dirty="0"/>
              <a:t>filename </a:t>
            </a:r>
            <a:r>
              <a:rPr lang="en-IN" dirty="0"/>
              <a:t>should use / characters to separate </a:t>
            </a:r>
            <a:r>
              <a:rPr lang="en-IN" dirty="0" smtClean="0"/>
              <a:t>path segments</a:t>
            </a:r>
            <a:r>
              <a:rPr lang="en-IN" dirty="0"/>
              <a:t>, and may not be an absolute path (i.e., it may not begin with /).</a:t>
            </a:r>
          </a:p>
          <a:p>
            <a:pPr algn="just"/>
            <a:r>
              <a:rPr lang="en-IN" dirty="0"/>
              <a:t>If </a:t>
            </a:r>
            <a:r>
              <a:rPr lang="en-IN" i="1" dirty="0" err="1"/>
              <a:t>module_relative</a:t>
            </a:r>
            <a:r>
              <a:rPr lang="en-IN" i="1" dirty="0"/>
              <a:t> </a:t>
            </a:r>
            <a:r>
              <a:rPr lang="en-IN" dirty="0"/>
              <a:t>is False, then </a:t>
            </a:r>
            <a:r>
              <a:rPr lang="en-IN" i="1" dirty="0"/>
              <a:t>filename </a:t>
            </a:r>
            <a:r>
              <a:rPr lang="en-IN" dirty="0"/>
              <a:t>specifies an OS-specific path. The </a:t>
            </a:r>
            <a:r>
              <a:rPr lang="en-IN" dirty="0" smtClean="0"/>
              <a:t>path may </a:t>
            </a:r>
            <a:r>
              <a:rPr lang="en-IN" dirty="0"/>
              <a:t>be absolute or relative; relative paths are resolved with respect to the </a:t>
            </a:r>
            <a:r>
              <a:rPr lang="en-IN" dirty="0" err="1" smtClean="0"/>
              <a:t>currentworking</a:t>
            </a:r>
            <a:r>
              <a:rPr lang="en-IN" dirty="0" smtClean="0"/>
              <a:t> </a:t>
            </a:r>
            <a:r>
              <a:rPr lang="en-IN" dirty="0"/>
              <a:t>directory.</a:t>
            </a:r>
          </a:p>
        </p:txBody>
      </p:sp>
    </p:spTree>
    <p:extLst>
      <p:ext uri="{BB962C8B-B14F-4D97-AF65-F5344CB8AC3E}">
        <p14:creationId xmlns:p14="http://schemas.microsoft.com/office/powerpoint/2010/main" val="2083708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Unittest</a:t>
            </a:r>
            <a:r>
              <a:rPr lang="en-IN" dirty="0"/>
              <a:t> API</a:t>
            </a:r>
          </a:p>
        </p:txBody>
      </p:sp>
      <p:sp>
        <p:nvSpPr>
          <p:cNvPr id="3" name="Content Placeholder 2"/>
          <p:cNvSpPr>
            <a:spLocks noGrp="1"/>
          </p:cNvSpPr>
          <p:nvPr>
            <p:ph idx="1"/>
          </p:nvPr>
        </p:nvSpPr>
        <p:spPr>
          <a:xfrm>
            <a:off x="685800" y="2207439"/>
            <a:ext cx="10820400" cy="4024125"/>
          </a:xfrm>
        </p:spPr>
        <p:txBody>
          <a:bodyPr>
            <a:normAutofit fontScale="92500"/>
          </a:bodyPr>
          <a:lstStyle/>
          <a:p>
            <a:pPr marL="0" indent="0" algn="just">
              <a:buNone/>
            </a:pPr>
            <a:r>
              <a:rPr lang="en-IN" dirty="0"/>
              <a:t>As your collection of </a:t>
            </a:r>
            <a:r>
              <a:rPr lang="en-IN" dirty="0" err="1"/>
              <a:t>doctest’ed</a:t>
            </a:r>
            <a:r>
              <a:rPr lang="en-IN" dirty="0"/>
              <a:t> modules grows, you’ll want a way to run all their </a:t>
            </a:r>
            <a:r>
              <a:rPr lang="en-IN" dirty="0" err="1" smtClean="0"/>
              <a:t>doctests</a:t>
            </a:r>
            <a:r>
              <a:rPr lang="en-IN" dirty="0"/>
              <a:t> </a:t>
            </a:r>
            <a:r>
              <a:rPr lang="en-IN" dirty="0" smtClean="0"/>
              <a:t>systematically</a:t>
            </a:r>
            <a:r>
              <a:rPr lang="en-IN" dirty="0"/>
              <a:t>. </a:t>
            </a:r>
            <a:r>
              <a:rPr lang="en-IN" dirty="0" err="1"/>
              <a:t>doctest</a:t>
            </a:r>
            <a:r>
              <a:rPr lang="en-IN" dirty="0"/>
              <a:t> provides two functions that can be used to create </a:t>
            </a:r>
            <a:r>
              <a:rPr lang="en-IN" dirty="0" err="1"/>
              <a:t>unittest</a:t>
            </a:r>
            <a:r>
              <a:rPr lang="en-IN" dirty="0"/>
              <a:t> </a:t>
            </a:r>
            <a:r>
              <a:rPr lang="en-IN" dirty="0" smtClean="0"/>
              <a:t>test suites </a:t>
            </a:r>
            <a:r>
              <a:rPr lang="en-IN" dirty="0"/>
              <a:t>from modules and text files containing </a:t>
            </a:r>
            <a:r>
              <a:rPr lang="en-IN" dirty="0" err="1"/>
              <a:t>doctests</a:t>
            </a:r>
            <a:r>
              <a:rPr lang="en-IN" dirty="0"/>
              <a:t>. To integrate with </a:t>
            </a:r>
            <a:r>
              <a:rPr lang="en-IN" dirty="0" err="1"/>
              <a:t>unittest</a:t>
            </a:r>
            <a:r>
              <a:rPr lang="en-IN" dirty="0"/>
              <a:t> </a:t>
            </a:r>
            <a:r>
              <a:rPr lang="en-IN" dirty="0" smtClean="0"/>
              <a:t>test discovery</a:t>
            </a:r>
            <a:r>
              <a:rPr lang="en-IN" dirty="0"/>
              <a:t>, include a </a:t>
            </a:r>
            <a:r>
              <a:rPr lang="en-IN" dirty="0" err="1"/>
              <a:t>load_tests</a:t>
            </a:r>
            <a:r>
              <a:rPr lang="en-IN" dirty="0"/>
              <a:t>() function in your test module</a:t>
            </a:r>
            <a:r>
              <a:rPr lang="en-IN" dirty="0" smtClean="0"/>
              <a:t>:</a:t>
            </a:r>
          </a:p>
          <a:p>
            <a:pPr marL="0" indent="0" algn="just">
              <a:buNone/>
            </a:pPr>
            <a:r>
              <a:rPr lang="en-IN" b="1" dirty="0"/>
              <a:t>import </a:t>
            </a:r>
            <a:r>
              <a:rPr lang="en-IN" b="1" dirty="0" err="1"/>
              <a:t>unittest</a:t>
            </a:r>
            <a:endParaRPr lang="en-IN" b="1" dirty="0"/>
          </a:p>
          <a:p>
            <a:pPr marL="0" indent="0" algn="just">
              <a:buNone/>
            </a:pPr>
            <a:r>
              <a:rPr lang="en-IN" b="1" dirty="0"/>
              <a:t>import </a:t>
            </a:r>
            <a:r>
              <a:rPr lang="en-IN" b="1" dirty="0" err="1"/>
              <a:t>doctest</a:t>
            </a:r>
            <a:endParaRPr lang="en-IN" b="1" dirty="0"/>
          </a:p>
          <a:p>
            <a:pPr marL="0" indent="0" algn="just">
              <a:buNone/>
            </a:pPr>
            <a:r>
              <a:rPr lang="en-IN" b="1" dirty="0"/>
              <a:t>import </a:t>
            </a:r>
            <a:r>
              <a:rPr lang="en-IN" b="1" dirty="0" err="1" smtClean="0"/>
              <a:t>my_module_with_doctests</a:t>
            </a:r>
            <a:endParaRPr lang="en-IN" b="1" dirty="0" smtClean="0"/>
          </a:p>
          <a:p>
            <a:pPr marL="0" indent="0" algn="just">
              <a:buNone/>
            </a:pPr>
            <a:endParaRPr lang="en-IN" b="1" dirty="0"/>
          </a:p>
          <a:p>
            <a:pPr marL="0" indent="0" algn="just">
              <a:buNone/>
            </a:pPr>
            <a:r>
              <a:rPr lang="en-IN" b="1" dirty="0" err="1"/>
              <a:t>def</a:t>
            </a:r>
            <a:r>
              <a:rPr lang="en-IN" b="1" dirty="0"/>
              <a:t> </a:t>
            </a:r>
            <a:r>
              <a:rPr lang="en-IN" dirty="0" err="1"/>
              <a:t>load_tests</a:t>
            </a:r>
            <a:r>
              <a:rPr lang="en-IN" dirty="0"/>
              <a:t>(loader, tests, ignore):</a:t>
            </a:r>
          </a:p>
          <a:p>
            <a:pPr marL="0" indent="0" algn="just">
              <a:buNone/>
            </a:pPr>
            <a:r>
              <a:rPr lang="en-IN" dirty="0" smtClean="0"/>
              <a:t>	</a:t>
            </a:r>
            <a:r>
              <a:rPr lang="en-IN" dirty="0" err="1" smtClean="0"/>
              <a:t>tests.addTests</a:t>
            </a:r>
            <a:r>
              <a:rPr lang="en-IN" dirty="0" smtClean="0"/>
              <a:t>(</a:t>
            </a:r>
            <a:r>
              <a:rPr lang="en-IN" dirty="0" err="1" smtClean="0"/>
              <a:t>doctest.DocTestSuite</a:t>
            </a:r>
            <a:r>
              <a:rPr lang="en-IN" dirty="0" smtClean="0"/>
              <a:t>(</a:t>
            </a:r>
            <a:r>
              <a:rPr lang="en-IN" dirty="0" err="1" smtClean="0"/>
              <a:t>my_module_with_doctests</a:t>
            </a:r>
            <a:r>
              <a:rPr lang="en-IN" dirty="0"/>
              <a:t>))</a:t>
            </a:r>
          </a:p>
          <a:p>
            <a:pPr marL="0" indent="0" algn="just">
              <a:buNone/>
            </a:pPr>
            <a:r>
              <a:rPr lang="en-IN" b="1" dirty="0" smtClean="0"/>
              <a:t>	return </a:t>
            </a:r>
            <a:r>
              <a:rPr lang="en-IN" dirty="0"/>
              <a:t>tests</a:t>
            </a:r>
          </a:p>
        </p:txBody>
      </p:sp>
    </p:spTree>
    <p:extLst>
      <p:ext uri="{BB962C8B-B14F-4D97-AF65-F5344CB8AC3E}">
        <p14:creationId xmlns:p14="http://schemas.microsoft.com/office/powerpoint/2010/main" val="25189955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58" y="507427"/>
            <a:ext cx="11330189" cy="5957767"/>
          </a:xfrm>
        </p:spPr>
        <p:txBody>
          <a:bodyPr/>
          <a:lstStyle/>
          <a:p>
            <a:pPr marL="0" indent="0">
              <a:buNone/>
            </a:pPr>
            <a:r>
              <a:rPr lang="en-IN" dirty="0"/>
              <a:t>There are two main functions for creating </a:t>
            </a:r>
            <a:r>
              <a:rPr lang="en-IN" dirty="0" err="1"/>
              <a:t>unittest.TestSuite</a:t>
            </a:r>
            <a:r>
              <a:rPr lang="en-IN" dirty="0"/>
              <a:t> instances from text files </a:t>
            </a:r>
            <a:r>
              <a:rPr lang="en-IN" dirty="0" smtClean="0"/>
              <a:t>and modules </a:t>
            </a:r>
            <a:r>
              <a:rPr lang="en-IN" dirty="0"/>
              <a:t>with </a:t>
            </a:r>
            <a:r>
              <a:rPr lang="en-IN" dirty="0" err="1"/>
              <a:t>doctests</a:t>
            </a:r>
            <a:r>
              <a:rPr lang="en-IN" dirty="0" smtClean="0"/>
              <a:t>:</a:t>
            </a:r>
          </a:p>
          <a:p>
            <a:pPr marL="0" indent="0">
              <a:buNone/>
            </a:pPr>
            <a:r>
              <a:rPr lang="en-IN" dirty="0" err="1"/>
              <a:t>doctest</a:t>
            </a:r>
            <a:r>
              <a:rPr lang="en-IN" dirty="0"/>
              <a:t>. </a:t>
            </a:r>
            <a:r>
              <a:rPr lang="en-IN" b="1" dirty="0" err="1"/>
              <a:t>DocFileSuite</a:t>
            </a:r>
            <a:r>
              <a:rPr lang="en-IN" dirty="0"/>
              <a:t>(</a:t>
            </a:r>
            <a:r>
              <a:rPr lang="en-IN" i="1" dirty="0"/>
              <a:t>*paths</a:t>
            </a:r>
            <a:r>
              <a:rPr lang="en-IN" dirty="0"/>
              <a:t>, </a:t>
            </a:r>
            <a:r>
              <a:rPr lang="en-IN" i="1" dirty="0" err="1"/>
              <a:t>module_relative</a:t>
            </a:r>
            <a:r>
              <a:rPr lang="en-IN" i="1" dirty="0"/>
              <a:t>=True</a:t>
            </a:r>
            <a:r>
              <a:rPr lang="en-IN" dirty="0"/>
              <a:t>, </a:t>
            </a:r>
            <a:r>
              <a:rPr lang="en-IN" i="1" dirty="0"/>
              <a:t>package=None</a:t>
            </a:r>
            <a:r>
              <a:rPr lang="en-IN" dirty="0"/>
              <a:t>, </a:t>
            </a:r>
            <a:r>
              <a:rPr lang="en-IN" i="1" dirty="0" err="1" smtClean="0"/>
              <a:t>setUp</a:t>
            </a:r>
            <a:r>
              <a:rPr lang="en-IN" i="1" dirty="0" smtClean="0"/>
              <a:t>=None</a:t>
            </a:r>
            <a:r>
              <a:rPr lang="en-IN" dirty="0" smtClean="0"/>
              <a:t>, </a:t>
            </a:r>
            <a:r>
              <a:rPr lang="en-IN" i="1" dirty="0" err="1" smtClean="0"/>
              <a:t>tearDown</a:t>
            </a:r>
            <a:r>
              <a:rPr lang="en-IN" i="1" dirty="0" smtClean="0"/>
              <a:t>=None</a:t>
            </a:r>
            <a:r>
              <a:rPr lang="en-IN" dirty="0"/>
              <a:t>, </a:t>
            </a:r>
            <a:r>
              <a:rPr lang="en-IN" i="1" dirty="0"/>
              <a:t>globs=None</a:t>
            </a:r>
            <a:r>
              <a:rPr lang="en-IN" dirty="0"/>
              <a:t>, </a:t>
            </a:r>
            <a:r>
              <a:rPr lang="en-IN" i="1" dirty="0" err="1"/>
              <a:t>optionflags</a:t>
            </a:r>
            <a:r>
              <a:rPr lang="en-IN" i="1" dirty="0"/>
              <a:t>=0</a:t>
            </a:r>
            <a:r>
              <a:rPr lang="en-IN" dirty="0"/>
              <a:t>, </a:t>
            </a:r>
            <a:r>
              <a:rPr lang="en-IN" i="1" dirty="0"/>
              <a:t>parser=</a:t>
            </a:r>
            <a:r>
              <a:rPr lang="en-IN" i="1" dirty="0" err="1"/>
              <a:t>DocTestParser</a:t>
            </a:r>
            <a:r>
              <a:rPr lang="en-IN" i="1" dirty="0" smtClean="0"/>
              <a:t>()</a:t>
            </a:r>
            <a:r>
              <a:rPr lang="en-IN" dirty="0" smtClean="0"/>
              <a:t>, </a:t>
            </a:r>
            <a:r>
              <a:rPr lang="en-IN" i="1" dirty="0" smtClean="0"/>
              <a:t>encoding=None</a:t>
            </a:r>
            <a:r>
              <a:rPr lang="en-IN" dirty="0" smtClean="0"/>
              <a:t>)</a:t>
            </a:r>
          </a:p>
          <a:p>
            <a:pPr marL="0" indent="0">
              <a:buNone/>
            </a:pPr>
            <a:r>
              <a:rPr lang="en-IN" dirty="0"/>
              <a:t>Convert </a:t>
            </a:r>
            <a:r>
              <a:rPr lang="en-IN" dirty="0" err="1"/>
              <a:t>doctest</a:t>
            </a:r>
            <a:r>
              <a:rPr lang="en-IN" dirty="0"/>
              <a:t> tests from one or more text files to a </a:t>
            </a:r>
            <a:r>
              <a:rPr lang="en-IN" dirty="0" err="1"/>
              <a:t>unittest.TestSuite</a:t>
            </a:r>
            <a:r>
              <a:rPr lang="en-IN" dirty="0"/>
              <a:t>.</a:t>
            </a:r>
          </a:p>
        </p:txBody>
      </p:sp>
    </p:spTree>
    <p:extLst>
      <p:ext uri="{BB962C8B-B14F-4D97-AF65-F5344CB8AC3E}">
        <p14:creationId xmlns:p14="http://schemas.microsoft.com/office/powerpoint/2010/main" val="39181485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Advanced API</a:t>
            </a:r>
          </a:p>
        </p:txBody>
      </p:sp>
      <p:sp>
        <p:nvSpPr>
          <p:cNvPr id="3" name="Content Placeholder 2"/>
          <p:cNvSpPr>
            <a:spLocks noGrp="1"/>
          </p:cNvSpPr>
          <p:nvPr>
            <p:ph idx="1"/>
          </p:nvPr>
        </p:nvSpPr>
        <p:spPr/>
        <p:txBody>
          <a:bodyPr/>
          <a:lstStyle/>
          <a:p>
            <a:pPr marL="0" indent="0" algn="just">
              <a:buNone/>
            </a:pPr>
            <a:r>
              <a:rPr lang="en-IN" dirty="0"/>
              <a:t>The basic API is a simple wrapper that’s intended to make </a:t>
            </a:r>
            <a:r>
              <a:rPr lang="en-IN" dirty="0" err="1"/>
              <a:t>doctest</a:t>
            </a:r>
            <a:r>
              <a:rPr lang="en-IN" dirty="0"/>
              <a:t> easy to use. It is </a:t>
            </a:r>
            <a:r>
              <a:rPr lang="en-IN" dirty="0" smtClean="0"/>
              <a:t>fairly flexible</a:t>
            </a:r>
            <a:r>
              <a:rPr lang="en-IN" dirty="0"/>
              <a:t>, and should meet most users’ needs; however, if you require more fine-grained </a:t>
            </a:r>
            <a:r>
              <a:rPr lang="en-IN" dirty="0" smtClean="0"/>
              <a:t>control over </a:t>
            </a:r>
            <a:r>
              <a:rPr lang="en-IN" dirty="0"/>
              <a:t>testing, or wish to extend </a:t>
            </a:r>
            <a:r>
              <a:rPr lang="en-IN" dirty="0" err="1"/>
              <a:t>doctest’s</a:t>
            </a:r>
            <a:r>
              <a:rPr lang="en-IN" dirty="0"/>
              <a:t> capabilities, then you should use the advanced API</a:t>
            </a:r>
            <a:r>
              <a:rPr lang="en-IN" dirty="0" smtClean="0"/>
              <a:t>.</a:t>
            </a:r>
          </a:p>
          <a:p>
            <a:pPr marL="0" indent="0" algn="just">
              <a:buNone/>
            </a:pPr>
            <a:r>
              <a:rPr lang="en-IN" dirty="0"/>
              <a:t>The advanced API revolves around two container classes, which are used to store </a:t>
            </a:r>
            <a:r>
              <a:rPr lang="en-IN" dirty="0" smtClean="0"/>
              <a:t>the interactive </a:t>
            </a:r>
            <a:r>
              <a:rPr lang="en-IN" dirty="0"/>
              <a:t>examples extracted from </a:t>
            </a:r>
            <a:r>
              <a:rPr lang="en-IN" dirty="0" err="1"/>
              <a:t>doctest</a:t>
            </a:r>
            <a:r>
              <a:rPr lang="en-IN" dirty="0"/>
              <a:t> cases</a:t>
            </a:r>
            <a:r>
              <a:rPr lang="en-IN" dirty="0" smtClean="0"/>
              <a:t>:</a:t>
            </a:r>
          </a:p>
          <a:p>
            <a:pPr algn="just"/>
            <a:r>
              <a:rPr lang="en-IN" dirty="0"/>
              <a:t>Example: A single Python statement, paired with its expected output.</a:t>
            </a:r>
          </a:p>
          <a:p>
            <a:pPr algn="just"/>
            <a:r>
              <a:rPr lang="en-IN" dirty="0" err="1"/>
              <a:t>DocTest</a:t>
            </a:r>
            <a:r>
              <a:rPr lang="en-IN" dirty="0"/>
              <a:t>: A collection of Examples, typically extracted from a single </a:t>
            </a:r>
            <a:r>
              <a:rPr lang="en-IN" dirty="0" err="1"/>
              <a:t>docstring</a:t>
            </a:r>
            <a:r>
              <a:rPr lang="en-IN" dirty="0"/>
              <a:t> or text file</a:t>
            </a:r>
            <a:r>
              <a:rPr lang="en-IN" dirty="0" smtClean="0"/>
              <a:t>.</a:t>
            </a:r>
          </a:p>
          <a:p>
            <a:endParaRPr lang="en-IN" dirty="0"/>
          </a:p>
        </p:txBody>
      </p:sp>
    </p:spTree>
    <p:extLst>
      <p:ext uri="{BB962C8B-B14F-4D97-AF65-F5344CB8AC3E}">
        <p14:creationId xmlns:p14="http://schemas.microsoft.com/office/powerpoint/2010/main" val="33973591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21" y="365760"/>
            <a:ext cx="11381705" cy="6125192"/>
          </a:xfrm>
        </p:spPr>
        <p:txBody>
          <a:bodyPr>
            <a:normAutofit/>
          </a:bodyPr>
          <a:lstStyle/>
          <a:p>
            <a:pPr marL="0" indent="0" algn="just">
              <a:buNone/>
            </a:pPr>
            <a:r>
              <a:rPr lang="en-IN" dirty="0"/>
              <a:t>Additional processing classes are defined to find, parse, and run, and check </a:t>
            </a:r>
            <a:r>
              <a:rPr lang="en-IN" dirty="0" err="1"/>
              <a:t>doctest</a:t>
            </a:r>
            <a:endParaRPr lang="en-IN" dirty="0"/>
          </a:p>
          <a:p>
            <a:pPr marL="0" indent="0" algn="just">
              <a:buNone/>
            </a:pPr>
            <a:r>
              <a:rPr lang="en-IN" dirty="0"/>
              <a:t>examples:</a:t>
            </a:r>
          </a:p>
          <a:p>
            <a:pPr algn="just"/>
            <a:r>
              <a:rPr lang="en-IN" dirty="0" err="1"/>
              <a:t>DocTestFinder</a:t>
            </a:r>
            <a:r>
              <a:rPr lang="en-IN" dirty="0"/>
              <a:t>: Finds all </a:t>
            </a:r>
            <a:r>
              <a:rPr lang="en-IN" dirty="0" err="1"/>
              <a:t>docstrings</a:t>
            </a:r>
            <a:r>
              <a:rPr lang="en-IN" dirty="0"/>
              <a:t> in a given module, and uses a </a:t>
            </a:r>
            <a:r>
              <a:rPr lang="en-IN" dirty="0" err="1"/>
              <a:t>DocTestParser</a:t>
            </a:r>
            <a:r>
              <a:rPr lang="en-IN" dirty="0"/>
              <a:t> </a:t>
            </a:r>
            <a:r>
              <a:rPr lang="en-IN" dirty="0" smtClean="0"/>
              <a:t>to create </a:t>
            </a:r>
            <a:r>
              <a:rPr lang="en-IN" dirty="0"/>
              <a:t>a </a:t>
            </a:r>
            <a:r>
              <a:rPr lang="en-IN" dirty="0" err="1"/>
              <a:t>DocTest</a:t>
            </a:r>
            <a:r>
              <a:rPr lang="en-IN" dirty="0"/>
              <a:t> from every </a:t>
            </a:r>
            <a:r>
              <a:rPr lang="en-IN" dirty="0" err="1"/>
              <a:t>docstring</a:t>
            </a:r>
            <a:r>
              <a:rPr lang="en-IN" dirty="0"/>
              <a:t> that contains interactive examples.</a:t>
            </a:r>
          </a:p>
          <a:p>
            <a:pPr algn="just"/>
            <a:r>
              <a:rPr lang="en-IN" dirty="0" err="1"/>
              <a:t>DocTestParser</a:t>
            </a:r>
            <a:r>
              <a:rPr lang="en-IN" dirty="0"/>
              <a:t>: Creates a </a:t>
            </a:r>
            <a:r>
              <a:rPr lang="en-IN" dirty="0" err="1"/>
              <a:t>DocTest</a:t>
            </a:r>
            <a:r>
              <a:rPr lang="en-IN" dirty="0"/>
              <a:t> object from a string (such as an object’s </a:t>
            </a:r>
            <a:r>
              <a:rPr lang="en-IN" dirty="0" err="1"/>
              <a:t>docstring</a:t>
            </a:r>
            <a:r>
              <a:rPr lang="en-IN" dirty="0"/>
              <a:t>).</a:t>
            </a:r>
          </a:p>
          <a:p>
            <a:pPr algn="just"/>
            <a:r>
              <a:rPr lang="en-IN" dirty="0" err="1"/>
              <a:t>DocTestRunner</a:t>
            </a:r>
            <a:r>
              <a:rPr lang="en-IN" dirty="0"/>
              <a:t>: Executes the examples in a </a:t>
            </a:r>
            <a:r>
              <a:rPr lang="en-IN" dirty="0" err="1"/>
              <a:t>DocTest</a:t>
            </a:r>
            <a:r>
              <a:rPr lang="en-IN" dirty="0"/>
              <a:t>, and uses an </a:t>
            </a:r>
            <a:r>
              <a:rPr lang="en-IN" dirty="0" err="1"/>
              <a:t>OutputChecker</a:t>
            </a:r>
            <a:r>
              <a:rPr lang="en-IN" dirty="0"/>
              <a:t> </a:t>
            </a:r>
            <a:r>
              <a:rPr lang="en-IN" dirty="0" smtClean="0"/>
              <a:t>to their </a:t>
            </a:r>
            <a:r>
              <a:rPr lang="en-IN" dirty="0"/>
              <a:t>output.</a:t>
            </a:r>
          </a:p>
          <a:p>
            <a:pPr algn="just"/>
            <a:r>
              <a:rPr lang="en-IN" dirty="0" err="1"/>
              <a:t>OutputChecker</a:t>
            </a:r>
            <a:r>
              <a:rPr lang="en-IN" dirty="0"/>
              <a:t>: Compares the actual output from a </a:t>
            </a:r>
            <a:r>
              <a:rPr lang="en-IN" dirty="0" err="1"/>
              <a:t>doctest</a:t>
            </a:r>
            <a:r>
              <a:rPr lang="en-IN" dirty="0"/>
              <a:t> example with the </a:t>
            </a:r>
            <a:r>
              <a:rPr lang="en-IN" dirty="0" smtClean="0"/>
              <a:t>expected output</a:t>
            </a:r>
            <a:r>
              <a:rPr lang="en-IN" dirty="0"/>
              <a:t>, and decides whether they match.</a:t>
            </a:r>
          </a:p>
        </p:txBody>
      </p:sp>
    </p:spTree>
    <p:extLst>
      <p:ext uri="{BB962C8B-B14F-4D97-AF65-F5344CB8AC3E}">
        <p14:creationId xmlns:p14="http://schemas.microsoft.com/office/powerpoint/2010/main" val="36804942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22" y="430154"/>
            <a:ext cx="11368825" cy="6086556"/>
          </a:xfrm>
        </p:spPr>
        <p:txBody>
          <a:bodyPr/>
          <a:lstStyle/>
          <a:p>
            <a:pPr marL="0" indent="0">
              <a:buNone/>
            </a:pPr>
            <a:r>
              <a:rPr lang="en-IN" dirty="0"/>
              <a:t>The relationships among these processing classes are summarized in the following diagram</a:t>
            </a:r>
            <a:r>
              <a:rPr lang="en-IN" dirty="0" smtClean="0"/>
              <a:t>:</a:t>
            </a:r>
          </a:p>
          <a:p>
            <a:pPr marL="0" indent="0">
              <a:buNone/>
            </a:pPr>
            <a:r>
              <a:rPr lang="en-IN" dirty="0" smtClean="0"/>
              <a:t>                                                           list </a:t>
            </a:r>
            <a:r>
              <a:rPr lang="en-IN" dirty="0"/>
              <a:t>of:</a:t>
            </a:r>
          </a:p>
          <a:p>
            <a:pPr marL="0" indent="0">
              <a:buNone/>
            </a:pPr>
            <a:r>
              <a:rPr lang="en-IN" dirty="0" smtClean="0"/>
              <a:t>+------+                                             </a:t>
            </a:r>
            <a:r>
              <a:rPr lang="en-IN" dirty="0"/>
              <a:t>+---------+</a:t>
            </a:r>
          </a:p>
          <a:p>
            <a:pPr marL="0" indent="0">
              <a:buNone/>
            </a:pPr>
            <a:r>
              <a:rPr lang="en-IN" dirty="0"/>
              <a:t>|module| --</a:t>
            </a:r>
            <a:r>
              <a:rPr lang="en-IN" dirty="0" err="1"/>
              <a:t>DocTestFinder</a:t>
            </a:r>
            <a:r>
              <a:rPr lang="en-IN" dirty="0"/>
              <a:t>-&gt; | </a:t>
            </a:r>
            <a:r>
              <a:rPr lang="en-IN" dirty="0" err="1"/>
              <a:t>DocTest</a:t>
            </a:r>
            <a:r>
              <a:rPr lang="en-IN" dirty="0"/>
              <a:t> | --</a:t>
            </a:r>
            <a:r>
              <a:rPr lang="en-IN" dirty="0" err="1"/>
              <a:t>DocTestRunner</a:t>
            </a:r>
            <a:r>
              <a:rPr lang="en-IN" dirty="0"/>
              <a:t>-&gt; results</a:t>
            </a:r>
          </a:p>
          <a:p>
            <a:pPr marL="0" indent="0">
              <a:buNone/>
            </a:pPr>
            <a:r>
              <a:rPr lang="en-IN" dirty="0" smtClean="0"/>
              <a:t>+------+		|	     ^	    +  ---------   +        | 	 ^</a:t>
            </a:r>
            <a:r>
              <a:rPr lang="en-IN" dirty="0"/>
              <a:t> </a:t>
            </a:r>
            <a:r>
              <a:rPr lang="en-IN" dirty="0" smtClean="0"/>
              <a:t>      (</a:t>
            </a:r>
            <a:r>
              <a:rPr lang="en-IN" dirty="0"/>
              <a:t>printed</a:t>
            </a:r>
            <a:r>
              <a:rPr lang="en-IN" dirty="0" smtClean="0"/>
              <a:t>)</a:t>
            </a:r>
          </a:p>
          <a:p>
            <a:pPr marL="0" indent="0">
              <a:buNone/>
            </a:pPr>
            <a:r>
              <a:rPr lang="en-IN" dirty="0" smtClean="0"/>
              <a:t>                        |              |        | Example|        |              |</a:t>
            </a:r>
            <a:endParaRPr lang="en-IN" dirty="0"/>
          </a:p>
          <a:p>
            <a:pPr marL="0" indent="0">
              <a:buNone/>
            </a:pPr>
            <a:r>
              <a:rPr lang="en-IN" dirty="0" smtClean="0"/>
              <a:t>                        v              |        |      </a:t>
            </a:r>
            <a:r>
              <a:rPr lang="en-IN" dirty="0"/>
              <a:t>... </a:t>
            </a:r>
            <a:r>
              <a:rPr lang="en-IN" dirty="0" smtClean="0"/>
              <a:t>      |        </a:t>
            </a:r>
            <a:r>
              <a:rPr lang="en-IN" dirty="0"/>
              <a:t>v </a:t>
            </a:r>
            <a:r>
              <a:rPr lang="en-IN" dirty="0" smtClean="0"/>
              <a:t>             |</a:t>
            </a:r>
            <a:endParaRPr lang="en-IN" dirty="0"/>
          </a:p>
          <a:p>
            <a:pPr marL="0" indent="0">
              <a:buNone/>
            </a:pPr>
            <a:r>
              <a:rPr lang="en-IN" dirty="0" smtClean="0"/>
              <a:t>                        </a:t>
            </a:r>
            <a:r>
              <a:rPr lang="en-IN" dirty="0" err="1" smtClean="0"/>
              <a:t>DocTestParser</a:t>
            </a:r>
            <a:r>
              <a:rPr lang="en-IN" dirty="0" smtClean="0"/>
              <a:t>  | </a:t>
            </a:r>
            <a:r>
              <a:rPr lang="en-IN" dirty="0"/>
              <a:t>Example | </a:t>
            </a:r>
            <a:r>
              <a:rPr lang="en-IN" dirty="0" smtClean="0"/>
              <a:t>    </a:t>
            </a:r>
            <a:r>
              <a:rPr lang="en-IN" dirty="0" err="1" smtClean="0"/>
              <a:t>OutputChecker</a:t>
            </a:r>
            <a:endParaRPr lang="en-IN" dirty="0"/>
          </a:p>
          <a:p>
            <a:pPr marL="0" indent="0">
              <a:buNone/>
            </a:pPr>
            <a:r>
              <a:rPr lang="en-IN" dirty="0" smtClean="0"/>
              <a:t>                                                  +   ---------    +</a:t>
            </a:r>
            <a:endParaRPr lang="en-IN" dirty="0"/>
          </a:p>
        </p:txBody>
      </p:sp>
    </p:spTree>
    <p:extLst>
      <p:ext uri="{BB962C8B-B14F-4D97-AF65-F5344CB8AC3E}">
        <p14:creationId xmlns:p14="http://schemas.microsoft.com/office/powerpoint/2010/main" val="38518986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DocTest</a:t>
            </a:r>
            <a:r>
              <a:rPr lang="en-IN" dirty="0"/>
              <a:t> Objects</a:t>
            </a:r>
          </a:p>
        </p:txBody>
      </p:sp>
      <p:sp>
        <p:nvSpPr>
          <p:cNvPr id="3" name="Content Placeholder 2"/>
          <p:cNvSpPr>
            <a:spLocks noGrp="1"/>
          </p:cNvSpPr>
          <p:nvPr>
            <p:ph idx="1"/>
          </p:nvPr>
        </p:nvSpPr>
        <p:spPr/>
        <p:txBody>
          <a:bodyPr>
            <a:normAutofit fontScale="92500"/>
          </a:bodyPr>
          <a:lstStyle/>
          <a:p>
            <a:pPr marL="0" indent="0" algn="just">
              <a:buNone/>
            </a:pPr>
            <a:r>
              <a:rPr lang="en-IN" i="1" dirty="0"/>
              <a:t>class </a:t>
            </a:r>
            <a:r>
              <a:rPr lang="en-IN" dirty="0" err="1"/>
              <a:t>doctest</a:t>
            </a:r>
            <a:r>
              <a:rPr lang="en-IN" dirty="0"/>
              <a:t>. </a:t>
            </a:r>
            <a:r>
              <a:rPr lang="en-IN" b="1" dirty="0" err="1"/>
              <a:t>DocTest</a:t>
            </a:r>
            <a:r>
              <a:rPr lang="en-IN" dirty="0"/>
              <a:t>(</a:t>
            </a:r>
            <a:r>
              <a:rPr lang="en-IN" i="1" dirty="0"/>
              <a:t>examples</a:t>
            </a:r>
            <a:r>
              <a:rPr lang="en-IN" dirty="0"/>
              <a:t>, </a:t>
            </a:r>
            <a:r>
              <a:rPr lang="en-IN" i="1" dirty="0"/>
              <a:t>globs</a:t>
            </a:r>
            <a:r>
              <a:rPr lang="en-IN" dirty="0"/>
              <a:t>, </a:t>
            </a:r>
            <a:r>
              <a:rPr lang="en-IN" i="1" dirty="0"/>
              <a:t>name</a:t>
            </a:r>
            <a:r>
              <a:rPr lang="en-IN" dirty="0"/>
              <a:t>, </a:t>
            </a:r>
            <a:r>
              <a:rPr lang="en-IN" i="1" dirty="0"/>
              <a:t>filename</a:t>
            </a:r>
            <a:r>
              <a:rPr lang="en-IN" dirty="0"/>
              <a:t>, </a:t>
            </a:r>
            <a:r>
              <a:rPr lang="en-IN" i="1" dirty="0" err="1"/>
              <a:t>lineno</a:t>
            </a:r>
            <a:r>
              <a:rPr lang="en-IN" dirty="0"/>
              <a:t>, </a:t>
            </a:r>
            <a:r>
              <a:rPr lang="en-IN" i="1" dirty="0" err="1" smtClean="0"/>
              <a:t>docstring</a:t>
            </a:r>
            <a:r>
              <a:rPr lang="en-IN" dirty="0" smtClean="0"/>
              <a:t>) collection </a:t>
            </a:r>
            <a:r>
              <a:rPr lang="en-IN" dirty="0"/>
              <a:t>of </a:t>
            </a:r>
            <a:r>
              <a:rPr lang="en-IN" dirty="0" err="1"/>
              <a:t>doctest</a:t>
            </a:r>
            <a:r>
              <a:rPr lang="en-IN" dirty="0"/>
              <a:t> examples that should be run in a single namespace. </a:t>
            </a:r>
            <a:r>
              <a:rPr lang="en-IN" dirty="0" smtClean="0"/>
              <a:t>The constructor </a:t>
            </a:r>
            <a:r>
              <a:rPr lang="en-IN" dirty="0"/>
              <a:t>arguments are used to initialize the attributes of the same names</a:t>
            </a:r>
            <a:r>
              <a:rPr lang="en-IN" dirty="0" smtClean="0"/>
              <a:t>.</a:t>
            </a:r>
          </a:p>
          <a:p>
            <a:pPr marL="0" indent="0" algn="just">
              <a:buNone/>
            </a:pPr>
            <a:r>
              <a:rPr lang="en-IN" dirty="0" err="1"/>
              <a:t>DocTest</a:t>
            </a:r>
            <a:r>
              <a:rPr lang="en-IN" dirty="0"/>
              <a:t> defines the following attributes. They are initialized by the constructor, </a:t>
            </a:r>
            <a:r>
              <a:rPr lang="en-IN" dirty="0" smtClean="0"/>
              <a:t>and should </a:t>
            </a:r>
            <a:r>
              <a:rPr lang="en-IN" dirty="0"/>
              <a:t>not be modified directly</a:t>
            </a:r>
            <a:r>
              <a:rPr lang="en-IN" dirty="0" smtClean="0"/>
              <a:t>.</a:t>
            </a:r>
          </a:p>
          <a:p>
            <a:pPr marL="0" indent="0" algn="just">
              <a:buNone/>
            </a:pPr>
            <a:r>
              <a:rPr lang="en-IN" b="1" dirty="0"/>
              <a:t>examples</a:t>
            </a:r>
          </a:p>
          <a:p>
            <a:pPr marL="0" indent="0" algn="just">
              <a:buNone/>
            </a:pPr>
            <a:r>
              <a:rPr lang="en-IN" dirty="0"/>
              <a:t>A list of Example objects encoding the individual interactive Python examples </a:t>
            </a:r>
            <a:r>
              <a:rPr lang="en-IN" dirty="0" smtClean="0"/>
              <a:t>that should </a:t>
            </a:r>
            <a:r>
              <a:rPr lang="en-IN" dirty="0"/>
              <a:t>be run by this test</a:t>
            </a:r>
            <a:r>
              <a:rPr lang="en-IN" dirty="0" smtClean="0"/>
              <a:t>.</a:t>
            </a:r>
          </a:p>
          <a:p>
            <a:pPr marL="0" indent="0" algn="just">
              <a:buNone/>
            </a:pPr>
            <a:r>
              <a:rPr lang="en-IN" b="1" dirty="0"/>
              <a:t>globs</a:t>
            </a:r>
          </a:p>
          <a:p>
            <a:pPr marL="0" indent="0" algn="just">
              <a:buNone/>
            </a:pPr>
            <a:r>
              <a:rPr lang="en-IN" dirty="0" smtClean="0"/>
              <a:t>namespace </a:t>
            </a:r>
            <a:r>
              <a:rPr lang="en-IN" dirty="0"/>
              <a:t>(aka </a:t>
            </a:r>
            <a:r>
              <a:rPr lang="en-IN" dirty="0" err="1"/>
              <a:t>globals</a:t>
            </a:r>
            <a:r>
              <a:rPr lang="en-IN" dirty="0"/>
              <a:t>) that the examples should be run in. This is a </a:t>
            </a:r>
            <a:r>
              <a:rPr lang="en-IN" dirty="0" smtClean="0"/>
              <a:t>dictionary mapping </a:t>
            </a:r>
            <a:r>
              <a:rPr lang="en-IN" dirty="0"/>
              <a:t>names to values. Any changes to the namespace made by the </a:t>
            </a:r>
            <a:r>
              <a:rPr lang="en-IN" dirty="0" smtClean="0"/>
              <a:t>examples (such </a:t>
            </a:r>
            <a:r>
              <a:rPr lang="en-IN" dirty="0"/>
              <a:t>as binding new variables) will be reflected in globs after the test is run.</a:t>
            </a:r>
          </a:p>
        </p:txBody>
      </p:sp>
    </p:spTree>
    <p:extLst>
      <p:ext uri="{BB962C8B-B14F-4D97-AF65-F5344CB8AC3E}">
        <p14:creationId xmlns:p14="http://schemas.microsoft.com/office/powerpoint/2010/main" val="37040912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22" y="430154"/>
            <a:ext cx="11433220" cy="6073677"/>
          </a:xfrm>
        </p:spPr>
        <p:txBody>
          <a:bodyPr/>
          <a:lstStyle/>
          <a:p>
            <a:pPr marL="0" indent="0" algn="just">
              <a:buNone/>
            </a:pPr>
            <a:r>
              <a:rPr lang="en-IN" b="1" dirty="0" smtClean="0"/>
              <a:t>Filename</a:t>
            </a:r>
          </a:p>
          <a:p>
            <a:pPr marL="0" indent="0" algn="just">
              <a:buNone/>
            </a:pPr>
            <a:r>
              <a:rPr lang="en-IN" dirty="0" smtClean="0"/>
              <a:t>The </a:t>
            </a:r>
            <a:r>
              <a:rPr lang="en-IN" dirty="0"/>
              <a:t>name of the file that this </a:t>
            </a:r>
            <a:r>
              <a:rPr lang="en-IN" dirty="0" err="1"/>
              <a:t>DocTest</a:t>
            </a:r>
            <a:r>
              <a:rPr lang="en-IN" dirty="0"/>
              <a:t> was extracted from; or None if the filename </a:t>
            </a:r>
            <a:r>
              <a:rPr lang="en-IN" dirty="0" smtClean="0"/>
              <a:t>is unknown</a:t>
            </a:r>
            <a:r>
              <a:rPr lang="en-IN" dirty="0"/>
              <a:t>, or if the </a:t>
            </a:r>
            <a:r>
              <a:rPr lang="en-IN" dirty="0" err="1"/>
              <a:t>DocTest</a:t>
            </a:r>
            <a:r>
              <a:rPr lang="en-IN" dirty="0"/>
              <a:t> was not extracted from a file</a:t>
            </a:r>
            <a:r>
              <a:rPr lang="en-IN" dirty="0" smtClean="0"/>
              <a:t>.</a:t>
            </a:r>
          </a:p>
          <a:p>
            <a:pPr marL="0" indent="0" algn="just">
              <a:buNone/>
            </a:pPr>
            <a:r>
              <a:rPr lang="en-IN" b="1" dirty="0" err="1" smtClean="0"/>
              <a:t>Lineno</a:t>
            </a:r>
            <a:endParaRPr lang="en-IN" b="1" dirty="0"/>
          </a:p>
          <a:p>
            <a:pPr marL="0" indent="0" algn="just">
              <a:buNone/>
            </a:pPr>
            <a:r>
              <a:rPr lang="en-IN" dirty="0" smtClean="0"/>
              <a:t>The </a:t>
            </a:r>
            <a:r>
              <a:rPr lang="en-IN" dirty="0"/>
              <a:t>line number within filename where this </a:t>
            </a:r>
            <a:r>
              <a:rPr lang="en-IN" dirty="0" err="1"/>
              <a:t>DocTest</a:t>
            </a:r>
            <a:r>
              <a:rPr lang="en-IN" dirty="0"/>
              <a:t> begins, or None if the </a:t>
            </a:r>
            <a:r>
              <a:rPr lang="en-IN" dirty="0" smtClean="0"/>
              <a:t>line number </a:t>
            </a:r>
            <a:r>
              <a:rPr lang="en-IN" dirty="0"/>
              <a:t>is unavailable. This line number is zero-based with respect to the </a:t>
            </a:r>
            <a:r>
              <a:rPr lang="en-IN" dirty="0" smtClean="0"/>
              <a:t>beginning of </a:t>
            </a:r>
            <a:r>
              <a:rPr lang="en-IN" dirty="0"/>
              <a:t>the file</a:t>
            </a:r>
            <a:r>
              <a:rPr lang="en-IN" dirty="0" smtClean="0"/>
              <a:t>.</a:t>
            </a:r>
          </a:p>
          <a:p>
            <a:pPr marL="0" indent="0" algn="just">
              <a:buNone/>
            </a:pPr>
            <a:r>
              <a:rPr lang="en-IN" b="1" dirty="0" err="1"/>
              <a:t>docstring</a:t>
            </a:r>
            <a:endParaRPr lang="en-IN" b="1" dirty="0"/>
          </a:p>
          <a:p>
            <a:pPr marL="0" indent="0" algn="just">
              <a:buNone/>
            </a:pPr>
            <a:r>
              <a:rPr lang="en-IN" dirty="0"/>
              <a:t>The string that the test was extracted from, or None if the string is unavailable, or </a:t>
            </a:r>
            <a:r>
              <a:rPr lang="en-IN" dirty="0" smtClean="0"/>
              <a:t>if the </a:t>
            </a:r>
            <a:r>
              <a:rPr lang="en-IN" dirty="0"/>
              <a:t>test was not extracted from a string</a:t>
            </a:r>
            <a:r>
              <a:rPr lang="en-IN" dirty="0" smtClean="0"/>
              <a:t>.</a:t>
            </a:r>
          </a:p>
          <a:p>
            <a:pPr marL="0" indent="0">
              <a:buNone/>
            </a:pPr>
            <a:endParaRPr lang="en-IN" dirty="0"/>
          </a:p>
        </p:txBody>
      </p:sp>
    </p:spTree>
    <p:extLst>
      <p:ext uri="{BB962C8B-B14F-4D97-AF65-F5344CB8AC3E}">
        <p14:creationId xmlns:p14="http://schemas.microsoft.com/office/powerpoint/2010/main" val="3386468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4" y="284742"/>
            <a:ext cx="11788462" cy="4555093"/>
          </a:xfrm>
          <a:prstGeom prst="rect">
            <a:avLst/>
          </a:prstGeom>
        </p:spPr>
        <p:txBody>
          <a:bodyPr wrap="square">
            <a:spAutoFit/>
          </a:bodyPr>
          <a:lstStyle/>
          <a:p>
            <a:pPr algn="just"/>
            <a:r>
              <a:rPr lang="en-IN" sz="2800" u="sng" dirty="0" err="1">
                <a:latin typeface="Linux Libertine"/>
              </a:rPr>
              <a:t>Doctest</a:t>
            </a:r>
            <a:r>
              <a:rPr lang="en-IN" sz="2800" u="sng" dirty="0">
                <a:latin typeface="Linux Libertine"/>
              </a:rPr>
              <a:t> and documentation </a:t>
            </a:r>
            <a:r>
              <a:rPr lang="en-IN" sz="2800" u="sng" dirty="0" smtClean="0">
                <a:latin typeface="Linux Libertine"/>
              </a:rPr>
              <a:t>generators</a:t>
            </a:r>
            <a:endParaRPr lang="en-IN" sz="2800" u="sng" dirty="0">
              <a:latin typeface="Linux Libertine"/>
            </a:endParaRPr>
          </a:p>
          <a:p>
            <a:pPr algn="just"/>
            <a:r>
              <a:rPr lang="en-IN" sz="2400" dirty="0">
                <a:latin typeface="Arial" panose="020B0604020202020204" pitchFamily="34" charset="0"/>
              </a:rPr>
              <a:t>Both the </a:t>
            </a:r>
            <a:r>
              <a:rPr lang="en-IN" sz="2400" dirty="0" err="1">
                <a:latin typeface="Arial" panose="020B0604020202020204" pitchFamily="34" charset="0"/>
              </a:rPr>
              <a:t>EpyText</a:t>
            </a:r>
            <a:r>
              <a:rPr lang="en-IN" sz="2400" dirty="0">
                <a:latin typeface="Arial" panose="020B0604020202020204" pitchFamily="34" charset="0"/>
              </a:rPr>
              <a:t> format of </a:t>
            </a:r>
            <a:r>
              <a:rPr lang="en-IN" sz="2400" dirty="0" err="1">
                <a:latin typeface="Arial" panose="020B0604020202020204" pitchFamily="34" charset="0"/>
              </a:rPr>
              <a:t>Epydoc</a:t>
            </a:r>
            <a:r>
              <a:rPr lang="en-IN" sz="2400" dirty="0">
                <a:latin typeface="Arial" panose="020B0604020202020204" pitchFamily="34" charset="0"/>
              </a:rPr>
              <a:t> and </a:t>
            </a:r>
            <a:r>
              <a:rPr lang="en-IN" sz="2400" dirty="0" err="1">
                <a:latin typeface="Arial" panose="020B0604020202020204" pitchFamily="34" charset="0"/>
              </a:rPr>
              <a:t>Docutils</a:t>
            </a:r>
            <a:r>
              <a:rPr lang="en-IN" sz="2400" dirty="0">
                <a:latin typeface="Arial" panose="020B0604020202020204" pitchFamily="34" charset="0"/>
              </a:rPr>
              <a:t>' </a:t>
            </a:r>
            <a:r>
              <a:rPr lang="en-IN" sz="2400" dirty="0" err="1">
                <a:latin typeface="Arial" panose="020B0604020202020204" pitchFamily="34" charset="0"/>
              </a:rPr>
              <a:t>reStructuredText</a:t>
            </a:r>
            <a:r>
              <a:rPr lang="en-IN" sz="2400" dirty="0">
                <a:latin typeface="Arial" panose="020B0604020202020204" pitchFamily="34" charset="0"/>
              </a:rPr>
              <a:t> format support the </a:t>
            </a:r>
            <a:r>
              <a:rPr lang="en-IN" sz="2400" dirty="0" err="1">
                <a:latin typeface="Arial" panose="020B0604020202020204" pitchFamily="34" charset="0"/>
              </a:rPr>
              <a:t>markup</a:t>
            </a:r>
            <a:r>
              <a:rPr lang="en-IN" sz="2400" dirty="0">
                <a:latin typeface="Arial" panose="020B0604020202020204" pitchFamily="34" charset="0"/>
              </a:rPr>
              <a:t> of </a:t>
            </a:r>
            <a:r>
              <a:rPr lang="en-IN" sz="2400" dirty="0" err="1">
                <a:latin typeface="Arial" panose="020B0604020202020204" pitchFamily="34" charset="0"/>
              </a:rPr>
              <a:t>doctest</a:t>
            </a:r>
            <a:r>
              <a:rPr lang="en-IN" sz="2400" dirty="0">
                <a:latin typeface="Arial" panose="020B0604020202020204" pitchFamily="34" charset="0"/>
              </a:rPr>
              <a:t> sections within </a:t>
            </a:r>
            <a:r>
              <a:rPr lang="en-IN" sz="2400" dirty="0" err="1">
                <a:latin typeface="Arial" panose="020B0604020202020204" pitchFamily="34" charset="0"/>
              </a:rPr>
              <a:t>docstrings</a:t>
            </a:r>
            <a:r>
              <a:rPr lang="en-IN" sz="2400" dirty="0" smtClean="0">
                <a:latin typeface="Arial" panose="020B0604020202020204" pitchFamily="34" charset="0"/>
              </a:rPr>
              <a:t>.</a:t>
            </a:r>
          </a:p>
          <a:p>
            <a:pPr algn="just"/>
            <a:endParaRPr lang="en-IN" dirty="0">
              <a:latin typeface="Arial" panose="020B0604020202020204" pitchFamily="34" charset="0"/>
            </a:endParaRPr>
          </a:p>
          <a:p>
            <a:pPr algn="just"/>
            <a:r>
              <a:rPr lang="en-IN" sz="2800" u="sng" dirty="0">
                <a:latin typeface="Linux Libertine"/>
              </a:rPr>
              <a:t>Implementation in other programming </a:t>
            </a:r>
            <a:r>
              <a:rPr lang="en-IN" sz="2800" u="sng" dirty="0" smtClean="0">
                <a:latin typeface="Linux Libertine"/>
              </a:rPr>
              <a:t>languages</a:t>
            </a:r>
            <a:endParaRPr lang="en-IN" sz="2800" u="sng" dirty="0">
              <a:latin typeface="Linux Libertine"/>
            </a:endParaRPr>
          </a:p>
          <a:p>
            <a:pPr algn="just"/>
            <a:r>
              <a:rPr lang="en-IN" sz="2400" dirty="0">
                <a:latin typeface="Arial" panose="020B0604020202020204" pitchFamily="34" charset="0"/>
              </a:rPr>
              <a:t>In C++, the </a:t>
            </a:r>
            <a:r>
              <a:rPr lang="en-IN" sz="2400" dirty="0" err="1">
                <a:latin typeface="Arial" panose="020B0604020202020204" pitchFamily="34" charset="0"/>
              </a:rPr>
              <a:t>doctest</a:t>
            </a:r>
            <a:r>
              <a:rPr lang="en-IN" sz="2400" dirty="0">
                <a:latin typeface="Arial" panose="020B0604020202020204" pitchFamily="34" charset="0"/>
              </a:rPr>
              <a:t> framework is the closest possible implementation of the concept - tests can be written directly in the production code with minimal overhead and the option to strip them from the binary</a:t>
            </a:r>
            <a:r>
              <a:rPr lang="en-IN" sz="2400" dirty="0" smtClean="0">
                <a:latin typeface="Arial" panose="020B0604020202020204" pitchFamily="34" charset="0"/>
              </a:rPr>
              <a:t>.</a:t>
            </a:r>
            <a:endParaRPr lang="en-IN" sz="2400" dirty="0">
              <a:latin typeface="Arial" panose="020B0604020202020204" pitchFamily="34" charset="0"/>
            </a:endParaRPr>
          </a:p>
          <a:p>
            <a:pPr algn="just"/>
            <a:r>
              <a:rPr lang="en-IN" sz="2400" dirty="0">
                <a:latin typeface="Arial" panose="020B0604020202020204" pitchFamily="34" charset="0"/>
              </a:rPr>
              <a:t>The </a:t>
            </a:r>
            <a:r>
              <a:rPr lang="en-IN" sz="2400" dirty="0" err="1">
                <a:latin typeface="Arial" panose="020B0604020202020204" pitchFamily="34" charset="0"/>
              </a:rPr>
              <a:t>ExUnit.DocTest</a:t>
            </a:r>
            <a:r>
              <a:rPr lang="en-IN" sz="2400" dirty="0">
                <a:latin typeface="Arial" panose="020B0604020202020204" pitchFamily="34" charset="0"/>
              </a:rPr>
              <a:t> </a:t>
            </a:r>
            <a:r>
              <a:rPr lang="en-IN" sz="2400" dirty="0" smtClean="0">
                <a:latin typeface="Arial" panose="020B0604020202020204" pitchFamily="34" charset="0"/>
              </a:rPr>
              <a:t>Elixir library </a:t>
            </a:r>
            <a:r>
              <a:rPr lang="en-IN" sz="2400" dirty="0">
                <a:latin typeface="Arial" panose="020B0604020202020204" pitchFamily="34" charset="0"/>
              </a:rPr>
              <a:t>implements functionality similar to </a:t>
            </a:r>
            <a:r>
              <a:rPr lang="en-IN" sz="2400" dirty="0" err="1">
                <a:latin typeface="Arial" panose="020B0604020202020204" pitchFamily="34" charset="0"/>
              </a:rPr>
              <a:t>Doctest</a:t>
            </a:r>
            <a:r>
              <a:rPr lang="en-IN" sz="2400" dirty="0" smtClean="0">
                <a:latin typeface="Arial" panose="020B0604020202020204" pitchFamily="34" charset="0"/>
              </a:rPr>
              <a:t>.</a:t>
            </a:r>
            <a:endParaRPr lang="en-IN" sz="2400" dirty="0">
              <a:latin typeface="Arial" panose="020B0604020202020204" pitchFamily="34" charset="0"/>
            </a:endParaRPr>
          </a:p>
          <a:p>
            <a:pPr algn="just"/>
            <a:r>
              <a:rPr lang="en-IN" sz="2400" dirty="0">
                <a:latin typeface="Arial" panose="020B0604020202020204" pitchFamily="34" charset="0"/>
              </a:rPr>
              <a:t>An implementation of </a:t>
            </a:r>
            <a:r>
              <a:rPr lang="en-IN" sz="2400" dirty="0" err="1">
                <a:latin typeface="Arial" panose="020B0604020202020204" pitchFamily="34" charset="0"/>
              </a:rPr>
              <a:t>Doctest</a:t>
            </a:r>
            <a:r>
              <a:rPr lang="en-IN" sz="2400" dirty="0">
                <a:latin typeface="Arial" panose="020B0604020202020204" pitchFamily="34" charset="0"/>
              </a:rPr>
              <a:t> for Haskell</a:t>
            </a:r>
            <a:r>
              <a:rPr lang="en-IN" sz="2400" dirty="0" smtClean="0">
                <a:latin typeface="Arial" panose="020B0604020202020204" pitchFamily="34" charset="0"/>
              </a:rPr>
              <a:t>.</a:t>
            </a:r>
            <a:endParaRPr lang="en-IN" sz="2400" dirty="0">
              <a:latin typeface="Arial" panose="020B0604020202020204" pitchFamily="34" charset="0"/>
            </a:endParaRPr>
          </a:p>
          <a:p>
            <a:pPr algn="just"/>
            <a:r>
              <a:rPr lang="en-IN" sz="2400" dirty="0">
                <a:latin typeface="Arial" panose="020B0604020202020204" pitchFamily="34" charset="0"/>
              </a:rPr>
              <a:t>Writing documentation tests in Elm</a:t>
            </a:r>
            <a:r>
              <a:rPr lang="en-IN" sz="2400" dirty="0" smtClean="0">
                <a:latin typeface="Arial" panose="020B0604020202020204" pitchFamily="34" charset="0"/>
              </a:rPr>
              <a:t>.</a:t>
            </a:r>
            <a:endParaRPr lang="en-IN" sz="2400" dirty="0">
              <a:latin typeface="Arial" panose="020B0604020202020204" pitchFamily="34" charset="0"/>
            </a:endParaRPr>
          </a:p>
          <a:p>
            <a:pPr algn="just"/>
            <a:r>
              <a:rPr lang="en-IN" sz="2400" dirty="0">
                <a:latin typeface="Arial" panose="020B0604020202020204" pitchFamily="34" charset="0"/>
              </a:rPr>
              <a:t>Writing documentation tests in </a:t>
            </a:r>
            <a:r>
              <a:rPr lang="en-IN" sz="2400" dirty="0" smtClean="0">
                <a:latin typeface="Arial" panose="020B0604020202020204" pitchFamily="34" charset="0"/>
              </a:rPr>
              <a:t>Rust</a:t>
            </a:r>
            <a:endParaRPr lang="en-IN" sz="2400" b="0" i="0" dirty="0">
              <a:effectLst/>
              <a:latin typeface="Arial" panose="020B0604020202020204" pitchFamily="34" charset="0"/>
            </a:endParaRPr>
          </a:p>
        </p:txBody>
      </p:sp>
    </p:spTree>
    <p:extLst>
      <p:ext uri="{BB962C8B-B14F-4D97-AF65-F5344CB8AC3E}">
        <p14:creationId xmlns:p14="http://schemas.microsoft.com/office/powerpoint/2010/main" val="12308529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DocTestFinder</a:t>
            </a:r>
            <a:r>
              <a:rPr lang="en-IN" dirty="0"/>
              <a:t> objects</a:t>
            </a:r>
          </a:p>
        </p:txBody>
      </p:sp>
      <p:sp>
        <p:nvSpPr>
          <p:cNvPr id="3" name="Content Placeholder 2"/>
          <p:cNvSpPr>
            <a:spLocks noGrp="1"/>
          </p:cNvSpPr>
          <p:nvPr>
            <p:ph idx="1"/>
          </p:nvPr>
        </p:nvSpPr>
        <p:spPr>
          <a:xfrm>
            <a:off x="685800" y="1998158"/>
            <a:ext cx="10820400" cy="4024125"/>
          </a:xfrm>
        </p:spPr>
        <p:txBody>
          <a:bodyPr>
            <a:normAutofit/>
          </a:bodyPr>
          <a:lstStyle/>
          <a:p>
            <a:pPr marL="0" indent="0" algn="just">
              <a:buNone/>
            </a:pPr>
            <a:r>
              <a:rPr lang="en-IN" i="1" dirty="0"/>
              <a:t>class </a:t>
            </a:r>
            <a:r>
              <a:rPr lang="en-IN" dirty="0" err="1"/>
              <a:t>doctest</a:t>
            </a:r>
            <a:r>
              <a:rPr lang="en-IN" dirty="0"/>
              <a:t>. </a:t>
            </a:r>
            <a:r>
              <a:rPr lang="en-IN" b="1" dirty="0" err="1"/>
              <a:t>DocTestFinder</a:t>
            </a:r>
            <a:r>
              <a:rPr lang="en-IN" dirty="0"/>
              <a:t>(</a:t>
            </a:r>
            <a:r>
              <a:rPr lang="en-IN" i="1" dirty="0"/>
              <a:t>verbose=False</a:t>
            </a:r>
            <a:r>
              <a:rPr lang="en-IN" dirty="0"/>
              <a:t>, </a:t>
            </a:r>
            <a:r>
              <a:rPr lang="en-IN" i="1" dirty="0"/>
              <a:t>parser=</a:t>
            </a:r>
            <a:r>
              <a:rPr lang="en-IN" i="1" dirty="0" err="1"/>
              <a:t>DocTestParser</a:t>
            </a:r>
            <a:r>
              <a:rPr lang="en-IN" i="1" dirty="0" smtClean="0"/>
              <a:t>()</a:t>
            </a:r>
            <a:r>
              <a:rPr lang="en-IN" dirty="0" smtClean="0"/>
              <a:t>, </a:t>
            </a:r>
            <a:r>
              <a:rPr lang="en-IN" i="1" dirty="0" err="1" smtClean="0"/>
              <a:t>recurse</a:t>
            </a:r>
            <a:r>
              <a:rPr lang="en-IN" i="1" dirty="0" smtClean="0"/>
              <a:t>=True</a:t>
            </a:r>
            <a:r>
              <a:rPr lang="en-IN" dirty="0"/>
              <a:t>, </a:t>
            </a:r>
            <a:r>
              <a:rPr lang="en-IN" i="1" dirty="0" err="1"/>
              <a:t>exclude_empty</a:t>
            </a:r>
            <a:r>
              <a:rPr lang="en-IN" i="1" dirty="0"/>
              <a:t>=True</a:t>
            </a:r>
            <a:r>
              <a:rPr lang="en-IN" dirty="0"/>
              <a:t>)</a:t>
            </a:r>
          </a:p>
          <a:p>
            <a:pPr algn="just"/>
            <a:r>
              <a:rPr lang="en-IN" dirty="0"/>
              <a:t>A processing class used to extract the </a:t>
            </a:r>
            <a:r>
              <a:rPr lang="en-IN" dirty="0" err="1"/>
              <a:t>DocTests</a:t>
            </a:r>
            <a:r>
              <a:rPr lang="en-IN" dirty="0"/>
              <a:t> that are relevant to a given object, </a:t>
            </a:r>
            <a:r>
              <a:rPr lang="en-IN" dirty="0" smtClean="0"/>
              <a:t>from its </a:t>
            </a:r>
            <a:r>
              <a:rPr lang="en-IN" dirty="0" err="1"/>
              <a:t>docstring</a:t>
            </a:r>
            <a:r>
              <a:rPr lang="en-IN" dirty="0"/>
              <a:t> and the </a:t>
            </a:r>
            <a:r>
              <a:rPr lang="en-IN" dirty="0" err="1"/>
              <a:t>docstrings</a:t>
            </a:r>
            <a:r>
              <a:rPr lang="en-IN" dirty="0"/>
              <a:t> of its contained objects. </a:t>
            </a:r>
            <a:r>
              <a:rPr lang="en-IN" dirty="0" err="1"/>
              <a:t>DocTests</a:t>
            </a:r>
            <a:r>
              <a:rPr lang="en-IN" dirty="0"/>
              <a:t> can be extracted </a:t>
            </a:r>
            <a:r>
              <a:rPr lang="en-IN" dirty="0" smtClean="0"/>
              <a:t>from modules</a:t>
            </a:r>
            <a:r>
              <a:rPr lang="en-IN" dirty="0"/>
              <a:t>, classes, functions, methods, </a:t>
            </a:r>
            <a:r>
              <a:rPr lang="en-IN" dirty="0" err="1"/>
              <a:t>staticmethods</a:t>
            </a:r>
            <a:r>
              <a:rPr lang="en-IN" dirty="0"/>
              <a:t>, </a:t>
            </a:r>
            <a:r>
              <a:rPr lang="en-IN" dirty="0" err="1"/>
              <a:t>classmethods</a:t>
            </a:r>
            <a:r>
              <a:rPr lang="en-IN" dirty="0"/>
              <a:t>, and properties.</a:t>
            </a:r>
          </a:p>
          <a:p>
            <a:pPr algn="just"/>
            <a:r>
              <a:rPr lang="en-IN" dirty="0"/>
              <a:t>The optional argument </a:t>
            </a:r>
            <a:r>
              <a:rPr lang="en-IN" i="1" dirty="0"/>
              <a:t>verbose </a:t>
            </a:r>
            <a:r>
              <a:rPr lang="en-IN" dirty="0"/>
              <a:t>can be used to display the objects searched by the </a:t>
            </a:r>
            <a:r>
              <a:rPr lang="en-IN" dirty="0" smtClean="0"/>
              <a:t>finder. It </a:t>
            </a:r>
            <a:r>
              <a:rPr lang="en-IN" dirty="0"/>
              <a:t>defaults to False (no output).</a:t>
            </a:r>
          </a:p>
          <a:p>
            <a:pPr algn="just"/>
            <a:r>
              <a:rPr lang="en-IN" dirty="0"/>
              <a:t>The optional argument </a:t>
            </a:r>
            <a:r>
              <a:rPr lang="en-IN" i="1" dirty="0"/>
              <a:t>parser </a:t>
            </a:r>
            <a:r>
              <a:rPr lang="en-IN" dirty="0"/>
              <a:t>specifies the </a:t>
            </a:r>
            <a:r>
              <a:rPr lang="en-IN" dirty="0" err="1"/>
              <a:t>DocTestParser</a:t>
            </a:r>
            <a:r>
              <a:rPr lang="en-IN" dirty="0"/>
              <a:t> object (or a </a:t>
            </a:r>
            <a:r>
              <a:rPr lang="en-IN" dirty="0" smtClean="0"/>
              <a:t>drop-in replacement</a:t>
            </a:r>
            <a:r>
              <a:rPr lang="en-IN" dirty="0"/>
              <a:t>) that is used to extract </a:t>
            </a:r>
            <a:r>
              <a:rPr lang="en-IN" dirty="0" err="1"/>
              <a:t>doctests</a:t>
            </a:r>
            <a:r>
              <a:rPr lang="en-IN" dirty="0"/>
              <a:t> from </a:t>
            </a:r>
            <a:r>
              <a:rPr lang="en-IN" dirty="0" err="1"/>
              <a:t>docstrings</a:t>
            </a:r>
            <a:r>
              <a:rPr lang="en-IN" dirty="0"/>
              <a:t>.</a:t>
            </a:r>
          </a:p>
        </p:txBody>
      </p:sp>
    </p:spTree>
    <p:extLst>
      <p:ext uri="{BB962C8B-B14F-4D97-AF65-F5344CB8AC3E}">
        <p14:creationId xmlns:p14="http://schemas.microsoft.com/office/powerpoint/2010/main" val="27808839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344" y="404396"/>
            <a:ext cx="11355946" cy="4024125"/>
          </a:xfrm>
        </p:spPr>
        <p:txBody>
          <a:bodyPr/>
          <a:lstStyle/>
          <a:p>
            <a:pPr marL="0" indent="0" algn="just">
              <a:buNone/>
            </a:pPr>
            <a:r>
              <a:rPr lang="en-IN" dirty="0"/>
              <a:t>If the optional argument </a:t>
            </a:r>
            <a:r>
              <a:rPr lang="en-IN" i="1" dirty="0" err="1"/>
              <a:t>recurse</a:t>
            </a:r>
            <a:r>
              <a:rPr lang="en-IN" i="1" dirty="0"/>
              <a:t> </a:t>
            </a:r>
            <a:r>
              <a:rPr lang="en-IN" dirty="0"/>
              <a:t>is false, then </a:t>
            </a:r>
            <a:r>
              <a:rPr lang="en-IN" dirty="0" err="1"/>
              <a:t>DocTestFinder.find</a:t>
            </a:r>
            <a:r>
              <a:rPr lang="en-IN" dirty="0"/>
              <a:t>() will only </a:t>
            </a:r>
            <a:r>
              <a:rPr lang="en-IN" dirty="0" smtClean="0"/>
              <a:t>examine the </a:t>
            </a:r>
            <a:r>
              <a:rPr lang="en-IN" dirty="0"/>
              <a:t>given object, and not any contained objects.</a:t>
            </a:r>
          </a:p>
          <a:p>
            <a:pPr marL="0" indent="0" algn="just">
              <a:buNone/>
            </a:pPr>
            <a:r>
              <a:rPr lang="en-IN" dirty="0" smtClean="0"/>
              <a:t>If </a:t>
            </a:r>
            <a:r>
              <a:rPr lang="en-IN" dirty="0"/>
              <a:t>the optional argument </a:t>
            </a:r>
            <a:r>
              <a:rPr lang="en-IN" i="1" dirty="0" err="1"/>
              <a:t>exclude_empty</a:t>
            </a:r>
            <a:r>
              <a:rPr lang="en-IN" i="1" dirty="0"/>
              <a:t> </a:t>
            </a:r>
            <a:r>
              <a:rPr lang="en-IN" dirty="0"/>
              <a:t>is false, then </a:t>
            </a:r>
            <a:r>
              <a:rPr lang="en-IN" dirty="0" err="1"/>
              <a:t>DocTestFinder.find</a:t>
            </a:r>
            <a:r>
              <a:rPr lang="en-IN" dirty="0"/>
              <a:t>() will </a:t>
            </a:r>
            <a:r>
              <a:rPr lang="en-IN" dirty="0" smtClean="0"/>
              <a:t>include tests </a:t>
            </a:r>
            <a:r>
              <a:rPr lang="en-IN" dirty="0"/>
              <a:t>for objects with empty </a:t>
            </a:r>
            <a:r>
              <a:rPr lang="en-IN" dirty="0" err="1"/>
              <a:t>docstrings</a:t>
            </a:r>
            <a:r>
              <a:rPr lang="en-IN" dirty="0"/>
              <a:t>.</a:t>
            </a:r>
          </a:p>
        </p:txBody>
      </p:sp>
    </p:spTree>
    <p:extLst>
      <p:ext uri="{BB962C8B-B14F-4D97-AF65-F5344CB8AC3E}">
        <p14:creationId xmlns:p14="http://schemas.microsoft.com/office/powerpoint/2010/main" val="2435844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DocTestParser</a:t>
            </a:r>
            <a:r>
              <a:rPr lang="en-IN" dirty="0"/>
              <a:t> objects</a:t>
            </a:r>
          </a:p>
        </p:txBody>
      </p:sp>
      <p:sp>
        <p:nvSpPr>
          <p:cNvPr id="3" name="Content Placeholder 2"/>
          <p:cNvSpPr>
            <a:spLocks noGrp="1"/>
          </p:cNvSpPr>
          <p:nvPr>
            <p:ph idx="1"/>
          </p:nvPr>
        </p:nvSpPr>
        <p:spPr/>
        <p:txBody>
          <a:bodyPr/>
          <a:lstStyle/>
          <a:p>
            <a:pPr marL="0" indent="0" algn="just">
              <a:buNone/>
            </a:pPr>
            <a:r>
              <a:rPr lang="en-IN" i="1" dirty="0"/>
              <a:t>class </a:t>
            </a:r>
            <a:r>
              <a:rPr lang="en-IN" dirty="0" err="1"/>
              <a:t>doctest</a:t>
            </a:r>
            <a:r>
              <a:rPr lang="en-IN" dirty="0"/>
              <a:t>. </a:t>
            </a:r>
            <a:r>
              <a:rPr lang="en-IN" b="1" dirty="0" err="1"/>
              <a:t>DocTestParser</a:t>
            </a:r>
            <a:endParaRPr lang="en-IN" b="1" dirty="0"/>
          </a:p>
          <a:p>
            <a:pPr marL="0" indent="0" algn="just">
              <a:buNone/>
            </a:pPr>
            <a:r>
              <a:rPr lang="en-IN" dirty="0"/>
              <a:t>A processing class used to extract interactive examples from a string, and use them </a:t>
            </a:r>
            <a:r>
              <a:rPr lang="en-IN" dirty="0" smtClean="0"/>
              <a:t>to create </a:t>
            </a:r>
            <a:r>
              <a:rPr lang="en-IN" dirty="0"/>
              <a:t>a </a:t>
            </a:r>
            <a:r>
              <a:rPr lang="en-IN" dirty="0" err="1"/>
              <a:t>DocTest</a:t>
            </a:r>
            <a:r>
              <a:rPr lang="en-IN" dirty="0"/>
              <a:t> object</a:t>
            </a:r>
            <a:r>
              <a:rPr lang="en-IN" dirty="0" smtClean="0"/>
              <a:t>.</a:t>
            </a:r>
          </a:p>
          <a:p>
            <a:pPr marL="0" indent="0" algn="just">
              <a:buNone/>
            </a:pPr>
            <a:r>
              <a:rPr lang="en-IN" dirty="0" err="1"/>
              <a:t>DocTestParser</a:t>
            </a:r>
            <a:r>
              <a:rPr lang="en-IN" dirty="0"/>
              <a:t> defines the following methods</a:t>
            </a:r>
            <a:r>
              <a:rPr lang="en-IN" dirty="0" smtClean="0"/>
              <a:t>:</a:t>
            </a:r>
          </a:p>
          <a:p>
            <a:pPr marL="0" indent="0" algn="just">
              <a:buNone/>
            </a:pPr>
            <a:r>
              <a:rPr lang="en-IN" b="1" dirty="0" err="1"/>
              <a:t>get_doctest</a:t>
            </a:r>
            <a:r>
              <a:rPr lang="en-IN" dirty="0"/>
              <a:t>(</a:t>
            </a:r>
            <a:r>
              <a:rPr lang="en-IN" i="1" dirty="0"/>
              <a:t>string</a:t>
            </a:r>
            <a:r>
              <a:rPr lang="en-IN" dirty="0"/>
              <a:t>, </a:t>
            </a:r>
            <a:r>
              <a:rPr lang="en-IN" i="1" dirty="0"/>
              <a:t>globs</a:t>
            </a:r>
            <a:r>
              <a:rPr lang="en-IN" dirty="0"/>
              <a:t>, </a:t>
            </a:r>
            <a:r>
              <a:rPr lang="en-IN" i="1" dirty="0"/>
              <a:t>name</a:t>
            </a:r>
            <a:r>
              <a:rPr lang="en-IN" dirty="0"/>
              <a:t>, </a:t>
            </a:r>
            <a:r>
              <a:rPr lang="en-IN" i="1" dirty="0"/>
              <a:t>filename</a:t>
            </a:r>
            <a:r>
              <a:rPr lang="en-IN" dirty="0"/>
              <a:t>, </a:t>
            </a:r>
            <a:r>
              <a:rPr lang="en-IN" i="1" dirty="0" err="1"/>
              <a:t>lineno</a:t>
            </a:r>
            <a:r>
              <a:rPr lang="en-IN" dirty="0"/>
              <a:t>)</a:t>
            </a:r>
          </a:p>
          <a:p>
            <a:pPr marL="0" indent="0" algn="just">
              <a:buNone/>
            </a:pPr>
            <a:r>
              <a:rPr lang="en-IN" dirty="0"/>
              <a:t>Extract all </a:t>
            </a:r>
            <a:r>
              <a:rPr lang="en-IN" dirty="0" err="1"/>
              <a:t>doctest</a:t>
            </a:r>
            <a:r>
              <a:rPr lang="en-IN" dirty="0"/>
              <a:t> examples from the given string, and collect them into a </a:t>
            </a:r>
            <a:r>
              <a:rPr lang="en-IN" dirty="0" err="1" smtClean="0"/>
              <a:t>DocTest</a:t>
            </a:r>
            <a:r>
              <a:rPr lang="en-IN" dirty="0"/>
              <a:t> </a:t>
            </a:r>
            <a:r>
              <a:rPr lang="en-IN" dirty="0" smtClean="0"/>
              <a:t>object.</a:t>
            </a:r>
          </a:p>
          <a:p>
            <a:pPr marL="0" indent="0" algn="just">
              <a:buNone/>
            </a:pPr>
            <a:r>
              <a:rPr lang="en-IN" i="1" dirty="0"/>
              <a:t>globs</a:t>
            </a:r>
            <a:r>
              <a:rPr lang="en-IN" dirty="0"/>
              <a:t>, </a:t>
            </a:r>
            <a:r>
              <a:rPr lang="en-IN" i="1" dirty="0"/>
              <a:t>name</a:t>
            </a:r>
            <a:r>
              <a:rPr lang="en-IN" dirty="0"/>
              <a:t>, </a:t>
            </a:r>
            <a:r>
              <a:rPr lang="en-IN" i="1" dirty="0"/>
              <a:t>filename</a:t>
            </a:r>
            <a:r>
              <a:rPr lang="en-IN" dirty="0"/>
              <a:t>, and </a:t>
            </a:r>
            <a:r>
              <a:rPr lang="en-IN" i="1" dirty="0" err="1"/>
              <a:t>lineno</a:t>
            </a:r>
            <a:r>
              <a:rPr lang="en-IN" i="1" dirty="0"/>
              <a:t> </a:t>
            </a:r>
            <a:r>
              <a:rPr lang="en-IN" dirty="0"/>
              <a:t>are attributes for the new </a:t>
            </a:r>
            <a:r>
              <a:rPr lang="en-IN" dirty="0" err="1"/>
              <a:t>DocTest</a:t>
            </a:r>
            <a:r>
              <a:rPr lang="en-IN" dirty="0"/>
              <a:t> object. See </a:t>
            </a:r>
            <a:r>
              <a:rPr lang="en-IN" dirty="0" smtClean="0"/>
              <a:t>the documentation </a:t>
            </a:r>
            <a:r>
              <a:rPr lang="en-IN" dirty="0"/>
              <a:t>for </a:t>
            </a:r>
            <a:r>
              <a:rPr lang="en-IN" dirty="0" err="1"/>
              <a:t>DocTest</a:t>
            </a:r>
            <a:r>
              <a:rPr lang="en-IN" dirty="0"/>
              <a:t> for more information.</a:t>
            </a:r>
          </a:p>
        </p:txBody>
      </p:sp>
    </p:spTree>
    <p:extLst>
      <p:ext uri="{BB962C8B-B14F-4D97-AF65-F5344CB8AC3E}">
        <p14:creationId xmlns:p14="http://schemas.microsoft.com/office/powerpoint/2010/main" val="7602857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102" y="494548"/>
            <a:ext cx="11355946" cy="4024125"/>
          </a:xfrm>
        </p:spPr>
        <p:txBody>
          <a:bodyPr>
            <a:normAutofit/>
          </a:bodyPr>
          <a:lstStyle/>
          <a:p>
            <a:pPr marL="0" indent="0" algn="just">
              <a:buNone/>
            </a:pPr>
            <a:r>
              <a:rPr lang="en-IN" b="1" dirty="0" err="1"/>
              <a:t>get_examples</a:t>
            </a:r>
            <a:r>
              <a:rPr lang="en-IN" dirty="0"/>
              <a:t>(</a:t>
            </a:r>
            <a:r>
              <a:rPr lang="en-IN" i="1" dirty="0"/>
              <a:t>string</a:t>
            </a:r>
            <a:r>
              <a:rPr lang="en-IN" dirty="0"/>
              <a:t>, </a:t>
            </a:r>
            <a:r>
              <a:rPr lang="en-IN" i="1" dirty="0"/>
              <a:t>name='&lt;string&gt;'</a:t>
            </a:r>
            <a:r>
              <a:rPr lang="en-IN" dirty="0"/>
              <a:t>)</a:t>
            </a:r>
          </a:p>
          <a:p>
            <a:pPr marL="0" indent="0" algn="just">
              <a:buNone/>
            </a:pPr>
            <a:r>
              <a:rPr lang="en-IN" dirty="0"/>
              <a:t>Extract all </a:t>
            </a:r>
            <a:r>
              <a:rPr lang="en-IN" dirty="0" err="1"/>
              <a:t>doctest</a:t>
            </a:r>
            <a:r>
              <a:rPr lang="en-IN" dirty="0"/>
              <a:t> examples from the given string, and return them as a list </a:t>
            </a:r>
            <a:r>
              <a:rPr lang="en-IN" dirty="0" smtClean="0"/>
              <a:t>of Example </a:t>
            </a:r>
            <a:r>
              <a:rPr lang="en-IN" dirty="0"/>
              <a:t>objects. Line numbers are 0-based. The optional argument </a:t>
            </a:r>
            <a:r>
              <a:rPr lang="en-IN" i="1" dirty="0"/>
              <a:t>name </a:t>
            </a:r>
            <a:r>
              <a:rPr lang="en-IN" dirty="0"/>
              <a:t>is a </a:t>
            </a:r>
            <a:r>
              <a:rPr lang="en-IN" dirty="0" smtClean="0"/>
              <a:t>name identifying </a:t>
            </a:r>
            <a:r>
              <a:rPr lang="en-IN" dirty="0"/>
              <a:t>this string, and is only used for error messages</a:t>
            </a:r>
            <a:r>
              <a:rPr lang="en-IN" dirty="0" smtClean="0"/>
              <a:t>.</a:t>
            </a:r>
          </a:p>
          <a:p>
            <a:pPr marL="0" indent="0" algn="just">
              <a:buNone/>
            </a:pPr>
            <a:r>
              <a:rPr lang="en-IN" b="1" dirty="0"/>
              <a:t>parse</a:t>
            </a:r>
            <a:r>
              <a:rPr lang="en-IN" dirty="0"/>
              <a:t>(</a:t>
            </a:r>
            <a:r>
              <a:rPr lang="en-IN" i="1" dirty="0"/>
              <a:t>string</a:t>
            </a:r>
            <a:r>
              <a:rPr lang="en-IN" dirty="0"/>
              <a:t>, </a:t>
            </a:r>
            <a:r>
              <a:rPr lang="en-IN" i="1" dirty="0"/>
              <a:t>name='&lt;string&gt;'</a:t>
            </a:r>
            <a:r>
              <a:rPr lang="en-IN" dirty="0"/>
              <a:t>)</a:t>
            </a:r>
          </a:p>
          <a:p>
            <a:pPr marL="0" indent="0" algn="just">
              <a:buNone/>
            </a:pPr>
            <a:r>
              <a:rPr lang="en-IN" dirty="0"/>
              <a:t>Divide the given string into examples and intervening text, and return them as a list </a:t>
            </a:r>
            <a:r>
              <a:rPr lang="en-IN" dirty="0" smtClean="0"/>
              <a:t>of alternating </a:t>
            </a:r>
            <a:r>
              <a:rPr lang="en-IN" dirty="0"/>
              <a:t>Examples and strings. Line numbers for the Examples are 0-based. </a:t>
            </a:r>
            <a:r>
              <a:rPr lang="en-IN" dirty="0" smtClean="0"/>
              <a:t>The optional </a:t>
            </a:r>
            <a:r>
              <a:rPr lang="en-IN" dirty="0"/>
              <a:t>argument </a:t>
            </a:r>
            <a:r>
              <a:rPr lang="en-IN" i="1" dirty="0"/>
              <a:t>name </a:t>
            </a:r>
            <a:r>
              <a:rPr lang="en-IN" dirty="0"/>
              <a:t>is a name identifying this string, and is only used for </a:t>
            </a:r>
            <a:r>
              <a:rPr lang="en-IN" dirty="0" smtClean="0"/>
              <a:t>error messages</a:t>
            </a:r>
            <a:r>
              <a:rPr lang="en-IN" dirty="0"/>
              <a:t>.</a:t>
            </a:r>
          </a:p>
        </p:txBody>
      </p:sp>
    </p:spTree>
    <p:extLst>
      <p:ext uri="{BB962C8B-B14F-4D97-AF65-F5344CB8AC3E}">
        <p14:creationId xmlns:p14="http://schemas.microsoft.com/office/powerpoint/2010/main" val="40960196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DocTestRunner</a:t>
            </a:r>
            <a:r>
              <a:rPr lang="en-IN" dirty="0"/>
              <a:t> objects</a:t>
            </a:r>
          </a:p>
        </p:txBody>
      </p:sp>
      <p:sp>
        <p:nvSpPr>
          <p:cNvPr id="3" name="Content Placeholder 2"/>
          <p:cNvSpPr>
            <a:spLocks noGrp="1"/>
          </p:cNvSpPr>
          <p:nvPr>
            <p:ph idx="1"/>
          </p:nvPr>
        </p:nvSpPr>
        <p:spPr>
          <a:xfrm>
            <a:off x="685800" y="2057401"/>
            <a:ext cx="10820400" cy="4534771"/>
          </a:xfrm>
        </p:spPr>
        <p:txBody>
          <a:bodyPr>
            <a:normAutofit lnSpcReduction="10000"/>
          </a:bodyPr>
          <a:lstStyle/>
          <a:p>
            <a:pPr marL="0" indent="0" algn="just">
              <a:buNone/>
            </a:pPr>
            <a:r>
              <a:rPr lang="en-IN" i="1" dirty="0"/>
              <a:t>class </a:t>
            </a:r>
            <a:r>
              <a:rPr lang="en-IN" dirty="0" err="1"/>
              <a:t>doctest</a:t>
            </a:r>
            <a:r>
              <a:rPr lang="en-IN" dirty="0"/>
              <a:t>. </a:t>
            </a:r>
            <a:r>
              <a:rPr lang="en-IN" b="1" dirty="0" err="1"/>
              <a:t>DocTestRunner</a:t>
            </a:r>
            <a:r>
              <a:rPr lang="en-IN" dirty="0"/>
              <a:t>(</a:t>
            </a:r>
            <a:r>
              <a:rPr lang="en-IN" i="1" dirty="0"/>
              <a:t>checker=None</a:t>
            </a:r>
            <a:r>
              <a:rPr lang="en-IN" dirty="0"/>
              <a:t>, </a:t>
            </a:r>
            <a:r>
              <a:rPr lang="en-IN" i="1" dirty="0"/>
              <a:t>verbose=None</a:t>
            </a:r>
            <a:r>
              <a:rPr lang="en-IN" dirty="0"/>
              <a:t>, </a:t>
            </a:r>
            <a:r>
              <a:rPr lang="en-IN" i="1" dirty="0" err="1"/>
              <a:t>optionflags</a:t>
            </a:r>
            <a:r>
              <a:rPr lang="en-IN" i="1" dirty="0"/>
              <a:t>=0</a:t>
            </a:r>
            <a:r>
              <a:rPr lang="en-IN" dirty="0" smtClean="0"/>
              <a:t>)</a:t>
            </a:r>
          </a:p>
          <a:p>
            <a:pPr marL="0" indent="0" algn="just">
              <a:buNone/>
            </a:pPr>
            <a:r>
              <a:rPr lang="en-IN" dirty="0"/>
              <a:t>A processing class used to execute and verify the interactive examples in a </a:t>
            </a:r>
            <a:r>
              <a:rPr lang="en-IN" dirty="0" err="1"/>
              <a:t>DocTest</a:t>
            </a:r>
            <a:r>
              <a:rPr lang="en-IN" dirty="0" smtClean="0"/>
              <a:t>.</a:t>
            </a:r>
          </a:p>
          <a:p>
            <a:pPr marL="0" indent="0" algn="just">
              <a:buNone/>
            </a:pPr>
            <a:r>
              <a:rPr lang="en-IN" dirty="0"/>
              <a:t>The comparison between expected outputs and actual outputs is done by </a:t>
            </a:r>
            <a:r>
              <a:rPr lang="en-IN" dirty="0" smtClean="0"/>
              <a:t>an </a:t>
            </a:r>
            <a:r>
              <a:rPr lang="en-IN" dirty="0" err="1" smtClean="0"/>
              <a:t>OutputChecker</a:t>
            </a:r>
            <a:r>
              <a:rPr lang="en-IN" dirty="0"/>
              <a:t>. This comparison may be customized with a number of option flags; </a:t>
            </a:r>
            <a:r>
              <a:rPr lang="en-IN" dirty="0" smtClean="0"/>
              <a:t>see section </a:t>
            </a:r>
            <a:r>
              <a:rPr lang="en-IN" dirty="0"/>
              <a:t>Option Flags for more information. If the option flags are insufficient, then </a:t>
            </a:r>
            <a:r>
              <a:rPr lang="en-IN" dirty="0" smtClean="0"/>
              <a:t>the comparison </a:t>
            </a:r>
            <a:r>
              <a:rPr lang="en-IN" dirty="0"/>
              <a:t>may also be customized by passing a subclass of </a:t>
            </a:r>
            <a:r>
              <a:rPr lang="en-IN" dirty="0" err="1"/>
              <a:t>OutputChecker</a:t>
            </a:r>
            <a:r>
              <a:rPr lang="en-IN" dirty="0"/>
              <a:t> to </a:t>
            </a:r>
            <a:r>
              <a:rPr lang="en-IN" dirty="0" smtClean="0"/>
              <a:t>the constructor.</a:t>
            </a:r>
          </a:p>
          <a:p>
            <a:pPr marL="0" indent="0" algn="just">
              <a:buNone/>
            </a:pPr>
            <a:r>
              <a:rPr lang="en-IN" dirty="0"/>
              <a:t>The test runner’s display output can be controlled in two ways. First, an output </a:t>
            </a:r>
            <a:r>
              <a:rPr lang="en-IN" dirty="0" smtClean="0"/>
              <a:t>function can </a:t>
            </a:r>
            <a:r>
              <a:rPr lang="en-IN" dirty="0"/>
              <a:t>be passed to </a:t>
            </a:r>
            <a:r>
              <a:rPr lang="en-IN" dirty="0" err="1"/>
              <a:t>TestRunner.run</a:t>
            </a:r>
            <a:r>
              <a:rPr lang="en-IN" dirty="0"/>
              <a:t>(); this function will be called with strings that </a:t>
            </a:r>
            <a:r>
              <a:rPr lang="en-IN" dirty="0" smtClean="0"/>
              <a:t>should be </a:t>
            </a:r>
            <a:r>
              <a:rPr lang="en-IN" dirty="0"/>
              <a:t>displayed. It defaults to </a:t>
            </a:r>
            <a:r>
              <a:rPr lang="en-IN" dirty="0" err="1"/>
              <a:t>sys.stdout.write</a:t>
            </a:r>
            <a:r>
              <a:rPr lang="en-IN" dirty="0"/>
              <a:t>. If capturing the output is not </a:t>
            </a:r>
            <a:r>
              <a:rPr lang="en-IN" dirty="0" smtClean="0"/>
              <a:t>sufficient, then </a:t>
            </a:r>
            <a:r>
              <a:rPr lang="en-IN" dirty="0"/>
              <a:t>the display output can be also customized by </a:t>
            </a:r>
            <a:r>
              <a:rPr lang="en-IN" dirty="0" err="1"/>
              <a:t>subclassing</a:t>
            </a:r>
            <a:r>
              <a:rPr lang="en-IN" dirty="0"/>
              <a:t> </a:t>
            </a:r>
            <a:r>
              <a:rPr lang="en-IN" dirty="0" err="1"/>
              <a:t>DocTestRunner</a:t>
            </a:r>
            <a:r>
              <a:rPr lang="en-IN" dirty="0"/>
              <a:t>, </a:t>
            </a:r>
            <a:r>
              <a:rPr lang="en-IN" dirty="0" smtClean="0"/>
              <a:t>and overriding </a:t>
            </a:r>
            <a:r>
              <a:rPr lang="en-IN" dirty="0"/>
              <a:t>the methods </a:t>
            </a:r>
            <a:r>
              <a:rPr lang="en-IN" dirty="0" err="1"/>
              <a:t>report_start</a:t>
            </a:r>
            <a:r>
              <a:rPr lang="en-IN" dirty="0"/>
              <a:t>(), </a:t>
            </a:r>
            <a:r>
              <a:rPr lang="en-IN" dirty="0" err="1"/>
              <a:t>report_success</a:t>
            </a:r>
            <a:r>
              <a:rPr lang="en-IN" dirty="0" smtClean="0"/>
              <a:t>(), </a:t>
            </a:r>
            <a:r>
              <a:rPr lang="en-IN" dirty="0" err="1" smtClean="0"/>
              <a:t>report_unexpected_exception</a:t>
            </a:r>
            <a:r>
              <a:rPr lang="en-IN" dirty="0"/>
              <a:t>(), and </a:t>
            </a:r>
            <a:r>
              <a:rPr lang="en-IN" dirty="0" err="1"/>
              <a:t>report_failure</a:t>
            </a:r>
            <a:r>
              <a:rPr lang="en-IN" dirty="0"/>
              <a:t>().</a:t>
            </a:r>
          </a:p>
        </p:txBody>
      </p:sp>
    </p:spTree>
    <p:extLst>
      <p:ext uri="{BB962C8B-B14F-4D97-AF65-F5344CB8AC3E}">
        <p14:creationId xmlns:p14="http://schemas.microsoft.com/office/powerpoint/2010/main" val="261749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465" y="443034"/>
            <a:ext cx="11291552" cy="6047918"/>
          </a:xfrm>
        </p:spPr>
        <p:txBody>
          <a:bodyPr>
            <a:normAutofit lnSpcReduction="10000"/>
          </a:bodyPr>
          <a:lstStyle/>
          <a:p>
            <a:pPr marL="0" indent="0" algn="just">
              <a:buNone/>
            </a:pPr>
            <a:r>
              <a:rPr lang="en-IN" dirty="0"/>
              <a:t>The optional keyword argument </a:t>
            </a:r>
            <a:r>
              <a:rPr lang="en-IN" i="1" dirty="0"/>
              <a:t>checker </a:t>
            </a:r>
            <a:r>
              <a:rPr lang="en-IN" dirty="0"/>
              <a:t>specifies the </a:t>
            </a:r>
            <a:r>
              <a:rPr lang="en-IN" dirty="0" err="1"/>
              <a:t>OutputChecker</a:t>
            </a:r>
            <a:r>
              <a:rPr lang="en-IN" dirty="0"/>
              <a:t> object (or </a:t>
            </a:r>
            <a:r>
              <a:rPr lang="en-IN" dirty="0" smtClean="0"/>
              <a:t>drop-in replacement</a:t>
            </a:r>
            <a:r>
              <a:rPr lang="en-IN" dirty="0"/>
              <a:t>) that should be used to compare the expected outputs to the actual </a:t>
            </a:r>
            <a:r>
              <a:rPr lang="en-IN" dirty="0" smtClean="0"/>
              <a:t>outputs of </a:t>
            </a:r>
            <a:r>
              <a:rPr lang="en-IN" dirty="0" err="1"/>
              <a:t>doctest</a:t>
            </a:r>
            <a:r>
              <a:rPr lang="en-IN" dirty="0"/>
              <a:t> examples</a:t>
            </a:r>
            <a:r>
              <a:rPr lang="en-IN" dirty="0" smtClean="0"/>
              <a:t>.</a:t>
            </a:r>
          </a:p>
          <a:p>
            <a:pPr marL="0" indent="0" algn="just">
              <a:buNone/>
            </a:pPr>
            <a:r>
              <a:rPr lang="en-IN" dirty="0"/>
              <a:t>The optional keyword argument </a:t>
            </a:r>
            <a:r>
              <a:rPr lang="en-IN" i="1" dirty="0"/>
              <a:t>verbose </a:t>
            </a:r>
            <a:r>
              <a:rPr lang="en-IN" dirty="0"/>
              <a:t>controls the </a:t>
            </a:r>
            <a:r>
              <a:rPr lang="en-IN" dirty="0" err="1"/>
              <a:t>DocTestRunner’s</a:t>
            </a:r>
            <a:r>
              <a:rPr lang="en-IN" dirty="0"/>
              <a:t> verbosity. </a:t>
            </a:r>
            <a:r>
              <a:rPr lang="en-IN" dirty="0" smtClean="0"/>
              <a:t>If </a:t>
            </a:r>
            <a:r>
              <a:rPr lang="en-IN" i="1" dirty="0" smtClean="0"/>
              <a:t>verbose </a:t>
            </a:r>
            <a:r>
              <a:rPr lang="en-IN" dirty="0"/>
              <a:t>is True, then information is printed about each example, as it is run. If </a:t>
            </a:r>
            <a:r>
              <a:rPr lang="en-IN" i="1" dirty="0"/>
              <a:t>verbose </a:t>
            </a:r>
            <a:r>
              <a:rPr lang="en-IN" dirty="0" smtClean="0"/>
              <a:t>is False</a:t>
            </a:r>
            <a:r>
              <a:rPr lang="en-IN" dirty="0"/>
              <a:t>, then only failures are printed. If </a:t>
            </a:r>
            <a:r>
              <a:rPr lang="en-IN" i="1" dirty="0"/>
              <a:t>verbose </a:t>
            </a:r>
            <a:r>
              <a:rPr lang="en-IN" dirty="0"/>
              <a:t>is unspecified, or None, then </a:t>
            </a:r>
            <a:r>
              <a:rPr lang="en-IN" dirty="0" smtClean="0"/>
              <a:t>verbose output </a:t>
            </a:r>
            <a:r>
              <a:rPr lang="en-IN" dirty="0"/>
              <a:t>is used </a:t>
            </a:r>
            <a:r>
              <a:rPr lang="en-IN" dirty="0" err="1"/>
              <a:t>iff</a:t>
            </a:r>
            <a:r>
              <a:rPr lang="en-IN" dirty="0"/>
              <a:t> the command-line switch -v is used</a:t>
            </a:r>
            <a:r>
              <a:rPr lang="en-IN" dirty="0" smtClean="0"/>
              <a:t>.</a:t>
            </a:r>
          </a:p>
          <a:p>
            <a:pPr marL="0" indent="0" algn="just">
              <a:buNone/>
            </a:pPr>
            <a:r>
              <a:rPr lang="en-IN" dirty="0"/>
              <a:t>The optional keyword argument </a:t>
            </a:r>
            <a:r>
              <a:rPr lang="en-IN" i="1" dirty="0" err="1"/>
              <a:t>optionflags</a:t>
            </a:r>
            <a:r>
              <a:rPr lang="en-IN" i="1" dirty="0"/>
              <a:t> </a:t>
            </a:r>
            <a:r>
              <a:rPr lang="en-IN" dirty="0"/>
              <a:t>can be used to control how the test </a:t>
            </a:r>
            <a:r>
              <a:rPr lang="en-IN" dirty="0" smtClean="0"/>
              <a:t>runner compares </a:t>
            </a:r>
            <a:r>
              <a:rPr lang="en-IN" dirty="0"/>
              <a:t>expected output to actual output, and how it displays failures. For </a:t>
            </a:r>
            <a:r>
              <a:rPr lang="en-IN" dirty="0" smtClean="0"/>
              <a:t>more information</a:t>
            </a:r>
            <a:r>
              <a:rPr lang="en-IN" dirty="0"/>
              <a:t>, see section Option Flags</a:t>
            </a:r>
            <a:r>
              <a:rPr lang="en-IN" dirty="0" smtClean="0"/>
              <a:t>.</a:t>
            </a:r>
          </a:p>
          <a:p>
            <a:pPr marL="0" indent="0">
              <a:buNone/>
            </a:pPr>
            <a:r>
              <a:rPr lang="en-IN" dirty="0" err="1"/>
              <a:t>DocTestParser</a:t>
            </a:r>
            <a:r>
              <a:rPr lang="en-IN" dirty="0"/>
              <a:t> defines the following methods</a:t>
            </a:r>
            <a:r>
              <a:rPr lang="en-IN" dirty="0" smtClean="0"/>
              <a:t>:</a:t>
            </a:r>
          </a:p>
          <a:p>
            <a:r>
              <a:rPr lang="en-IN" b="1" dirty="0" err="1" smtClean="0"/>
              <a:t>report_start</a:t>
            </a:r>
            <a:endParaRPr lang="en-IN" b="1" dirty="0" smtClean="0"/>
          </a:p>
          <a:p>
            <a:r>
              <a:rPr lang="en-IN" b="1" dirty="0" err="1" smtClean="0"/>
              <a:t>report_success</a:t>
            </a:r>
            <a:endParaRPr lang="en-IN" b="1" dirty="0" smtClean="0"/>
          </a:p>
          <a:p>
            <a:r>
              <a:rPr lang="en-IN" b="1" dirty="0" err="1" smtClean="0"/>
              <a:t>report_failure</a:t>
            </a:r>
            <a:endParaRPr lang="en-IN" b="1" dirty="0" smtClean="0"/>
          </a:p>
          <a:p>
            <a:r>
              <a:rPr lang="en-IN" b="1" dirty="0" err="1" smtClean="0"/>
              <a:t>report_unexpected_exception</a:t>
            </a:r>
            <a:endParaRPr lang="en-IN" b="1" dirty="0" smtClean="0"/>
          </a:p>
          <a:p>
            <a:r>
              <a:rPr lang="en-IN" b="1" dirty="0" smtClean="0"/>
              <a:t>Run</a:t>
            </a:r>
          </a:p>
          <a:p>
            <a:r>
              <a:rPr lang="en-IN" b="1" dirty="0"/>
              <a:t>summarize</a:t>
            </a:r>
            <a:endParaRPr lang="en-IN" dirty="0"/>
          </a:p>
        </p:txBody>
      </p:sp>
    </p:spTree>
    <p:extLst>
      <p:ext uri="{BB962C8B-B14F-4D97-AF65-F5344CB8AC3E}">
        <p14:creationId xmlns:p14="http://schemas.microsoft.com/office/powerpoint/2010/main" val="24915555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OutputChecker</a:t>
            </a:r>
            <a:r>
              <a:rPr lang="en-IN" dirty="0" smtClean="0"/>
              <a:t> </a:t>
            </a:r>
            <a:r>
              <a:rPr lang="en-IN" dirty="0"/>
              <a:t>objects</a:t>
            </a:r>
          </a:p>
        </p:txBody>
      </p:sp>
      <p:sp>
        <p:nvSpPr>
          <p:cNvPr id="3" name="Content Placeholder 2"/>
          <p:cNvSpPr>
            <a:spLocks noGrp="1"/>
          </p:cNvSpPr>
          <p:nvPr>
            <p:ph idx="1"/>
          </p:nvPr>
        </p:nvSpPr>
        <p:spPr/>
        <p:txBody>
          <a:bodyPr/>
          <a:lstStyle/>
          <a:p>
            <a:pPr marL="0" indent="0" algn="just">
              <a:buNone/>
            </a:pPr>
            <a:r>
              <a:rPr lang="en-IN" i="1" dirty="0"/>
              <a:t>class </a:t>
            </a:r>
            <a:r>
              <a:rPr lang="en-IN" dirty="0" err="1"/>
              <a:t>doctest</a:t>
            </a:r>
            <a:r>
              <a:rPr lang="en-IN" dirty="0"/>
              <a:t>. </a:t>
            </a:r>
            <a:r>
              <a:rPr lang="en-IN" b="1" dirty="0" err="1"/>
              <a:t>OutputChecker</a:t>
            </a:r>
            <a:endParaRPr lang="en-IN" b="1" dirty="0"/>
          </a:p>
          <a:p>
            <a:pPr marL="0" indent="0" algn="just">
              <a:buNone/>
            </a:pPr>
            <a:r>
              <a:rPr lang="en-IN" dirty="0"/>
              <a:t>A class used to check the whether the actual output from a </a:t>
            </a:r>
            <a:r>
              <a:rPr lang="en-IN" dirty="0" err="1"/>
              <a:t>doctest</a:t>
            </a:r>
            <a:r>
              <a:rPr lang="en-IN" dirty="0"/>
              <a:t> example matches </a:t>
            </a:r>
            <a:r>
              <a:rPr lang="en-IN" dirty="0" smtClean="0"/>
              <a:t>the expected </a:t>
            </a:r>
            <a:r>
              <a:rPr lang="en-IN" dirty="0"/>
              <a:t>output. </a:t>
            </a:r>
            <a:r>
              <a:rPr lang="en-IN" dirty="0" err="1"/>
              <a:t>OutputChecker</a:t>
            </a:r>
            <a:r>
              <a:rPr lang="en-IN" dirty="0"/>
              <a:t> defines two methods: </a:t>
            </a:r>
            <a:r>
              <a:rPr lang="en-IN" dirty="0" err="1"/>
              <a:t>check_output</a:t>
            </a:r>
            <a:r>
              <a:rPr lang="en-IN" dirty="0"/>
              <a:t>(), </a:t>
            </a:r>
            <a:r>
              <a:rPr lang="en-IN" dirty="0" smtClean="0"/>
              <a:t>which compares </a:t>
            </a:r>
            <a:r>
              <a:rPr lang="en-IN" dirty="0"/>
              <a:t>a given pair of outputs, and returns True if they match; </a:t>
            </a:r>
            <a:r>
              <a:rPr lang="en-IN" dirty="0" smtClean="0"/>
              <a:t>and </a:t>
            </a:r>
            <a:r>
              <a:rPr lang="en-IN" dirty="0" err="1" smtClean="0"/>
              <a:t>output_difference</a:t>
            </a:r>
            <a:r>
              <a:rPr lang="en-IN" dirty="0"/>
              <a:t>(), which returns a string describing the differences between </a:t>
            </a:r>
            <a:r>
              <a:rPr lang="en-IN" dirty="0" smtClean="0"/>
              <a:t>two outputs.</a:t>
            </a:r>
          </a:p>
          <a:p>
            <a:pPr marL="0" indent="0" algn="just">
              <a:buNone/>
            </a:pPr>
            <a:r>
              <a:rPr lang="en-IN" dirty="0" err="1"/>
              <a:t>OutputChecker</a:t>
            </a:r>
            <a:r>
              <a:rPr lang="en-IN" dirty="0"/>
              <a:t> defines the following methods</a:t>
            </a:r>
            <a:r>
              <a:rPr lang="en-IN" dirty="0" smtClean="0"/>
              <a:t>:</a:t>
            </a:r>
          </a:p>
          <a:p>
            <a:pPr marL="0" indent="0" algn="just">
              <a:buNone/>
            </a:pPr>
            <a:r>
              <a:rPr lang="en-IN" b="1" dirty="0" err="1" smtClean="0"/>
              <a:t>check_output</a:t>
            </a:r>
            <a:endParaRPr lang="en-IN" b="1" dirty="0" smtClean="0"/>
          </a:p>
          <a:p>
            <a:pPr marL="0" indent="0" algn="just">
              <a:buNone/>
            </a:pPr>
            <a:r>
              <a:rPr lang="en-IN" b="1" dirty="0" err="1" smtClean="0"/>
              <a:t>output_difference</a:t>
            </a:r>
            <a:endParaRPr lang="en-IN" b="1" dirty="0" smtClean="0"/>
          </a:p>
          <a:p>
            <a:pPr marL="0" indent="0">
              <a:buNone/>
            </a:pPr>
            <a:endParaRPr lang="en-IN" dirty="0"/>
          </a:p>
        </p:txBody>
      </p:sp>
    </p:spTree>
    <p:extLst>
      <p:ext uri="{BB962C8B-B14F-4D97-AF65-F5344CB8AC3E}">
        <p14:creationId xmlns:p14="http://schemas.microsoft.com/office/powerpoint/2010/main" val="14205608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Debugging</a:t>
            </a:r>
          </a:p>
        </p:txBody>
      </p:sp>
      <p:sp>
        <p:nvSpPr>
          <p:cNvPr id="3" name="Content Placeholder 2"/>
          <p:cNvSpPr>
            <a:spLocks noGrp="1"/>
          </p:cNvSpPr>
          <p:nvPr>
            <p:ph idx="1"/>
          </p:nvPr>
        </p:nvSpPr>
        <p:spPr>
          <a:xfrm>
            <a:off x="685800" y="2194560"/>
            <a:ext cx="10820400" cy="4663440"/>
          </a:xfrm>
        </p:spPr>
        <p:txBody>
          <a:bodyPr>
            <a:normAutofit/>
          </a:bodyPr>
          <a:lstStyle/>
          <a:p>
            <a:pPr marL="0" indent="0" algn="just">
              <a:buNone/>
            </a:pPr>
            <a:r>
              <a:rPr lang="en-IN" dirty="0" err="1"/>
              <a:t>Doctest</a:t>
            </a:r>
            <a:r>
              <a:rPr lang="en-IN" dirty="0"/>
              <a:t> provides several mechanisms for debugging </a:t>
            </a:r>
            <a:r>
              <a:rPr lang="en-IN" dirty="0" err="1"/>
              <a:t>doctest</a:t>
            </a:r>
            <a:r>
              <a:rPr lang="en-IN" dirty="0"/>
              <a:t> examples</a:t>
            </a:r>
            <a:r>
              <a:rPr lang="en-IN" dirty="0" smtClean="0"/>
              <a:t>:</a:t>
            </a:r>
          </a:p>
          <a:p>
            <a:pPr algn="just"/>
            <a:r>
              <a:rPr lang="en-IN" dirty="0"/>
              <a:t>Several functions convert </a:t>
            </a:r>
            <a:r>
              <a:rPr lang="en-IN" dirty="0" err="1"/>
              <a:t>doctests</a:t>
            </a:r>
            <a:r>
              <a:rPr lang="en-IN" dirty="0"/>
              <a:t> to executable Python programs, which can be </a:t>
            </a:r>
            <a:r>
              <a:rPr lang="en-IN" dirty="0" smtClean="0"/>
              <a:t>run under </a:t>
            </a:r>
            <a:r>
              <a:rPr lang="en-IN" dirty="0"/>
              <a:t>the Python debugger, </a:t>
            </a:r>
            <a:r>
              <a:rPr lang="en-IN" dirty="0" err="1"/>
              <a:t>pdb</a:t>
            </a:r>
            <a:r>
              <a:rPr lang="en-IN" dirty="0" smtClean="0"/>
              <a:t>.</a:t>
            </a:r>
          </a:p>
          <a:p>
            <a:pPr algn="just"/>
            <a:r>
              <a:rPr lang="en-IN" dirty="0"/>
              <a:t>The </a:t>
            </a:r>
            <a:r>
              <a:rPr lang="en-IN" dirty="0" err="1"/>
              <a:t>DebugRunner</a:t>
            </a:r>
            <a:r>
              <a:rPr lang="en-IN" dirty="0"/>
              <a:t> class is a subclass of </a:t>
            </a:r>
            <a:r>
              <a:rPr lang="en-IN" dirty="0" err="1"/>
              <a:t>DocTestRunner</a:t>
            </a:r>
            <a:r>
              <a:rPr lang="en-IN" dirty="0"/>
              <a:t> that raises an exception for </a:t>
            </a:r>
            <a:r>
              <a:rPr lang="en-IN" dirty="0" smtClean="0"/>
              <a:t>the first </a:t>
            </a:r>
            <a:r>
              <a:rPr lang="en-IN" dirty="0"/>
              <a:t>failing example, containing information about that example. This information can </a:t>
            </a:r>
            <a:r>
              <a:rPr lang="en-IN" dirty="0" smtClean="0"/>
              <a:t>be used </a:t>
            </a:r>
            <a:r>
              <a:rPr lang="en-IN" dirty="0"/>
              <a:t>to perform post-mortem debugging on the example</a:t>
            </a:r>
            <a:r>
              <a:rPr lang="en-IN" dirty="0" smtClean="0"/>
              <a:t>.</a:t>
            </a:r>
          </a:p>
          <a:p>
            <a:pPr algn="just"/>
            <a:r>
              <a:rPr lang="en-IN" dirty="0"/>
              <a:t>The </a:t>
            </a:r>
            <a:r>
              <a:rPr lang="en-IN" dirty="0" err="1"/>
              <a:t>unittest</a:t>
            </a:r>
            <a:r>
              <a:rPr lang="en-IN" dirty="0"/>
              <a:t> cases generated by </a:t>
            </a:r>
            <a:r>
              <a:rPr lang="en-IN" dirty="0" err="1"/>
              <a:t>DocTestSuite</a:t>
            </a:r>
            <a:r>
              <a:rPr lang="en-IN" dirty="0"/>
              <a:t>() support the debug() </a:t>
            </a:r>
            <a:r>
              <a:rPr lang="en-IN" dirty="0" smtClean="0"/>
              <a:t>method defined </a:t>
            </a:r>
            <a:r>
              <a:rPr lang="en-IN" dirty="0"/>
              <a:t>by </a:t>
            </a:r>
            <a:r>
              <a:rPr lang="en-IN" dirty="0" err="1"/>
              <a:t>unittest.TestCase</a:t>
            </a:r>
            <a:r>
              <a:rPr lang="en-IN" dirty="0" smtClean="0"/>
              <a:t>.</a:t>
            </a:r>
          </a:p>
          <a:p>
            <a:pPr algn="just"/>
            <a:r>
              <a:rPr lang="en-IN" dirty="0"/>
              <a:t>You can add a call to </a:t>
            </a:r>
            <a:r>
              <a:rPr lang="en-IN" dirty="0" err="1"/>
              <a:t>pdb.set_trace</a:t>
            </a:r>
            <a:r>
              <a:rPr lang="en-IN" dirty="0"/>
              <a:t>() in a </a:t>
            </a:r>
            <a:r>
              <a:rPr lang="en-IN" dirty="0" err="1"/>
              <a:t>doctest</a:t>
            </a:r>
            <a:r>
              <a:rPr lang="en-IN" dirty="0"/>
              <a:t> example, and you’ll drop into </a:t>
            </a:r>
            <a:r>
              <a:rPr lang="en-IN" dirty="0" smtClean="0"/>
              <a:t>the Python </a:t>
            </a:r>
            <a:r>
              <a:rPr lang="en-IN" dirty="0"/>
              <a:t>debugger when that line is executed. Then you can inspect current values </a:t>
            </a:r>
            <a:r>
              <a:rPr lang="en-IN" dirty="0" smtClean="0"/>
              <a:t>of variables</a:t>
            </a:r>
            <a:r>
              <a:rPr lang="en-IN" dirty="0"/>
              <a:t>, and so on. For example, suppose a.py contains just this module </a:t>
            </a:r>
            <a:r>
              <a:rPr lang="en-IN" dirty="0" err="1"/>
              <a:t>docstring</a:t>
            </a:r>
            <a:r>
              <a:rPr lang="en-IN" dirty="0"/>
              <a:t>:</a:t>
            </a:r>
          </a:p>
        </p:txBody>
      </p:sp>
    </p:spTree>
    <p:extLst>
      <p:ext uri="{BB962C8B-B14F-4D97-AF65-F5344CB8AC3E}">
        <p14:creationId xmlns:p14="http://schemas.microsoft.com/office/powerpoint/2010/main" val="5622120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Soapbox</a:t>
            </a:r>
          </a:p>
        </p:txBody>
      </p:sp>
      <p:sp>
        <p:nvSpPr>
          <p:cNvPr id="3" name="Content Placeholder 2"/>
          <p:cNvSpPr>
            <a:spLocks noGrp="1"/>
          </p:cNvSpPr>
          <p:nvPr>
            <p:ph idx="1"/>
          </p:nvPr>
        </p:nvSpPr>
        <p:spPr>
          <a:xfrm>
            <a:off x="685800" y="1957589"/>
            <a:ext cx="10820400" cy="4900411"/>
          </a:xfrm>
        </p:spPr>
        <p:txBody>
          <a:bodyPr>
            <a:normAutofit lnSpcReduction="10000"/>
          </a:bodyPr>
          <a:lstStyle/>
          <a:p>
            <a:pPr marL="0" indent="0">
              <a:buNone/>
            </a:pPr>
            <a:r>
              <a:rPr lang="en-IN" dirty="0"/>
              <a:t>As mentioned in the introduction, </a:t>
            </a:r>
            <a:r>
              <a:rPr lang="en-IN" dirty="0" err="1"/>
              <a:t>doctest</a:t>
            </a:r>
            <a:r>
              <a:rPr lang="en-IN" dirty="0"/>
              <a:t> has grown to have three primary uses:</a:t>
            </a:r>
          </a:p>
          <a:p>
            <a:pPr marL="0" indent="0">
              <a:buNone/>
            </a:pPr>
            <a:r>
              <a:rPr lang="en-IN" dirty="0"/>
              <a:t>1. Checking examples in </a:t>
            </a:r>
            <a:r>
              <a:rPr lang="en-IN" dirty="0" err="1"/>
              <a:t>docstrings</a:t>
            </a:r>
            <a:r>
              <a:rPr lang="en-IN" dirty="0"/>
              <a:t>.</a:t>
            </a:r>
          </a:p>
          <a:p>
            <a:pPr marL="0" indent="0">
              <a:buNone/>
            </a:pPr>
            <a:r>
              <a:rPr lang="en-IN" dirty="0"/>
              <a:t>2. Regression testing.</a:t>
            </a:r>
          </a:p>
          <a:p>
            <a:pPr marL="0" indent="0">
              <a:buNone/>
            </a:pPr>
            <a:r>
              <a:rPr lang="fr-FR" dirty="0"/>
              <a:t>3. </a:t>
            </a:r>
            <a:r>
              <a:rPr lang="fr-FR" dirty="0" err="1"/>
              <a:t>Executable</a:t>
            </a:r>
            <a:r>
              <a:rPr lang="fr-FR" dirty="0"/>
              <a:t> documentation / </a:t>
            </a:r>
            <a:r>
              <a:rPr lang="fr-FR" dirty="0" err="1"/>
              <a:t>literate</a:t>
            </a:r>
            <a:r>
              <a:rPr lang="fr-FR" dirty="0"/>
              <a:t> </a:t>
            </a:r>
            <a:r>
              <a:rPr lang="fr-FR" dirty="0" err="1"/>
              <a:t>testing</a:t>
            </a:r>
            <a:r>
              <a:rPr lang="fr-FR" dirty="0" smtClean="0"/>
              <a:t>.</a:t>
            </a:r>
          </a:p>
          <a:p>
            <a:pPr marL="0" indent="0" algn="just">
              <a:buNone/>
            </a:pPr>
            <a:r>
              <a:rPr lang="en-IN" dirty="0"/>
              <a:t>These uses have different requirements, and it is important to distinguish them. In </a:t>
            </a:r>
            <a:r>
              <a:rPr lang="en-IN" dirty="0" smtClean="0"/>
              <a:t>particular, filling </a:t>
            </a:r>
            <a:r>
              <a:rPr lang="en-IN" dirty="0"/>
              <a:t>your </a:t>
            </a:r>
            <a:r>
              <a:rPr lang="en-IN" dirty="0" err="1"/>
              <a:t>docstrings</a:t>
            </a:r>
            <a:r>
              <a:rPr lang="en-IN" dirty="0"/>
              <a:t> with obscure test cases makes for bad documentation</a:t>
            </a:r>
            <a:r>
              <a:rPr lang="en-IN" dirty="0" smtClean="0"/>
              <a:t>.</a:t>
            </a:r>
          </a:p>
          <a:p>
            <a:pPr marL="0" indent="0" algn="just">
              <a:buNone/>
            </a:pPr>
            <a:r>
              <a:rPr lang="en-IN" dirty="0"/>
              <a:t>When writing a </a:t>
            </a:r>
            <a:r>
              <a:rPr lang="en-IN" dirty="0" err="1"/>
              <a:t>docstring</a:t>
            </a:r>
            <a:r>
              <a:rPr lang="en-IN" dirty="0"/>
              <a:t>, choose </a:t>
            </a:r>
            <a:r>
              <a:rPr lang="en-IN" dirty="0" err="1"/>
              <a:t>docstring</a:t>
            </a:r>
            <a:r>
              <a:rPr lang="en-IN" dirty="0"/>
              <a:t> examples with care. There’s an art to this </a:t>
            </a:r>
            <a:r>
              <a:rPr lang="en-IN" dirty="0" smtClean="0"/>
              <a:t>that needs </a:t>
            </a:r>
            <a:r>
              <a:rPr lang="en-IN" dirty="0"/>
              <a:t>to be learned—it may not be natural at first. Examples should add genuine value to </a:t>
            </a:r>
            <a:r>
              <a:rPr lang="en-IN" dirty="0" smtClean="0"/>
              <a:t>the documentation</a:t>
            </a:r>
            <a:r>
              <a:rPr lang="en-IN" dirty="0"/>
              <a:t>. A good example can often be worth many words. If done with care, </a:t>
            </a:r>
            <a:r>
              <a:rPr lang="en-IN" dirty="0" smtClean="0"/>
              <a:t>the examples </a:t>
            </a:r>
            <a:r>
              <a:rPr lang="en-IN" dirty="0"/>
              <a:t>will be invaluable for your users, and will pay back the time it takes to collect </a:t>
            </a:r>
            <a:r>
              <a:rPr lang="en-IN" dirty="0" smtClean="0"/>
              <a:t>them many </a:t>
            </a:r>
            <a:r>
              <a:rPr lang="en-IN" dirty="0"/>
              <a:t>times over as the years go by and things change. I’m still amazed at how often one </a:t>
            </a:r>
            <a:r>
              <a:rPr lang="en-IN" dirty="0" smtClean="0"/>
              <a:t>of my </a:t>
            </a:r>
            <a:r>
              <a:rPr lang="en-IN" dirty="0" err="1"/>
              <a:t>doctest</a:t>
            </a:r>
            <a:r>
              <a:rPr lang="en-IN" dirty="0"/>
              <a:t> examples stops working after a “harmless” change.</a:t>
            </a:r>
          </a:p>
        </p:txBody>
      </p:sp>
    </p:spTree>
    <p:extLst>
      <p:ext uri="{BB962C8B-B14F-4D97-AF65-F5344CB8AC3E}">
        <p14:creationId xmlns:p14="http://schemas.microsoft.com/office/powerpoint/2010/main" val="9535964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3802561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 Test interactive Python examples</a:t>
            </a:r>
            <a:br>
              <a:rPr lang="en-IN" dirty="0"/>
            </a:br>
            <a:endParaRPr lang="en-IN" dirty="0"/>
          </a:p>
        </p:txBody>
      </p:sp>
      <p:sp>
        <p:nvSpPr>
          <p:cNvPr id="6" name="Content Placeholder 5"/>
          <p:cNvSpPr>
            <a:spLocks noGrp="1"/>
          </p:cNvSpPr>
          <p:nvPr>
            <p:ph idx="1"/>
          </p:nvPr>
        </p:nvSpPr>
        <p:spPr/>
        <p:txBody>
          <a:bodyPr/>
          <a:lstStyle/>
          <a:p>
            <a:pPr marL="0" indent="0" algn="just">
              <a:buNone/>
            </a:pPr>
            <a:r>
              <a:rPr lang="en-IN" dirty="0" smtClean="0"/>
              <a:t>The </a:t>
            </a:r>
            <a:r>
              <a:rPr lang="en-IN" dirty="0" err="1" smtClean="0"/>
              <a:t>doctest</a:t>
            </a:r>
            <a:r>
              <a:rPr lang="en-IN" dirty="0" smtClean="0"/>
              <a:t> </a:t>
            </a:r>
            <a:r>
              <a:rPr lang="en-IN" dirty="0"/>
              <a:t>module searches for pieces of text that look like interactive Python sessions, and then executes those sessions to verify that they work exactly as shown. There are </a:t>
            </a:r>
            <a:r>
              <a:rPr lang="en-IN" dirty="0" smtClean="0"/>
              <a:t>several </a:t>
            </a:r>
            <a:r>
              <a:rPr lang="en-IN" dirty="0"/>
              <a:t>common ways to use </a:t>
            </a:r>
            <a:r>
              <a:rPr lang="en-IN" dirty="0" err="1"/>
              <a:t>doctest</a:t>
            </a:r>
            <a:r>
              <a:rPr lang="en-IN" dirty="0" smtClean="0"/>
              <a:t>:</a:t>
            </a:r>
          </a:p>
          <a:p>
            <a:pPr algn="just"/>
            <a:r>
              <a:rPr lang="en-IN" dirty="0"/>
              <a:t>To check that a module’s </a:t>
            </a:r>
            <a:r>
              <a:rPr lang="en-IN" dirty="0" err="1"/>
              <a:t>docstrings</a:t>
            </a:r>
            <a:r>
              <a:rPr lang="en-IN" dirty="0"/>
              <a:t> are up-to-date by verifying that all interactive examples still work as documented.</a:t>
            </a:r>
          </a:p>
          <a:p>
            <a:pPr algn="just"/>
            <a:r>
              <a:rPr lang="en-IN" dirty="0"/>
              <a:t>To perform regression testing by verifying that interactive examples from a test file or a test object work as expected.</a:t>
            </a:r>
          </a:p>
          <a:p>
            <a:pPr algn="just"/>
            <a:r>
              <a:rPr lang="en-IN" dirty="0"/>
              <a:t>To write tutorial documentation for a package, liberally illustrated with input-output examples. Depending on whether the examples or the expository text are emphasized, this has the </a:t>
            </a:r>
            <a:r>
              <a:rPr lang="en-IN" dirty="0" err="1"/>
              <a:t>flavor</a:t>
            </a:r>
            <a:r>
              <a:rPr lang="en-IN" dirty="0"/>
              <a:t> of “literate testing” or “executable documentation”</a:t>
            </a:r>
          </a:p>
          <a:p>
            <a:pPr marL="0" indent="0">
              <a:buNone/>
            </a:pPr>
            <a:endParaRPr lang="en-IN" dirty="0"/>
          </a:p>
        </p:txBody>
      </p:sp>
    </p:spTree>
    <p:extLst>
      <p:ext uri="{BB962C8B-B14F-4D97-AF65-F5344CB8AC3E}">
        <p14:creationId xmlns:p14="http://schemas.microsoft.com/office/powerpoint/2010/main" val="35029127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463308"/>
          </a:xfrm>
          <a:prstGeom prst="rect">
            <a:avLst/>
          </a:prstGeom>
        </p:spPr>
        <p:txBody>
          <a:bodyPr wrap="square">
            <a:spAutoFit/>
          </a:bodyPr>
          <a:lstStyle/>
          <a:p>
            <a:r>
              <a:rPr lang="en-IN" i="1" dirty="0">
                <a:solidFill>
                  <a:srgbClr val="4070A1"/>
                </a:solidFill>
                <a:latin typeface="Consolas-Italic"/>
              </a:rPr>
              <a:t>"""</a:t>
            </a:r>
          </a:p>
          <a:p>
            <a:r>
              <a:rPr lang="en-IN" i="1" dirty="0">
                <a:solidFill>
                  <a:srgbClr val="4070A1"/>
                </a:solidFill>
                <a:latin typeface="Consolas-Italic"/>
              </a:rPr>
              <a:t>This is the "example" module.</a:t>
            </a:r>
          </a:p>
          <a:p>
            <a:r>
              <a:rPr lang="en-IN" i="1" dirty="0">
                <a:solidFill>
                  <a:srgbClr val="4070A1"/>
                </a:solidFill>
                <a:latin typeface="Consolas-Italic"/>
              </a:rPr>
              <a:t>The example module supplies one function, factorial(). For example,</a:t>
            </a:r>
          </a:p>
          <a:p>
            <a:r>
              <a:rPr lang="en-IN" i="1" dirty="0">
                <a:solidFill>
                  <a:srgbClr val="4070A1"/>
                </a:solidFill>
                <a:latin typeface="Consolas-Italic"/>
              </a:rPr>
              <a:t>&gt;&gt;&gt; factorial(5)</a:t>
            </a:r>
          </a:p>
          <a:p>
            <a:r>
              <a:rPr lang="en-IN" i="1" dirty="0">
                <a:solidFill>
                  <a:srgbClr val="4070A1"/>
                </a:solidFill>
                <a:latin typeface="Consolas-Italic"/>
              </a:rPr>
              <a:t>120</a:t>
            </a:r>
          </a:p>
          <a:p>
            <a:r>
              <a:rPr lang="en-IN" i="1" dirty="0">
                <a:solidFill>
                  <a:srgbClr val="4070A1"/>
                </a:solidFill>
                <a:latin typeface="Consolas-Italic"/>
              </a:rPr>
              <a:t>"""</a:t>
            </a:r>
          </a:p>
          <a:p>
            <a:r>
              <a:rPr lang="en-IN" b="1" dirty="0" err="1">
                <a:solidFill>
                  <a:srgbClr val="007020"/>
                </a:solidFill>
                <a:latin typeface="Consolas-Bold"/>
              </a:rPr>
              <a:t>def</a:t>
            </a:r>
            <a:r>
              <a:rPr lang="en-IN" b="1" dirty="0">
                <a:solidFill>
                  <a:srgbClr val="007020"/>
                </a:solidFill>
                <a:latin typeface="Consolas-Bold"/>
              </a:rPr>
              <a:t> </a:t>
            </a:r>
            <a:r>
              <a:rPr lang="en-IN" dirty="0">
                <a:solidFill>
                  <a:srgbClr val="06287E"/>
                </a:solidFill>
                <a:latin typeface="Consolas" panose="020B0609020204030204" pitchFamily="49" charset="0"/>
              </a:rPr>
              <a:t>factorial</a:t>
            </a:r>
            <a:r>
              <a:rPr lang="en-IN" dirty="0">
                <a:solidFill>
                  <a:srgbClr val="333333"/>
                </a:solidFill>
                <a:latin typeface="Consolas" panose="020B0609020204030204" pitchFamily="49" charset="0"/>
              </a:rPr>
              <a:t>(n):</a:t>
            </a:r>
          </a:p>
          <a:p>
            <a:r>
              <a:rPr lang="en-IN" i="1" dirty="0">
                <a:solidFill>
                  <a:srgbClr val="4070A1"/>
                </a:solidFill>
                <a:latin typeface="Consolas-Italic"/>
              </a:rPr>
              <a:t>"""Return the factorial of n, an exact integer &gt;= 0.</a:t>
            </a:r>
          </a:p>
          <a:p>
            <a:r>
              <a:rPr lang="en-IN" i="1" dirty="0">
                <a:solidFill>
                  <a:srgbClr val="4070A1"/>
                </a:solidFill>
                <a:latin typeface="Consolas-Italic"/>
              </a:rPr>
              <a:t>&gt;&gt;&gt; [factorial(n) for n in range(6)]</a:t>
            </a:r>
          </a:p>
          <a:p>
            <a:r>
              <a:rPr lang="en-IN" i="1" dirty="0">
                <a:solidFill>
                  <a:srgbClr val="4070A1"/>
                </a:solidFill>
                <a:latin typeface="Consolas-Italic"/>
              </a:rPr>
              <a:t>[1, 1, 2, 6, 24, 120]</a:t>
            </a:r>
          </a:p>
          <a:p>
            <a:r>
              <a:rPr lang="en-IN" i="1" dirty="0">
                <a:solidFill>
                  <a:srgbClr val="4070A1"/>
                </a:solidFill>
                <a:latin typeface="Consolas-Italic"/>
              </a:rPr>
              <a:t>&gt;&gt;&gt; factorial(30)</a:t>
            </a:r>
          </a:p>
          <a:p>
            <a:r>
              <a:rPr lang="en-IN" i="1" dirty="0">
                <a:solidFill>
                  <a:srgbClr val="4070A1"/>
                </a:solidFill>
                <a:latin typeface="Consolas-Italic"/>
              </a:rPr>
              <a:t>265252859812191058636308480000000</a:t>
            </a:r>
          </a:p>
          <a:p>
            <a:r>
              <a:rPr lang="en-IN" i="1" dirty="0">
                <a:solidFill>
                  <a:srgbClr val="4070A1"/>
                </a:solidFill>
                <a:latin typeface="Consolas-Italic"/>
              </a:rPr>
              <a:t>&gt;&gt;&gt; factorial(-1)</a:t>
            </a:r>
          </a:p>
          <a:p>
            <a:r>
              <a:rPr lang="en-IN" i="1" dirty="0" err="1">
                <a:solidFill>
                  <a:srgbClr val="4070A1"/>
                </a:solidFill>
                <a:latin typeface="Consolas-Italic"/>
              </a:rPr>
              <a:t>Traceback</a:t>
            </a:r>
            <a:r>
              <a:rPr lang="en-IN" i="1" dirty="0">
                <a:solidFill>
                  <a:srgbClr val="4070A1"/>
                </a:solidFill>
                <a:latin typeface="Consolas-Italic"/>
              </a:rPr>
              <a:t> (most recent call last):</a:t>
            </a:r>
          </a:p>
          <a:p>
            <a:r>
              <a:rPr lang="en-IN" i="1" dirty="0">
                <a:solidFill>
                  <a:srgbClr val="4070A1"/>
                </a:solidFill>
                <a:latin typeface="Consolas-Italic"/>
              </a:rPr>
              <a:t>...</a:t>
            </a:r>
          </a:p>
          <a:p>
            <a:r>
              <a:rPr lang="en-IN" i="1" dirty="0" err="1">
                <a:solidFill>
                  <a:srgbClr val="4070A1"/>
                </a:solidFill>
                <a:latin typeface="Consolas-Italic"/>
              </a:rPr>
              <a:t>ValueError</a:t>
            </a:r>
            <a:r>
              <a:rPr lang="en-IN" i="1" dirty="0">
                <a:solidFill>
                  <a:srgbClr val="4070A1"/>
                </a:solidFill>
                <a:latin typeface="Consolas-Italic"/>
              </a:rPr>
              <a:t>: n must be &gt;= 0</a:t>
            </a:r>
          </a:p>
          <a:p>
            <a:r>
              <a:rPr lang="en-IN" i="1" dirty="0">
                <a:solidFill>
                  <a:srgbClr val="4070A1"/>
                </a:solidFill>
                <a:latin typeface="Consolas-Italic"/>
              </a:rPr>
              <a:t>Factorials of floats are OK, but the float must be an exact integer:</a:t>
            </a:r>
          </a:p>
          <a:p>
            <a:r>
              <a:rPr lang="en-IN" i="1" dirty="0">
                <a:solidFill>
                  <a:srgbClr val="4070A1"/>
                </a:solidFill>
                <a:latin typeface="Consolas-Italic"/>
              </a:rPr>
              <a:t>&gt;&gt;&gt; factorial(30.1)</a:t>
            </a:r>
          </a:p>
          <a:p>
            <a:r>
              <a:rPr lang="en-IN" i="1" dirty="0" err="1">
                <a:solidFill>
                  <a:srgbClr val="4070A1"/>
                </a:solidFill>
                <a:latin typeface="Consolas-Italic"/>
              </a:rPr>
              <a:t>Traceback</a:t>
            </a:r>
            <a:r>
              <a:rPr lang="en-IN" i="1" dirty="0">
                <a:solidFill>
                  <a:srgbClr val="4070A1"/>
                </a:solidFill>
                <a:latin typeface="Consolas-Italic"/>
              </a:rPr>
              <a:t> (most recent call last):</a:t>
            </a:r>
          </a:p>
          <a:p>
            <a:r>
              <a:rPr lang="en-IN" i="1" dirty="0">
                <a:solidFill>
                  <a:srgbClr val="4070A1"/>
                </a:solidFill>
                <a:latin typeface="Consolas-Italic"/>
              </a:rPr>
              <a:t>...</a:t>
            </a:r>
          </a:p>
          <a:p>
            <a:r>
              <a:rPr lang="en-IN" i="1" dirty="0" err="1">
                <a:solidFill>
                  <a:srgbClr val="4070A1"/>
                </a:solidFill>
                <a:latin typeface="Consolas-Italic"/>
              </a:rPr>
              <a:t>ValueError</a:t>
            </a:r>
            <a:r>
              <a:rPr lang="en-IN" i="1" dirty="0">
                <a:solidFill>
                  <a:srgbClr val="4070A1"/>
                </a:solidFill>
                <a:latin typeface="Consolas-Italic"/>
              </a:rPr>
              <a:t>: n must be exact integer</a:t>
            </a:r>
          </a:p>
          <a:p>
            <a:r>
              <a:rPr lang="en-IN" i="1" dirty="0">
                <a:solidFill>
                  <a:srgbClr val="4070A1"/>
                </a:solidFill>
                <a:latin typeface="Consolas-Italic"/>
              </a:rPr>
              <a:t>&gt;&gt;&gt; factorial(30.0)</a:t>
            </a:r>
          </a:p>
          <a:p>
            <a:r>
              <a:rPr lang="en-IN" i="1" dirty="0">
                <a:solidFill>
                  <a:srgbClr val="4070A1"/>
                </a:solidFill>
                <a:latin typeface="Consolas-Italic"/>
              </a:rPr>
              <a:t>265252859812191058636308480000000</a:t>
            </a:r>
            <a:endParaRPr lang="en-IN" dirty="0"/>
          </a:p>
        </p:txBody>
      </p:sp>
    </p:spTree>
    <p:extLst>
      <p:ext uri="{BB962C8B-B14F-4D97-AF65-F5344CB8AC3E}">
        <p14:creationId xmlns:p14="http://schemas.microsoft.com/office/powerpoint/2010/main" val="32493000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0" y="166076"/>
            <a:ext cx="6096000" cy="1477328"/>
          </a:xfrm>
          <a:prstGeom prst="rect">
            <a:avLst/>
          </a:prstGeom>
        </p:spPr>
        <p:txBody>
          <a:bodyPr>
            <a:spAutoFit/>
          </a:bodyPr>
          <a:lstStyle/>
          <a:p>
            <a:r>
              <a:rPr lang="en-IN" i="1" dirty="0">
                <a:solidFill>
                  <a:srgbClr val="4070A1"/>
                </a:solidFill>
                <a:latin typeface="Consolas-Italic"/>
              </a:rPr>
              <a:t>It must also not be ridiculously large:</a:t>
            </a:r>
          </a:p>
          <a:p>
            <a:r>
              <a:rPr lang="en-IN" i="1" dirty="0">
                <a:solidFill>
                  <a:srgbClr val="4070A1"/>
                </a:solidFill>
                <a:latin typeface="Consolas-Italic"/>
              </a:rPr>
              <a:t>&gt;&gt;&gt; factorial(1e100)</a:t>
            </a:r>
          </a:p>
          <a:p>
            <a:r>
              <a:rPr lang="en-IN" i="1" dirty="0" err="1">
                <a:solidFill>
                  <a:srgbClr val="4070A1"/>
                </a:solidFill>
                <a:latin typeface="Consolas-Italic"/>
              </a:rPr>
              <a:t>Traceback</a:t>
            </a:r>
            <a:r>
              <a:rPr lang="en-IN" i="1" dirty="0">
                <a:solidFill>
                  <a:srgbClr val="4070A1"/>
                </a:solidFill>
                <a:latin typeface="Consolas-Italic"/>
              </a:rPr>
              <a:t> (most recent call last):</a:t>
            </a:r>
          </a:p>
          <a:p>
            <a:r>
              <a:rPr lang="en-IN" i="1" dirty="0">
                <a:solidFill>
                  <a:srgbClr val="4070A1"/>
                </a:solidFill>
                <a:latin typeface="Consolas-Italic"/>
              </a:rPr>
              <a:t>...</a:t>
            </a:r>
          </a:p>
          <a:p>
            <a:r>
              <a:rPr lang="en-IN" i="1" dirty="0" err="1">
                <a:solidFill>
                  <a:srgbClr val="4070A1"/>
                </a:solidFill>
                <a:latin typeface="Consolas-Italic"/>
              </a:rPr>
              <a:t>OverflowError</a:t>
            </a:r>
            <a:r>
              <a:rPr lang="en-IN" i="1" dirty="0">
                <a:solidFill>
                  <a:srgbClr val="4070A1"/>
                </a:solidFill>
                <a:latin typeface="Consolas-Italic"/>
              </a:rPr>
              <a:t>: n too large</a:t>
            </a:r>
            <a:endParaRPr lang="en-IN" dirty="0"/>
          </a:p>
        </p:txBody>
      </p:sp>
      <p:sp>
        <p:nvSpPr>
          <p:cNvPr id="3" name="Rectangle 2"/>
          <p:cNvSpPr/>
          <p:nvPr/>
        </p:nvSpPr>
        <p:spPr>
          <a:xfrm>
            <a:off x="188890" y="1715585"/>
            <a:ext cx="6096000" cy="3693319"/>
          </a:xfrm>
          <a:prstGeom prst="rect">
            <a:avLst/>
          </a:prstGeom>
        </p:spPr>
        <p:txBody>
          <a:bodyPr>
            <a:spAutoFit/>
          </a:bodyPr>
          <a:lstStyle/>
          <a:p>
            <a:r>
              <a:rPr lang="en-IN" b="1" dirty="0">
                <a:solidFill>
                  <a:srgbClr val="007020"/>
                </a:solidFill>
                <a:latin typeface="Consolas-Bold"/>
              </a:rPr>
              <a:t>import </a:t>
            </a:r>
            <a:r>
              <a:rPr lang="en-IN" b="1" dirty="0">
                <a:solidFill>
                  <a:srgbClr val="0E85B6"/>
                </a:solidFill>
                <a:latin typeface="Consolas-Bold"/>
              </a:rPr>
              <a:t>math</a:t>
            </a:r>
          </a:p>
          <a:p>
            <a:r>
              <a:rPr lang="en-IN" b="1" dirty="0">
                <a:solidFill>
                  <a:srgbClr val="007020"/>
                </a:solidFill>
                <a:latin typeface="Consolas-Bold"/>
              </a:rPr>
              <a:t>if not </a:t>
            </a:r>
            <a:r>
              <a:rPr lang="en-IN" dirty="0">
                <a:solidFill>
                  <a:srgbClr val="333333"/>
                </a:solidFill>
                <a:latin typeface="Consolas" panose="020B0609020204030204" pitchFamily="49" charset="0"/>
              </a:rPr>
              <a:t>n </a:t>
            </a:r>
            <a:r>
              <a:rPr lang="en-IN" dirty="0">
                <a:solidFill>
                  <a:srgbClr val="666666"/>
                </a:solidFill>
                <a:latin typeface="Consolas" panose="020B0609020204030204" pitchFamily="49" charset="0"/>
              </a:rPr>
              <a:t>&gt;= </a:t>
            </a:r>
            <a:r>
              <a:rPr lang="en-IN" dirty="0">
                <a:solidFill>
                  <a:srgbClr val="208150"/>
                </a:solidFill>
                <a:latin typeface="Consolas" panose="020B0609020204030204" pitchFamily="49" charset="0"/>
              </a:rPr>
              <a:t>0</a:t>
            </a:r>
            <a:r>
              <a:rPr lang="en-IN" dirty="0">
                <a:solidFill>
                  <a:srgbClr val="333333"/>
                </a:solidFill>
                <a:latin typeface="Consolas" panose="020B0609020204030204" pitchFamily="49" charset="0"/>
              </a:rPr>
              <a:t>:</a:t>
            </a:r>
          </a:p>
          <a:p>
            <a:r>
              <a:rPr lang="en-IN" b="1" dirty="0">
                <a:solidFill>
                  <a:srgbClr val="007020"/>
                </a:solidFill>
                <a:latin typeface="Consolas-Bold"/>
              </a:rPr>
              <a:t>raise </a:t>
            </a:r>
            <a:r>
              <a:rPr lang="en-IN" dirty="0" err="1">
                <a:solidFill>
                  <a:srgbClr val="007020"/>
                </a:solidFill>
                <a:latin typeface="Consolas" panose="020B0609020204030204" pitchFamily="49" charset="0"/>
              </a:rPr>
              <a:t>ValueError</a:t>
            </a:r>
            <a:r>
              <a:rPr lang="en-IN" dirty="0">
                <a:solidFill>
                  <a:srgbClr val="333333"/>
                </a:solidFill>
                <a:latin typeface="Consolas" panose="020B0609020204030204" pitchFamily="49" charset="0"/>
              </a:rPr>
              <a:t>(</a:t>
            </a:r>
            <a:r>
              <a:rPr lang="en-IN" dirty="0">
                <a:solidFill>
                  <a:srgbClr val="4070A1"/>
                </a:solidFill>
                <a:latin typeface="Consolas" panose="020B0609020204030204" pitchFamily="49" charset="0"/>
              </a:rPr>
              <a:t>"n must be &gt;= 0"</a:t>
            </a:r>
            <a:r>
              <a:rPr lang="en-IN" dirty="0">
                <a:solidFill>
                  <a:srgbClr val="333333"/>
                </a:solidFill>
                <a:latin typeface="Consolas" panose="020B0609020204030204" pitchFamily="49" charset="0"/>
              </a:rPr>
              <a:t>)</a:t>
            </a:r>
          </a:p>
          <a:p>
            <a:r>
              <a:rPr lang="en-IN" b="1" dirty="0">
                <a:solidFill>
                  <a:srgbClr val="007020"/>
                </a:solidFill>
                <a:latin typeface="Consolas-Bold"/>
              </a:rPr>
              <a:t>if </a:t>
            </a:r>
            <a:r>
              <a:rPr lang="en-IN" dirty="0" err="1">
                <a:solidFill>
                  <a:srgbClr val="333333"/>
                </a:solidFill>
                <a:latin typeface="Consolas" panose="020B0609020204030204" pitchFamily="49" charset="0"/>
              </a:rPr>
              <a:t>math</a:t>
            </a:r>
            <a:r>
              <a:rPr lang="en-IN" dirty="0" err="1">
                <a:solidFill>
                  <a:srgbClr val="666666"/>
                </a:solidFill>
                <a:latin typeface="Consolas" panose="020B0609020204030204" pitchFamily="49" charset="0"/>
              </a:rPr>
              <a:t>.</a:t>
            </a:r>
            <a:r>
              <a:rPr lang="en-IN" dirty="0" err="1">
                <a:solidFill>
                  <a:srgbClr val="333333"/>
                </a:solidFill>
                <a:latin typeface="Consolas" panose="020B0609020204030204" pitchFamily="49" charset="0"/>
              </a:rPr>
              <a:t>floor</a:t>
            </a:r>
            <a:r>
              <a:rPr lang="en-IN" dirty="0">
                <a:solidFill>
                  <a:srgbClr val="333333"/>
                </a:solidFill>
                <a:latin typeface="Consolas" panose="020B0609020204030204" pitchFamily="49" charset="0"/>
              </a:rPr>
              <a:t>(n) </a:t>
            </a:r>
            <a:r>
              <a:rPr lang="en-IN" dirty="0">
                <a:solidFill>
                  <a:srgbClr val="666666"/>
                </a:solidFill>
                <a:latin typeface="Consolas" panose="020B0609020204030204" pitchFamily="49" charset="0"/>
              </a:rPr>
              <a:t>!= </a:t>
            </a:r>
            <a:r>
              <a:rPr lang="en-IN" dirty="0">
                <a:solidFill>
                  <a:srgbClr val="333333"/>
                </a:solidFill>
                <a:latin typeface="Consolas" panose="020B0609020204030204" pitchFamily="49" charset="0"/>
              </a:rPr>
              <a:t>n:</a:t>
            </a:r>
          </a:p>
          <a:p>
            <a:r>
              <a:rPr lang="en-IN" b="1" dirty="0">
                <a:solidFill>
                  <a:srgbClr val="007020"/>
                </a:solidFill>
                <a:latin typeface="Consolas-Bold"/>
              </a:rPr>
              <a:t>raise </a:t>
            </a:r>
            <a:r>
              <a:rPr lang="en-IN" dirty="0" err="1">
                <a:solidFill>
                  <a:srgbClr val="007020"/>
                </a:solidFill>
                <a:latin typeface="Consolas" panose="020B0609020204030204" pitchFamily="49" charset="0"/>
              </a:rPr>
              <a:t>ValueError</a:t>
            </a:r>
            <a:r>
              <a:rPr lang="en-IN" dirty="0">
                <a:solidFill>
                  <a:srgbClr val="333333"/>
                </a:solidFill>
                <a:latin typeface="Consolas" panose="020B0609020204030204" pitchFamily="49" charset="0"/>
              </a:rPr>
              <a:t>(</a:t>
            </a:r>
            <a:r>
              <a:rPr lang="en-IN" dirty="0">
                <a:solidFill>
                  <a:srgbClr val="4070A1"/>
                </a:solidFill>
                <a:latin typeface="Consolas" panose="020B0609020204030204" pitchFamily="49" charset="0"/>
              </a:rPr>
              <a:t>"n must be exact integer"</a:t>
            </a:r>
            <a:r>
              <a:rPr lang="en-IN" dirty="0">
                <a:solidFill>
                  <a:srgbClr val="333333"/>
                </a:solidFill>
                <a:latin typeface="Consolas" panose="020B0609020204030204" pitchFamily="49" charset="0"/>
              </a:rPr>
              <a:t>)</a:t>
            </a:r>
          </a:p>
          <a:p>
            <a:r>
              <a:rPr lang="en-IN" b="1" dirty="0">
                <a:solidFill>
                  <a:srgbClr val="007020"/>
                </a:solidFill>
                <a:latin typeface="Consolas-Bold"/>
              </a:rPr>
              <a:t>if </a:t>
            </a:r>
            <a:r>
              <a:rPr lang="en-IN" dirty="0">
                <a:solidFill>
                  <a:srgbClr val="333333"/>
                </a:solidFill>
                <a:latin typeface="Consolas" panose="020B0609020204030204" pitchFamily="49" charset="0"/>
              </a:rPr>
              <a:t>n</a:t>
            </a:r>
            <a:r>
              <a:rPr lang="en-IN" dirty="0">
                <a:solidFill>
                  <a:srgbClr val="666666"/>
                </a:solidFill>
                <a:latin typeface="Consolas" panose="020B0609020204030204" pitchFamily="49" charset="0"/>
              </a:rPr>
              <a:t>+</a:t>
            </a:r>
            <a:r>
              <a:rPr lang="en-IN" dirty="0">
                <a:solidFill>
                  <a:srgbClr val="208150"/>
                </a:solidFill>
                <a:latin typeface="Consolas" panose="020B0609020204030204" pitchFamily="49" charset="0"/>
              </a:rPr>
              <a:t>1 </a:t>
            </a:r>
            <a:r>
              <a:rPr lang="en-IN" dirty="0">
                <a:solidFill>
                  <a:srgbClr val="666666"/>
                </a:solidFill>
                <a:latin typeface="Consolas" panose="020B0609020204030204" pitchFamily="49" charset="0"/>
              </a:rPr>
              <a:t>== </a:t>
            </a:r>
            <a:r>
              <a:rPr lang="en-IN" dirty="0">
                <a:solidFill>
                  <a:srgbClr val="333333"/>
                </a:solidFill>
                <a:latin typeface="Consolas" panose="020B0609020204030204" pitchFamily="49" charset="0"/>
              </a:rPr>
              <a:t>n: </a:t>
            </a:r>
            <a:r>
              <a:rPr lang="en-IN" i="1" dirty="0">
                <a:solidFill>
                  <a:srgbClr val="1A353C"/>
                </a:solidFill>
                <a:latin typeface="Consolas-Italic"/>
              </a:rPr>
              <a:t># catch a value like 1e300</a:t>
            </a:r>
          </a:p>
          <a:p>
            <a:r>
              <a:rPr lang="en-IN" b="1" dirty="0">
                <a:solidFill>
                  <a:srgbClr val="007020"/>
                </a:solidFill>
                <a:latin typeface="Consolas-Bold"/>
              </a:rPr>
              <a:t>raise </a:t>
            </a:r>
            <a:r>
              <a:rPr lang="en-IN" dirty="0" err="1">
                <a:solidFill>
                  <a:srgbClr val="007020"/>
                </a:solidFill>
                <a:latin typeface="Consolas" panose="020B0609020204030204" pitchFamily="49" charset="0"/>
              </a:rPr>
              <a:t>OverflowError</a:t>
            </a:r>
            <a:r>
              <a:rPr lang="en-IN" dirty="0">
                <a:solidFill>
                  <a:srgbClr val="333333"/>
                </a:solidFill>
                <a:latin typeface="Consolas" panose="020B0609020204030204" pitchFamily="49" charset="0"/>
              </a:rPr>
              <a:t>(</a:t>
            </a:r>
            <a:r>
              <a:rPr lang="en-IN" dirty="0">
                <a:solidFill>
                  <a:srgbClr val="4070A1"/>
                </a:solidFill>
                <a:latin typeface="Consolas" panose="020B0609020204030204" pitchFamily="49" charset="0"/>
              </a:rPr>
              <a:t>"n too large"</a:t>
            </a:r>
            <a:r>
              <a:rPr lang="en-IN" dirty="0">
                <a:solidFill>
                  <a:srgbClr val="333333"/>
                </a:solidFill>
                <a:latin typeface="Consolas" panose="020B0609020204030204" pitchFamily="49" charset="0"/>
              </a:rPr>
              <a:t>)</a:t>
            </a:r>
          </a:p>
          <a:p>
            <a:r>
              <a:rPr lang="en-IN" dirty="0">
                <a:solidFill>
                  <a:srgbClr val="333333"/>
                </a:solidFill>
                <a:latin typeface="Consolas" panose="020B0609020204030204" pitchFamily="49" charset="0"/>
              </a:rPr>
              <a:t>result </a:t>
            </a:r>
            <a:r>
              <a:rPr lang="en-IN" dirty="0">
                <a:solidFill>
                  <a:srgbClr val="666666"/>
                </a:solidFill>
                <a:latin typeface="Consolas" panose="020B0609020204030204" pitchFamily="49" charset="0"/>
              </a:rPr>
              <a:t>= </a:t>
            </a:r>
            <a:r>
              <a:rPr lang="en-IN" dirty="0">
                <a:solidFill>
                  <a:srgbClr val="208150"/>
                </a:solidFill>
                <a:latin typeface="Consolas" panose="020B0609020204030204" pitchFamily="49" charset="0"/>
              </a:rPr>
              <a:t>1</a:t>
            </a:r>
          </a:p>
          <a:p>
            <a:r>
              <a:rPr lang="en-IN" dirty="0">
                <a:solidFill>
                  <a:srgbClr val="333333"/>
                </a:solidFill>
                <a:latin typeface="Consolas" panose="020B0609020204030204" pitchFamily="49" charset="0"/>
              </a:rPr>
              <a:t>factor </a:t>
            </a:r>
            <a:r>
              <a:rPr lang="en-IN" dirty="0">
                <a:solidFill>
                  <a:srgbClr val="666666"/>
                </a:solidFill>
                <a:latin typeface="Consolas" panose="020B0609020204030204" pitchFamily="49" charset="0"/>
              </a:rPr>
              <a:t>= </a:t>
            </a:r>
            <a:r>
              <a:rPr lang="en-IN" dirty="0">
                <a:solidFill>
                  <a:srgbClr val="208150"/>
                </a:solidFill>
                <a:latin typeface="Consolas" panose="020B0609020204030204" pitchFamily="49" charset="0"/>
              </a:rPr>
              <a:t>2</a:t>
            </a:r>
          </a:p>
          <a:p>
            <a:r>
              <a:rPr lang="en-IN" b="1" dirty="0">
                <a:solidFill>
                  <a:srgbClr val="007020"/>
                </a:solidFill>
                <a:latin typeface="Consolas-Bold"/>
              </a:rPr>
              <a:t>while </a:t>
            </a:r>
            <a:r>
              <a:rPr lang="en-IN" dirty="0">
                <a:solidFill>
                  <a:srgbClr val="333333"/>
                </a:solidFill>
                <a:latin typeface="Consolas" panose="020B0609020204030204" pitchFamily="49" charset="0"/>
              </a:rPr>
              <a:t>factor </a:t>
            </a:r>
            <a:r>
              <a:rPr lang="en-IN" dirty="0">
                <a:solidFill>
                  <a:srgbClr val="666666"/>
                </a:solidFill>
                <a:latin typeface="Consolas" panose="020B0609020204030204" pitchFamily="49" charset="0"/>
              </a:rPr>
              <a:t>&lt;= </a:t>
            </a:r>
            <a:r>
              <a:rPr lang="en-IN" dirty="0">
                <a:solidFill>
                  <a:srgbClr val="333333"/>
                </a:solidFill>
                <a:latin typeface="Consolas" panose="020B0609020204030204" pitchFamily="49" charset="0"/>
              </a:rPr>
              <a:t>n:</a:t>
            </a:r>
          </a:p>
          <a:p>
            <a:r>
              <a:rPr lang="en-IN" dirty="0">
                <a:solidFill>
                  <a:srgbClr val="333333"/>
                </a:solidFill>
                <a:latin typeface="Consolas" panose="020B0609020204030204" pitchFamily="49" charset="0"/>
              </a:rPr>
              <a:t>result </a:t>
            </a:r>
            <a:r>
              <a:rPr lang="en-IN" dirty="0">
                <a:solidFill>
                  <a:srgbClr val="666666"/>
                </a:solidFill>
                <a:latin typeface="Consolas" panose="020B0609020204030204" pitchFamily="49" charset="0"/>
              </a:rPr>
              <a:t>*= </a:t>
            </a:r>
            <a:r>
              <a:rPr lang="en-IN" dirty="0">
                <a:solidFill>
                  <a:srgbClr val="333333"/>
                </a:solidFill>
                <a:latin typeface="Consolas" panose="020B0609020204030204" pitchFamily="49" charset="0"/>
              </a:rPr>
              <a:t>factor</a:t>
            </a:r>
          </a:p>
          <a:p>
            <a:r>
              <a:rPr lang="en-IN" dirty="0">
                <a:solidFill>
                  <a:srgbClr val="333333"/>
                </a:solidFill>
                <a:latin typeface="Consolas" panose="020B0609020204030204" pitchFamily="49" charset="0"/>
              </a:rPr>
              <a:t>factor </a:t>
            </a:r>
            <a:r>
              <a:rPr lang="en-IN" dirty="0">
                <a:solidFill>
                  <a:srgbClr val="666666"/>
                </a:solidFill>
                <a:latin typeface="Consolas" panose="020B0609020204030204" pitchFamily="49" charset="0"/>
              </a:rPr>
              <a:t>+= </a:t>
            </a:r>
            <a:r>
              <a:rPr lang="en-IN" dirty="0">
                <a:solidFill>
                  <a:srgbClr val="208150"/>
                </a:solidFill>
                <a:latin typeface="Consolas" panose="020B0609020204030204" pitchFamily="49" charset="0"/>
              </a:rPr>
              <a:t>1</a:t>
            </a:r>
          </a:p>
          <a:p>
            <a:r>
              <a:rPr lang="en-IN" b="1" dirty="0">
                <a:solidFill>
                  <a:srgbClr val="007020"/>
                </a:solidFill>
                <a:latin typeface="Consolas-Bold"/>
              </a:rPr>
              <a:t>return </a:t>
            </a:r>
            <a:r>
              <a:rPr lang="en-IN" dirty="0">
                <a:solidFill>
                  <a:srgbClr val="333333"/>
                </a:solidFill>
                <a:latin typeface="Consolas" panose="020B0609020204030204" pitchFamily="49" charset="0"/>
              </a:rPr>
              <a:t>result</a:t>
            </a:r>
            <a:endParaRPr lang="en-IN" dirty="0"/>
          </a:p>
        </p:txBody>
      </p:sp>
      <p:sp>
        <p:nvSpPr>
          <p:cNvPr id="4" name="Rectangle 3"/>
          <p:cNvSpPr/>
          <p:nvPr/>
        </p:nvSpPr>
        <p:spPr>
          <a:xfrm>
            <a:off x="188890" y="5481085"/>
            <a:ext cx="6096000" cy="923330"/>
          </a:xfrm>
          <a:prstGeom prst="rect">
            <a:avLst/>
          </a:prstGeom>
        </p:spPr>
        <p:txBody>
          <a:bodyPr>
            <a:spAutoFit/>
          </a:bodyPr>
          <a:lstStyle/>
          <a:p>
            <a:r>
              <a:rPr lang="en-IN" b="1" dirty="0">
                <a:solidFill>
                  <a:srgbClr val="007020"/>
                </a:solidFill>
                <a:latin typeface="Consolas-Bold"/>
              </a:rPr>
              <a:t>if </a:t>
            </a:r>
            <a:r>
              <a:rPr lang="en-IN" dirty="0">
                <a:solidFill>
                  <a:srgbClr val="713A82"/>
                </a:solidFill>
                <a:latin typeface="Consolas" panose="020B0609020204030204" pitchFamily="49" charset="0"/>
              </a:rPr>
              <a:t>__name__ </a:t>
            </a:r>
            <a:r>
              <a:rPr lang="en-IN" dirty="0">
                <a:solidFill>
                  <a:srgbClr val="666666"/>
                </a:solidFill>
                <a:latin typeface="Consolas" panose="020B0609020204030204" pitchFamily="49" charset="0"/>
              </a:rPr>
              <a:t>== </a:t>
            </a:r>
            <a:r>
              <a:rPr lang="en-IN" dirty="0">
                <a:solidFill>
                  <a:srgbClr val="4070A1"/>
                </a:solidFill>
                <a:latin typeface="Consolas" panose="020B0609020204030204" pitchFamily="49" charset="0"/>
              </a:rPr>
              <a:t>"__main__"</a:t>
            </a:r>
            <a:r>
              <a:rPr lang="en-IN" dirty="0">
                <a:solidFill>
                  <a:srgbClr val="333333"/>
                </a:solidFill>
                <a:latin typeface="Consolas" panose="020B0609020204030204" pitchFamily="49" charset="0"/>
              </a:rPr>
              <a:t>:</a:t>
            </a:r>
          </a:p>
          <a:p>
            <a:r>
              <a:rPr lang="en-IN" b="1" dirty="0">
                <a:solidFill>
                  <a:srgbClr val="007020"/>
                </a:solidFill>
                <a:latin typeface="Consolas-Bold"/>
              </a:rPr>
              <a:t>import </a:t>
            </a:r>
            <a:r>
              <a:rPr lang="en-IN" b="1" dirty="0" err="1">
                <a:solidFill>
                  <a:srgbClr val="0E85B6"/>
                </a:solidFill>
                <a:latin typeface="Consolas-Bold"/>
              </a:rPr>
              <a:t>doctest</a:t>
            </a:r>
            <a:endParaRPr lang="en-IN" b="1" dirty="0">
              <a:solidFill>
                <a:srgbClr val="0E85B6"/>
              </a:solidFill>
              <a:latin typeface="Consolas-Bold"/>
            </a:endParaRPr>
          </a:p>
          <a:p>
            <a:r>
              <a:rPr lang="en-IN" dirty="0" err="1">
                <a:solidFill>
                  <a:srgbClr val="333333"/>
                </a:solidFill>
                <a:latin typeface="Consolas" panose="020B0609020204030204" pitchFamily="49" charset="0"/>
              </a:rPr>
              <a:t>doctest</a:t>
            </a:r>
            <a:r>
              <a:rPr lang="en-IN" dirty="0" err="1">
                <a:solidFill>
                  <a:srgbClr val="666666"/>
                </a:solidFill>
                <a:latin typeface="Consolas" panose="020B0609020204030204" pitchFamily="49" charset="0"/>
              </a:rPr>
              <a:t>.</a:t>
            </a:r>
            <a:r>
              <a:rPr lang="en-IN" dirty="0" err="1">
                <a:solidFill>
                  <a:srgbClr val="333333"/>
                </a:solidFill>
                <a:latin typeface="Consolas" panose="020B0609020204030204" pitchFamily="49" charset="0"/>
              </a:rPr>
              <a:t>testmod</a:t>
            </a:r>
            <a:r>
              <a:rPr lang="en-IN" dirty="0">
                <a:solidFill>
                  <a:srgbClr val="333333"/>
                </a:solidFill>
                <a:latin typeface="Consolas" panose="020B0609020204030204" pitchFamily="49" charset="0"/>
              </a:rPr>
              <a:t>()</a:t>
            </a:r>
            <a:endParaRPr lang="en-IN" dirty="0"/>
          </a:p>
        </p:txBody>
      </p:sp>
    </p:spTree>
    <p:extLst>
      <p:ext uri="{BB962C8B-B14F-4D97-AF65-F5344CB8AC3E}">
        <p14:creationId xmlns:p14="http://schemas.microsoft.com/office/powerpoint/2010/main" val="26740751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Usage: Checking Examples in </a:t>
            </a:r>
            <a:r>
              <a:rPr lang="en-IN" dirty="0" err="1"/>
              <a:t>Docstrings</a:t>
            </a:r>
            <a:endParaRPr lang="en-IN" dirty="0"/>
          </a:p>
        </p:txBody>
      </p:sp>
      <p:sp>
        <p:nvSpPr>
          <p:cNvPr id="3" name="Content Placeholder 2"/>
          <p:cNvSpPr>
            <a:spLocks noGrp="1"/>
          </p:cNvSpPr>
          <p:nvPr>
            <p:ph idx="1"/>
          </p:nvPr>
        </p:nvSpPr>
        <p:spPr/>
        <p:txBody>
          <a:bodyPr/>
          <a:lstStyle/>
          <a:p>
            <a:pPr marL="0" indent="0" algn="just">
              <a:buNone/>
            </a:pPr>
            <a:r>
              <a:rPr lang="en-IN" dirty="0" smtClean="0"/>
              <a:t>The simplest way to start using </a:t>
            </a:r>
            <a:r>
              <a:rPr lang="en-IN" dirty="0" err="1" smtClean="0"/>
              <a:t>doctest</a:t>
            </a:r>
            <a:r>
              <a:rPr lang="en-IN" dirty="0" smtClean="0"/>
              <a:t> (but not necessarily the way you’ll continue to do it) is to end each module M with:</a:t>
            </a:r>
          </a:p>
          <a:p>
            <a:pPr marL="0" indent="0" algn="just">
              <a:buNone/>
            </a:pPr>
            <a:r>
              <a:rPr lang="en-IN" b="1" dirty="0"/>
              <a:t>if </a:t>
            </a:r>
            <a:r>
              <a:rPr lang="en-IN" dirty="0"/>
              <a:t>__name__ == "__main__":</a:t>
            </a:r>
          </a:p>
          <a:p>
            <a:pPr marL="0" indent="0" algn="just">
              <a:buNone/>
            </a:pPr>
            <a:r>
              <a:rPr lang="en-IN" b="1" dirty="0" smtClean="0"/>
              <a:t>	import </a:t>
            </a:r>
            <a:r>
              <a:rPr lang="en-IN" b="1" dirty="0" err="1" smtClean="0"/>
              <a:t>doctest</a:t>
            </a:r>
            <a:endParaRPr lang="en-IN" b="1" dirty="0"/>
          </a:p>
          <a:p>
            <a:pPr marL="0" indent="0" algn="just">
              <a:buNone/>
            </a:pPr>
            <a:r>
              <a:rPr lang="en-IN" dirty="0" smtClean="0"/>
              <a:t>	</a:t>
            </a:r>
            <a:r>
              <a:rPr lang="en-IN" dirty="0" err="1" smtClean="0"/>
              <a:t>doctest.testmod</a:t>
            </a:r>
            <a:r>
              <a:rPr lang="en-IN" dirty="0" smtClean="0"/>
              <a:t>()</a:t>
            </a:r>
          </a:p>
          <a:p>
            <a:pPr marL="0" indent="0" algn="just">
              <a:buNone/>
            </a:pPr>
            <a:r>
              <a:rPr lang="en-IN" dirty="0" err="1" smtClean="0"/>
              <a:t>Doctest</a:t>
            </a:r>
            <a:r>
              <a:rPr lang="en-IN" dirty="0" smtClean="0"/>
              <a:t> </a:t>
            </a:r>
            <a:r>
              <a:rPr lang="en-IN" dirty="0"/>
              <a:t>then examines </a:t>
            </a:r>
            <a:r>
              <a:rPr lang="en-IN" dirty="0" err="1"/>
              <a:t>docstrings</a:t>
            </a:r>
            <a:r>
              <a:rPr lang="en-IN" dirty="0"/>
              <a:t> in module M.</a:t>
            </a:r>
          </a:p>
        </p:txBody>
      </p:sp>
    </p:spTree>
    <p:extLst>
      <p:ext uri="{BB962C8B-B14F-4D97-AF65-F5344CB8AC3E}">
        <p14:creationId xmlns:p14="http://schemas.microsoft.com/office/powerpoint/2010/main" val="19290520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Usage: Checking Examples in a Text File</a:t>
            </a:r>
          </a:p>
        </p:txBody>
      </p:sp>
      <p:sp>
        <p:nvSpPr>
          <p:cNvPr id="3" name="Content Placeholder 2"/>
          <p:cNvSpPr>
            <a:spLocks noGrp="1"/>
          </p:cNvSpPr>
          <p:nvPr>
            <p:ph idx="1"/>
          </p:nvPr>
        </p:nvSpPr>
        <p:spPr/>
        <p:txBody>
          <a:bodyPr/>
          <a:lstStyle/>
          <a:p>
            <a:pPr marL="0" indent="0" algn="just">
              <a:buNone/>
            </a:pPr>
            <a:r>
              <a:rPr lang="en-IN" dirty="0"/>
              <a:t>Another simple application of </a:t>
            </a:r>
            <a:r>
              <a:rPr lang="en-IN" dirty="0" err="1"/>
              <a:t>doctest</a:t>
            </a:r>
            <a:r>
              <a:rPr lang="en-IN" dirty="0"/>
              <a:t> is testing interactive examples in a text file. This can </a:t>
            </a:r>
            <a:r>
              <a:rPr lang="en-IN" dirty="0" smtClean="0"/>
              <a:t>be done </a:t>
            </a:r>
            <a:r>
              <a:rPr lang="en-IN" dirty="0"/>
              <a:t>with the </a:t>
            </a:r>
            <a:r>
              <a:rPr lang="en-IN" dirty="0" err="1"/>
              <a:t>testfile</a:t>
            </a:r>
            <a:r>
              <a:rPr lang="en-IN" dirty="0"/>
              <a:t>() function</a:t>
            </a:r>
            <a:r>
              <a:rPr lang="en-IN" dirty="0" smtClean="0"/>
              <a:t>:</a:t>
            </a:r>
          </a:p>
          <a:p>
            <a:pPr marL="0" indent="0" algn="just">
              <a:buNone/>
            </a:pPr>
            <a:r>
              <a:rPr lang="en-IN" b="1" dirty="0"/>
              <a:t>import </a:t>
            </a:r>
            <a:r>
              <a:rPr lang="en-IN" b="1" dirty="0" err="1"/>
              <a:t>doctest</a:t>
            </a:r>
            <a:endParaRPr lang="en-IN" b="1" dirty="0"/>
          </a:p>
          <a:p>
            <a:pPr marL="0" indent="0" algn="just">
              <a:buNone/>
            </a:pPr>
            <a:r>
              <a:rPr lang="en-IN" dirty="0" err="1"/>
              <a:t>doctest.testfile</a:t>
            </a:r>
            <a:r>
              <a:rPr lang="en-IN" dirty="0"/>
              <a:t>("example.txt</a:t>
            </a:r>
            <a:r>
              <a:rPr lang="en-IN" dirty="0" smtClean="0"/>
              <a:t>")</a:t>
            </a:r>
          </a:p>
          <a:p>
            <a:pPr marL="0" indent="0" algn="just">
              <a:buNone/>
            </a:pPr>
            <a:r>
              <a:rPr lang="en-IN" dirty="0"/>
              <a:t>That short script executes and verifies any interactive Python examples contained in the </a:t>
            </a:r>
            <a:r>
              <a:rPr lang="en-IN" dirty="0" smtClean="0"/>
              <a:t>file example.txt</a:t>
            </a:r>
            <a:r>
              <a:rPr lang="en-IN" dirty="0"/>
              <a:t>. The file content is treated as if it were a single giant </a:t>
            </a:r>
            <a:r>
              <a:rPr lang="en-IN" dirty="0" err="1"/>
              <a:t>docstring</a:t>
            </a:r>
            <a:r>
              <a:rPr lang="en-IN" dirty="0"/>
              <a:t>; the file </a:t>
            </a:r>
            <a:r>
              <a:rPr lang="en-IN" dirty="0" smtClean="0"/>
              <a:t>doesn’t need </a:t>
            </a:r>
            <a:r>
              <a:rPr lang="en-IN" dirty="0"/>
              <a:t>to contain a Python program!</a:t>
            </a:r>
          </a:p>
        </p:txBody>
      </p:sp>
    </p:spTree>
    <p:extLst>
      <p:ext uri="{BB962C8B-B14F-4D97-AF65-F5344CB8AC3E}">
        <p14:creationId xmlns:p14="http://schemas.microsoft.com/office/powerpoint/2010/main" val="18012023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290</TotalTime>
  <Words>5004</Words>
  <Application>Microsoft Office PowerPoint</Application>
  <PresentationFormat>Widescreen</PresentationFormat>
  <Paragraphs>336</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Century Gothic</vt:lpstr>
      <vt:lpstr>Consolas</vt:lpstr>
      <vt:lpstr>Consolas-Bold</vt:lpstr>
      <vt:lpstr>Consolas-Italic</vt:lpstr>
      <vt:lpstr>Linux Libertine</vt:lpstr>
      <vt:lpstr>Vapor Trail</vt:lpstr>
      <vt:lpstr>doctest</vt:lpstr>
      <vt:lpstr>Implementation specifics </vt:lpstr>
      <vt:lpstr>Documenting libraries by example  </vt:lpstr>
      <vt:lpstr>PowerPoint Presentation</vt:lpstr>
      <vt:lpstr> Test interactive Python examples </vt:lpstr>
      <vt:lpstr>PowerPoint Presentation</vt:lpstr>
      <vt:lpstr>PowerPoint Presentation</vt:lpstr>
      <vt:lpstr>Simple Usage: Checking Examples in Docstrings</vt:lpstr>
      <vt:lpstr>Simple Usage: Checking Examples in a Text File</vt:lpstr>
      <vt:lpstr>How It Works</vt:lpstr>
      <vt:lpstr>Which Docstrings Are Examined?</vt:lpstr>
      <vt:lpstr>How are Docstring Examples Recognized?</vt:lpstr>
      <vt:lpstr>PowerPoint Presentation</vt:lpstr>
      <vt:lpstr>PowerPoint Presentation</vt:lpstr>
      <vt:lpstr>What’s the Execution Context?</vt:lpstr>
      <vt:lpstr>What About Exceptions?</vt:lpstr>
      <vt:lpstr>PowerPoint Presentation</vt:lpstr>
      <vt:lpstr>PowerPoint Presentation</vt:lpstr>
      <vt:lpstr>PowerPoint Presentation</vt:lpstr>
      <vt:lpstr>PowerPoint Presentation</vt:lpstr>
      <vt:lpstr>Option Flags</vt:lpstr>
      <vt:lpstr>PowerPoint Presentation</vt:lpstr>
      <vt:lpstr>PowerPoint Presentation</vt:lpstr>
      <vt:lpstr>PowerPoint Presentation</vt:lpstr>
      <vt:lpstr>PowerPoint Presentation</vt:lpstr>
      <vt:lpstr>PowerPoint Presentation</vt:lpstr>
      <vt:lpstr>PowerPoint Presentation</vt:lpstr>
      <vt:lpstr>Directives</vt:lpstr>
      <vt:lpstr>PowerPoint Presentation</vt:lpstr>
      <vt:lpstr>Warnings</vt:lpstr>
      <vt:lpstr>Basic API</vt:lpstr>
      <vt:lpstr>PowerPoint Presentation</vt:lpstr>
      <vt:lpstr>Unittest API</vt:lpstr>
      <vt:lpstr>PowerPoint Presentation</vt:lpstr>
      <vt:lpstr>Advanced API</vt:lpstr>
      <vt:lpstr>PowerPoint Presentation</vt:lpstr>
      <vt:lpstr>PowerPoint Presentation</vt:lpstr>
      <vt:lpstr>DocTest Objects</vt:lpstr>
      <vt:lpstr>PowerPoint Presentation</vt:lpstr>
      <vt:lpstr>DocTestFinder objects</vt:lpstr>
      <vt:lpstr>PowerPoint Presentation</vt:lpstr>
      <vt:lpstr>DocTestParser objects</vt:lpstr>
      <vt:lpstr>PowerPoint Presentation</vt:lpstr>
      <vt:lpstr>DocTestRunner objects</vt:lpstr>
      <vt:lpstr>PowerPoint Presentation</vt:lpstr>
      <vt:lpstr>OutputChecker objects</vt:lpstr>
      <vt:lpstr>Debugging</vt:lpstr>
      <vt:lpstr>Soapbox</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doctest</dc:title>
  <dc:creator>Sathyanarayana R</dc:creator>
  <cp:lastModifiedBy>Sathyanarayana R</cp:lastModifiedBy>
  <cp:revision>22</cp:revision>
  <dcterms:created xsi:type="dcterms:W3CDTF">2020-03-09T10:14:50Z</dcterms:created>
  <dcterms:modified xsi:type="dcterms:W3CDTF">2020-03-09T15:06:04Z</dcterms:modified>
</cp:coreProperties>
</file>