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 id="269"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2589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45198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2244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6464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6478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604985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43359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88623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841285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4749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8161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328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8243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50073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398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65504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6/6/2021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2060385931"/>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949" y="-1"/>
            <a:ext cx="7765959" cy="2253804"/>
          </a:xfrm>
        </p:spPr>
        <p:txBody>
          <a:bodyPr>
            <a:normAutofit fontScale="90000"/>
          </a:bodyPr>
          <a:lstStyle/>
          <a:p>
            <a:r>
              <a:rPr lang="en-IN" sz="4800" dirty="0">
                <a:solidFill>
                  <a:srgbClr val="FFFF00"/>
                </a:solidFill>
                <a:latin typeface="Algerian" panose="04020705040A02060702" pitchFamily="82" charset="0"/>
              </a:rPr>
              <a:t>A</a:t>
            </a:r>
            <a:r>
              <a:rPr lang="en-IN" sz="4800" dirty="0" smtClean="0">
                <a:solidFill>
                  <a:srgbClr val="FFFF00"/>
                </a:solidFill>
                <a:latin typeface="Algerian" panose="04020705040A02060702" pitchFamily="82" charset="0"/>
              </a:rPr>
              <a:t>UTOMATIC NUMBER PLATE RECOGNITION USING IBM CLOUD                </a:t>
            </a:r>
            <a:endParaRPr lang="en-IN" sz="4800" dirty="0">
              <a:solidFill>
                <a:srgbClr val="FFFF00"/>
              </a:solidFill>
              <a:latin typeface="Algerian" panose="04020705040A02060702" pitchFamily="82" charset="0"/>
            </a:endParaRPr>
          </a:p>
        </p:txBody>
      </p:sp>
      <p:sp>
        <p:nvSpPr>
          <p:cNvPr id="3" name="Subtitle 2"/>
          <p:cNvSpPr>
            <a:spLocks noGrp="1"/>
          </p:cNvSpPr>
          <p:nvPr>
            <p:ph type="subTitle" idx="1"/>
          </p:nvPr>
        </p:nvSpPr>
        <p:spPr>
          <a:xfrm>
            <a:off x="1146457" y="2563324"/>
            <a:ext cx="8113451" cy="881774"/>
          </a:xfrm>
        </p:spPr>
        <p:txBody>
          <a:bodyPr>
            <a:noAutofit/>
          </a:bodyPr>
          <a:lstStyle/>
          <a:p>
            <a:r>
              <a:rPr lang="en-IN" sz="2800" i="1" dirty="0" smtClean="0">
                <a:solidFill>
                  <a:srgbClr val="00B0F0"/>
                </a:solidFill>
              </a:rPr>
              <a:t>Supporting the safety and security of citizens throughout the world</a:t>
            </a:r>
            <a:endParaRPr lang="en-IN" sz="2800" i="1"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22" y="3445099"/>
            <a:ext cx="8345510" cy="30089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50001" cy="897228"/>
          </a:xfrm>
          <a:solidFill>
            <a:srgbClr val="002060"/>
          </a:solidFill>
        </p:spPr>
        <p:txBody>
          <a:bodyPr/>
          <a:lstStyle/>
          <a:p>
            <a:r>
              <a:rPr lang="en-IN" dirty="0" smtClean="0">
                <a:latin typeface="Algerian" panose="04020705040A02060702" pitchFamily="82" charset="0"/>
              </a:rPr>
              <a:t>                         advantages</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Adds security</a:t>
            </a:r>
          </a:p>
          <a:p>
            <a:pPr>
              <a:buFont typeface="Wingdings" panose="05000000000000000000" pitchFamily="2" charset="2"/>
              <a:buChar char="v"/>
            </a:pPr>
            <a:r>
              <a:rPr lang="en-IN" dirty="0"/>
              <a:t>Automated </a:t>
            </a:r>
            <a:r>
              <a:rPr lang="en-IN" dirty="0" smtClean="0"/>
              <a:t>service</a:t>
            </a:r>
          </a:p>
          <a:p>
            <a:pPr>
              <a:buFont typeface="Wingdings" panose="05000000000000000000" pitchFamily="2" charset="2"/>
              <a:buChar char="v"/>
            </a:pPr>
            <a:r>
              <a:rPr lang="en-IN" dirty="0"/>
              <a:t>Real-time </a:t>
            </a:r>
            <a:r>
              <a:rPr lang="en-IN" b="1" dirty="0" smtClean="0"/>
              <a:t>benefits</a:t>
            </a:r>
          </a:p>
          <a:p>
            <a:pPr>
              <a:buFont typeface="Wingdings" panose="05000000000000000000" pitchFamily="2" charset="2"/>
              <a:buChar char="v"/>
            </a:pPr>
            <a:r>
              <a:rPr lang="en-IN" dirty="0"/>
              <a:t>Privacy </a:t>
            </a:r>
            <a:r>
              <a:rPr lang="en-IN" dirty="0" smtClean="0"/>
              <a:t>concerns</a:t>
            </a:r>
          </a:p>
          <a:p>
            <a:pPr>
              <a:buFont typeface="Wingdings" panose="05000000000000000000" pitchFamily="2" charset="2"/>
              <a:buChar char="v"/>
            </a:pPr>
            <a:r>
              <a:rPr lang="en-IN" dirty="0"/>
              <a:t>Extreme </a:t>
            </a:r>
            <a:r>
              <a:rPr lang="en-IN" dirty="0" smtClean="0"/>
              <a:t>circumstances</a:t>
            </a:r>
          </a:p>
          <a:p>
            <a:pPr>
              <a:buFont typeface="Wingdings" panose="05000000000000000000" pitchFamily="2" charset="2"/>
              <a:buChar char="v"/>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583" y="2160589"/>
            <a:ext cx="5352314" cy="22938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234846" cy="601014"/>
          </a:xfrm>
          <a:solidFill>
            <a:srgbClr val="002060"/>
          </a:solidFill>
        </p:spPr>
        <p:txBody>
          <a:bodyPr>
            <a:normAutofit fontScale="90000"/>
          </a:bodyPr>
          <a:lstStyle/>
          <a:p>
            <a:r>
              <a:rPr lang="en-IN" dirty="0" smtClean="0">
                <a:latin typeface="Algerian" panose="04020705040A02060702" pitchFamily="82" charset="0"/>
              </a:rPr>
              <a:t>                        disadvantages</a:t>
            </a:r>
            <a:endParaRPr lang="en-IN" dirty="0">
              <a:latin typeface="Algerian" panose="04020705040A02060702" pitchFamily="82" charset="0"/>
            </a:endParaRPr>
          </a:p>
        </p:txBody>
      </p:sp>
      <p:sp>
        <p:nvSpPr>
          <p:cNvPr id="3" name="Content Placeholder 2"/>
          <p:cNvSpPr>
            <a:spLocks noGrp="1"/>
          </p:cNvSpPr>
          <p:nvPr>
            <p:ph idx="1"/>
          </p:nvPr>
        </p:nvSpPr>
        <p:spPr>
          <a:xfrm>
            <a:off x="819001" y="1481071"/>
            <a:ext cx="8596668" cy="4495897"/>
          </a:xfrm>
        </p:spPr>
        <p:txBody>
          <a:bodyPr>
            <a:normAutofit/>
          </a:bodyPr>
          <a:lstStyle/>
          <a:p>
            <a:r>
              <a:rPr lang="en-US" sz="2800" dirty="0"/>
              <a:t>A </a:t>
            </a:r>
            <a:r>
              <a:rPr lang="en-US" sz="2800" b="1" dirty="0"/>
              <a:t>disadvantage of ANPR</a:t>
            </a:r>
            <a:r>
              <a:rPr lang="en-US" sz="2800" dirty="0"/>
              <a:t> parking systems is that they rarely take into account human error and </a:t>
            </a:r>
            <a:r>
              <a:rPr lang="en-US" sz="2800" dirty="0" err="1"/>
              <a:t>behaviour</a:t>
            </a:r>
            <a:r>
              <a:rPr lang="en-US" sz="2800" dirty="0"/>
              <a:t>. </a:t>
            </a:r>
            <a:r>
              <a:rPr lang="en-US" sz="2800" b="1" dirty="0"/>
              <a:t>ANPR</a:t>
            </a:r>
            <a:r>
              <a:rPr lang="en-US" sz="2800" dirty="0"/>
              <a:t> systems do not usually consider giving a grace period when you enter a car </a:t>
            </a:r>
            <a:r>
              <a:rPr lang="en-US" sz="2800" dirty="0" smtClean="0"/>
              <a:t>park </a:t>
            </a:r>
          </a:p>
          <a:p>
            <a:endParaRPr lang="en-US" sz="2800" dirty="0"/>
          </a:p>
          <a:p>
            <a:endParaRPr lang="en-US" sz="2800" dirty="0" smtClean="0"/>
          </a:p>
          <a:p>
            <a:r>
              <a:rPr lang="en-US" sz="2800" dirty="0" smtClean="0"/>
              <a:t>The technology often uses low resolution images for which the images are actually not visible in every case</a:t>
            </a:r>
            <a:endParaRPr lang="en-IN" sz="2800" dirty="0"/>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7380"/>
          </a:xfrm>
        </p:spPr>
        <p:txBody>
          <a:bodyPr/>
          <a:lstStyle/>
          <a:p>
            <a:r>
              <a:rPr lang="en-IN" dirty="0" smtClean="0"/>
              <a:t>Steps to build ANPR using IBM cloud</a:t>
            </a:r>
            <a:endParaRPr lang="en-IN" dirty="0"/>
          </a:p>
        </p:txBody>
      </p:sp>
      <p:sp>
        <p:nvSpPr>
          <p:cNvPr id="3" name="Content Placeholder 2"/>
          <p:cNvSpPr>
            <a:spLocks noGrp="1"/>
          </p:cNvSpPr>
          <p:nvPr>
            <p:ph idx="1"/>
          </p:nvPr>
        </p:nvSpPr>
        <p:spPr>
          <a:xfrm>
            <a:off x="437882" y="1442435"/>
            <a:ext cx="8836120" cy="4598928"/>
          </a:xfrm>
        </p:spPr>
        <p:txBody>
          <a:bodyPr/>
          <a:lstStyle/>
          <a:p>
            <a:pPr>
              <a:buFont typeface="+mj-lt"/>
              <a:buAutoNum type="arabicPeriod"/>
            </a:pPr>
            <a:r>
              <a:rPr lang="en-IN" dirty="0" smtClean="0"/>
              <a:t>Rapid API account creation  </a:t>
            </a:r>
          </a:p>
          <a:p>
            <a:pPr>
              <a:buFont typeface="+mj-lt"/>
              <a:buAutoNum type="arabicPeriod"/>
            </a:pPr>
            <a:endParaRPr lang="en-IN" dirty="0" smtClean="0"/>
          </a:p>
          <a:p>
            <a:pPr>
              <a:buFont typeface="+mj-lt"/>
              <a:buAutoNum type="arabicPeriod"/>
            </a:pPr>
            <a:endParaRPr lang="en-IN" dirty="0" smtClean="0"/>
          </a:p>
          <a:p>
            <a:pPr>
              <a:buFont typeface="+mj-lt"/>
              <a:buAutoNum type="arabicPeriod"/>
            </a:pPr>
            <a:r>
              <a:rPr lang="en-IN" dirty="0" smtClean="0"/>
              <a:t>Testing the endpoint via system console</a:t>
            </a:r>
          </a:p>
          <a:p>
            <a:pPr>
              <a:buFont typeface="+mj-lt"/>
              <a:buAutoNum type="arabicPeriod"/>
            </a:pPr>
            <a:endParaRPr lang="en-IN" dirty="0" smtClean="0"/>
          </a:p>
          <a:p>
            <a:pPr>
              <a:buFont typeface="+mj-lt"/>
              <a:buAutoNum type="arabicPeriod"/>
            </a:pPr>
            <a:r>
              <a:rPr lang="en-IN" dirty="0" smtClean="0"/>
              <a:t>Building a flask application</a:t>
            </a:r>
          </a:p>
          <a:p>
            <a:pPr>
              <a:buFont typeface="+mj-lt"/>
              <a:buAutoNum type="arabicPeriod"/>
            </a:pPr>
            <a:endParaRPr lang="en-IN" dirty="0" smtClean="0"/>
          </a:p>
          <a:p>
            <a:pPr>
              <a:buFont typeface="+mj-lt"/>
              <a:buAutoNum type="arabicPeriod"/>
            </a:pPr>
            <a:r>
              <a:rPr lang="en-IN" dirty="0"/>
              <a:t>Deploy in IBM cloud</a:t>
            </a:r>
          </a:p>
          <a:p>
            <a:pPr>
              <a:buFont typeface="+mj-lt"/>
              <a:buAutoNum type="arabicPeriod"/>
            </a:pPr>
            <a:endParaRPr lang="en-IN" dirty="0" smtClean="0"/>
          </a:p>
          <a:p>
            <a:pPr>
              <a:buFont typeface="+mj-lt"/>
              <a:buAutoNum type="arabicPeriod"/>
            </a:pPr>
            <a:endParaRPr lang="en-IN" dirty="0" smtClean="0"/>
          </a:p>
          <a:p>
            <a:pPr marL="0" indent="0">
              <a:buNone/>
            </a:pPr>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385" y="1163392"/>
            <a:ext cx="2618302" cy="13767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570" y="4270688"/>
            <a:ext cx="2933700" cy="15621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3082"/>
            <a:ext cx="8596668" cy="845713"/>
          </a:xfrm>
          <a:solidFill>
            <a:srgbClr val="002060"/>
          </a:solidFill>
        </p:spPr>
        <p:txBody>
          <a:bodyPr>
            <a:normAutofit/>
          </a:bodyPr>
          <a:lstStyle/>
          <a:p>
            <a:r>
              <a:rPr lang="en-IN" sz="4800" dirty="0" smtClean="0">
                <a:latin typeface="Algerian" panose="04020705040A02060702" pitchFamily="82" charset="0"/>
              </a:rPr>
              <a:t>         </a:t>
            </a:r>
            <a:r>
              <a:rPr lang="en-IN" sz="4800" dirty="0" smtClean="0">
                <a:solidFill>
                  <a:srgbClr val="00B0F0"/>
                </a:solidFill>
                <a:latin typeface="Algerian" panose="04020705040A02060702" pitchFamily="82" charset="0"/>
              </a:rPr>
              <a:t>applications</a:t>
            </a:r>
            <a:endParaRPr lang="en-IN" sz="4800" dirty="0">
              <a:solidFill>
                <a:srgbClr val="00B0F0"/>
              </a:solidFill>
              <a:latin typeface="Algerian" panose="04020705040A02060702" pitchFamily="82" charset="0"/>
            </a:endParaRPr>
          </a:p>
        </p:txBody>
      </p:sp>
      <p:sp>
        <p:nvSpPr>
          <p:cNvPr id="3" name="Content Placeholder 2"/>
          <p:cNvSpPr>
            <a:spLocks noGrp="1"/>
          </p:cNvSpPr>
          <p:nvPr>
            <p:ph idx="1"/>
          </p:nvPr>
        </p:nvSpPr>
        <p:spPr>
          <a:xfrm>
            <a:off x="167425" y="1081825"/>
            <a:ext cx="9221273" cy="4959537"/>
          </a:xfrm>
        </p:spPr>
        <p:txBody>
          <a:bodyPr>
            <a:normAutofit/>
          </a:bodyPr>
          <a:lstStyle/>
          <a:p>
            <a:r>
              <a:rPr lang="en-IN" dirty="0" smtClean="0"/>
              <a:t>Parking</a:t>
            </a:r>
          </a:p>
          <a:p>
            <a:endParaRPr lang="en-IN" dirty="0" smtClean="0"/>
          </a:p>
          <a:p>
            <a:r>
              <a:rPr lang="en-IN" dirty="0" smtClean="0"/>
              <a:t>Access control</a:t>
            </a:r>
          </a:p>
          <a:p>
            <a:endParaRPr lang="en-IN" dirty="0" smtClean="0"/>
          </a:p>
          <a:p>
            <a:r>
              <a:rPr lang="en-IN" dirty="0" smtClean="0"/>
              <a:t>Tolling </a:t>
            </a:r>
          </a:p>
          <a:p>
            <a:endParaRPr lang="en-IN" dirty="0" smtClean="0"/>
          </a:p>
          <a:p>
            <a:r>
              <a:rPr lang="en-IN" dirty="0" smtClean="0"/>
              <a:t>Border control</a:t>
            </a:r>
          </a:p>
          <a:p>
            <a:endParaRPr lang="en-IN" dirty="0" smtClean="0"/>
          </a:p>
          <a:p>
            <a:r>
              <a:rPr lang="en-IN" dirty="0" smtClean="0"/>
              <a:t>Stolen cars</a:t>
            </a:r>
          </a:p>
          <a:p>
            <a:endParaRPr lang="en-IN" dirty="0" smtClean="0"/>
          </a:p>
          <a:p>
            <a:r>
              <a:rPr lang="en-IN" dirty="0" smtClean="0"/>
              <a:t>Traffic control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230" y="1125373"/>
            <a:ext cx="3322114" cy="18777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342" y="3272137"/>
            <a:ext cx="5000356" cy="25001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63635" cy="678287"/>
          </a:xfrm>
        </p:spPr>
        <p:txBody>
          <a:bodyPr>
            <a:normAutofit/>
          </a:bodyPr>
          <a:lstStyle/>
          <a:p>
            <a:r>
              <a:rPr lang="en-IN" dirty="0" smtClean="0"/>
              <a:t>conclusion</a:t>
            </a:r>
            <a:endParaRPr lang="en-IN" dirty="0"/>
          </a:p>
        </p:txBody>
      </p:sp>
      <p:sp>
        <p:nvSpPr>
          <p:cNvPr id="3" name="Content Placeholder 2"/>
          <p:cNvSpPr>
            <a:spLocks noGrp="1"/>
          </p:cNvSpPr>
          <p:nvPr>
            <p:ph idx="1"/>
          </p:nvPr>
        </p:nvSpPr>
        <p:spPr>
          <a:xfrm>
            <a:off x="677334" y="1442435"/>
            <a:ext cx="8596668" cy="4598928"/>
          </a:xfrm>
        </p:spPr>
        <p:txBody>
          <a:bodyPr>
            <a:normAutofit/>
          </a:bodyPr>
          <a:lstStyle/>
          <a:p>
            <a:r>
              <a:rPr lang="en-IN" sz="2400" dirty="0" smtClean="0"/>
              <a:t>There is a immediate need of such kind of Automatic Number Plate recognition  system in India as there are problems of </a:t>
            </a:r>
            <a:r>
              <a:rPr lang="en-IN" sz="2400" dirty="0" err="1" smtClean="0"/>
              <a:t>traffic,stealing</a:t>
            </a:r>
            <a:r>
              <a:rPr lang="en-IN" sz="2400" dirty="0" smtClean="0"/>
              <a:t> vehicles ..</a:t>
            </a:r>
            <a:r>
              <a:rPr lang="en-IN" sz="2400" dirty="0" err="1" smtClean="0"/>
              <a:t>etc</a:t>
            </a:r>
            <a:endParaRPr lang="en-IN" sz="2400" dirty="0" smtClean="0"/>
          </a:p>
          <a:p>
            <a:r>
              <a:rPr lang="en-IN" sz="2400" dirty="0" smtClean="0"/>
              <a:t>Government should take some interest in developing this systems as this system is very economical and eco-</a:t>
            </a:r>
            <a:r>
              <a:rPr lang="en-IN" sz="2400" dirty="0" err="1" smtClean="0"/>
              <a:t>friendly,if</a:t>
            </a:r>
            <a:r>
              <a:rPr lang="en-IN" sz="2400" dirty="0" smtClean="0"/>
              <a:t> applied effectively</a:t>
            </a:r>
          </a:p>
          <a:p>
            <a:r>
              <a:rPr lang="en-IN" sz="2400" dirty="0" smtClean="0"/>
              <a:t>This change will help in the progress of nation</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94" y="4814955"/>
            <a:ext cx="2895600" cy="15811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999" y="4900511"/>
            <a:ext cx="3524250" cy="1295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7286" y="528035"/>
            <a:ext cx="6078829" cy="10818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dirty="0" smtClean="0">
                <a:solidFill>
                  <a:srgbClr val="FF0000"/>
                </a:solidFill>
                <a:latin typeface="Algerian" panose="04020705040A02060702" pitchFamily="82" charset="0"/>
              </a:rPr>
              <a:t>Thank you</a:t>
            </a:r>
            <a:endParaRPr lang="en-IN" sz="3600" dirty="0">
              <a:solidFill>
                <a:srgbClr val="FF0000"/>
              </a:solidFill>
              <a:latin typeface="Algerian" panose="04020705040A02060702" pitchFamily="82" charset="0"/>
            </a:endParaRPr>
          </a:p>
        </p:txBody>
      </p:sp>
      <p:sp>
        <p:nvSpPr>
          <p:cNvPr id="3" name="Title 2"/>
          <p:cNvSpPr>
            <a:spLocks noGrp="1"/>
          </p:cNvSpPr>
          <p:nvPr>
            <p:ph type="ctrTitle"/>
          </p:nvPr>
        </p:nvSpPr>
        <p:spPr>
          <a:xfrm>
            <a:off x="908869" y="2032000"/>
            <a:ext cx="6813955" cy="114837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lstStyle/>
          <a:p>
            <a:r>
              <a:rPr lang="en-IN" dirty="0" smtClean="0"/>
              <a:t>TEAM:EEE-004</a:t>
            </a:r>
            <a:endParaRPr lang="en-IN" dirty="0"/>
          </a:p>
        </p:txBody>
      </p:sp>
      <p:sp>
        <p:nvSpPr>
          <p:cNvPr id="4" name="Subtitle 3"/>
          <p:cNvSpPr>
            <a:spLocks noGrp="1"/>
          </p:cNvSpPr>
          <p:nvPr>
            <p:ph type="subTitle" idx="1"/>
          </p:nvPr>
        </p:nvSpPr>
        <p:spPr>
          <a:xfrm>
            <a:off x="2305189" y="3602516"/>
            <a:ext cx="4326963" cy="2368626"/>
          </a:xfrm>
        </p:spPr>
        <p:txBody>
          <a:bodyPr>
            <a:noAutofit/>
          </a:bodyPr>
          <a:lstStyle/>
          <a:p>
            <a:r>
              <a:rPr lang="en-IN" sz="3200" dirty="0" smtClean="0">
                <a:solidFill>
                  <a:srgbClr val="FF0000"/>
                </a:solidFill>
                <a:latin typeface="Algerian" panose="04020705040A02060702" pitchFamily="82" charset="0"/>
              </a:rPr>
              <a:t>TEAM MEMBERS</a:t>
            </a:r>
            <a:r>
              <a:rPr lang="en-IN" sz="3200" dirty="0" smtClean="0">
                <a:solidFill>
                  <a:srgbClr val="FFFF00"/>
                </a:solidFill>
                <a:latin typeface="Algerian" panose="04020705040A02060702" pitchFamily="82" charset="0"/>
              </a:rPr>
              <a:t> : L.SONY</a:t>
            </a:r>
          </a:p>
          <a:p>
            <a:r>
              <a:rPr lang="en-IN" sz="3200" dirty="0" smtClean="0">
                <a:solidFill>
                  <a:srgbClr val="FFFF00"/>
                </a:solidFill>
                <a:latin typeface="Algerian" panose="04020705040A02060702" pitchFamily="82" charset="0"/>
              </a:rPr>
              <a:t>M.BHAVANA</a:t>
            </a:r>
          </a:p>
          <a:p>
            <a:r>
              <a:rPr lang="en-IN" sz="3200" dirty="0" smtClean="0">
                <a:solidFill>
                  <a:srgbClr val="FFFF00"/>
                </a:solidFill>
                <a:latin typeface="Algerian" panose="04020705040A02060702" pitchFamily="82" charset="0"/>
              </a:rPr>
              <a:t>G.ABHLIASH</a:t>
            </a:r>
          </a:p>
          <a:p>
            <a:r>
              <a:rPr lang="en-IN" sz="3200" dirty="0" smtClean="0">
                <a:solidFill>
                  <a:srgbClr val="FFFF00"/>
                </a:solidFill>
                <a:latin typeface="Algerian" panose="04020705040A02060702" pitchFamily="82" charset="0"/>
              </a:rPr>
              <a:t>N.ANIL KUMAR</a:t>
            </a:r>
            <a:endParaRPr lang="en-IN" sz="3200" dirty="0">
              <a:solidFill>
                <a:srgbClr val="FFFF00"/>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Topics </a:t>
            </a:r>
            <a:endParaRPr lang="en-IN" dirty="0">
              <a:latin typeface="Arial Black" panose="020B0A04020102020204" pitchFamily="34" charset="0"/>
            </a:endParaRPr>
          </a:p>
        </p:txBody>
      </p:sp>
      <p:sp>
        <p:nvSpPr>
          <p:cNvPr id="3" name="Content Placeholder 2"/>
          <p:cNvSpPr>
            <a:spLocks noGrp="1"/>
          </p:cNvSpPr>
          <p:nvPr>
            <p:ph idx="1"/>
          </p:nvPr>
        </p:nvSpPr>
        <p:spPr>
          <a:xfrm>
            <a:off x="4824855" y="1013793"/>
            <a:ext cx="4513541" cy="5526437"/>
          </a:xfrm>
        </p:spPr>
        <p:txBody>
          <a:bodyPr>
            <a:normAutofit/>
          </a:bodyPr>
          <a:lstStyle/>
          <a:p>
            <a:pPr>
              <a:buFont typeface="Wingdings" panose="05000000000000000000" pitchFamily="2" charset="2"/>
              <a:buChar char="v"/>
            </a:pPr>
            <a:r>
              <a:rPr lang="en-IN" dirty="0" smtClean="0"/>
              <a:t>Introduction</a:t>
            </a:r>
          </a:p>
          <a:p>
            <a:pPr>
              <a:buFont typeface="Wingdings" panose="05000000000000000000" pitchFamily="2" charset="2"/>
              <a:buChar char="v"/>
            </a:pPr>
            <a:r>
              <a:rPr lang="en-IN" dirty="0" smtClean="0"/>
              <a:t>What  is   ANPR?</a:t>
            </a:r>
          </a:p>
          <a:p>
            <a:pPr>
              <a:buFont typeface="Wingdings" panose="05000000000000000000" pitchFamily="2" charset="2"/>
              <a:buChar char="v"/>
            </a:pPr>
            <a:r>
              <a:rPr lang="en-IN" dirty="0" smtClean="0"/>
              <a:t>How to build ANPR systems ?</a:t>
            </a:r>
          </a:p>
          <a:p>
            <a:pPr>
              <a:buFont typeface="Wingdings" panose="05000000000000000000" pitchFamily="2" charset="2"/>
              <a:buChar char="v"/>
            </a:pPr>
            <a:r>
              <a:rPr lang="en-IN" dirty="0" smtClean="0"/>
              <a:t>Elements</a:t>
            </a:r>
          </a:p>
          <a:p>
            <a:pPr>
              <a:buFont typeface="Wingdings" panose="05000000000000000000" pitchFamily="2" charset="2"/>
              <a:buChar char="v"/>
            </a:pPr>
            <a:r>
              <a:rPr lang="en-IN" dirty="0" smtClean="0"/>
              <a:t>Technology</a:t>
            </a:r>
          </a:p>
          <a:p>
            <a:pPr>
              <a:buFont typeface="Wingdings" panose="05000000000000000000" pitchFamily="2" charset="2"/>
              <a:buChar char="v"/>
            </a:pPr>
            <a:r>
              <a:rPr lang="en-IN" dirty="0" smtClean="0"/>
              <a:t>Working Of ANPR</a:t>
            </a:r>
          </a:p>
          <a:p>
            <a:pPr>
              <a:buFont typeface="Wingdings" panose="05000000000000000000" pitchFamily="2" charset="2"/>
              <a:buChar char="v"/>
            </a:pPr>
            <a:r>
              <a:rPr lang="en-IN" dirty="0" smtClean="0"/>
              <a:t>Advantages</a:t>
            </a:r>
          </a:p>
          <a:p>
            <a:pPr>
              <a:buFont typeface="Wingdings" panose="05000000000000000000" pitchFamily="2" charset="2"/>
              <a:buChar char="v"/>
            </a:pPr>
            <a:r>
              <a:rPr lang="en-IN" dirty="0" smtClean="0"/>
              <a:t>Disadvantages</a:t>
            </a:r>
          </a:p>
          <a:p>
            <a:pPr>
              <a:buFont typeface="Wingdings" panose="05000000000000000000" pitchFamily="2" charset="2"/>
              <a:buChar char="v"/>
            </a:pPr>
            <a:r>
              <a:rPr lang="en-IN" dirty="0" smtClean="0"/>
              <a:t>Steps To Build ANPR Using IBM Cloud</a:t>
            </a:r>
          </a:p>
          <a:p>
            <a:pPr>
              <a:buFont typeface="Wingdings" panose="05000000000000000000" pitchFamily="2" charset="2"/>
              <a:buChar char="v"/>
            </a:pPr>
            <a:r>
              <a:rPr lang="en-IN" dirty="0" smtClean="0"/>
              <a:t>Applications</a:t>
            </a:r>
          </a:p>
          <a:p>
            <a:pPr>
              <a:buFont typeface="Wingdings" panose="05000000000000000000" pitchFamily="2" charset="2"/>
              <a:buChar char="v"/>
            </a:pPr>
            <a:r>
              <a:rPr lang="en-IN" dirty="0" smtClean="0"/>
              <a:t>Conclusion</a:t>
            </a:r>
          </a:p>
          <a:p>
            <a:pPr>
              <a:buFont typeface="Wingdings" panose="05000000000000000000" pitchFamily="2" charset="2"/>
              <a:buChar char="v"/>
            </a:pPr>
            <a:endParaRPr lang="en-IN" dirty="0" smtClean="0"/>
          </a:p>
          <a:p>
            <a:pPr>
              <a:buFont typeface="Wingdings" panose="05000000000000000000" pitchFamily="2" charset="2"/>
              <a:buChar char="v"/>
            </a:pPr>
            <a:endParaRPr lang="en-IN" dirty="0"/>
          </a:p>
        </p:txBody>
      </p:sp>
      <p:sp>
        <p:nvSpPr>
          <p:cNvPr id="4" name="Text Placeholder 3"/>
          <p:cNvSpPr>
            <a:spLocks noGrp="1"/>
          </p:cNvSpPr>
          <p:nvPr>
            <p:ph type="body" sz="half" idx="2"/>
          </p:nvPr>
        </p:nvSpPr>
        <p:spPr>
          <a:xfrm>
            <a:off x="457200" y="2880359"/>
            <a:ext cx="3200400" cy="1793307"/>
          </a:xfrm>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26079"/>
            <a:ext cx="3200400" cy="17475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639651"/>
          </a:xfrm>
          <a:solidFill>
            <a:srgbClr val="0070C0"/>
          </a:solidFill>
        </p:spPr>
        <p:txBody>
          <a:bodyPr>
            <a:normAutofit fontScale="90000"/>
          </a:bodyPr>
          <a:lstStyle/>
          <a:p>
            <a:r>
              <a:rPr lang="en-IN" sz="4000" dirty="0" err="1" smtClean="0">
                <a:latin typeface="Algerian" panose="04020705040A02060702" pitchFamily="82" charset="0"/>
              </a:rPr>
              <a:t>INTRODUCTion</a:t>
            </a:r>
            <a:endParaRPr lang="en-IN" sz="4000" dirty="0">
              <a:latin typeface="Algerian" panose="04020705040A02060702" pitchFamily="82" charset="0"/>
            </a:endParaRPr>
          </a:p>
        </p:txBody>
      </p:sp>
      <p:sp>
        <p:nvSpPr>
          <p:cNvPr id="8" name="Content Placeholder 7"/>
          <p:cNvSpPr>
            <a:spLocks noGrp="1"/>
          </p:cNvSpPr>
          <p:nvPr>
            <p:ph idx="1"/>
          </p:nvPr>
        </p:nvSpPr>
        <p:spPr>
          <a:xfrm>
            <a:off x="437882" y="1352283"/>
            <a:ext cx="8693239" cy="2537137"/>
          </a:xfrm>
        </p:spPr>
        <p:txBody>
          <a:bodyPr/>
          <a:lstStyle/>
          <a:p>
            <a:pPr>
              <a:buFont typeface="Wingdings" panose="05000000000000000000" pitchFamily="2" charset="2"/>
              <a:buChar char="Ø"/>
            </a:pPr>
            <a:r>
              <a:rPr lang="en-IN" sz="2400" dirty="0" smtClean="0"/>
              <a:t>A vehicle registration plate is a metal or plastic plate attached to a motor vehicle for official identification purposes</a:t>
            </a:r>
          </a:p>
          <a:p>
            <a:pPr>
              <a:buFont typeface="Wingdings" panose="05000000000000000000" pitchFamily="2" charset="2"/>
              <a:buChar char="Ø"/>
            </a:pPr>
            <a:r>
              <a:rPr lang="en-IN" sz="2800" dirty="0" smtClean="0"/>
              <a:t>The license plates are places on the front and back of the vehicle</a:t>
            </a:r>
          </a:p>
          <a:p>
            <a:pPr>
              <a:buFont typeface="Wingdings" panose="05000000000000000000" pitchFamily="2" charset="2"/>
              <a:buChar char="Ø"/>
            </a:pP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992452"/>
            <a:ext cx="3818600" cy="229116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503" y="3632483"/>
            <a:ext cx="4139618" cy="2547457"/>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3169" y="184597"/>
            <a:ext cx="8324998" cy="742682"/>
          </a:xfrm>
          <a:solidFill>
            <a:srgbClr val="00B0F0"/>
          </a:solidFill>
        </p:spPr>
        <p:txBody>
          <a:bodyPr>
            <a:normAutofit/>
          </a:bodyPr>
          <a:lstStyle/>
          <a:p>
            <a:r>
              <a:rPr lang="en-IN" dirty="0" smtClean="0">
                <a:solidFill>
                  <a:schemeClr val="accent4">
                    <a:lumMod val="75000"/>
                  </a:schemeClr>
                </a:solidFill>
              </a:rPr>
              <a:t>WHAT IS ANPR ?</a:t>
            </a:r>
            <a:endParaRPr lang="en-IN" dirty="0">
              <a:solidFill>
                <a:schemeClr val="accent4">
                  <a:lumMod val="75000"/>
                </a:schemeClr>
              </a:solidFill>
            </a:endParaRPr>
          </a:p>
        </p:txBody>
      </p:sp>
      <p:sp>
        <p:nvSpPr>
          <p:cNvPr id="4" name="Content Placeholder 3"/>
          <p:cNvSpPr>
            <a:spLocks noGrp="1"/>
          </p:cNvSpPr>
          <p:nvPr>
            <p:ph idx="1"/>
          </p:nvPr>
        </p:nvSpPr>
        <p:spPr>
          <a:xfrm>
            <a:off x="677334" y="1880317"/>
            <a:ext cx="8460833" cy="3374264"/>
          </a:xfrm>
        </p:spPr>
        <p:txBody>
          <a:bodyPr>
            <a:normAutofit/>
          </a:bodyPr>
          <a:lstStyle/>
          <a:p>
            <a:r>
              <a:rPr lang="en-US" dirty="0"/>
              <a:t>Number Plate Recognition System is an image processing technology which uses number (license) plate to identify the vehicle</a:t>
            </a:r>
            <a:r>
              <a:rPr lang="en-US" dirty="0" smtClean="0"/>
              <a:t>.</a:t>
            </a:r>
          </a:p>
          <a:p>
            <a:r>
              <a:rPr lang="en-US" dirty="0"/>
              <a:t>Number plate recognition (NPR) can be used in various fields such as vehicle tracking, traffic monitoring, automatic payment of tolls on highways or bridges, surveillance systems, tolls collection points, and parking management systems.  </a:t>
            </a:r>
            <a:endParaRPr lang="en-US" dirty="0" smtClean="0"/>
          </a:p>
          <a:p>
            <a:r>
              <a:rPr lang="en-US" dirty="0"/>
              <a:t>The escalating increase of contemporary urban and national road networks over the last decades emerged the need for efficient monitoring and management of road traffic</a:t>
            </a:r>
            <a:endParaRPr lang="en-US" dirty="0" smtClean="0"/>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a:ln>
            <a:solidFill>
              <a:srgbClr val="00B0F0"/>
            </a:solidFill>
          </a:ln>
        </p:spPr>
        <p:txBody>
          <a:bodyPr>
            <a:normAutofit/>
          </a:bodyPr>
          <a:lstStyle/>
          <a:p>
            <a:r>
              <a:rPr lang="en-IN" dirty="0" smtClean="0">
                <a:latin typeface="Algerian" panose="04020705040A02060702" pitchFamily="82" charset="0"/>
              </a:rPr>
              <a:t>How to build ANPR systems</a:t>
            </a:r>
            <a:endParaRPr lang="en-IN" dirty="0">
              <a:latin typeface="Algerian" panose="04020705040A02060702" pitchFamily="82" charset="0"/>
            </a:endParaRPr>
          </a:p>
        </p:txBody>
      </p:sp>
      <p:sp>
        <p:nvSpPr>
          <p:cNvPr id="3" name="Content Placeholder 2"/>
          <p:cNvSpPr>
            <a:spLocks noGrp="1"/>
          </p:cNvSpPr>
          <p:nvPr>
            <p:ph idx="1"/>
          </p:nvPr>
        </p:nvSpPr>
        <p:spPr>
          <a:xfrm>
            <a:off x="677334" y="1944711"/>
            <a:ext cx="8937938" cy="4275786"/>
          </a:xfrm>
        </p:spPr>
        <p:txBody>
          <a:bodyPr>
            <a:normAutofit/>
          </a:bodyPr>
          <a:lstStyle/>
          <a:p>
            <a:r>
              <a:rPr lang="en-IN" dirty="0" smtClean="0"/>
              <a:t>ANPR has two technological issues :</a:t>
            </a:r>
          </a:p>
          <a:p>
            <a:r>
              <a:rPr lang="en-IN" dirty="0" smtClean="0"/>
              <a:t>The quality of recognition software with its applied recognition algorithms and the quality of image acquisition technology ,the camera and illumination</a:t>
            </a:r>
          </a:p>
          <a:p>
            <a:r>
              <a:rPr lang="en-IN" dirty="0" smtClean="0"/>
              <a:t>The very key factor is the number plate recognition software</a:t>
            </a:r>
          </a:p>
          <a:p>
            <a:r>
              <a:rPr lang="en-IN" dirty="0" smtClean="0"/>
              <a:t>A sophisticated recognition software should have the following features : </a:t>
            </a:r>
          </a:p>
          <a:p>
            <a:pPr>
              <a:buFont typeface="+mj-lt"/>
              <a:buAutoNum type="arabicPeriod"/>
            </a:pPr>
            <a:r>
              <a:rPr lang="en-IN" dirty="0"/>
              <a:t>T</a:t>
            </a:r>
            <a:r>
              <a:rPr lang="en-IN" dirty="0" smtClean="0"/>
              <a:t>he highest recognition accuracy</a:t>
            </a:r>
          </a:p>
          <a:p>
            <a:pPr>
              <a:buFont typeface="+mj-lt"/>
              <a:buAutoNum type="arabicPeriod"/>
            </a:pPr>
            <a:r>
              <a:rPr lang="en-IN" dirty="0" smtClean="0"/>
              <a:t>The fastest processing speed</a:t>
            </a:r>
          </a:p>
          <a:p>
            <a:pPr>
              <a:buFont typeface="+mj-lt"/>
              <a:buAutoNum type="arabicPeriod"/>
            </a:pPr>
            <a:r>
              <a:rPr lang="en-IN" dirty="0" smtClean="0"/>
              <a:t>The most type of number plates it can handle  </a:t>
            </a:r>
          </a:p>
          <a:p>
            <a:pPr>
              <a:buFont typeface="+mj-lt"/>
              <a:buAutoNum type="arabicPeriod"/>
            </a:pPr>
            <a:r>
              <a:rPr lang="en-IN" dirty="0" smtClean="0"/>
              <a:t>The widest range of picture quality it can handle</a:t>
            </a:r>
          </a:p>
          <a:p>
            <a:pPr>
              <a:buFont typeface="+mj-lt"/>
              <a:buAutoNum type="arabicPeriod"/>
            </a:pPr>
            <a:r>
              <a:rPr lang="en-IN" dirty="0" smtClean="0"/>
              <a:t>The most tolerant against distortions of input data            </a:t>
            </a:r>
          </a:p>
          <a:p>
            <a:endParaRPr lang="en-IN" dirty="0"/>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lumOff val="15000"/>
            </a:schemeClr>
          </a:solidFill>
        </p:spPr>
        <p:txBody>
          <a:bodyPr/>
          <a:lstStyle/>
          <a:p>
            <a:r>
              <a:rPr lang="en-IN" dirty="0" smtClean="0">
                <a:latin typeface="Algerian" panose="04020705040A02060702" pitchFamily="82" charset="0"/>
              </a:rPr>
              <a:t>                          elements</a:t>
            </a:r>
            <a:endParaRPr lang="en-IN" dirty="0">
              <a:latin typeface="Algerian" panose="04020705040A02060702" pitchFamily="82" charset="0"/>
            </a:endParaRPr>
          </a:p>
        </p:txBody>
      </p:sp>
      <p:sp>
        <p:nvSpPr>
          <p:cNvPr id="3" name="Content Placeholder 2"/>
          <p:cNvSpPr>
            <a:spLocks noGrp="1"/>
          </p:cNvSpPr>
          <p:nvPr>
            <p:ph idx="1"/>
          </p:nvPr>
        </p:nvSpPr>
        <p:spPr>
          <a:xfrm>
            <a:off x="2216966" y="2379530"/>
            <a:ext cx="5517404" cy="3918239"/>
          </a:xfrm>
        </p:spPr>
        <p:txBody>
          <a:bodyPr/>
          <a:lstStyle/>
          <a:p>
            <a:pPr>
              <a:buFont typeface="+mj-lt"/>
              <a:buAutoNum type="alphaUcPeriod"/>
            </a:pPr>
            <a:r>
              <a:rPr lang="en-IN" dirty="0" smtClean="0"/>
              <a:t>Camera</a:t>
            </a:r>
          </a:p>
          <a:p>
            <a:pPr>
              <a:buFont typeface="+mj-lt"/>
              <a:buAutoNum type="alphaUcPeriod"/>
            </a:pPr>
            <a:r>
              <a:rPr lang="en-IN" dirty="0" smtClean="0"/>
              <a:t>Illumination </a:t>
            </a:r>
          </a:p>
          <a:p>
            <a:pPr>
              <a:buFont typeface="+mj-lt"/>
              <a:buAutoNum type="alphaUcPeriod"/>
            </a:pPr>
            <a:r>
              <a:rPr lang="en-IN" dirty="0" smtClean="0"/>
              <a:t>Frame grabber</a:t>
            </a:r>
          </a:p>
          <a:p>
            <a:pPr>
              <a:buFont typeface="+mj-lt"/>
              <a:buAutoNum type="alphaUcPeriod"/>
            </a:pPr>
            <a:r>
              <a:rPr lang="en-IN" dirty="0" smtClean="0"/>
              <a:t>Computer</a:t>
            </a:r>
          </a:p>
          <a:p>
            <a:pPr>
              <a:buFont typeface="+mj-lt"/>
              <a:buAutoNum type="alphaUcPeriod"/>
            </a:pPr>
            <a:r>
              <a:rPr lang="en-IN" dirty="0" smtClean="0"/>
              <a:t>Hardware</a:t>
            </a:r>
          </a:p>
          <a:p>
            <a:pPr>
              <a:buFont typeface="+mj-lt"/>
              <a:buAutoNum type="alphaUcPeriod"/>
            </a:pPr>
            <a:r>
              <a:rPr lang="en-IN" dirty="0" smtClean="0"/>
              <a:t>Software</a:t>
            </a:r>
          </a:p>
          <a:p>
            <a:pPr>
              <a:buFont typeface="+mj-lt"/>
              <a:buAutoNum type="alphaUcPeriod"/>
            </a:pPr>
            <a:r>
              <a:rPr lang="en-IN" dirty="0" smtClean="0"/>
              <a:t>Database</a:t>
            </a:r>
          </a:p>
          <a:p>
            <a:pPr>
              <a:buFont typeface="+mj-lt"/>
              <a:buAutoNum type="alphaUcPeriod"/>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575" y="2665927"/>
            <a:ext cx="5264414" cy="162884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Algerian" panose="04020705040A02060702" pitchFamily="82" charset="0"/>
              </a:rPr>
              <a:t>Variuos</a:t>
            </a:r>
            <a:r>
              <a:rPr lang="en-IN" dirty="0" smtClean="0">
                <a:latin typeface="Algerian" panose="04020705040A02060702" pitchFamily="82" charset="0"/>
              </a:rPr>
              <a:t> names of technologies </a:t>
            </a:r>
            <a:endParaRPr lang="en-IN" dirty="0">
              <a:latin typeface="Algerian" panose="04020705040A02060702" pitchFamily="82" charset="0"/>
            </a:endParaRPr>
          </a:p>
        </p:txBody>
      </p:sp>
      <p:sp>
        <p:nvSpPr>
          <p:cNvPr id="3" name="Content Placeholder 2"/>
          <p:cNvSpPr>
            <a:spLocks noGrp="1"/>
          </p:cNvSpPr>
          <p:nvPr>
            <p:ph idx="1"/>
          </p:nvPr>
        </p:nvSpPr>
        <p:spPr>
          <a:xfrm>
            <a:off x="677334" y="2160589"/>
            <a:ext cx="9020458" cy="3506115"/>
          </a:xfrm>
        </p:spPr>
        <p:txBody>
          <a:bodyPr/>
          <a:lstStyle/>
          <a:p>
            <a:pPr>
              <a:buFont typeface="+mj-lt"/>
              <a:buAutoNum type="arabicParenR"/>
            </a:pPr>
            <a:r>
              <a:rPr lang="en-IN" sz="4400" dirty="0" smtClean="0"/>
              <a:t>License plate recognition</a:t>
            </a:r>
          </a:p>
          <a:p>
            <a:pPr>
              <a:buFont typeface="+mj-lt"/>
              <a:buAutoNum type="arabicParenR"/>
            </a:pPr>
            <a:r>
              <a:rPr lang="en-IN" sz="4400" dirty="0" smtClean="0"/>
              <a:t>Car registration system</a:t>
            </a:r>
          </a:p>
          <a:p>
            <a:pPr>
              <a:buFont typeface="+mj-lt"/>
              <a:buAutoNum type="arabicParenR"/>
            </a:pPr>
            <a:r>
              <a:rPr lang="en-IN" sz="4400" dirty="0" smtClean="0"/>
              <a:t>Intelligent transport system</a:t>
            </a:r>
          </a:p>
          <a:p>
            <a:pPr>
              <a:buFont typeface="+mj-lt"/>
              <a:buAutoNum type="arabicParenR"/>
            </a:pPr>
            <a:r>
              <a:rPr lang="en-IN" sz="4400" dirty="0" smtClean="0"/>
              <a:t>Access control</a:t>
            </a:r>
          </a:p>
          <a:p>
            <a:pPr>
              <a:buFont typeface="+mj-lt"/>
              <a:buAutoNum type="arabicParen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563" y="4555209"/>
            <a:ext cx="3042037" cy="19735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762" y="206061"/>
            <a:ext cx="8466666" cy="706907"/>
          </a:xfrm>
        </p:spPr>
        <p:txBody>
          <a:bodyPr>
            <a:normAutofit/>
          </a:bodyPr>
          <a:lstStyle/>
          <a:p>
            <a:r>
              <a:rPr lang="en-IN" dirty="0" smtClean="0"/>
              <a:t>                   ANPR equipment</a:t>
            </a:r>
            <a:endParaRPr lang="en-IN" dirty="0"/>
          </a:p>
        </p:txBody>
      </p:sp>
      <p:sp>
        <p:nvSpPr>
          <p:cNvPr id="3" name="Content Placeholder 2"/>
          <p:cNvSpPr>
            <a:spLocks noGrp="1"/>
          </p:cNvSpPr>
          <p:nvPr>
            <p:ph idx="1"/>
          </p:nvPr>
        </p:nvSpPr>
        <p:spPr>
          <a:xfrm>
            <a:off x="587182" y="1091642"/>
            <a:ext cx="9587128" cy="4858397"/>
          </a:xfrm>
        </p:spPr>
        <p:txBody>
          <a:bodyPr/>
          <a:lstStyle/>
          <a:p>
            <a:r>
              <a:rPr lang="en-IN" dirty="0" smtClean="0"/>
              <a:t>ANPR systems consists of : hardware and software.</a:t>
            </a:r>
          </a:p>
          <a:p>
            <a:endParaRPr lang="en-IN" dirty="0"/>
          </a:p>
        </p:txBody>
      </p:sp>
      <p:graphicFrame>
        <p:nvGraphicFramePr>
          <p:cNvPr id="4" name="Table 3"/>
          <p:cNvGraphicFramePr>
            <a:graphicFrameLocks noGrp="1"/>
          </p:cNvGraphicFramePr>
          <p:nvPr/>
        </p:nvGraphicFramePr>
        <p:xfrm>
          <a:off x="756989" y="2278009"/>
          <a:ext cx="8567314" cy="3375815"/>
        </p:xfrm>
        <a:graphic>
          <a:graphicData uri="http://schemas.openxmlformats.org/drawingml/2006/table">
            <a:tbl>
              <a:tblPr firstRow="1" bandRow="1">
                <a:effectLst>
                  <a:outerShdw blurRad="50800" dist="38100" dir="18900000" algn="bl" rotWithShape="0">
                    <a:prstClr val="black">
                      <a:alpha val="40000"/>
                    </a:prstClr>
                  </a:outerShdw>
                </a:effectLst>
                <a:tableStyleId>{7DF18680-E054-41AD-8BC1-D1AEF772440D}</a:tableStyleId>
              </a:tblPr>
              <a:tblGrid>
                <a:gridCol w="4283657"/>
                <a:gridCol w="4283657"/>
              </a:tblGrid>
              <a:tr h="675163">
                <a:tc>
                  <a:txBody>
                    <a:bodyPr/>
                    <a:lstStyle/>
                    <a:p>
                      <a:r>
                        <a:rPr lang="en-IN" dirty="0" smtClean="0"/>
                        <a:t>ANPR HARDWARE</a:t>
                      </a:r>
                      <a:endParaRPr lang="en-IN" dirty="0"/>
                    </a:p>
                  </a:txBody>
                  <a:tcPr>
                    <a:lnB w="38100" cmpd="sng">
                      <a:noFill/>
                    </a:lnB>
                  </a:tcPr>
                </a:tc>
                <a:tc>
                  <a:txBody>
                    <a:bodyPr/>
                    <a:lstStyle/>
                    <a:p>
                      <a:r>
                        <a:rPr lang="en-IN" dirty="0" smtClean="0"/>
                        <a:t>ANPR SOFTWARE</a:t>
                      </a:r>
                      <a:endParaRPr lang="en-IN" dirty="0"/>
                    </a:p>
                  </a:txBody>
                  <a:tcPr/>
                </a:tc>
              </a:tr>
              <a:tr h="675163">
                <a:tc>
                  <a:txBody>
                    <a:bodyPr/>
                    <a:lstStyle/>
                    <a:p>
                      <a:pPr marL="342900" indent="-342900">
                        <a:buFont typeface="+mj-lt"/>
                        <a:buAutoNum type="arabicPeriod"/>
                      </a:pPr>
                      <a:r>
                        <a:rPr lang="en-IN" dirty="0" smtClean="0"/>
                        <a:t>CAMERA SYSTEM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cell3D prstMaterial="dkEdge">
                      <a:bevel prst="relaxedInset"/>
                      <a:lightRig rig="flood" dir="t"/>
                    </a:cell3D>
                  </a:tcPr>
                </a:tc>
                <a:tc>
                  <a:txBody>
                    <a:bodyPr/>
                    <a:lstStyle/>
                    <a:p>
                      <a:r>
                        <a:rPr lang="en-IN" dirty="0" smtClean="0">
                          <a:solidFill>
                            <a:schemeClr val="accent4">
                              <a:lumMod val="75000"/>
                            </a:schemeClr>
                          </a:solidFill>
                        </a:rPr>
                        <a:t>1.application</a:t>
                      </a:r>
                      <a:endParaRPr lang="en-IN" dirty="0">
                        <a:solidFill>
                          <a:schemeClr val="accent4">
                            <a:lumMod val="75000"/>
                          </a:schemeClr>
                        </a:solidFill>
                      </a:endParaRPr>
                    </a:p>
                  </a:txBody>
                  <a:tcPr>
                    <a:lnL w="12700" cmpd="sng">
                      <a:noFill/>
                    </a:lnL>
                    <a:cell3D prstMaterial="dkEdge">
                      <a:bevel/>
                      <a:lightRig rig="flood" dir="t"/>
                    </a:cell3D>
                  </a:tcPr>
                </a:tc>
              </a:tr>
              <a:tr h="675163">
                <a:tc>
                  <a:txBody>
                    <a:bodyPr/>
                    <a:lstStyle/>
                    <a:p>
                      <a:r>
                        <a:rPr lang="en-IN" dirty="0" smtClean="0"/>
                        <a:t>2.COMPUTER</a:t>
                      </a:r>
                      <a:endParaRPr lang="en-IN" dirty="0"/>
                    </a:p>
                  </a:txBody>
                  <a:tcPr>
                    <a:lnT w="12700" cmpd="sng">
                      <a:noFill/>
                    </a:lnT>
                    <a:cell3D prstMaterial="dkEdge">
                      <a:bevel/>
                      <a:lightRig rig="flood" dir="t"/>
                    </a:cell3D>
                  </a:tcPr>
                </a:tc>
                <a:tc>
                  <a:txBody>
                    <a:bodyPr/>
                    <a:lstStyle/>
                    <a:p>
                      <a:r>
                        <a:rPr lang="en-IN" dirty="0" smtClean="0"/>
                        <a:t>2.Software</a:t>
                      </a:r>
                      <a:r>
                        <a:rPr lang="en-IN" baseline="0" dirty="0" smtClean="0"/>
                        <a:t> package</a:t>
                      </a:r>
                      <a:endParaRPr lang="en-IN" dirty="0"/>
                    </a:p>
                  </a:txBody>
                  <a:tcPr>
                    <a:cell3D prstMaterial="dkEdge">
                      <a:bevel/>
                      <a:lightRig rig="flood" dir="t"/>
                    </a:cell3D>
                  </a:tcPr>
                </a:tc>
              </a:tr>
              <a:tr h="675163">
                <a:tc>
                  <a:txBody>
                    <a:bodyPr/>
                    <a:lstStyle/>
                    <a:p>
                      <a:r>
                        <a:rPr lang="en-IN" dirty="0" smtClean="0"/>
                        <a:t>3.FRAME GRABBER</a:t>
                      </a:r>
                      <a:endParaRPr lang="en-IN" dirty="0"/>
                    </a:p>
                  </a:txBody>
                  <a:tcPr/>
                </a:tc>
                <a:tc>
                  <a:txBody>
                    <a:bodyPr/>
                    <a:lstStyle/>
                    <a:p>
                      <a:r>
                        <a:rPr lang="en-IN" dirty="0" smtClean="0"/>
                        <a:t>3.DLL</a:t>
                      </a:r>
                    </a:p>
                    <a:p>
                      <a:endParaRPr lang="en-IN" dirty="0"/>
                    </a:p>
                  </a:txBody>
                  <a:tcPr/>
                </a:tc>
              </a:tr>
              <a:tr h="675163">
                <a:tc>
                  <a:txBody>
                    <a:bodyPr/>
                    <a:lstStyle/>
                    <a:p>
                      <a:r>
                        <a:rPr lang="en-IN" dirty="0" smtClean="0"/>
                        <a:t>4.TRIGGER</a:t>
                      </a:r>
                      <a:endParaRPr lang="en-IN" dirty="0"/>
                    </a:p>
                  </a:txBody>
                  <a:tcPr/>
                </a:tc>
                <a:tc>
                  <a:txBody>
                    <a:bodyPr/>
                    <a:lstStyle/>
                    <a:p>
                      <a:r>
                        <a:rPr lang="en-IN" dirty="0" smtClean="0"/>
                        <a:t>4.Data base</a:t>
                      </a:r>
                      <a:endParaRPr lang="en-IN" dirty="0"/>
                    </a:p>
                  </a:txBody>
                  <a:tcPr/>
                </a:tc>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9050"/>
            <a:ext cx="8596668" cy="832834"/>
          </a:xfrm>
        </p:spPr>
        <p:txBody>
          <a:bodyPr>
            <a:normAutofit/>
          </a:bodyPr>
          <a:lstStyle/>
          <a:p>
            <a:r>
              <a:rPr lang="en-IN" sz="4800" dirty="0" smtClean="0">
                <a:latin typeface="Algerian" panose="04020705040A02060702" pitchFamily="82" charset="0"/>
              </a:rPr>
              <a:t>Working of </a:t>
            </a:r>
            <a:r>
              <a:rPr lang="en-IN" sz="4800" dirty="0" err="1" smtClean="0">
                <a:latin typeface="Algerian" panose="04020705040A02060702" pitchFamily="82" charset="0"/>
              </a:rPr>
              <a:t>anpr</a:t>
            </a:r>
            <a:endParaRPr lang="en-IN" sz="4800" dirty="0">
              <a:latin typeface="Algerian" panose="04020705040A02060702" pitchFamily="82" charset="0"/>
            </a:endParaRPr>
          </a:p>
        </p:txBody>
      </p:sp>
      <p:sp>
        <p:nvSpPr>
          <p:cNvPr id="3" name="Content Placeholder 2"/>
          <p:cNvSpPr>
            <a:spLocks noGrp="1"/>
          </p:cNvSpPr>
          <p:nvPr>
            <p:ph idx="1"/>
          </p:nvPr>
        </p:nvSpPr>
        <p:spPr>
          <a:xfrm>
            <a:off x="540913" y="1790163"/>
            <a:ext cx="8733089" cy="4251199"/>
          </a:xfrm>
        </p:spPr>
        <p:txBody>
          <a:bodyPr/>
          <a:lstStyle/>
          <a:p>
            <a:r>
              <a:rPr lang="en-IN" dirty="0" smtClean="0"/>
              <a:t>The ANPR is divided into three steps.</a:t>
            </a:r>
          </a:p>
          <a:p>
            <a:pPr>
              <a:buFont typeface="+mj-lt"/>
              <a:buAutoNum type="arabicPeriod"/>
            </a:pPr>
            <a:r>
              <a:rPr lang="en-IN" dirty="0" smtClean="0"/>
              <a:t>detection of vehicle</a:t>
            </a:r>
          </a:p>
          <a:p>
            <a:pPr>
              <a:buFont typeface="+mj-lt"/>
              <a:buAutoNum type="arabicPeriod"/>
            </a:pPr>
            <a:r>
              <a:rPr lang="en-IN" dirty="0" smtClean="0"/>
              <a:t>Capture of images</a:t>
            </a:r>
          </a:p>
          <a:p>
            <a:pPr>
              <a:buFont typeface="+mj-lt"/>
              <a:buAutoNum type="arabicPeriod"/>
            </a:pPr>
            <a:r>
              <a:rPr lang="en-IN" dirty="0" smtClean="0"/>
              <a:t>Process of recognition</a:t>
            </a:r>
          </a:p>
          <a:p>
            <a:pPr>
              <a:buFont typeface="+mj-lt"/>
              <a:buAutoNum type="arabicPeriod"/>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29" y="3725576"/>
            <a:ext cx="4135332" cy="23157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820" y="2052986"/>
            <a:ext cx="3405182" cy="33451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nodeType="clickEffect">
                                  <p:stCondLst>
                                    <p:cond delay="0"/>
                                  </p:stCondLst>
                                  <p:childTnLst>
                                    <p:animClr clrSpc="rgb" dir="cw">
                                      <p:cBhvr override="childStyle">
                                        <p:cTn id="24" dur="500" fill="hold"/>
                                        <p:tgtEl>
                                          <p:spTgt spid="5"/>
                                        </p:tgtEl>
                                        <p:attrNameLst>
                                          <p:attrName>style.color</p:attrName>
                                        </p:attrNameLst>
                                      </p:cBhvr>
                                      <p:to>
                                        <a:schemeClr val="accent2"/>
                                      </p:to>
                                    </p:animClr>
                                    <p:animClr clrSpc="rgb" dir="cw">
                                      <p:cBhvr>
                                        <p:cTn id="25" dur="500" fill="hold"/>
                                        <p:tgtEl>
                                          <p:spTgt spid="5"/>
                                        </p:tgtEl>
                                        <p:attrNameLst>
                                          <p:attrName>fillcolor</p:attrName>
                                        </p:attrNameLst>
                                      </p:cBhvr>
                                      <p:to>
                                        <a:schemeClr val="accent2"/>
                                      </p:to>
                                    </p:animClr>
                                    <p:set>
                                      <p:cBhvr>
                                        <p:cTn id="26" dur="500" fill="hold"/>
                                        <p:tgtEl>
                                          <p:spTgt spid="5"/>
                                        </p:tgtEl>
                                        <p:attrNameLst>
                                          <p:attrName>fill.type</p:attrName>
                                        </p:attrNameLst>
                                      </p:cBhvr>
                                      <p:to>
                                        <p:strVal val="solid"/>
                                      </p:to>
                                    </p:set>
                                    <p:set>
                                      <p:cBhvr>
                                        <p:cTn id="27"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956</TotalTime>
  <Words>416</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Black</vt:lpstr>
      <vt:lpstr>Trebuchet MS</vt:lpstr>
      <vt:lpstr>Wingdings</vt:lpstr>
      <vt:lpstr>Wingdings 3</vt:lpstr>
      <vt:lpstr>Facet</vt:lpstr>
      <vt:lpstr>AUTOMATIC NUMBER PLATE RECOGNITION USING IBM CLOUD                </vt:lpstr>
      <vt:lpstr>Topics </vt:lpstr>
      <vt:lpstr>INTRODUCTion</vt:lpstr>
      <vt:lpstr>WHAT IS ANPR ?</vt:lpstr>
      <vt:lpstr>How to build ANPR systems</vt:lpstr>
      <vt:lpstr>                          elements</vt:lpstr>
      <vt:lpstr>Variuos names of technologies </vt:lpstr>
      <vt:lpstr>                   ANPR equipment</vt:lpstr>
      <vt:lpstr>Working of anpr</vt:lpstr>
      <vt:lpstr>                         advantages</vt:lpstr>
      <vt:lpstr>                        disadvantages</vt:lpstr>
      <vt:lpstr>Steps to build ANPR using IBM cloud</vt:lpstr>
      <vt:lpstr>         applications</vt:lpstr>
      <vt:lpstr>conclusion</vt:lpstr>
      <vt:lpstr>TEAM:EEE-004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 USING IBM CLOUD                </dc:title>
  <dc:creator>Windows User</dc:creator>
  <cp:lastModifiedBy>Windows User</cp:lastModifiedBy>
  <cp:revision>4</cp:revision>
  <dcterms:created xsi:type="dcterms:W3CDTF">2021-06-01T17:56:00Z</dcterms:created>
  <dcterms:modified xsi:type="dcterms:W3CDTF">2021-06-07T06:02:44Z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