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16" r:id="rId5"/>
    <p:sldId id="293" r:id="rId6"/>
    <p:sldId id="297" r:id="rId7"/>
    <p:sldId id="294" r:id="rId8"/>
    <p:sldId id="298" r:id="rId9"/>
    <p:sldId id="307" r:id="rId10"/>
    <p:sldId id="257" r:id="rId11"/>
    <p:sldId id="295" r:id="rId12"/>
    <p:sldId id="296" r:id="rId13"/>
    <p:sldId id="258" r:id="rId14"/>
    <p:sldId id="259" r:id="rId15"/>
    <p:sldId id="260" r:id="rId16"/>
    <p:sldId id="261" r:id="rId17"/>
    <p:sldId id="299" r:id="rId18"/>
    <p:sldId id="262" r:id="rId19"/>
    <p:sldId id="317" r:id="rId20"/>
    <p:sldId id="300" r:id="rId21"/>
    <p:sldId id="263" r:id="rId22"/>
    <p:sldId id="264" r:id="rId23"/>
    <p:sldId id="265" r:id="rId24"/>
    <p:sldId id="266" r:id="rId25"/>
    <p:sldId id="308" r:id="rId26"/>
    <p:sldId id="318" r:id="rId27"/>
    <p:sldId id="319" r:id="rId28"/>
    <p:sldId id="320" r:id="rId29"/>
    <p:sldId id="267" r:id="rId30"/>
    <p:sldId id="268" r:id="rId31"/>
    <p:sldId id="335" r:id="rId32"/>
    <p:sldId id="321" r:id="rId33"/>
    <p:sldId id="301" r:id="rId34"/>
    <p:sldId id="322" r:id="rId35"/>
    <p:sldId id="302" r:id="rId36"/>
    <p:sldId id="309" r:id="rId37"/>
    <p:sldId id="323" r:id="rId38"/>
    <p:sldId id="310" r:id="rId39"/>
    <p:sldId id="303" r:id="rId40"/>
    <p:sldId id="311" r:id="rId41"/>
    <p:sldId id="312" r:id="rId42"/>
    <p:sldId id="313" r:id="rId43"/>
    <p:sldId id="314" r:id="rId44"/>
    <p:sldId id="315" r:id="rId45"/>
    <p:sldId id="324" r:id="rId46"/>
    <p:sldId id="269" r:id="rId47"/>
    <p:sldId id="325" r:id="rId48"/>
    <p:sldId id="326" r:id="rId49"/>
    <p:sldId id="327" r:id="rId50"/>
    <p:sldId id="271" r:id="rId51"/>
    <p:sldId id="328" r:id="rId52"/>
    <p:sldId id="329" r:id="rId53"/>
    <p:sldId id="270" r:id="rId54"/>
    <p:sldId id="330" r:id="rId55"/>
    <p:sldId id="331" r:id="rId56"/>
    <p:sldId id="304" r:id="rId57"/>
    <p:sldId id="272" r:id="rId58"/>
    <p:sldId id="273" r:id="rId59"/>
    <p:sldId id="274" r:id="rId60"/>
    <p:sldId id="332" r:id="rId61"/>
    <p:sldId id="275" r:id="rId62"/>
    <p:sldId id="276" r:id="rId63"/>
    <p:sldId id="277" r:id="rId64"/>
    <p:sldId id="280" r:id="rId65"/>
    <p:sldId id="333" r:id="rId66"/>
    <p:sldId id="334" r:id="rId67"/>
    <p:sldId id="281" r:id="rId68"/>
    <p:sldId id="283" r:id="rId69"/>
    <p:sldId id="282" r:id="rId70"/>
    <p:sldId id="284" r:id="rId71"/>
    <p:sldId id="346" r:id="rId72"/>
    <p:sldId id="347" r:id="rId73"/>
    <p:sldId id="348" r:id="rId74"/>
    <p:sldId id="339" r:id="rId75"/>
    <p:sldId id="340" r:id="rId76"/>
    <p:sldId id="305" r:id="rId77"/>
    <p:sldId id="285" r:id="rId78"/>
    <p:sldId id="336" r:id="rId79"/>
    <p:sldId id="286" r:id="rId80"/>
    <p:sldId id="287" r:id="rId81"/>
    <p:sldId id="288" r:id="rId82"/>
    <p:sldId id="337" r:id="rId83"/>
    <p:sldId id="306" r:id="rId84"/>
    <p:sldId id="289" r:id="rId85"/>
    <p:sldId id="290" r:id="rId86"/>
    <p:sldId id="291" r:id="rId87"/>
    <p:sldId id="292" r:id="rId88"/>
    <p:sldId id="341" r:id="rId89"/>
    <p:sldId id="350" r:id="rId90"/>
    <p:sldId id="342" r:id="rId91"/>
    <p:sldId id="343" r:id="rId92"/>
    <p:sldId id="349" r:id="rId93"/>
    <p:sldId id="344" r:id="rId94"/>
    <p:sldId id="345" r:id="rId95"/>
    <p:sldId id="338"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488B6-85EA-4D6C-8EC0-F67690A87AD2}" v="1" dt="2024-07-04T09:39:58.8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4660"/>
  </p:normalViewPr>
  <p:slideViewPr>
    <p:cSldViewPr snapToGrid="0">
      <p:cViewPr varScale="1">
        <p:scale>
          <a:sx n="66" d="100"/>
          <a:sy n="66"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5/10/relationships/revisionInfo" Target="revisionInfo.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ghmare, Snehal" userId="f1cd2936-32f2-41e7-b1a1-2bbd66519638" providerId="ADAL" clId="{D9E4DD6F-3A72-437B-AA15-01756DF3FEF3}"/>
    <pc:docChg chg="custSel addSld modSld sldOrd">
      <pc:chgData name="Waghmare, Snehal" userId="f1cd2936-32f2-41e7-b1a1-2bbd66519638" providerId="ADAL" clId="{D9E4DD6F-3A72-437B-AA15-01756DF3FEF3}" dt="2024-06-05T07:12:50.389" v="235" actId="20577"/>
      <pc:docMkLst>
        <pc:docMk/>
      </pc:docMkLst>
      <pc:sldChg chg="addSp modSp mod">
        <pc:chgData name="Waghmare, Snehal" userId="f1cd2936-32f2-41e7-b1a1-2bbd66519638" providerId="ADAL" clId="{D9E4DD6F-3A72-437B-AA15-01756DF3FEF3}" dt="2024-06-04T06:10:31.195" v="9" actId="1076"/>
        <pc:sldMkLst>
          <pc:docMk/>
          <pc:sldMk cId="845172942" sldId="288"/>
        </pc:sldMkLst>
        <pc:spChg chg="add mod">
          <ac:chgData name="Waghmare, Snehal" userId="f1cd2936-32f2-41e7-b1a1-2bbd66519638" providerId="ADAL" clId="{D9E4DD6F-3A72-437B-AA15-01756DF3FEF3}" dt="2024-06-04T06:10:31.195" v="9" actId="1076"/>
          <ac:spMkLst>
            <pc:docMk/>
            <pc:sldMk cId="845172942" sldId="288"/>
            <ac:spMk id="5" creationId="{F531916E-6403-95E3-FEA7-59CA7BBA9D41}"/>
          </ac:spMkLst>
        </pc:spChg>
      </pc:sldChg>
      <pc:sldChg chg="modSp mod">
        <pc:chgData name="Waghmare, Snehal" userId="f1cd2936-32f2-41e7-b1a1-2bbd66519638" providerId="ADAL" clId="{D9E4DD6F-3A72-437B-AA15-01756DF3FEF3}" dt="2024-06-04T06:12:49.669" v="18" actId="1076"/>
        <pc:sldMkLst>
          <pc:docMk/>
          <pc:sldMk cId="470826139" sldId="290"/>
        </pc:sldMkLst>
        <pc:spChg chg="mod">
          <ac:chgData name="Waghmare, Snehal" userId="f1cd2936-32f2-41e7-b1a1-2bbd66519638" providerId="ADAL" clId="{D9E4DD6F-3A72-437B-AA15-01756DF3FEF3}" dt="2024-06-04T06:12:39.993" v="17" actId="1076"/>
          <ac:spMkLst>
            <pc:docMk/>
            <pc:sldMk cId="470826139" sldId="290"/>
            <ac:spMk id="2" creationId="{00000000-0000-0000-0000-000000000000}"/>
          </ac:spMkLst>
        </pc:spChg>
        <pc:spChg chg="mod">
          <ac:chgData name="Waghmare, Snehal" userId="f1cd2936-32f2-41e7-b1a1-2bbd66519638" providerId="ADAL" clId="{D9E4DD6F-3A72-437B-AA15-01756DF3FEF3}" dt="2024-06-04T06:12:49.669" v="18" actId="1076"/>
          <ac:spMkLst>
            <pc:docMk/>
            <pc:sldMk cId="470826139" sldId="290"/>
            <ac:spMk id="3" creationId="{00000000-0000-0000-0000-000000000000}"/>
          </ac:spMkLst>
        </pc:spChg>
      </pc:sldChg>
      <pc:sldChg chg="addSp modSp new mod">
        <pc:chgData name="Waghmare, Snehal" userId="f1cd2936-32f2-41e7-b1a1-2bbd66519638" providerId="ADAL" clId="{D9E4DD6F-3A72-437B-AA15-01756DF3FEF3}" dt="2024-06-05T06:00:23.932" v="46" actId="113"/>
        <pc:sldMkLst>
          <pc:docMk/>
          <pc:sldMk cId="1819369439" sldId="347"/>
        </pc:sldMkLst>
        <pc:spChg chg="add mod">
          <ac:chgData name="Waghmare, Snehal" userId="f1cd2936-32f2-41e7-b1a1-2bbd66519638" providerId="ADAL" clId="{D9E4DD6F-3A72-437B-AA15-01756DF3FEF3}" dt="2024-06-05T06:00:23.932" v="46" actId="113"/>
          <ac:spMkLst>
            <pc:docMk/>
            <pc:sldMk cId="1819369439" sldId="347"/>
            <ac:spMk id="2" creationId="{5EF648E3-B79B-679A-6295-500C446FA248}"/>
          </ac:spMkLst>
        </pc:spChg>
        <pc:picChg chg="add mod">
          <ac:chgData name="Waghmare, Snehal" userId="f1cd2936-32f2-41e7-b1a1-2bbd66519638" providerId="ADAL" clId="{D9E4DD6F-3A72-437B-AA15-01756DF3FEF3}" dt="2024-06-05T06:00:08.484" v="23" actId="14100"/>
          <ac:picMkLst>
            <pc:docMk/>
            <pc:sldMk cId="1819369439" sldId="347"/>
            <ac:picMk id="1026" creationId="{3323A72B-15AB-F416-E221-735B2B1D6265}"/>
          </ac:picMkLst>
        </pc:picChg>
      </pc:sldChg>
      <pc:sldChg chg="addSp modSp new mod">
        <pc:chgData name="Waghmare, Snehal" userId="f1cd2936-32f2-41e7-b1a1-2bbd66519638" providerId="ADAL" clId="{D9E4DD6F-3A72-437B-AA15-01756DF3FEF3}" dt="2024-06-05T06:04:06.932" v="67" actId="20577"/>
        <pc:sldMkLst>
          <pc:docMk/>
          <pc:sldMk cId="1565539338" sldId="348"/>
        </pc:sldMkLst>
        <pc:spChg chg="add mod">
          <ac:chgData name="Waghmare, Snehal" userId="f1cd2936-32f2-41e7-b1a1-2bbd66519638" providerId="ADAL" clId="{D9E4DD6F-3A72-437B-AA15-01756DF3FEF3}" dt="2024-06-05T06:04:06.932" v="67" actId="20577"/>
          <ac:spMkLst>
            <pc:docMk/>
            <pc:sldMk cId="1565539338" sldId="348"/>
            <ac:spMk id="2" creationId="{351EFCDA-8DF9-C1A0-24D5-E250A4EACE8A}"/>
          </ac:spMkLst>
        </pc:spChg>
        <pc:picChg chg="add mod">
          <ac:chgData name="Waghmare, Snehal" userId="f1cd2936-32f2-41e7-b1a1-2bbd66519638" providerId="ADAL" clId="{D9E4DD6F-3A72-437B-AA15-01756DF3FEF3}" dt="2024-06-05T06:03:58.297" v="49" actId="1076"/>
          <ac:picMkLst>
            <pc:docMk/>
            <pc:sldMk cId="1565539338" sldId="348"/>
            <ac:picMk id="2050" creationId="{5BD2428A-6AF8-1507-C94E-10DC9BC51E5A}"/>
          </ac:picMkLst>
        </pc:picChg>
      </pc:sldChg>
      <pc:sldChg chg="addSp modSp new mod ord">
        <pc:chgData name="Waghmare, Snehal" userId="f1cd2936-32f2-41e7-b1a1-2bbd66519638" providerId="ADAL" clId="{D9E4DD6F-3A72-437B-AA15-01756DF3FEF3}" dt="2024-06-05T07:12:50.389" v="235" actId="20577"/>
        <pc:sldMkLst>
          <pc:docMk/>
          <pc:sldMk cId="2019967881" sldId="349"/>
        </pc:sldMkLst>
        <pc:spChg chg="add mod">
          <ac:chgData name="Waghmare, Snehal" userId="f1cd2936-32f2-41e7-b1a1-2bbd66519638" providerId="ADAL" clId="{D9E4DD6F-3A72-437B-AA15-01756DF3FEF3}" dt="2024-06-05T07:12:50.389" v="235" actId="20577"/>
          <ac:spMkLst>
            <pc:docMk/>
            <pc:sldMk cId="2019967881" sldId="349"/>
            <ac:spMk id="3" creationId="{882645F6-0BED-4B38-C5F6-211FDB81F05E}"/>
          </ac:spMkLst>
        </pc:spChg>
      </pc:sldChg>
      <pc:sldChg chg="addSp modSp new mod">
        <pc:chgData name="Waghmare, Snehal" userId="f1cd2936-32f2-41e7-b1a1-2bbd66519638" providerId="ADAL" clId="{D9E4DD6F-3A72-437B-AA15-01756DF3FEF3}" dt="2024-06-05T07:03:51.479" v="83" actId="14100"/>
        <pc:sldMkLst>
          <pc:docMk/>
          <pc:sldMk cId="4077514954" sldId="350"/>
        </pc:sldMkLst>
        <pc:picChg chg="add mod">
          <ac:chgData name="Waghmare, Snehal" userId="f1cd2936-32f2-41e7-b1a1-2bbd66519638" providerId="ADAL" clId="{D9E4DD6F-3A72-437B-AA15-01756DF3FEF3}" dt="2024-06-05T07:03:51.479" v="83" actId="14100"/>
          <ac:picMkLst>
            <pc:docMk/>
            <pc:sldMk cId="4077514954" sldId="350"/>
            <ac:picMk id="3" creationId="{98AC2AE7-80B6-F87B-1640-B3AF8AE15E34}"/>
          </ac:picMkLst>
        </pc:picChg>
      </pc:sldChg>
    </pc:docChg>
  </pc:docChgLst>
  <pc:docChgLst>
    <pc:chgData name="Waghmare, Snehal" userId="f1cd2936-32f2-41e7-b1a1-2bbd66519638" providerId="ADAL" clId="{F9F488B6-85EA-4D6C-8EC0-F67690A87AD2}"/>
    <pc:docChg chg="undo custSel modSld">
      <pc:chgData name="Waghmare, Snehal" userId="f1cd2936-32f2-41e7-b1a1-2bbd66519638" providerId="ADAL" clId="{F9F488B6-85EA-4D6C-8EC0-F67690A87AD2}" dt="2024-07-04T09:56:15.615" v="216" actId="20577"/>
      <pc:docMkLst>
        <pc:docMk/>
      </pc:docMkLst>
      <pc:sldChg chg="modSp mod">
        <pc:chgData name="Waghmare, Snehal" userId="f1cd2936-32f2-41e7-b1a1-2bbd66519638" providerId="ADAL" clId="{F9F488B6-85EA-4D6C-8EC0-F67690A87AD2}" dt="2024-07-03T10:14:11.916" v="4"/>
        <pc:sldMkLst>
          <pc:docMk/>
          <pc:sldMk cId="809235846" sldId="268"/>
        </pc:sldMkLst>
        <pc:spChg chg="mod">
          <ac:chgData name="Waghmare, Snehal" userId="f1cd2936-32f2-41e7-b1a1-2bbd66519638" providerId="ADAL" clId="{F9F488B6-85EA-4D6C-8EC0-F67690A87AD2}" dt="2024-07-03T10:14:11.916" v="4"/>
          <ac:spMkLst>
            <pc:docMk/>
            <pc:sldMk cId="809235846" sldId="268"/>
            <ac:spMk id="2" creationId="{00000000-0000-0000-0000-000000000000}"/>
          </ac:spMkLst>
        </pc:spChg>
      </pc:sldChg>
      <pc:sldChg chg="modSp mod">
        <pc:chgData name="Waghmare, Snehal" userId="f1cd2936-32f2-41e7-b1a1-2bbd66519638" providerId="ADAL" clId="{F9F488B6-85EA-4D6C-8EC0-F67690A87AD2}" dt="2024-07-04T07:03:39.229" v="158" actId="20577"/>
        <pc:sldMkLst>
          <pc:docMk/>
          <pc:sldMk cId="2645671076" sldId="282"/>
        </pc:sldMkLst>
        <pc:spChg chg="mod">
          <ac:chgData name="Waghmare, Snehal" userId="f1cd2936-32f2-41e7-b1a1-2bbd66519638" providerId="ADAL" clId="{F9F488B6-85EA-4D6C-8EC0-F67690A87AD2}" dt="2024-07-04T07:03:39.229" v="158" actId="20577"/>
          <ac:spMkLst>
            <pc:docMk/>
            <pc:sldMk cId="2645671076" sldId="282"/>
            <ac:spMk id="2" creationId="{00000000-0000-0000-0000-000000000000}"/>
          </ac:spMkLst>
        </pc:spChg>
      </pc:sldChg>
      <pc:sldChg chg="modSp mod">
        <pc:chgData name="Waghmare, Snehal" userId="f1cd2936-32f2-41e7-b1a1-2bbd66519638" providerId="ADAL" clId="{F9F488B6-85EA-4D6C-8EC0-F67690A87AD2}" dt="2024-07-04T09:56:15.615" v="216" actId="20577"/>
        <pc:sldMkLst>
          <pc:docMk/>
          <pc:sldMk cId="122256236" sldId="287"/>
        </pc:sldMkLst>
        <pc:spChg chg="mod">
          <ac:chgData name="Waghmare, Snehal" userId="f1cd2936-32f2-41e7-b1a1-2bbd66519638" providerId="ADAL" clId="{F9F488B6-85EA-4D6C-8EC0-F67690A87AD2}" dt="2024-07-04T09:56:15.615" v="216" actId="20577"/>
          <ac:spMkLst>
            <pc:docMk/>
            <pc:sldMk cId="122256236" sldId="287"/>
            <ac:spMk id="22" creationId="{00000000-0000-0000-0000-000000000000}"/>
          </ac:spMkLst>
        </pc:spChg>
      </pc:sldChg>
      <pc:sldChg chg="addSp modSp mod">
        <pc:chgData name="Waghmare, Snehal" userId="f1cd2936-32f2-41e7-b1a1-2bbd66519638" providerId="ADAL" clId="{F9F488B6-85EA-4D6C-8EC0-F67690A87AD2}" dt="2024-07-04T09:41:41.788" v="206" actId="20577"/>
        <pc:sldMkLst>
          <pc:docMk/>
          <pc:sldMk cId="3138345949" sldId="305"/>
        </pc:sldMkLst>
        <pc:spChg chg="mod">
          <ac:chgData name="Waghmare, Snehal" userId="f1cd2936-32f2-41e7-b1a1-2bbd66519638" providerId="ADAL" clId="{F9F488B6-85EA-4D6C-8EC0-F67690A87AD2}" dt="2024-07-04T09:41:41.788" v="206" actId="20577"/>
          <ac:spMkLst>
            <pc:docMk/>
            <pc:sldMk cId="3138345949" sldId="305"/>
            <ac:spMk id="3" creationId="{00000000-0000-0000-0000-000000000000}"/>
          </ac:spMkLst>
        </pc:spChg>
        <pc:spChg chg="add mod">
          <ac:chgData name="Waghmare, Snehal" userId="f1cd2936-32f2-41e7-b1a1-2bbd66519638" providerId="ADAL" clId="{F9F488B6-85EA-4D6C-8EC0-F67690A87AD2}" dt="2024-07-04T09:40:10.667" v="171" actId="20577"/>
          <ac:spMkLst>
            <pc:docMk/>
            <pc:sldMk cId="3138345949" sldId="305"/>
            <ac:spMk id="12" creationId="{F7BF7E58-007B-CD92-F14D-BF7624436EC7}"/>
          </ac:spMkLst>
        </pc:spChg>
        <pc:spChg chg="add mod ord">
          <ac:chgData name="Waghmare, Snehal" userId="f1cd2936-32f2-41e7-b1a1-2bbd66519638" providerId="ADAL" clId="{F9F488B6-85EA-4D6C-8EC0-F67690A87AD2}" dt="2024-07-04T09:41:02.906" v="195" actId="207"/>
          <ac:spMkLst>
            <pc:docMk/>
            <pc:sldMk cId="3138345949" sldId="305"/>
            <ac:spMk id="13" creationId="{8B4A06A0-7EBA-3B65-4CEA-5175388D85B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596CD-A472-4DE8-8C91-424378FBAD1D}" type="doc">
      <dgm:prSet loTypeId="urn:microsoft.com/office/officeart/2005/8/layout/rings+Icon" loCatId="relationship" qsTypeId="urn:microsoft.com/office/officeart/2005/8/quickstyle/simple1" qsCatId="simple" csTypeId="urn:microsoft.com/office/officeart/2005/8/colors/colorful4" csCatId="colorful"/>
      <dgm:spPr/>
      <dgm:t>
        <a:bodyPr/>
        <a:lstStyle/>
        <a:p>
          <a:endParaRPr lang="en-US"/>
        </a:p>
      </dgm:t>
    </dgm:pt>
    <dgm:pt modelId="{7D746EFE-5941-4504-9663-039A4C8A481D}">
      <dgm:prSet/>
      <dgm:spPr/>
      <dgm:t>
        <a:bodyPr/>
        <a:lstStyle/>
        <a:p>
          <a:pPr rtl="0"/>
          <a:r>
            <a:rPr lang="en-IN" dirty="0"/>
            <a:t>Compatibility</a:t>
          </a:r>
        </a:p>
      </dgm:t>
    </dgm:pt>
    <dgm:pt modelId="{AA846A23-D5FE-49A5-A08B-61F8E3DF1B6F}" type="parTrans" cxnId="{E056ED12-928A-4E38-9F92-856D0C68881F}">
      <dgm:prSet/>
      <dgm:spPr/>
      <dgm:t>
        <a:bodyPr/>
        <a:lstStyle/>
        <a:p>
          <a:endParaRPr lang="en-US"/>
        </a:p>
      </dgm:t>
    </dgm:pt>
    <dgm:pt modelId="{EF50B9C3-BE41-43BE-8246-B1346CD5EA69}" type="sibTrans" cxnId="{E056ED12-928A-4E38-9F92-856D0C68881F}">
      <dgm:prSet/>
      <dgm:spPr/>
      <dgm:t>
        <a:bodyPr/>
        <a:lstStyle/>
        <a:p>
          <a:endParaRPr lang="en-US"/>
        </a:p>
      </dgm:t>
    </dgm:pt>
    <dgm:pt modelId="{719D0F3D-9CA1-4834-AECF-5BCDD32766CF}">
      <dgm:prSet/>
      <dgm:spPr/>
      <dgm:t>
        <a:bodyPr/>
        <a:lstStyle/>
        <a:p>
          <a:pPr rtl="0"/>
          <a:r>
            <a:rPr lang="en-IN" dirty="0"/>
            <a:t>long setup time</a:t>
          </a:r>
        </a:p>
      </dgm:t>
    </dgm:pt>
    <dgm:pt modelId="{CDF24E89-976F-482F-9215-B032392BDC73}" type="parTrans" cxnId="{2181336F-B150-4194-9F66-73B49962EDD9}">
      <dgm:prSet/>
      <dgm:spPr/>
      <dgm:t>
        <a:bodyPr/>
        <a:lstStyle/>
        <a:p>
          <a:endParaRPr lang="en-US"/>
        </a:p>
      </dgm:t>
    </dgm:pt>
    <dgm:pt modelId="{7D1D4485-3D29-4058-99E7-61B19F57BCBD}" type="sibTrans" cxnId="{2181336F-B150-4194-9F66-73B49962EDD9}">
      <dgm:prSet/>
      <dgm:spPr/>
      <dgm:t>
        <a:bodyPr/>
        <a:lstStyle/>
        <a:p>
          <a:endParaRPr lang="en-US"/>
        </a:p>
      </dgm:t>
    </dgm:pt>
    <dgm:pt modelId="{536D5394-8638-4E84-AA04-C914A2A05E7D}">
      <dgm:prSet/>
      <dgm:spPr/>
      <dgm:t>
        <a:bodyPr/>
        <a:lstStyle/>
        <a:p>
          <a:pPr rtl="0"/>
          <a:r>
            <a:rPr lang="en-IN"/>
            <a:t>developer challenges with new OS</a:t>
          </a:r>
        </a:p>
      </dgm:t>
    </dgm:pt>
    <dgm:pt modelId="{40EC7A63-7295-4389-921F-5165D4FA8204}" type="parTrans" cxnId="{FBE21050-188A-4C82-B0FF-73A454026CDB}">
      <dgm:prSet/>
      <dgm:spPr/>
      <dgm:t>
        <a:bodyPr/>
        <a:lstStyle/>
        <a:p>
          <a:endParaRPr lang="en-US"/>
        </a:p>
      </dgm:t>
    </dgm:pt>
    <dgm:pt modelId="{002BFD08-768F-438C-9713-E09A4A2F0939}" type="sibTrans" cxnId="{FBE21050-188A-4C82-B0FF-73A454026CDB}">
      <dgm:prSet/>
      <dgm:spPr/>
      <dgm:t>
        <a:bodyPr/>
        <a:lstStyle/>
        <a:p>
          <a:endParaRPr lang="en-US"/>
        </a:p>
      </dgm:t>
    </dgm:pt>
    <dgm:pt modelId="{981DDF0F-1681-4BDD-9BB5-0B1FE6FFA314}">
      <dgm:prSet/>
      <dgm:spPr/>
      <dgm:t>
        <a:bodyPr/>
        <a:lstStyle/>
        <a:p>
          <a:pPr rtl="0"/>
          <a:r>
            <a:rPr lang="en-IN" dirty="0"/>
            <a:t>version compatibility</a:t>
          </a:r>
        </a:p>
      </dgm:t>
    </dgm:pt>
    <dgm:pt modelId="{F15CE2FD-2C43-46CB-BA6F-66950931C1A5}" type="parTrans" cxnId="{D5DB33F9-8F61-41A4-836A-2C5098A8B6EB}">
      <dgm:prSet/>
      <dgm:spPr/>
      <dgm:t>
        <a:bodyPr/>
        <a:lstStyle/>
        <a:p>
          <a:endParaRPr lang="en-US"/>
        </a:p>
      </dgm:t>
    </dgm:pt>
    <dgm:pt modelId="{D3C961CC-3CCF-4E24-8E21-B1A761609CDC}" type="sibTrans" cxnId="{D5DB33F9-8F61-41A4-836A-2C5098A8B6EB}">
      <dgm:prSet/>
      <dgm:spPr/>
      <dgm:t>
        <a:bodyPr/>
        <a:lstStyle/>
        <a:p>
          <a:endParaRPr lang="en-US"/>
        </a:p>
      </dgm:t>
    </dgm:pt>
    <dgm:pt modelId="{25EE40E8-DFB5-4640-81E0-9EC1B96B0521}">
      <dgm:prSet/>
      <dgm:spPr/>
      <dgm:t>
        <a:bodyPr/>
        <a:lstStyle/>
        <a:p>
          <a:pPr rtl="0"/>
          <a:r>
            <a:rPr lang="en-IN"/>
            <a:t>shipping time is longer</a:t>
          </a:r>
        </a:p>
      </dgm:t>
    </dgm:pt>
    <dgm:pt modelId="{2BBCF9F7-B3E7-49F8-9697-D987CBB6B9AF}" type="parTrans" cxnId="{0629D916-167F-483D-B4AA-5D40ADAE939B}">
      <dgm:prSet/>
      <dgm:spPr/>
      <dgm:t>
        <a:bodyPr/>
        <a:lstStyle/>
        <a:p>
          <a:endParaRPr lang="en-US"/>
        </a:p>
      </dgm:t>
    </dgm:pt>
    <dgm:pt modelId="{D7F9B288-2B67-4271-8891-B68851AE5C23}" type="sibTrans" cxnId="{0629D916-167F-483D-B4AA-5D40ADAE939B}">
      <dgm:prSet/>
      <dgm:spPr/>
      <dgm:t>
        <a:bodyPr/>
        <a:lstStyle/>
        <a:p>
          <a:endParaRPr lang="en-US"/>
        </a:p>
      </dgm:t>
    </dgm:pt>
    <dgm:pt modelId="{0AC7CB06-B4DF-4E89-B680-CCC35F8DC932}">
      <dgm:prSet/>
      <dgm:spPr/>
      <dgm:t>
        <a:bodyPr/>
        <a:lstStyle/>
        <a:p>
          <a:pPr rtl="0"/>
          <a:r>
            <a:rPr lang="en-IN" dirty="0"/>
            <a:t>compatibility test</a:t>
          </a:r>
        </a:p>
      </dgm:t>
    </dgm:pt>
    <dgm:pt modelId="{0464D6B4-A758-46A7-9048-F4013D937884}" type="parTrans" cxnId="{4A27652D-6D08-4583-8F7B-80CE75CBCB28}">
      <dgm:prSet/>
      <dgm:spPr/>
      <dgm:t>
        <a:bodyPr/>
        <a:lstStyle/>
        <a:p>
          <a:endParaRPr lang="en-US"/>
        </a:p>
      </dgm:t>
    </dgm:pt>
    <dgm:pt modelId="{763AEBDA-4A25-4DD5-8975-5478BC2D63C4}" type="sibTrans" cxnId="{4A27652D-6D08-4583-8F7B-80CE75CBCB28}">
      <dgm:prSet/>
      <dgm:spPr/>
      <dgm:t>
        <a:bodyPr/>
        <a:lstStyle/>
        <a:p>
          <a:endParaRPr lang="en-US"/>
        </a:p>
      </dgm:t>
    </dgm:pt>
    <dgm:pt modelId="{86A4333F-51D1-44DD-AD42-977C810FC1E6}" type="pres">
      <dgm:prSet presAssocID="{0EA596CD-A472-4DE8-8C91-424378FBAD1D}" presName="Name0" presStyleCnt="0">
        <dgm:presLayoutVars>
          <dgm:chMax val="7"/>
          <dgm:dir/>
          <dgm:resizeHandles val="exact"/>
        </dgm:presLayoutVars>
      </dgm:prSet>
      <dgm:spPr/>
    </dgm:pt>
    <dgm:pt modelId="{AB54E3B3-77E2-4671-AC0D-D3E5DEE8A746}" type="pres">
      <dgm:prSet presAssocID="{0EA596CD-A472-4DE8-8C91-424378FBAD1D}" presName="ellipse1" presStyleLbl="vennNode1" presStyleIdx="0" presStyleCnt="6">
        <dgm:presLayoutVars>
          <dgm:bulletEnabled val="1"/>
        </dgm:presLayoutVars>
      </dgm:prSet>
      <dgm:spPr/>
    </dgm:pt>
    <dgm:pt modelId="{B69FA066-D91B-4978-9182-FE44B1337231}" type="pres">
      <dgm:prSet presAssocID="{0EA596CD-A472-4DE8-8C91-424378FBAD1D}" presName="ellipse2" presStyleLbl="vennNode1" presStyleIdx="1" presStyleCnt="6">
        <dgm:presLayoutVars>
          <dgm:bulletEnabled val="1"/>
        </dgm:presLayoutVars>
      </dgm:prSet>
      <dgm:spPr/>
    </dgm:pt>
    <dgm:pt modelId="{2CB2EFF8-2B1F-41DD-8689-91235E1B0CA3}" type="pres">
      <dgm:prSet presAssocID="{0EA596CD-A472-4DE8-8C91-424378FBAD1D}" presName="ellipse3" presStyleLbl="vennNode1" presStyleIdx="2" presStyleCnt="6">
        <dgm:presLayoutVars>
          <dgm:bulletEnabled val="1"/>
        </dgm:presLayoutVars>
      </dgm:prSet>
      <dgm:spPr/>
    </dgm:pt>
    <dgm:pt modelId="{072255AC-200F-46E5-B6A4-1E9A2A351572}" type="pres">
      <dgm:prSet presAssocID="{0EA596CD-A472-4DE8-8C91-424378FBAD1D}" presName="ellipse4" presStyleLbl="vennNode1" presStyleIdx="3" presStyleCnt="6">
        <dgm:presLayoutVars>
          <dgm:bulletEnabled val="1"/>
        </dgm:presLayoutVars>
      </dgm:prSet>
      <dgm:spPr/>
    </dgm:pt>
    <dgm:pt modelId="{793443CD-2527-4350-85AD-3BAC5AC13950}" type="pres">
      <dgm:prSet presAssocID="{0EA596CD-A472-4DE8-8C91-424378FBAD1D}" presName="ellipse5" presStyleLbl="vennNode1" presStyleIdx="4" presStyleCnt="6">
        <dgm:presLayoutVars>
          <dgm:bulletEnabled val="1"/>
        </dgm:presLayoutVars>
      </dgm:prSet>
      <dgm:spPr/>
    </dgm:pt>
    <dgm:pt modelId="{0DC49766-BD04-425B-BD83-68243FCE9834}" type="pres">
      <dgm:prSet presAssocID="{0EA596CD-A472-4DE8-8C91-424378FBAD1D}" presName="ellipse6" presStyleLbl="vennNode1" presStyleIdx="5" presStyleCnt="6">
        <dgm:presLayoutVars>
          <dgm:bulletEnabled val="1"/>
        </dgm:presLayoutVars>
      </dgm:prSet>
      <dgm:spPr/>
    </dgm:pt>
  </dgm:ptLst>
  <dgm:cxnLst>
    <dgm:cxn modelId="{E056ED12-928A-4E38-9F92-856D0C68881F}" srcId="{0EA596CD-A472-4DE8-8C91-424378FBAD1D}" destId="{7D746EFE-5941-4504-9663-039A4C8A481D}" srcOrd="0" destOrd="0" parTransId="{AA846A23-D5FE-49A5-A08B-61F8E3DF1B6F}" sibTransId="{EF50B9C3-BE41-43BE-8246-B1346CD5EA69}"/>
    <dgm:cxn modelId="{0629D916-167F-483D-B4AA-5D40ADAE939B}" srcId="{0EA596CD-A472-4DE8-8C91-424378FBAD1D}" destId="{25EE40E8-DFB5-4640-81E0-9EC1B96B0521}" srcOrd="4" destOrd="0" parTransId="{2BBCF9F7-B3E7-49F8-9697-D987CBB6B9AF}" sibTransId="{D7F9B288-2B67-4271-8891-B68851AE5C23}"/>
    <dgm:cxn modelId="{FD53D81A-D8E4-4225-8DD1-FEF1F5CC5E3B}" type="presOf" srcId="{25EE40E8-DFB5-4640-81E0-9EC1B96B0521}" destId="{793443CD-2527-4350-85AD-3BAC5AC13950}" srcOrd="0" destOrd="0" presId="urn:microsoft.com/office/officeart/2005/8/layout/rings+Icon"/>
    <dgm:cxn modelId="{FE82A026-46FF-4FD6-A31C-54B267DB06C4}" type="presOf" srcId="{981DDF0F-1681-4BDD-9BB5-0B1FE6FFA314}" destId="{072255AC-200F-46E5-B6A4-1E9A2A351572}" srcOrd="0" destOrd="0" presId="urn:microsoft.com/office/officeart/2005/8/layout/rings+Icon"/>
    <dgm:cxn modelId="{4A27652D-6D08-4583-8F7B-80CE75CBCB28}" srcId="{0EA596CD-A472-4DE8-8C91-424378FBAD1D}" destId="{0AC7CB06-B4DF-4E89-B680-CCC35F8DC932}" srcOrd="5" destOrd="0" parTransId="{0464D6B4-A758-46A7-9048-F4013D937884}" sibTransId="{763AEBDA-4A25-4DD5-8975-5478BC2D63C4}"/>
    <dgm:cxn modelId="{4BD55A33-3A43-468E-9F78-2B5F0DEA3116}" type="presOf" srcId="{536D5394-8638-4E84-AA04-C914A2A05E7D}" destId="{2CB2EFF8-2B1F-41DD-8689-91235E1B0CA3}" srcOrd="0" destOrd="0" presId="urn:microsoft.com/office/officeart/2005/8/layout/rings+Icon"/>
    <dgm:cxn modelId="{60B2BD47-EE3E-41DB-BB58-65B0C3374275}" type="presOf" srcId="{719D0F3D-9CA1-4834-AECF-5BCDD32766CF}" destId="{B69FA066-D91B-4978-9182-FE44B1337231}" srcOrd="0" destOrd="0" presId="urn:microsoft.com/office/officeart/2005/8/layout/rings+Icon"/>
    <dgm:cxn modelId="{2181336F-B150-4194-9F66-73B49962EDD9}" srcId="{0EA596CD-A472-4DE8-8C91-424378FBAD1D}" destId="{719D0F3D-9CA1-4834-AECF-5BCDD32766CF}" srcOrd="1" destOrd="0" parTransId="{CDF24E89-976F-482F-9215-B032392BDC73}" sibTransId="{7D1D4485-3D29-4058-99E7-61B19F57BCBD}"/>
    <dgm:cxn modelId="{FBE21050-188A-4C82-B0FF-73A454026CDB}" srcId="{0EA596CD-A472-4DE8-8C91-424378FBAD1D}" destId="{536D5394-8638-4E84-AA04-C914A2A05E7D}" srcOrd="2" destOrd="0" parTransId="{40EC7A63-7295-4389-921F-5165D4FA8204}" sibTransId="{002BFD08-768F-438C-9713-E09A4A2F0939}"/>
    <dgm:cxn modelId="{A1AFC975-7246-44CD-BE20-357054894233}" type="presOf" srcId="{7D746EFE-5941-4504-9663-039A4C8A481D}" destId="{AB54E3B3-77E2-4671-AC0D-D3E5DEE8A746}" srcOrd="0" destOrd="0" presId="urn:microsoft.com/office/officeart/2005/8/layout/rings+Icon"/>
    <dgm:cxn modelId="{51C54385-3E5D-41FD-89B9-EFB812EC437F}" type="presOf" srcId="{0AC7CB06-B4DF-4E89-B680-CCC35F8DC932}" destId="{0DC49766-BD04-425B-BD83-68243FCE9834}" srcOrd="0" destOrd="0" presId="urn:microsoft.com/office/officeart/2005/8/layout/rings+Icon"/>
    <dgm:cxn modelId="{DCE16FC8-B699-4B2A-A62D-1E391FA3CB45}" type="presOf" srcId="{0EA596CD-A472-4DE8-8C91-424378FBAD1D}" destId="{86A4333F-51D1-44DD-AD42-977C810FC1E6}" srcOrd="0" destOrd="0" presId="urn:microsoft.com/office/officeart/2005/8/layout/rings+Icon"/>
    <dgm:cxn modelId="{D5DB33F9-8F61-41A4-836A-2C5098A8B6EB}" srcId="{0EA596CD-A472-4DE8-8C91-424378FBAD1D}" destId="{981DDF0F-1681-4BDD-9BB5-0B1FE6FFA314}" srcOrd="3" destOrd="0" parTransId="{F15CE2FD-2C43-46CB-BA6F-66950931C1A5}" sibTransId="{D3C961CC-3CCF-4E24-8E21-B1A761609CDC}"/>
    <dgm:cxn modelId="{1467EA57-2BB8-4F39-9DA5-5CE7A4C0843E}" type="presParOf" srcId="{86A4333F-51D1-44DD-AD42-977C810FC1E6}" destId="{AB54E3B3-77E2-4671-AC0D-D3E5DEE8A746}" srcOrd="0" destOrd="0" presId="urn:microsoft.com/office/officeart/2005/8/layout/rings+Icon"/>
    <dgm:cxn modelId="{097B4333-B7D2-4F63-9870-8826DB67AD5A}" type="presParOf" srcId="{86A4333F-51D1-44DD-AD42-977C810FC1E6}" destId="{B69FA066-D91B-4978-9182-FE44B1337231}" srcOrd="1" destOrd="0" presId="urn:microsoft.com/office/officeart/2005/8/layout/rings+Icon"/>
    <dgm:cxn modelId="{07CD3010-B397-46E3-A6F4-86A61AD59FF3}" type="presParOf" srcId="{86A4333F-51D1-44DD-AD42-977C810FC1E6}" destId="{2CB2EFF8-2B1F-41DD-8689-91235E1B0CA3}" srcOrd="2" destOrd="0" presId="urn:microsoft.com/office/officeart/2005/8/layout/rings+Icon"/>
    <dgm:cxn modelId="{8195DAC3-A467-43EB-BF4B-C67576AE12E6}" type="presParOf" srcId="{86A4333F-51D1-44DD-AD42-977C810FC1E6}" destId="{072255AC-200F-46E5-B6A4-1E9A2A351572}" srcOrd="3" destOrd="0" presId="urn:microsoft.com/office/officeart/2005/8/layout/rings+Icon"/>
    <dgm:cxn modelId="{E982F12E-8495-4F6B-928B-6E61930F4C72}" type="presParOf" srcId="{86A4333F-51D1-44DD-AD42-977C810FC1E6}" destId="{793443CD-2527-4350-85AD-3BAC5AC13950}" srcOrd="4" destOrd="0" presId="urn:microsoft.com/office/officeart/2005/8/layout/rings+Icon"/>
    <dgm:cxn modelId="{869F56C4-DEAC-40A3-B06A-6C45FD05C2BF}" type="presParOf" srcId="{86A4333F-51D1-44DD-AD42-977C810FC1E6}" destId="{0DC49766-BD04-425B-BD83-68243FCE9834}"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C26FC9-57B2-40B2-B6D5-C78A16C926C1}" type="doc">
      <dgm:prSet loTypeId="urn:microsoft.com/office/officeart/2009/3/layout/PlusandMinus" loCatId="relationship" qsTypeId="urn:microsoft.com/office/officeart/2005/8/quickstyle/simple1" qsCatId="simple" csTypeId="urn:microsoft.com/office/officeart/2005/8/colors/colorful4" csCatId="colorful" phldr="1"/>
      <dgm:spPr/>
      <dgm:t>
        <a:bodyPr/>
        <a:lstStyle/>
        <a:p>
          <a:endParaRPr lang="en-US"/>
        </a:p>
      </dgm:t>
    </dgm:pt>
    <dgm:pt modelId="{6D24DE87-402F-4C02-9421-19212E6A9657}">
      <dgm:prSet phldrT="[Text]" custT="1"/>
      <dgm:spPr/>
      <dgm:t>
        <a:bodyPr/>
        <a:lstStyle/>
        <a:p>
          <a:pPr>
            <a:lnSpc>
              <a:spcPct val="100000"/>
            </a:lnSpc>
          </a:pPr>
          <a:r>
            <a:rPr lang="en-US" sz="2400" dirty="0"/>
            <a:t>1. Same host machine have multiple OS running using VMs</a:t>
          </a:r>
        </a:p>
        <a:p>
          <a:pPr>
            <a:lnSpc>
              <a:spcPct val="100000"/>
            </a:lnSpc>
          </a:pPr>
          <a:endParaRPr lang="en-US" sz="2400" dirty="0"/>
        </a:p>
        <a:p>
          <a:pPr>
            <a:lnSpc>
              <a:spcPct val="100000"/>
            </a:lnSpc>
          </a:pPr>
          <a:r>
            <a:rPr lang="en-US" sz="2400" dirty="0"/>
            <a:t>2. In case of failure , recovery, maintenance that is easy.</a:t>
          </a:r>
        </a:p>
        <a:p>
          <a:pPr>
            <a:lnSpc>
              <a:spcPct val="100000"/>
            </a:lnSpc>
          </a:pPr>
          <a:endParaRPr lang="en-US" sz="2400" dirty="0"/>
        </a:p>
        <a:p>
          <a:pPr>
            <a:lnSpc>
              <a:spcPct val="100000"/>
            </a:lnSpc>
          </a:pPr>
          <a:r>
            <a:rPr lang="en-US" sz="2400" dirty="0"/>
            <a:t>3. Since need for infrastructure is not much as it is shared , the cost reduces</a:t>
          </a:r>
        </a:p>
        <a:p>
          <a:pPr>
            <a:lnSpc>
              <a:spcPct val="90000"/>
            </a:lnSpc>
          </a:pPr>
          <a:endParaRPr lang="en-US" sz="1800" dirty="0"/>
        </a:p>
      </dgm:t>
    </dgm:pt>
    <dgm:pt modelId="{B1CAF174-3882-4C94-B49B-4AD2AD322E77}" type="parTrans" cxnId="{B1CF80E9-140C-437F-921A-9B8ECFE1F721}">
      <dgm:prSet/>
      <dgm:spPr/>
      <dgm:t>
        <a:bodyPr/>
        <a:lstStyle/>
        <a:p>
          <a:endParaRPr lang="en-US" sz="1400"/>
        </a:p>
      </dgm:t>
    </dgm:pt>
    <dgm:pt modelId="{A3F70026-2157-4052-BF05-F55AE56502E9}" type="sibTrans" cxnId="{B1CF80E9-140C-437F-921A-9B8ECFE1F721}">
      <dgm:prSet/>
      <dgm:spPr/>
      <dgm:t>
        <a:bodyPr/>
        <a:lstStyle/>
        <a:p>
          <a:endParaRPr lang="en-US" sz="1400"/>
        </a:p>
      </dgm:t>
    </dgm:pt>
    <dgm:pt modelId="{AD0AF248-B034-43A4-9B44-305647C5B6CE}">
      <dgm:prSet phldrT="[Text]" custT="1"/>
      <dgm:spPr/>
      <dgm:t>
        <a:bodyPr/>
        <a:lstStyle/>
        <a:p>
          <a:pPr>
            <a:lnSpc>
              <a:spcPct val="100000"/>
            </a:lnSpc>
          </a:pPr>
          <a:r>
            <a:rPr lang="en-US" sz="2400" dirty="0"/>
            <a:t>1. Since we run multiple VMs on a single host machine, the performance degrades.</a:t>
          </a:r>
        </a:p>
        <a:p>
          <a:pPr>
            <a:lnSpc>
              <a:spcPct val="100000"/>
            </a:lnSpc>
          </a:pPr>
          <a:r>
            <a:rPr lang="en-US" sz="2400" dirty="0"/>
            <a:t>2. Hypervisors using which we achieve virtualization are not efficient</a:t>
          </a:r>
        </a:p>
        <a:p>
          <a:pPr>
            <a:lnSpc>
              <a:spcPct val="100000"/>
            </a:lnSpc>
          </a:pPr>
          <a:r>
            <a:rPr lang="en-US" sz="2400" dirty="0"/>
            <a:t>3. The boot-up process takes comparatively longer</a:t>
          </a:r>
          <a:endParaRPr lang="en-US" sz="1400" dirty="0"/>
        </a:p>
      </dgm:t>
    </dgm:pt>
    <dgm:pt modelId="{170AA36C-BA1B-401A-ADFB-19D66C6CFA1C}" type="parTrans" cxnId="{B394B441-6D55-4EEC-B7BE-60C35D422608}">
      <dgm:prSet/>
      <dgm:spPr/>
      <dgm:t>
        <a:bodyPr/>
        <a:lstStyle/>
        <a:p>
          <a:endParaRPr lang="en-US" sz="1400"/>
        </a:p>
      </dgm:t>
    </dgm:pt>
    <dgm:pt modelId="{5CF7D96A-A3BA-4110-870B-93120185059D}" type="sibTrans" cxnId="{B394B441-6D55-4EEC-B7BE-60C35D422608}">
      <dgm:prSet/>
      <dgm:spPr/>
      <dgm:t>
        <a:bodyPr/>
        <a:lstStyle/>
        <a:p>
          <a:endParaRPr lang="en-US" sz="1400"/>
        </a:p>
      </dgm:t>
    </dgm:pt>
    <dgm:pt modelId="{D5707084-E51A-41C2-AE0E-7CC294DBBC61}" type="pres">
      <dgm:prSet presAssocID="{78C26FC9-57B2-40B2-B6D5-C78A16C926C1}" presName="Name0" presStyleCnt="0">
        <dgm:presLayoutVars>
          <dgm:chMax val="2"/>
          <dgm:chPref val="2"/>
          <dgm:dir/>
          <dgm:animOne/>
          <dgm:resizeHandles val="exact"/>
        </dgm:presLayoutVars>
      </dgm:prSet>
      <dgm:spPr/>
    </dgm:pt>
    <dgm:pt modelId="{EBAE25B3-5BC3-4642-9424-4B80825D9D5A}" type="pres">
      <dgm:prSet presAssocID="{78C26FC9-57B2-40B2-B6D5-C78A16C926C1}" presName="Background" presStyleLbl="bgImgPlace1" presStyleIdx="0" presStyleCnt="1"/>
      <dgm:spPr/>
    </dgm:pt>
    <dgm:pt modelId="{0C3B10E3-C26A-44DE-A9BB-545C5490E17B}" type="pres">
      <dgm:prSet presAssocID="{78C26FC9-57B2-40B2-B6D5-C78A16C926C1}" presName="ParentText1" presStyleLbl="revTx" presStyleIdx="0" presStyleCnt="2">
        <dgm:presLayoutVars>
          <dgm:chMax val="0"/>
          <dgm:chPref val="0"/>
          <dgm:bulletEnabled val="1"/>
        </dgm:presLayoutVars>
      </dgm:prSet>
      <dgm:spPr/>
    </dgm:pt>
    <dgm:pt modelId="{30ED051B-8CBE-48F5-BD99-CADF1051E322}" type="pres">
      <dgm:prSet presAssocID="{78C26FC9-57B2-40B2-B6D5-C78A16C926C1}" presName="ParentText2" presStyleLbl="revTx" presStyleIdx="1" presStyleCnt="2">
        <dgm:presLayoutVars>
          <dgm:chMax val="0"/>
          <dgm:chPref val="0"/>
          <dgm:bulletEnabled val="1"/>
        </dgm:presLayoutVars>
      </dgm:prSet>
      <dgm:spPr/>
    </dgm:pt>
    <dgm:pt modelId="{D911F8B1-0DA2-457C-A8F8-A1149069FC36}" type="pres">
      <dgm:prSet presAssocID="{78C26FC9-57B2-40B2-B6D5-C78A16C926C1}" presName="Plus" presStyleLbl="alignNode1" presStyleIdx="0" presStyleCnt="2"/>
      <dgm:spPr>
        <a:solidFill>
          <a:srgbClr val="00B050"/>
        </a:solidFill>
      </dgm:spPr>
    </dgm:pt>
    <dgm:pt modelId="{2EC81DAE-D339-4BE8-B0EF-1B07C97ADA89}" type="pres">
      <dgm:prSet presAssocID="{78C26FC9-57B2-40B2-B6D5-C78A16C926C1}" presName="Minus" presStyleLbl="alignNode1" presStyleIdx="1" presStyleCnt="2"/>
      <dgm:spPr>
        <a:solidFill>
          <a:srgbClr val="FF0000"/>
        </a:solidFill>
      </dgm:spPr>
    </dgm:pt>
    <dgm:pt modelId="{2C8DB9EE-A444-41D1-A151-7E6DEC7B6555}" type="pres">
      <dgm:prSet presAssocID="{78C26FC9-57B2-40B2-B6D5-C78A16C926C1}" presName="Divider" presStyleLbl="parChTrans1D1" presStyleIdx="0" presStyleCnt="1"/>
      <dgm:spPr/>
    </dgm:pt>
  </dgm:ptLst>
  <dgm:cxnLst>
    <dgm:cxn modelId="{B394B441-6D55-4EEC-B7BE-60C35D422608}" srcId="{78C26FC9-57B2-40B2-B6D5-C78A16C926C1}" destId="{AD0AF248-B034-43A4-9B44-305647C5B6CE}" srcOrd="1" destOrd="0" parTransId="{170AA36C-BA1B-401A-ADFB-19D66C6CFA1C}" sibTransId="{5CF7D96A-A3BA-4110-870B-93120185059D}"/>
    <dgm:cxn modelId="{43215344-415F-4EF3-8CBE-A1AC42A1DB2F}" type="presOf" srcId="{6D24DE87-402F-4C02-9421-19212E6A9657}" destId="{0C3B10E3-C26A-44DE-A9BB-545C5490E17B}" srcOrd="0" destOrd="0" presId="urn:microsoft.com/office/officeart/2009/3/layout/PlusandMinus"/>
    <dgm:cxn modelId="{84F9AAB7-D8A3-46E6-B2AA-8204135619B6}" type="presOf" srcId="{78C26FC9-57B2-40B2-B6D5-C78A16C926C1}" destId="{D5707084-E51A-41C2-AE0E-7CC294DBBC61}" srcOrd="0" destOrd="0" presId="urn:microsoft.com/office/officeart/2009/3/layout/PlusandMinus"/>
    <dgm:cxn modelId="{4EE60FD2-E0FA-4793-901D-F471FD316BBA}" type="presOf" srcId="{AD0AF248-B034-43A4-9B44-305647C5B6CE}" destId="{30ED051B-8CBE-48F5-BD99-CADF1051E322}" srcOrd="0" destOrd="0" presId="urn:microsoft.com/office/officeart/2009/3/layout/PlusandMinus"/>
    <dgm:cxn modelId="{B1CF80E9-140C-437F-921A-9B8ECFE1F721}" srcId="{78C26FC9-57B2-40B2-B6D5-C78A16C926C1}" destId="{6D24DE87-402F-4C02-9421-19212E6A9657}" srcOrd="0" destOrd="0" parTransId="{B1CAF174-3882-4C94-B49B-4AD2AD322E77}" sibTransId="{A3F70026-2157-4052-BF05-F55AE56502E9}"/>
    <dgm:cxn modelId="{C0083D52-8264-47D8-9F2A-9E1DCB8156D3}" type="presParOf" srcId="{D5707084-E51A-41C2-AE0E-7CC294DBBC61}" destId="{EBAE25B3-5BC3-4642-9424-4B80825D9D5A}" srcOrd="0" destOrd="0" presId="urn:microsoft.com/office/officeart/2009/3/layout/PlusandMinus"/>
    <dgm:cxn modelId="{F92FF75F-EDCE-48E4-9D0D-8ED59AC91204}" type="presParOf" srcId="{D5707084-E51A-41C2-AE0E-7CC294DBBC61}" destId="{0C3B10E3-C26A-44DE-A9BB-545C5490E17B}" srcOrd="1" destOrd="0" presId="urn:microsoft.com/office/officeart/2009/3/layout/PlusandMinus"/>
    <dgm:cxn modelId="{927AFEEA-EE13-43C0-AEC1-BB3C41B5C151}" type="presParOf" srcId="{D5707084-E51A-41C2-AE0E-7CC294DBBC61}" destId="{30ED051B-8CBE-48F5-BD99-CADF1051E322}" srcOrd="2" destOrd="0" presId="urn:microsoft.com/office/officeart/2009/3/layout/PlusandMinus"/>
    <dgm:cxn modelId="{27DC7488-1BEE-438D-BAE9-927AA234DABC}" type="presParOf" srcId="{D5707084-E51A-41C2-AE0E-7CC294DBBC61}" destId="{D911F8B1-0DA2-457C-A8F8-A1149069FC36}" srcOrd="3" destOrd="0" presId="urn:microsoft.com/office/officeart/2009/3/layout/PlusandMinus"/>
    <dgm:cxn modelId="{9BE22C60-15AD-49D6-ABB3-196C8D118DBE}" type="presParOf" srcId="{D5707084-E51A-41C2-AE0E-7CC294DBBC61}" destId="{2EC81DAE-D339-4BE8-B0EF-1B07C97ADA89}" srcOrd="4" destOrd="0" presId="urn:microsoft.com/office/officeart/2009/3/layout/PlusandMinus"/>
    <dgm:cxn modelId="{0AC3E5B7-A78D-461B-AE29-95AD4DFE9EFC}" type="presParOf" srcId="{D5707084-E51A-41C2-AE0E-7CC294DBBC61}" destId="{2C8DB9EE-A444-41D1-A151-7E6DEC7B6555}"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2E7DFE-3202-4538-B32C-54646EFB47D1}" type="doc">
      <dgm:prSet loTypeId="urn:microsoft.com/office/officeart/2009/3/layout/PlusandMinus" loCatId="relationship" qsTypeId="urn:microsoft.com/office/officeart/2005/8/quickstyle/simple1" qsCatId="simple" csTypeId="urn:microsoft.com/office/officeart/2005/8/colors/colorful5" csCatId="colorful" phldr="1"/>
      <dgm:spPr/>
      <dgm:t>
        <a:bodyPr/>
        <a:lstStyle/>
        <a:p>
          <a:endParaRPr lang="en-US"/>
        </a:p>
      </dgm:t>
    </dgm:pt>
    <dgm:pt modelId="{DAB39956-CA38-4C14-92C8-767FA2D05F10}">
      <dgm:prSet phldrT="[Text]" custT="1"/>
      <dgm:spPr/>
      <dgm:t>
        <a:bodyPr/>
        <a:lstStyle/>
        <a:p>
          <a:r>
            <a:rPr lang="en-US" sz="1800" dirty="0"/>
            <a:t>Containerization</a:t>
          </a:r>
        </a:p>
        <a:p>
          <a:r>
            <a:rPr lang="en-US" sz="1800" dirty="0"/>
            <a:t>1. Runs on same host OS</a:t>
          </a:r>
        </a:p>
        <a:p>
          <a:endParaRPr lang="en-US" sz="1800" dirty="0"/>
        </a:p>
        <a:p>
          <a:r>
            <a:rPr lang="en-US" sz="1800" dirty="0"/>
            <a:t>2. Lower Space utilization, in MBs. Lightweight</a:t>
          </a:r>
        </a:p>
        <a:p>
          <a:r>
            <a:rPr lang="en-US" sz="1800" dirty="0"/>
            <a:t>3. Faster boot time compared to VMs</a:t>
          </a:r>
        </a:p>
        <a:p>
          <a:r>
            <a:rPr lang="en-US" sz="1800" dirty="0"/>
            <a:t>4. Uses local disk for local storage for a single node</a:t>
          </a:r>
        </a:p>
        <a:p>
          <a:r>
            <a:rPr lang="en-US" sz="1800" dirty="0"/>
            <a:t>5. Uses a Isolated view of a virtual network adapter, so provides a little less virtualization</a:t>
          </a:r>
        </a:p>
        <a:p>
          <a:endParaRPr lang="en-US" sz="1800" dirty="0"/>
        </a:p>
        <a:p>
          <a:endParaRPr lang="en-US" sz="1800" dirty="0"/>
        </a:p>
        <a:p>
          <a:endParaRPr lang="en-US" sz="1800" dirty="0"/>
        </a:p>
      </dgm:t>
    </dgm:pt>
    <dgm:pt modelId="{4E05215D-5CF0-449A-B1F8-C0ACF7FB21A3}" type="parTrans" cxnId="{CD56DAC0-60D7-4612-B435-91F63346A9C3}">
      <dgm:prSet/>
      <dgm:spPr/>
      <dgm:t>
        <a:bodyPr/>
        <a:lstStyle/>
        <a:p>
          <a:endParaRPr lang="en-US" sz="1800"/>
        </a:p>
      </dgm:t>
    </dgm:pt>
    <dgm:pt modelId="{15478EA1-BE38-4B5A-813B-9B10E3B7F29A}" type="sibTrans" cxnId="{CD56DAC0-60D7-4612-B435-91F63346A9C3}">
      <dgm:prSet/>
      <dgm:spPr/>
      <dgm:t>
        <a:bodyPr/>
        <a:lstStyle/>
        <a:p>
          <a:endParaRPr lang="en-US" sz="1800"/>
        </a:p>
      </dgm:t>
    </dgm:pt>
    <dgm:pt modelId="{74BE4B78-CF10-41B2-B10A-5C93A6AE32AC}">
      <dgm:prSet phldrT="[Text]" custT="1"/>
      <dgm:spPr/>
      <dgm:t>
        <a:bodyPr/>
        <a:lstStyle/>
        <a:p>
          <a:r>
            <a:rPr lang="en-US" sz="1800" dirty="0"/>
            <a:t>VM</a:t>
          </a:r>
        </a:p>
        <a:p>
          <a:r>
            <a:rPr lang="en-US" sz="1800" dirty="0"/>
            <a:t>1. It requires Guest OS to be installed on host OS</a:t>
          </a:r>
        </a:p>
        <a:p>
          <a:r>
            <a:rPr lang="en-US" sz="1800" dirty="0"/>
            <a:t>2. Space utilization is higher, in GBs</a:t>
          </a:r>
        </a:p>
        <a:p>
          <a:r>
            <a:rPr lang="en-US" sz="1800" dirty="0"/>
            <a:t>3. Boot time higher, as guest OS boots completely</a:t>
          </a:r>
        </a:p>
        <a:p>
          <a:endParaRPr lang="en-US" sz="1800" dirty="0"/>
        </a:p>
        <a:p>
          <a:r>
            <a:rPr lang="en-US" sz="1800" dirty="0"/>
            <a:t>4. Virtual hard disk for local storage</a:t>
          </a:r>
        </a:p>
        <a:p>
          <a:r>
            <a:rPr lang="en-US" sz="1800" dirty="0"/>
            <a:t>5. Uses </a:t>
          </a:r>
          <a:r>
            <a:rPr lang="en-US" sz="1800" dirty="0" err="1"/>
            <a:t>netwok</a:t>
          </a:r>
          <a:r>
            <a:rPr lang="en-US" sz="1800" dirty="0"/>
            <a:t> adapters</a:t>
          </a:r>
        </a:p>
      </dgm:t>
    </dgm:pt>
    <dgm:pt modelId="{7F003D5B-B71A-49F5-A006-4623392EF010}" type="parTrans" cxnId="{D3603868-6F33-48A8-9316-FB0F33D04A01}">
      <dgm:prSet/>
      <dgm:spPr/>
      <dgm:t>
        <a:bodyPr/>
        <a:lstStyle/>
        <a:p>
          <a:endParaRPr lang="en-US" sz="1800"/>
        </a:p>
      </dgm:t>
    </dgm:pt>
    <dgm:pt modelId="{6E27198E-E660-489F-9045-ADEF7DD41081}" type="sibTrans" cxnId="{D3603868-6F33-48A8-9316-FB0F33D04A01}">
      <dgm:prSet/>
      <dgm:spPr/>
      <dgm:t>
        <a:bodyPr/>
        <a:lstStyle/>
        <a:p>
          <a:endParaRPr lang="en-US" sz="1800"/>
        </a:p>
      </dgm:t>
    </dgm:pt>
    <dgm:pt modelId="{FB0BD3DF-2EBB-48E9-BE20-662314CA75BD}" type="pres">
      <dgm:prSet presAssocID="{DD2E7DFE-3202-4538-B32C-54646EFB47D1}" presName="Name0" presStyleCnt="0">
        <dgm:presLayoutVars>
          <dgm:chMax val="2"/>
          <dgm:chPref val="2"/>
          <dgm:dir/>
          <dgm:animOne/>
          <dgm:resizeHandles val="exact"/>
        </dgm:presLayoutVars>
      </dgm:prSet>
      <dgm:spPr/>
    </dgm:pt>
    <dgm:pt modelId="{05A1016F-1899-4F34-90B8-55A7FF3B53A5}" type="pres">
      <dgm:prSet presAssocID="{DD2E7DFE-3202-4538-B32C-54646EFB47D1}" presName="Background" presStyleLbl="bgImgPlace1" presStyleIdx="0" presStyleCnt="1" custScaleY="121951" custLinFactNeighborX="-418" custLinFactNeighborY="-5124"/>
      <dgm:spPr/>
    </dgm:pt>
    <dgm:pt modelId="{D35412B6-93ED-4102-8E8A-22B4D42AB2ED}" type="pres">
      <dgm:prSet presAssocID="{DD2E7DFE-3202-4538-B32C-54646EFB47D1}" presName="ParentText1" presStyleLbl="revTx" presStyleIdx="0" presStyleCnt="2" custScaleY="119716">
        <dgm:presLayoutVars>
          <dgm:chMax val="0"/>
          <dgm:chPref val="0"/>
          <dgm:bulletEnabled val="1"/>
        </dgm:presLayoutVars>
      </dgm:prSet>
      <dgm:spPr/>
    </dgm:pt>
    <dgm:pt modelId="{747E8A89-4830-4F2E-A2F6-ED7C284FBDFB}" type="pres">
      <dgm:prSet presAssocID="{DD2E7DFE-3202-4538-B32C-54646EFB47D1}" presName="ParentText2" presStyleLbl="revTx" presStyleIdx="1" presStyleCnt="2" custScaleY="122679">
        <dgm:presLayoutVars>
          <dgm:chMax val="0"/>
          <dgm:chPref val="0"/>
          <dgm:bulletEnabled val="1"/>
        </dgm:presLayoutVars>
      </dgm:prSet>
      <dgm:spPr/>
    </dgm:pt>
    <dgm:pt modelId="{D4E35FA5-A28A-43F3-9B1D-0B4D1F40D699}" type="pres">
      <dgm:prSet presAssocID="{DD2E7DFE-3202-4538-B32C-54646EFB47D1}" presName="Plus" presStyleLbl="alignNode1" presStyleIdx="0" presStyleCnt="2" custLinFactNeighborX="-670" custLinFactNeighborY="-14077"/>
      <dgm:spPr>
        <a:solidFill>
          <a:srgbClr val="00B050"/>
        </a:solidFill>
      </dgm:spPr>
    </dgm:pt>
    <dgm:pt modelId="{6EC326AD-66CB-4ADB-9A8F-5DE65B22400F}" type="pres">
      <dgm:prSet presAssocID="{DD2E7DFE-3202-4538-B32C-54646EFB47D1}" presName="Minus" presStyleLbl="alignNode1" presStyleIdx="1" presStyleCnt="2" custLinFactY="-47434" custLinFactNeighborX="-6063" custLinFactNeighborY="-100000"/>
      <dgm:spPr>
        <a:solidFill>
          <a:srgbClr val="FF0000"/>
        </a:solidFill>
      </dgm:spPr>
    </dgm:pt>
    <dgm:pt modelId="{B6258A83-5511-494F-B639-63304E9561D9}" type="pres">
      <dgm:prSet presAssocID="{DD2E7DFE-3202-4538-B32C-54646EFB47D1}" presName="Divider" presStyleLbl="parChTrans1D1" presStyleIdx="0" presStyleCnt="1"/>
      <dgm:spPr/>
    </dgm:pt>
  </dgm:ptLst>
  <dgm:cxnLst>
    <dgm:cxn modelId="{D3603868-6F33-48A8-9316-FB0F33D04A01}" srcId="{DD2E7DFE-3202-4538-B32C-54646EFB47D1}" destId="{74BE4B78-CF10-41B2-B10A-5C93A6AE32AC}" srcOrd="1" destOrd="0" parTransId="{7F003D5B-B71A-49F5-A006-4623392EF010}" sibTransId="{6E27198E-E660-489F-9045-ADEF7DD41081}"/>
    <dgm:cxn modelId="{C5860F72-B7DB-445A-B8E8-8223620FBF00}" type="presOf" srcId="{74BE4B78-CF10-41B2-B10A-5C93A6AE32AC}" destId="{747E8A89-4830-4F2E-A2F6-ED7C284FBDFB}" srcOrd="0" destOrd="0" presId="urn:microsoft.com/office/officeart/2009/3/layout/PlusandMinus"/>
    <dgm:cxn modelId="{76644AB3-5CD5-49B9-B2AE-549C5A0CF52A}" type="presOf" srcId="{DAB39956-CA38-4C14-92C8-767FA2D05F10}" destId="{D35412B6-93ED-4102-8E8A-22B4D42AB2ED}" srcOrd="0" destOrd="0" presId="urn:microsoft.com/office/officeart/2009/3/layout/PlusandMinus"/>
    <dgm:cxn modelId="{CD56DAC0-60D7-4612-B435-91F63346A9C3}" srcId="{DD2E7DFE-3202-4538-B32C-54646EFB47D1}" destId="{DAB39956-CA38-4C14-92C8-767FA2D05F10}" srcOrd="0" destOrd="0" parTransId="{4E05215D-5CF0-449A-B1F8-C0ACF7FB21A3}" sibTransId="{15478EA1-BE38-4B5A-813B-9B10E3B7F29A}"/>
    <dgm:cxn modelId="{9D5743F3-F7EE-4F70-A728-205B053C7FA3}" type="presOf" srcId="{DD2E7DFE-3202-4538-B32C-54646EFB47D1}" destId="{FB0BD3DF-2EBB-48E9-BE20-662314CA75BD}" srcOrd="0" destOrd="0" presId="urn:microsoft.com/office/officeart/2009/3/layout/PlusandMinus"/>
    <dgm:cxn modelId="{D6738553-5A51-4BF4-A012-612F338BC48C}" type="presParOf" srcId="{FB0BD3DF-2EBB-48E9-BE20-662314CA75BD}" destId="{05A1016F-1899-4F34-90B8-55A7FF3B53A5}" srcOrd="0" destOrd="0" presId="urn:microsoft.com/office/officeart/2009/3/layout/PlusandMinus"/>
    <dgm:cxn modelId="{A5BE9D62-EC36-403D-82CD-32173A1DD651}" type="presParOf" srcId="{FB0BD3DF-2EBB-48E9-BE20-662314CA75BD}" destId="{D35412B6-93ED-4102-8E8A-22B4D42AB2ED}" srcOrd="1" destOrd="0" presId="urn:microsoft.com/office/officeart/2009/3/layout/PlusandMinus"/>
    <dgm:cxn modelId="{BA47B17D-F70E-456B-8731-1BB29B7A20D5}" type="presParOf" srcId="{FB0BD3DF-2EBB-48E9-BE20-662314CA75BD}" destId="{747E8A89-4830-4F2E-A2F6-ED7C284FBDFB}" srcOrd="2" destOrd="0" presId="urn:microsoft.com/office/officeart/2009/3/layout/PlusandMinus"/>
    <dgm:cxn modelId="{22115311-3AB0-4E7A-99E2-BC4BC0B6D2B2}" type="presParOf" srcId="{FB0BD3DF-2EBB-48E9-BE20-662314CA75BD}" destId="{D4E35FA5-A28A-43F3-9B1D-0B4D1F40D699}" srcOrd="3" destOrd="0" presId="urn:microsoft.com/office/officeart/2009/3/layout/PlusandMinus"/>
    <dgm:cxn modelId="{E8E1AE5A-F1F1-466A-B08E-94CDED8D0A7F}" type="presParOf" srcId="{FB0BD3DF-2EBB-48E9-BE20-662314CA75BD}" destId="{6EC326AD-66CB-4ADB-9A8F-5DE65B22400F}" srcOrd="4" destOrd="0" presId="urn:microsoft.com/office/officeart/2009/3/layout/PlusandMinus"/>
    <dgm:cxn modelId="{7625C8A1-B633-434C-8F82-C6A222F3B911}" type="presParOf" srcId="{FB0BD3DF-2EBB-48E9-BE20-662314CA75BD}" destId="{B6258A83-5511-494F-B639-63304E9561D9}"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4E3B3-77E2-4671-AC0D-D3E5DEE8A746}">
      <dsp:nvSpPr>
        <dsp:cNvPr id="0" name=""/>
        <dsp:cNvSpPr/>
      </dsp:nvSpPr>
      <dsp:spPr>
        <a:xfrm>
          <a:off x="498959" y="0"/>
          <a:ext cx="2645915" cy="2646048"/>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t>Compatibility</a:t>
          </a:r>
        </a:p>
      </dsp:txBody>
      <dsp:txXfrm>
        <a:off x="886444" y="387505"/>
        <a:ext cx="1870945" cy="1871038"/>
      </dsp:txXfrm>
    </dsp:sp>
    <dsp:sp modelId="{B69FA066-D91B-4978-9182-FE44B1337231}">
      <dsp:nvSpPr>
        <dsp:cNvPr id="0" name=""/>
        <dsp:cNvSpPr/>
      </dsp:nvSpPr>
      <dsp:spPr>
        <a:xfrm>
          <a:off x="1873312" y="1705289"/>
          <a:ext cx="2645915" cy="2646048"/>
        </a:xfrm>
        <a:prstGeom prst="ellipse">
          <a:avLst/>
        </a:prstGeom>
        <a:solidFill>
          <a:schemeClr val="accent4">
            <a:alpha val="50000"/>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t>long setup time</a:t>
          </a:r>
        </a:p>
      </dsp:txBody>
      <dsp:txXfrm>
        <a:off x="2260797" y="2092794"/>
        <a:ext cx="1870945" cy="1871038"/>
      </dsp:txXfrm>
    </dsp:sp>
    <dsp:sp modelId="{2CB2EFF8-2B1F-41DD-8689-91235E1B0CA3}">
      <dsp:nvSpPr>
        <dsp:cNvPr id="0" name=""/>
        <dsp:cNvSpPr/>
      </dsp:nvSpPr>
      <dsp:spPr>
        <a:xfrm>
          <a:off x="3247665" y="0"/>
          <a:ext cx="2645915" cy="2646048"/>
        </a:xfrm>
        <a:prstGeom prst="ellipse">
          <a:avLst/>
        </a:prstGeom>
        <a:solidFill>
          <a:schemeClr val="accent4">
            <a:alpha val="50000"/>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a:t>developer challenges with new OS</a:t>
          </a:r>
        </a:p>
      </dsp:txBody>
      <dsp:txXfrm>
        <a:off x="3635150" y="387505"/>
        <a:ext cx="1870945" cy="1871038"/>
      </dsp:txXfrm>
    </dsp:sp>
    <dsp:sp modelId="{072255AC-200F-46E5-B6A4-1E9A2A351572}">
      <dsp:nvSpPr>
        <dsp:cNvPr id="0" name=""/>
        <dsp:cNvSpPr/>
      </dsp:nvSpPr>
      <dsp:spPr>
        <a:xfrm>
          <a:off x="4622018" y="1705289"/>
          <a:ext cx="2645915" cy="2646048"/>
        </a:xfrm>
        <a:prstGeom prst="ellipse">
          <a:avLst/>
        </a:prstGeom>
        <a:solidFill>
          <a:schemeClr val="accent4">
            <a:alpha val="50000"/>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t>version compatibility</a:t>
          </a:r>
        </a:p>
      </dsp:txBody>
      <dsp:txXfrm>
        <a:off x="5009503" y="2092794"/>
        <a:ext cx="1870945" cy="1871038"/>
      </dsp:txXfrm>
    </dsp:sp>
    <dsp:sp modelId="{793443CD-2527-4350-85AD-3BAC5AC13950}">
      <dsp:nvSpPr>
        <dsp:cNvPr id="0" name=""/>
        <dsp:cNvSpPr/>
      </dsp:nvSpPr>
      <dsp:spPr>
        <a:xfrm>
          <a:off x="5996372" y="0"/>
          <a:ext cx="2645915" cy="2646048"/>
        </a:xfrm>
        <a:prstGeom prst="ellipse">
          <a:avLst/>
        </a:prstGeom>
        <a:solidFill>
          <a:schemeClr val="accent4">
            <a:alpha val="50000"/>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a:t>shipping time is longer</a:t>
          </a:r>
        </a:p>
      </dsp:txBody>
      <dsp:txXfrm>
        <a:off x="6383857" y="387505"/>
        <a:ext cx="1870945" cy="1871038"/>
      </dsp:txXfrm>
    </dsp:sp>
    <dsp:sp modelId="{0DC49766-BD04-425B-BD83-68243FCE9834}">
      <dsp:nvSpPr>
        <dsp:cNvPr id="0" name=""/>
        <dsp:cNvSpPr/>
      </dsp:nvSpPr>
      <dsp:spPr>
        <a:xfrm>
          <a:off x="7370725" y="1705289"/>
          <a:ext cx="2645915" cy="2646048"/>
        </a:xfrm>
        <a:prstGeom prst="ellipse">
          <a:avLst/>
        </a:prstGeom>
        <a:solidFill>
          <a:schemeClr val="accent4">
            <a:alpha val="50000"/>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IN" sz="2400" kern="1200" dirty="0"/>
            <a:t>compatibility test</a:t>
          </a:r>
        </a:p>
      </dsp:txBody>
      <dsp:txXfrm>
        <a:off x="7758210" y="2092794"/>
        <a:ext cx="1870945" cy="1871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E25B3-5BC3-4642-9424-4B80825D9D5A}">
      <dsp:nvSpPr>
        <dsp:cNvPr id="0" name=""/>
        <dsp:cNvSpPr/>
      </dsp:nvSpPr>
      <dsp:spPr>
        <a:xfrm>
          <a:off x="946404" y="1007860"/>
          <a:ext cx="9148572" cy="4727926"/>
        </a:xfrm>
        <a:prstGeom prst="rect">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3B10E3-C26A-44DE-A9BB-545C5490E17B}">
      <dsp:nvSpPr>
        <dsp:cNvPr id="0" name=""/>
        <dsp:cNvSpPr/>
      </dsp:nvSpPr>
      <dsp:spPr>
        <a:xfrm>
          <a:off x="1219809" y="1560797"/>
          <a:ext cx="4248302" cy="404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100000"/>
            </a:lnSpc>
            <a:spcBef>
              <a:spcPct val="0"/>
            </a:spcBef>
            <a:spcAft>
              <a:spcPct val="35000"/>
            </a:spcAft>
            <a:buNone/>
          </a:pPr>
          <a:r>
            <a:rPr lang="en-US" sz="2400" kern="1200" dirty="0"/>
            <a:t>1. Same host machine have multiple OS running using VMs</a:t>
          </a:r>
        </a:p>
        <a:p>
          <a:pPr marL="0" lvl="0" indent="0" algn="l" defTabSz="1066800">
            <a:lnSpc>
              <a:spcPct val="100000"/>
            </a:lnSpc>
            <a:spcBef>
              <a:spcPct val="0"/>
            </a:spcBef>
            <a:spcAft>
              <a:spcPct val="35000"/>
            </a:spcAft>
            <a:buNone/>
          </a:pPr>
          <a:endParaRPr lang="en-US" sz="2400" kern="1200" dirty="0"/>
        </a:p>
        <a:p>
          <a:pPr marL="0" lvl="0" indent="0" algn="l" defTabSz="1066800">
            <a:lnSpc>
              <a:spcPct val="100000"/>
            </a:lnSpc>
            <a:spcBef>
              <a:spcPct val="0"/>
            </a:spcBef>
            <a:spcAft>
              <a:spcPct val="35000"/>
            </a:spcAft>
            <a:buNone/>
          </a:pPr>
          <a:r>
            <a:rPr lang="en-US" sz="2400" kern="1200" dirty="0"/>
            <a:t>2. In case of failure , recovery, maintenance that is easy.</a:t>
          </a:r>
        </a:p>
        <a:p>
          <a:pPr marL="0" lvl="0" indent="0" algn="l" defTabSz="1066800">
            <a:lnSpc>
              <a:spcPct val="100000"/>
            </a:lnSpc>
            <a:spcBef>
              <a:spcPct val="0"/>
            </a:spcBef>
            <a:spcAft>
              <a:spcPct val="35000"/>
            </a:spcAft>
            <a:buNone/>
          </a:pPr>
          <a:endParaRPr lang="en-US" sz="2400" kern="1200" dirty="0"/>
        </a:p>
        <a:p>
          <a:pPr marL="0" lvl="0" indent="0" algn="l" defTabSz="1066800">
            <a:lnSpc>
              <a:spcPct val="100000"/>
            </a:lnSpc>
            <a:spcBef>
              <a:spcPct val="0"/>
            </a:spcBef>
            <a:spcAft>
              <a:spcPct val="35000"/>
            </a:spcAft>
            <a:buNone/>
          </a:pPr>
          <a:r>
            <a:rPr lang="en-US" sz="2400" kern="1200" dirty="0"/>
            <a:t>3. Since need for infrastructure is not much as it is shared , the cost reduces</a:t>
          </a:r>
        </a:p>
        <a:p>
          <a:pPr marL="0" lvl="0" indent="0" algn="l" defTabSz="1066800">
            <a:lnSpc>
              <a:spcPct val="90000"/>
            </a:lnSpc>
            <a:spcBef>
              <a:spcPct val="0"/>
            </a:spcBef>
            <a:spcAft>
              <a:spcPct val="35000"/>
            </a:spcAft>
            <a:buNone/>
          </a:pPr>
          <a:endParaRPr lang="en-US" sz="1800" kern="1200" dirty="0"/>
        </a:p>
      </dsp:txBody>
      <dsp:txXfrm>
        <a:off x="1219809" y="1560797"/>
        <a:ext cx="4248302" cy="4044683"/>
      </dsp:txXfrm>
    </dsp:sp>
    <dsp:sp modelId="{30ED051B-8CBE-48F5-BD99-CADF1051E322}">
      <dsp:nvSpPr>
        <dsp:cNvPr id="0" name=""/>
        <dsp:cNvSpPr/>
      </dsp:nvSpPr>
      <dsp:spPr>
        <a:xfrm>
          <a:off x="5562752" y="1560797"/>
          <a:ext cx="4248302" cy="4044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100000"/>
            </a:lnSpc>
            <a:spcBef>
              <a:spcPct val="0"/>
            </a:spcBef>
            <a:spcAft>
              <a:spcPct val="35000"/>
            </a:spcAft>
            <a:buNone/>
          </a:pPr>
          <a:r>
            <a:rPr lang="en-US" sz="2400" kern="1200" dirty="0"/>
            <a:t>1. Since we run multiple VMs on a single host machine, the performance degrades.</a:t>
          </a:r>
        </a:p>
        <a:p>
          <a:pPr marL="0" lvl="0" indent="0" algn="l" defTabSz="1066800">
            <a:lnSpc>
              <a:spcPct val="100000"/>
            </a:lnSpc>
            <a:spcBef>
              <a:spcPct val="0"/>
            </a:spcBef>
            <a:spcAft>
              <a:spcPct val="35000"/>
            </a:spcAft>
            <a:buNone/>
          </a:pPr>
          <a:r>
            <a:rPr lang="en-US" sz="2400" kern="1200" dirty="0"/>
            <a:t>2. Hypervisors using which we achieve virtualization are not efficient</a:t>
          </a:r>
        </a:p>
        <a:p>
          <a:pPr marL="0" lvl="0" indent="0" algn="l" defTabSz="1066800">
            <a:lnSpc>
              <a:spcPct val="100000"/>
            </a:lnSpc>
            <a:spcBef>
              <a:spcPct val="0"/>
            </a:spcBef>
            <a:spcAft>
              <a:spcPct val="35000"/>
            </a:spcAft>
            <a:buNone/>
          </a:pPr>
          <a:r>
            <a:rPr lang="en-US" sz="2400" kern="1200" dirty="0"/>
            <a:t>3. The boot-up process takes comparatively longer</a:t>
          </a:r>
          <a:endParaRPr lang="en-US" sz="1400" kern="1200" dirty="0"/>
        </a:p>
      </dsp:txBody>
      <dsp:txXfrm>
        <a:off x="5562752" y="1560797"/>
        <a:ext cx="4248302" cy="4044683"/>
      </dsp:txXfrm>
    </dsp:sp>
    <dsp:sp modelId="{D911F8B1-0DA2-457C-A8F8-A1149069FC36}">
      <dsp:nvSpPr>
        <dsp:cNvPr id="0" name=""/>
        <dsp:cNvSpPr/>
      </dsp:nvSpPr>
      <dsp:spPr>
        <a:xfrm>
          <a:off x="0" y="61698"/>
          <a:ext cx="1787652" cy="1787652"/>
        </a:xfrm>
        <a:prstGeom prst="plus">
          <a:avLst>
            <a:gd name="adj" fmla="val 32810"/>
          </a:avLst>
        </a:prstGeom>
        <a:solidFill>
          <a:srgbClr val="00B050"/>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81DAE-D339-4BE8-B0EF-1B07C97ADA89}">
      <dsp:nvSpPr>
        <dsp:cNvPr id="0" name=""/>
        <dsp:cNvSpPr/>
      </dsp:nvSpPr>
      <dsp:spPr>
        <a:xfrm>
          <a:off x="8833104" y="704581"/>
          <a:ext cx="1682496" cy="576576"/>
        </a:xfrm>
        <a:prstGeom prst="rect">
          <a:avLst/>
        </a:prstGeom>
        <a:solidFill>
          <a:srgbClr val="FF0000"/>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DB9EE-A444-41D1-A151-7E6DEC7B6555}">
      <dsp:nvSpPr>
        <dsp:cNvPr id="0" name=""/>
        <dsp:cNvSpPr/>
      </dsp:nvSpPr>
      <dsp:spPr>
        <a:xfrm>
          <a:off x="5520690" y="1569445"/>
          <a:ext cx="1051" cy="3863061"/>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1016F-1899-4F34-90B8-55A7FF3B53A5}">
      <dsp:nvSpPr>
        <dsp:cNvPr id="0" name=""/>
        <dsp:cNvSpPr/>
      </dsp:nvSpPr>
      <dsp:spPr>
        <a:xfrm>
          <a:off x="1993952" y="0"/>
          <a:ext cx="7196942" cy="4535767"/>
        </a:xfrm>
        <a:prstGeom prst="rect">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5412B6-93ED-4102-8E8A-22B4D42AB2ED}">
      <dsp:nvSpPr>
        <dsp:cNvPr id="0" name=""/>
        <dsp:cNvSpPr/>
      </dsp:nvSpPr>
      <dsp:spPr>
        <a:xfrm>
          <a:off x="2239117" y="697586"/>
          <a:ext cx="3342028" cy="3809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kern="1200" dirty="0"/>
            <a:t>Containerization</a:t>
          </a:r>
        </a:p>
        <a:p>
          <a:pPr marL="0" lvl="0" indent="0" algn="l" defTabSz="800100">
            <a:lnSpc>
              <a:spcPct val="90000"/>
            </a:lnSpc>
            <a:spcBef>
              <a:spcPct val="0"/>
            </a:spcBef>
            <a:spcAft>
              <a:spcPct val="35000"/>
            </a:spcAft>
            <a:buNone/>
          </a:pPr>
          <a:r>
            <a:rPr lang="en-US" sz="1800" kern="1200" dirty="0"/>
            <a:t>1. Runs on same host OS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2. Lower Space utilization, in MBs. Lightweight</a:t>
          </a:r>
        </a:p>
        <a:p>
          <a:pPr marL="0" lvl="0" indent="0" algn="l" defTabSz="800100">
            <a:lnSpc>
              <a:spcPct val="90000"/>
            </a:lnSpc>
            <a:spcBef>
              <a:spcPct val="0"/>
            </a:spcBef>
            <a:spcAft>
              <a:spcPct val="35000"/>
            </a:spcAft>
            <a:buNone/>
          </a:pPr>
          <a:r>
            <a:rPr lang="en-US" sz="1800" kern="1200" dirty="0"/>
            <a:t>3. Faster boot time compared to VMs</a:t>
          </a:r>
        </a:p>
        <a:p>
          <a:pPr marL="0" lvl="0" indent="0" algn="l" defTabSz="800100">
            <a:lnSpc>
              <a:spcPct val="90000"/>
            </a:lnSpc>
            <a:spcBef>
              <a:spcPct val="0"/>
            </a:spcBef>
            <a:spcAft>
              <a:spcPct val="35000"/>
            </a:spcAft>
            <a:buNone/>
          </a:pPr>
          <a:r>
            <a:rPr lang="en-US" sz="1800" kern="1200" dirty="0"/>
            <a:t>4. Uses local disk for local storage for a single node</a:t>
          </a:r>
        </a:p>
        <a:p>
          <a:pPr marL="0" lvl="0" indent="0" algn="l" defTabSz="800100">
            <a:lnSpc>
              <a:spcPct val="90000"/>
            </a:lnSpc>
            <a:spcBef>
              <a:spcPct val="0"/>
            </a:spcBef>
            <a:spcAft>
              <a:spcPct val="35000"/>
            </a:spcAft>
            <a:buNone/>
          </a:pPr>
          <a:r>
            <a:rPr lang="en-US" sz="1800" kern="1200" dirty="0"/>
            <a:t>5. Uses a Isolated view of a virtual network adapter, so provides a little less virtualization</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dsp:txBody>
      <dsp:txXfrm>
        <a:off x="2239117" y="697586"/>
        <a:ext cx="3342028" cy="3809179"/>
      </dsp:txXfrm>
    </dsp:sp>
    <dsp:sp modelId="{747E8A89-4830-4F2E-A2F6-ED7C284FBDFB}">
      <dsp:nvSpPr>
        <dsp:cNvPr id="0" name=""/>
        <dsp:cNvSpPr/>
      </dsp:nvSpPr>
      <dsp:spPr>
        <a:xfrm>
          <a:off x="5655597" y="650447"/>
          <a:ext cx="3342028" cy="3903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800100">
            <a:lnSpc>
              <a:spcPct val="90000"/>
            </a:lnSpc>
            <a:spcBef>
              <a:spcPct val="0"/>
            </a:spcBef>
            <a:spcAft>
              <a:spcPct val="35000"/>
            </a:spcAft>
            <a:buNone/>
          </a:pPr>
          <a:r>
            <a:rPr lang="en-US" sz="1800" kern="1200" dirty="0"/>
            <a:t>VM</a:t>
          </a:r>
        </a:p>
        <a:p>
          <a:pPr marL="0" lvl="0" indent="0" algn="l" defTabSz="800100">
            <a:lnSpc>
              <a:spcPct val="90000"/>
            </a:lnSpc>
            <a:spcBef>
              <a:spcPct val="0"/>
            </a:spcBef>
            <a:spcAft>
              <a:spcPct val="35000"/>
            </a:spcAft>
            <a:buNone/>
          </a:pPr>
          <a:r>
            <a:rPr lang="en-US" sz="1800" kern="1200" dirty="0"/>
            <a:t>1. It requires Guest OS to be installed on host OS</a:t>
          </a:r>
        </a:p>
        <a:p>
          <a:pPr marL="0" lvl="0" indent="0" algn="l" defTabSz="800100">
            <a:lnSpc>
              <a:spcPct val="90000"/>
            </a:lnSpc>
            <a:spcBef>
              <a:spcPct val="0"/>
            </a:spcBef>
            <a:spcAft>
              <a:spcPct val="35000"/>
            </a:spcAft>
            <a:buNone/>
          </a:pPr>
          <a:r>
            <a:rPr lang="en-US" sz="1800" kern="1200" dirty="0"/>
            <a:t>2. Space utilization is higher, in GBs</a:t>
          </a:r>
        </a:p>
        <a:p>
          <a:pPr marL="0" lvl="0" indent="0" algn="l" defTabSz="800100">
            <a:lnSpc>
              <a:spcPct val="90000"/>
            </a:lnSpc>
            <a:spcBef>
              <a:spcPct val="0"/>
            </a:spcBef>
            <a:spcAft>
              <a:spcPct val="35000"/>
            </a:spcAft>
            <a:buNone/>
          </a:pPr>
          <a:r>
            <a:rPr lang="en-US" sz="1800" kern="1200" dirty="0"/>
            <a:t>3. Boot time higher, as guest OS boots completely</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4. Virtual hard disk for local storage</a:t>
          </a:r>
        </a:p>
        <a:p>
          <a:pPr marL="0" lvl="0" indent="0" algn="l" defTabSz="800100">
            <a:lnSpc>
              <a:spcPct val="90000"/>
            </a:lnSpc>
            <a:spcBef>
              <a:spcPct val="0"/>
            </a:spcBef>
            <a:spcAft>
              <a:spcPct val="35000"/>
            </a:spcAft>
            <a:buNone/>
          </a:pPr>
          <a:r>
            <a:rPr lang="en-US" sz="1800" kern="1200" dirty="0"/>
            <a:t>5. Uses </a:t>
          </a:r>
          <a:r>
            <a:rPr lang="en-US" sz="1800" kern="1200" dirty="0" err="1"/>
            <a:t>netwok</a:t>
          </a:r>
          <a:r>
            <a:rPr lang="en-US" sz="1800" kern="1200" dirty="0"/>
            <a:t> adapters</a:t>
          </a:r>
        </a:p>
      </dsp:txBody>
      <dsp:txXfrm>
        <a:off x="5655597" y="650447"/>
        <a:ext cx="3342028" cy="3903457"/>
      </dsp:txXfrm>
    </dsp:sp>
    <dsp:sp modelId="{D4E35FA5-A28A-43F3-9B1D-0B4D1F40D699}">
      <dsp:nvSpPr>
        <dsp:cNvPr id="0" name=""/>
        <dsp:cNvSpPr/>
      </dsp:nvSpPr>
      <dsp:spPr>
        <a:xfrm>
          <a:off x="1270102" y="-168048"/>
          <a:ext cx="1406299" cy="1406299"/>
        </a:xfrm>
        <a:prstGeom prst="plus">
          <a:avLst>
            <a:gd name="adj" fmla="val 32810"/>
          </a:avLst>
        </a:prstGeom>
        <a:solidFill>
          <a:srgbClr val="00B050"/>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326AD-66CB-4ADB-9A8F-5DE65B22400F}">
      <dsp:nvSpPr>
        <dsp:cNvPr id="0" name=""/>
        <dsp:cNvSpPr/>
      </dsp:nvSpPr>
      <dsp:spPr>
        <a:xfrm>
          <a:off x="8148049" y="0"/>
          <a:ext cx="1323575" cy="453577"/>
        </a:xfrm>
        <a:prstGeom prst="rect">
          <a:avLst/>
        </a:prstGeom>
        <a:solidFill>
          <a:srgbClr val="FF0000"/>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258A83-5511-494F-B639-63304E9561D9}">
      <dsp:nvSpPr>
        <dsp:cNvPr id="0" name=""/>
        <dsp:cNvSpPr/>
      </dsp:nvSpPr>
      <dsp:spPr>
        <a:xfrm>
          <a:off x="5622507" y="1018056"/>
          <a:ext cx="827" cy="3038969"/>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CAFA08-AA0A-4B86-B537-94595144D07B}"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239784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CAFA08-AA0A-4B86-B537-94595144D07B}"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394572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CAFA08-AA0A-4B86-B537-94595144D07B}"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58334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CAFA08-AA0A-4B86-B537-94595144D07B}"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383734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AFA08-AA0A-4B86-B537-94595144D07B}"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422701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BCAFA08-AA0A-4B86-B537-94595144D07B}"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378077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BCAFA08-AA0A-4B86-B537-94595144D07B}"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387647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BCAFA08-AA0A-4B86-B537-94595144D07B}"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18221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FA08-AA0A-4B86-B537-94595144D07B}"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7777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AFA08-AA0A-4B86-B537-94595144D07B}"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203126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AFA08-AA0A-4B86-B537-94595144D07B}"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A7D349-D5FA-47DB-80E2-C63AAF61FF2D}" type="slidenum">
              <a:rPr lang="en-IN" smtClean="0"/>
              <a:t>‹#›</a:t>
            </a:fld>
            <a:endParaRPr lang="en-IN"/>
          </a:p>
        </p:txBody>
      </p:sp>
    </p:spTree>
    <p:extLst>
      <p:ext uri="{BB962C8B-B14F-4D97-AF65-F5344CB8AC3E}">
        <p14:creationId xmlns:p14="http://schemas.microsoft.com/office/powerpoint/2010/main" val="304554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FA08-AA0A-4B86-B537-94595144D07B}" type="datetimeFigureOut">
              <a:rPr lang="en-IN" smtClean="0"/>
              <a:t>04-07-2024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7D349-D5FA-47DB-80E2-C63AAF61FF2D}" type="slidenum">
              <a:rPr lang="en-IN" smtClean="0"/>
              <a:t>‹#›</a:t>
            </a:fld>
            <a:endParaRPr lang="en-IN"/>
          </a:p>
        </p:txBody>
      </p:sp>
    </p:spTree>
    <p:extLst>
      <p:ext uri="{BB962C8B-B14F-4D97-AF65-F5344CB8AC3E}">
        <p14:creationId xmlns:p14="http://schemas.microsoft.com/office/powerpoint/2010/main" val="267695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labs.play-with-docker.com/" TargetMode="External"/><Relationship Id="rId2" Type="http://schemas.openxmlformats.org/officeDocument/2006/relationships/hyperlink" Target="https://hub.docker.com/"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edium.com/@saschagrunert/demystifying-containers-part-i-kernel-space-2c53d697950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ocs.docker.com/engine/reference/builder/#:~:text=A%20Dockerfile%20is%20a%20text,can%20use%20in%20a%20Dockerfile%20"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komodor.com/learn/what-is-sigkill-signal-9-fast-termination-of-linux-containers/" TargetMode="External"/><Relationship Id="rId2" Type="http://schemas.openxmlformats.org/officeDocument/2006/relationships/hyperlink" Target="https://komodor.com/learn/how-to-fix-container-terminated-with-exit-code-1/" TargetMode="External"/><Relationship Id="rId1" Type="http://schemas.openxmlformats.org/officeDocument/2006/relationships/slideLayout" Target="../slideLayouts/slideLayout7.xml"/><Relationship Id="rId5" Type="http://schemas.openxmlformats.org/officeDocument/2006/relationships/hyperlink" Target="https://komodor.com/learn/sigterm-signal-15-exit-code-143-linux-graceful-termination/" TargetMode="External"/><Relationship Id="rId4" Type="http://schemas.openxmlformats.org/officeDocument/2006/relationships/hyperlink" Target="https://komodor.com/learn/sigsegv-segmentation-faults-signal-11-exit-code-139/"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kubernetes.io/docs/reference/glossary/?all=true#term-control-plane" TargetMode="External"/><Relationship Id="rId2" Type="http://schemas.openxmlformats.org/officeDocument/2006/relationships/hyperlink" Target="https://kubernetes.io/docs/concepts/workloads/" TargetMode="External"/><Relationship Id="rId1" Type="http://schemas.openxmlformats.org/officeDocument/2006/relationships/slideLayout" Target="../slideLayouts/slideLayout7.xml"/><Relationship Id="rId4" Type="http://schemas.openxmlformats.org/officeDocument/2006/relationships/hyperlink" Target="https://kubernetes.io/docs/concepts/workloads/pod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hyperlink" Target="https://kubernetes.io/docs/reference/glossary/?all=true#term-control-plane"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3" Type="http://schemas.openxmlformats.org/officeDocument/2006/relationships/hyperlink" Target="https://capgemini.udemy.com/course/web-application-security-for-absolute-beginners-no-coding/" TargetMode="External"/><Relationship Id="rId7" Type="http://schemas.openxmlformats.org/officeDocument/2006/relationships/hyperlink" Target="https://dev.azure.com/" TargetMode="External"/><Relationship Id="rId2" Type="http://schemas.openxmlformats.org/officeDocument/2006/relationships/hyperlink" Target="https://capgemini.udemy.com/course/azure-devops-for-beginners/" TargetMode="External"/><Relationship Id="rId1" Type="http://schemas.openxmlformats.org/officeDocument/2006/relationships/slideLayout" Target="../slideLayouts/slideLayout7.xml"/><Relationship Id="rId6" Type="http://schemas.openxmlformats.org/officeDocument/2006/relationships/hyperlink" Target="https://learn.microsoft.com/en-us/azure/devops/pipelines/get-started/pipelines-get-started?view=azure-devops" TargetMode="External"/><Relationship Id="rId5" Type="http://schemas.openxmlformats.org/officeDocument/2006/relationships/hyperlink" Target="https://learn.microsoft.com/en-us/azure/devops/repos/git/clone?view=azure-devops&amp;tabs=visual-studio-2022" TargetMode="External"/><Relationship Id="rId4" Type="http://schemas.openxmlformats.org/officeDocument/2006/relationships/hyperlink" Target="https://owasp.org/www-project-top-t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endParaRPr lang="en-IN"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What is </a:t>
            </a:r>
            <a:r>
              <a:rPr lang="en-US" dirty="0" err="1"/>
              <a:t>docker</a:t>
            </a:r>
            <a:endParaRPr lang="en-US" dirty="0"/>
          </a:p>
          <a:p>
            <a:r>
              <a:rPr lang="en-US" dirty="0"/>
              <a:t>Docker container</a:t>
            </a:r>
          </a:p>
          <a:p>
            <a:r>
              <a:rPr lang="en-US" dirty="0"/>
              <a:t>Docker image</a:t>
            </a:r>
          </a:p>
          <a:p>
            <a:r>
              <a:rPr lang="en-US" dirty="0"/>
              <a:t>Container lifecycle</a:t>
            </a:r>
          </a:p>
          <a:p>
            <a:r>
              <a:rPr lang="en-US" dirty="0"/>
              <a:t>How to the build the </a:t>
            </a:r>
            <a:r>
              <a:rPr lang="en-US" dirty="0" err="1"/>
              <a:t>docker</a:t>
            </a:r>
            <a:r>
              <a:rPr lang="en-US" dirty="0"/>
              <a:t> image</a:t>
            </a:r>
          </a:p>
          <a:p>
            <a:r>
              <a:rPr lang="en-US" dirty="0"/>
              <a:t>Docker volumes</a:t>
            </a:r>
          </a:p>
          <a:p>
            <a:r>
              <a:rPr lang="en-US" dirty="0"/>
              <a:t>Docker compose</a:t>
            </a:r>
          </a:p>
          <a:p>
            <a:r>
              <a:rPr lang="en-US" dirty="0"/>
              <a:t>Docker network</a:t>
            </a:r>
          </a:p>
          <a:p>
            <a:r>
              <a:rPr lang="en-US" dirty="0"/>
              <a:t>Docker swarm</a:t>
            </a:r>
          </a:p>
          <a:p>
            <a:endParaRPr lang="en-IN" dirty="0"/>
          </a:p>
        </p:txBody>
      </p:sp>
    </p:spTree>
    <p:extLst>
      <p:ext uri="{BB962C8B-B14F-4D97-AF65-F5344CB8AC3E}">
        <p14:creationId xmlns:p14="http://schemas.microsoft.com/office/powerpoint/2010/main" val="365455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3889" y="424206"/>
            <a:ext cx="7032396" cy="1200329"/>
          </a:xfrm>
          <a:prstGeom prst="rect">
            <a:avLst/>
          </a:prstGeom>
          <a:noFill/>
        </p:spPr>
        <p:txBody>
          <a:bodyPr wrap="square" rtlCol="0">
            <a:spAutoFit/>
          </a:bodyPr>
          <a:lstStyle/>
          <a:p>
            <a:r>
              <a:rPr lang="en-IN" b="1" dirty="0"/>
              <a:t>To overcome issues-</a:t>
            </a:r>
          </a:p>
          <a:p>
            <a:pPr marL="285750" indent="-285750">
              <a:buFont typeface="Arial" panose="020B0604020202020204" pitchFamily="34" charset="0"/>
              <a:buChar char="•"/>
            </a:pPr>
            <a:r>
              <a:rPr lang="en-IN" sz="3600" b="1" dirty="0"/>
              <a:t>To containerize the application</a:t>
            </a:r>
          </a:p>
          <a:p>
            <a:pPr marL="285750" indent="-285750">
              <a:buFont typeface="Arial" panose="020B0604020202020204" pitchFamily="34" charset="0"/>
              <a:buChar char="•"/>
            </a:pPr>
            <a:endParaRPr lang="en-IN" dirty="0"/>
          </a:p>
        </p:txBody>
      </p:sp>
      <p:sp>
        <p:nvSpPr>
          <p:cNvPr id="3" name="TextBox 2"/>
          <p:cNvSpPr txBox="1"/>
          <p:nvPr/>
        </p:nvSpPr>
        <p:spPr>
          <a:xfrm>
            <a:off x="593888" y="1366688"/>
            <a:ext cx="10237509" cy="1200329"/>
          </a:xfrm>
          <a:prstGeom prst="rect">
            <a:avLst/>
          </a:prstGeom>
          <a:noFill/>
        </p:spPr>
        <p:txBody>
          <a:bodyPr wrap="square" rtlCol="0">
            <a:spAutoFit/>
          </a:bodyPr>
          <a:lstStyle/>
          <a:p>
            <a:r>
              <a:rPr lang="en-IN" dirty="0"/>
              <a:t>Containerization- Bundling an application together with all its related configuration files. Like libraries, binary files, and dependencies, which are required to run the application in an </a:t>
            </a:r>
            <a:r>
              <a:rPr lang="en-IN" b="1" dirty="0"/>
              <a:t>efficient and bug-free </a:t>
            </a:r>
            <a:r>
              <a:rPr lang="en-IN" dirty="0"/>
              <a:t>way</a:t>
            </a:r>
          </a:p>
          <a:p>
            <a:r>
              <a:rPr lang="en-IN" dirty="0"/>
              <a:t>Simply, it means bundling up everything that your application needs.</a:t>
            </a:r>
          </a:p>
          <a:p>
            <a:endParaRPr lang="en-IN" dirty="0"/>
          </a:p>
        </p:txBody>
      </p:sp>
      <p:pic>
        <p:nvPicPr>
          <p:cNvPr id="5" name="Picture 4" descr="Image result for docker"/>
          <p:cNvPicPr/>
          <p:nvPr/>
        </p:nvPicPr>
        <p:blipFill>
          <a:blip r:embed="rId2">
            <a:extLst>
              <a:ext uri="{28A0092B-C50C-407E-A947-70E740481C1C}">
                <a14:useLocalDpi xmlns:a14="http://schemas.microsoft.com/office/drawing/2010/main" val="0"/>
              </a:ext>
            </a:extLst>
          </a:blip>
          <a:srcRect/>
          <a:stretch>
            <a:fillRect/>
          </a:stretch>
        </p:blipFill>
        <p:spPr bwMode="auto">
          <a:xfrm>
            <a:off x="3819956" y="5092291"/>
            <a:ext cx="5860974" cy="1654652"/>
          </a:xfrm>
          <a:prstGeom prst="rect">
            <a:avLst/>
          </a:prstGeom>
          <a:noFill/>
          <a:ln>
            <a:noFill/>
          </a:ln>
        </p:spPr>
      </p:pic>
      <p:pic>
        <p:nvPicPr>
          <p:cNvPr id="6" name="Picture 5"/>
          <p:cNvPicPr>
            <a:picLocks noChangeAspect="1"/>
          </p:cNvPicPr>
          <p:nvPr/>
        </p:nvPicPr>
        <p:blipFill>
          <a:blip r:embed="rId3"/>
          <a:stretch>
            <a:fillRect/>
          </a:stretch>
        </p:blipFill>
        <p:spPr>
          <a:xfrm>
            <a:off x="1225485" y="2743200"/>
            <a:ext cx="9144000" cy="2580444"/>
          </a:xfrm>
          <a:prstGeom prst="rect">
            <a:avLst/>
          </a:prstGeom>
        </p:spPr>
      </p:pic>
    </p:spTree>
    <p:extLst>
      <p:ext uri="{BB962C8B-B14F-4D97-AF65-F5344CB8AC3E}">
        <p14:creationId xmlns:p14="http://schemas.microsoft.com/office/powerpoint/2010/main" val="385855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826" y="568695"/>
            <a:ext cx="7663992" cy="426405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10" name="Rectangle 9"/>
          <p:cNvSpPr/>
          <p:nvPr/>
        </p:nvSpPr>
        <p:spPr>
          <a:xfrm>
            <a:off x="1660452" y="992901"/>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 name="Rectangle 2"/>
          <p:cNvSpPr/>
          <p:nvPr/>
        </p:nvSpPr>
        <p:spPr>
          <a:xfrm>
            <a:off x="1702872" y="4157951"/>
            <a:ext cx="6605758" cy="5279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Hardware</a:t>
            </a:r>
          </a:p>
        </p:txBody>
      </p:sp>
      <p:sp>
        <p:nvSpPr>
          <p:cNvPr id="4" name="Rectangle 3"/>
          <p:cNvSpPr/>
          <p:nvPr/>
        </p:nvSpPr>
        <p:spPr>
          <a:xfrm>
            <a:off x="1702873" y="3483149"/>
            <a:ext cx="6605758" cy="52790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OS</a:t>
            </a:r>
          </a:p>
        </p:txBody>
      </p:sp>
      <p:sp>
        <p:nvSpPr>
          <p:cNvPr id="7" name="Rectangle 6"/>
          <p:cNvSpPr/>
          <p:nvPr/>
        </p:nvSpPr>
        <p:spPr>
          <a:xfrm>
            <a:off x="1896121" y="1123303"/>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11" name="Rectangle 10"/>
          <p:cNvSpPr/>
          <p:nvPr/>
        </p:nvSpPr>
        <p:spPr>
          <a:xfrm>
            <a:off x="1896122" y="1836758"/>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2" name="Rectangle 11"/>
          <p:cNvSpPr/>
          <p:nvPr/>
        </p:nvSpPr>
        <p:spPr>
          <a:xfrm>
            <a:off x="3904032" y="992901"/>
            <a:ext cx="1951349" cy="1668544"/>
          </a:xfrm>
          <a:prstGeom prst="rect">
            <a:avLst/>
          </a:prstGeom>
          <a:solidFill>
            <a:srgbClr val="FF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3" name="Rectangle 12"/>
          <p:cNvSpPr/>
          <p:nvPr/>
        </p:nvSpPr>
        <p:spPr>
          <a:xfrm>
            <a:off x="4139701" y="1123303"/>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Service</a:t>
            </a:r>
          </a:p>
        </p:txBody>
      </p:sp>
      <p:sp>
        <p:nvSpPr>
          <p:cNvPr id="14" name="Rectangle 13"/>
          <p:cNvSpPr/>
          <p:nvPr/>
        </p:nvSpPr>
        <p:spPr>
          <a:xfrm>
            <a:off x="4139702" y="1836758"/>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5" name="Rectangle 14"/>
          <p:cNvSpPr/>
          <p:nvPr/>
        </p:nvSpPr>
        <p:spPr>
          <a:xfrm>
            <a:off x="6234024" y="992901"/>
            <a:ext cx="1951349" cy="1668544"/>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6" name="Rectangle 15"/>
          <p:cNvSpPr/>
          <p:nvPr/>
        </p:nvSpPr>
        <p:spPr>
          <a:xfrm>
            <a:off x="6469693" y="1123303"/>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Messaging Service</a:t>
            </a:r>
          </a:p>
        </p:txBody>
      </p:sp>
      <p:sp>
        <p:nvSpPr>
          <p:cNvPr id="17" name="Rectangle 16"/>
          <p:cNvSpPr/>
          <p:nvPr/>
        </p:nvSpPr>
        <p:spPr>
          <a:xfrm>
            <a:off x="6469694" y="1836758"/>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8" name="Rectangle 17"/>
          <p:cNvSpPr/>
          <p:nvPr/>
        </p:nvSpPr>
        <p:spPr>
          <a:xfrm>
            <a:off x="1783709" y="647978"/>
            <a:ext cx="1104661" cy="369332"/>
          </a:xfrm>
          <a:prstGeom prst="rect">
            <a:avLst/>
          </a:prstGeom>
        </p:spPr>
        <p:txBody>
          <a:bodyPr wrap="none">
            <a:spAutoFit/>
          </a:bodyPr>
          <a:lstStyle/>
          <a:p>
            <a:pPr algn="ctr"/>
            <a:r>
              <a:rPr lang="en-IN" dirty="0"/>
              <a:t>Container</a:t>
            </a:r>
          </a:p>
        </p:txBody>
      </p:sp>
      <p:sp>
        <p:nvSpPr>
          <p:cNvPr id="20" name="Rectangle 19"/>
          <p:cNvSpPr/>
          <p:nvPr/>
        </p:nvSpPr>
        <p:spPr>
          <a:xfrm>
            <a:off x="4257661" y="623569"/>
            <a:ext cx="1104661" cy="369332"/>
          </a:xfrm>
          <a:prstGeom prst="rect">
            <a:avLst/>
          </a:prstGeom>
        </p:spPr>
        <p:txBody>
          <a:bodyPr wrap="none">
            <a:spAutoFit/>
          </a:bodyPr>
          <a:lstStyle/>
          <a:p>
            <a:pPr algn="ctr"/>
            <a:r>
              <a:rPr lang="en-IN" dirty="0"/>
              <a:t>Container</a:t>
            </a:r>
          </a:p>
        </p:txBody>
      </p:sp>
      <p:sp>
        <p:nvSpPr>
          <p:cNvPr id="21" name="Rectangle 20"/>
          <p:cNvSpPr/>
          <p:nvPr/>
        </p:nvSpPr>
        <p:spPr>
          <a:xfrm>
            <a:off x="6498377" y="623569"/>
            <a:ext cx="1104661" cy="369332"/>
          </a:xfrm>
          <a:prstGeom prst="rect">
            <a:avLst/>
          </a:prstGeom>
        </p:spPr>
        <p:txBody>
          <a:bodyPr wrap="none">
            <a:spAutoFit/>
          </a:bodyPr>
          <a:lstStyle/>
          <a:p>
            <a:pPr algn="ctr"/>
            <a:r>
              <a:rPr lang="en-IN" dirty="0"/>
              <a:t>Container</a:t>
            </a:r>
          </a:p>
        </p:txBody>
      </p:sp>
      <p:sp>
        <p:nvSpPr>
          <p:cNvPr id="22" name="Rectangle 21"/>
          <p:cNvSpPr/>
          <p:nvPr/>
        </p:nvSpPr>
        <p:spPr>
          <a:xfrm>
            <a:off x="1702872" y="2838198"/>
            <a:ext cx="6605758" cy="5279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Docker</a:t>
            </a:r>
          </a:p>
        </p:txBody>
      </p:sp>
      <p:sp>
        <p:nvSpPr>
          <p:cNvPr id="6" name="TextBox 5"/>
          <p:cNvSpPr txBox="1"/>
          <p:nvPr/>
        </p:nvSpPr>
        <p:spPr>
          <a:xfrm>
            <a:off x="1660452" y="5366938"/>
            <a:ext cx="8284576" cy="923330"/>
          </a:xfrm>
          <a:prstGeom prst="rect">
            <a:avLst/>
          </a:prstGeom>
          <a:noFill/>
        </p:spPr>
        <p:txBody>
          <a:bodyPr wrap="none" rtlCol="0">
            <a:spAutoFit/>
          </a:bodyPr>
          <a:lstStyle/>
          <a:p>
            <a:r>
              <a:rPr lang="en-IN" dirty="0"/>
              <a:t>Container-</a:t>
            </a:r>
          </a:p>
          <a:p>
            <a:r>
              <a:rPr lang="en-IN" dirty="0"/>
              <a:t>Container is an executable package of software that runs on a top of operating system </a:t>
            </a:r>
          </a:p>
          <a:p>
            <a:endParaRPr lang="en-IN" dirty="0"/>
          </a:p>
        </p:txBody>
      </p:sp>
    </p:spTree>
    <p:extLst>
      <p:ext uri="{BB962C8B-B14F-4D97-AF65-F5344CB8AC3E}">
        <p14:creationId xmlns:p14="http://schemas.microsoft.com/office/powerpoint/2010/main" val="211176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010" y="358219"/>
            <a:ext cx="9841584" cy="369332"/>
          </a:xfrm>
          <a:prstGeom prst="rect">
            <a:avLst/>
          </a:prstGeom>
          <a:noFill/>
        </p:spPr>
        <p:txBody>
          <a:bodyPr wrap="square" rtlCol="0">
            <a:spAutoFit/>
          </a:bodyPr>
          <a:lstStyle/>
          <a:p>
            <a:r>
              <a:rPr lang="en-IN" dirty="0"/>
              <a:t>Virtual Machine 				 vs 		Containerization</a:t>
            </a:r>
          </a:p>
        </p:txBody>
      </p:sp>
      <p:sp>
        <p:nvSpPr>
          <p:cNvPr id="4" name="Rectangle 3"/>
          <p:cNvSpPr/>
          <p:nvPr/>
        </p:nvSpPr>
        <p:spPr>
          <a:xfrm>
            <a:off x="979398" y="887757"/>
            <a:ext cx="3895344" cy="55412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1061694" y="5935245"/>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HW</a:t>
            </a:r>
          </a:p>
        </p:txBody>
      </p:sp>
      <p:sp>
        <p:nvSpPr>
          <p:cNvPr id="6" name="Rectangle 5"/>
          <p:cNvSpPr/>
          <p:nvPr/>
        </p:nvSpPr>
        <p:spPr>
          <a:xfrm>
            <a:off x="1061694" y="5441469"/>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Host OS</a:t>
            </a:r>
          </a:p>
        </p:txBody>
      </p:sp>
      <p:sp>
        <p:nvSpPr>
          <p:cNvPr id="7" name="Rectangle 6"/>
          <p:cNvSpPr/>
          <p:nvPr/>
        </p:nvSpPr>
        <p:spPr>
          <a:xfrm>
            <a:off x="1061694" y="4947693"/>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Hypervisor</a:t>
            </a:r>
          </a:p>
        </p:txBody>
      </p:sp>
      <p:sp>
        <p:nvSpPr>
          <p:cNvPr id="8" name="Rectangle 7"/>
          <p:cNvSpPr/>
          <p:nvPr/>
        </p:nvSpPr>
        <p:spPr>
          <a:xfrm>
            <a:off x="1061694" y="1189509"/>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9" name="Rectangle 8"/>
          <p:cNvSpPr/>
          <p:nvPr/>
        </p:nvSpPr>
        <p:spPr>
          <a:xfrm>
            <a:off x="1162278" y="1363245"/>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0" name="Rectangle 9"/>
          <p:cNvSpPr/>
          <p:nvPr/>
        </p:nvSpPr>
        <p:spPr>
          <a:xfrm>
            <a:off x="1148562" y="2267453"/>
            <a:ext cx="850392" cy="8996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1" name="Rectangle 10"/>
          <p:cNvSpPr/>
          <p:nvPr/>
        </p:nvSpPr>
        <p:spPr>
          <a:xfrm>
            <a:off x="1148562" y="3295153"/>
            <a:ext cx="850392" cy="89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Guest OS</a:t>
            </a:r>
          </a:p>
        </p:txBody>
      </p:sp>
      <p:sp>
        <p:nvSpPr>
          <p:cNvPr id="12" name="Rectangle 11"/>
          <p:cNvSpPr/>
          <p:nvPr/>
        </p:nvSpPr>
        <p:spPr>
          <a:xfrm>
            <a:off x="3701262" y="1195605"/>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3" name="Rectangle 12"/>
          <p:cNvSpPr/>
          <p:nvPr/>
        </p:nvSpPr>
        <p:spPr>
          <a:xfrm>
            <a:off x="3801846" y="1369341"/>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4" name="Rectangle 13"/>
          <p:cNvSpPr/>
          <p:nvPr/>
        </p:nvSpPr>
        <p:spPr>
          <a:xfrm>
            <a:off x="3788130" y="2273549"/>
            <a:ext cx="850392" cy="8996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5" name="Rectangle 14"/>
          <p:cNvSpPr/>
          <p:nvPr/>
        </p:nvSpPr>
        <p:spPr>
          <a:xfrm>
            <a:off x="3788130" y="3301249"/>
            <a:ext cx="850392" cy="89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Guest OS</a:t>
            </a:r>
          </a:p>
        </p:txBody>
      </p:sp>
      <p:sp>
        <p:nvSpPr>
          <p:cNvPr id="16" name="Rectangle 15"/>
          <p:cNvSpPr/>
          <p:nvPr/>
        </p:nvSpPr>
        <p:spPr>
          <a:xfrm>
            <a:off x="2347950" y="1195605"/>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p:cNvSpPr/>
          <p:nvPr/>
        </p:nvSpPr>
        <p:spPr>
          <a:xfrm>
            <a:off x="2448534" y="1369341"/>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8" name="Rectangle 17"/>
          <p:cNvSpPr/>
          <p:nvPr/>
        </p:nvSpPr>
        <p:spPr>
          <a:xfrm>
            <a:off x="2434818" y="2273549"/>
            <a:ext cx="850392" cy="8996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9" name="Rectangle 18"/>
          <p:cNvSpPr/>
          <p:nvPr/>
        </p:nvSpPr>
        <p:spPr>
          <a:xfrm>
            <a:off x="2434818" y="3301249"/>
            <a:ext cx="850392" cy="89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Guest OS</a:t>
            </a:r>
          </a:p>
        </p:txBody>
      </p:sp>
      <p:sp>
        <p:nvSpPr>
          <p:cNvPr id="20" name="TextBox 19"/>
          <p:cNvSpPr txBox="1"/>
          <p:nvPr/>
        </p:nvSpPr>
        <p:spPr>
          <a:xfrm>
            <a:off x="1175232" y="865897"/>
            <a:ext cx="681228" cy="369332"/>
          </a:xfrm>
          <a:prstGeom prst="rect">
            <a:avLst/>
          </a:prstGeom>
          <a:noFill/>
        </p:spPr>
        <p:txBody>
          <a:bodyPr wrap="square" rtlCol="0">
            <a:spAutoFit/>
          </a:bodyPr>
          <a:lstStyle/>
          <a:p>
            <a:r>
              <a:rPr lang="en-IN" dirty="0"/>
              <a:t>VM</a:t>
            </a:r>
          </a:p>
        </p:txBody>
      </p:sp>
      <p:sp>
        <p:nvSpPr>
          <p:cNvPr id="21" name="TextBox 20"/>
          <p:cNvSpPr txBox="1"/>
          <p:nvPr/>
        </p:nvSpPr>
        <p:spPr>
          <a:xfrm>
            <a:off x="2586456" y="862587"/>
            <a:ext cx="681228" cy="369332"/>
          </a:xfrm>
          <a:prstGeom prst="rect">
            <a:avLst/>
          </a:prstGeom>
          <a:noFill/>
        </p:spPr>
        <p:txBody>
          <a:bodyPr wrap="square" rtlCol="0">
            <a:spAutoFit/>
          </a:bodyPr>
          <a:lstStyle/>
          <a:p>
            <a:r>
              <a:rPr lang="en-IN" dirty="0"/>
              <a:t>VM</a:t>
            </a:r>
          </a:p>
        </p:txBody>
      </p:sp>
      <p:sp>
        <p:nvSpPr>
          <p:cNvPr id="22" name="TextBox 21"/>
          <p:cNvSpPr txBox="1"/>
          <p:nvPr/>
        </p:nvSpPr>
        <p:spPr>
          <a:xfrm>
            <a:off x="3935577" y="853181"/>
            <a:ext cx="681228" cy="369332"/>
          </a:xfrm>
          <a:prstGeom prst="rect">
            <a:avLst/>
          </a:prstGeom>
          <a:noFill/>
        </p:spPr>
        <p:txBody>
          <a:bodyPr wrap="square" rtlCol="0">
            <a:spAutoFit/>
          </a:bodyPr>
          <a:lstStyle/>
          <a:p>
            <a:r>
              <a:rPr lang="en-IN" dirty="0"/>
              <a:t>VM</a:t>
            </a:r>
          </a:p>
        </p:txBody>
      </p:sp>
      <p:sp>
        <p:nvSpPr>
          <p:cNvPr id="23" name="Rectangle 22"/>
          <p:cNvSpPr/>
          <p:nvPr/>
        </p:nvSpPr>
        <p:spPr>
          <a:xfrm>
            <a:off x="6653250" y="853181"/>
            <a:ext cx="3895344" cy="55412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p:cNvSpPr/>
          <p:nvPr/>
        </p:nvSpPr>
        <p:spPr>
          <a:xfrm>
            <a:off x="6735546" y="5900669"/>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HW</a:t>
            </a:r>
          </a:p>
        </p:txBody>
      </p:sp>
      <p:sp>
        <p:nvSpPr>
          <p:cNvPr id="25" name="Rectangle 24"/>
          <p:cNvSpPr/>
          <p:nvPr/>
        </p:nvSpPr>
        <p:spPr>
          <a:xfrm>
            <a:off x="6735546" y="5406893"/>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Host OS</a:t>
            </a:r>
          </a:p>
        </p:txBody>
      </p:sp>
      <p:sp>
        <p:nvSpPr>
          <p:cNvPr id="26" name="Rectangle 25"/>
          <p:cNvSpPr/>
          <p:nvPr/>
        </p:nvSpPr>
        <p:spPr>
          <a:xfrm>
            <a:off x="6735546" y="4913117"/>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Docker</a:t>
            </a:r>
          </a:p>
        </p:txBody>
      </p:sp>
      <p:sp>
        <p:nvSpPr>
          <p:cNvPr id="27" name="Rectangle 26"/>
          <p:cNvSpPr/>
          <p:nvPr/>
        </p:nvSpPr>
        <p:spPr>
          <a:xfrm>
            <a:off x="6735546" y="1154933"/>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8" name="Rectangle 27"/>
          <p:cNvSpPr/>
          <p:nvPr/>
        </p:nvSpPr>
        <p:spPr>
          <a:xfrm>
            <a:off x="6836130" y="1328669"/>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29" name="Rectangle 28"/>
          <p:cNvSpPr/>
          <p:nvPr/>
        </p:nvSpPr>
        <p:spPr>
          <a:xfrm>
            <a:off x="6822414" y="2566157"/>
            <a:ext cx="850392" cy="1911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30" name="Rectangle 29"/>
          <p:cNvSpPr/>
          <p:nvPr/>
        </p:nvSpPr>
        <p:spPr>
          <a:xfrm>
            <a:off x="9375114" y="1161029"/>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1" name="Rectangle 30"/>
          <p:cNvSpPr/>
          <p:nvPr/>
        </p:nvSpPr>
        <p:spPr>
          <a:xfrm>
            <a:off x="9475698" y="1334765"/>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32" name="Rectangle 31"/>
          <p:cNvSpPr/>
          <p:nvPr/>
        </p:nvSpPr>
        <p:spPr>
          <a:xfrm>
            <a:off x="8021802" y="1161029"/>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3" name="Rectangle 32"/>
          <p:cNvSpPr/>
          <p:nvPr/>
        </p:nvSpPr>
        <p:spPr>
          <a:xfrm>
            <a:off x="8122386" y="1334765"/>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34" name="TextBox 33"/>
          <p:cNvSpPr txBox="1"/>
          <p:nvPr/>
        </p:nvSpPr>
        <p:spPr>
          <a:xfrm>
            <a:off x="6833844" y="893540"/>
            <a:ext cx="870966" cy="261610"/>
          </a:xfrm>
          <a:prstGeom prst="rect">
            <a:avLst/>
          </a:prstGeom>
          <a:noFill/>
        </p:spPr>
        <p:txBody>
          <a:bodyPr wrap="square" rtlCol="0">
            <a:spAutoFit/>
          </a:bodyPr>
          <a:lstStyle/>
          <a:p>
            <a:r>
              <a:rPr lang="en-IN" sz="1100" dirty="0"/>
              <a:t>Container</a:t>
            </a:r>
          </a:p>
        </p:txBody>
      </p:sp>
      <p:sp>
        <p:nvSpPr>
          <p:cNvPr id="35" name="Rectangle 34"/>
          <p:cNvSpPr/>
          <p:nvPr/>
        </p:nvSpPr>
        <p:spPr>
          <a:xfrm>
            <a:off x="9440265" y="2529581"/>
            <a:ext cx="850392" cy="1911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36" name="Rectangle 35"/>
          <p:cNvSpPr/>
          <p:nvPr/>
        </p:nvSpPr>
        <p:spPr>
          <a:xfrm>
            <a:off x="8126196" y="2566157"/>
            <a:ext cx="850392" cy="1911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37" name="TextBox 36"/>
          <p:cNvSpPr txBox="1"/>
          <p:nvPr/>
        </p:nvSpPr>
        <p:spPr>
          <a:xfrm>
            <a:off x="9483318" y="881390"/>
            <a:ext cx="870966" cy="261610"/>
          </a:xfrm>
          <a:prstGeom prst="rect">
            <a:avLst/>
          </a:prstGeom>
          <a:noFill/>
        </p:spPr>
        <p:txBody>
          <a:bodyPr wrap="square" rtlCol="0">
            <a:spAutoFit/>
          </a:bodyPr>
          <a:lstStyle/>
          <a:p>
            <a:r>
              <a:rPr lang="en-IN" sz="1100" dirty="0"/>
              <a:t>Container</a:t>
            </a:r>
          </a:p>
        </p:txBody>
      </p:sp>
      <p:sp>
        <p:nvSpPr>
          <p:cNvPr id="38" name="TextBox 37"/>
          <p:cNvSpPr txBox="1"/>
          <p:nvPr/>
        </p:nvSpPr>
        <p:spPr>
          <a:xfrm>
            <a:off x="8068284" y="874517"/>
            <a:ext cx="870966" cy="261610"/>
          </a:xfrm>
          <a:prstGeom prst="rect">
            <a:avLst/>
          </a:prstGeom>
          <a:noFill/>
        </p:spPr>
        <p:txBody>
          <a:bodyPr wrap="square" rtlCol="0">
            <a:spAutoFit/>
          </a:bodyPr>
          <a:lstStyle/>
          <a:p>
            <a:r>
              <a:rPr lang="en-IN" sz="1100" dirty="0"/>
              <a:t>Container</a:t>
            </a:r>
          </a:p>
        </p:txBody>
      </p:sp>
    </p:spTree>
    <p:extLst>
      <p:ext uri="{BB962C8B-B14F-4D97-AF65-F5344CB8AC3E}">
        <p14:creationId xmlns:p14="http://schemas.microsoft.com/office/powerpoint/2010/main" val="191661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658" y="509047"/>
            <a:ext cx="10529740" cy="923330"/>
          </a:xfrm>
          <a:prstGeom prst="rect">
            <a:avLst/>
          </a:prstGeom>
          <a:noFill/>
        </p:spPr>
        <p:txBody>
          <a:bodyPr wrap="square" rtlCol="0">
            <a:spAutoFit/>
          </a:bodyPr>
          <a:lstStyle/>
          <a:p>
            <a:r>
              <a:rPr lang="en-IN" b="1" dirty="0"/>
              <a:t>Hypervisor-</a:t>
            </a:r>
          </a:p>
          <a:p>
            <a:r>
              <a:rPr lang="en-IN" dirty="0"/>
              <a:t>The software that facilitates virtualization.</a:t>
            </a:r>
          </a:p>
          <a:p>
            <a:r>
              <a:rPr lang="en-IN" dirty="0"/>
              <a:t>They take physical resources and divide them up so that virtual environments can use them.</a:t>
            </a:r>
          </a:p>
        </p:txBody>
      </p:sp>
      <p:graphicFrame>
        <p:nvGraphicFramePr>
          <p:cNvPr id="3" name="Diagram 2"/>
          <p:cNvGraphicFramePr/>
          <p:nvPr>
            <p:extLst>
              <p:ext uri="{D42A27DB-BD31-4B8C-83A1-F6EECF244321}">
                <p14:modId xmlns:p14="http://schemas.microsoft.com/office/powerpoint/2010/main" val="2205217602"/>
              </p:ext>
            </p:extLst>
          </p:nvPr>
        </p:nvGraphicFramePr>
        <p:xfrm>
          <a:off x="527901" y="1602558"/>
          <a:ext cx="10831398" cy="4535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62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487" y="197963"/>
            <a:ext cx="11302738"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t>Docker-</a:t>
            </a:r>
          </a:p>
          <a:p>
            <a:pPr marL="342900" indent="-342900">
              <a:buFont typeface="Arial" panose="020B0604020202020204" pitchFamily="34" charset="0"/>
              <a:buChar char="•"/>
            </a:pPr>
            <a:r>
              <a:rPr lang="en-IN" sz="2000" dirty="0"/>
              <a:t>Containers are lightweight components/ objects </a:t>
            </a:r>
            <a:r>
              <a:rPr lang="en-US" sz="2000" dirty="0"/>
              <a:t>that we can use to package an application along with dependencies, binaries, library files, configuration, etc., which is required to run and deploy your application efficiently and bug-free</a:t>
            </a:r>
            <a:r>
              <a:rPr lang="en-IN" sz="2000" dirty="0"/>
              <a:t>.</a:t>
            </a:r>
          </a:p>
          <a:p>
            <a:pPr marL="342900" indent="-342900">
              <a:buFont typeface="Arial" panose="020B0604020202020204" pitchFamily="34" charset="0"/>
              <a:buChar char="•"/>
            </a:pPr>
            <a:r>
              <a:rPr lang="en-IN" sz="2000" dirty="0"/>
              <a:t>Docker is one such container platform using which we can define it as a software platform with advanced OS virtualization using which we can create, run, and deploy applications.</a:t>
            </a:r>
          </a:p>
        </p:txBody>
      </p:sp>
      <p:sp>
        <p:nvSpPr>
          <p:cNvPr id="3" name="Rectangle 2"/>
          <p:cNvSpPr/>
          <p:nvPr/>
        </p:nvSpPr>
        <p:spPr>
          <a:xfrm>
            <a:off x="1041662" y="2300141"/>
            <a:ext cx="7663992" cy="426405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4" name="Rectangle 3"/>
          <p:cNvSpPr/>
          <p:nvPr/>
        </p:nvSpPr>
        <p:spPr>
          <a:xfrm>
            <a:off x="1508288" y="2724347"/>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5" name="Rectangle 4"/>
          <p:cNvSpPr/>
          <p:nvPr/>
        </p:nvSpPr>
        <p:spPr>
          <a:xfrm>
            <a:off x="1550708" y="5889397"/>
            <a:ext cx="6605758" cy="5279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Hardware</a:t>
            </a:r>
          </a:p>
        </p:txBody>
      </p:sp>
      <p:sp>
        <p:nvSpPr>
          <p:cNvPr id="6" name="Rectangle 5"/>
          <p:cNvSpPr/>
          <p:nvPr/>
        </p:nvSpPr>
        <p:spPr>
          <a:xfrm>
            <a:off x="1550709" y="5214595"/>
            <a:ext cx="6605758" cy="52790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OS</a:t>
            </a:r>
          </a:p>
        </p:txBody>
      </p:sp>
      <p:sp>
        <p:nvSpPr>
          <p:cNvPr id="7" name="Rectangle 6"/>
          <p:cNvSpPr/>
          <p:nvPr/>
        </p:nvSpPr>
        <p:spPr>
          <a:xfrm>
            <a:off x="1743957" y="2854749"/>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8" name="Rectangle 7"/>
          <p:cNvSpPr/>
          <p:nvPr/>
        </p:nvSpPr>
        <p:spPr>
          <a:xfrm>
            <a:off x="1743958" y="3568204"/>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9" name="Rectangle 8"/>
          <p:cNvSpPr/>
          <p:nvPr/>
        </p:nvSpPr>
        <p:spPr>
          <a:xfrm>
            <a:off x="3751868" y="2724347"/>
            <a:ext cx="1951349" cy="1668544"/>
          </a:xfrm>
          <a:prstGeom prst="rect">
            <a:avLst/>
          </a:prstGeom>
          <a:solidFill>
            <a:srgbClr val="FF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0" name="Rectangle 9"/>
          <p:cNvSpPr/>
          <p:nvPr/>
        </p:nvSpPr>
        <p:spPr>
          <a:xfrm>
            <a:off x="3987537" y="2854749"/>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Service</a:t>
            </a:r>
          </a:p>
        </p:txBody>
      </p:sp>
      <p:sp>
        <p:nvSpPr>
          <p:cNvPr id="11" name="Rectangle 10"/>
          <p:cNvSpPr/>
          <p:nvPr/>
        </p:nvSpPr>
        <p:spPr>
          <a:xfrm>
            <a:off x="3987538" y="3568204"/>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2" name="Rectangle 11"/>
          <p:cNvSpPr/>
          <p:nvPr/>
        </p:nvSpPr>
        <p:spPr>
          <a:xfrm>
            <a:off x="6081860" y="2724347"/>
            <a:ext cx="1951349" cy="1668544"/>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3" name="Rectangle 12"/>
          <p:cNvSpPr/>
          <p:nvPr/>
        </p:nvSpPr>
        <p:spPr>
          <a:xfrm>
            <a:off x="6317529" y="2854749"/>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Messaging Service</a:t>
            </a:r>
          </a:p>
        </p:txBody>
      </p:sp>
      <p:sp>
        <p:nvSpPr>
          <p:cNvPr id="14" name="Rectangle 13"/>
          <p:cNvSpPr/>
          <p:nvPr/>
        </p:nvSpPr>
        <p:spPr>
          <a:xfrm>
            <a:off x="6317530" y="3568204"/>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5" name="Rectangle 14"/>
          <p:cNvSpPr/>
          <p:nvPr/>
        </p:nvSpPr>
        <p:spPr>
          <a:xfrm>
            <a:off x="1631545" y="2379424"/>
            <a:ext cx="1104661" cy="369332"/>
          </a:xfrm>
          <a:prstGeom prst="rect">
            <a:avLst/>
          </a:prstGeom>
        </p:spPr>
        <p:txBody>
          <a:bodyPr wrap="none">
            <a:spAutoFit/>
          </a:bodyPr>
          <a:lstStyle/>
          <a:p>
            <a:pPr algn="ctr"/>
            <a:r>
              <a:rPr lang="en-IN" dirty="0"/>
              <a:t>Container</a:t>
            </a:r>
          </a:p>
        </p:txBody>
      </p:sp>
      <p:sp>
        <p:nvSpPr>
          <p:cNvPr id="16" name="Rectangle 15"/>
          <p:cNvSpPr/>
          <p:nvPr/>
        </p:nvSpPr>
        <p:spPr>
          <a:xfrm>
            <a:off x="4105497" y="2355015"/>
            <a:ext cx="1104661" cy="369332"/>
          </a:xfrm>
          <a:prstGeom prst="rect">
            <a:avLst/>
          </a:prstGeom>
        </p:spPr>
        <p:txBody>
          <a:bodyPr wrap="none">
            <a:spAutoFit/>
          </a:bodyPr>
          <a:lstStyle/>
          <a:p>
            <a:pPr algn="ctr"/>
            <a:r>
              <a:rPr lang="en-IN" dirty="0"/>
              <a:t>Container</a:t>
            </a:r>
          </a:p>
        </p:txBody>
      </p:sp>
      <p:sp>
        <p:nvSpPr>
          <p:cNvPr id="17" name="Rectangle 16"/>
          <p:cNvSpPr/>
          <p:nvPr/>
        </p:nvSpPr>
        <p:spPr>
          <a:xfrm>
            <a:off x="6346213" y="2355015"/>
            <a:ext cx="1104661" cy="369332"/>
          </a:xfrm>
          <a:prstGeom prst="rect">
            <a:avLst/>
          </a:prstGeom>
        </p:spPr>
        <p:txBody>
          <a:bodyPr wrap="none">
            <a:spAutoFit/>
          </a:bodyPr>
          <a:lstStyle/>
          <a:p>
            <a:pPr algn="ctr"/>
            <a:r>
              <a:rPr lang="en-IN" dirty="0"/>
              <a:t>Container</a:t>
            </a:r>
          </a:p>
        </p:txBody>
      </p:sp>
      <p:sp>
        <p:nvSpPr>
          <p:cNvPr id="18" name="Rectangle 17"/>
          <p:cNvSpPr/>
          <p:nvPr/>
        </p:nvSpPr>
        <p:spPr>
          <a:xfrm>
            <a:off x="1550708" y="4569644"/>
            <a:ext cx="6605758" cy="5279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Docker</a:t>
            </a:r>
          </a:p>
        </p:txBody>
      </p:sp>
    </p:spTree>
    <p:extLst>
      <p:ext uri="{BB962C8B-B14F-4D97-AF65-F5344CB8AC3E}">
        <p14:creationId xmlns:p14="http://schemas.microsoft.com/office/powerpoint/2010/main" val="419275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4517" y="281117"/>
            <a:ext cx="4617483" cy="369332"/>
          </a:xfrm>
          <a:prstGeom prst="rect">
            <a:avLst/>
          </a:prstGeom>
        </p:spPr>
        <p:txBody>
          <a:bodyPr wrap="none">
            <a:spAutoFit/>
          </a:bodyPr>
          <a:lstStyle/>
          <a:p>
            <a:r>
              <a:rPr lang="en-IN" u="sng" dirty="0"/>
              <a:t>https://docs.docker.com/get-started/overview/</a:t>
            </a:r>
          </a:p>
        </p:txBody>
      </p:sp>
      <p:pic>
        <p:nvPicPr>
          <p:cNvPr id="6" name="Picture 5"/>
          <p:cNvPicPr>
            <a:picLocks noChangeAspect="1"/>
          </p:cNvPicPr>
          <p:nvPr/>
        </p:nvPicPr>
        <p:blipFill>
          <a:blip r:embed="rId2"/>
          <a:stretch>
            <a:fillRect/>
          </a:stretch>
        </p:blipFill>
        <p:spPr>
          <a:xfrm>
            <a:off x="275130" y="939475"/>
            <a:ext cx="11498782" cy="5234748"/>
          </a:xfrm>
          <a:prstGeom prst="rect">
            <a:avLst/>
          </a:prstGeom>
        </p:spPr>
      </p:pic>
      <p:sp>
        <p:nvSpPr>
          <p:cNvPr id="7" name="TextBox 6"/>
          <p:cNvSpPr txBox="1"/>
          <p:nvPr/>
        </p:nvSpPr>
        <p:spPr>
          <a:xfrm>
            <a:off x="471340" y="281117"/>
            <a:ext cx="2335383" cy="369332"/>
          </a:xfrm>
          <a:prstGeom prst="rect">
            <a:avLst/>
          </a:prstGeom>
          <a:noFill/>
        </p:spPr>
        <p:txBody>
          <a:bodyPr wrap="none" rtlCol="0">
            <a:spAutoFit/>
          </a:bodyPr>
          <a:lstStyle/>
          <a:p>
            <a:r>
              <a:rPr lang="en-IN" b="1" dirty="0"/>
              <a:t>Architecture of Docker</a:t>
            </a:r>
          </a:p>
        </p:txBody>
      </p:sp>
    </p:spTree>
    <p:extLst>
      <p:ext uri="{BB962C8B-B14F-4D97-AF65-F5344CB8AC3E}">
        <p14:creationId xmlns:p14="http://schemas.microsoft.com/office/powerpoint/2010/main" val="100525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06" y="810621"/>
            <a:ext cx="10906812" cy="2862322"/>
          </a:xfrm>
          <a:prstGeom prst="rect">
            <a:avLst/>
          </a:prstGeom>
          <a:noFill/>
        </p:spPr>
        <p:txBody>
          <a:bodyPr wrap="square" rtlCol="0">
            <a:spAutoFit/>
          </a:bodyPr>
          <a:lstStyle/>
          <a:p>
            <a:pPr marL="285750" indent="-285750">
              <a:buFont typeface="Arial" panose="020B0604020202020204" pitchFamily="34" charset="0"/>
              <a:buChar char="•"/>
            </a:pPr>
            <a:r>
              <a:rPr lang="en-IN" b="1" dirty="0"/>
              <a:t>Docker Host- </a:t>
            </a:r>
            <a:r>
              <a:rPr lang="en-IN" dirty="0"/>
              <a:t>machine, where </a:t>
            </a:r>
            <a:r>
              <a:rPr lang="en-IN" dirty="0" err="1"/>
              <a:t>docker</a:t>
            </a:r>
            <a:r>
              <a:rPr lang="en-IN" dirty="0"/>
              <a:t> is installed.</a:t>
            </a:r>
          </a:p>
          <a:p>
            <a:pPr marL="285750" indent="-285750">
              <a:buFont typeface="Arial" panose="020B0604020202020204" pitchFamily="34" charset="0"/>
              <a:buChar char="•"/>
            </a:pPr>
            <a:r>
              <a:rPr lang="en-IN" b="1" dirty="0"/>
              <a:t>Docker daemon- </a:t>
            </a:r>
            <a:r>
              <a:rPr lang="en-IN" dirty="0" err="1"/>
              <a:t>dockerd</a:t>
            </a:r>
            <a:r>
              <a:rPr lang="en-IN" dirty="0"/>
              <a:t>, it listens to the command coming from </a:t>
            </a:r>
            <a:r>
              <a:rPr lang="en-IN" dirty="0" err="1"/>
              <a:t>docker</a:t>
            </a:r>
            <a:r>
              <a:rPr lang="en-IN" dirty="0"/>
              <a:t> client, and also it manages the objects of </a:t>
            </a:r>
            <a:r>
              <a:rPr lang="en-IN" dirty="0" err="1"/>
              <a:t>docker</a:t>
            </a:r>
            <a:r>
              <a:rPr lang="en-IN" dirty="0"/>
              <a:t>(like images, containers, network, volumes). It also communicates with other services present in </a:t>
            </a:r>
            <a:r>
              <a:rPr lang="en-IN" dirty="0" err="1"/>
              <a:t>docker</a:t>
            </a:r>
            <a:r>
              <a:rPr lang="en-IN" dirty="0"/>
              <a:t> registry.</a:t>
            </a:r>
          </a:p>
          <a:p>
            <a:pPr marL="285750" indent="-285750">
              <a:buFont typeface="Arial" panose="020B0604020202020204" pitchFamily="34" charset="0"/>
              <a:buChar char="•"/>
            </a:pPr>
            <a:r>
              <a:rPr lang="en-IN" b="1" dirty="0"/>
              <a:t>Docker client </a:t>
            </a:r>
            <a:r>
              <a:rPr lang="en-IN" dirty="0"/>
              <a:t>-The Docker client (</a:t>
            </a:r>
            <a:r>
              <a:rPr lang="en-IN" dirty="0" err="1"/>
              <a:t>docker</a:t>
            </a:r>
            <a:r>
              <a:rPr lang="en-IN" dirty="0"/>
              <a:t>) is the primary way that many Docker users interact with Docker. When you use commands such as </a:t>
            </a:r>
            <a:r>
              <a:rPr lang="en-IN" dirty="0" err="1"/>
              <a:t>docker</a:t>
            </a:r>
            <a:r>
              <a:rPr lang="en-IN" dirty="0"/>
              <a:t> run, the client sends these commands to </a:t>
            </a:r>
            <a:r>
              <a:rPr lang="en-IN" dirty="0" err="1"/>
              <a:t>dockerd</a:t>
            </a:r>
            <a:r>
              <a:rPr lang="en-IN" dirty="0"/>
              <a:t>, which carries them out. The </a:t>
            </a:r>
            <a:r>
              <a:rPr lang="en-IN" dirty="0" err="1"/>
              <a:t>docker</a:t>
            </a:r>
            <a:r>
              <a:rPr lang="en-IN" dirty="0"/>
              <a:t> command uses the Docker API. The Docker client can communicate with more than one daemon.</a:t>
            </a:r>
          </a:p>
          <a:p>
            <a:pPr marL="285750" indent="-285750">
              <a:buFont typeface="Arial" panose="020B0604020202020204" pitchFamily="34" charset="0"/>
              <a:buChar char="•"/>
            </a:pPr>
            <a:r>
              <a:rPr lang="en-IN" b="1" dirty="0"/>
              <a:t>Registry-</a:t>
            </a:r>
          </a:p>
          <a:p>
            <a:pPr marL="285750" indent="-285750">
              <a:buFont typeface="Arial" panose="020B0604020202020204" pitchFamily="34" charset="0"/>
              <a:buChar char="•"/>
            </a:pPr>
            <a:r>
              <a:rPr lang="en-IN" dirty="0"/>
              <a:t>A Docker </a:t>
            </a:r>
            <a:r>
              <a:rPr lang="en-IN" i="1" dirty="0"/>
              <a:t>registry</a:t>
            </a:r>
            <a:r>
              <a:rPr lang="en-IN" dirty="0"/>
              <a:t> stores Docker images. Docker Hub is a public registry that anyone can use, and Docker is configured to look for images on Docker Hub by default. You can even run your own private registry.</a:t>
            </a:r>
          </a:p>
        </p:txBody>
      </p:sp>
    </p:spTree>
    <p:extLst>
      <p:ext uri="{BB962C8B-B14F-4D97-AF65-F5344CB8AC3E}">
        <p14:creationId xmlns:p14="http://schemas.microsoft.com/office/powerpoint/2010/main" val="237898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cker containers, images, and registries | Microsoft Learn"/>
          <p:cNvPicPr/>
          <p:nvPr/>
        </p:nvPicPr>
        <p:blipFill>
          <a:blip r:embed="rId2">
            <a:extLst>
              <a:ext uri="{28A0092B-C50C-407E-A947-70E740481C1C}">
                <a14:useLocalDpi xmlns:a14="http://schemas.microsoft.com/office/drawing/2010/main" val="0"/>
              </a:ext>
            </a:extLst>
          </a:blip>
          <a:srcRect/>
          <a:stretch>
            <a:fillRect/>
          </a:stretch>
        </p:blipFill>
        <p:spPr bwMode="auto">
          <a:xfrm>
            <a:off x="678730" y="471340"/>
            <a:ext cx="10030119" cy="6089716"/>
          </a:xfrm>
          <a:prstGeom prst="rect">
            <a:avLst/>
          </a:prstGeom>
          <a:noFill/>
          <a:ln>
            <a:solidFill>
              <a:schemeClr val="accent1"/>
            </a:solidFill>
          </a:ln>
        </p:spPr>
      </p:pic>
    </p:spTree>
    <p:extLst>
      <p:ext uri="{BB962C8B-B14F-4D97-AF65-F5344CB8AC3E}">
        <p14:creationId xmlns:p14="http://schemas.microsoft.com/office/powerpoint/2010/main" val="77808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920" y="56770"/>
            <a:ext cx="3442289" cy="1200329"/>
          </a:xfrm>
          <a:prstGeom prst="rect">
            <a:avLst/>
          </a:prstGeom>
        </p:spPr>
        <p:txBody>
          <a:bodyPr wrap="none">
            <a:spAutoFit/>
          </a:bodyPr>
          <a:lstStyle/>
          <a:p>
            <a:r>
              <a:rPr lang="en-IN" dirty="0">
                <a:hlinkClick r:id="rId2"/>
              </a:rPr>
              <a:t>https://hub.docker.com/</a:t>
            </a:r>
            <a:endParaRPr lang="en-IN" dirty="0"/>
          </a:p>
          <a:p>
            <a:endParaRPr lang="en-IN" dirty="0"/>
          </a:p>
          <a:p>
            <a:r>
              <a:rPr lang="en-IN" dirty="0">
                <a:hlinkClick r:id="rId3"/>
              </a:rPr>
              <a:t>https://labs.play-with-docker.com/</a:t>
            </a:r>
            <a:endParaRPr lang="en-IN" dirty="0"/>
          </a:p>
          <a:p>
            <a:endParaRPr lang="en-IN" dirty="0"/>
          </a:p>
        </p:txBody>
      </p:sp>
      <p:pic>
        <p:nvPicPr>
          <p:cNvPr id="3" name="Picture 2" descr="Use Private Registry for Containerize a CAP Application – Part 1 | SAP Blogs"/>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584" y="1150070"/>
            <a:ext cx="9964487" cy="5090474"/>
          </a:xfrm>
          <a:prstGeom prst="rect">
            <a:avLst/>
          </a:prstGeom>
          <a:noFill/>
          <a:ln>
            <a:noFill/>
          </a:ln>
        </p:spPr>
      </p:pic>
    </p:spTree>
    <p:extLst>
      <p:ext uri="{BB962C8B-B14F-4D97-AF65-F5344CB8AC3E}">
        <p14:creationId xmlns:p14="http://schemas.microsoft.com/office/powerpoint/2010/main" val="160180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275" r="3240"/>
          <a:stretch/>
        </p:blipFill>
        <p:spPr>
          <a:xfrm>
            <a:off x="6376524" y="971781"/>
            <a:ext cx="5815476" cy="2556345"/>
          </a:xfrm>
          <a:prstGeom prst="rect">
            <a:avLst/>
          </a:prstGeom>
        </p:spPr>
      </p:pic>
      <p:sp>
        <p:nvSpPr>
          <p:cNvPr id="3" name="Rectangle 2"/>
          <p:cNvSpPr/>
          <p:nvPr/>
        </p:nvSpPr>
        <p:spPr>
          <a:xfrm>
            <a:off x="273374" y="971782"/>
            <a:ext cx="6243047" cy="5355312"/>
          </a:xfrm>
          <a:prstGeom prst="rect">
            <a:avLst/>
          </a:prstGeom>
        </p:spPr>
        <p:txBody>
          <a:bodyPr wrap="square">
            <a:spAutoFit/>
          </a:bodyPr>
          <a:lstStyle/>
          <a:p>
            <a:pPr marL="285750" indent="-285750">
              <a:buFont typeface="Arial" panose="020B0604020202020204" pitchFamily="34" charset="0"/>
              <a:buChar char="•"/>
            </a:pPr>
            <a:r>
              <a:rPr lang="en-IN" b="1" dirty="0"/>
              <a:t>Images</a:t>
            </a:r>
          </a:p>
          <a:p>
            <a:pPr marL="285750" indent="-285750">
              <a:buFont typeface="Arial" panose="020B0604020202020204" pitchFamily="34" charset="0"/>
              <a:buChar char="•"/>
            </a:pPr>
            <a:r>
              <a:rPr lang="en-IN" dirty="0"/>
              <a:t>An image is a read-only template with instructions for creating a Docker container. </a:t>
            </a:r>
          </a:p>
          <a:p>
            <a:pPr marL="285750" indent="-285750">
              <a:buFont typeface="Arial" panose="020B0604020202020204" pitchFamily="34" charset="0"/>
              <a:buChar char="•"/>
            </a:pPr>
            <a:r>
              <a:rPr lang="en-IN" dirty="0"/>
              <a:t>Often, an image is based on another image, with some additional customization. For example, you may build an image which is based on the </a:t>
            </a:r>
            <a:r>
              <a:rPr lang="en-IN" dirty="0" err="1"/>
              <a:t>ubuntu</a:t>
            </a:r>
            <a:r>
              <a:rPr lang="en-IN" dirty="0"/>
              <a:t> image, but installs the Apache web server and your application, as well as the configuration details needed to make your application run.</a:t>
            </a:r>
          </a:p>
          <a:p>
            <a:pPr marL="285750" indent="-285750">
              <a:buFont typeface="Arial" panose="020B0604020202020204" pitchFamily="34" charset="0"/>
              <a:buChar char="•"/>
            </a:pPr>
            <a:r>
              <a:rPr lang="en-IN" dirty="0"/>
              <a:t>Images are read-only.</a:t>
            </a:r>
          </a:p>
          <a:p>
            <a:pPr marL="285750" indent="-285750">
              <a:buFont typeface="Arial" panose="020B0604020202020204" pitchFamily="34" charset="0"/>
              <a:buChar char="•"/>
            </a:pPr>
            <a:r>
              <a:rPr lang="en-IN" dirty="0"/>
              <a:t>You might create your own images or you might only use those created by others and published in a registry. </a:t>
            </a:r>
          </a:p>
          <a:p>
            <a:pPr marL="285750" indent="-285750">
              <a:buFont typeface="Arial" panose="020B0604020202020204" pitchFamily="34" charset="0"/>
              <a:buChar char="•"/>
            </a:pPr>
            <a:r>
              <a:rPr lang="en-IN" dirty="0"/>
              <a:t>To build your own image, you create a </a:t>
            </a:r>
            <a:r>
              <a:rPr lang="en-IN" b="1" dirty="0" err="1"/>
              <a:t>Dockerfile</a:t>
            </a:r>
            <a:r>
              <a:rPr lang="en-IN" dirty="0"/>
              <a:t> with a simple syntax for defining the steps needed to create the image and run it. </a:t>
            </a:r>
          </a:p>
          <a:p>
            <a:pPr marL="285750" indent="-285750">
              <a:buFont typeface="Arial" panose="020B0604020202020204" pitchFamily="34" charset="0"/>
              <a:buChar char="•"/>
            </a:pPr>
            <a:r>
              <a:rPr lang="en-IN" dirty="0"/>
              <a:t>Each instruction in a </a:t>
            </a:r>
            <a:r>
              <a:rPr lang="en-IN" dirty="0" err="1"/>
              <a:t>Dockerfile</a:t>
            </a:r>
            <a:r>
              <a:rPr lang="en-IN" dirty="0"/>
              <a:t> creates a layer in the image. </a:t>
            </a:r>
          </a:p>
          <a:p>
            <a:pPr marL="285750" indent="-285750">
              <a:buFont typeface="Arial" panose="020B0604020202020204" pitchFamily="34" charset="0"/>
              <a:buChar char="•"/>
            </a:pPr>
            <a:r>
              <a:rPr lang="en-IN" dirty="0"/>
              <a:t>When you change the </a:t>
            </a:r>
            <a:r>
              <a:rPr lang="en-IN" dirty="0" err="1"/>
              <a:t>Dockerfile</a:t>
            </a:r>
            <a:r>
              <a:rPr lang="en-IN" dirty="0"/>
              <a:t> and rebuild the image, only those layers which have changed are rebuilt. </a:t>
            </a:r>
          </a:p>
          <a:p>
            <a:pPr marL="285750" indent="-285750">
              <a:buFont typeface="Arial" panose="020B0604020202020204" pitchFamily="34" charset="0"/>
              <a:buChar char="•"/>
            </a:pPr>
            <a:r>
              <a:rPr lang="en-IN" dirty="0"/>
              <a:t>This is part of what makes images so lightweight, small, and fast, when compared to other virtualization technologies.</a:t>
            </a:r>
          </a:p>
        </p:txBody>
      </p:sp>
    </p:spTree>
    <p:extLst>
      <p:ext uri="{BB962C8B-B14F-4D97-AF65-F5344CB8AC3E}">
        <p14:creationId xmlns:p14="http://schemas.microsoft.com/office/powerpoint/2010/main" val="298996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Before Containers</a:t>
            </a:r>
          </a:p>
        </p:txBody>
      </p:sp>
      <p:sp>
        <p:nvSpPr>
          <p:cNvPr id="3" name="Content Placeholder 2"/>
          <p:cNvSpPr>
            <a:spLocks noGrp="1"/>
          </p:cNvSpPr>
          <p:nvPr>
            <p:ph idx="1"/>
          </p:nvPr>
        </p:nvSpPr>
        <p:spPr/>
        <p:txBody>
          <a:bodyPr/>
          <a:lstStyle/>
          <a:p>
            <a:r>
              <a:rPr lang="en-IN" dirty="0" err="1"/>
              <a:t>Everytime</a:t>
            </a:r>
            <a:r>
              <a:rPr lang="en-IN" dirty="0"/>
              <a:t> got through same steps to deploy the application-</a:t>
            </a:r>
          </a:p>
          <a:p>
            <a:r>
              <a:rPr lang="en-IN" dirty="0"/>
              <a:t>Make VM ready, install the code and configure it on VM, maintain the VM as well.</a:t>
            </a:r>
          </a:p>
          <a:p>
            <a:r>
              <a:rPr lang="en-IN" dirty="0"/>
              <a:t>Problems-</a:t>
            </a:r>
          </a:p>
          <a:p>
            <a:r>
              <a:rPr lang="en-IN" dirty="0"/>
              <a:t>Server updates were missed</a:t>
            </a:r>
          </a:p>
          <a:p>
            <a:r>
              <a:rPr lang="en-IN" dirty="0"/>
              <a:t>Intermittent errors</a:t>
            </a:r>
          </a:p>
          <a:p>
            <a:r>
              <a:rPr lang="en-IN" dirty="0"/>
              <a:t>Multiple layers to troubleshoot</a:t>
            </a:r>
          </a:p>
          <a:p>
            <a:r>
              <a:rPr lang="en-IN" dirty="0"/>
              <a:t>To overcome these Virtualization</a:t>
            </a:r>
          </a:p>
        </p:txBody>
      </p:sp>
    </p:spTree>
    <p:extLst>
      <p:ext uri="{BB962C8B-B14F-4D97-AF65-F5344CB8AC3E}">
        <p14:creationId xmlns:p14="http://schemas.microsoft.com/office/powerpoint/2010/main" val="383215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58" y="139155"/>
            <a:ext cx="11743378" cy="4293483"/>
          </a:xfrm>
          <a:prstGeom prst="rect">
            <a:avLst/>
          </a:prstGeom>
        </p:spPr>
        <p:txBody>
          <a:bodyPr wrap="square">
            <a:spAutoFit/>
          </a:bodyPr>
          <a:lstStyle/>
          <a:p>
            <a:pPr marL="285750" indent="-285750">
              <a:lnSpc>
                <a:spcPct val="150000"/>
              </a:lnSpc>
              <a:buFont typeface="Arial" panose="020B0604020202020204" pitchFamily="34" charset="0"/>
              <a:buChar char="•"/>
            </a:pPr>
            <a:r>
              <a:rPr lang="en-IN" sz="1400" b="1" dirty="0">
                <a:solidFill>
                  <a:srgbClr val="000000"/>
                </a:solidFill>
                <a:latin typeface="Gill Sans MT" panose="020B0502020104020203" pitchFamily="34" charset="0"/>
              </a:rPr>
              <a:t>What is a container?</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Simply put, a container is a sandboxed process on your machine that is isolated from all other processes on the host machine. That isolation leverages </a:t>
            </a:r>
            <a:r>
              <a:rPr lang="en-IN" sz="1400" dirty="0">
                <a:solidFill>
                  <a:srgbClr val="0055BD"/>
                </a:solidFill>
                <a:latin typeface="Gill Sans MT" panose="020B0502020104020203" pitchFamily="34" charset="0"/>
                <a:hlinkClick r:id="rId2"/>
              </a:rPr>
              <a:t>kernel namespaces and </a:t>
            </a:r>
            <a:r>
              <a:rPr lang="en-IN" sz="1400" dirty="0" err="1">
                <a:solidFill>
                  <a:srgbClr val="0055BD"/>
                </a:solidFill>
                <a:latin typeface="Gill Sans MT" panose="020B0502020104020203" pitchFamily="34" charset="0"/>
                <a:hlinkClick r:id="rId2"/>
              </a:rPr>
              <a:t>cgroups</a:t>
            </a:r>
            <a:r>
              <a:rPr lang="en-IN" sz="1400" dirty="0">
                <a:solidFill>
                  <a:srgbClr val="000000"/>
                </a:solidFill>
                <a:latin typeface="Gill Sans MT" panose="020B0502020104020203" pitchFamily="34" charset="0"/>
              </a:rPr>
              <a:t>, features that have been in Linux for a long time. Docker has worked to make these capabilities approachable and easy to use. To summarize, a container:</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Is a runnable instance of an image. You can create, start, stop, move, or delete a container using the </a:t>
            </a:r>
            <a:r>
              <a:rPr lang="en-IN" sz="1400" dirty="0" err="1">
                <a:solidFill>
                  <a:srgbClr val="000000"/>
                </a:solidFill>
                <a:latin typeface="Gill Sans MT" panose="020B0502020104020203" pitchFamily="34" charset="0"/>
              </a:rPr>
              <a:t>DockerAPI</a:t>
            </a:r>
            <a:r>
              <a:rPr lang="en-IN" sz="1400" dirty="0">
                <a:solidFill>
                  <a:srgbClr val="000000"/>
                </a:solidFill>
                <a:latin typeface="Gill Sans MT" panose="020B0502020104020203" pitchFamily="34" charset="0"/>
              </a:rPr>
              <a:t> or CLI.</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Can be run on local machines, virtual machines or deployed to the cloud.</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Is portable (can be run on any OS).</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Is isolated from other containers and runs its own software, binaries, and configurations.</a:t>
            </a:r>
          </a:p>
          <a:p>
            <a:pPr>
              <a:lnSpc>
                <a:spcPct val="150000"/>
              </a:lnSpc>
              <a:buFont typeface="Arial" panose="020B0604020202020204" pitchFamily="34" charset="0"/>
              <a:buChar char="•"/>
            </a:pPr>
            <a:endParaRPr lang="en-IN" sz="1400" dirty="0">
              <a:solidFill>
                <a:srgbClr val="000000"/>
              </a:solidFill>
              <a:latin typeface="Gill Sans MT" panose="020B0502020104020203" pitchFamily="34" charset="0"/>
            </a:endParaRPr>
          </a:p>
          <a:p>
            <a:pPr marL="285750" indent="-285750">
              <a:lnSpc>
                <a:spcPct val="150000"/>
              </a:lnSpc>
              <a:buFont typeface="Arial" panose="020B0604020202020204" pitchFamily="34" charset="0"/>
              <a:buChar char="•"/>
            </a:pPr>
            <a:r>
              <a:rPr lang="en-IN" sz="1400" b="1" dirty="0">
                <a:solidFill>
                  <a:srgbClr val="000000"/>
                </a:solidFill>
                <a:latin typeface="Gill Sans MT" panose="020B0502020104020203" pitchFamily="34" charset="0"/>
              </a:rPr>
              <a:t>What is a container image?</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When running a container, it uses an isolated </a:t>
            </a:r>
            <a:r>
              <a:rPr lang="en-IN" sz="1400" dirty="0" err="1">
                <a:solidFill>
                  <a:srgbClr val="000000"/>
                </a:solidFill>
                <a:latin typeface="Gill Sans MT" panose="020B0502020104020203" pitchFamily="34" charset="0"/>
              </a:rPr>
              <a:t>filesystem</a:t>
            </a:r>
            <a:r>
              <a:rPr lang="en-IN" sz="1400" dirty="0">
                <a:solidFill>
                  <a:srgbClr val="000000"/>
                </a:solidFill>
                <a:latin typeface="Gill Sans MT" panose="020B0502020104020203" pitchFamily="34" charset="0"/>
              </a:rPr>
              <a:t>. This custom </a:t>
            </a:r>
            <a:r>
              <a:rPr lang="en-IN" sz="1400" dirty="0" err="1">
                <a:solidFill>
                  <a:srgbClr val="000000"/>
                </a:solidFill>
                <a:latin typeface="Gill Sans MT" panose="020B0502020104020203" pitchFamily="34" charset="0"/>
              </a:rPr>
              <a:t>filesystem</a:t>
            </a:r>
            <a:r>
              <a:rPr lang="en-IN" sz="1400" dirty="0">
                <a:solidFill>
                  <a:srgbClr val="000000"/>
                </a:solidFill>
                <a:latin typeface="Gill Sans MT" panose="020B0502020104020203" pitchFamily="34" charset="0"/>
              </a:rPr>
              <a:t> is provided by a container image. Since the image contains the container’s </a:t>
            </a:r>
            <a:r>
              <a:rPr lang="en-IN" sz="1400" dirty="0" err="1">
                <a:solidFill>
                  <a:srgbClr val="000000"/>
                </a:solidFill>
                <a:latin typeface="Gill Sans MT" panose="020B0502020104020203" pitchFamily="34" charset="0"/>
              </a:rPr>
              <a:t>filesystem</a:t>
            </a:r>
            <a:r>
              <a:rPr lang="en-IN" sz="1400" dirty="0">
                <a:solidFill>
                  <a:srgbClr val="000000"/>
                </a:solidFill>
                <a:latin typeface="Gill Sans MT" panose="020B0502020104020203" pitchFamily="34" charset="0"/>
              </a:rPr>
              <a:t>, it must contain everything needed to run an application - all dependencies, configurations, scripts, binaries, etc. </a:t>
            </a:r>
          </a:p>
          <a:p>
            <a:pPr marL="285750" indent="-285750">
              <a:lnSpc>
                <a:spcPct val="150000"/>
              </a:lnSpc>
              <a:buFont typeface="Arial" panose="020B0604020202020204" pitchFamily="34" charset="0"/>
              <a:buChar char="•"/>
            </a:pPr>
            <a:r>
              <a:rPr lang="en-IN" sz="1400" dirty="0">
                <a:solidFill>
                  <a:srgbClr val="000000"/>
                </a:solidFill>
                <a:latin typeface="Gill Sans MT" panose="020B0502020104020203" pitchFamily="34" charset="0"/>
              </a:rPr>
              <a:t>The image also contains other configuration for the container, such as environment variables, a default command to run, and other metadata.</a:t>
            </a:r>
            <a:endParaRPr lang="en-IN" sz="1400" b="0" i="0" dirty="0">
              <a:solidFill>
                <a:srgbClr val="000000"/>
              </a:solidFill>
              <a:effectLst/>
              <a:latin typeface="Gill Sans MT" panose="020B0502020104020203" pitchFamily="34" charset="0"/>
            </a:endParaRPr>
          </a:p>
        </p:txBody>
      </p:sp>
      <p:pic>
        <p:nvPicPr>
          <p:cNvPr id="2050" name="Picture 2" descr="What is a Docker Container: An Introductory Guide for Begin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830" y="4555816"/>
            <a:ext cx="7873551" cy="223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01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741" y="259041"/>
            <a:ext cx="11667575" cy="3139321"/>
          </a:xfrm>
          <a:prstGeom prst="rect">
            <a:avLst/>
          </a:prstGeom>
        </p:spPr>
        <p:txBody>
          <a:bodyPr wrap="square">
            <a:spAutoFit/>
          </a:bodyPr>
          <a:lstStyle/>
          <a:p>
            <a:r>
              <a:rPr lang="en-IN" dirty="0">
                <a:hlinkClick r:id="rId2"/>
              </a:rPr>
              <a:t>https://hub.docker.com/_/mysql</a:t>
            </a:r>
          </a:p>
          <a:p>
            <a:endParaRPr lang="en-IN" dirty="0">
              <a:hlinkClick r:id="rId2"/>
            </a:endParaRPr>
          </a:p>
          <a:p>
            <a:r>
              <a:rPr lang="en-IN" dirty="0">
                <a:hlinkClick r:id="rId2"/>
              </a:rPr>
              <a:t>https://docs.docker.com/engine/reference/builder/#:~:text=A%20Dockerfile%20is%20a%20text,can%20use%20in%20a%20Dockerfile%20</a:t>
            </a:r>
            <a:r>
              <a:rPr lang="en-IN" dirty="0"/>
              <a:t>.</a:t>
            </a:r>
          </a:p>
          <a:p>
            <a:r>
              <a:rPr lang="en-IN" dirty="0" err="1"/>
              <a:t>ALT+Enter</a:t>
            </a:r>
            <a:r>
              <a:rPr lang="en-IN" dirty="0"/>
              <a:t> -&gt; to switch between full screen and small screen</a:t>
            </a:r>
          </a:p>
          <a:p>
            <a:r>
              <a:rPr lang="en-IN" dirty="0" err="1"/>
              <a:t>Ctrl+insert</a:t>
            </a:r>
            <a:r>
              <a:rPr lang="en-IN" dirty="0"/>
              <a:t> -&gt;copy</a:t>
            </a:r>
          </a:p>
          <a:p>
            <a:r>
              <a:rPr lang="en-IN" dirty="0" err="1"/>
              <a:t>Ctlr+Fn+E</a:t>
            </a:r>
            <a:r>
              <a:rPr lang="en-IN" dirty="0"/>
              <a:t>-&gt;copy</a:t>
            </a:r>
          </a:p>
          <a:p>
            <a:r>
              <a:rPr lang="en-IN" dirty="0" err="1"/>
              <a:t>Ctrl+shift+V</a:t>
            </a:r>
            <a:r>
              <a:rPr lang="en-IN" dirty="0"/>
              <a:t>-&gt;paste</a:t>
            </a:r>
          </a:p>
          <a:p>
            <a:r>
              <a:rPr lang="en-IN" dirty="0" err="1"/>
              <a:t>Shift+insert</a:t>
            </a:r>
            <a:r>
              <a:rPr lang="en-IN" dirty="0"/>
              <a:t> -&gt;paste</a:t>
            </a:r>
          </a:p>
          <a:p>
            <a:endParaRPr lang="en-IN" dirty="0"/>
          </a:p>
          <a:p>
            <a:endParaRPr lang="en-IN" dirty="0"/>
          </a:p>
        </p:txBody>
      </p:sp>
      <p:sp>
        <p:nvSpPr>
          <p:cNvPr id="3" name="Rectangle 2"/>
          <p:cNvSpPr/>
          <p:nvPr/>
        </p:nvSpPr>
        <p:spPr>
          <a:xfrm>
            <a:off x="658499" y="3398362"/>
            <a:ext cx="1838227" cy="150828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err="1"/>
              <a:t>UserApp</a:t>
            </a:r>
            <a:r>
              <a:rPr lang="en-IN" dirty="0"/>
              <a:t> Image</a:t>
            </a:r>
          </a:p>
        </p:txBody>
      </p:sp>
      <p:sp>
        <p:nvSpPr>
          <p:cNvPr id="4" name="Right Arrow 3"/>
          <p:cNvSpPr/>
          <p:nvPr/>
        </p:nvSpPr>
        <p:spPr>
          <a:xfrm rot="20907207">
            <a:off x="2677213" y="3143256"/>
            <a:ext cx="1875934" cy="73529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Run command</a:t>
            </a:r>
          </a:p>
        </p:txBody>
      </p:sp>
      <p:sp>
        <p:nvSpPr>
          <p:cNvPr id="5" name="Right Arrow 4"/>
          <p:cNvSpPr/>
          <p:nvPr/>
        </p:nvSpPr>
        <p:spPr>
          <a:xfrm rot="998422">
            <a:off x="2677213" y="4741684"/>
            <a:ext cx="1875934" cy="73529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Run command</a:t>
            </a:r>
          </a:p>
        </p:txBody>
      </p:sp>
      <p:sp>
        <p:nvSpPr>
          <p:cNvPr id="6" name="Right Arrow 5"/>
          <p:cNvSpPr/>
          <p:nvPr/>
        </p:nvSpPr>
        <p:spPr>
          <a:xfrm>
            <a:off x="2743201" y="4006394"/>
            <a:ext cx="1875934" cy="735290"/>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Run command</a:t>
            </a:r>
          </a:p>
        </p:txBody>
      </p:sp>
      <p:sp>
        <p:nvSpPr>
          <p:cNvPr id="7" name="Rounded Rectangle 6"/>
          <p:cNvSpPr/>
          <p:nvPr/>
        </p:nvSpPr>
        <p:spPr>
          <a:xfrm>
            <a:off x="4873657" y="2356701"/>
            <a:ext cx="2498103" cy="9426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dirty="0"/>
              <a:t>Container1</a:t>
            </a:r>
          </a:p>
          <a:p>
            <a:pPr algn="ctr"/>
            <a:r>
              <a:rPr lang="en-IN" dirty="0" err="1"/>
              <a:t>runningUserApp</a:t>
            </a:r>
            <a:r>
              <a:rPr lang="en-IN" dirty="0"/>
              <a:t> Image</a:t>
            </a:r>
          </a:p>
        </p:txBody>
      </p:sp>
      <p:sp>
        <p:nvSpPr>
          <p:cNvPr id="8" name="Rounded Rectangle 7"/>
          <p:cNvSpPr/>
          <p:nvPr/>
        </p:nvSpPr>
        <p:spPr>
          <a:xfrm>
            <a:off x="4873656" y="5005634"/>
            <a:ext cx="2498103" cy="94268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Container3</a:t>
            </a:r>
          </a:p>
          <a:p>
            <a:pPr algn="ctr"/>
            <a:r>
              <a:rPr lang="en-IN" dirty="0" err="1"/>
              <a:t>runningUserApp</a:t>
            </a:r>
            <a:r>
              <a:rPr lang="en-IN" dirty="0"/>
              <a:t> Image</a:t>
            </a:r>
          </a:p>
        </p:txBody>
      </p:sp>
      <p:sp>
        <p:nvSpPr>
          <p:cNvPr id="9" name="Rounded Rectangle 8"/>
          <p:cNvSpPr/>
          <p:nvPr/>
        </p:nvSpPr>
        <p:spPr>
          <a:xfrm>
            <a:off x="4873656" y="3681167"/>
            <a:ext cx="2498103" cy="9426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Container2</a:t>
            </a:r>
          </a:p>
          <a:p>
            <a:pPr algn="ctr"/>
            <a:r>
              <a:rPr lang="en-IN" dirty="0" err="1"/>
              <a:t>runningUserApp</a:t>
            </a:r>
            <a:r>
              <a:rPr lang="en-IN" dirty="0"/>
              <a:t> Image</a:t>
            </a:r>
          </a:p>
        </p:txBody>
      </p:sp>
      <p:sp>
        <p:nvSpPr>
          <p:cNvPr id="10" name="TextBox 9"/>
          <p:cNvSpPr txBox="1"/>
          <p:nvPr/>
        </p:nvSpPr>
        <p:spPr>
          <a:xfrm>
            <a:off x="7545296" y="2458709"/>
            <a:ext cx="1593706" cy="369332"/>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r>
              <a:rPr lang="en-IN" dirty="0"/>
              <a:t>IP- 168.192.1.0</a:t>
            </a:r>
          </a:p>
        </p:txBody>
      </p:sp>
      <p:sp>
        <p:nvSpPr>
          <p:cNvPr id="11" name="TextBox 10"/>
          <p:cNvSpPr txBox="1"/>
          <p:nvPr/>
        </p:nvSpPr>
        <p:spPr>
          <a:xfrm>
            <a:off x="7618234" y="3967841"/>
            <a:ext cx="1593706"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IP- 168.192.1.2</a:t>
            </a:r>
          </a:p>
        </p:txBody>
      </p:sp>
      <p:sp>
        <p:nvSpPr>
          <p:cNvPr id="12" name="TextBox 11"/>
          <p:cNvSpPr txBox="1"/>
          <p:nvPr/>
        </p:nvSpPr>
        <p:spPr>
          <a:xfrm>
            <a:off x="7699267" y="5205051"/>
            <a:ext cx="159370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IN" dirty="0"/>
              <a:t>IP- 168.192.1.3</a:t>
            </a:r>
          </a:p>
        </p:txBody>
      </p:sp>
    </p:spTree>
    <p:extLst>
      <p:ext uri="{BB962C8B-B14F-4D97-AF65-F5344CB8AC3E}">
        <p14:creationId xmlns:p14="http://schemas.microsoft.com/office/powerpoint/2010/main" val="97803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V="1">
            <a:off x="292230" y="2168165"/>
            <a:ext cx="1951349" cy="9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24206" y="1725106"/>
            <a:ext cx="999241" cy="369332"/>
          </a:xfrm>
          <a:prstGeom prst="rect">
            <a:avLst/>
          </a:prstGeom>
          <a:noFill/>
        </p:spPr>
        <p:txBody>
          <a:bodyPr wrap="square" rtlCol="0">
            <a:spAutoFit/>
          </a:bodyPr>
          <a:lstStyle/>
          <a:p>
            <a:r>
              <a:rPr lang="en-US" dirty="0"/>
              <a:t>create</a:t>
            </a:r>
            <a:endParaRPr lang="en-IN" dirty="0"/>
          </a:p>
        </p:txBody>
      </p:sp>
      <p:sp>
        <p:nvSpPr>
          <p:cNvPr id="5" name="Oval 4"/>
          <p:cNvSpPr/>
          <p:nvPr/>
        </p:nvSpPr>
        <p:spPr>
          <a:xfrm>
            <a:off x="2243579" y="1503575"/>
            <a:ext cx="1366886" cy="1329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created</a:t>
            </a:r>
            <a:endParaRPr lang="en-IN" dirty="0">
              <a:ln w="0"/>
              <a:solidFill>
                <a:schemeClr val="tx1"/>
              </a:solidFill>
              <a:effectLst>
                <a:outerShdw blurRad="38100" dist="19050" dir="2700000" algn="tl" rotWithShape="0">
                  <a:schemeClr val="dk1">
                    <a:alpha val="40000"/>
                  </a:schemeClr>
                </a:outerShdw>
              </a:effectLst>
            </a:endParaRPr>
          </a:p>
        </p:txBody>
      </p:sp>
      <p:sp>
        <p:nvSpPr>
          <p:cNvPr id="6" name="Oval 5"/>
          <p:cNvSpPr/>
          <p:nvPr/>
        </p:nvSpPr>
        <p:spPr>
          <a:xfrm>
            <a:off x="2243579" y="3497345"/>
            <a:ext cx="1366886" cy="1414021"/>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Deleted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a:stCxn id="5" idx="4"/>
            <a:endCxn id="6" idx="0"/>
          </p:cNvCxnSpPr>
          <p:nvPr/>
        </p:nvCxnSpPr>
        <p:spPr>
          <a:xfrm>
            <a:off x="2927022" y="2832755"/>
            <a:ext cx="0" cy="664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22688" y="2985767"/>
            <a:ext cx="834272" cy="369332"/>
          </a:xfrm>
          <a:prstGeom prst="rect">
            <a:avLst/>
          </a:prstGeom>
          <a:noFill/>
        </p:spPr>
        <p:txBody>
          <a:bodyPr wrap="square" rtlCol="0">
            <a:spAutoFit/>
          </a:bodyPr>
          <a:lstStyle/>
          <a:p>
            <a:r>
              <a:rPr lang="en-US" dirty="0" err="1"/>
              <a:t>rm</a:t>
            </a:r>
            <a:endParaRPr lang="en-IN" dirty="0"/>
          </a:p>
        </p:txBody>
      </p:sp>
      <p:sp>
        <p:nvSpPr>
          <p:cNvPr id="11" name="Oval 10"/>
          <p:cNvSpPr/>
          <p:nvPr/>
        </p:nvSpPr>
        <p:spPr>
          <a:xfrm>
            <a:off x="5335571" y="1503575"/>
            <a:ext cx="1329179" cy="13291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running</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p:cNvCxnSpPr>
            <a:stCxn id="5" idx="6"/>
            <a:endCxn id="11" idx="2"/>
          </p:cNvCxnSpPr>
          <p:nvPr/>
        </p:nvCxnSpPr>
        <p:spPr>
          <a:xfrm>
            <a:off x="3610465" y="2168165"/>
            <a:ext cx="1725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8684" y="1725106"/>
            <a:ext cx="613694" cy="369332"/>
          </a:xfrm>
          <a:prstGeom prst="rect">
            <a:avLst/>
          </a:prstGeom>
          <a:noFill/>
        </p:spPr>
        <p:txBody>
          <a:bodyPr wrap="none" rtlCol="0">
            <a:spAutoFit/>
          </a:bodyPr>
          <a:lstStyle/>
          <a:p>
            <a:r>
              <a:rPr lang="en-US" dirty="0"/>
              <a:t>start</a:t>
            </a:r>
            <a:endParaRPr lang="en-IN" dirty="0"/>
          </a:p>
        </p:txBody>
      </p:sp>
      <p:cxnSp>
        <p:nvCxnSpPr>
          <p:cNvPr id="16" name="Straight Arrow Connector 15"/>
          <p:cNvCxnSpPr>
            <a:endCxn id="11" idx="0"/>
          </p:cNvCxnSpPr>
          <p:nvPr/>
        </p:nvCxnSpPr>
        <p:spPr>
          <a:xfrm>
            <a:off x="5986021" y="735291"/>
            <a:ext cx="14140" cy="768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24107" y="565608"/>
            <a:ext cx="508473" cy="369332"/>
          </a:xfrm>
          <a:prstGeom prst="rect">
            <a:avLst/>
          </a:prstGeom>
          <a:noFill/>
        </p:spPr>
        <p:txBody>
          <a:bodyPr wrap="none" rtlCol="0">
            <a:spAutoFit/>
          </a:bodyPr>
          <a:lstStyle/>
          <a:p>
            <a:r>
              <a:rPr lang="en-US" dirty="0"/>
              <a:t>run</a:t>
            </a:r>
            <a:endParaRPr lang="en-IN" dirty="0"/>
          </a:p>
        </p:txBody>
      </p:sp>
      <p:sp>
        <p:nvSpPr>
          <p:cNvPr id="21" name="Oval 20"/>
          <p:cNvSpPr/>
          <p:nvPr/>
        </p:nvSpPr>
        <p:spPr>
          <a:xfrm>
            <a:off x="5335571" y="3497345"/>
            <a:ext cx="1338606" cy="1357460"/>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stopped</a:t>
            </a:r>
            <a:endParaRPr lang="en-IN" dirty="0"/>
          </a:p>
        </p:txBody>
      </p:sp>
      <p:cxnSp>
        <p:nvCxnSpPr>
          <p:cNvPr id="23" name="Straight Arrow Connector 22"/>
          <p:cNvCxnSpPr>
            <a:stCxn id="11" idx="4"/>
            <a:endCxn id="21" idx="0"/>
          </p:cNvCxnSpPr>
          <p:nvPr/>
        </p:nvCxnSpPr>
        <p:spPr>
          <a:xfrm>
            <a:off x="6000161" y="2832755"/>
            <a:ext cx="4713" cy="664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993091" y="3059495"/>
            <a:ext cx="590226" cy="369332"/>
          </a:xfrm>
          <a:prstGeom prst="rect">
            <a:avLst/>
          </a:prstGeom>
          <a:noFill/>
        </p:spPr>
        <p:txBody>
          <a:bodyPr wrap="none" rtlCol="0">
            <a:spAutoFit/>
          </a:bodyPr>
          <a:lstStyle/>
          <a:p>
            <a:r>
              <a:rPr lang="en-US" dirty="0"/>
              <a:t>stop</a:t>
            </a:r>
            <a:endParaRPr lang="en-IN" dirty="0"/>
          </a:p>
        </p:txBody>
      </p:sp>
      <p:cxnSp>
        <p:nvCxnSpPr>
          <p:cNvPr id="26" name="Straight Arrow Connector 25"/>
          <p:cNvCxnSpPr>
            <a:stCxn id="21" idx="1"/>
            <a:endCxn id="11" idx="3"/>
          </p:cNvCxnSpPr>
          <p:nvPr/>
        </p:nvCxnSpPr>
        <p:spPr>
          <a:xfrm flipH="1" flipV="1">
            <a:off x="5530225" y="2638101"/>
            <a:ext cx="1380" cy="1058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82066" y="3155624"/>
            <a:ext cx="613694" cy="369332"/>
          </a:xfrm>
          <a:prstGeom prst="rect">
            <a:avLst/>
          </a:prstGeom>
          <a:noFill/>
        </p:spPr>
        <p:txBody>
          <a:bodyPr wrap="none" rtlCol="0">
            <a:spAutoFit/>
          </a:bodyPr>
          <a:lstStyle/>
          <a:p>
            <a:r>
              <a:rPr lang="en-US" dirty="0"/>
              <a:t>start</a:t>
            </a:r>
            <a:endParaRPr lang="en-IN" dirty="0"/>
          </a:p>
        </p:txBody>
      </p:sp>
      <p:cxnSp>
        <p:nvCxnSpPr>
          <p:cNvPr id="29" name="Straight Arrow Connector 28"/>
          <p:cNvCxnSpPr>
            <a:stCxn id="21" idx="2"/>
            <a:endCxn id="6" idx="6"/>
          </p:cNvCxnSpPr>
          <p:nvPr/>
        </p:nvCxnSpPr>
        <p:spPr>
          <a:xfrm flipH="1">
            <a:off x="3610465" y="4176075"/>
            <a:ext cx="1725106" cy="2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39705" y="4143082"/>
            <a:ext cx="834272" cy="369332"/>
          </a:xfrm>
          <a:prstGeom prst="rect">
            <a:avLst/>
          </a:prstGeom>
          <a:noFill/>
        </p:spPr>
        <p:txBody>
          <a:bodyPr wrap="square" rtlCol="0">
            <a:spAutoFit/>
          </a:bodyPr>
          <a:lstStyle/>
          <a:p>
            <a:r>
              <a:rPr lang="en-US" dirty="0" err="1"/>
              <a:t>rm</a:t>
            </a:r>
            <a:endParaRPr lang="en-IN" dirty="0"/>
          </a:p>
        </p:txBody>
      </p:sp>
      <p:sp>
        <p:nvSpPr>
          <p:cNvPr id="31" name="Oval 30"/>
          <p:cNvSpPr/>
          <p:nvPr/>
        </p:nvSpPr>
        <p:spPr>
          <a:xfrm>
            <a:off x="8584510" y="1503575"/>
            <a:ext cx="1257074" cy="132918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paused</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6" name="Straight Arrow Connector 35"/>
          <p:cNvCxnSpPr>
            <a:stCxn id="11" idx="6"/>
            <a:endCxn id="31" idx="2"/>
          </p:cNvCxnSpPr>
          <p:nvPr/>
        </p:nvCxnSpPr>
        <p:spPr>
          <a:xfrm>
            <a:off x="6664750" y="2168165"/>
            <a:ext cx="1919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49815" y="1808260"/>
            <a:ext cx="744114" cy="369332"/>
          </a:xfrm>
          <a:prstGeom prst="rect">
            <a:avLst/>
          </a:prstGeom>
          <a:noFill/>
        </p:spPr>
        <p:txBody>
          <a:bodyPr wrap="none" rtlCol="0">
            <a:spAutoFit/>
          </a:bodyPr>
          <a:lstStyle/>
          <a:p>
            <a:r>
              <a:rPr lang="en-US" dirty="0"/>
              <a:t>pause</a:t>
            </a:r>
            <a:endParaRPr lang="en-IN" dirty="0"/>
          </a:p>
        </p:txBody>
      </p:sp>
      <p:cxnSp>
        <p:nvCxnSpPr>
          <p:cNvPr id="41" name="Straight Arrow Connector 40"/>
          <p:cNvCxnSpPr>
            <a:stCxn id="31" idx="3"/>
            <a:endCxn id="11" idx="5"/>
          </p:cNvCxnSpPr>
          <p:nvPr/>
        </p:nvCxnSpPr>
        <p:spPr>
          <a:xfrm flipH="1">
            <a:off x="6470096" y="2638101"/>
            <a:ext cx="2298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371151" y="2616435"/>
            <a:ext cx="987771" cy="369332"/>
          </a:xfrm>
          <a:prstGeom prst="rect">
            <a:avLst/>
          </a:prstGeom>
          <a:noFill/>
        </p:spPr>
        <p:txBody>
          <a:bodyPr wrap="none" rtlCol="0">
            <a:spAutoFit/>
          </a:bodyPr>
          <a:lstStyle/>
          <a:p>
            <a:r>
              <a:rPr lang="en-US" dirty="0" err="1"/>
              <a:t>unpause</a:t>
            </a:r>
            <a:endParaRPr lang="en-IN" dirty="0"/>
          </a:p>
        </p:txBody>
      </p:sp>
      <p:sp>
        <p:nvSpPr>
          <p:cNvPr id="47" name="TextBox 46"/>
          <p:cNvSpPr txBox="1"/>
          <p:nvPr/>
        </p:nvSpPr>
        <p:spPr>
          <a:xfrm>
            <a:off x="417861" y="89554"/>
            <a:ext cx="4349450" cy="1200329"/>
          </a:xfrm>
          <a:prstGeom prst="rect">
            <a:avLst/>
          </a:prstGeom>
          <a:noFill/>
        </p:spPr>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rPr>
              <a:t>Docker Container Lifecycle</a:t>
            </a:r>
            <a:endParaRPr lang="en-IN" sz="3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75040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32421050"/>
              </p:ext>
            </p:extLst>
          </p:nvPr>
        </p:nvGraphicFramePr>
        <p:xfrm>
          <a:off x="428878" y="315588"/>
          <a:ext cx="10964708" cy="6279420"/>
        </p:xfrm>
        <a:graphic>
          <a:graphicData uri="http://schemas.openxmlformats.org/drawingml/2006/table">
            <a:tbl>
              <a:tblPr firstRow="1" firstCol="1" bandRow="1">
                <a:tableStyleId>{69CF1AB2-1976-4502-BF36-3FF5EA218861}</a:tableStyleId>
              </a:tblPr>
              <a:tblGrid>
                <a:gridCol w="2192941">
                  <a:extLst>
                    <a:ext uri="{9D8B030D-6E8A-4147-A177-3AD203B41FA5}">
                      <a16:colId xmlns:a16="http://schemas.microsoft.com/office/drawing/2014/main" val="3900693856"/>
                    </a:ext>
                  </a:extLst>
                </a:gridCol>
                <a:gridCol w="2192941">
                  <a:extLst>
                    <a:ext uri="{9D8B030D-6E8A-4147-A177-3AD203B41FA5}">
                      <a16:colId xmlns:a16="http://schemas.microsoft.com/office/drawing/2014/main" val="611619080"/>
                    </a:ext>
                  </a:extLst>
                </a:gridCol>
                <a:gridCol w="6578826">
                  <a:extLst>
                    <a:ext uri="{9D8B030D-6E8A-4147-A177-3AD203B41FA5}">
                      <a16:colId xmlns:a16="http://schemas.microsoft.com/office/drawing/2014/main" val="3036469080"/>
                    </a:ext>
                  </a:extLst>
                </a:gridCol>
              </a:tblGrid>
              <a:tr h="402603">
                <a:tc>
                  <a:txBody>
                    <a:bodyPr/>
                    <a:lstStyle/>
                    <a:p>
                      <a:pPr>
                        <a:lnSpc>
                          <a:spcPct val="107000"/>
                        </a:lnSpc>
                        <a:spcAft>
                          <a:spcPts val="735"/>
                        </a:spcAft>
                      </a:pPr>
                      <a:r>
                        <a:rPr lang="en-IN" sz="1200" cap="all">
                          <a:effectLst/>
                        </a:rPr>
                        <a:t>CODE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ctr"/>
                </a:tc>
                <a:tc>
                  <a:txBody>
                    <a:bodyPr/>
                    <a:lstStyle/>
                    <a:p>
                      <a:pPr>
                        <a:lnSpc>
                          <a:spcPct val="107000"/>
                        </a:lnSpc>
                        <a:spcAft>
                          <a:spcPts val="735"/>
                        </a:spcAft>
                      </a:pPr>
                      <a:r>
                        <a:rPr lang="en-IN" sz="1200" cap="all">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ctr"/>
                </a:tc>
                <a:tc>
                  <a:txBody>
                    <a:bodyPr/>
                    <a:lstStyle/>
                    <a:p>
                      <a:pPr>
                        <a:lnSpc>
                          <a:spcPct val="107000"/>
                        </a:lnSpc>
                        <a:spcAft>
                          <a:spcPts val="735"/>
                        </a:spcAft>
                      </a:pPr>
                      <a:r>
                        <a:rPr lang="en-IN" sz="1200" cap="all" dirty="0">
                          <a:effectLst/>
                        </a:rPr>
                        <a:t>WHAT IT MEANS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ctr"/>
                </a:tc>
                <a:extLst>
                  <a:ext uri="{0D108BD9-81ED-4DB2-BD59-A6C34878D82A}">
                    <a16:rowId xmlns:a16="http://schemas.microsoft.com/office/drawing/2014/main" val="2519786825"/>
                  </a:ext>
                </a:extLst>
              </a:tr>
              <a:tr h="402603">
                <a:tc>
                  <a:txBody>
                    <a:bodyPr/>
                    <a:lstStyle/>
                    <a:p>
                      <a:pPr>
                        <a:lnSpc>
                          <a:spcPct val="107000"/>
                        </a:lnSpc>
                        <a:spcAft>
                          <a:spcPts val="735"/>
                        </a:spcAft>
                      </a:pPr>
                      <a:r>
                        <a:rPr lang="en-IN" sz="1200">
                          <a:effectLst/>
                        </a:rPr>
                        <a:t>Exit Code 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Purposely stopped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Used by developers to indicate that the container was automatically stopped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3868957558"/>
                  </a:ext>
                </a:extLst>
              </a:tr>
              <a:tr h="402603">
                <a:tc>
                  <a:txBody>
                    <a:bodyPr/>
                    <a:lstStyle/>
                    <a:p>
                      <a:pPr>
                        <a:lnSpc>
                          <a:spcPct val="107000"/>
                        </a:lnSpc>
                        <a:spcAft>
                          <a:spcPts val="735"/>
                        </a:spcAft>
                      </a:pPr>
                      <a:r>
                        <a:rPr lang="en-IN" sz="1200" u="sng">
                          <a:effectLst/>
                          <a:hlinkClick r:id="rId2"/>
                        </a:rPr>
                        <a:t>Exit Code 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Application error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Container was stopped due to application error or incorrect reference in the image specification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2076859526"/>
                  </a:ext>
                </a:extLst>
              </a:tr>
              <a:tr h="583626">
                <a:tc>
                  <a:txBody>
                    <a:bodyPr/>
                    <a:lstStyle/>
                    <a:p>
                      <a:pPr>
                        <a:lnSpc>
                          <a:spcPct val="107000"/>
                        </a:lnSpc>
                        <a:spcAft>
                          <a:spcPts val="735"/>
                        </a:spcAft>
                      </a:pPr>
                      <a:r>
                        <a:rPr lang="en-IN" sz="1200">
                          <a:effectLst/>
                        </a:rPr>
                        <a:t>Exit Code 125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dirty="0">
                          <a:effectLst/>
                        </a:rPr>
                        <a:t>Container failed to run error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The docker run command did not execute successfully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1794199397"/>
                  </a:ext>
                </a:extLst>
              </a:tr>
              <a:tr h="402603">
                <a:tc>
                  <a:txBody>
                    <a:bodyPr/>
                    <a:lstStyle/>
                    <a:p>
                      <a:pPr>
                        <a:lnSpc>
                          <a:spcPct val="107000"/>
                        </a:lnSpc>
                        <a:spcAft>
                          <a:spcPts val="735"/>
                        </a:spcAft>
                      </a:pPr>
                      <a:r>
                        <a:rPr lang="en-IN" sz="1200">
                          <a:effectLst/>
                        </a:rPr>
                        <a:t>Exit Code 126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Command invoke error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A command specified in the image specification could not be invoked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57103810"/>
                  </a:ext>
                </a:extLst>
              </a:tr>
              <a:tr h="583626">
                <a:tc>
                  <a:txBody>
                    <a:bodyPr/>
                    <a:lstStyle/>
                    <a:p>
                      <a:pPr>
                        <a:lnSpc>
                          <a:spcPct val="107000"/>
                        </a:lnSpc>
                        <a:spcAft>
                          <a:spcPts val="735"/>
                        </a:spcAft>
                      </a:pPr>
                      <a:r>
                        <a:rPr lang="en-IN" sz="1200">
                          <a:effectLst/>
                        </a:rPr>
                        <a:t>Exit Code 127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File or directory not found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File or directory specified in the image specification was not found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2710007796"/>
                  </a:ext>
                </a:extLst>
              </a:tr>
              <a:tr h="583626">
                <a:tc>
                  <a:txBody>
                    <a:bodyPr/>
                    <a:lstStyle/>
                    <a:p>
                      <a:pPr>
                        <a:lnSpc>
                          <a:spcPct val="107000"/>
                        </a:lnSpc>
                        <a:spcAft>
                          <a:spcPts val="735"/>
                        </a:spcAft>
                      </a:pPr>
                      <a:r>
                        <a:rPr lang="en-IN" sz="1200">
                          <a:effectLst/>
                        </a:rPr>
                        <a:t>Exit Code 128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Invalid argument used on exit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Exit was triggered with an invalid exit code (valid codes are integers between 0-255)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3526693525"/>
                  </a:ext>
                </a:extLst>
              </a:tr>
              <a:tr h="583626">
                <a:tc>
                  <a:txBody>
                    <a:bodyPr/>
                    <a:lstStyle/>
                    <a:p>
                      <a:pPr>
                        <a:lnSpc>
                          <a:spcPct val="107000"/>
                        </a:lnSpc>
                        <a:spcAft>
                          <a:spcPts val="735"/>
                        </a:spcAft>
                      </a:pPr>
                      <a:r>
                        <a:rPr lang="en-IN" sz="1200">
                          <a:effectLst/>
                        </a:rPr>
                        <a:t>Exit Code 134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Abnormal termination (SIGABRT)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The container aborted itself using the abort() function.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3582906840"/>
                  </a:ext>
                </a:extLst>
              </a:tr>
              <a:tr h="583626">
                <a:tc>
                  <a:txBody>
                    <a:bodyPr/>
                    <a:lstStyle/>
                    <a:p>
                      <a:pPr>
                        <a:lnSpc>
                          <a:spcPct val="107000"/>
                        </a:lnSpc>
                        <a:spcAft>
                          <a:spcPts val="735"/>
                        </a:spcAft>
                      </a:pPr>
                      <a:r>
                        <a:rPr lang="en-IN" sz="1200" dirty="0">
                          <a:effectLst/>
                        </a:rPr>
                        <a:t>Exit Code 137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dirty="0">
                          <a:effectLst/>
                        </a:rPr>
                        <a:t>Immediate termination (</a:t>
                      </a:r>
                      <a:r>
                        <a:rPr lang="en-IN" sz="1200" u="sng" dirty="0">
                          <a:effectLst/>
                          <a:hlinkClick r:id="rId3"/>
                        </a:rPr>
                        <a:t>SIGKILL</a:t>
                      </a:r>
                      <a:r>
                        <a:rPr lang="en-IN" sz="12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dirty="0">
                          <a:effectLst/>
                        </a:rPr>
                        <a:t>Container was immediately terminated by the operating system via SIGKILL signal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3248910207"/>
                  </a:ext>
                </a:extLst>
              </a:tr>
              <a:tr h="583626">
                <a:tc>
                  <a:txBody>
                    <a:bodyPr/>
                    <a:lstStyle/>
                    <a:p>
                      <a:pPr>
                        <a:lnSpc>
                          <a:spcPct val="107000"/>
                        </a:lnSpc>
                        <a:spcAft>
                          <a:spcPts val="735"/>
                        </a:spcAft>
                      </a:pPr>
                      <a:r>
                        <a:rPr lang="en-IN" sz="1200">
                          <a:effectLst/>
                        </a:rPr>
                        <a:t>Exit Code 139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Segmentation fault (</a:t>
                      </a:r>
                      <a:r>
                        <a:rPr lang="en-IN" sz="1200" u="sng">
                          <a:effectLst/>
                          <a:hlinkClick r:id="rId4"/>
                        </a:rPr>
                        <a:t>SIGSEGV</a:t>
                      </a:r>
                      <a:r>
                        <a:rPr lang="en-IN" sz="1200">
                          <a:effectLst/>
                        </a:rPr>
                        <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Container attempted to access memory that was not assigned to it and was terminated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2544438513"/>
                  </a:ext>
                </a:extLst>
              </a:tr>
              <a:tr h="583626">
                <a:tc>
                  <a:txBody>
                    <a:bodyPr/>
                    <a:lstStyle/>
                    <a:p>
                      <a:pPr>
                        <a:lnSpc>
                          <a:spcPct val="107000"/>
                        </a:lnSpc>
                        <a:spcAft>
                          <a:spcPts val="735"/>
                        </a:spcAft>
                      </a:pPr>
                      <a:r>
                        <a:rPr lang="en-IN" sz="1200">
                          <a:effectLst/>
                        </a:rPr>
                        <a:t>Exit Code 143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Graceful termination (</a:t>
                      </a:r>
                      <a:r>
                        <a:rPr lang="en-IN" sz="1200" u="sng">
                          <a:effectLst/>
                          <a:hlinkClick r:id="rId5"/>
                        </a:rPr>
                        <a:t>SIGTERM</a:t>
                      </a:r>
                      <a:r>
                        <a:rPr lang="en-IN" sz="1200">
                          <a:effectLst/>
                        </a:rPr>
                        <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Container received warning that it was about to be terminated, then terminated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562019638"/>
                  </a:ext>
                </a:extLst>
              </a:tr>
              <a:tr h="583626">
                <a:tc>
                  <a:txBody>
                    <a:bodyPr/>
                    <a:lstStyle/>
                    <a:p>
                      <a:pPr>
                        <a:lnSpc>
                          <a:spcPct val="107000"/>
                        </a:lnSpc>
                        <a:spcAft>
                          <a:spcPts val="735"/>
                        </a:spcAft>
                      </a:pPr>
                      <a:r>
                        <a:rPr lang="en-IN" sz="1200">
                          <a:effectLst/>
                        </a:rPr>
                        <a:t>Exit Code 255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a:effectLst/>
                        </a:rPr>
                        <a:t>Exit Status Out Of Range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tc>
                  <a:txBody>
                    <a:bodyPr/>
                    <a:lstStyle/>
                    <a:p>
                      <a:pPr>
                        <a:lnSpc>
                          <a:spcPct val="107000"/>
                        </a:lnSpc>
                        <a:spcAft>
                          <a:spcPts val="735"/>
                        </a:spcAft>
                      </a:pPr>
                      <a:r>
                        <a:rPr lang="en-IN" sz="1200" dirty="0">
                          <a:effectLst/>
                        </a:rPr>
                        <a:t>Container exited, returning an exit code outside the acceptable range, meaning the cause of the error is not known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98439" marR="198439" marT="99220" marB="66146" anchor="b"/>
                </a:tc>
                <a:extLst>
                  <a:ext uri="{0D108BD9-81ED-4DB2-BD59-A6C34878D82A}">
                    <a16:rowId xmlns:a16="http://schemas.microsoft.com/office/drawing/2014/main" val="3767680623"/>
                  </a:ext>
                </a:extLst>
              </a:tr>
            </a:tbl>
          </a:graphicData>
        </a:graphic>
      </p:graphicFrame>
    </p:spTree>
    <p:extLst>
      <p:ext uri="{BB962C8B-B14F-4D97-AF65-F5344CB8AC3E}">
        <p14:creationId xmlns:p14="http://schemas.microsoft.com/office/powerpoint/2010/main" val="4031074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026" y="645535"/>
            <a:ext cx="5963830" cy="5035353"/>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t>Port Mapping in Docker</a:t>
            </a:r>
          </a:p>
          <a:p>
            <a:pPr marL="285750" indent="-285750">
              <a:lnSpc>
                <a:spcPct val="150000"/>
              </a:lnSpc>
              <a:buFont typeface="Arial" panose="020B0604020202020204" pitchFamily="34" charset="0"/>
              <a:buChar char="•"/>
            </a:pPr>
            <a:r>
              <a:rPr lang="en-US" dirty="0"/>
              <a:t>In Docker, a container is an isolated environment that runs applications and services, similar to a physical or virtual machine. Just like these machines, containers have their own set of ports. </a:t>
            </a:r>
          </a:p>
          <a:p>
            <a:pPr marL="285750" indent="-285750">
              <a:lnSpc>
                <a:spcPct val="150000"/>
              </a:lnSpc>
              <a:buFont typeface="Arial" panose="020B0604020202020204" pitchFamily="34" charset="0"/>
              <a:buChar char="•"/>
            </a:pPr>
            <a:r>
              <a:rPr lang="en-US" dirty="0"/>
              <a:t>However, by default, these ports are not directly accessible from outside the container. This is where port mapping, also known as port forwarding, comes into play. </a:t>
            </a:r>
          </a:p>
          <a:p>
            <a:pPr marL="285750" indent="-285750">
              <a:lnSpc>
                <a:spcPct val="150000"/>
              </a:lnSpc>
              <a:buFont typeface="Arial" panose="020B0604020202020204" pitchFamily="34" charset="0"/>
              <a:buChar char="•"/>
            </a:pPr>
            <a:r>
              <a:rPr lang="en-US" dirty="0"/>
              <a:t>Port mapping allows you to expose the ports within a Docker container, making the services running inside the container accessible to the host system or to other containers within the Docker environment.</a:t>
            </a:r>
            <a:endParaRPr lang="en-IN" dirty="0"/>
          </a:p>
        </p:txBody>
      </p:sp>
      <p:pic>
        <p:nvPicPr>
          <p:cNvPr id="1026" name="Picture 2" descr="https://k21academy.com/wp-content/uploads/2020/11/portmapping.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720" y="954860"/>
            <a:ext cx="4524375" cy="520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96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194" y="474345"/>
            <a:ext cx="11462994" cy="5632311"/>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b="1" dirty="0">
                <a:solidFill>
                  <a:srgbClr val="000000"/>
                </a:solidFill>
              </a:rPr>
              <a:t>Port:</a:t>
            </a:r>
            <a:r>
              <a:rPr lang="en-US" sz="2000" dirty="0">
                <a:solidFill>
                  <a:srgbClr val="000000"/>
                </a:solidFill>
              </a:rPr>
              <a:t> Ports are numeric identifiers used to differentiate between different network services running on the same host. Ports are categorized into two groups: well-known ports (ranging from 0 to 1023) and dynamic or private ports (ranging from 1024 to 49151). Well-known ports are reserved for commonly used services like HTTP (port 80) and HTTPS (port 443).</a:t>
            </a:r>
          </a:p>
          <a:p>
            <a:pPr marL="285750" indent="-285750">
              <a:lnSpc>
                <a:spcPct val="150000"/>
              </a:lnSpc>
              <a:buFont typeface="Arial" panose="020B0604020202020204" pitchFamily="34" charset="0"/>
              <a:buChar char="•"/>
            </a:pPr>
            <a:r>
              <a:rPr lang="en-US" sz="2000" b="1" dirty="0">
                <a:solidFill>
                  <a:srgbClr val="000000"/>
                </a:solidFill>
              </a:rPr>
              <a:t>Host Port vs. Container Port:</a:t>
            </a:r>
            <a:endParaRPr lang="en-US" sz="2000" dirty="0">
              <a:solidFill>
                <a:srgbClr val="000000"/>
              </a:solidFill>
            </a:endParaRPr>
          </a:p>
          <a:p>
            <a:pPr marL="285750" indent="-285750">
              <a:lnSpc>
                <a:spcPct val="150000"/>
              </a:lnSpc>
              <a:buFont typeface="Arial" panose="020B0604020202020204" pitchFamily="34" charset="0"/>
              <a:buChar char="•"/>
            </a:pPr>
            <a:r>
              <a:rPr lang="en-US" sz="2000" b="1" dirty="0">
                <a:solidFill>
                  <a:srgbClr val="000000"/>
                </a:solidFill>
              </a:rPr>
              <a:t>Host Port:</a:t>
            </a:r>
            <a:r>
              <a:rPr lang="en-US" sz="2000" dirty="0">
                <a:solidFill>
                  <a:srgbClr val="000000"/>
                </a:solidFill>
              </a:rPr>
              <a:t> This is a port on the host system, which is the machine where Docker is running. The host port is used to access the service or application running inside the Docker container from the host machine or from external systems.</a:t>
            </a:r>
          </a:p>
          <a:p>
            <a:pPr marL="285750" indent="-285750">
              <a:lnSpc>
                <a:spcPct val="150000"/>
              </a:lnSpc>
              <a:buFont typeface="Arial" panose="020B0604020202020204" pitchFamily="34" charset="0"/>
              <a:buChar char="•"/>
            </a:pPr>
            <a:r>
              <a:rPr lang="en-US" sz="2000" b="1" dirty="0">
                <a:solidFill>
                  <a:srgbClr val="000000"/>
                </a:solidFill>
              </a:rPr>
              <a:t>Container Port:</a:t>
            </a:r>
            <a:r>
              <a:rPr lang="en-US" sz="2000" dirty="0">
                <a:solidFill>
                  <a:srgbClr val="000000"/>
                </a:solidFill>
              </a:rPr>
              <a:t> This is the port on which the service or application inside the Docker container is listening. It may be a specific port required by the application, for example, a web server listening on port 80.</a:t>
            </a:r>
          </a:p>
          <a:p>
            <a:pPr marL="285750" indent="-285750">
              <a:lnSpc>
                <a:spcPct val="150000"/>
              </a:lnSpc>
              <a:buFont typeface="Arial" panose="020B0604020202020204" pitchFamily="34" charset="0"/>
              <a:buChar char="•"/>
            </a:pPr>
            <a:r>
              <a:rPr lang="en-US" sz="2000" b="1" dirty="0">
                <a:solidFill>
                  <a:srgbClr val="000000"/>
                </a:solidFill>
              </a:rPr>
              <a:t>Dynamic Mapping:</a:t>
            </a:r>
            <a:r>
              <a:rPr lang="en-US" sz="2000" dirty="0">
                <a:solidFill>
                  <a:srgbClr val="000000"/>
                </a:solidFill>
              </a:rPr>
              <a:t> If you omit the </a:t>
            </a:r>
            <a:r>
              <a:rPr lang="en-US" sz="2000" dirty="0" err="1">
                <a:solidFill>
                  <a:srgbClr val="000000"/>
                </a:solidFill>
              </a:rPr>
              <a:t>host_port</a:t>
            </a:r>
            <a:r>
              <a:rPr lang="en-US" sz="2000" dirty="0">
                <a:solidFill>
                  <a:srgbClr val="000000"/>
                </a:solidFill>
              </a:rPr>
              <a:t>, Docker will automatically assign an available host port. This is useful when you want to avoid port conflicts on the host system.</a:t>
            </a:r>
          </a:p>
        </p:txBody>
      </p:sp>
    </p:spTree>
    <p:extLst>
      <p:ext uri="{BB962C8B-B14F-4D97-AF65-F5344CB8AC3E}">
        <p14:creationId xmlns:p14="http://schemas.microsoft.com/office/powerpoint/2010/main" val="76337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30218" y="480767"/>
            <a:ext cx="7192652" cy="5460280"/>
          </a:xfrm>
          <a:prstGeom prst="rect">
            <a:avLst/>
          </a:prstGeom>
        </p:spPr>
      </p:pic>
      <p:sp>
        <p:nvSpPr>
          <p:cNvPr id="3" name="TextBox 2"/>
          <p:cNvSpPr txBox="1"/>
          <p:nvPr/>
        </p:nvSpPr>
        <p:spPr>
          <a:xfrm>
            <a:off x="575034" y="348792"/>
            <a:ext cx="4194929" cy="5632311"/>
          </a:xfrm>
          <a:prstGeom prst="rect">
            <a:avLst/>
          </a:prstGeom>
          <a:noFill/>
        </p:spPr>
        <p:txBody>
          <a:bodyPr wrap="square" rtlCol="0">
            <a:spAutoFit/>
          </a:bodyPr>
          <a:lstStyle/>
          <a:p>
            <a:r>
              <a:rPr lang="en-IN" b="1" dirty="0"/>
              <a:t>ARG and ENV</a:t>
            </a:r>
          </a:p>
          <a:p>
            <a:r>
              <a:rPr lang="en-IN" dirty="0"/>
              <a:t>- ARG parameters are used only during the </a:t>
            </a:r>
            <a:r>
              <a:rPr lang="en-IN" dirty="0" err="1"/>
              <a:t>docker</a:t>
            </a:r>
            <a:r>
              <a:rPr lang="en-IN" dirty="0"/>
              <a:t> image building process</a:t>
            </a:r>
          </a:p>
          <a:p>
            <a:pPr marL="285750" indent="-285750">
              <a:buFontTx/>
              <a:buChar char="-"/>
            </a:pPr>
            <a:r>
              <a:rPr lang="en-IN" dirty="0"/>
              <a:t>Unavailable once the image build</a:t>
            </a:r>
          </a:p>
          <a:p>
            <a:pPr marL="285750" indent="-285750">
              <a:buFontTx/>
              <a:buChar char="-"/>
            </a:pPr>
            <a:r>
              <a:rPr lang="en-IN" dirty="0"/>
              <a:t>The running containers can not access the </a:t>
            </a:r>
            <a:r>
              <a:rPr lang="en-IN" dirty="0" err="1"/>
              <a:t>arg</a:t>
            </a:r>
            <a:r>
              <a:rPr lang="en-IN" dirty="0"/>
              <a:t> values</a:t>
            </a:r>
          </a:p>
          <a:p>
            <a:pPr marL="285750" indent="-285750">
              <a:buFontTx/>
              <a:buChar char="-"/>
            </a:pPr>
            <a:r>
              <a:rPr lang="en-IN" dirty="0" err="1"/>
              <a:t>Eg</a:t>
            </a:r>
            <a:r>
              <a:rPr lang="en-IN" dirty="0"/>
              <a:t>. Version of the base image, version of library</a:t>
            </a:r>
          </a:p>
          <a:p>
            <a:pPr marL="285750" indent="-285750">
              <a:buFontTx/>
              <a:buChar char="-"/>
            </a:pPr>
            <a:r>
              <a:rPr lang="en-IN" dirty="0"/>
              <a:t>We can specify the default value and while building image we can modify it</a:t>
            </a:r>
          </a:p>
          <a:p>
            <a:pPr marL="285750" indent="-285750">
              <a:buFontTx/>
              <a:buChar char="-"/>
            </a:pPr>
            <a:r>
              <a:rPr lang="en-IN" dirty="0"/>
              <a:t>ENV variables can be passed during image build and also while running containers</a:t>
            </a:r>
          </a:p>
          <a:p>
            <a:pPr marL="285750" indent="-285750">
              <a:buFontTx/>
              <a:buChar char="-"/>
            </a:pPr>
            <a:r>
              <a:rPr lang="en-IN" dirty="0"/>
              <a:t>ENV variable are used for database URLs, secret keys, API keys</a:t>
            </a:r>
          </a:p>
          <a:p>
            <a:pPr marL="285750" indent="-285750">
              <a:buFontTx/>
              <a:buChar char="-"/>
            </a:pPr>
            <a:r>
              <a:rPr lang="en-IN" dirty="0"/>
              <a:t>We can modify value of ENV variables like ARG values</a:t>
            </a:r>
          </a:p>
          <a:p>
            <a:pPr marL="285750" indent="-285750">
              <a:buFontTx/>
              <a:buChar char="-"/>
            </a:pPr>
            <a:endParaRPr lang="en-IN" dirty="0"/>
          </a:p>
          <a:p>
            <a:pPr marL="285750" indent="-285750">
              <a:buFontTx/>
              <a:buChar char="-"/>
            </a:pPr>
            <a:endParaRPr lang="en-IN" dirty="0"/>
          </a:p>
          <a:p>
            <a:pPr marL="285750" indent="-285750">
              <a:buFontTx/>
              <a:buChar char="-"/>
            </a:pPr>
            <a:endParaRPr lang="en-IN" dirty="0"/>
          </a:p>
        </p:txBody>
      </p:sp>
    </p:spTree>
    <p:extLst>
      <p:ext uri="{BB962C8B-B14F-4D97-AF65-F5344CB8AC3E}">
        <p14:creationId xmlns:p14="http://schemas.microsoft.com/office/powerpoint/2010/main" val="193159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767" y="641023"/>
            <a:ext cx="7239786" cy="2308324"/>
          </a:xfrm>
          <a:prstGeom prst="rect">
            <a:avLst/>
          </a:prstGeom>
          <a:noFill/>
        </p:spPr>
        <p:txBody>
          <a:bodyPr wrap="square" rtlCol="0">
            <a:spAutoFit/>
          </a:bodyPr>
          <a:lstStyle/>
          <a:p>
            <a:r>
              <a:rPr lang="en-IN" dirty="0">
                <a:solidFill>
                  <a:srgbClr val="859900"/>
                </a:solidFill>
                <a:latin typeface="Gill Sans MT" panose="020B0502020104020203" pitchFamily="34" charset="0"/>
              </a:rPr>
              <a:t>#using ARG in </a:t>
            </a:r>
            <a:r>
              <a:rPr lang="en-IN" dirty="0" err="1">
                <a:solidFill>
                  <a:srgbClr val="859900"/>
                </a:solidFill>
                <a:latin typeface="Gill Sans MT" panose="020B0502020104020203" pitchFamily="34" charset="0"/>
              </a:rPr>
              <a:t>Dockerfile</a:t>
            </a:r>
            <a:r>
              <a:rPr lang="en-IN" dirty="0">
                <a:solidFill>
                  <a:srgbClr val="859900"/>
                </a:solidFill>
                <a:latin typeface="Gill Sans MT" panose="020B0502020104020203" pitchFamily="34" charset="0"/>
              </a:rPr>
              <a:t> of </a:t>
            </a:r>
            <a:r>
              <a:rPr lang="en-IN" dirty="0" err="1">
                <a:solidFill>
                  <a:srgbClr val="859900"/>
                </a:solidFill>
                <a:latin typeface="Gill Sans MT" panose="020B0502020104020203" pitchFamily="34" charset="0"/>
              </a:rPr>
              <a:t>Helloworld</a:t>
            </a:r>
            <a:r>
              <a:rPr lang="en-IN" dirty="0">
                <a:solidFill>
                  <a:srgbClr val="859900"/>
                </a:solidFill>
                <a:latin typeface="Gill Sans MT" panose="020B0502020104020203" pitchFamily="34" charset="0"/>
              </a:rPr>
              <a:t> project</a:t>
            </a:r>
          </a:p>
          <a:p>
            <a:r>
              <a:rPr lang="en-IN" dirty="0">
                <a:solidFill>
                  <a:srgbClr val="859900"/>
                </a:solidFill>
                <a:latin typeface="Gill Sans MT" panose="020B0502020104020203" pitchFamily="34" charset="0"/>
              </a:rPr>
              <a:t>ARG</a:t>
            </a:r>
            <a:r>
              <a:rPr lang="en-IN" dirty="0">
                <a:solidFill>
                  <a:srgbClr val="000000"/>
                </a:solidFill>
                <a:latin typeface="Gill Sans MT" panose="020B0502020104020203" pitchFamily="34" charset="0"/>
              </a:rPr>
              <a:t> </a:t>
            </a:r>
            <a:r>
              <a:rPr lang="en-IN" dirty="0" err="1">
                <a:solidFill>
                  <a:srgbClr val="000000"/>
                </a:solidFill>
                <a:latin typeface="Gill Sans MT" panose="020B0502020104020203" pitchFamily="34" charset="0"/>
              </a:rPr>
              <a:t>javaVersion</a:t>
            </a:r>
            <a:r>
              <a:rPr lang="en-IN" dirty="0">
                <a:solidFill>
                  <a:srgbClr val="000000"/>
                </a:solidFill>
                <a:latin typeface="Gill Sans MT" panose="020B0502020104020203" pitchFamily="34" charset="0"/>
              </a:rPr>
              <a:t>=17</a:t>
            </a:r>
          </a:p>
          <a:p>
            <a:r>
              <a:rPr lang="en-IN" dirty="0">
                <a:solidFill>
                  <a:srgbClr val="859900"/>
                </a:solidFill>
                <a:latin typeface="Gill Sans MT" panose="020B0502020104020203" pitchFamily="34" charset="0"/>
              </a:rPr>
              <a:t>FROM</a:t>
            </a:r>
            <a:r>
              <a:rPr lang="en-IN" dirty="0">
                <a:solidFill>
                  <a:srgbClr val="000000"/>
                </a:solidFill>
                <a:latin typeface="Gill Sans MT" panose="020B0502020104020203" pitchFamily="34" charset="0"/>
              </a:rPr>
              <a:t> </a:t>
            </a:r>
            <a:r>
              <a:rPr lang="en-IN" dirty="0" err="1">
                <a:solidFill>
                  <a:srgbClr val="000000"/>
                </a:solidFill>
                <a:latin typeface="Gill Sans MT" panose="020B0502020104020203" pitchFamily="34" charset="0"/>
              </a:rPr>
              <a:t>openjdk</a:t>
            </a:r>
            <a:r>
              <a:rPr lang="en-IN" dirty="0">
                <a:solidFill>
                  <a:srgbClr val="000000"/>
                </a:solidFill>
                <a:latin typeface="Gill Sans MT" panose="020B0502020104020203" pitchFamily="34" charset="0"/>
              </a:rPr>
              <a:t>:${</a:t>
            </a:r>
            <a:r>
              <a:rPr lang="en-IN" dirty="0" err="1">
                <a:solidFill>
                  <a:srgbClr val="000000"/>
                </a:solidFill>
                <a:latin typeface="Gill Sans MT" panose="020B0502020104020203" pitchFamily="34" charset="0"/>
              </a:rPr>
              <a:t>javaVersion</a:t>
            </a:r>
            <a:r>
              <a:rPr lang="en-IN" dirty="0">
                <a:solidFill>
                  <a:srgbClr val="000000"/>
                </a:solidFill>
                <a:latin typeface="Gill Sans MT" panose="020B0502020104020203" pitchFamily="34" charset="0"/>
              </a:rPr>
              <a:t>}</a:t>
            </a:r>
          </a:p>
          <a:p>
            <a:r>
              <a:rPr lang="en-IN" dirty="0">
                <a:solidFill>
                  <a:srgbClr val="859900"/>
                </a:solidFill>
                <a:latin typeface="Gill Sans MT" panose="020B0502020104020203" pitchFamily="34" charset="0"/>
              </a:rPr>
              <a:t>ADD</a:t>
            </a:r>
            <a:r>
              <a:rPr lang="en-IN" dirty="0">
                <a:solidFill>
                  <a:srgbClr val="000000"/>
                </a:solidFill>
                <a:latin typeface="Gill Sans MT" panose="020B0502020104020203" pitchFamily="34" charset="0"/>
              </a:rPr>
              <a:t> SingleContainerApp-0.0.1-SNAPSHOT.jar test.jar</a:t>
            </a:r>
          </a:p>
          <a:p>
            <a:r>
              <a:rPr lang="en-IN" dirty="0">
                <a:solidFill>
                  <a:srgbClr val="859900"/>
                </a:solidFill>
                <a:latin typeface="Gill Sans MT" panose="020B0502020104020203" pitchFamily="34" charset="0"/>
              </a:rPr>
              <a:t>ARG</a:t>
            </a:r>
            <a:r>
              <a:rPr lang="en-IN" dirty="0">
                <a:solidFill>
                  <a:srgbClr val="000000"/>
                </a:solidFill>
                <a:latin typeface="Gill Sans MT" panose="020B0502020104020203" pitchFamily="34" charset="0"/>
              </a:rPr>
              <a:t> </a:t>
            </a:r>
            <a:r>
              <a:rPr lang="en-IN" dirty="0" err="1">
                <a:solidFill>
                  <a:srgbClr val="000000"/>
                </a:solidFill>
                <a:latin typeface="Gill Sans MT" panose="020B0502020104020203" pitchFamily="34" charset="0"/>
              </a:rPr>
              <a:t>exposePort</a:t>
            </a:r>
            <a:r>
              <a:rPr lang="en-IN" dirty="0">
                <a:solidFill>
                  <a:srgbClr val="000000"/>
                </a:solidFill>
                <a:latin typeface="Gill Sans MT" panose="020B0502020104020203" pitchFamily="34" charset="0"/>
              </a:rPr>
              <a:t>=8080</a:t>
            </a:r>
          </a:p>
          <a:p>
            <a:r>
              <a:rPr lang="en-IN" dirty="0">
                <a:solidFill>
                  <a:srgbClr val="859900"/>
                </a:solidFill>
                <a:latin typeface="Gill Sans MT" panose="020B0502020104020203" pitchFamily="34" charset="0"/>
              </a:rPr>
              <a:t>EXPOSE</a:t>
            </a:r>
            <a:r>
              <a:rPr lang="en-IN" dirty="0">
                <a:solidFill>
                  <a:srgbClr val="000000"/>
                </a:solidFill>
                <a:latin typeface="Gill Sans MT" panose="020B0502020104020203" pitchFamily="34" charset="0"/>
              </a:rPr>
              <a:t> ${</a:t>
            </a:r>
            <a:r>
              <a:rPr lang="en-IN" dirty="0" err="1">
                <a:solidFill>
                  <a:srgbClr val="000000"/>
                </a:solidFill>
                <a:latin typeface="Gill Sans MT" panose="020B0502020104020203" pitchFamily="34" charset="0"/>
              </a:rPr>
              <a:t>exposePort</a:t>
            </a:r>
            <a:r>
              <a:rPr lang="en-IN" dirty="0">
                <a:solidFill>
                  <a:srgbClr val="000000"/>
                </a:solidFill>
                <a:latin typeface="Gill Sans MT" panose="020B0502020104020203" pitchFamily="34" charset="0"/>
              </a:rPr>
              <a:t>}</a:t>
            </a:r>
          </a:p>
          <a:p>
            <a:r>
              <a:rPr lang="en-IN" dirty="0">
                <a:solidFill>
                  <a:srgbClr val="859900"/>
                </a:solidFill>
                <a:latin typeface="Gill Sans MT" panose="020B0502020104020203" pitchFamily="34" charset="0"/>
              </a:rPr>
              <a:t>ENTRYPOINT</a:t>
            </a:r>
            <a:r>
              <a:rPr lang="en-IN" dirty="0">
                <a:solidFill>
                  <a:srgbClr val="000000"/>
                </a:solidFill>
                <a:latin typeface="Gill Sans MT" panose="020B0502020104020203" pitchFamily="34" charset="0"/>
              </a:rPr>
              <a:t> [</a:t>
            </a:r>
            <a:r>
              <a:rPr lang="en-IN" dirty="0">
                <a:solidFill>
                  <a:srgbClr val="2AA198"/>
                </a:solidFill>
                <a:latin typeface="Gill Sans MT" panose="020B0502020104020203" pitchFamily="34" charset="0"/>
              </a:rPr>
              <a:t>"java"</a:t>
            </a:r>
            <a:r>
              <a:rPr lang="en-IN" dirty="0">
                <a:solidFill>
                  <a:srgbClr val="000000"/>
                </a:solidFill>
                <a:latin typeface="Gill Sans MT" panose="020B0502020104020203" pitchFamily="34" charset="0"/>
              </a:rPr>
              <a:t> ,</a:t>
            </a:r>
            <a:r>
              <a:rPr lang="en-IN" dirty="0">
                <a:solidFill>
                  <a:srgbClr val="2AA198"/>
                </a:solidFill>
                <a:latin typeface="Gill Sans MT" panose="020B0502020104020203" pitchFamily="34" charset="0"/>
              </a:rPr>
              <a:t>"-jar"</a:t>
            </a:r>
            <a:r>
              <a:rPr lang="en-IN" dirty="0">
                <a:solidFill>
                  <a:srgbClr val="000000"/>
                </a:solidFill>
                <a:latin typeface="Gill Sans MT" panose="020B0502020104020203" pitchFamily="34" charset="0"/>
              </a:rPr>
              <a:t> ,</a:t>
            </a:r>
            <a:r>
              <a:rPr lang="en-IN" dirty="0">
                <a:solidFill>
                  <a:srgbClr val="2AA198"/>
                </a:solidFill>
                <a:latin typeface="Gill Sans MT" panose="020B0502020104020203" pitchFamily="34" charset="0"/>
              </a:rPr>
              <a:t>"test.jar"</a:t>
            </a:r>
            <a:r>
              <a:rPr lang="en-IN" dirty="0">
                <a:solidFill>
                  <a:srgbClr val="000000"/>
                </a:solidFill>
                <a:latin typeface="Gill Sans MT" panose="020B0502020104020203" pitchFamily="34" charset="0"/>
              </a:rPr>
              <a:t>]</a:t>
            </a:r>
          </a:p>
          <a:p>
            <a:endParaRPr lang="en-IN" dirty="0"/>
          </a:p>
        </p:txBody>
      </p:sp>
    </p:spTree>
    <p:extLst>
      <p:ext uri="{BB962C8B-B14F-4D97-AF65-F5344CB8AC3E}">
        <p14:creationId xmlns:p14="http://schemas.microsoft.com/office/powerpoint/2010/main" val="809235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338" y="231262"/>
            <a:ext cx="11482598" cy="590931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upload the jar file of </a:t>
            </a:r>
            <a:r>
              <a:rPr lang="en-US" u="sng" dirty="0" err="1">
                <a:solidFill>
                  <a:srgbClr val="000000"/>
                </a:solidFill>
                <a:ea typeface="Calibri Light" panose="020F0302020204030204" pitchFamily="34" charset="0"/>
                <a:cs typeface="Calibri Light" panose="020F0302020204030204" pitchFamily="34" charset="0"/>
              </a:rPr>
              <a:t>ur</a:t>
            </a:r>
            <a:r>
              <a:rPr lang="en-US" dirty="0">
                <a:solidFill>
                  <a:srgbClr val="000000"/>
                </a:solidFill>
                <a:ea typeface="Calibri Light" panose="020F0302020204030204" pitchFamily="34" charset="0"/>
                <a:cs typeface="Calibri Light" panose="020F0302020204030204" pitchFamily="34" charset="0"/>
              </a:rPr>
              <a:t> project and the </a:t>
            </a:r>
            <a:r>
              <a:rPr lang="en-US" u="sng" dirty="0" err="1">
                <a:solidFill>
                  <a:srgbClr val="000000"/>
                </a:solidFill>
                <a:ea typeface="Calibri Light" panose="020F0302020204030204" pitchFamily="34" charset="0"/>
                <a:cs typeface="Calibri Light" panose="020F0302020204030204" pitchFamily="34" charset="0"/>
              </a:rPr>
              <a:t>Dockerfile</a:t>
            </a:r>
            <a:endParaRPr lang="en-US" dirty="0">
              <a:solidFill>
                <a:srgbClr val="000000"/>
              </a:solidFill>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to check files are uploaded or not </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u="sng" dirty="0">
                <a:solidFill>
                  <a:srgbClr val="000000"/>
                </a:solidFill>
                <a:ea typeface="Calibri Light" panose="020F0302020204030204" pitchFamily="34" charset="0"/>
                <a:cs typeface="Calibri Light" panose="020F0302020204030204" pitchFamily="34" charset="0"/>
              </a:rPr>
              <a:t>ls</a:t>
            </a:r>
            <a:endParaRPr lang="en-US" dirty="0">
              <a:solidFill>
                <a:srgbClr val="000000"/>
              </a:solidFill>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once the file are uploaded then build command to build change</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build --help</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build . -t hello-</a:t>
            </a:r>
            <a:r>
              <a:rPr lang="en-US" u="sng" dirty="0">
                <a:solidFill>
                  <a:srgbClr val="000000"/>
                </a:solidFill>
                <a:ea typeface="Calibri Light" panose="020F0302020204030204" pitchFamily="34" charset="0"/>
                <a:cs typeface="Calibri Light" panose="020F0302020204030204" pitchFamily="34" charset="0"/>
              </a:rPr>
              <a:t>app</a:t>
            </a:r>
            <a:r>
              <a:rPr lang="en-US" dirty="0">
                <a:solidFill>
                  <a:srgbClr val="000000"/>
                </a:solidFill>
                <a:ea typeface="Calibri Light" panose="020F0302020204030204" pitchFamily="34" charset="0"/>
                <a:cs typeface="Calibri Light" panose="020F0302020204030204" pitchFamily="34" charset="0"/>
              </a:rPr>
              <a:t>:v1</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here v1 is the tag name and hello-</a:t>
            </a:r>
            <a:r>
              <a:rPr lang="en-US" u="sng" dirty="0">
                <a:solidFill>
                  <a:srgbClr val="000000"/>
                </a:solidFill>
                <a:ea typeface="Calibri Light" panose="020F0302020204030204" pitchFamily="34" charset="0"/>
                <a:cs typeface="Calibri Light" panose="020F0302020204030204" pitchFamily="34" charset="0"/>
              </a:rPr>
              <a:t>app</a:t>
            </a:r>
            <a:r>
              <a:rPr lang="en-US" dirty="0">
                <a:solidFill>
                  <a:srgbClr val="000000"/>
                </a:solidFill>
                <a:ea typeface="Calibri Light" panose="020F0302020204030204" pitchFamily="34" charset="0"/>
                <a:cs typeface="Calibri Light" panose="020F0302020204030204" pitchFamily="34" charset="0"/>
              </a:rPr>
              <a:t> is the image name</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to get the images</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images</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once the hello-</a:t>
            </a:r>
            <a:r>
              <a:rPr lang="en-US" u="sng" dirty="0">
                <a:solidFill>
                  <a:srgbClr val="000000"/>
                </a:solidFill>
                <a:ea typeface="Calibri Light" panose="020F0302020204030204" pitchFamily="34" charset="0"/>
                <a:cs typeface="Calibri Light" panose="020F0302020204030204" pitchFamily="34" charset="0"/>
              </a:rPr>
              <a:t>app</a:t>
            </a:r>
            <a:r>
              <a:rPr lang="en-US" dirty="0">
                <a:solidFill>
                  <a:srgbClr val="000000"/>
                </a:solidFill>
                <a:ea typeface="Calibri Light" panose="020F0302020204030204" pitchFamily="34" charset="0"/>
                <a:cs typeface="Calibri Light" panose="020F0302020204030204" pitchFamily="34" charset="0"/>
              </a:rPr>
              <a:t> image is available we can run it</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run --name hello-container -d -p 8082:8080 hello-</a:t>
            </a:r>
            <a:r>
              <a:rPr lang="en-US" u="sng" dirty="0">
                <a:solidFill>
                  <a:srgbClr val="000000"/>
                </a:solidFill>
                <a:ea typeface="Calibri Light" panose="020F0302020204030204" pitchFamily="34" charset="0"/>
                <a:cs typeface="Calibri Light" panose="020F0302020204030204" pitchFamily="34" charset="0"/>
              </a:rPr>
              <a:t>app</a:t>
            </a:r>
            <a:endParaRPr lang="en-US" dirty="0">
              <a:solidFill>
                <a:srgbClr val="000000"/>
              </a:solidFill>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--name to give name to container, -d to run in detach or background,</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-p to publish the port, 8082 is host port and 8080 is application/container port</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to tag image from local to remote </a:t>
            </a:r>
            <a:r>
              <a:rPr lang="en-US" u="sng" dirty="0">
                <a:solidFill>
                  <a:srgbClr val="000000"/>
                </a:solidFill>
                <a:ea typeface="Calibri Light" panose="020F0302020204030204" pitchFamily="34" charset="0"/>
                <a:cs typeface="Calibri Light" panose="020F0302020204030204" pitchFamily="34" charset="0"/>
              </a:rPr>
              <a:t>repo</a:t>
            </a:r>
            <a:endParaRPr lang="en-US" dirty="0">
              <a:solidFill>
                <a:srgbClr val="000000"/>
              </a:solidFill>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tag </a:t>
            </a:r>
            <a:r>
              <a:rPr lang="en-US" dirty="0" err="1">
                <a:solidFill>
                  <a:srgbClr val="000000"/>
                </a:solidFill>
                <a:ea typeface="Calibri Light" panose="020F0302020204030204" pitchFamily="34" charset="0"/>
                <a:cs typeface="Calibri Light" panose="020F0302020204030204" pitchFamily="34" charset="0"/>
              </a:rPr>
              <a:t>local-image:</a:t>
            </a:r>
            <a:r>
              <a:rPr lang="en-US" u="sng" dirty="0" err="1">
                <a:solidFill>
                  <a:srgbClr val="000000"/>
                </a:solidFill>
                <a:ea typeface="Calibri Light" panose="020F0302020204030204" pitchFamily="34" charset="0"/>
                <a:cs typeface="Calibri Light" panose="020F0302020204030204" pitchFamily="34" charset="0"/>
              </a:rPr>
              <a:t>tagname</a:t>
            </a:r>
            <a:r>
              <a:rPr lang="en-US" dirty="0">
                <a:solidFill>
                  <a:srgbClr val="000000"/>
                </a:solidFill>
                <a:ea typeface="Calibri Light" panose="020F0302020204030204" pitchFamily="34" charset="0"/>
                <a:cs typeface="Calibri Light" panose="020F0302020204030204" pitchFamily="34" charset="0"/>
              </a:rPr>
              <a:t> </a:t>
            </a:r>
            <a:r>
              <a:rPr lang="en-US" dirty="0" err="1">
                <a:solidFill>
                  <a:srgbClr val="000000"/>
                </a:solidFill>
                <a:ea typeface="Calibri Light" panose="020F0302020204030204" pitchFamily="34" charset="0"/>
                <a:cs typeface="Calibri Light" panose="020F0302020204030204" pitchFamily="34" charset="0"/>
              </a:rPr>
              <a:t>new-</a:t>
            </a:r>
            <a:r>
              <a:rPr lang="en-US" u="sng" dirty="0" err="1">
                <a:solidFill>
                  <a:srgbClr val="000000"/>
                </a:solidFill>
                <a:ea typeface="Calibri Light" panose="020F0302020204030204" pitchFamily="34" charset="0"/>
                <a:cs typeface="Calibri Light" panose="020F0302020204030204" pitchFamily="34" charset="0"/>
              </a:rPr>
              <a:t>repo</a:t>
            </a:r>
            <a:r>
              <a:rPr lang="en-US" dirty="0" err="1">
                <a:solidFill>
                  <a:srgbClr val="000000"/>
                </a:solidFill>
                <a:ea typeface="Calibri Light" panose="020F0302020204030204" pitchFamily="34" charset="0"/>
                <a:cs typeface="Calibri Light" panose="020F0302020204030204" pitchFamily="34" charset="0"/>
              </a:rPr>
              <a:t>:</a:t>
            </a:r>
            <a:r>
              <a:rPr lang="en-US" u="sng" dirty="0" err="1">
                <a:solidFill>
                  <a:srgbClr val="000000"/>
                </a:solidFill>
                <a:ea typeface="Calibri Light" panose="020F0302020204030204" pitchFamily="34" charset="0"/>
                <a:cs typeface="Calibri Light" panose="020F0302020204030204" pitchFamily="34" charset="0"/>
              </a:rPr>
              <a:t>tagname</a:t>
            </a:r>
            <a:endParaRPr lang="en-US" dirty="0">
              <a:solidFill>
                <a:srgbClr val="000000"/>
              </a:solidFill>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tag hello-</a:t>
            </a:r>
            <a:r>
              <a:rPr lang="en-US" u="sng" dirty="0">
                <a:solidFill>
                  <a:srgbClr val="000000"/>
                </a:solidFill>
                <a:ea typeface="Calibri Light" panose="020F0302020204030204" pitchFamily="34" charset="0"/>
                <a:cs typeface="Calibri Light" panose="020F0302020204030204" pitchFamily="34" charset="0"/>
              </a:rPr>
              <a:t>app</a:t>
            </a:r>
            <a:r>
              <a:rPr lang="en-US" dirty="0">
                <a:solidFill>
                  <a:srgbClr val="000000"/>
                </a:solidFill>
                <a:ea typeface="Calibri Light" panose="020F0302020204030204" pitchFamily="34" charset="0"/>
                <a:cs typeface="Calibri Light" panose="020F0302020204030204" pitchFamily="34" charset="0"/>
              </a:rPr>
              <a:t>:v1 hello-remote:v1</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this will show local and remote image</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images</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to push image on </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hub repository first login to </a:t>
            </a:r>
            <a:r>
              <a:rPr lang="en-US" dirty="0" err="1">
                <a:solidFill>
                  <a:srgbClr val="000000"/>
                </a:solidFill>
                <a:ea typeface="Calibri Light" panose="020F0302020204030204" pitchFamily="34" charset="0"/>
                <a:cs typeface="Calibri Light" panose="020F0302020204030204" pitchFamily="34" charset="0"/>
              </a:rPr>
              <a:t>docker</a:t>
            </a:r>
            <a:endParaRPr lang="en-US" dirty="0">
              <a:solidFill>
                <a:srgbClr val="000000"/>
              </a:solidFill>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login</a:t>
            </a:r>
          </a:p>
          <a:p>
            <a:pPr marL="285750" indent="-285750">
              <a:buFont typeface="Arial" panose="020B0604020202020204" pitchFamily="34" charset="0"/>
              <a:buChar char="•"/>
            </a:pPr>
            <a:r>
              <a:rPr lang="en-US" dirty="0">
                <a:solidFill>
                  <a:srgbClr val="000000"/>
                </a:solidFill>
                <a:ea typeface="Calibri Light" panose="020F0302020204030204" pitchFamily="34" charset="0"/>
                <a:cs typeface="Calibri Light" panose="020F0302020204030204" pitchFamily="34" charset="0"/>
              </a:rPr>
              <a:t>$</a:t>
            </a:r>
            <a:r>
              <a:rPr lang="en-US" dirty="0" err="1">
                <a:solidFill>
                  <a:srgbClr val="000000"/>
                </a:solidFill>
                <a:ea typeface="Calibri Light" panose="020F0302020204030204" pitchFamily="34" charset="0"/>
                <a:cs typeface="Calibri Light" panose="020F0302020204030204" pitchFamily="34" charset="0"/>
              </a:rPr>
              <a:t>docker</a:t>
            </a:r>
            <a:r>
              <a:rPr lang="en-US" dirty="0">
                <a:solidFill>
                  <a:srgbClr val="000000"/>
                </a:solidFill>
                <a:ea typeface="Calibri Light" panose="020F0302020204030204" pitchFamily="34" charset="0"/>
                <a:cs typeface="Calibri Light" panose="020F0302020204030204" pitchFamily="34" charset="0"/>
              </a:rPr>
              <a:t> push hello-remote:v1 </a:t>
            </a:r>
          </a:p>
        </p:txBody>
      </p:sp>
    </p:spTree>
    <p:extLst>
      <p:ext uri="{BB962C8B-B14F-4D97-AF65-F5344CB8AC3E}">
        <p14:creationId xmlns:p14="http://schemas.microsoft.com/office/powerpoint/2010/main" val="401072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5485" y="263951"/>
            <a:ext cx="9379670" cy="584775"/>
          </a:xfrm>
          <a:prstGeom prst="rect">
            <a:avLst/>
          </a:prstGeom>
          <a:noFill/>
        </p:spPr>
        <p:txBody>
          <a:bodyPr wrap="square" rtlCol="0">
            <a:spAutoFit/>
          </a:bodyPr>
          <a:lstStyle/>
          <a:p>
            <a:r>
              <a:rPr lang="en-US" sz="3200" dirty="0"/>
              <a:t>Volumes and Mounts</a:t>
            </a:r>
            <a:endParaRPr lang="en-IN" dirty="0"/>
          </a:p>
        </p:txBody>
      </p:sp>
      <p:sp>
        <p:nvSpPr>
          <p:cNvPr id="3" name="Rounded Rectangle 2"/>
          <p:cNvSpPr/>
          <p:nvPr/>
        </p:nvSpPr>
        <p:spPr>
          <a:xfrm>
            <a:off x="796565" y="1168924"/>
            <a:ext cx="10237510" cy="535442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4" name="TextBox 3"/>
          <p:cNvSpPr txBox="1"/>
          <p:nvPr/>
        </p:nvSpPr>
        <p:spPr>
          <a:xfrm>
            <a:off x="1225485" y="1602556"/>
            <a:ext cx="772998"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a:t>Host </a:t>
            </a:r>
            <a:endParaRPr lang="en-IN" dirty="0"/>
          </a:p>
        </p:txBody>
      </p:sp>
      <p:sp>
        <p:nvSpPr>
          <p:cNvPr id="5" name="Rounded Rectangle 4"/>
          <p:cNvSpPr/>
          <p:nvPr/>
        </p:nvSpPr>
        <p:spPr>
          <a:xfrm>
            <a:off x="4807670" y="1762812"/>
            <a:ext cx="2818615" cy="641023"/>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Container</a:t>
            </a:r>
            <a:endParaRPr lang="en-IN" dirty="0"/>
          </a:p>
        </p:txBody>
      </p:sp>
      <p:sp>
        <p:nvSpPr>
          <p:cNvPr id="6" name="Rectangle 5"/>
          <p:cNvSpPr/>
          <p:nvPr/>
        </p:nvSpPr>
        <p:spPr>
          <a:xfrm>
            <a:off x="1498862" y="3648173"/>
            <a:ext cx="4873658" cy="1875934"/>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400" b="1" dirty="0"/>
              <a:t>File System</a:t>
            </a:r>
            <a:endParaRPr lang="en-IN" sz="2400" b="1" dirty="0"/>
          </a:p>
        </p:txBody>
      </p:sp>
      <p:sp>
        <p:nvSpPr>
          <p:cNvPr id="7" name="Rounded Rectangle 6"/>
          <p:cNvSpPr/>
          <p:nvPr/>
        </p:nvSpPr>
        <p:spPr>
          <a:xfrm>
            <a:off x="2686639" y="4449452"/>
            <a:ext cx="2309567" cy="697583"/>
          </a:xfrm>
          <a:prstGeom prst="roundRect">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Docker Area</a:t>
            </a:r>
            <a:endParaRPr lang="en-IN" dirty="0"/>
          </a:p>
        </p:txBody>
      </p:sp>
      <p:sp>
        <p:nvSpPr>
          <p:cNvPr id="8" name="Rectangle 7"/>
          <p:cNvSpPr/>
          <p:nvPr/>
        </p:nvSpPr>
        <p:spPr>
          <a:xfrm>
            <a:off x="7795968" y="3648173"/>
            <a:ext cx="2903456" cy="1126503"/>
          </a:xfrm>
          <a:prstGeom prst="rect">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t>Memory</a:t>
            </a:r>
            <a:endParaRPr lang="en-IN" sz="2000" b="1" dirty="0"/>
          </a:p>
        </p:txBody>
      </p:sp>
      <p:cxnSp>
        <p:nvCxnSpPr>
          <p:cNvPr id="10" name="Curved Connector 9"/>
          <p:cNvCxnSpPr>
            <a:stCxn id="5" idx="2"/>
            <a:endCxn id="7" idx="3"/>
          </p:cNvCxnSpPr>
          <p:nvPr/>
        </p:nvCxnSpPr>
        <p:spPr>
          <a:xfrm rot="5400000">
            <a:off x="4409388" y="2990653"/>
            <a:ext cx="2394409" cy="1220772"/>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6127423" y="2912882"/>
            <a:ext cx="914400" cy="369332"/>
          </a:xfrm>
          <a:prstGeom prst="rect">
            <a:avLst/>
          </a:prstGeom>
          <a:noFill/>
        </p:spPr>
        <p:txBody>
          <a:bodyPr wrap="square" rtlCol="0">
            <a:spAutoFit/>
          </a:bodyPr>
          <a:lstStyle/>
          <a:p>
            <a:r>
              <a:rPr lang="en-US" dirty="0"/>
              <a:t>Volume</a:t>
            </a:r>
            <a:endParaRPr lang="en-IN" dirty="0"/>
          </a:p>
        </p:txBody>
      </p:sp>
      <p:cxnSp>
        <p:nvCxnSpPr>
          <p:cNvPr id="15" name="Curved Connector 14"/>
          <p:cNvCxnSpPr>
            <a:stCxn id="5" idx="1"/>
            <a:endCxn id="6" idx="0"/>
          </p:cNvCxnSpPr>
          <p:nvPr/>
        </p:nvCxnSpPr>
        <p:spPr>
          <a:xfrm rot="10800000" flipV="1">
            <a:off x="3935692" y="2083323"/>
            <a:ext cx="871979" cy="1564849"/>
          </a:xfrm>
          <a:prstGeom prst="curvedConnector2">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3235754" y="2681644"/>
            <a:ext cx="978031" cy="646331"/>
          </a:xfrm>
          <a:prstGeom prst="rect">
            <a:avLst/>
          </a:prstGeom>
          <a:noFill/>
        </p:spPr>
        <p:txBody>
          <a:bodyPr wrap="square" rtlCol="0">
            <a:spAutoFit/>
          </a:bodyPr>
          <a:lstStyle/>
          <a:p>
            <a:r>
              <a:rPr lang="en-US" dirty="0"/>
              <a:t>Bind mount</a:t>
            </a:r>
            <a:endParaRPr lang="en-IN" dirty="0"/>
          </a:p>
        </p:txBody>
      </p:sp>
      <p:cxnSp>
        <p:nvCxnSpPr>
          <p:cNvPr id="18" name="Curved Connector 17"/>
          <p:cNvCxnSpPr>
            <a:stCxn id="5" idx="3"/>
            <a:endCxn id="8" idx="0"/>
          </p:cNvCxnSpPr>
          <p:nvPr/>
        </p:nvCxnSpPr>
        <p:spPr>
          <a:xfrm>
            <a:off x="7626285" y="2083324"/>
            <a:ext cx="1621411" cy="1564849"/>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8946037" y="2611225"/>
            <a:ext cx="1480008" cy="369332"/>
          </a:xfrm>
          <a:prstGeom prst="rect">
            <a:avLst/>
          </a:prstGeom>
          <a:noFill/>
        </p:spPr>
        <p:txBody>
          <a:bodyPr wrap="square" rtlCol="0">
            <a:spAutoFit/>
          </a:bodyPr>
          <a:lstStyle/>
          <a:p>
            <a:r>
              <a:rPr lang="en-US" dirty="0" err="1"/>
              <a:t>tmpfs</a:t>
            </a:r>
            <a:r>
              <a:rPr lang="en-US" dirty="0"/>
              <a:t> mount</a:t>
            </a:r>
            <a:endParaRPr lang="en-IN" dirty="0"/>
          </a:p>
        </p:txBody>
      </p:sp>
    </p:spTree>
    <p:extLst>
      <p:ext uri="{BB962C8B-B14F-4D97-AF65-F5344CB8AC3E}">
        <p14:creationId xmlns:p14="http://schemas.microsoft.com/office/powerpoint/2010/main" val="189237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Machine</a:t>
            </a:r>
          </a:p>
        </p:txBody>
      </p:sp>
      <p:pic>
        <p:nvPicPr>
          <p:cNvPr id="4" name="Picture 3" descr="Clipart - tango compu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4158" y="3129281"/>
            <a:ext cx="2799844" cy="2606309"/>
          </a:xfrm>
          <a:prstGeom prst="rect">
            <a:avLst/>
          </a:prstGeom>
        </p:spPr>
      </p:pic>
      <p:sp>
        <p:nvSpPr>
          <p:cNvPr id="5" name="TextBox 4"/>
          <p:cNvSpPr txBox="1"/>
          <p:nvPr/>
        </p:nvSpPr>
        <p:spPr>
          <a:xfrm>
            <a:off x="4973599" y="6061102"/>
            <a:ext cx="3479575" cy="369332"/>
          </a:xfrm>
          <a:prstGeom prst="rect">
            <a:avLst/>
          </a:prstGeom>
          <a:noFill/>
        </p:spPr>
        <p:txBody>
          <a:bodyPr wrap="square" rtlCol="0">
            <a:spAutoFit/>
          </a:bodyPr>
          <a:lstStyle/>
          <a:p>
            <a:r>
              <a:rPr lang="en-IN" dirty="0"/>
              <a:t>Host Machine- Windows OS</a:t>
            </a:r>
          </a:p>
        </p:txBody>
      </p:sp>
      <p:sp>
        <p:nvSpPr>
          <p:cNvPr id="6" name="Rectangle 5"/>
          <p:cNvSpPr/>
          <p:nvPr/>
        </p:nvSpPr>
        <p:spPr>
          <a:xfrm>
            <a:off x="5069784" y="843734"/>
            <a:ext cx="2261600" cy="1693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VM- </a:t>
            </a:r>
          </a:p>
          <a:p>
            <a:pPr algn="ctr"/>
            <a:r>
              <a:rPr lang="en-IN" dirty="0"/>
              <a:t>OS- Linux</a:t>
            </a:r>
          </a:p>
          <a:p>
            <a:pPr algn="ctr"/>
            <a:r>
              <a:rPr lang="en-IN" dirty="0"/>
              <a:t>Memory 18GB</a:t>
            </a:r>
          </a:p>
          <a:p>
            <a:pPr algn="ctr"/>
            <a:r>
              <a:rPr lang="en-IN" dirty="0"/>
              <a:t>Hardware capacity 300GB</a:t>
            </a:r>
          </a:p>
          <a:p>
            <a:pPr algn="ctr"/>
            <a:endParaRPr lang="en-IN" dirty="0"/>
          </a:p>
        </p:txBody>
      </p:sp>
      <p:sp>
        <p:nvSpPr>
          <p:cNvPr id="7" name="Down Arrow 6"/>
          <p:cNvSpPr/>
          <p:nvPr/>
        </p:nvSpPr>
        <p:spPr>
          <a:xfrm>
            <a:off x="5872899" y="2658359"/>
            <a:ext cx="556181" cy="470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73377" y="1791093"/>
            <a:ext cx="430805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Virtual Machine is a software program that emulates the functionality of physical hardware or computing system.</a:t>
            </a:r>
          </a:p>
          <a:p>
            <a:pPr marL="285750" indent="-285750">
              <a:buFont typeface="Arial" panose="020B0604020202020204" pitchFamily="34" charset="0"/>
              <a:buChar char="•"/>
            </a:pPr>
            <a:r>
              <a:rPr lang="en-US" dirty="0"/>
              <a:t>It makes it possible to run what appears to be on many separate computers on the hardware of a single computer.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87779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365" y="273377"/>
            <a:ext cx="10982227" cy="5632311"/>
          </a:xfrm>
          <a:prstGeom prst="rect">
            <a:avLst/>
          </a:prstGeom>
          <a:noFill/>
        </p:spPr>
        <p:txBody>
          <a:bodyPr wrap="square" rtlCol="0">
            <a:spAutoFit/>
          </a:bodyPr>
          <a:lstStyle/>
          <a:p>
            <a:pPr marL="285750" indent="-285750">
              <a:buFont typeface="Arial" panose="020B0604020202020204" pitchFamily="34" charset="0"/>
              <a:buChar char="•"/>
            </a:pPr>
            <a:r>
              <a:rPr lang="en-IN" dirty="0"/>
              <a:t>Docker 2 options for data persistence</a:t>
            </a:r>
          </a:p>
          <a:p>
            <a:pPr marL="800100" lvl="1" indent="-342900">
              <a:buFont typeface="+mj-lt"/>
              <a:buAutoNum type="arabicPeriod"/>
            </a:pPr>
            <a:r>
              <a:rPr lang="en-IN" dirty="0"/>
              <a:t>Volumes</a:t>
            </a:r>
          </a:p>
          <a:p>
            <a:pPr marL="1200150" lvl="2" indent="-285750">
              <a:buFont typeface="Arial" panose="020B0604020202020204" pitchFamily="34" charset="0"/>
              <a:buChar char="•"/>
            </a:pPr>
            <a:r>
              <a:rPr lang="en-IN" dirty="0"/>
              <a:t>Volumes are directories or files that outside the union file system.(a combination  of the read-only layers on top of containers)</a:t>
            </a:r>
          </a:p>
          <a:p>
            <a:pPr marL="1200150" lvl="2" indent="-285750">
              <a:buFont typeface="Arial" panose="020B0604020202020204" pitchFamily="34" charset="0"/>
              <a:buChar char="•"/>
            </a:pPr>
            <a:r>
              <a:rPr lang="en-IN" dirty="0"/>
              <a:t>Volumes store the files on the host file system.</a:t>
            </a:r>
          </a:p>
          <a:p>
            <a:pPr marL="1200150" lvl="2" indent="-285750">
              <a:buFont typeface="Arial" panose="020B0604020202020204" pitchFamily="34" charset="0"/>
              <a:buChar char="•"/>
            </a:pPr>
            <a:r>
              <a:rPr lang="en-IN" dirty="0"/>
              <a:t>Volumes are always inside the ‘ /</a:t>
            </a:r>
            <a:r>
              <a:rPr lang="en-IN" dirty="0" err="1"/>
              <a:t>var</a:t>
            </a:r>
            <a:r>
              <a:rPr lang="en-IN" dirty="0"/>
              <a:t>/lib/</a:t>
            </a:r>
            <a:r>
              <a:rPr lang="en-IN" dirty="0" err="1"/>
              <a:t>docker</a:t>
            </a:r>
            <a:r>
              <a:rPr lang="en-IN" dirty="0"/>
              <a:t>/volumes’ directory</a:t>
            </a:r>
          </a:p>
          <a:p>
            <a:pPr marL="800100" lvl="1" indent="-342900">
              <a:buFont typeface="+mj-lt"/>
              <a:buAutoNum type="arabicPeriod"/>
            </a:pPr>
            <a:r>
              <a:rPr lang="en-IN" dirty="0"/>
              <a:t>Mounts-</a:t>
            </a:r>
          </a:p>
          <a:p>
            <a:pPr marL="1257300" lvl="2" indent="-342900">
              <a:buFont typeface="+mj-lt"/>
              <a:buAutoNum type="alphaLcParenR"/>
            </a:pPr>
            <a:r>
              <a:rPr lang="en-IN" dirty="0"/>
              <a:t>Bind mounts- </a:t>
            </a:r>
          </a:p>
          <a:p>
            <a:pPr marL="1714500" lvl="3" indent="-342900">
              <a:buFont typeface="Arial" panose="020B0604020202020204" pitchFamily="34" charset="0"/>
              <a:buChar char="•"/>
            </a:pPr>
            <a:r>
              <a:rPr lang="en-IN" dirty="0"/>
              <a:t>a file or folder stored anywhere on the container host </a:t>
            </a:r>
            <a:r>
              <a:rPr lang="en-IN" dirty="0" err="1"/>
              <a:t>filesystem</a:t>
            </a:r>
            <a:r>
              <a:rPr lang="en-IN" dirty="0"/>
              <a:t> and mounted into a running container is called a bind mount</a:t>
            </a:r>
          </a:p>
          <a:p>
            <a:pPr marL="1714500" lvl="3" indent="-342900">
              <a:buFont typeface="Arial" panose="020B0604020202020204" pitchFamily="34" charset="0"/>
              <a:buChar char="•"/>
            </a:pPr>
            <a:r>
              <a:rPr lang="en-IN" dirty="0"/>
              <a:t>They can be anything from essential system files to directories</a:t>
            </a:r>
          </a:p>
          <a:p>
            <a:pPr marL="1714500" lvl="3" indent="-342900">
              <a:buFont typeface="Arial" panose="020B0604020202020204" pitchFamily="34" charset="0"/>
              <a:buChar char="•"/>
            </a:pPr>
            <a:r>
              <a:rPr lang="en-IN" dirty="0"/>
              <a:t>Docker or non-</a:t>
            </a:r>
            <a:r>
              <a:rPr lang="en-IN" dirty="0" err="1"/>
              <a:t>docker</a:t>
            </a:r>
            <a:r>
              <a:rPr lang="en-IN" dirty="0"/>
              <a:t> processes on the </a:t>
            </a:r>
            <a:r>
              <a:rPr lang="en-IN" dirty="0" err="1"/>
              <a:t>docker</a:t>
            </a:r>
            <a:r>
              <a:rPr lang="en-IN" dirty="0"/>
              <a:t> host can modify the mounts at any time</a:t>
            </a:r>
          </a:p>
          <a:p>
            <a:pPr marL="1257300" lvl="2" indent="-342900">
              <a:buFont typeface="+mj-lt"/>
              <a:buAutoNum type="alphaLcParenR"/>
            </a:pPr>
            <a:r>
              <a:rPr lang="en-IN" dirty="0" err="1"/>
              <a:t>tmpfs</a:t>
            </a:r>
            <a:r>
              <a:rPr lang="en-IN" dirty="0"/>
              <a:t> mounts</a:t>
            </a:r>
          </a:p>
          <a:p>
            <a:pPr marL="1714500" lvl="3" indent="-342900">
              <a:buFont typeface="Arial" panose="020B0604020202020204" pitchFamily="34" charset="0"/>
              <a:buChar char="•"/>
            </a:pPr>
            <a:r>
              <a:rPr lang="en-IN" dirty="0"/>
              <a:t>These are used by </a:t>
            </a:r>
            <a:r>
              <a:rPr lang="en-IN" dirty="0" err="1"/>
              <a:t>docker</a:t>
            </a:r>
            <a:r>
              <a:rPr lang="en-IN" dirty="0"/>
              <a:t> running on Linux  system.</a:t>
            </a:r>
          </a:p>
          <a:p>
            <a:pPr marL="1714500" lvl="3" indent="-342900">
              <a:buFont typeface="Arial" panose="020B0604020202020204" pitchFamily="34" charset="0"/>
              <a:buChar char="•"/>
            </a:pPr>
            <a:r>
              <a:rPr lang="en-IN" dirty="0"/>
              <a:t>The storage is inside host systems only.</a:t>
            </a:r>
          </a:p>
          <a:p>
            <a:pPr marL="1714500" lvl="3" indent="-342900">
              <a:buFont typeface="Arial" panose="020B0604020202020204" pitchFamily="34" charset="0"/>
              <a:buChar char="•"/>
            </a:pPr>
            <a:r>
              <a:rPr lang="en-IN" dirty="0"/>
              <a:t>We never write the </a:t>
            </a:r>
            <a:r>
              <a:rPr lang="en-IN" dirty="0" err="1"/>
              <a:t>tmpfs</a:t>
            </a:r>
            <a:r>
              <a:rPr lang="en-IN" dirty="0"/>
              <a:t> mounts on the host system’s </a:t>
            </a:r>
            <a:r>
              <a:rPr lang="en-IN" dirty="0" err="1"/>
              <a:t>filesystem</a:t>
            </a:r>
            <a:r>
              <a:rPr lang="en-IN" dirty="0"/>
              <a:t>. </a:t>
            </a:r>
          </a:p>
          <a:p>
            <a:pPr marL="1714500" lvl="3" indent="-342900">
              <a:buFont typeface="Arial" panose="020B0604020202020204" pitchFamily="34" charset="0"/>
              <a:buChar char="•"/>
            </a:pPr>
            <a:r>
              <a:rPr lang="en-IN" dirty="0"/>
              <a:t>Contrary to volumes and bind mounts </a:t>
            </a:r>
            <a:r>
              <a:rPr lang="en-IN" dirty="0" err="1"/>
              <a:t>tmpfs</a:t>
            </a:r>
            <a:r>
              <a:rPr lang="en-IN" dirty="0"/>
              <a:t> mounts are temporary and only persisted inside host memory.</a:t>
            </a:r>
          </a:p>
          <a:p>
            <a:pPr marL="1714500" lvl="3" indent="-342900">
              <a:buFont typeface="Arial" panose="020B0604020202020204" pitchFamily="34" charset="0"/>
              <a:buChar char="•"/>
            </a:pPr>
            <a:r>
              <a:rPr lang="en-IN" dirty="0"/>
              <a:t>When the container stops , the </a:t>
            </a:r>
            <a:r>
              <a:rPr lang="en-IN" dirty="0" err="1"/>
              <a:t>tmpfs</a:t>
            </a:r>
            <a:r>
              <a:rPr lang="en-IN" dirty="0"/>
              <a:t> mount removes . And files written there </a:t>
            </a:r>
            <a:r>
              <a:rPr lang="en-IN" dirty="0" err="1"/>
              <a:t>won’nt</a:t>
            </a:r>
            <a:r>
              <a:rPr lang="en-IN" dirty="0"/>
              <a:t> persisted.</a:t>
            </a:r>
          </a:p>
          <a:p>
            <a:pPr marL="800100" lvl="1" indent="-342900">
              <a:buFont typeface="Arial" panose="020B0604020202020204" pitchFamily="34" charset="0"/>
              <a:buChar char="•"/>
            </a:pPr>
            <a:r>
              <a:rPr lang="en-IN" dirty="0"/>
              <a:t>If the </a:t>
            </a:r>
            <a:r>
              <a:rPr lang="en-IN" dirty="0" err="1"/>
              <a:t>docker</a:t>
            </a:r>
            <a:r>
              <a:rPr lang="en-IN" dirty="0"/>
              <a:t> is running on Windows, we can use the </a:t>
            </a:r>
            <a:r>
              <a:rPr lang="en-IN" b="1" dirty="0"/>
              <a:t>named pipe</a:t>
            </a:r>
          </a:p>
        </p:txBody>
      </p:sp>
    </p:spTree>
    <p:extLst>
      <p:ext uri="{BB962C8B-B14F-4D97-AF65-F5344CB8AC3E}">
        <p14:creationId xmlns:p14="http://schemas.microsoft.com/office/powerpoint/2010/main" val="1061466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792" y="405353"/>
            <a:ext cx="114535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Secrets in Docker</a:t>
            </a:r>
          </a:p>
          <a:p>
            <a:pPr marL="285750" indent="-285750">
              <a:buFont typeface="Arial" panose="020B0604020202020204" pitchFamily="34" charset="0"/>
              <a:buChar char="•"/>
            </a:pPr>
            <a:r>
              <a:rPr lang="en-US" dirty="0"/>
              <a:t>Secrets provide a mechanism to securely store data that can be read by applications at runtime.</a:t>
            </a:r>
          </a:p>
          <a:p>
            <a:pPr marL="285750" indent="-285750">
              <a:buFont typeface="Arial" panose="020B0604020202020204" pitchFamily="34" charset="0"/>
              <a:buChar char="•"/>
            </a:pPr>
            <a:r>
              <a:rPr lang="en-US" dirty="0"/>
              <a:t>Secrets are created and managed separately from the application</a:t>
            </a:r>
          </a:p>
          <a:p>
            <a:pPr marL="285750" indent="-285750">
              <a:buFont typeface="Arial" panose="020B0604020202020204" pitchFamily="34" charset="0"/>
              <a:buChar char="•"/>
            </a:pPr>
            <a:r>
              <a:rPr lang="en-US" dirty="0" err="1"/>
              <a:t>docker</a:t>
            </a:r>
            <a:r>
              <a:rPr lang="en-US" dirty="0"/>
              <a:t> secrets are only available to swarm services</a:t>
            </a:r>
          </a:p>
          <a:p>
            <a:pPr marL="285750" indent="-285750">
              <a:buFont typeface="Arial" panose="020B0604020202020204" pitchFamily="34" charset="0"/>
              <a:buChar char="•"/>
            </a:pPr>
            <a:r>
              <a:rPr lang="en-US" dirty="0"/>
              <a:t>This means stand-alone containers can not access the secrets, therefore to use the secrets , we must configure our cluster </a:t>
            </a:r>
            <a:r>
              <a:rPr lang="en-US"/>
              <a:t>for swarm</a:t>
            </a: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78856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14995" y="1996898"/>
            <a:ext cx="10689996" cy="4699262"/>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4" name="Rectangle 3"/>
          <p:cNvSpPr/>
          <p:nvPr/>
        </p:nvSpPr>
        <p:spPr>
          <a:xfrm>
            <a:off x="850665" y="2213715"/>
            <a:ext cx="2705493" cy="160255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t>Network sandbox</a:t>
            </a:r>
          </a:p>
        </p:txBody>
      </p:sp>
      <p:sp>
        <p:nvSpPr>
          <p:cNvPr id="2" name="TextBox 1"/>
          <p:cNvSpPr txBox="1"/>
          <p:nvPr/>
        </p:nvSpPr>
        <p:spPr>
          <a:xfrm>
            <a:off x="169509" y="84841"/>
            <a:ext cx="11670383" cy="2308324"/>
          </a:xfrm>
          <a:prstGeom prst="rect">
            <a:avLst/>
          </a:prstGeom>
          <a:noFill/>
        </p:spPr>
        <p:txBody>
          <a:bodyPr wrap="square" rtlCol="0">
            <a:spAutoFit/>
          </a:bodyPr>
          <a:lstStyle/>
          <a:p>
            <a:pPr marL="285750" indent="-285750">
              <a:buFont typeface="Arial" panose="020B0604020202020204" pitchFamily="34" charset="0"/>
              <a:buChar char="•"/>
            </a:pPr>
            <a:r>
              <a:rPr lang="en-IN" dirty="0"/>
              <a:t>Docker networking – it refers to ability for containers to connect and communicate with each other, or to the no-</a:t>
            </a:r>
            <a:r>
              <a:rPr lang="en-IN" dirty="0" err="1"/>
              <a:t>docker</a:t>
            </a:r>
            <a:r>
              <a:rPr lang="en-IN" dirty="0"/>
              <a:t> workloads.</a:t>
            </a:r>
          </a:p>
          <a:p>
            <a:pPr marL="285750" indent="-285750">
              <a:buFont typeface="Arial" panose="020B0604020202020204" pitchFamily="34" charset="0"/>
              <a:buChar char="•"/>
            </a:pPr>
            <a:r>
              <a:rPr lang="en-IN" dirty="0"/>
              <a:t>It’s a communication package that allows isolated </a:t>
            </a:r>
            <a:r>
              <a:rPr lang="en-IN" dirty="0" err="1"/>
              <a:t>docker</a:t>
            </a:r>
            <a:r>
              <a:rPr lang="en-IN" dirty="0"/>
              <a:t> containers to communicate with one another to perform required tasks.</a:t>
            </a:r>
          </a:p>
          <a:p>
            <a:pPr marL="285750" indent="-285750">
              <a:buFont typeface="Arial" panose="020B0604020202020204" pitchFamily="34" charset="0"/>
              <a:buChar char="•"/>
            </a:pPr>
            <a:r>
              <a:rPr lang="en-IN" dirty="0"/>
              <a:t>Flexibility</a:t>
            </a:r>
          </a:p>
          <a:p>
            <a:pPr marL="285750" indent="-285750">
              <a:buFont typeface="Arial" panose="020B0604020202020204" pitchFamily="34" charset="0"/>
              <a:buChar char="•"/>
            </a:pPr>
            <a:r>
              <a:rPr lang="en-IN" dirty="0"/>
              <a:t>Cross-platform - swarm clusters</a:t>
            </a:r>
          </a:p>
          <a:p>
            <a:pPr marL="285750" indent="-285750">
              <a:buFont typeface="Arial" panose="020B0604020202020204" pitchFamily="34" charset="0"/>
              <a:buChar char="•"/>
            </a:pPr>
            <a:r>
              <a:rPr lang="en-IN" dirty="0"/>
              <a:t>Scalability</a:t>
            </a:r>
          </a:p>
          <a:p>
            <a:pPr marL="285750" indent="-285750">
              <a:buFont typeface="Arial" panose="020B0604020202020204" pitchFamily="34" charset="0"/>
              <a:buChar char="•"/>
            </a:pPr>
            <a:r>
              <a:rPr lang="en-IN" dirty="0"/>
              <a:t>decentralized</a:t>
            </a:r>
          </a:p>
        </p:txBody>
      </p:sp>
      <p:sp>
        <p:nvSpPr>
          <p:cNvPr id="3" name="Rectangle 2"/>
          <p:cNvSpPr/>
          <p:nvPr/>
        </p:nvSpPr>
        <p:spPr>
          <a:xfrm>
            <a:off x="1453979" y="2515372"/>
            <a:ext cx="1319753" cy="71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Container 1</a:t>
            </a:r>
          </a:p>
        </p:txBody>
      </p:sp>
      <p:sp>
        <p:nvSpPr>
          <p:cNvPr id="5" name="TextBox 4"/>
          <p:cNvSpPr txBox="1"/>
          <p:nvPr/>
        </p:nvSpPr>
        <p:spPr>
          <a:xfrm>
            <a:off x="1028203" y="3231809"/>
            <a:ext cx="107465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endpoint</a:t>
            </a:r>
          </a:p>
        </p:txBody>
      </p:sp>
      <p:sp>
        <p:nvSpPr>
          <p:cNvPr id="6" name="Rectangle 5"/>
          <p:cNvSpPr/>
          <p:nvPr/>
        </p:nvSpPr>
        <p:spPr>
          <a:xfrm>
            <a:off x="4179898" y="2213715"/>
            <a:ext cx="2705493" cy="160255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t>Network sandbox</a:t>
            </a:r>
          </a:p>
        </p:txBody>
      </p:sp>
      <p:sp>
        <p:nvSpPr>
          <p:cNvPr id="7" name="Rectangle 6"/>
          <p:cNvSpPr/>
          <p:nvPr/>
        </p:nvSpPr>
        <p:spPr>
          <a:xfrm>
            <a:off x="4784783" y="2515372"/>
            <a:ext cx="1319753" cy="71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Container 2</a:t>
            </a:r>
          </a:p>
        </p:txBody>
      </p:sp>
      <p:sp>
        <p:nvSpPr>
          <p:cNvPr id="8" name="TextBox 7"/>
          <p:cNvSpPr txBox="1"/>
          <p:nvPr/>
        </p:nvSpPr>
        <p:spPr>
          <a:xfrm>
            <a:off x="4604103" y="3231809"/>
            <a:ext cx="107465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endpoint</a:t>
            </a:r>
          </a:p>
        </p:txBody>
      </p:sp>
      <p:sp>
        <p:nvSpPr>
          <p:cNvPr id="9" name="Rectangle 8"/>
          <p:cNvSpPr/>
          <p:nvPr/>
        </p:nvSpPr>
        <p:spPr>
          <a:xfrm>
            <a:off x="7518558" y="2213715"/>
            <a:ext cx="2705493" cy="160255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t>Network sandbox</a:t>
            </a:r>
          </a:p>
        </p:txBody>
      </p:sp>
      <p:sp>
        <p:nvSpPr>
          <p:cNvPr id="10" name="Rectangle 9"/>
          <p:cNvSpPr/>
          <p:nvPr/>
        </p:nvSpPr>
        <p:spPr>
          <a:xfrm>
            <a:off x="8277415" y="2515372"/>
            <a:ext cx="1319753" cy="716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Container 3</a:t>
            </a:r>
          </a:p>
        </p:txBody>
      </p:sp>
      <p:sp>
        <p:nvSpPr>
          <p:cNvPr id="11" name="TextBox 10"/>
          <p:cNvSpPr txBox="1"/>
          <p:nvPr/>
        </p:nvSpPr>
        <p:spPr>
          <a:xfrm>
            <a:off x="7942763" y="3231809"/>
            <a:ext cx="10746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endpoint</a:t>
            </a:r>
          </a:p>
        </p:txBody>
      </p:sp>
      <p:sp>
        <p:nvSpPr>
          <p:cNvPr id="12" name="Rectangle 11"/>
          <p:cNvSpPr/>
          <p:nvPr/>
        </p:nvSpPr>
        <p:spPr>
          <a:xfrm>
            <a:off x="850665" y="4193344"/>
            <a:ext cx="4260916" cy="452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a:t>
            </a:r>
          </a:p>
        </p:txBody>
      </p:sp>
      <p:sp>
        <p:nvSpPr>
          <p:cNvPr id="13" name="Rectangle 12"/>
          <p:cNvSpPr/>
          <p:nvPr/>
        </p:nvSpPr>
        <p:spPr>
          <a:xfrm>
            <a:off x="5983560" y="4117928"/>
            <a:ext cx="4260916" cy="452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a:t>
            </a:r>
          </a:p>
        </p:txBody>
      </p:sp>
      <p:sp>
        <p:nvSpPr>
          <p:cNvPr id="14" name="Up Arrow 13"/>
          <p:cNvSpPr/>
          <p:nvPr/>
        </p:nvSpPr>
        <p:spPr>
          <a:xfrm>
            <a:off x="1265444" y="3601141"/>
            <a:ext cx="273378" cy="592203"/>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5" name="TextBox 14"/>
          <p:cNvSpPr txBox="1"/>
          <p:nvPr/>
        </p:nvSpPr>
        <p:spPr>
          <a:xfrm>
            <a:off x="5739247" y="3226253"/>
            <a:ext cx="107465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endpoint</a:t>
            </a:r>
          </a:p>
        </p:txBody>
      </p:sp>
      <p:sp>
        <p:nvSpPr>
          <p:cNvPr id="16" name="Up Arrow 15"/>
          <p:cNvSpPr/>
          <p:nvPr/>
        </p:nvSpPr>
        <p:spPr>
          <a:xfrm>
            <a:off x="4729009" y="3601141"/>
            <a:ext cx="273378" cy="592203"/>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Up Arrow 16"/>
          <p:cNvSpPr/>
          <p:nvPr/>
        </p:nvSpPr>
        <p:spPr>
          <a:xfrm>
            <a:off x="6123783" y="3520169"/>
            <a:ext cx="273378" cy="592203"/>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8" name="Up Arrow 17"/>
          <p:cNvSpPr/>
          <p:nvPr/>
        </p:nvSpPr>
        <p:spPr>
          <a:xfrm>
            <a:off x="8243243" y="3516299"/>
            <a:ext cx="273378" cy="592203"/>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9" name="Rectangle 18"/>
          <p:cNvSpPr/>
          <p:nvPr/>
        </p:nvSpPr>
        <p:spPr>
          <a:xfrm>
            <a:off x="850665" y="4806086"/>
            <a:ext cx="9634194" cy="499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Docker Engine</a:t>
            </a:r>
          </a:p>
        </p:txBody>
      </p:sp>
      <p:sp>
        <p:nvSpPr>
          <p:cNvPr id="20" name="Rectangle 19"/>
          <p:cNvSpPr/>
          <p:nvPr/>
        </p:nvSpPr>
        <p:spPr>
          <a:xfrm>
            <a:off x="861663" y="5390850"/>
            <a:ext cx="9634194" cy="499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 driver</a:t>
            </a:r>
          </a:p>
        </p:txBody>
      </p:sp>
      <p:sp>
        <p:nvSpPr>
          <p:cNvPr id="21" name="Rectangle 20"/>
          <p:cNvSpPr/>
          <p:nvPr/>
        </p:nvSpPr>
        <p:spPr>
          <a:xfrm>
            <a:off x="861663" y="5975614"/>
            <a:ext cx="9634194" cy="499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Network Infrastructure</a:t>
            </a:r>
          </a:p>
        </p:txBody>
      </p:sp>
    </p:spTree>
    <p:extLst>
      <p:ext uri="{BB962C8B-B14F-4D97-AF65-F5344CB8AC3E}">
        <p14:creationId xmlns:p14="http://schemas.microsoft.com/office/powerpoint/2010/main" val="4147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189" y="230660"/>
            <a:ext cx="6096000" cy="646331"/>
          </a:xfrm>
          <a:prstGeom prst="rect">
            <a:avLst/>
          </a:prstGeom>
        </p:spPr>
        <p:txBody>
          <a:bodyPr>
            <a:spAutoFit/>
          </a:bodyPr>
          <a:lstStyle/>
          <a:p>
            <a:pPr marL="285750" indent="-285750">
              <a:buFont typeface="Arial" panose="020B0604020202020204" pitchFamily="34" charset="0"/>
              <a:buChar char="•"/>
            </a:pPr>
            <a:r>
              <a:rPr lang="en-IN" dirty="0"/>
              <a:t>Bridge Network driver</a:t>
            </a:r>
          </a:p>
          <a:p>
            <a:pPr marL="285750" indent="-285750">
              <a:buFont typeface="Arial" panose="020B0604020202020204" pitchFamily="34" charset="0"/>
              <a:buChar char="•"/>
            </a:pPr>
            <a:r>
              <a:rPr lang="en-IN" dirty="0"/>
              <a:t>This id default network </a:t>
            </a:r>
          </a:p>
        </p:txBody>
      </p:sp>
      <p:sp>
        <p:nvSpPr>
          <p:cNvPr id="3" name="Rectangle 2"/>
          <p:cNvSpPr/>
          <p:nvPr/>
        </p:nvSpPr>
        <p:spPr>
          <a:xfrm>
            <a:off x="725865" y="1102936"/>
            <a:ext cx="7805394" cy="39498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host</a:t>
            </a:r>
            <a:endParaRPr lang="en-IN" dirty="0"/>
          </a:p>
        </p:txBody>
      </p:sp>
      <p:sp>
        <p:nvSpPr>
          <p:cNvPr id="4" name="Rounded Rectangle 3"/>
          <p:cNvSpPr/>
          <p:nvPr/>
        </p:nvSpPr>
        <p:spPr>
          <a:xfrm>
            <a:off x="1159497" y="1734532"/>
            <a:ext cx="2215299" cy="155542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Db</a:t>
            </a:r>
          </a:p>
          <a:p>
            <a:pPr algn="ctr"/>
            <a:r>
              <a:rPr lang="en-US" dirty="0"/>
              <a:t>178.23.0.3</a:t>
            </a:r>
            <a:endParaRPr lang="en-IN" dirty="0"/>
          </a:p>
        </p:txBody>
      </p:sp>
      <p:sp>
        <p:nvSpPr>
          <p:cNvPr id="5" name="Rounded Rectangle 4"/>
          <p:cNvSpPr/>
          <p:nvPr/>
        </p:nvSpPr>
        <p:spPr>
          <a:xfrm>
            <a:off x="5722071" y="1569562"/>
            <a:ext cx="2158737" cy="14611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Web-app</a:t>
            </a:r>
          </a:p>
          <a:p>
            <a:pPr algn="ctr"/>
            <a:r>
              <a:rPr lang="en-US" dirty="0"/>
              <a:t>178.57.5.3</a:t>
            </a:r>
            <a:endParaRPr lang="en-IN" dirty="0"/>
          </a:p>
        </p:txBody>
      </p:sp>
      <p:sp>
        <p:nvSpPr>
          <p:cNvPr id="6" name="Rectangle 5"/>
          <p:cNvSpPr/>
          <p:nvPr/>
        </p:nvSpPr>
        <p:spPr>
          <a:xfrm>
            <a:off x="2300140" y="3921551"/>
            <a:ext cx="4308049"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Test-bridge </a:t>
            </a:r>
            <a:r>
              <a:rPr lang="en-US" dirty="0" err="1"/>
              <a:t>nw</a:t>
            </a:r>
            <a:endParaRPr lang="en-IN" dirty="0"/>
          </a:p>
        </p:txBody>
      </p:sp>
      <p:sp>
        <p:nvSpPr>
          <p:cNvPr id="7" name="TextBox 6"/>
          <p:cNvSpPr txBox="1"/>
          <p:nvPr/>
        </p:nvSpPr>
        <p:spPr>
          <a:xfrm>
            <a:off x="6872140" y="3289955"/>
            <a:ext cx="1102936" cy="369332"/>
          </a:xfrm>
          <a:prstGeom prst="rect">
            <a:avLst/>
          </a:prstGeom>
          <a:noFill/>
        </p:spPr>
        <p:txBody>
          <a:bodyPr wrap="square" rtlCol="0">
            <a:spAutoFit/>
          </a:bodyPr>
          <a:lstStyle/>
          <a:p>
            <a:r>
              <a:rPr lang="en-US" dirty="0"/>
              <a:t>8085</a:t>
            </a:r>
            <a:endParaRPr lang="en-IN" dirty="0"/>
          </a:p>
        </p:txBody>
      </p:sp>
      <p:cxnSp>
        <p:nvCxnSpPr>
          <p:cNvPr id="9" name="Elbow Connector 8"/>
          <p:cNvCxnSpPr>
            <a:stCxn id="4" idx="2"/>
            <a:endCxn id="6" idx="0"/>
          </p:cNvCxnSpPr>
          <p:nvPr/>
        </p:nvCxnSpPr>
        <p:spPr>
          <a:xfrm rot="16200000" flipH="1">
            <a:off x="3044858" y="2512244"/>
            <a:ext cx="631596" cy="21870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6" idx="0"/>
          </p:cNvCxnSpPr>
          <p:nvPr/>
        </p:nvCxnSpPr>
        <p:spPr>
          <a:xfrm rot="5400000">
            <a:off x="5182386" y="2302497"/>
            <a:ext cx="890834" cy="2347275"/>
          </a:xfrm>
          <a:prstGeom prst="bentConnector3">
            <a:avLst>
              <a:gd name="adj1" fmla="val 64815"/>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1723" y="5589252"/>
            <a:ext cx="780539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External network 8000</a:t>
            </a:r>
            <a:endParaRPr lang="en-IN" dirty="0"/>
          </a:p>
        </p:txBody>
      </p:sp>
      <p:sp>
        <p:nvSpPr>
          <p:cNvPr id="20" name="Left-Right Arrow 19"/>
          <p:cNvSpPr/>
          <p:nvPr/>
        </p:nvSpPr>
        <p:spPr>
          <a:xfrm rot="16200000">
            <a:off x="4091233" y="4817097"/>
            <a:ext cx="1046375" cy="4979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4322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88537" y="565608"/>
            <a:ext cx="8465270" cy="5684363"/>
          </a:xfrm>
          <a:prstGeom prst="rect">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n-US" b="1" dirty="0"/>
              <a:t>Docker daemon host</a:t>
            </a:r>
            <a:endParaRPr lang="en-IN" b="1" dirty="0"/>
          </a:p>
        </p:txBody>
      </p:sp>
      <p:sp>
        <p:nvSpPr>
          <p:cNvPr id="2" name="Rectangle 1"/>
          <p:cNvSpPr/>
          <p:nvPr/>
        </p:nvSpPr>
        <p:spPr>
          <a:xfrm>
            <a:off x="622169" y="2601798"/>
            <a:ext cx="2224726" cy="8766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Root_default</a:t>
            </a:r>
            <a:r>
              <a:rPr lang="en-US" dirty="0"/>
              <a:t> bridge </a:t>
            </a:r>
            <a:r>
              <a:rPr lang="en-US" dirty="0" err="1"/>
              <a:t>nw</a:t>
            </a:r>
            <a:endParaRPr lang="en-IN" dirty="0"/>
          </a:p>
        </p:txBody>
      </p:sp>
      <p:sp>
        <p:nvSpPr>
          <p:cNvPr id="3" name="Oval 2"/>
          <p:cNvSpPr/>
          <p:nvPr/>
        </p:nvSpPr>
        <p:spPr>
          <a:xfrm>
            <a:off x="188536" y="1036948"/>
            <a:ext cx="1941922" cy="9049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Root-app-1</a:t>
            </a:r>
            <a:endParaRPr lang="en-IN" dirty="0"/>
          </a:p>
        </p:txBody>
      </p:sp>
      <p:sp>
        <p:nvSpPr>
          <p:cNvPr id="4" name="Oval 3"/>
          <p:cNvSpPr/>
          <p:nvPr/>
        </p:nvSpPr>
        <p:spPr>
          <a:xfrm>
            <a:off x="2395980" y="1113933"/>
            <a:ext cx="1941922" cy="9049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Root-mysqldb-1</a:t>
            </a:r>
            <a:endParaRPr lang="en-IN" dirty="0"/>
          </a:p>
        </p:txBody>
      </p:sp>
      <p:cxnSp>
        <p:nvCxnSpPr>
          <p:cNvPr id="6" name="Straight Arrow Connector 5"/>
          <p:cNvCxnSpPr>
            <a:stCxn id="3" idx="4"/>
            <a:endCxn id="2" idx="0"/>
          </p:cNvCxnSpPr>
          <p:nvPr/>
        </p:nvCxnSpPr>
        <p:spPr>
          <a:xfrm>
            <a:off x="1159497" y="1941922"/>
            <a:ext cx="575035" cy="659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4"/>
            <a:endCxn id="2" idx="0"/>
          </p:cNvCxnSpPr>
          <p:nvPr/>
        </p:nvCxnSpPr>
        <p:spPr>
          <a:xfrm flipH="1">
            <a:off x="1734532" y="2018907"/>
            <a:ext cx="1632409" cy="58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01559" y="2535810"/>
            <a:ext cx="2997723" cy="94268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Default bridge</a:t>
            </a:r>
            <a:endParaRPr lang="en-IN" dirty="0"/>
          </a:p>
        </p:txBody>
      </p:sp>
      <p:sp>
        <p:nvSpPr>
          <p:cNvPr id="10" name="Oval 9"/>
          <p:cNvSpPr/>
          <p:nvPr/>
        </p:nvSpPr>
        <p:spPr>
          <a:xfrm>
            <a:off x="4939645" y="4835951"/>
            <a:ext cx="1263192" cy="82013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c1</a:t>
            </a:r>
            <a:endParaRPr lang="en-IN" dirty="0"/>
          </a:p>
        </p:txBody>
      </p:sp>
      <p:sp>
        <p:nvSpPr>
          <p:cNvPr id="11" name="Oval 10"/>
          <p:cNvSpPr/>
          <p:nvPr/>
        </p:nvSpPr>
        <p:spPr>
          <a:xfrm>
            <a:off x="6967979" y="4978925"/>
            <a:ext cx="1263192" cy="82013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c2</a:t>
            </a:r>
            <a:endParaRPr lang="en-IN" dirty="0"/>
          </a:p>
        </p:txBody>
      </p:sp>
      <p:cxnSp>
        <p:nvCxnSpPr>
          <p:cNvPr id="13" name="Straight Arrow Connector 12"/>
          <p:cNvCxnSpPr>
            <a:stCxn id="10" idx="0"/>
            <a:endCxn id="9" idx="2"/>
          </p:cNvCxnSpPr>
          <p:nvPr/>
        </p:nvCxnSpPr>
        <p:spPr>
          <a:xfrm flipV="1">
            <a:off x="5571241" y="3478491"/>
            <a:ext cx="1329180" cy="1357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a:endCxn id="9" idx="2"/>
          </p:cNvCxnSpPr>
          <p:nvPr/>
        </p:nvCxnSpPr>
        <p:spPr>
          <a:xfrm flipH="1" flipV="1">
            <a:off x="6900421" y="3478491"/>
            <a:ext cx="699154" cy="150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464511" y="565608"/>
            <a:ext cx="2092751" cy="5684363"/>
          </a:xfrm>
          <a:prstGeom prst="rect">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n-US" b="1" dirty="0"/>
              <a:t>Docker daemon host2</a:t>
            </a:r>
            <a:endParaRPr lang="en-IN" b="1" dirty="0"/>
          </a:p>
        </p:txBody>
      </p:sp>
      <p:sp>
        <p:nvSpPr>
          <p:cNvPr id="19" name="Oval 18"/>
          <p:cNvSpPr/>
          <p:nvPr/>
        </p:nvSpPr>
        <p:spPr>
          <a:xfrm>
            <a:off x="9982987" y="4157221"/>
            <a:ext cx="1263192" cy="82013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c2</a:t>
            </a:r>
            <a:endParaRPr lang="en-IN" dirty="0"/>
          </a:p>
        </p:txBody>
      </p:sp>
      <p:cxnSp>
        <p:nvCxnSpPr>
          <p:cNvPr id="21" name="Straight Arrow Connector 20"/>
          <p:cNvCxnSpPr/>
          <p:nvPr/>
        </p:nvCxnSpPr>
        <p:spPr>
          <a:xfrm flipH="1" flipV="1">
            <a:off x="6900420" y="3478491"/>
            <a:ext cx="3082567" cy="1093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ultiply 21"/>
          <p:cNvSpPr/>
          <p:nvPr/>
        </p:nvSpPr>
        <p:spPr>
          <a:xfrm>
            <a:off x="8297159" y="3789575"/>
            <a:ext cx="631596" cy="631597"/>
          </a:xfrm>
          <a:prstGeom prst="mathMultiply">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9491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788" y="142196"/>
            <a:ext cx="6096000" cy="1200329"/>
          </a:xfrm>
          <a:prstGeom prst="rect">
            <a:avLst/>
          </a:prstGeom>
        </p:spPr>
        <p:txBody>
          <a:bodyPr>
            <a:spAutoFit/>
          </a:bodyPr>
          <a:lstStyle/>
          <a:p>
            <a:pPr marL="285750" lvl="0" indent="-285750">
              <a:buFont typeface="Arial" panose="020B0604020202020204" pitchFamily="34" charset="0"/>
              <a:buChar char="•"/>
            </a:pPr>
            <a:r>
              <a:rPr lang="en-IN" b="1" dirty="0">
                <a:solidFill>
                  <a:prstClr val="black"/>
                </a:solidFill>
              </a:rPr>
              <a:t>Host network driver-</a:t>
            </a:r>
          </a:p>
          <a:p>
            <a:pPr marL="285750" lvl="0" indent="-285750">
              <a:buFont typeface="Arial" panose="020B0604020202020204" pitchFamily="34" charset="0"/>
              <a:buChar char="•"/>
            </a:pPr>
            <a:r>
              <a:rPr lang="en-IN" dirty="0">
                <a:solidFill>
                  <a:prstClr val="black"/>
                </a:solidFill>
              </a:rPr>
              <a:t>It removes the network isolation between the containers and </a:t>
            </a:r>
            <a:r>
              <a:rPr lang="en-IN" dirty="0" err="1">
                <a:solidFill>
                  <a:prstClr val="black"/>
                </a:solidFill>
              </a:rPr>
              <a:t>docker</a:t>
            </a:r>
            <a:r>
              <a:rPr lang="en-IN" dirty="0">
                <a:solidFill>
                  <a:prstClr val="black"/>
                </a:solidFill>
              </a:rPr>
              <a:t> host. Due to this the containers can directly use the host’s networking once isolation is removed.</a:t>
            </a:r>
          </a:p>
        </p:txBody>
      </p:sp>
      <p:sp>
        <p:nvSpPr>
          <p:cNvPr id="3" name="Rectangle 2"/>
          <p:cNvSpPr/>
          <p:nvPr/>
        </p:nvSpPr>
        <p:spPr>
          <a:xfrm>
            <a:off x="725865" y="1555423"/>
            <a:ext cx="7805394" cy="39498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host</a:t>
            </a:r>
            <a:endParaRPr lang="en-IN" dirty="0"/>
          </a:p>
        </p:txBody>
      </p:sp>
      <p:sp>
        <p:nvSpPr>
          <p:cNvPr id="4" name="Rounded Rectangle 3"/>
          <p:cNvSpPr/>
          <p:nvPr/>
        </p:nvSpPr>
        <p:spPr>
          <a:xfrm>
            <a:off x="1159497" y="2187019"/>
            <a:ext cx="2215299" cy="155542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Db</a:t>
            </a:r>
          </a:p>
          <a:p>
            <a:pPr algn="ctr"/>
            <a:r>
              <a:rPr lang="en-US" dirty="0"/>
              <a:t>178.23.0.3</a:t>
            </a:r>
            <a:endParaRPr lang="en-IN" dirty="0"/>
          </a:p>
        </p:txBody>
      </p:sp>
      <p:sp>
        <p:nvSpPr>
          <p:cNvPr id="5" name="Rounded Rectangle 4"/>
          <p:cNvSpPr/>
          <p:nvPr/>
        </p:nvSpPr>
        <p:spPr>
          <a:xfrm>
            <a:off x="5722071" y="2022049"/>
            <a:ext cx="2158737" cy="14611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Web-app</a:t>
            </a:r>
          </a:p>
          <a:p>
            <a:pPr algn="ctr"/>
            <a:r>
              <a:rPr lang="en-US" dirty="0"/>
              <a:t>178.57.5.3</a:t>
            </a:r>
            <a:endParaRPr lang="en-IN" dirty="0"/>
          </a:p>
        </p:txBody>
      </p:sp>
      <p:sp>
        <p:nvSpPr>
          <p:cNvPr id="6" name="Rectangle 5"/>
          <p:cNvSpPr/>
          <p:nvPr/>
        </p:nvSpPr>
        <p:spPr>
          <a:xfrm>
            <a:off x="2300140" y="4374038"/>
            <a:ext cx="4308049" cy="89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a:t>
            </a:r>
            <a:r>
              <a:rPr lang="en-US" dirty="0" err="1"/>
              <a:t>nw</a:t>
            </a:r>
            <a:endParaRPr lang="en-IN" dirty="0"/>
          </a:p>
        </p:txBody>
      </p:sp>
      <p:sp>
        <p:nvSpPr>
          <p:cNvPr id="7" name="TextBox 6"/>
          <p:cNvSpPr txBox="1"/>
          <p:nvPr/>
        </p:nvSpPr>
        <p:spPr>
          <a:xfrm>
            <a:off x="6872140" y="3742442"/>
            <a:ext cx="1102936" cy="369332"/>
          </a:xfrm>
          <a:prstGeom prst="rect">
            <a:avLst/>
          </a:prstGeom>
          <a:solidFill>
            <a:srgbClr val="FFFF00"/>
          </a:solidFill>
        </p:spPr>
        <p:txBody>
          <a:bodyPr wrap="square" rtlCol="0">
            <a:spAutoFit/>
          </a:bodyPr>
          <a:lstStyle/>
          <a:p>
            <a:r>
              <a:rPr lang="en-US" dirty="0"/>
              <a:t>8085</a:t>
            </a:r>
            <a:endParaRPr lang="en-IN" dirty="0"/>
          </a:p>
        </p:txBody>
      </p:sp>
      <p:cxnSp>
        <p:nvCxnSpPr>
          <p:cNvPr id="8" name="Elbow Connector 7"/>
          <p:cNvCxnSpPr>
            <a:stCxn id="4" idx="2"/>
            <a:endCxn id="6" idx="0"/>
          </p:cNvCxnSpPr>
          <p:nvPr/>
        </p:nvCxnSpPr>
        <p:spPr>
          <a:xfrm rot="16200000" flipH="1">
            <a:off x="3044858" y="2964731"/>
            <a:ext cx="631596" cy="21870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2"/>
            <a:endCxn id="6" idx="0"/>
          </p:cNvCxnSpPr>
          <p:nvPr/>
        </p:nvCxnSpPr>
        <p:spPr>
          <a:xfrm rot="5400000">
            <a:off x="5182386" y="2754984"/>
            <a:ext cx="890834" cy="2347275"/>
          </a:xfrm>
          <a:prstGeom prst="bentConnector3">
            <a:avLst>
              <a:gd name="adj1" fmla="val 64815"/>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1723" y="6041739"/>
            <a:ext cx="7805394" cy="369332"/>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External network 8085</a:t>
            </a:r>
            <a:endParaRPr lang="en-IN" dirty="0"/>
          </a:p>
        </p:txBody>
      </p:sp>
      <p:sp>
        <p:nvSpPr>
          <p:cNvPr id="11" name="Left-Right Arrow 10"/>
          <p:cNvSpPr/>
          <p:nvPr/>
        </p:nvSpPr>
        <p:spPr>
          <a:xfrm rot="16200000">
            <a:off x="4091233" y="5269584"/>
            <a:ext cx="1046375" cy="49793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7194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5982" y="331773"/>
            <a:ext cx="11264114" cy="4524315"/>
          </a:xfrm>
          <a:prstGeom prst="rect">
            <a:avLst/>
          </a:prstGeom>
          <a:noFill/>
        </p:spPr>
        <p:txBody>
          <a:bodyPr wrap="square" rtlCol="0">
            <a:spAutoFit/>
          </a:bodyPr>
          <a:lstStyle/>
          <a:p>
            <a:pPr marL="285750" indent="-285750">
              <a:buFont typeface="Arial" panose="020B0604020202020204" pitchFamily="34" charset="0"/>
              <a:buChar char="•"/>
            </a:pPr>
            <a:r>
              <a:rPr lang="en-IN" dirty="0"/>
              <a:t>Bridge Network driver</a:t>
            </a:r>
          </a:p>
          <a:p>
            <a:pPr marL="285750" indent="-285750">
              <a:buFont typeface="Arial" panose="020B0604020202020204" pitchFamily="34" charset="0"/>
              <a:buChar char="•"/>
            </a:pPr>
            <a:r>
              <a:rPr lang="en-IN" dirty="0"/>
              <a:t>This id default network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None network- container is not attached or associated with any container , when the driver in ‘none’.</a:t>
            </a:r>
          </a:p>
          <a:p>
            <a:pPr marL="285750" indent="-285750">
              <a:buFont typeface="Arial" panose="020B0604020202020204" pitchFamily="34" charset="0"/>
              <a:buChar char="•"/>
            </a:pPr>
            <a:r>
              <a:rPr lang="en-IN" dirty="0"/>
              <a:t>In this case the containers also do not have access to any other container or external network.</a:t>
            </a:r>
          </a:p>
          <a:p>
            <a:pPr marL="285750" indent="-285750">
              <a:buFont typeface="Arial" panose="020B0604020202020204" pitchFamily="34" charset="0"/>
              <a:buChar char="•"/>
            </a:pPr>
            <a:r>
              <a:rPr lang="en-IN" dirty="0"/>
              <a:t>When we want to disable networking stack for a container and have loopback device then we can use this type of network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Host network driver-</a:t>
            </a:r>
          </a:p>
          <a:p>
            <a:pPr marL="285750" indent="-285750">
              <a:buFont typeface="Arial" panose="020B0604020202020204" pitchFamily="34" charset="0"/>
              <a:buChar char="•"/>
            </a:pPr>
            <a:r>
              <a:rPr lang="en-IN" dirty="0"/>
              <a:t>It removes the </a:t>
            </a:r>
            <a:r>
              <a:rPr lang="en-IN" dirty="0" err="1"/>
              <a:t>netwrk</a:t>
            </a:r>
            <a:r>
              <a:rPr lang="en-IN" dirty="0"/>
              <a:t> isolation between the containers and </a:t>
            </a:r>
            <a:r>
              <a:rPr lang="en-IN" dirty="0" err="1"/>
              <a:t>docker</a:t>
            </a:r>
            <a:r>
              <a:rPr lang="en-IN" dirty="0"/>
              <a:t> host. Due to this the containers can directly use the host’s networking once isolation is removed.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Overlay network-</a:t>
            </a:r>
          </a:p>
          <a:p>
            <a:pPr marL="285750" indent="-285750">
              <a:buFont typeface="Arial" panose="020B0604020202020204" pitchFamily="34" charset="0"/>
              <a:buChar char="•"/>
            </a:pPr>
            <a:r>
              <a:rPr lang="en-IN" dirty="0"/>
              <a:t>It is used  with swarm cluster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04134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5338132"/>
              </p:ext>
            </p:extLst>
          </p:nvPr>
        </p:nvGraphicFramePr>
        <p:xfrm>
          <a:off x="263950" y="88612"/>
          <a:ext cx="11453568" cy="6477150"/>
        </p:xfrm>
        <a:graphic>
          <a:graphicData uri="http://schemas.openxmlformats.org/drawingml/2006/table">
            <a:tbl>
              <a:tblPr bandRow="1">
                <a:tableStyleId>{5C22544A-7EE6-4342-B048-85BDC9FD1C3A}</a:tableStyleId>
              </a:tblPr>
              <a:tblGrid>
                <a:gridCol w="3912124">
                  <a:extLst>
                    <a:ext uri="{9D8B030D-6E8A-4147-A177-3AD203B41FA5}">
                      <a16:colId xmlns:a16="http://schemas.microsoft.com/office/drawing/2014/main" val="2180061471"/>
                    </a:ext>
                  </a:extLst>
                </a:gridCol>
                <a:gridCol w="7541444">
                  <a:extLst>
                    <a:ext uri="{9D8B030D-6E8A-4147-A177-3AD203B41FA5}">
                      <a16:colId xmlns:a16="http://schemas.microsoft.com/office/drawing/2014/main" val="4258934264"/>
                    </a:ext>
                  </a:extLst>
                </a:gridCol>
              </a:tblGrid>
              <a:tr h="0">
                <a:tc>
                  <a:txBody>
                    <a:bodyPr/>
                    <a:lstStyle/>
                    <a:p>
                      <a:r>
                        <a:rPr lang="en-US" dirty="0"/>
                        <a:t>Get all images</a:t>
                      </a:r>
                      <a:endParaRPr lang="en-IN" dirty="0"/>
                    </a:p>
                  </a:txBody>
                  <a:tcPr/>
                </a:tc>
                <a:tc>
                  <a:txBody>
                    <a:bodyPr/>
                    <a:lstStyle/>
                    <a:p>
                      <a:r>
                        <a:rPr lang="en-US" dirty="0" err="1"/>
                        <a:t>docker</a:t>
                      </a:r>
                      <a:r>
                        <a:rPr lang="en-US" dirty="0"/>
                        <a:t> images</a:t>
                      </a:r>
                      <a:endParaRPr lang="en-IN" dirty="0"/>
                    </a:p>
                  </a:txBody>
                  <a:tcPr/>
                </a:tc>
                <a:extLst>
                  <a:ext uri="{0D108BD9-81ED-4DB2-BD59-A6C34878D82A}">
                    <a16:rowId xmlns:a16="http://schemas.microsoft.com/office/drawing/2014/main" val="1743330822"/>
                  </a:ext>
                </a:extLst>
              </a:tr>
              <a:tr h="0">
                <a:tc>
                  <a:txBody>
                    <a:bodyPr/>
                    <a:lstStyle/>
                    <a:p>
                      <a:r>
                        <a:rPr lang="en-US" dirty="0"/>
                        <a:t>Get all the running containers</a:t>
                      </a:r>
                      <a:endParaRPr lang="en-IN" dirty="0"/>
                    </a:p>
                  </a:txBody>
                  <a:tcPr/>
                </a:tc>
                <a:tc>
                  <a:txBody>
                    <a:bodyPr/>
                    <a:lstStyle/>
                    <a:p>
                      <a:r>
                        <a:rPr lang="en-US" dirty="0" err="1"/>
                        <a:t>docker</a:t>
                      </a:r>
                      <a:r>
                        <a:rPr lang="en-US" dirty="0"/>
                        <a:t> </a:t>
                      </a:r>
                      <a:r>
                        <a:rPr lang="en-US" dirty="0" err="1"/>
                        <a:t>ps</a:t>
                      </a:r>
                      <a:endParaRPr lang="en-IN" dirty="0"/>
                    </a:p>
                  </a:txBody>
                  <a:tcPr/>
                </a:tc>
                <a:extLst>
                  <a:ext uri="{0D108BD9-81ED-4DB2-BD59-A6C34878D82A}">
                    <a16:rowId xmlns:a16="http://schemas.microsoft.com/office/drawing/2014/main" val="3808512758"/>
                  </a:ext>
                </a:extLst>
              </a:tr>
              <a:tr h="0">
                <a:tc>
                  <a:txBody>
                    <a:bodyPr/>
                    <a:lstStyle/>
                    <a:p>
                      <a:r>
                        <a:rPr lang="en-US" dirty="0"/>
                        <a:t>Get list</a:t>
                      </a:r>
                      <a:r>
                        <a:rPr lang="en-US" baseline="0" dirty="0"/>
                        <a:t> of all container</a:t>
                      </a:r>
                      <a:endParaRPr lang="en-IN" dirty="0"/>
                    </a:p>
                  </a:txBody>
                  <a:tcPr/>
                </a:tc>
                <a:tc>
                  <a:txBody>
                    <a:bodyPr/>
                    <a:lstStyle/>
                    <a:p>
                      <a:r>
                        <a:rPr lang="en-US" dirty="0" err="1"/>
                        <a:t>docker</a:t>
                      </a:r>
                      <a:r>
                        <a:rPr lang="en-US" baseline="0" dirty="0"/>
                        <a:t> </a:t>
                      </a:r>
                      <a:r>
                        <a:rPr lang="en-US" baseline="0" dirty="0" err="1"/>
                        <a:t>ps</a:t>
                      </a:r>
                      <a:r>
                        <a:rPr lang="en-US" baseline="0" dirty="0"/>
                        <a:t> -a</a:t>
                      </a:r>
                      <a:endParaRPr lang="en-IN" dirty="0"/>
                    </a:p>
                  </a:txBody>
                  <a:tcPr/>
                </a:tc>
                <a:extLst>
                  <a:ext uri="{0D108BD9-81ED-4DB2-BD59-A6C34878D82A}">
                    <a16:rowId xmlns:a16="http://schemas.microsoft.com/office/drawing/2014/main" val="2153825122"/>
                  </a:ext>
                </a:extLst>
              </a:tr>
              <a:tr h="0">
                <a:tc>
                  <a:txBody>
                    <a:bodyPr/>
                    <a:lstStyle/>
                    <a:p>
                      <a:r>
                        <a:rPr lang="en-US" dirty="0"/>
                        <a:t>To start the container which is in exited state</a:t>
                      </a:r>
                      <a:endParaRPr lang="en-IN" dirty="0"/>
                    </a:p>
                  </a:txBody>
                  <a:tcPr/>
                </a:tc>
                <a:tc>
                  <a:txBody>
                    <a:bodyPr/>
                    <a:lstStyle/>
                    <a:p>
                      <a:r>
                        <a:rPr lang="en-US" dirty="0" err="1"/>
                        <a:t>docker</a:t>
                      </a:r>
                      <a:r>
                        <a:rPr lang="en-US" dirty="0"/>
                        <a:t> container start name-of-container / </a:t>
                      </a:r>
                      <a:r>
                        <a:rPr lang="en-US" dirty="0" err="1"/>
                        <a:t>docker</a:t>
                      </a:r>
                      <a:r>
                        <a:rPr lang="en-US" dirty="0"/>
                        <a:t> start name-of-container </a:t>
                      </a:r>
                      <a:endParaRPr lang="en-IN" dirty="0"/>
                    </a:p>
                  </a:txBody>
                  <a:tcPr/>
                </a:tc>
                <a:extLst>
                  <a:ext uri="{0D108BD9-81ED-4DB2-BD59-A6C34878D82A}">
                    <a16:rowId xmlns:a16="http://schemas.microsoft.com/office/drawing/2014/main" val="3926732541"/>
                  </a:ext>
                </a:extLst>
              </a:tr>
              <a:tr h="0">
                <a:tc>
                  <a:txBody>
                    <a:bodyPr/>
                    <a:lstStyle/>
                    <a:p>
                      <a:r>
                        <a:rPr lang="en-US" dirty="0"/>
                        <a:t>To stop a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docker</a:t>
                      </a:r>
                      <a:r>
                        <a:rPr lang="en-US" dirty="0"/>
                        <a:t> stop name-of-container </a:t>
                      </a:r>
                      <a:endParaRPr lang="en-IN" dirty="0"/>
                    </a:p>
                  </a:txBody>
                  <a:tcPr/>
                </a:tc>
                <a:extLst>
                  <a:ext uri="{0D108BD9-81ED-4DB2-BD59-A6C34878D82A}">
                    <a16:rowId xmlns:a16="http://schemas.microsoft.com/office/drawing/2014/main" val="395300532"/>
                  </a:ext>
                </a:extLst>
              </a:tr>
              <a:tr h="0">
                <a:tc>
                  <a:txBody>
                    <a:bodyPr/>
                    <a:lstStyle/>
                    <a:p>
                      <a:r>
                        <a:rPr lang="en-US" dirty="0"/>
                        <a:t>To pause the running container</a:t>
                      </a:r>
                      <a:endParaRPr lang="en-IN" dirty="0"/>
                    </a:p>
                  </a:txBody>
                  <a:tcPr/>
                </a:tc>
                <a:tc>
                  <a:txBody>
                    <a:bodyPr/>
                    <a:lstStyle/>
                    <a:p>
                      <a:r>
                        <a:rPr lang="en-US" dirty="0"/>
                        <a:t>Docker pause name-of-container</a:t>
                      </a:r>
                      <a:endParaRPr lang="en-IN" dirty="0"/>
                    </a:p>
                  </a:txBody>
                  <a:tcPr/>
                </a:tc>
                <a:extLst>
                  <a:ext uri="{0D108BD9-81ED-4DB2-BD59-A6C34878D82A}">
                    <a16:rowId xmlns:a16="http://schemas.microsoft.com/office/drawing/2014/main" val="1204874671"/>
                  </a:ext>
                </a:extLst>
              </a:tr>
              <a:tr h="417606">
                <a:tc>
                  <a:txBody>
                    <a:bodyPr/>
                    <a:lstStyle/>
                    <a:p>
                      <a:r>
                        <a:rPr lang="en-US" dirty="0"/>
                        <a:t>To </a:t>
                      </a:r>
                      <a:r>
                        <a:rPr lang="en-US" dirty="0" err="1"/>
                        <a:t>unpause</a:t>
                      </a:r>
                      <a:r>
                        <a:rPr lang="en-US" dirty="0"/>
                        <a:t> the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a:t>
                      </a:r>
                      <a:r>
                        <a:rPr lang="en-US" dirty="0" err="1"/>
                        <a:t>unpause</a:t>
                      </a:r>
                      <a:r>
                        <a:rPr lang="en-US" dirty="0"/>
                        <a:t> name-of-container</a:t>
                      </a:r>
                      <a:endParaRPr lang="en-IN" dirty="0"/>
                    </a:p>
                  </a:txBody>
                  <a:tcPr/>
                </a:tc>
                <a:extLst>
                  <a:ext uri="{0D108BD9-81ED-4DB2-BD59-A6C34878D82A}">
                    <a16:rowId xmlns:a16="http://schemas.microsoft.com/office/drawing/2014/main" val="1183783982"/>
                  </a:ext>
                </a:extLst>
              </a:tr>
              <a:tr h="417606">
                <a:tc>
                  <a:txBody>
                    <a:bodyPr/>
                    <a:lstStyle/>
                    <a:p>
                      <a:r>
                        <a:rPr lang="en-US" dirty="0"/>
                        <a:t>To restart the</a:t>
                      </a:r>
                      <a:r>
                        <a:rPr lang="en-US" baseline="0" dirty="0"/>
                        <a:t>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restart name-of-container</a:t>
                      </a:r>
                      <a:endParaRPr lang="en-IN" dirty="0"/>
                    </a:p>
                  </a:txBody>
                  <a:tcPr/>
                </a:tc>
                <a:extLst>
                  <a:ext uri="{0D108BD9-81ED-4DB2-BD59-A6C34878D82A}">
                    <a16:rowId xmlns:a16="http://schemas.microsoft.com/office/drawing/2014/main" val="645236232"/>
                  </a:ext>
                </a:extLst>
              </a:tr>
              <a:tr h="417606">
                <a:tc>
                  <a:txBody>
                    <a:bodyPr/>
                    <a:lstStyle/>
                    <a:p>
                      <a:r>
                        <a:rPr lang="en-US" dirty="0"/>
                        <a:t>To block a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wait name-of-container</a:t>
                      </a:r>
                      <a:endParaRPr lang="en-IN" dirty="0"/>
                    </a:p>
                  </a:txBody>
                  <a:tcPr/>
                </a:tc>
                <a:extLst>
                  <a:ext uri="{0D108BD9-81ED-4DB2-BD59-A6C34878D82A}">
                    <a16:rowId xmlns:a16="http://schemas.microsoft.com/office/drawing/2014/main" val="3181923755"/>
                  </a:ext>
                </a:extLst>
              </a:tr>
              <a:tr h="417606">
                <a:tc>
                  <a:txBody>
                    <a:bodyPr/>
                    <a:lstStyle/>
                    <a:p>
                      <a:r>
                        <a:rPr lang="en-US" dirty="0"/>
                        <a:t>To save the running container as an image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commit –m “commit message” –a “author” name-of-container</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Username/</a:t>
                      </a:r>
                      <a:r>
                        <a:rPr lang="en-US" dirty="0" err="1"/>
                        <a:t>image-name:tag</a:t>
                      </a:r>
                      <a:endParaRPr lang="en-IN" dirty="0"/>
                    </a:p>
                  </a:txBody>
                  <a:tcPr/>
                </a:tc>
                <a:extLst>
                  <a:ext uri="{0D108BD9-81ED-4DB2-BD59-A6C34878D82A}">
                    <a16:rowId xmlns:a16="http://schemas.microsoft.com/office/drawing/2014/main" val="4012719721"/>
                  </a:ext>
                </a:extLst>
              </a:tr>
              <a:tr h="417606">
                <a:tc>
                  <a:txBody>
                    <a:bodyPr/>
                    <a:lstStyle/>
                    <a:p>
                      <a:r>
                        <a:rPr lang="en-US" dirty="0"/>
                        <a:t>To get container logs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logs name-of-container</a:t>
                      </a:r>
                      <a:endParaRPr lang="en-IN" dirty="0"/>
                    </a:p>
                  </a:txBody>
                  <a:tcPr/>
                </a:tc>
                <a:extLst>
                  <a:ext uri="{0D108BD9-81ED-4DB2-BD59-A6C34878D82A}">
                    <a16:rowId xmlns:a16="http://schemas.microsoft.com/office/drawing/2014/main" val="380963643"/>
                  </a:ext>
                </a:extLst>
              </a:tr>
              <a:tr h="417606">
                <a:tc>
                  <a:txBody>
                    <a:bodyPr/>
                    <a:lstStyle/>
                    <a:p>
                      <a:r>
                        <a:rPr lang="en-US" dirty="0"/>
                        <a:t>To run commands in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exec –it name-of-container</a:t>
                      </a:r>
                      <a:r>
                        <a:rPr lang="en-IN" baseline="0" dirty="0"/>
                        <a:t> bin/bash</a:t>
                      </a:r>
                      <a:endParaRPr lang="en-IN" dirty="0"/>
                    </a:p>
                  </a:txBody>
                  <a:tcPr/>
                </a:tc>
                <a:extLst>
                  <a:ext uri="{0D108BD9-81ED-4DB2-BD59-A6C34878D82A}">
                    <a16:rowId xmlns:a16="http://schemas.microsoft.com/office/drawing/2014/main" val="2339663810"/>
                  </a:ext>
                </a:extLst>
              </a:tr>
              <a:tr h="417606">
                <a:tc>
                  <a:txBody>
                    <a:bodyPr/>
                    <a:lstStyle/>
                    <a:p>
                      <a:r>
                        <a:rPr lang="en-US" dirty="0"/>
                        <a:t>To get low-level information about the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inspect name-of-container</a:t>
                      </a:r>
                      <a:endParaRPr lang="en-IN" dirty="0"/>
                    </a:p>
                  </a:txBody>
                  <a:tcPr/>
                </a:tc>
                <a:extLst>
                  <a:ext uri="{0D108BD9-81ED-4DB2-BD59-A6C34878D82A}">
                    <a16:rowId xmlns:a16="http://schemas.microsoft.com/office/drawing/2014/main" val="639700579"/>
                  </a:ext>
                </a:extLst>
              </a:tr>
              <a:tr h="417606">
                <a:tc>
                  <a:txBody>
                    <a:bodyPr/>
                    <a:lstStyle/>
                    <a:p>
                      <a:r>
                        <a:rPr lang="en-US" dirty="0"/>
                        <a:t>To show container resource usage</a:t>
                      </a:r>
                      <a:r>
                        <a:rPr lang="en-US" baseline="0" dirty="0"/>
                        <a:t> statistics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stats name-of-container</a:t>
                      </a:r>
                      <a:endParaRPr lang="en-IN" dirty="0"/>
                    </a:p>
                  </a:txBody>
                  <a:tcPr/>
                </a:tc>
                <a:extLst>
                  <a:ext uri="{0D108BD9-81ED-4DB2-BD59-A6C34878D82A}">
                    <a16:rowId xmlns:a16="http://schemas.microsoft.com/office/drawing/2014/main" val="3199755103"/>
                  </a:ext>
                </a:extLst>
              </a:tr>
            </a:tbl>
          </a:graphicData>
        </a:graphic>
      </p:graphicFrame>
    </p:spTree>
    <p:extLst>
      <p:ext uri="{BB962C8B-B14F-4D97-AF65-F5344CB8AC3E}">
        <p14:creationId xmlns:p14="http://schemas.microsoft.com/office/powerpoint/2010/main" val="678103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8287522"/>
              </p:ext>
            </p:extLst>
          </p:nvPr>
        </p:nvGraphicFramePr>
        <p:xfrm>
          <a:off x="263950" y="88612"/>
          <a:ext cx="11453568" cy="6361206"/>
        </p:xfrm>
        <a:graphic>
          <a:graphicData uri="http://schemas.openxmlformats.org/drawingml/2006/table">
            <a:tbl>
              <a:tblPr bandRow="1">
                <a:tableStyleId>{5C22544A-7EE6-4342-B048-85BDC9FD1C3A}</a:tableStyleId>
              </a:tblPr>
              <a:tblGrid>
                <a:gridCol w="3912124">
                  <a:extLst>
                    <a:ext uri="{9D8B030D-6E8A-4147-A177-3AD203B41FA5}">
                      <a16:colId xmlns:a16="http://schemas.microsoft.com/office/drawing/2014/main" val="2180061471"/>
                    </a:ext>
                  </a:extLst>
                </a:gridCol>
                <a:gridCol w="7541444">
                  <a:extLst>
                    <a:ext uri="{9D8B030D-6E8A-4147-A177-3AD203B41FA5}">
                      <a16:colId xmlns:a16="http://schemas.microsoft.com/office/drawing/2014/main" val="4258934264"/>
                    </a:ext>
                  </a:extLst>
                </a:gridCol>
              </a:tblGrid>
              <a:tr h="0">
                <a:tc>
                  <a:txBody>
                    <a:bodyPr/>
                    <a:lstStyle/>
                    <a:p>
                      <a:r>
                        <a:rPr lang="en-US" dirty="0"/>
                        <a:t>To show all running processes in the</a:t>
                      </a:r>
                      <a:r>
                        <a:rPr lang="en-US" baseline="0" dirty="0"/>
                        <a:t> existing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top</a:t>
                      </a:r>
                      <a:r>
                        <a:rPr lang="en-US" baseline="0" dirty="0"/>
                        <a:t> </a:t>
                      </a:r>
                      <a:r>
                        <a:rPr lang="en-US" dirty="0"/>
                        <a:t>name-of-container</a:t>
                      </a:r>
                      <a:endParaRPr lang="en-IN" dirty="0"/>
                    </a:p>
                  </a:txBody>
                  <a:tcPr/>
                </a:tc>
                <a:extLst>
                  <a:ext uri="{0D108BD9-81ED-4DB2-BD59-A6C34878D82A}">
                    <a16:rowId xmlns:a16="http://schemas.microsoft.com/office/drawing/2014/main" val="1743330822"/>
                  </a:ext>
                </a:extLst>
              </a:tr>
              <a:tr h="0">
                <a:tc>
                  <a:txBody>
                    <a:bodyPr/>
                    <a:lstStyle/>
                    <a:p>
                      <a:r>
                        <a:rPr lang="en-US" dirty="0"/>
                        <a:t>To remove stopped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a:t>
                      </a:r>
                      <a:r>
                        <a:rPr lang="en-US" dirty="0" err="1"/>
                        <a:t>rm</a:t>
                      </a:r>
                      <a:r>
                        <a:rPr lang="en-US" dirty="0"/>
                        <a:t> name-of-container</a:t>
                      </a:r>
                      <a:endParaRPr lang="en-IN" dirty="0"/>
                    </a:p>
                  </a:txBody>
                  <a:tcPr/>
                </a:tc>
                <a:extLst>
                  <a:ext uri="{0D108BD9-81ED-4DB2-BD59-A6C34878D82A}">
                    <a16:rowId xmlns:a16="http://schemas.microsoft.com/office/drawing/2014/main" val="4005720224"/>
                  </a:ext>
                </a:extLst>
              </a:tr>
              <a:tr h="0">
                <a:tc>
                  <a:txBody>
                    <a:bodyPr/>
                    <a:lstStyle/>
                    <a:p>
                      <a:r>
                        <a:rPr lang="en-US" dirty="0"/>
                        <a:t>To remove running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a:t>
                      </a:r>
                      <a:r>
                        <a:rPr lang="en-US" dirty="0" err="1"/>
                        <a:t>rm</a:t>
                      </a:r>
                      <a:r>
                        <a:rPr lang="en-US" dirty="0"/>
                        <a:t> –f name-of-container</a:t>
                      </a:r>
                      <a:endParaRPr lang="en-IN" dirty="0"/>
                    </a:p>
                  </a:txBody>
                  <a:tcPr/>
                </a:tc>
                <a:extLst>
                  <a:ext uri="{0D108BD9-81ED-4DB2-BD59-A6C34878D82A}">
                    <a16:rowId xmlns:a16="http://schemas.microsoft.com/office/drawing/2014/main" val="1048943772"/>
                  </a:ext>
                </a:extLst>
              </a:tr>
              <a:tr h="0">
                <a:tc>
                  <a:txBody>
                    <a:bodyPr/>
                    <a:lstStyle/>
                    <a:p>
                      <a:r>
                        <a:rPr lang="en-US" dirty="0"/>
                        <a:t>To remove all stopped containers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a:t>
                      </a:r>
                      <a:r>
                        <a:rPr lang="en-US" baseline="0" dirty="0"/>
                        <a:t> </a:t>
                      </a:r>
                      <a:r>
                        <a:rPr lang="en-US" baseline="0" dirty="0" err="1"/>
                        <a:t>rm</a:t>
                      </a:r>
                      <a:r>
                        <a:rPr lang="en-US" baseline="0" dirty="0"/>
                        <a:t> $(</a:t>
                      </a:r>
                      <a:r>
                        <a:rPr lang="en-US" baseline="0" dirty="0" err="1"/>
                        <a:t>docker</a:t>
                      </a:r>
                      <a:r>
                        <a:rPr lang="en-US" baseline="0" dirty="0"/>
                        <a:t> </a:t>
                      </a:r>
                      <a:r>
                        <a:rPr lang="en-US" baseline="0" dirty="0" err="1"/>
                        <a:t>ps</a:t>
                      </a:r>
                      <a:r>
                        <a:rPr lang="en-US" baseline="0" dirty="0"/>
                        <a:t> –a -q)</a:t>
                      </a:r>
                      <a:endParaRPr lang="en-IN" dirty="0"/>
                    </a:p>
                  </a:txBody>
                  <a:tcPr/>
                </a:tc>
                <a:extLst>
                  <a:ext uri="{0D108BD9-81ED-4DB2-BD59-A6C34878D82A}">
                    <a16:rowId xmlns:a16="http://schemas.microsoft.com/office/drawing/2014/main" val="3942233006"/>
                  </a:ext>
                </a:extLst>
              </a:tr>
              <a:tr h="0">
                <a:tc>
                  <a:txBody>
                    <a:bodyPr/>
                    <a:lstStyle/>
                    <a:p>
                      <a:r>
                        <a:rPr lang="en-US" dirty="0"/>
                        <a:t>To stop all containers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a:t>
                      </a:r>
                      <a:r>
                        <a:rPr lang="en-US" baseline="0" dirty="0"/>
                        <a:t> kill $(</a:t>
                      </a:r>
                      <a:r>
                        <a:rPr lang="en-US" baseline="0" dirty="0" err="1"/>
                        <a:t>docker</a:t>
                      </a:r>
                      <a:r>
                        <a:rPr lang="en-US" baseline="0" dirty="0"/>
                        <a:t> </a:t>
                      </a:r>
                      <a:r>
                        <a:rPr lang="en-US" baseline="0" dirty="0" err="1"/>
                        <a:t>ps</a:t>
                      </a:r>
                      <a:r>
                        <a:rPr lang="en-US" baseline="0" dirty="0"/>
                        <a:t> -q)</a:t>
                      </a:r>
                      <a:endParaRPr lang="en-IN" dirty="0"/>
                    </a:p>
                  </a:txBody>
                  <a:tcPr/>
                </a:tc>
                <a:extLst>
                  <a:ext uri="{0D108BD9-81ED-4DB2-BD59-A6C34878D82A}">
                    <a16:rowId xmlns:a16="http://schemas.microsoft.com/office/drawing/2014/main" val="328094318"/>
                  </a:ext>
                </a:extLst>
              </a:tr>
              <a:tr h="0">
                <a:tc>
                  <a:txBody>
                    <a:bodyPr/>
                    <a:lstStyle/>
                    <a:p>
                      <a:r>
                        <a:rPr lang="en-US" dirty="0"/>
                        <a:t>To create a container from image</a:t>
                      </a:r>
                      <a:endParaRPr lang="en-IN" dirty="0"/>
                    </a:p>
                  </a:txBody>
                  <a:tcPr/>
                </a:tc>
                <a:tc>
                  <a:txBody>
                    <a:bodyPr/>
                    <a:lstStyle/>
                    <a:p>
                      <a:r>
                        <a:rPr lang="en-US" dirty="0" err="1"/>
                        <a:t>docker</a:t>
                      </a:r>
                      <a:r>
                        <a:rPr lang="en-US" dirty="0"/>
                        <a:t> container create name-of container -p 8080:80 image-name</a:t>
                      </a:r>
                    </a:p>
                    <a:p>
                      <a:r>
                        <a:rPr lang="en-US" dirty="0"/>
                        <a:t>Port</a:t>
                      </a:r>
                      <a:r>
                        <a:rPr lang="en-US" baseline="0" dirty="0"/>
                        <a:t> mapping is optional, mention for </a:t>
                      </a:r>
                      <a:r>
                        <a:rPr lang="en-US" baseline="0" dirty="0" err="1"/>
                        <a:t>nginx</a:t>
                      </a:r>
                      <a:r>
                        <a:rPr lang="en-US" baseline="0" dirty="0"/>
                        <a:t> image</a:t>
                      </a:r>
                      <a:endParaRPr lang="en-IN" dirty="0"/>
                    </a:p>
                  </a:txBody>
                  <a:tcPr/>
                </a:tc>
                <a:extLst>
                  <a:ext uri="{0D108BD9-81ED-4DB2-BD59-A6C34878D82A}">
                    <a16:rowId xmlns:a16="http://schemas.microsoft.com/office/drawing/2014/main" val="3808512758"/>
                  </a:ext>
                </a:extLst>
              </a:tr>
              <a:tr h="0">
                <a:tc>
                  <a:txBody>
                    <a:bodyPr/>
                    <a:lstStyle/>
                    <a:p>
                      <a:r>
                        <a:rPr lang="en-US" dirty="0"/>
                        <a:t>To remove image</a:t>
                      </a:r>
                      <a:endParaRPr lang="en-IN" dirty="0"/>
                    </a:p>
                  </a:txBody>
                  <a:tcPr/>
                </a:tc>
                <a:tc>
                  <a:txBody>
                    <a:bodyPr/>
                    <a:lstStyle/>
                    <a:p>
                      <a:r>
                        <a:rPr lang="en-US" dirty="0"/>
                        <a:t>Docker image </a:t>
                      </a:r>
                      <a:r>
                        <a:rPr lang="en-US" dirty="0" err="1"/>
                        <a:t>rm</a:t>
                      </a:r>
                      <a:r>
                        <a:rPr lang="en-US" dirty="0"/>
                        <a:t> image-name / </a:t>
                      </a:r>
                      <a:r>
                        <a:rPr lang="en-US" dirty="0" err="1"/>
                        <a:t>docker</a:t>
                      </a:r>
                      <a:r>
                        <a:rPr lang="en-US" dirty="0"/>
                        <a:t> </a:t>
                      </a:r>
                      <a:r>
                        <a:rPr lang="en-US" dirty="0" err="1"/>
                        <a:t>rmi</a:t>
                      </a:r>
                      <a:r>
                        <a:rPr lang="en-US" dirty="0"/>
                        <a:t> image-name</a:t>
                      </a:r>
                    </a:p>
                    <a:p>
                      <a:r>
                        <a:rPr lang="en-US" dirty="0"/>
                        <a:t>- If no running container associated</a:t>
                      </a:r>
                      <a:r>
                        <a:rPr lang="en-US" baseline="0" dirty="0"/>
                        <a:t> with it</a:t>
                      </a:r>
                    </a:p>
                    <a:p>
                      <a:r>
                        <a:rPr lang="en-US" baseline="0" dirty="0"/>
                        <a:t>Docker image </a:t>
                      </a:r>
                      <a:r>
                        <a:rPr lang="en-US" baseline="0" dirty="0" err="1"/>
                        <a:t>rm</a:t>
                      </a:r>
                      <a:r>
                        <a:rPr lang="en-US" baseline="0" dirty="0"/>
                        <a:t> –f image-name / </a:t>
                      </a:r>
                      <a:r>
                        <a:rPr lang="en-US" baseline="0" dirty="0" err="1"/>
                        <a:t>docker</a:t>
                      </a:r>
                      <a:r>
                        <a:rPr lang="en-US" baseline="0" dirty="0"/>
                        <a:t> </a:t>
                      </a:r>
                      <a:r>
                        <a:rPr lang="en-US" baseline="0" dirty="0" err="1"/>
                        <a:t>rmi</a:t>
                      </a:r>
                      <a:r>
                        <a:rPr lang="en-US" baseline="0" dirty="0"/>
                        <a:t> –f image-name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If </a:t>
                      </a:r>
                      <a:r>
                        <a:rPr lang="en-US" dirty="0"/>
                        <a:t>running container associated</a:t>
                      </a:r>
                      <a:r>
                        <a:rPr lang="en-US" baseline="0" dirty="0"/>
                        <a:t> with it</a:t>
                      </a:r>
                    </a:p>
                  </a:txBody>
                  <a:tcPr/>
                </a:tc>
                <a:extLst>
                  <a:ext uri="{0D108BD9-81ED-4DB2-BD59-A6C34878D82A}">
                    <a16:rowId xmlns:a16="http://schemas.microsoft.com/office/drawing/2014/main" val="2153825122"/>
                  </a:ext>
                </a:extLst>
              </a:tr>
              <a:tr h="0">
                <a:tc>
                  <a:txBody>
                    <a:bodyPr/>
                    <a:lstStyle/>
                    <a:p>
                      <a:r>
                        <a:rPr lang="en-US" dirty="0"/>
                        <a:t>To display the image history</a:t>
                      </a:r>
                      <a:endParaRPr lang="en-IN" dirty="0"/>
                    </a:p>
                  </a:txBody>
                  <a:tcPr/>
                </a:tc>
                <a:tc>
                  <a:txBody>
                    <a:bodyPr/>
                    <a:lstStyle/>
                    <a:p>
                      <a:r>
                        <a:rPr lang="en-US" dirty="0"/>
                        <a:t>Docker image history image-name</a:t>
                      </a:r>
                      <a:endParaRPr lang="en-IN" dirty="0"/>
                    </a:p>
                  </a:txBody>
                  <a:tcPr/>
                </a:tc>
                <a:extLst>
                  <a:ext uri="{0D108BD9-81ED-4DB2-BD59-A6C34878D82A}">
                    <a16:rowId xmlns:a16="http://schemas.microsoft.com/office/drawing/2014/main" val="3926732541"/>
                  </a:ext>
                </a:extLst>
              </a:tr>
              <a:tr h="0">
                <a:tc>
                  <a:txBody>
                    <a:bodyPr/>
                    <a:lstStyle/>
                    <a:p>
                      <a:r>
                        <a:rPr lang="en-US" dirty="0"/>
                        <a:t>To display</a:t>
                      </a:r>
                      <a:r>
                        <a:rPr lang="en-US" baseline="0" dirty="0"/>
                        <a:t> details about the image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inspect</a:t>
                      </a:r>
                      <a:r>
                        <a:rPr lang="en-US" baseline="0" dirty="0"/>
                        <a:t> image-name</a:t>
                      </a:r>
                      <a:endParaRPr lang="en-IN" dirty="0"/>
                    </a:p>
                  </a:txBody>
                  <a:tcPr/>
                </a:tc>
                <a:extLst>
                  <a:ext uri="{0D108BD9-81ED-4DB2-BD59-A6C34878D82A}">
                    <a16:rowId xmlns:a16="http://schemas.microsoft.com/office/drawing/2014/main" val="395300532"/>
                  </a:ext>
                </a:extLst>
              </a:tr>
              <a:tr h="0">
                <a:tc>
                  <a:txBody>
                    <a:bodyPr/>
                    <a:lstStyle/>
                    <a:p>
                      <a:r>
                        <a:rPr lang="en-US" dirty="0"/>
                        <a:t>To build an image from </a:t>
                      </a:r>
                      <a:r>
                        <a:rPr lang="en-US" dirty="0" err="1"/>
                        <a:t>dockerfile</a:t>
                      </a:r>
                      <a:r>
                        <a:rPr lang="en-US" dirty="0"/>
                        <a:t> present in current</a:t>
                      </a:r>
                      <a:r>
                        <a:rPr lang="en-US" baseline="0" dirty="0"/>
                        <a:t> directory</a:t>
                      </a:r>
                      <a:endParaRPr lang="en-IN" dirty="0"/>
                    </a:p>
                  </a:txBody>
                  <a:tcPr/>
                </a:tc>
                <a:tc>
                  <a:txBody>
                    <a:bodyPr/>
                    <a:lstStyle/>
                    <a:p>
                      <a:r>
                        <a:rPr lang="en-US" dirty="0"/>
                        <a:t>Docker  build .</a:t>
                      </a:r>
                    </a:p>
                    <a:p>
                      <a:r>
                        <a:rPr lang="en-US" dirty="0"/>
                        <a:t>Image</a:t>
                      </a:r>
                      <a:r>
                        <a:rPr lang="en-US" baseline="0" dirty="0"/>
                        <a:t> repository and tag will not be assigned</a:t>
                      </a:r>
                      <a:endParaRPr lang="en-IN" dirty="0"/>
                    </a:p>
                  </a:txBody>
                  <a:tcPr/>
                </a:tc>
                <a:extLst>
                  <a:ext uri="{0D108BD9-81ED-4DB2-BD59-A6C34878D82A}">
                    <a16:rowId xmlns:a16="http://schemas.microsoft.com/office/drawing/2014/main" val="1204874671"/>
                  </a:ext>
                </a:extLst>
              </a:tr>
              <a:tr h="417606">
                <a:tc>
                  <a:txBody>
                    <a:bodyPr/>
                    <a:lstStyle/>
                    <a:p>
                      <a:r>
                        <a:rPr lang="en-US" dirty="0"/>
                        <a:t>To tag a image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tag image-id </a:t>
                      </a:r>
                      <a:r>
                        <a:rPr lang="en-US" dirty="0" err="1"/>
                        <a:t>repo:tagname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a:t>
                      </a:r>
                      <a:r>
                        <a:rPr lang="en-US" baseline="0" dirty="0"/>
                        <a:t> tag 76fd6 demo:v1</a:t>
                      </a:r>
                      <a:endParaRPr lang="en-IN" dirty="0"/>
                    </a:p>
                  </a:txBody>
                  <a:tcPr/>
                </a:tc>
                <a:extLst>
                  <a:ext uri="{0D108BD9-81ED-4DB2-BD59-A6C34878D82A}">
                    <a16:rowId xmlns:a16="http://schemas.microsoft.com/office/drawing/2014/main" val="1183783982"/>
                  </a:ext>
                </a:extLst>
              </a:tr>
              <a:tr h="417606">
                <a:tc>
                  <a:txBody>
                    <a:bodyPr/>
                    <a:lstStyle/>
                    <a:p>
                      <a:r>
                        <a:rPr lang="en-US" dirty="0"/>
                        <a:t>To build and tag image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build –t </a:t>
                      </a:r>
                      <a:r>
                        <a:rPr lang="en-US" dirty="0" err="1"/>
                        <a:t>imagename:tagname</a:t>
                      </a:r>
                      <a:r>
                        <a:rPr lang="en-US" dirty="0"/>
                        <a:t> .</a:t>
                      </a:r>
                      <a:endParaRPr lang="en-IN" dirty="0"/>
                    </a:p>
                  </a:txBody>
                  <a:tcPr/>
                </a:tc>
                <a:extLst>
                  <a:ext uri="{0D108BD9-81ED-4DB2-BD59-A6C34878D82A}">
                    <a16:rowId xmlns:a16="http://schemas.microsoft.com/office/drawing/2014/main" val="645236232"/>
                  </a:ext>
                </a:extLst>
              </a:tr>
            </a:tbl>
          </a:graphicData>
        </a:graphic>
      </p:graphicFrame>
    </p:spTree>
    <p:extLst>
      <p:ext uri="{BB962C8B-B14F-4D97-AF65-F5344CB8AC3E}">
        <p14:creationId xmlns:p14="http://schemas.microsoft.com/office/powerpoint/2010/main" val="121630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6058721"/>
              </p:ext>
            </p:extLst>
          </p:nvPr>
        </p:nvGraphicFramePr>
        <p:xfrm>
          <a:off x="263950" y="88612"/>
          <a:ext cx="11453568" cy="6236775"/>
        </p:xfrm>
        <a:graphic>
          <a:graphicData uri="http://schemas.openxmlformats.org/drawingml/2006/table">
            <a:tbl>
              <a:tblPr bandRow="1">
                <a:tableStyleId>{5C22544A-7EE6-4342-B048-85BDC9FD1C3A}</a:tableStyleId>
              </a:tblPr>
              <a:tblGrid>
                <a:gridCol w="3912124">
                  <a:extLst>
                    <a:ext uri="{9D8B030D-6E8A-4147-A177-3AD203B41FA5}">
                      <a16:colId xmlns:a16="http://schemas.microsoft.com/office/drawing/2014/main" val="2180061471"/>
                    </a:ext>
                  </a:extLst>
                </a:gridCol>
                <a:gridCol w="7541444">
                  <a:extLst>
                    <a:ext uri="{9D8B030D-6E8A-4147-A177-3AD203B41FA5}">
                      <a16:colId xmlns:a16="http://schemas.microsoft.com/office/drawing/2014/main" val="4258934264"/>
                    </a:ext>
                  </a:extLst>
                </a:gridCol>
              </a:tblGrid>
              <a:tr h="427841">
                <a:tc>
                  <a:txBody>
                    <a:bodyPr/>
                    <a:lstStyle/>
                    <a:p>
                      <a:r>
                        <a:rPr lang="en-US" dirty="0"/>
                        <a:t>-d,</a:t>
                      </a:r>
                      <a:r>
                        <a:rPr lang="en-US" baseline="0" dirty="0"/>
                        <a:t> --detach with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Runs a container in background, and prints</a:t>
                      </a:r>
                      <a:r>
                        <a:rPr lang="en-US" baseline="0" dirty="0"/>
                        <a:t> container ID</a:t>
                      </a:r>
                      <a:endParaRPr lang="en-IN" dirty="0"/>
                    </a:p>
                  </a:txBody>
                  <a:tcPr/>
                </a:tc>
                <a:extLst>
                  <a:ext uri="{0D108BD9-81ED-4DB2-BD59-A6C34878D82A}">
                    <a16:rowId xmlns:a16="http://schemas.microsoft.com/office/drawing/2014/main" val="1743330822"/>
                  </a:ext>
                </a:extLst>
              </a:tr>
              <a:tr h="427841">
                <a:tc>
                  <a:txBody>
                    <a:bodyPr/>
                    <a:lstStyle/>
                    <a:p>
                      <a:r>
                        <a:rPr lang="en-US" dirty="0"/>
                        <a:t>--</a:t>
                      </a:r>
                      <a:r>
                        <a:rPr lang="en-US" dirty="0" err="1"/>
                        <a:t>env</a:t>
                      </a:r>
                      <a:r>
                        <a:rPr lang="en-US" dirty="0"/>
                        <a:t> ,</a:t>
                      </a:r>
                      <a:r>
                        <a:rPr lang="en-US" baseline="0" dirty="0"/>
                        <a:t> -e with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 environment variable</a:t>
                      </a:r>
                      <a:endParaRPr lang="en-IN" dirty="0"/>
                    </a:p>
                  </a:txBody>
                  <a:tcPr/>
                </a:tc>
                <a:extLst>
                  <a:ext uri="{0D108BD9-81ED-4DB2-BD59-A6C34878D82A}">
                    <a16:rowId xmlns:a16="http://schemas.microsoft.com/office/drawing/2014/main" val="4005720224"/>
                  </a:ext>
                </a:extLst>
              </a:tr>
              <a:tr h="427841">
                <a:tc>
                  <a:txBody>
                    <a:bodyPr/>
                    <a:lstStyle/>
                    <a:p>
                      <a:r>
                        <a:rPr lang="en-US" dirty="0"/>
                        <a:t>--name</a:t>
                      </a:r>
                      <a:r>
                        <a:rPr lang="en-US" baseline="0" dirty="0"/>
                        <a:t> with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Assign name to the container</a:t>
                      </a:r>
                      <a:endParaRPr lang="en-IN" dirty="0"/>
                    </a:p>
                  </a:txBody>
                  <a:tcPr/>
                </a:tc>
                <a:extLst>
                  <a:ext uri="{0D108BD9-81ED-4DB2-BD59-A6C34878D82A}">
                    <a16:rowId xmlns:a16="http://schemas.microsoft.com/office/drawing/2014/main" val="1048943772"/>
                  </a:ext>
                </a:extLst>
              </a:tr>
              <a:tr h="427841">
                <a:tc>
                  <a:txBody>
                    <a:bodyPr/>
                    <a:lstStyle/>
                    <a:p>
                      <a:r>
                        <a:rPr lang="en-US" dirty="0"/>
                        <a:t>-p , --publish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Publish a container's port(s) to the host</a:t>
                      </a:r>
                      <a:endParaRPr lang="en-IN" dirty="0"/>
                    </a:p>
                  </a:txBody>
                  <a:tcPr/>
                </a:tc>
                <a:extLst>
                  <a:ext uri="{0D108BD9-81ED-4DB2-BD59-A6C34878D82A}">
                    <a16:rowId xmlns:a16="http://schemas.microsoft.com/office/drawing/2014/main" val="3942233006"/>
                  </a:ext>
                </a:extLst>
              </a:tr>
              <a:tr h="427841">
                <a:tc>
                  <a:txBody>
                    <a:bodyPr/>
                    <a:lstStyle/>
                    <a:p>
                      <a:r>
                        <a:rPr lang="en-US" dirty="0"/>
                        <a:t>--network with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a:t>
                      </a:r>
                      <a:r>
                        <a:rPr lang="en-US" baseline="0" dirty="0"/>
                        <a:t> attach a network to the container</a:t>
                      </a:r>
                      <a:endParaRPr lang="en-IN" dirty="0"/>
                    </a:p>
                  </a:txBody>
                  <a:tcPr/>
                </a:tc>
                <a:extLst>
                  <a:ext uri="{0D108BD9-81ED-4DB2-BD59-A6C34878D82A}">
                    <a16:rowId xmlns:a16="http://schemas.microsoft.com/office/drawing/2014/main" val="328094318"/>
                  </a:ext>
                </a:extLst>
              </a:tr>
              <a:tr h="427841">
                <a:tc>
                  <a:txBody>
                    <a:bodyPr/>
                    <a:lstStyle/>
                    <a:p>
                      <a:r>
                        <a:rPr lang="en-US" dirty="0"/>
                        <a:t>Log in to the registry</a:t>
                      </a:r>
                      <a:endParaRPr lang="en-IN" dirty="0"/>
                    </a:p>
                  </a:txBody>
                  <a:tcPr/>
                </a:tc>
                <a:tc>
                  <a:txBody>
                    <a:bodyPr/>
                    <a:lstStyle/>
                    <a:p>
                      <a:r>
                        <a:rPr lang="en-US" dirty="0"/>
                        <a:t>Docker login</a:t>
                      </a:r>
                      <a:endParaRPr lang="en-IN" dirty="0"/>
                    </a:p>
                  </a:txBody>
                  <a:tcPr/>
                </a:tc>
                <a:extLst>
                  <a:ext uri="{0D108BD9-81ED-4DB2-BD59-A6C34878D82A}">
                    <a16:rowId xmlns:a16="http://schemas.microsoft.com/office/drawing/2014/main" val="3808512758"/>
                  </a:ext>
                </a:extLst>
              </a:tr>
              <a:tr h="427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Logout in to the registry</a:t>
                      </a:r>
                      <a:endParaRPr lang="en-IN" dirty="0"/>
                    </a:p>
                  </a:txBody>
                  <a:tcPr/>
                </a:tc>
                <a:tc>
                  <a:txBody>
                    <a:bodyPr/>
                    <a:lstStyle/>
                    <a:p>
                      <a:r>
                        <a:rPr lang="en-US" baseline="0" dirty="0"/>
                        <a:t>Docker logout</a:t>
                      </a:r>
                    </a:p>
                  </a:txBody>
                  <a:tcPr/>
                </a:tc>
                <a:extLst>
                  <a:ext uri="{0D108BD9-81ED-4DB2-BD59-A6C34878D82A}">
                    <a16:rowId xmlns:a16="http://schemas.microsoft.com/office/drawing/2014/main" val="2153825122"/>
                  </a:ext>
                </a:extLst>
              </a:tr>
              <a:tr h="427841">
                <a:tc>
                  <a:txBody>
                    <a:bodyPr/>
                    <a:lstStyle/>
                    <a:p>
                      <a:r>
                        <a:rPr lang="en-US" dirty="0"/>
                        <a:t>Pull image from a registry</a:t>
                      </a:r>
                      <a:endParaRPr lang="en-IN" dirty="0"/>
                    </a:p>
                  </a:txBody>
                  <a:tcPr/>
                </a:tc>
                <a:tc>
                  <a:txBody>
                    <a:bodyPr/>
                    <a:lstStyle/>
                    <a:p>
                      <a:r>
                        <a:rPr lang="en-US" dirty="0"/>
                        <a:t>Docker pull image-name</a:t>
                      </a:r>
                      <a:endParaRPr lang="en-IN" dirty="0"/>
                    </a:p>
                  </a:txBody>
                  <a:tcPr/>
                </a:tc>
                <a:extLst>
                  <a:ext uri="{0D108BD9-81ED-4DB2-BD59-A6C34878D82A}">
                    <a16:rowId xmlns:a16="http://schemas.microsoft.com/office/drawing/2014/main" val="3926732541"/>
                  </a:ext>
                </a:extLst>
              </a:tr>
              <a:tr h="427841">
                <a:tc>
                  <a:txBody>
                    <a:bodyPr/>
                    <a:lstStyle/>
                    <a:p>
                      <a:r>
                        <a:rPr lang="en-US" dirty="0"/>
                        <a:t>Push image on </a:t>
                      </a:r>
                      <a:r>
                        <a:rPr lang="en-US" dirty="0" err="1"/>
                        <a:t>docker</a:t>
                      </a:r>
                      <a:r>
                        <a:rPr lang="en-US" dirty="0"/>
                        <a:t>-registry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push image-name</a:t>
                      </a:r>
                      <a:endParaRPr lang="en-IN" dirty="0"/>
                    </a:p>
                  </a:txBody>
                  <a:tcPr/>
                </a:tc>
                <a:extLst>
                  <a:ext uri="{0D108BD9-81ED-4DB2-BD59-A6C34878D82A}">
                    <a16:rowId xmlns:a16="http://schemas.microsoft.com/office/drawing/2014/main" val="395300532"/>
                  </a:ext>
                </a:extLst>
              </a:tr>
              <a:tr h="748722">
                <a:tc>
                  <a:txBody>
                    <a:bodyPr/>
                    <a:lstStyle/>
                    <a:p>
                      <a:r>
                        <a:rPr lang="en-US" dirty="0"/>
                        <a:t>To create a network/default network will be created that is bridge</a:t>
                      </a:r>
                      <a:endParaRPr lang="en-IN" dirty="0"/>
                    </a:p>
                  </a:txBody>
                  <a:tcPr/>
                </a:tc>
                <a:tc>
                  <a:txBody>
                    <a:bodyPr/>
                    <a:lstStyle/>
                    <a:p>
                      <a:r>
                        <a:rPr lang="en-US" dirty="0"/>
                        <a:t>Docker network create network-name</a:t>
                      </a:r>
                      <a:endParaRPr lang="en-IN" dirty="0"/>
                    </a:p>
                  </a:txBody>
                  <a:tcPr/>
                </a:tc>
                <a:extLst>
                  <a:ext uri="{0D108BD9-81ED-4DB2-BD59-A6C34878D82A}">
                    <a16:rowId xmlns:a16="http://schemas.microsoft.com/office/drawing/2014/main" val="1204874671"/>
                  </a:ext>
                </a:extLst>
              </a:tr>
              <a:tr h="488487">
                <a:tc>
                  <a:txBody>
                    <a:bodyPr/>
                    <a:lstStyle/>
                    <a:p>
                      <a:r>
                        <a:rPr lang="en-US" dirty="0"/>
                        <a:t>To create network with</a:t>
                      </a:r>
                      <a:r>
                        <a:rPr lang="en-US" baseline="0" dirty="0"/>
                        <a:t> specified type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network create  –d type-of-network network-name</a:t>
                      </a:r>
                      <a:endParaRPr lang="en-IN" dirty="0"/>
                    </a:p>
                  </a:txBody>
                  <a:tcPr/>
                </a:tc>
                <a:extLst>
                  <a:ext uri="{0D108BD9-81ED-4DB2-BD59-A6C34878D82A}">
                    <a16:rowId xmlns:a16="http://schemas.microsoft.com/office/drawing/2014/main" val="1183783982"/>
                  </a:ext>
                </a:extLst>
              </a:tr>
              <a:tr h="488487">
                <a:tc>
                  <a:txBody>
                    <a:bodyPr/>
                    <a:lstStyle/>
                    <a:p>
                      <a:r>
                        <a:rPr lang="en-US" dirty="0"/>
                        <a:t>To list all network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network ls</a:t>
                      </a:r>
                      <a:endParaRPr lang="en-IN" dirty="0"/>
                    </a:p>
                  </a:txBody>
                  <a:tcPr/>
                </a:tc>
                <a:extLst>
                  <a:ext uri="{0D108BD9-81ED-4DB2-BD59-A6C34878D82A}">
                    <a16:rowId xmlns:a16="http://schemas.microsoft.com/office/drawing/2014/main" val="645236232"/>
                  </a:ext>
                </a:extLst>
              </a:tr>
              <a:tr h="660510">
                <a:tc>
                  <a:txBody>
                    <a:bodyPr/>
                    <a:lstStyle/>
                    <a:p>
                      <a:r>
                        <a:rPr lang="en-US" dirty="0"/>
                        <a:t>To remove a network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network </a:t>
                      </a:r>
                      <a:r>
                        <a:rPr lang="en-US" dirty="0" err="1"/>
                        <a:t>rm</a:t>
                      </a:r>
                      <a:r>
                        <a:rPr lang="en-US" dirty="0"/>
                        <a:t> </a:t>
                      </a:r>
                      <a:r>
                        <a:rPr lang="en-US" dirty="0" err="1"/>
                        <a:t>networkname</a:t>
                      </a:r>
                      <a:endParaRPr lang="en-IN" dirty="0"/>
                    </a:p>
                  </a:txBody>
                  <a:tcPr/>
                </a:tc>
                <a:extLst>
                  <a:ext uri="{0D108BD9-81ED-4DB2-BD59-A6C34878D82A}">
                    <a16:rowId xmlns:a16="http://schemas.microsoft.com/office/drawing/2014/main" val="1039843622"/>
                  </a:ext>
                </a:extLst>
              </a:tr>
            </a:tbl>
          </a:graphicData>
        </a:graphic>
      </p:graphicFrame>
    </p:spTree>
    <p:extLst>
      <p:ext uri="{BB962C8B-B14F-4D97-AF65-F5344CB8AC3E}">
        <p14:creationId xmlns:p14="http://schemas.microsoft.com/office/powerpoint/2010/main" val="359855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Virtualization</a:t>
            </a:r>
          </a:p>
        </p:txBody>
      </p:sp>
      <p:sp>
        <p:nvSpPr>
          <p:cNvPr id="3" name="Content Placeholder 2"/>
          <p:cNvSpPr>
            <a:spLocks noGrp="1"/>
          </p:cNvSpPr>
          <p:nvPr>
            <p:ph idx="1"/>
          </p:nvPr>
        </p:nvSpPr>
        <p:spPr>
          <a:xfrm>
            <a:off x="838200" y="1825625"/>
            <a:ext cx="4535078" cy="4351338"/>
          </a:xfrm>
        </p:spPr>
        <p:txBody>
          <a:bodyPr/>
          <a:lstStyle/>
          <a:p>
            <a:r>
              <a:rPr lang="en-IN" dirty="0"/>
              <a:t>It’s a technique to import one or more guest operating systems on top of host operating systems.</a:t>
            </a:r>
          </a:p>
          <a:p>
            <a:r>
              <a:rPr lang="en-IN" dirty="0"/>
              <a:t>Hypervisor-</a:t>
            </a:r>
          </a:p>
          <a:p>
            <a:r>
              <a:rPr lang="en-IN" dirty="0"/>
              <a:t>It is </a:t>
            </a:r>
            <a:r>
              <a:rPr lang="en-IN" dirty="0" err="1"/>
              <a:t>sw</a:t>
            </a:r>
            <a:r>
              <a:rPr lang="en-IN" dirty="0"/>
              <a:t> used to create and run the VM on the Host </a:t>
            </a:r>
            <a:r>
              <a:rPr lang="en-IN" dirty="0" err="1"/>
              <a:t>os</a:t>
            </a:r>
            <a:endParaRPr lang="en-IN" dirty="0"/>
          </a:p>
          <a:p>
            <a:r>
              <a:rPr lang="en-IN" dirty="0"/>
              <a:t>It is a virtual machine monitor.</a:t>
            </a:r>
          </a:p>
          <a:p>
            <a:endParaRPr lang="en-IN" dirty="0"/>
          </a:p>
        </p:txBody>
      </p:sp>
      <p:sp>
        <p:nvSpPr>
          <p:cNvPr id="4" name="Rectangle 3"/>
          <p:cNvSpPr/>
          <p:nvPr/>
        </p:nvSpPr>
        <p:spPr>
          <a:xfrm>
            <a:off x="6187755" y="635699"/>
            <a:ext cx="3895344" cy="55412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6270051" y="5683187"/>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HW</a:t>
            </a:r>
          </a:p>
        </p:txBody>
      </p:sp>
      <p:sp>
        <p:nvSpPr>
          <p:cNvPr id="6" name="Rectangle 5"/>
          <p:cNvSpPr/>
          <p:nvPr/>
        </p:nvSpPr>
        <p:spPr>
          <a:xfrm>
            <a:off x="6270051" y="5189411"/>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Host OS</a:t>
            </a:r>
          </a:p>
        </p:txBody>
      </p:sp>
      <p:sp>
        <p:nvSpPr>
          <p:cNvPr id="7" name="Rectangle 6"/>
          <p:cNvSpPr/>
          <p:nvPr/>
        </p:nvSpPr>
        <p:spPr>
          <a:xfrm>
            <a:off x="6270051" y="4695635"/>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Hypervisor</a:t>
            </a:r>
          </a:p>
        </p:txBody>
      </p:sp>
      <p:sp>
        <p:nvSpPr>
          <p:cNvPr id="8" name="Rectangle 7"/>
          <p:cNvSpPr/>
          <p:nvPr/>
        </p:nvSpPr>
        <p:spPr>
          <a:xfrm>
            <a:off x="6270051" y="937451"/>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9" name="Rectangle 8"/>
          <p:cNvSpPr/>
          <p:nvPr/>
        </p:nvSpPr>
        <p:spPr>
          <a:xfrm>
            <a:off x="6370635" y="1111187"/>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0" name="Rectangle 9"/>
          <p:cNvSpPr/>
          <p:nvPr/>
        </p:nvSpPr>
        <p:spPr>
          <a:xfrm>
            <a:off x="6356919" y="2015395"/>
            <a:ext cx="850392" cy="8996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1" name="Rectangle 10"/>
          <p:cNvSpPr/>
          <p:nvPr/>
        </p:nvSpPr>
        <p:spPr>
          <a:xfrm>
            <a:off x="6356919" y="3043095"/>
            <a:ext cx="850392" cy="89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Guest OS</a:t>
            </a:r>
          </a:p>
        </p:txBody>
      </p:sp>
      <p:sp>
        <p:nvSpPr>
          <p:cNvPr id="12" name="Rectangle 11"/>
          <p:cNvSpPr/>
          <p:nvPr/>
        </p:nvSpPr>
        <p:spPr>
          <a:xfrm>
            <a:off x="8909619" y="943547"/>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3" name="Rectangle 12"/>
          <p:cNvSpPr/>
          <p:nvPr/>
        </p:nvSpPr>
        <p:spPr>
          <a:xfrm>
            <a:off x="9010203" y="1117283"/>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4" name="Rectangle 13"/>
          <p:cNvSpPr/>
          <p:nvPr/>
        </p:nvSpPr>
        <p:spPr>
          <a:xfrm>
            <a:off x="8996487" y="2021491"/>
            <a:ext cx="850392" cy="8996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5" name="Rectangle 14"/>
          <p:cNvSpPr/>
          <p:nvPr/>
        </p:nvSpPr>
        <p:spPr>
          <a:xfrm>
            <a:off x="8996487" y="3049191"/>
            <a:ext cx="850392" cy="89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Guest OS</a:t>
            </a:r>
          </a:p>
        </p:txBody>
      </p:sp>
      <p:sp>
        <p:nvSpPr>
          <p:cNvPr id="16" name="Rectangle 15"/>
          <p:cNvSpPr/>
          <p:nvPr/>
        </p:nvSpPr>
        <p:spPr>
          <a:xfrm>
            <a:off x="7556307" y="943547"/>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7" name="Rectangle 16"/>
          <p:cNvSpPr/>
          <p:nvPr/>
        </p:nvSpPr>
        <p:spPr>
          <a:xfrm>
            <a:off x="7656891" y="1117283"/>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8" name="Rectangle 17"/>
          <p:cNvSpPr/>
          <p:nvPr/>
        </p:nvSpPr>
        <p:spPr>
          <a:xfrm>
            <a:off x="7643175" y="2021491"/>
            <a:ext cx="850392" cy="8996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9" name="Rectangle 18"/>
          <p:cNvSpPr/>
          <p:nvPr/>
        </p:nvSpPr>
        <p:spPr>
          <a:xfrm>
            <a:off x="7643175" y="3049191"/>
            <a:ext cx="850392" cy="8996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Guest OS</a:t>
            </a:r>
          </a:p>
        </p:txBody>
      </p:sp>
      <p:sp>
        <p:nvSpPr>
          <p:cNvPr id="20" name="TextBox 19"/>
          <p:cNvSpPr txBox="1"/>
          <p:nvPr/>
        </p:nvSpPr>
        <p:spPr>
          <a:xfrm>
            <a:off x="6383589" y="613839"/>
            <a:ext cx="681228" cy="369332"/>
          </a:xfrm>
          <a:prstGeom prst="rect">
            <a:avLst/>
          </a:prstGeom>
          <a:noFill/>
        </p:spPr>
        <p:txBody>
          <a:bodyPr wrap="square" rtlCol="0">
            <a:spAutoFit/>
          </a:bodyPr>
          <a:lstStyle/>
          <a:p>
            <a:r>
              <a:rPr lang="en-IN" dirty="0"/>
              <a:t>VM</a:t>
            </a:r>
          </a:p>
        </p:txBody>
      </p:sp>
      <p:sp>
        <p:nvSpPr>
          <p:cNvPr id="21" name="TextBox 20"/>
          <p:cNvSpPr txBox="1"/>
          <p:nvPr/>
        </p:nvSpPr>
        <p:spPr>
          <a:xfrm>
            <a:off x="7794813" y="610529"/>
            <a:ext cx="681228" cy="369332"/>
          </a:xfrm>
          <a:prstGeom prst="rect">
            <a:avLst/>
          </a:prstGeom>
          <a:noFill/>
        </p:spPr>
        <p:txBody>
          <a:bodyPr wrap="square" rtlCol="0">
            <a:spAutoFit/>
          </a:bodyPr>
          <a:lstStyle/>
          <a:p>
            <a:r>
              <a:rPr lang="en-IN" dirty="0"/>
              <a:t>VM</a:t>
            </a:r>
          </a:p>
        </p:txBody>
      </p:sp>
      <p:sp>
        <p:nvSpPr>
          <p:cNvPr id="22" name="TextBox 21"/>
          <p:cNvSpPr txBox="1"/>
          <p:nvPr/>
        </p:nvSpPr>
        <p:spPr>
          <a:xfrm>
            <a:off x="9143934" y="601123"/>
            <a:ext cx="681228" cy="369332"/>
          </a:xfrm>
          <a:prstGeom prst="rect">
            <a:avLst/>
          </a:prstGeom>
          <a:noFill/>
        </p:spPr>
        <p:txBody>
          <a:bodyPr wrap="square" rtlCol="0">
            <a:spAutoFit/>
          </a:bodyPr>
          <a:lstStyle/>
          <a:p>
            <a:r>
              <a:rPr lang="en-IN" dirty="0"/>
              <a:t>VM</a:t>
            </a:r>
          </a:p>
        </p:txBody>
      </p:sp>
    </p:spTree>
    <p:extLst>
      <p:ext uri="{BB962C8B-B14F-4D97-AF65-F5344CB8AC3E}">
        <p14:creationId xmlns:p14="http://schemas.microsoft.com/office/powerpoint/2010/main" val="1307630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81976203"/>
              </p:ext>
            </p:extLst>
          </p:nvPr>
        </p:nvGraphicFramePr>
        <p:xfrm>
          <a:off x="263950" y="88612"/>
          <a:ext cx="11453568" cy="5995446"/>
        </p:xfrm>
        <a:graphic>
          <a:graphicData uri="http://schemas.openxmlformats.org/drawingml/2006/table">
            <a:tbl>
              <a:tblPr bandRow="1">
                <a:tableStyleId>{5C22544A-7EE6-4342-B048-85BDC9FD1C3A}</a:tableStyleId>
              </a:tblPr>
              <a:tblGrid>
                <a:gridCol w="3912124">
                  <a:extLst>
                    <a:ext uri="{9D8B030D-6E8A-4147-A177-3AD203B41FA5}">
                      <a16:colId xmlns:a16="http://schemas.microsoft.com/office/drawing/2014/main" val="2180061471"/>
                    </a:ext>
                  </a:extLst>
                </a:gridCol>
                <a:gridCol w="7541444">
                  <a:extLst>
                    <a:ext uri="{9D8B030D-6E8A-4147-A177-3AD203B41FA5}">
                      <a16:colId xmlns:a16="http://schemas.microsoft.com/office/drawing/2014/main" val="4258934264"/>
                    </a:ext>
                  </a:extLst>
                </a:gridCol>
              </a:tblGrid>
              <a:tr h="0">
                <a:tc>
                  <a:txBody>
                    <a:bodyPr/>
                    <a:lstStyle/>
                    <a:p>
                      <a:r>
                        <a:rPr lang="en-US" dirty="0"/>
                        <a:t>To assign network while creating container,</a:t>
                      </a:r>
                      <a:r>
                        <a:rPr lang="en-US" baseline="0" dirty="0"/>
                        <a:t> this assigns only one network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run –name container-name –network network-name –d</a:t>
                      </a:r>
                      <a:r>
                        <a:rPr lang="en-US" baseline="0" dirty="0"/>
                        <a:t> image-name</a:t>
                      </a:r>
                      <a:endParaRPr lang="en-IN" dirty="0"/>
                    </a:p>
                  </a:txBody>
                  <a:tcPr/>
                </a:tc>
                <a:extLst>
                  <a:ext uri="{0D108BD9-81ED-4DB2-BD59-A6C34878D82A}">
                    <a16:rowId xmlns:a16="http://schemas.microsoft.com/office/drawing/2014/main" val="1743330822"/>
                  </a:ext>
                </a:extLst>
              </a:tr>
              <a:tr h="0">
                <a:tc>
                  <a:txBody>
                    <a:bodyPr/>
                    <a:lstStyle/>
                    <a:p>
                      <a:r>
                        <a:rPr lang="en-US" dirty="0"/>
                        <a:t>To connect network to existing container,</a:t>
                      </a:r>
                      <a:r>
                        <a:rPr lang="en-US" baseline="0" dirty="0"/>
                        <a:t> it adds another network in addition to the existing network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network</a:t>
                      </a:r>
                      <a:r>
                        <a:rPr lang="en-US" baseline="0" dirty="0"/>
                        <a:t> connect network-name container-name</a:t>
                      </a:r>
                      <a:endParaRPr lang="en-IN" dirty="0"/>
                    </a:p>
                  </a:txBody>
                  <a:tcPr/>
                </a:tc>
                <a:extLst>
                  <a:ext uri="{0D108BD9-81ED-4DB2-BD59-A6C34878D82A}">
                    <a16:rowId xmlns:a16="http://schemas.microsoft.com/office/drawing/2014/main" val="4005720224"/>
                  </a:ext>
                </a:extLst>
              </a:tr>
              <a:tr h="0">
                <a:tc>
                  <a:txBody>
                    <a:bodyPr/>
                    <a:lstStyle/>
                    <a:p>
                      <a:r>
                        <a:rPr lang="en-US" dirty="0"/>
                        <a:t>To disconnect</a:t>
                      </a:r>
                      <a:r>
                        <a:rPr lang="en-US" baseline="0" dirty="0"/>
                        <a:t> network from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network</a:t>
                      </a:r>
                      <a:r>
                        <a:rPr lang="en-US" baseline="0" dirty="0"/>
                        <a:t> disconnect network-name container-name</a:t>
                      </a:r>
                      <a:endParaRPr lang="en-IN" dirty="0"/>
                    </a:p>
                  </a:txBody>
                  <a:tcPr/>
                </a:tc>
                <a:extLst>
                  <a:ext uri="{0D108BD9-81ED-4DB2-BD59-A6C34878D82A}">
                    <a16:rowId xmlns:a16="http://schemas.microsoft.com/office/drawing/2014/main" val="1048943772"/>
                  </a:ext>
                </a:extLst>
              </a:tr>
              <a:tr h="0">
                <a:tc>
                  <a:txBody>
                    <a:bodyPr/>
                    <a:lstStyle/>
                    <a:p>
                      <a:r>
                        <a:rPr lang="en-US" dirty="0"/>
                        <a:t>To display detailed information about a network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network inspect network-name</a:t>
                      </a:r>
                      <a:endParaRPr lang="en-IN" dirty="0"/>
                    </a:p>
                  </a:txBody>
                  <a:tcPr/>
                </a:tc>
                <a:extLst>
                  <a:ext uri="{0D108BD9-81ED-4DB2-BD59-A6C34878D82A}">
                    <a16:rowId xmlns:a16="http://schemas.microsoft.com/office/drawing/2014/main" val="3942233006"/>
                  </a:ext>
                </a:extLst>
              </a:tr>
              <a:tr h="0">
                <a:tc>
                  <a:txBody>
                    <a:bodyPr/>
                    <a:lstStyle/>
                    <a:p>
                      <a:r>
                        <a:rPr lang="en-US" dirty="0"/>
                        <a:t>To create a volume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volume create </a:t>
                      </a:r>
                      <a:r>
                        <a:rPr lang="en-US" dirty="0" err="1"/>
                        <a:t>vol</a:t>
                      </a:r>
                      <a:r>
                        <a:rPr lang="en-US" dirty="0"/>
                        <a:t>-name</a:t>
                      </a:r>
                      <a:endParaRPr lang="en-IN" dirty="0"/>
                    </a:p>
                  </a:txBody>
                  <a:tcPr/>
                </a:tc>
                <a:extLst>
                  <a:ext uri="{0D108BD9-81ED-4DB2-BD59-A6C34878D82A}">
                    <a16:rowId xmlns:a16="http://schemas.microsoft.com/office/drawing/2014/main" val="328094318"/>
                  </a:ext>
                </a:extLst>
              </a:tr>
              <a:tr h="0">
                <a:tc>
                  <a:txBody>
                    <a:bodyPr/>
                    <a:lstStyle/>
                    <a:p>
                      <a:r>
                        <a:rPr lang="en-US" dirty="0"/>
                        <a:t>To display</a:t>
                      </a:r>
                      <a:r>
                        <a:rPr lang="en-US" baseline="0" dirty="0"/>
                        <a:t> list of volumes</a:t>
                      </a:r>
                      <a:endParaRPr lang="en-IN" dirty="0"/>
                    </a:p>
                  </a:txBody>
                  <a:tcPr/>
                </a:tc>
                <a:tc>
                  <a:txBody>
                    <a:bodyPr/>
                    <a:lstStyle/>
                    <a:p>
                      <a:r>
                        <a:rPr lang="en-US" dirty="0"/>
                        <a:t>Docker volume ls</a:t>
                      </a:r>
                      <a:endParaRPr lang="en-IN" dirty="0"/>
                    </a:p>
                  </a:txBody>
                  <a:tcPr/>
                </a:tc>
                <a:extLst>
                  <a:ext uri="{0D108BD9-81ED-4DB2-BD59-A6C34878D82A}">
                    <a16:rowId xmlns:a16="http://schemas.microsoft.com/office/drawing/2014/main" val="380851275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display</a:t>
                      </a:r>
                      <a:r>
                        <a:rPr lang="en-US" baseline="0" dirty="0"/>
                        <a:t> detailed info about volume</a:t>
                      </a:r>
                      <a:endParaRPr lang="en-IN" dirty="0"/>
                    </a:p>
                  </a:txBody>
                  <a:tcPr/>
                </a:tc>
                <a:tc>
                  <a:txBody>
                    <a:bodyPr/>
                    <a:lstStyle/>
                    <a:p>
                      <a:r>
                        <a:rPr lang="en-US" baseline="0" dirty="0"/>
                        <a:t>Docker volume inspect </a:t>
                      </a:r>
                      <a:r>
                        <a:rPr lang="en-US" baseline="0" dirty="0" err="1"/>
                        <a:t>vol</a:t>
                      </a:r>
                      <a:r>
                        <a:rPr lang="en-US" baseline="0" dirty="0"/>
                        <a:t>-name</a:t>
                      </a:r>
                    </a:p>
                  </a:txBody>
                  <a:tcPr/>
                </a:tc>
                <a:extLst>
                  <a:ext uri="{0D108BD9-81ED-4DB2-BD59-A6C34878D82A}">
                    <a16:rowId xmlns:a16="http://schemas.microsoft.com/office/drawing/2014/main" val="2153825122"/>
                  </a:ext>
                </a:extLst>
              </a:tr>
              <a:tr h="0">
                <a:tc>
                  <a:txBody>
                    <a:bodyPr/>
                    <a:lstStyle/>
                    <a:p>
                      <a:r>
                        <a:rPr lang="en-US" dirty="0"/>
                        <a:t>To</a:t>
                      </a:r>
                      <a:r>
                        <a:rPr lang="en-US" baseline="0" dirty="0"/>
                        <a:t> remove volume</a:t>
                      </a:r>
                      <a:endParaRPr lang="en-IN" dirty="0"/>
                    </a:p>
                  </a:txBody>
                  <a:tcPr/>
                </a:tc>
                <a:tc>
                  <a:txBody>
                    <a:bodyPr/>
                    <a:lstStyle/>
                    <a:p>
                      <a:r>
                        <a:rPr lang="en-US" dirty="0"/>
                        <a:t>Docker</a:t>
                      </a:r>
                      <a:r>
                        <a:rPr lang="en-US" baseline="0" dirty="0"/>
                        <a:t> volume </a:t>
                      </a:r>
                      <a:r>
                        <a:rPr lang="en-US" baseline="0" dirty="0" err="1"/>
                        <a:t>rm</a:t>
                      </a:r>
                      <a:r>
                        <a:rPr lang="en-US" baseline="0" dirty="0"/>
                        <a:t> </a:t>
                      </a:r>
                      <a:r>
                        <a:rPr lang="en-US" baseline="0" dirty="0" err="1"/>
                        <a:t>vol</a:t>
                      </a:r>
                      <a:r>
                        <a:rPr lang="en-US" baseline="0" dirty="0"/>
                        <a:t>-name</a:t>
                      </a:r>
                      <a:endParaRPr lang="en-IN" dirty="0"/>
                    </a:p>
                  </a:txBody>
                  <a:tcPr/>
                </a:tc>
                <a:extLst>
                  <a:ext uri="{0D108BD9-81ED-4DB2-BD59-A6C34878D82A}">
                    <a16:rowId xmlns:a16="http://schemas.microsoft.com/office/drawing/2014/main" val="3926732541"/>
                  </a:ext>
                </a:extLst>
              </a:tr>
              <a:tr h="0">
                <a:tc>
                  <a:txBody>
                    <a:bodyPr/>
                    <a:lstStyle/>
                    <a:p>
                      <a:r>
                        <a:rPr lang="en-US" dirty="0"/>
                        <a:t>To remove all unused</a:t>
                      </a:r>
                      <a:r>
                        <a:rPr lang="en-US" baseline="0" dirty="0"/>
                        <a:t> volumes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volume prune</a:t>
                      </a:r>
                      <a:endParaRPr lang="en-IN" dirty="0"/>
                    </a:p>
                  </a:txBody>
                  <a:tcPr/>
                </a:tc>
                <a:extLst>
                  <a:ext uri="{0D108BD9-81ED-4DB2-BD59-A6C34878D82A}">
                    <a16:rowId xmlns:a16="http://schemas.microsoft.com/office/drawing/2014/main" val="395300532"/>
                  </a:ext>
                </a:extLst>
              </a:tr>
              <a:tr h="0">
                <a:tc>
                  <a:txBody>
                    <a:bodyPr/>
                    <a:lstStyle/>
                    <a:p>
                      <a:r>
                        <a:rPr lang="en-US" dirty="0"/>
                        <a:t>To</a:t>
                      </a:r>
                      <a:r>
                        <a:rPr lang="en-US" baseline="0" dirty="0"/>
                        <a:t> attach volume while creating and running container</a:t>
                      </a:r>
                    </a:p>
                    <a:p>
                      <a:r>
                        <a:rPr lang="en-US" baseline="0" dirty="0"/>
                        <a:t>Source=volume name and target= container path, incase of volume mount</a:t>
                      </a:r>
                      <a:endParaRPr lang="en-IN" dirty="0"/>
                    </a:p>
                  </a:txBody>
                  <a:tcPr/>
                </a:tc>
                <a:tc>
                  <a:txBody>
                    <a:bodyPr/>
                    <a:lstStyle/>
                    <a:p>
                      <a:r>
                        <a:rPr lang="en-US" dirty="0" err="1"/>
                        <a:t>docker</a:t>
                      </a:r>
                      <a:r>
                        <a:rPr lang="en-US" dirty="0"/>
                        <a:t> run –name container-name --mount source=test2,target=/</a:t>
                      </a:r>
                      <a:r>
                        <a:rPr lang="en-US" dirty="0" err="1"/>
                        <a:t>var</a:t>
                      </a:r>
                      <a:r>
                        <a:rPr lang="en-US" dirty="0"/>
                        <a:t>/lib -d </a:t>
                      </a:r>
                      <a:r>
                        <a:rPr lang="en-US" dirty="0" err="1"/>
                        <a:t>nginx</a:t>
                      </a:r>
                      <a:endParaRPr lang="en-IN" dirty="0"/>
                    </a:p>
                  </a:txBody>
                  <a:tcPr/>
                </a:tc>
                <a:extLst>
                  <a:ext uri="{0D108BD9-81ED-4DB2-BD59-A6C34878D82A}">
                    <a16:rowId xmlns:a16="http://schemas.microsoft.com/office/drawing/2014/main" val="1204874671"/>
                  </a:ext>
                </a:extLst>
              </a:tr>
              <a:tr h="417606">
                <a:tc>
                  <a:txBody>
                    <a:bodyPr/>
                    <a:lstStyle/>
                    <a:p>
                      <a:r>
                        <a:rPr lang="en-US" dirty="0"/>
                        <a:t>To</a:t>
                      </a:r>
                      <a:r>
                        <a:rPr lang="en-US" baseline="0" dirty="0"/>
                        <a:t> attach bind mount volume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docker</a:t>
                      </a:r>
                      <a:r>
                        <a:rPr lang="en-US" dirty="0"/>
                        <a:t> run --mount type=</a:t>
                      </a:r>
                      <a:r>
                        <a:rPr lang="en-US" dirty="0" err="1"/>
                        <a:t>bind,source</a:t>
                      </a:r>
                      <a:r>
                        <a:rPr lang="en-US" dirty="0"/>
                        <a:t>=/root/test3,target=/</a:t>
                      </a:r>
                      <a:r>
                        <a:rPr lang="en-US" dirty="0" err="1"/>
                        <a:t>var</a:t>
                      </a:r>
                      <a:r>
                        <a:rPr lang="en-US" dirty="0"/>
                        <a:t>/lib -d </a:t>
                      </a:r>
                      <a:r>
                        <a:rPr lang="en-US" dirty="0" err="1"/>
                        <a:t>nginx</a:t>
                      </a:r>
                      <a:endParaRPr lang="en-IN" dirty="0"/>
                    </a:p>
                  </a:txBody>
                  <a:tcPr/>
                </a:tc>
                <a:extLst>
                  <a:ext uri="{0D108BD9-81ED-4DB2-BD59-A6C34878D82A}">
                    <a16:rowId xmlns:a16="http://schemas.microsoft.com/office/drawing/2014/main" val="1183783982"/>
                  </a:ext>
                </a:extLst>
              </a:tr>
            </a:tbl>
          </a:graphicData>
        </a:graphic>
      </p:graphicFrame>
    </p:spTree>
    <p:extLst>
      <p:ext uri="{BB962C8B-B14F-4D97-AF65-F5344CB8AC3E}">
        <p14:creationId xmlns:p14="http://schemas.microsoft.com/office/powerpoint/2010/main" val="938998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58228122"/>
              </p:ext>
            </p:extLst>
          </p:nvPr>
        </p:nvGraphicFramePr>
        <p:xfrm>
          <a:off x="263950" y="88612"/>
          <a:ext cx="11453568" cy="2103120"/>
        </p:xfrm>
        <a:graphic>
          <a:graphicData uri="http://schemas.openxmlformats.org/drawingml/2006/table">
            <a:tbl>
              <a:tblPr bandRow="1">
                <a:tableStyleId>{5C22544A-7EE6-4342-B048-85BDC9FD1C3A}</a:tableStyleId>
              </a:tblPr>
              <a:tblGrid>
                <a:gridCol w="3912124">
                  <a:extLst>
                    <a:ext uri="{9D8B030D-6E8A-4147-A177-3AD203B41FA5}">
                      <a16:colId xmlns:a16="http://schemas.microsoft.com/office/drawing/2014/main" val="2180061471"/>
                    </a:ext>
                  </a:extLst>
                </a:gridCol>
                <a:gridCol w="7541444">
                  <a:extLst>
                    <a:ext uri="{9D8B030D-6E8A-4147-A177-3AD203B41FA5}">
                      <a16:colId xmlns:a16="http://schemas.microsoft.com/office/drawing/2014/main" val="4258934264"/>
                    </a:ext>
                  </a:extLst>
                </a:gridCol>
              </a:tblGrid>
              <a:tr h="0">
                <a:tc>
                  <a:txBody>
                    <a:bodyPr/>
                    <a:lstStyle/>
                    <a:p>
                      <a:r>
                        <a:rPr lang="en-US" dirty="0"/>
                        <a:t>To start</a:t>
                      </a:r>
                      <a:r>
                        <a:rPr lang="en-US" baseline="0" dirty="0"/>
                        <a:t> swarm mode as manager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swarm </a:t>
                      </a:r>
                      <a:r>
                        <a:rPr lang="en-US" dirty="0" err="1"/>
                        <a:t>init</a:t>
                      </a:r>
                      <a:r>
                        <a:rPr lang="en-US" dirty="0"/>
                        <a:t> –advertise—</a:t>
                      </a:r>
                      <a:r>
                        <a:rPr lang="en-US" dirty="0" err="1"/>
                        <a:t>addr</a:t>
                      </a:r>
                      <a:r>
                        <a:rPr lang="en-US" dirty="0"/>
                        <a:t> 192.168.00.121</a:t>
                      </a:r>
                      <a:endParaRPr lang="en-IN" dirty="0"/>
                    </a:p>
                  </a:txBody>
                  <a:tcPr/>
                </a:tc>
                <a:extLst>
                  <a:ext uri="{0D108BD9-81ED-4DB2-BD59-A6C34878D82A}">
                    <a16:rowId xmlns:a16="http://schemas.microsoft.com/office/drawing/2014/main" val="1743330822"/>
                  </a:ext>
                </a:extLst>
              </a:tr>
              <a:tr h="0">
                <a:tc>
                  <a:txBody>
                    <a:bodyPr/>
                    <a:lstStyle/>
                    <a:p>
                      <a:r>
                        <a:rPr lang="en-US" dirty="0"/>
                        <a:t>To join the swarm mode from other nodes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swarm join </a:t>
                      </a:r>
                      <a:endParaRPr lang="en-IN" dirty="0"/>
                    </a:p>
                  </a:txBody>
                  <a:tcPr/>
                </a:tc>
                <a:extLst>
                  <a:ext uri="{0D108BD9-81ED-4DB2-BD59-A6C34878D82A}">
                    <a16:rowId xmlns:a16="http://schemas.microsoft.com/office/drawing/2014/main" val="4005720224"/>
                  </a:ext>
                </a:extLst>
              </a:tr>
              <a:tr h="0">
                <a:tc>
                  <a:txBody>
                    <a:bodyPr/>
                    <a:lstStyle/>
                    <a:p>
                      <a:r>
                        <a:rPr lang="en-US" dirty="0"/>
                        <a:t>To get list of nodes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node ls</a:t>
                      </a:r>
                      <a:endParaRPr lang="en-IN" dirty="0"/>
                    </a:p>
                  </a:txBody>
                  <a:tcPr/>
                </a:tc>
                <a:extLst>
                  <a:ext uri="{0D108BD9-81ED-4DB2-BD59-A6C34878D82A}">
                    <a16:rowId xmlns:a16="http://schemas.microsoft.com/office/drawing/2014/main" val="1048943772"/>
                  </a:ext>
                </a:extLst>
              </a:tr>
              <a:tr h="0">
                <a:tc>
                  <a:txBody>
                    <a:bodyPr/>
                    <a:lstStyle/>
                    <a:p>
                      <a:r>
                        <a:rPr lang="en-US" dirty="0"/>
                        <a:t>To Display system-wide information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info / </a:t>
                      </a:r>
                      <a:r>
                        <a:rPr lang="en-US" dirty="0" err="1"/>
                        <a:t>docker</a:t>
                      </a:r>
                      <a:r>
                        <a:rPr lang="en-US" dirty="0"/>
                        <a:t> system info</a:t>
                      </a:r>
                      <a:endParaRPr lang="en-IN" dirty="0"/>
                    </a:p>
                  </a:txBody>
                  <a:tcPr/>
                </a:tc>
                <a:extLst>
                  <a:ext uri="{0D108BD9-81ED-4DB2-BD59-A6C34878D82A}">
                    <a16:rowId xmlns:a16="http://schemas.microsoft.com/office/drawing/2014/main" val="3942233006"/>
                  </a:ext>
                </a:extLst>
              </a:tr>
              <a:tr h="0">
                <a:tc>
                  <a:txBody>
                    <a:bodyPr/>
                    <a:lstStyle/>
                    <a:p>
                      <a:r>
                        <a:rPr lang="en-US" dirty="0"/>
                        <a:t>To rename container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rename</a:t>
                      </a:r>
                      <a:r>
                        <a:rPr lang="en-US" baseline="0" dirty="0"/>
                        <a:t> old-name new-name</a:t>
                      </a:r>
                      <a:endParaRPr lang="en-IN" dirty="0"/>
                    </a:p>
                  </a:txBody>
                  <a:tcPr/>
                </a:tc>
                <a:extLst>
                  <a:ext uri="{0D108BD9-81ED-4DB2-BD59-A6C34878D82A}">
                    <a16:rowId xmlns:a16="http://schemas.microsoft.com/office/drawing/2014/main" val="328094318"/>
                  </a:ext>
                </a:extLst>
              </a:tr>
            </a:tbl>
          </a:graphicData>
        </a:graphic>
      </p:graphicFrame>
    </p:spTree>
    <p:extLst>
      <p:ext uri="{BB962C8B-B14F-4D97-AF65-F5344CB8AC3E}">
        <p14:creationId xmlns:p14="http://schemas.microsoft.com/office/powerpoint/2010/main" val="3927368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a:t>
            </a:r>
            <a:endParaRPr lang="en-IN" dirty="0"/>
          </a:p>
        </p:txBody>
      </p:sp>
      <p:sp>
        <p:nvSpPr>
          <p:cNvPr id="3" name="Content Placeholder 2"/>
          <p:cNvSpPr>
            <a:spLocks noGrp="1"/>
          </p:cNvSpPr>
          <p:nvPr>
            <p:ph idx="1"/>
          </p:nvPr>
        </p:nvSpPr>
        <p:spPr/>
        <p:txBody>
          <a:bodyPr>
            <a:normAutofit lnSpcReduction="10000"/>
          </a:bodyPr>
          <a:lstStyle/>
          <a:p>
            <a:r>
              <a:rPr lang="en-US" dirty="0"/>
              <a:t>Overview Kubernetes – Pods, node, cluster, namespaces</a:t>
            </a:r>
          </a:p>
          <a:p>
            <a:r>
              <a:rPr lang="en-US" dirty="0"/>
              <a:t>Pod creation (Imperative and Declarative)</a:t>
            </a:r>
          </a:p>
          <a:p>
            <a:r>
              <a:rPr lang="en-US" dirty="0"/>
              <a:t>Deployment Creation</a:t>
            </a:r>
          </a:p>
          <a:p>
            <a:r>
              <a:rPr lang="en-US" dirty="0"/>
              <a:t>Replica Sets</a:t>
            </a:r>
          </a:p>
          <a:p>
            <a:r>
              <a:rPr lang="en-US" dirty="0" err="1"/>
              <a:t>Config</a:t>
            </a:r>
            <a:r>
              <a:rPr lang="en-US" dirty="0"/>
              <a:t> Maps, secrets</a:t>
            </a:r>
          </a:p>
          <a:p>
            <a:r>
              <a:rPr lang="en-US" dirty="0"/>
              <a:t>Network </a:t>
            </a:r>
          </a:p>
          <a:p>
            <a:r>
              <a:rPr lang="en-US" dirty="0"/>
              <a:t>Service Creation</a:t>
            </a:r>
          </a:p>
          <a:p>
            <a:r>
              <a:rPr lang="en-US" dirty="0"/>
              <a:t>Deployment strategy(Canary and Blue-Green Strategy)</a:t>
            </a:r>
          </a:p>
          <a:p>
            <a:r>
              <a:rPr lang="en-US" dirty="0"/>
              <a:t>Helm Overview</a:t>
            </a:r>
            <a:endParaRPr lang="en-IN" dirty="0"/>
          </a:p>
        </p:txBody>
      </p:sp>
    </p:spTree>
    <p:extLst>
      <p:ext uri="{BB962C8B-B14F-4D97-AF65-F5344CB8AC3E}">
        <p14:creationId xmlns:p14="http://schemas.microsoft.com/office/powerpoint/2010/main" val="3760145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864" y="377072"/>
            <a:ext cx="10501460" cy="3416320"/>
          </a:xfrm>
          <a:prstGeom prst="rect">
            <a:avLst/>
          </a:prstGeom>
          <a:noFill/>
        </p:spPr>
        <p:txBody>
          <a:bodyPr wrap="square" rtlCol="0">
            <a:spAutoFit/>
          </a:bodyPr>
          <a:lstStyle/>
          <a:p>
            <a:r>
              <a:rPr lang="en-IN" dirty="0"/>
              <a:t>Kubernetes-  https://kubernetes.io/</a:t>
            </a:r>
          </a:p>
          <a:p>
            <a:r>
              <a:rPr lang="en-IN" dirty="0"/>
              <a:t>K8s</a:t>
            </a:r>
          </a:p>
          <a:p>
            <a:pPr marL="285750" indent="-285750">
              <a:buFont typeface="Arial" panose="020B0604020202020204" pitchFamily="34" charset="0"/>
              <a:buChar char="•"/>
            </a:pPr>
            <a:r>
              <a:rPr lang="en-IN" dirty="0"/>
              <a:t>Open source system for automating, scaling, deployment and management of containerized application</a:t>
            </a:r>
          </a:p>
          <a:p>
            <a:pPr marL="285750" indent="-285750">
              <a:buFont typeface="Arial" panose="020B0604020202020204" pitchFamily="34" charset="0"/>
              <a:buChar char="•"/>
            </a:pPr>
            <a:r>
              <a:rPr lang="en-IN" dirty="0"/>
              <a:t>Orchestration platform, which will automate the manual process of deploying , scaling, managing the containerized application</a:t>
            </a:r>
          </a:p>
          <a:p>
            <a:pPr marL="285750" indent="-285750">
              <a:buFont typeface="Arial" panose="020B0604020202020204" pitchFamily="34" charset="0"/>
              <a:buChar char="•"/>
            </a:pPr>
            <a:r>
              <a:rPr lang="en-IN" dirty="0"/>
              <a:t>Docker Swarm- container </a:t>
            </a:r>
            <a:r>
              <a:rPr lang="en-IN" dirty="0" err="1"/>
              <a:t>orchetstration</a:t>
            </a:r>
            <a:r>
              <a:rPr lang="en-IN" dirty="0"/>
              <a:t> tool, that is provided by </a:t>
            </a:r>
            <a:r>
              <a:rPr lang="en-IN" dirty="0" err="1"/>
              <a:t>docker</a:t>
            </a:r>
            <a:r>
              <a:rPr lang="en-IN" dirty="0"/>
              <a:t>, </a:t>
            </a:r>
          </a:p>
          <a:p>
            <a:pPr marL="285750" indent="-285750">
              <a:buFont typeface="Arial" panose="020B0604020202020204" pitchFamily="34" charset="0"/>
              <a:buChar char="•"/>
            </a:pPr>
            <a:r>
              <a:rPr lang="en-IN" dirty="0"/>
              <a:t>Kubernetes has its own unique set of </a:t>
            </a:r>
            <a:r>
              <a:rPr lang="en-IN" dirty="0" err="1"/>
              <a:t>Api</a:t>
            </a:r>
            <a:r>
              <a:rPr lang="en-IN" dirty="0"/>
              <a:t> client, also YAML definition used to managed in k8s.</a:t>
            </a:r>
          </a:p>
          <a:p>
            <a:pPr marL="285750" indent="-285750">
              <a:buFont typeface="Arial" panose="020B0604020202020204" pitchFamily="34" charset="0"/>
              <a:buChar char="•"/>
            </a:pPr>
            <a:r>
              <a:rPr lang="en-IN" dirty="0"/>
              <a:t>In </a:t>
            </a:r>
            <a:r>
              <a:rPr lang="en-IN" dirty="0" err="1"/>
              <a:t>docker</a:t>
            </a:r>
            <a:r>
              <a:rPr lang="en-IN" dirty="0"/>
              <a:t> it used CLI for managing containers.</a:t>
            </a:r>
          </a:p>
          <a:p>
            <a:pPr marL="285750" indent="-285750">
              <a:buFont typeface="Arial" panose="020B0604020202020204" pitchFamily="34" charset="0"/>
              <a:buChar char="•"/>
            </a:pPr>
            <a:r>
              <a:rPr lang="en-IN" dirty="0"/>
              <a:t>Logging and monitoring- K8s has its own built in tools, while the </a:t>
            </a:r>
            <a:r>
              <a:rPr lang="en-IN" dirty="0" err="1"/>
              <a:t>docker</a:t>
            </a:r>
            <a:r>
              <a:rPr lang="en-IN" dirty="0"/>
              <a:t> swarm needs to depend on third  party tool</a:t>
            </a:r>
          </a:p>
          <a:p>
            <a:pPr marL="285750" indent="-285750">
              <a:buFont typeface="Arial" panose="020B0604020202020204" pitchFamily="34" charset="0"/>
              <a:buChar char="•"/>
            </a:pPr>
            <a:r>
              <a:rPr lang="en-IN" dirty="0" err="1"/>
              <a:t>Scalling</a:t>
            </a:r>
            <a:r>
              <a:rPr lang="en-IN" dirty="0"/>
              <a:t> is better in K8s than Docker swarm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42221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1410" y="1150070"/>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 name="Rectangle 2"/>
          <p:cNvSpPr/>
          <p:nvPr/>
        </p:nvSpPr>
        <p:spPr>
          <a:xfrm>
            <a:off x="1679541" y="4824167"/>
            <a:ext cx="6605758" cy="5279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Hardware</a:t>
            </a:r>
          </a:p>
        </p:txBody>
      </p:sp>
      <p:sp>
        <p:nvSpPr>
          <p:cNvPr id="4" name="Rectangle 3"/>
          <p:cNvSpPr/>
          <p:nvPr/>
        </p:nvSpPr>
        <p:spPr>
          <a:xfrm>
            <a:off x="1663831" y="3640318"/>
            <a:ext cx="6605758" cy="52790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OS Ubuntu</a:t>
            </a:r>
          </a:p>
        </p:txBody>
      </p:sp>
      <p:sp>
        <p:nvSpPr>
          <p:cNvPr id="5" name="Rectangle 4"/>
          <p:cNvSpPr/>
          <p:nvPr/>
        </p:nvSpPr>
        <p:spPr>
          <a:xfrm>
            <a:off x="1857079" y="1280472"/>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6" name="Rectangle 5"/>
          <p:cNvSpPr/>
          <p:nvPr/>
        </p:nvSpPr>
        <p:spPr>
          <a:xfrm>
            <a:off x="1857080" y="1993927"/>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7" name="Rectangle 6"/>
          <p:cNvSpPr/>
          <p:nvPr/>
        </p:nvSpPr>
        <p:spPr>
          <a:xfrm>
            <a:off x="3864990" y="1150070"/>
            <a:ext cx="1951349" cy="1668544"/>
          </a:xfrm>
          <a:prstGeom prst="rect">
            <a:avLst/>
          </a:prstGeom>
          <a:solidFill>
            <a:srgbClr val="FF00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8" name="Rectangle 7"/>
          <p:cNvSpPr/>
          <p:nvPr/>
        </p:nvSpPr>
        <p:spPr>
          <a:xfrm>
            <a:off x="4100659" y="1280472"/>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Service</a:t>
            </a:r>
          </a:p>
        </p:txBody>
      </p:sp>
      <p:sp>
        <p:nvSpPr>
          <p:cNvPr id="9" name="Rectangle 8"/>
          <p:cNvSpPr/>
          <p:nvPr/>
        </p:nvSpPr>
        <p:spPr>
          <a:xfrm>
            <a:off x="4100660" y="1993927"/>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0" name="Rectangle 9"/>
          <p:cNvSpPr/>
          <p:nvPr/>
        </p:nvSpPr>
        <p:spPr>
          <a:xfrm>
            <a:off x="6194982" y="1150070"/>
            <a:ext cx="1951349" cy="1668544"/>
          </a:xfrm>
          <a:prstGeom prst="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1" name="Rectangle 10"/>
          <p:cNvSpPr/>
          <p:nvPr/>
        </p:nvSpPr>
        <p:spPr>
          <a:xfrm>
            <a:off x="6430651" y="1280472"/>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Messaging Service</a:t>
            </a:r>
          </a:p>
        </p:txBody>
      </p:sp>
      <p:sp>
        <p:nvSpPr>
          <p:cNvPr id="12" name="Rectangle 11"/>
          <p:cNvSpPr/>
          <p:nvPr/>
        </p:nvSpPr>
        <p:spPr>
          <a:xfrm>
            <a:off x="6430652" y="1993927"/>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3" name="Rectangle 12"/>
          <p:cNvSpPr/>
          <p:nvPr/>
        </p:nvSpPr>
        <p:spPr>
          <a:xfrm>
            <a:off x="1744667" y="805147"/>
            <a:ext cx="1104661" cy="369332"/>
          </a:xfrm>
          <a:prstGeom prst="rect">
            <a:avLst/>
          </a:prstGeom>
        </p:spPr>
        <p:txBody>
          <a:bodyPr wrap="none">
            <a:spAutoFit/>
          </a:bodyPr>
          <a:lstStyle/>
          <a:p>
            <a:pPr algn="ctr"/>
            <a:r>
              <a:rPr lang="en-IN" dirty="0"/>
              <a:t>Container</a:t>
            </a:r>
          </a:p>
        </p:txBody>
      </p:sp>
      <p:sp>
        <p:nvSpPr>
          <p:cNvPr id="14" name="Rectangle 13"/>
          <p:cNvSpPr/>
          <p:nvPr/>
        </p:nvSpPr>
        <p:spPr>
          <a:xfrm>
            <a:off x="4218619" y="780738"/>
            <a:ext cx="1104661" cy="369332"/>
          </a:xfrm>
          <a:prstGeom prst="rect">
            <a:avLst/>
          </a:prstGeom>
        </p:spPr>
        <p:txBody>
          <a:bodyPr wrap="none">
            <a:spAutoFit/>
          </a:bodyPr>
          <a:lstStyle/>
          <a:p>
            <a:pPr algn="ctr"/>
            <a:r>
              <a:rPr lang="en-IN" dirty="0"/>
              <a:t>Container</a:t>
            </a:r>
          </a:p>
        </p:txBody>
      </p:sp>
      <p:sp>
        <p:nvSpPr>
          <p:cNvPr id="15" name="Rectangle 14"/>
          <p:cNvSpPr/>
          <p:nvPr/>
        </p:nvSpPr>
        <p:spPr>
          <a:xfrm>
            <a:off x="6459335" y="780738"/>
            <a:ext cx="1104661" cy="369332"/>
          </a:xfrm>
          <a:prstGeom prst="rect">
            <a:avLst/>
          </a:prstGeom>
        </p:spPr>
        <p:txBody>
          <a:bodyPr wrap="none">
            <a:spAutoFit/>
          </a:bodyPr>
          <a:lstStyle/>
          <a:p>
            <a:pPr algn="ctr"/>
            <a:r>
              <a:rPr lang="en-IN" dirty="0"/>
              <a:t>Container</a:t>
            </a:r>
          </a:p>
        </p:txBody>
      </p:sp>
      <p:sp>
        <p:nvSpPr>
          <p:cNvPr id="16" name="Rectangle 15"/>
          <p:cNvSpPr/>
          <p:nvPr/>
        </p:nvSpPr>
        <p:spPr>
          <a:xfrm>
            <a:off x="1663830" y="2995367"/>
            <a:ext cx="6605758" cy="52790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Docker</a:t>
            </a:r>
          </a:p>
        </p:txBody>
      </p:sp>
      <p:sp>
        <p:nvSpPr>
          <p:cNvPr id="17" name="Rectangle 16"/>
          <p:cNvSpPr/>
          <p:nvPr/>
        </p:nvSpPr>
        <p:spPr>
          <a:xfrm>
            <a:off x="1663830" y="4232242"/>
            <a:ext cx="6605758" cy="52790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Linux Kernel</a:t>
            </a:r>
          </a:p>
        </p:txBody>
      </p:sp>
    </p:spTree>
    <p:extLst>
      <p:ext uri="{BB962C8B-B14F-4D97-AF65-F5344CB8AC3E}">
        <p14:creationId xmlns:p14="http://schemas.microsoft.com/office/powerpoint/2010/main" val="2825083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28940" y="584461"/>
            <a:ext cx="2507530" cy="3902697"/>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Kubernetes </a:t>
            </a:r>
          </a:p>
          <a:p>
            <a:pPr algn="ctr"/>
            <a:r>
              <a:rPr lang="en-IN" dirty="0"/>
              <a:t>Node 2</a:t>
            </a:r>
          </a:p>
        </p:txBody>
      </p:sp>
      <p:sp>
        <p:nvSpPr>
          <p:cNvPr id="16" name="Rectangle 15"/>
          <p:cNvSpPr/>
          <p:nvPr/>
        </p:nvSpPr>
        <p:spPr>
          <a:xfrm>
            <a:off x="6961862" y="584461"/>
            <a:ext cx="2507530" cy="3902697"/>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Kubernetes </a:t>
            </a:r>
          </a:p>
          <a:p>
            <a:pPr algn="ctr"/>
            <a:r>
              <a:rPr lang="en-US" dirty="0"/>
              <a:t>Node 3</a:t>
            </a:r>
            <a:endParaRPr lang="en-IN" dirty="0"/>
          </a:p>
        </p:txBody>
      </p:sp>
      <p:sp>
        <p:nvSpPr>
          <p:cNvPr id="14" name="Rectangle 13"/>
          <p:cNvSpPr/>
          <p:nvPr/>
        </p:nvSpPr>
        <p:spPr>
          <a:xfrm>
            <a:off x="1270199" y="584461"/>
            <a:ext cx="2507530" cy="3902697"/>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Kubernetes</a:t>
            </a:r>
          </a:p>
          <a:p>
            <a:pPr algn="ctr"/>
            <a:r>
              <a:rPr lang="en-US" dirty="0"/>
              <a:t>Node 1</a:t>
            </a:r>
            <a:endParaRPr lang="en-IN" dirty="0"/>
          </a:p>
        </p:txBody>
      </p:sp>
      <p:sp>
        <p:nvSpPr>
          <p:cNvPr id="2" name="Rectangle 1"/>
          <p:cNvSpPr/>
          <p:nvPr/>
        </p:nvSpPr>
        <p:spPr>
          <a:xfrm>
            <a:off x="1621410" y="1659115"/>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 name="Rectangle 2"/>
          <p:cNvSpPr/>
          <p:nvPr/>
        </p:nvSpPr>
        <p:spPr>
          <a:xfrm>
            <a:off x="1857079" y="1789517"/>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4" name="Rectangle 3"/>
          <p:cNvSpPr/>
          <p:nvPr/>
        </p:nvSpPr>
        <p:spPr>
          <a:xfrm>
            <a:off x="1857080" y="2502972"/>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1" name="Rectangle 10"/>
          <p:cNvSpPr/>
          <p:nvPr/>
        </p:nvSpPr>
        <p:spPr>
          <a:xfrm>
            <a:off x="1744667" y="805147"/>
            <a:ext cx="1104661" cy="369332"/>
          </a:xfrm>
          <a:prstGeom prst="rect">
            <a:avLst/>
          </a:prstGeom>
        </p:spPr>
        <p:txBody>
          <a:bodyPr wrap="none">
            <a:spAutoFit/>
          </a:bodyPr>
          <a:lstStyle/>
          <a:p>
            <a:pPr algn="ctr"/>
            <a:r>
              <a:rPr lang="en-IN" dirty="0"/>
              <a:t>Container</a:t>
            </a:r>
          </a:p>
        </p:txBody>
      </p:sp>
      <p:sp>
        <p:nvSpPr>
          <p:cNvPr id="12" name="Rectangle 11"/>
          <p:cNvSpPr/>
          <p:nvPr/>
        </p:nvSpPr>
        <p:spPr>
          <a:xfrm>
            <a:off x="4649116" y="1175637"/>
            <a:ext cx="1104661" cy="369332"/>
          </a:xfrm>
          <a:prstGeom prst="rect">
            <a:avLst/>
          </a:prstGeom>
        </p:spPr>
        <p:txBody>
          <a:bodyPr wrap="none">
            <a:spAutoFit/>
          </a:bodyPr>
          <a:lstStyle/>
          <a:p>
            <a:pPr algn="ctr"/>
            <a:r>
              <a:rPr lang="en-IN" dirty="0"/>
              <a:t>Container</a:t>
            </a:r>
          </a:p>
        </p:txBody>
      </p:sp>
      <p:sp>
        <p:nvSpPr>
          <p:cNvPr id="13" name="Rectangle 12"/>
          <p:cNvSpPr/>
          <p:nvPr/>
        </p:nvSpPr>
        <p:spPr>
          <a:xfrm>
            <a:off x="7483158" y="999267"/>
            <a:ext cx="1104661" cy="369332"/>
          </a:xfrm>
          <a:prstGeom prst="rect">
            <a:avLst/>
          </a:prstGeom>
        </p:spPr>
        <p:txBody>
          <a:bodyPr wrap="none">
            <a:spAutoFit/>
          </a:bodyPr>
          <a:lstStyle/>
          <a:p>
            <a:pPr algn="ctr"/>
            <a:r>
              <a:rPr lang="en-IN" dirty="0"/>
              <a:t>Container</a:t>
            </a:r>
          </a:p>
        </p:txBody>
      </p:sp>
      <p:sp>
        <p:nvSpPr>
          <p:cNvPr id="17" name="Rectangle 16"/>
          <p:cNvSpPr/>
          <p:nvPr/>
        </p:nvSpPr>
        <p:spPr>
          <a:xfrm>
            <a:off x="1211511" y="4901964"/>
            <a:ext cx="8399282" cy="12349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Orchestration</a:t>
            </a:r>
            <a:endParaRPr lang="en-IN" dirty="0"/>
          </a:p>
        </p:txBody>
      </p:sp>
      <p:sp>
        <p:nvSpPr>
          <p:cNvPr id="21" name="Rectangle 20"/>
          <p:cNvSpPr/>
          <p:nvPr/>
        </p:nvSpPr>
        <p:spPr>
          <a:xfrm>
            <a:off x="4433740" y="1690540"/>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2" name="Rectangle 21"/>
          <p:cNvSpPr/>
          <p:nvPr/>
        </p:nvSpPr>
        <p:spPr>
          <a:xfrm>
            <a:off x="4669409" y="1820942"/>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Service</a:t>
            </a:r>
          </a:p>
        </p:txBody>
      </p:sp>
      <p:sp>
        <p:nvSpPr>
          <p:cNvPr id="23" name="Rectangle 22"/>
          <p:cNvSpPr/>
          <p:nvPr/>
        </p:nvSpPr>
        <p:spPr>
          <a:xfrm>
            <a:off x="4669410" y="2534397"/>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24" name="Rectangle 23"/>
          <p:cNvSpPr/>
          <p:nvPr/>
        </p:nvSpPr>
        <p:spPr>
          <a:xfrm>
            <a:off x="7214647" y="1569724"/>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5" name="Rectangle 24"/>
          <p:cNvSpPr/>
          <p:nvPr/>
        </p:nvSpPr>
        <p:spPr>
          <a:xfrm>
            <a:off x="7450316" y="1700126"/>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Messaging Service</a:t>
            </a:r>
          </a:p>
        </p:txBody>
      </p:sp>
      <p:sp>
        <p:nvSpPr>
          <p:cNvPr id="26" name="Rectangle 25"/>
          <p:cNvSpPr/>
          <p:nvPr/>
        </p:nvSpPr>
        <p:spPr>
          <a:xfrm>
            <a:off x="7450317" y="2413581"/>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Tree>
    <p:extLst>
      <p:ext uri="{BB962C8B-B14F-4D97-AF65-F5344CB8AC3E}">
        <p14:creationId xmlns:p14="http://schemas.microsoft.com/office/powerpoint/2010/main" val="16230208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231" y="801354"/>
            <a:ext cx="9144000" cy="2031325"/>
          </a:xfrm>
          <a:prstGeom prst="rect">
            <a:avLst/>
          </a:prstGeom>
        </p:spPr>
        <p:txBody>
          <a:bodyPr wrap="square">
            <a:spAutoFit/>
          </a:bodyPr>
          <a:lstStyle/>
          <a:p>
            <a:pPr marL="285750" indent="-285750">
              <a:buFont typeface="Arial" panose="020B0604020202020204" pitchFamily="34" charset="0"/>
              <a:buChar char="•"/>
            </a:pPr>
            <a:r>
              <a:rPr lang="en-IN" b="1" dirty="0"/>
              <a:t>Nodes(Minions)</a:t>
            </a:r>
          </a:p>
          <a:p>
            <a:pPr marL="285750" indent="-285750">
              <a:buFont typeface="Arial" panose="020B0604020202020204" pitchFamily="34" charset="0"/>
              <a:buChar char="•"/>
            </a:pPr>
            <a:r>
              <a:rPr lang="en-US" b="1" dirty="0"/>
              <a:t>Physical or virtual machine with k8s installed on it&gt;</a:t>
            </a:r>
            <a:endParaRPr lang="en-IN" b="1" dirty="0"/>
          </a:p>
          <a:p>
            <a:pPr marL="285750" indent="-285750">
              <a:buFont typeface="Arial" panose="020B0604020202020204" pitchFamily="34" charset="0"/>
              <a:buChar char="•"/>
            </a:pPr>
            <a:r>
              <a:rPr lang="en-IN" dirty="0"/>
              <a:t>Kubernetes runs your </a:t>
            </a:r>
            <a:r>
              <a:rPr lang="en-IN" dirty="0">
                <a:hlinkClick r:id="rId2"/>
              </a:rPr>
              <a:t>workload</a:t>
            </a:r>
            <a:r>
              <a:rPr lang="en-IN" dirty="0"/>
              <a:t> by placing containers into Pods to run on </a:t>
            </a:r>
            <a:r>
              <a:rPr lang="en-IN" i="1" dirty="0"/>
              <a:t>Nodes</a:t>
            </a:r>
            <a:r>
              <a:rPr lang="en-IN" dirty="0"/>
              <a:t>. </a:t>
            </a:r>
            <a:r>
              <a:rPr lang="en-US" dirty="0"/>
              <a:t>Depending on the cluster, a node may be a virtual or physical machine</a:t>
            </a:r>
            <a:r>
              <a:rPr lang="en-IN" dirty="0"/>
              <a:t>. Each node is managed by the </a:t>
            </a:r>
            <a:r>
              <a:rPr lang="en-IN" dirty="0">
                <a:hlinkClick r:id="rId3"/>
              </a:rPr>
              <a:t>control plane</a:t>
            </a:r>
            <a:r>
              <a:rPr lang="en-IN" dirty="0"/>
              <a:t> and contains the services necessary to run </a:t>
            </a:r>
            <a:r>
              <a:rPr lang="en-IN" dirty="0">
                <a:hlinkClick r:id="rId4"/>
              </a:rPr>
              <a:t>Pods</a:t>
            </a:r>
            <a:r>
              <a:rPr lang="en-IN" dirty="0"/>
              <a:t>.</a:t>
            </a:r>
          </a:p>
          <a:p>
            <a:pPr marL="285750" indent="-285750">
              <a:buFont typeface="Arial" panose="020B0604020202020204" pitchFamily="34" charset="0"/>
              <a:buChar char="•"/>
            </a:pPr>
            <a:r>
              <a:rPr lang="en-IN" dirty="0"/>
              <a:t>Typically you have several nodes in a cluster; in a learning or resource-limited environment, you might have only one node.</a:t>
            </a:r>
          </a:p>
        </p:txBody>
      </p:sp>
      <p:sp>
        <p:nvSpPr>
          <p:cNvPr id="3" name="Rectangle 2"/>
          <p:cNvSpPr/>
          <p:nvPr/>
        </p:nvSpPr>
        <p:spPr>
          <a:xfrm>
            <a:off x="3808428" y="3852592"/>
            <a:ext cx="4751110" cy="2475769"/>
          </a:xfrm>
          <a:prstGeom prst="rect">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n-IN" dirty="0"/>
              <a:t>CPU</a:t>
            </a:r>
          </a:p>
          <a:p>
            <a:pPr algn="ctr"/>
            <a:r>
              <a:rPr lang="en-IN" dirty="0"/>
              <a:t>RAM</a:t>
            </a:r>
          </a:p>
          <a:p>
            <a:pPr algn="ctr"/>
            <a:r>
              <a:rPr lang="en-IN" dirty="0"/>
              <a:t>Node101</a:t>
            </a:r>
          </a:p>
        </p:txBody>
      </p:sp>
    </p:spTree>
    <p:extLst>
      <p:ext uri="{BB962C8B-B14F-4D97-AF65-F5344CB8AC3E}">
        <p14:creationId xmlns:p14="http://schemas.microsoft.com/office/powerpoint/2010/main" val="1503173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486" y="537328"/>
            <a:ext cx="348791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Cluster-</a:t>
            </a:r>
          </a:p>
          <a:p>
            <a:pPr marL="285750" indent="-285750">
              <a:buFont typeface="Arial" panose="020B0604020202020204" pitchFamily="34" charset="0"/>
              <a:buChar char="•"/>
            </a:pPr>
            <a:r>
              <a:rPr lang="en-US" dirty="0"/>
              <a:t>Set of nodes grouped.</a:t>
            </a:r>
          </a:p>
          <a:p>
            <a:pPr marL="285750" indent="-285750">
              <a:buFont typeface="Arial" panose="020B0604020202020204" pitchFamily="34" charset="0"/>
              <a:buChar char="•"/>
            </a:pPr>
            <a:r>
              <a:rPr lang="en-US" dirty="0"/>
              <a:t>If one node fails app still accessible from the other nodes</a:t>
            </a:r>
          </a:p>
          <a:p>
            <a:pPr marL="285750" indent="-285750">
              <a:buFont typeface="Arial" panose="020B0604020202020204" pitchFamily="34" charset="0"/>
              <a:buChar char="•"/>
            </a:pPr>
            <a:r>
              <a:rPr lang="en-US" dirty="0"/>
              <a:t>Having more than one node helps in sharing the load.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3" name="Hexagon 2"/>
          <p:cNvSpPr/>
          <p:nvPr/>
        </p:nvSpPr>
        <p:spPr>
          <a:xfrm>
            <a:off x="11136198" y="359787"/>
            <a:ext cx="838985" cy="65987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CPU</a:t>
            </a:r>
          </a:p>
          <a:p>
            <a:pPr algn="ctr"/>
            <a:r>
              <a:rPr lang="en-IN" sz="1050" dirty="0"/>
              <a:t>RAM</a:t>
            </a:r>
          </a:p>
          <a:p>
            <a:pPr algn="ctr"/>
            <a:r>
              <a:rPr lang="en-IN" sz="1050" dirty="0"/>
              <a:t>Node105</a:t>
            </a:r>
          </a:p>
        </p:txBody>
      </p:sp>
      <p:sp>
        <p:nvSpPr>
          <p:cNvPr id="4" name="Hexagon 3"/>
          <p:cNvSpPr/>
          <p:nvPr/>
        </p:nvSpPr>
        <p:spPr>
          <a:xfrm>
            <a:off x="11050130" y="1062084"/>
            <a:ext cx="838985" cy="65987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CPU</a:t>
            </a:r>
          </a:p>
          <a:p>
            <a:pPr algn="ctr"/>
            <a:r>
              <a:rPr lang="en-IN" sz="1050" dirty="0"/>
              <a:t>RAM</a:t>
            </a:r>
          </a:p>
          <a:p>
            <a:pPr algn="ctr"/>
            <a:r>
              <a:rPr lang="en-IN" sz="1050" dirty="0"/>
              <a:t>Node103</a:t>
            </a:r>
          </a:p>
        </p:txBody>
      </p:sp>
      <p:sp>
        <p:nvSpPr>
          <p:cNvPr id="5" name="Hexagon 4"/>
          <p:cNvSpPr/>
          <p:nvPr/>
        </p:nvSpPr>
        <p:spPr>
          <a:xfrm>
            <a:off x="10964062" y="1721961"/>
            <a:ext cx="838985" cy="65987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CPU</a:t>
            </a:r>
          </a:p>
          <a:p>
            <a:pPr algn="ctr"/>
            <a:r>
              <a:rPr lang="en-IN" sz="1050" dirty="0"/>
              <a:t>RAM</a:t>
            </a:r>
          </a:p>
          <a:p>
            <a:pPr algn="ctr"/>
            <a:r>
              <a:rPr lang="en-IN" sz="1050" dirty="0"/>
              <a:t>Worker node</a:t>
            </a:r>
          </a:p>
        </p:txBody>
      </p:sp>
      <p:sp>
        <p:nvSpPr>
          <p:cNvPr id="6" name="Hexagon 5"/>
          <p:cNvSpPr/>
          <p:nvPr/>
        </p:nvSpPr>
        <p:spPr>
          <a:xfrm>
            <a:off x="10387650" y="647305"/>
            <a:ext cx="838985" cy="65987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CPU</a:t>
            </a:r>
          </a:p>
          <a:p>
            <a:pPr algn="ctr"/>
            <a:r>
              <a:rPr lang="en-IN" sz="1050" dirty="0"/>
              <a:t>RAM</a:t>
            </a:r>
          </a:p>
          <a:p>
            <a:pPr algn="ctr"/>
            <a:r>
              <a:rPr lang="en-IN" sz="1050" dirty="0"/>
              <a:t>Node101</a:t>
            </a:r>
          </a:p>
        </p:txBody>
      </p:sp>
      <p:sp>
        <p:nvSpPr>
          <p:cNvPr id="7" name="Hexagon 6"/>
          <p:cNvSpPr/>
          <p:nvPr/>
        </p:nvSpPr>
        <p:spPr>
          <a:xfrm>
            <a:off x="10297213" y="1392023"/>
            <a:ext cx="838985" cy="65987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CPU</a:t>
            </a:r>
          </a:p>
          <a:p>
            <a:pPr algn="ctr"/>
            <a:r>
              <a:rPr lang="en-IN" sz="1050" dirty="0"/>
              <a:t>RAM</a:t>
            </a:r>
          </a:p>
          <a:p>
            <a:pPr algn="ctr"/>
            <a:r>
              <a:rPr lang="en-IN" sz="1050" dirty="0"/>
              <a:t>Node102</a:t>
            </a:r>
          </a:p>
        </p:txBody>
      </p:sp>
      <p:sp>
        <p:nvSpPr>
          <p:cNvPr id="8" name="Rectangle 7"/>
          <p:cNvSpPr/>
          <p:nvPr/>
        </p:nvSpPr>
        <p:spPr>
          <a:xfrm>
            <a:off x="4817097" y="977245"/>
            <a:ext cx="3789575" cy="653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a:t>
            </a:r>
          </a:p>
        </p:txBody>
      </p:sp>
      <p:sp>
        <p:nvSpPr>
          <p:cNvPr id="9" name="Rectangle 8"/>
          <p:cNvSpPr/>
          <p:nvPr/>
        </p:nvSpPr>
        <p:spPr>
          <a:xfrm>
            <a:off x="4166647" y="2051901"/>
            <a:ext cx="1263192" cy="266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1</a:t>
            </a:r>
          </a:p>
          <a:p>
            <a:pPr algn="ctr"/>
            <a:r>
              <a:rPr lang="en-IN" dirty="0"/>
              <a:t>Customer App</a:t>
            </a:r>
          </a:p>
        </p:txBody>
      </p:sp>
      <p:sp>
        <p:nvSpPr>
          <p:cNvPr id="10" name="Rectangle 9"/>
          <p:cNvSpPr/>
          <p:nvPr/>
        </p:nvSpPr>
        <p:spPr>
          <a:xfrm>
            <a:off x="5558426" y="2051900"/>
            <a:ext cx="1263192" cy="266150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Node 2</a:t>
            </a:r>
          </a:p>
          <a:p>
            <a:pPr algn="ctr"/>
            <a:r>
              <a:rPr lang="en-IN" dirty="0"/>
              <a:t>Customer App</a:t>
            </a:r>
          </a:p>
        </p:txBody>
      </p:sp>
      <p:sp>
        <p:nvSpPr>
          <p:cNvPr id="11" name="Rectangle 10"/>
          <p:cNvSpPr/>
          <p:nvPr/>
        </p:nvSpPr>
        <p:spPr>
          <a:xfrm>
            <a:off x="6909159" y="2051900"/>
            <a:ext cx="1263192" cy="266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3</a:t>
            </a:r>
          </a:p>
          <a:p>
            <a:pPr algn="ctr"/>
            <a:r>
              <a:rPr lang="en-IN" dirty="0"/>
              <a:t>Customer App</a:t>
            </a:r>
          </a:p>
        </p:txBody>
      </p:sp>
      <p:sp>
        <p:nvSpPr>
          <p:cNvPr id="12" name="Rectangle 11"/>
          <p:cNvSpPr/>
          <p:nvPr/>
        </p:nvSpPr>
        <p:spPr>
          <a:xfrm>
            <a:off x="8347434" y="2051901"/>
            <a:ext cx="1263192" cy="266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Node 4</a:t>
            </a:r>
          </a:p>
          <a:p>
            <a:pPr algn="ctr"/>
            <a:r>
              <a:rPr lang="en-IN" dirty="0"/>
              <a:t>Customer App</a:t>
            </a:r>
          </a:p>
        </p:txBody>
      </p:sp>
      <p:cxnSp>
        <p:nvCxnSpPr>
          <p:cNvPr id="14" name="Straight Arrow Connector 13"/>
          <p:cNvCxnSpPr/>
          <p:nvPr/>
        </p:nvCxnSpPr>
        <p:spPr>
          <a:xfrm flipH="1">
            <a:off x="5015060" y="1630837"/>
            <a:ext cx="207389" cy="42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995447" y="1630837"/>
            <a:ext cx="65988" cy="42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0"/>
          </p:cNvCxnSpPr>
          <p:nvPr/>
        </p:nvCxnSpPr>
        <p:spPr>
          <a:xfrm>
            <a:off x="7292516" y="1630837"/>
            <a:ext cx="248239" cy="42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0"/>
          </p:cNvCxnSpPr>
          <p:nvPr/>
        </p:nvCxnSpPr>
        <p:spPr>
          <a:xfrm>
            <a:off x="8091340" y="1630837"/>
            <a:ext cx="887690" cy="421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2487" y="5486400"/>
            <a:ext cx="2416404" cy="104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deployment</a:t>
            </a:r>
          </a:p>
        </p:txBody>
      </p:sp>
      <p:sp>
        <p:nvSpPr>
          <p:cNvPr id="15" name="Right Arrow 14"/>
          <p:cNvSpPr/>
          <p:nvPr/>
        </p:nvSpPr>
        <p:spPr>
          <a:xfrm>
            <a:off x="2959327" y="5703217"/>
            <a:ext cx="1207319" cy="65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creates</a:t>
            </a:r>
          </a:p>
        </p:txBody>
      </p:sp>
      <p:sp>
        <p:nvSpPr>
          <p:cNvPr id="19" name="Rectangle 18"/>
          <p:cNvSpPr/>
          <p:nvPr/>
        </p:nvSpPr>
        <p:spPr>
          <a:xfrm>
            <a:off x="4295480" y="5486399"/>
            <a:ext cx="2416404" cy="104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pods</a:t>
            </a:r>
          </a:p>
        </p:txBody>
      </p:sp>
      <p:sp>
        <p:nvSpPr>
          <p:cNvPr id="21" name="Right Arrow 20"/>
          <p:cNvSpPr/>
          <p:nvPr/>
        </p:nvSpPr>
        <p:spPr>
          <a:xfrm>
            <a:off x="6884021" y="5703217"/>
            <a:ext cx="1207319" cy="650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creates</a:t>
            </a:r>
          </a:p>
        </p:txBody>
      </p:sp>
      <p:sp>
        <p:nvSpPr>
          <p:cNvPr id="22" name="Rectangle 21"/>
          <p:cNvSpPr/>
          <p:nvPr/>
        </p:nvSpPr>
        <p:spPr>
          <a:xfrm>
            <a:off x="8138473" y="5486398"/>
            <a:ext cx="2416404" cy="1046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containers</a:t>
            </a:r>
          </a:p>
        </p:txBody>
      </p:sp>
    </p:spTree>
    <p:extLst>
      <p:ext uri="{BB962C8B-B14F-4D97-AF65-F5344CB8AC3E}">
        <p14:creationId xmlns:p14="http://schemas.microsoft.com/office/powerpoint/2010/main" val="55844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9621" y="395927"/>
            <a:ext cx="11415859" cy="2290712"/>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Who is responsible for managing cluster?</a:t>
            </a:r>
          </a:p>
          <a:p>
            <a:pPr marL="285750" indent="-285750" algn="ctr">
              <a:buFont typeface="Arial" panose="020B0604020202020204" pitchFamily="34" charset="0"/>
              <a:buChar char="•"/>
            </a:pPr>
            <a:r>
              <a:rPr lang="en-US" dirty="0"/>
              <a:t>Where the information about the members of cluster is stored?</a:t>
            </a:r>
          </a:p>
          <a:p>
            <a:pPr marL="285750" indent="-285750" algn="ctr">
              <a:buFont typeface="Arial" panose="020B0604020202020204" pitchFamily="34" charset="0"/>
              <a:buChar char="•"/>
            </a:pPr>
            <a:r>
              <a:rPr lang="en-US" dirty="0"/>
              <a:t>How are the nodes monitored?</a:t>
            </a:r>
          </a:p>
          <a:p>
            <a:pPr marL="285750" indent="-285750" algn="ctr">
              <a:buFont typeface="Arial" panose="020B0604020202020204" pitchFamily="34" charset="0"/>
              <a:buChar char="•"/>
            </a:pPr>
            <a:r>
              <a:rPr lang="en-US" dirty="0"/>
              <a:t>Master node Is another node with k8s installed on it and configured as Master.</a:t>
            </a:r>
          </a:p>
          <a:p>
            <a:pPr marL="285750" indent="-285750" algn="ctr">
              <a:buFont typeface="Arial" panose="020B0604020202020204" pitchFamily="34" charset="0"/>
              <a:buChar char="•"/>
            </a:pPr>
            <a:r>
              <a:rPr lang="en-US" dirty="0" err="1"/>
              <a:t>Mastre</a:t>
            </a:r>
            <a:r>
              <a:rPr lang="en-US" dirty="0"/>
              <a:t> watches </a:t>
            </a:r>
            <a:r>
              <a:rPr lang="en-US" dirty="0" err="1"/>
              <a:t>watches</a:t>
            </a:r>
            <a:r>
              <a:rPr lang="en-US" dirty="0"/>
              <a:t> over the other nodes in cluster and responsible for the orchestration of the container on worker nodes</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IN" dirty="0"/>
          </a:p>
        </p:txBody>
      </p:sp>
      <p:sp>
        <p:nvSpPr>
          <p:cNvPr id="3" name="Rectangle 2"/>
          <p:cNvSpPr/>
          <p:nvPr/>
        </p:nvSpPr>
        <p:spPr>
          <a:xfrm>
            <a:off x="4237348" y="3607324"/>
            <a:ext cx="1263192" cy="26615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Node 1</a:t>
            </a:r>
          </a:p>
          <a:p>
            <a:pPr algn="ctr"/>
            <a:r>
              <a:rPr lang="en-IN" dirty="0"/>
              <a:t>Customer App</a:t>
            </a:r>
          </a:p>
          <a:p>
            <a:pPr algn="ctr"/>
            <a:endParaRPr lang="en-US" dirty="0"/>
          </a:p>
          <a:p>
            <a:pPr algn="ctr"/>
            <a:r>
              <a:rPr lang="en-US" dirty="0"/>
              <a:t>Kubernetes</a:t>
            </a:r>
            <a:endParaRPr lang="en-IN" dirty="0"/>
          </a:p>
        </p:txBody>
      </p:sp>
      <p:sp>
        <p:nvSpPr>
          <p:cNvPr id="4" name="Rectangle 3"/>
          <p:cNvSpPr/>
          <p:nvPr/>
        </p:nvSpPr>
        <p:spPr>
          <a:xfrm>
            <a:off x="7510020" y="3607322"/>
            <a:ext cx="1263192" cy="26615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Node 3</a:t>
            </a:r>
          </a:p>
          <a:p>
            <a:pPr algn="ctr"/>
            <a:r>
              <a:rPr lang="en-IN" dirty="0"/>
              <a:t>Customer App</a:t>
            </a:r>
          </a:p>
          <a:p>
            <a:pPr algn="ctr"/>
            <a:endParaRPr lang="en-US" dirty="0"/>
          </a:p>
          <a:p>
            <a:pPr algn="ctr"/>
            <a:r>
              <a:rPr lang="en-US" dirty="0"/>
              <a:t>Kubernetes</a:t>
            </a:r>
            <a:endParaRPr lang="en-IN" dirty="0"/>
          </a:p>
        </p:txBody>
      </p:sp>
      <p:sp>
        <p:nvSpPr>
          <p:cNvPr id="5" name="Rectangle 4"/>
          <p:cNvSpPr/>
          <p:nvPr/>
        </p:nvSpPr>
        <p:spPr>
          <a:xfrm>
            <a:off x="5814767" y="3607323"/>
            <a:ext cx="1263192" cy="26615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Node 2</a:t>
            </a:r>
          </a:p>
          <a:p>
            <a:pPr algn="ctr"/>
            <a:r>
              <a:rPr lang="en-IN" dirty="0"/>
              <a:t>Customer App</a:t>
            </a:r>
          </a:p>
          <a:p>
            <a:pPr algn="ctr"/>
            <a:endParaRPr lang="en-US" dirty="0"/>
          </a:p>
          <a:p>
            <a:pPr algn="ctr"/>
            <a:r>
              <a:rPr lang="en-US" dirty="0"/>
              <a:t>Kubernetes</a:t>
            </a:r>
            <a:endParaRPr lang="en-IN" dirty="0"/>
          </a:p>
        </p:txBody>
      </p:sp>
      <p:sp>
        <p:nvSpPr>
          <p:cNvPr id="6" name="Rectangle 5"/>
          <p:cNvSpPr/>
          <p:nvPr/>
        </p:nvSpPr>
        <p:spPr>
          <a:xfrm>
            <a:off x="9144000" y="3607322"/>
            <a:ext cx="1263192" cy="266150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Node 4</a:t>
            </a:r>
          </a:p>
          <a:p>
            <a:pPr algn="ctr"/>
            <a:r>
              <a:rPr lang="en-IN" dirty="0"/>
              <a:t>Customer App</a:t>
            </a:r>
          </a:p>
          <a:p>
            <a:pPr algn="ctr"/>
            <a:endParaRPr lang="en-US" dirty="0"/>
          </a:p>
          <a:p>
            <a:pPr algn="ctr"/>
            <a:r>
              <a:rPr lang="en-US" dirty="0"/>
              <a:t>Kubernetes</a:t>
            </a:r>
            <a:endParaRPr lang="en-IN" dirty="0"/>
          </a:p>
        </p:txBody>
      </p:sp>
      <p:sp>
        <p:nvSpPr>
          <p:cNvPr id="7" name="Rectangle 6"/>
          <p:cNvSpPr/>
          <p:nvPr/>
        </p:nvSpPr>
        <p:spPr>
          <a:xfrm>
            <a:off x="1371600" y="3607322"/>
            <a:ext cx="1934066" cy="266150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Master Node</a:t>
            </a:r>
          </a:p>
          <a:p>
            <a:pPr algn="ctr"/>
            <a:endParaRPr lang="en-US" dirty="0"/>
          </a:p>
          <a:p>
            <a:pPr algn="ctr"/>
            <a:endParaRPr lang="en-US" dirty="0"/>
          </a:p>
          <a:p>
            <a:pPr algn="ctr"/>
            <a:endParaRPr lang="en-US" dirty="0"/>
          </a:p>
          <a:p>
            <a:pPr algn="ctr"/>
            <a:r>
              <a:rPr lang="en-US" dirty="0"/>
              <a:t>Kubernetes</a:t>
            </a:r>
            <a:endParaRPr lang="en-IN" dirty="0"/>
          </a:p>
        </p:txBody>
      </p:sp>
      <p:cxnSp>
        <p:nvCxnSpPr>
          <p:cNvPr id="9" name="Elbow Connector 8"/>
          <p:cNvCxnSpPr>
            <a:stCxn id="7" idx="0"/>
            <a:endCxn id="3" idx="0"/>
          </p:cNvCxnSpPr>
          <p:nvPr/>
        </p:nvCxnSpPr>
        <p:spPr>
          <a:xfrm rot="16200000" flipH="1">
            <a:off x="3603787" y="2342168"/>
            <a:ext cx="2" cy="2530311"/>
          </a:xfrm>
          <a:prstGeom prst="bentConnector3">
            <a:avLst>
              <a:gd name="adj1" fmla="val -1143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0"/>
            <a:endCxn id="6" idx="0"/>
          </p:cNvCxnSpPr>
          <p:nvPr/>
        </p:nvCxnSpPr>
        <p:spPr>
          <a:xfrm rot="5400000" flipH="1" flipV="1">
            <a:off x="6057114" y="-111159"/>
            <a:ext cx="12700" cy="743696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0"/>
            <a:endCxn id="4" idx="0"/>
          </p:cNvCxnSpPr>
          <p:nvPr/>
        </p:nvCxnSpPr>
        <p:spPr>
          <a:xfrm rot="5400000" flipH="1" flipV="1">
            <a:off x="5240124" y="705831"/>
            <a:ext cx="12700" cy="580298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a:endCxn id="5" idx="0"/>
          </p:cNvCxnSpPr>
          <p:nvPr/>
        </p:nvCxnSpPr>
        <p:spPr>
          <a:xfrm rot="16200000" flipH="1">
            <a:off x="4392497" y="1553457"/>
            <a:ext cx="1" cy="4107730"/>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599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1974" y="103695"/>
            <a:ext cx="11613823" cy="4637987"/>
          </a:xfrm>
          <a:prstGeom prst="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Cluster</a:t>
            </a:r>
            <a:endParaRPr lang="en-IN" dirty="0"/>
          </a:p>
        </p:txBody>
      </p:sp>
      <p:sp>
        <p:nvSpPr>
          <p:cNvPr id="14" name="Rectangle 13"/>
          <p:cNvSpPr/>
          <p:nvPr/>
        </p:nvSpPr>
        <p:spPr>
          <a:xfrm>
            <a:off x="431213" y="593888"/>
            <a:ext cx="2507530" cy="3902697"/>
          </a:xfrm>
          <a:prstGeom prst="rect">
            <a:avLst/>
          </a:prstGeom>
        </p:spPr>
        <p:style>
          <a:lnRef idx="0">
            <a:schemeClr val="accent4"/>
          </a:lnRef>
          <a:fillRef idx="3">
            <a:schemeClr val="accent4"/>
          </a:fillRef>
          <a:effectRef idx="3">
            <a:schemeClr val="accent4"/>
          </a:effectRef>
          <a:fontRef idx="minor">
            <a:schemeClr val="lt1"/>
          </a:fontRef>
        </p:style>
        <p:txBody>
          <a:bodyPr rtlCol="0" anchor="b"/>
          <a:lstStyle/>
          <a:p>
            <a:pPr algn="ctr"/>
            <a:r>
              <a:rPr lang="en-US" dirty="0"/>
              <a:t>Kubernetes</a:t>
            </a:r>
          </a:p>
          <a:p>
            <a:pPr algn="ctr"/>
            <a:r>
              <a:rPr lang="en-US" dirty="0"/>
              <a:t>Node 1</a:t>
            </a:r>
            <a:endParaRPr lang="en-IN" dirty="0"/>
          </a:p>
        </p:txBody>
      </p:sp>
      <p:sp>
        <p:nvSpPr>
          <p:cNvPr id="5" name="Rectangle 4"/>
          <p:cNvSpPr/>
          <p:nvPr/>
        </p:nvSpPr>
        <p:spPr>
          <a:xfrm>
            <a:off x="593889" y="1378026"/>
            <a:ext cx="2243580" cy="2175879"/>
          </a:xfrm>
          <a:prstGeom prst="rect">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solidFill>
                  <a:srgbClr val="FF0000"/>
                </a:solidFill>
              </a:rPr>
              <a:t>Pod</a:t>
            </a:r>
            <a:endParaRPr lang="en-IN" dirty="0">
              <a:solidFill>
                <a:srgbClr val="FF0000"/>
              </a:solidFill>
            </a:endParaRPr>
          </a:p>
        </p:txBody>
      </p:sp>
      <p:sp>
        <p:nvSpPr>
          <p:cNvPr id="15" name="Rectangle 14"/>
          <p:cNvSpPr/>
          <p:nvPr/>
        </p:nvSpPr>
        <p:spPr>
          <a:xfrm>
            <a:off x="3289954" y="593888"/>
            <a:ext cx="2507530" cy="3902697"/>
          </a:xfrm>
          <a:prstGeom prst="rect">
            <a:avLst/>
          </a:prstGeom>
        </p:spPr>
        <p:style>
          <a:lnRef idx="0">
            <a:schemeClr val="accent6"/>
          </a:lnRef>
          <a:fillRef idx="3">
            <a:schemeClr val="accent6"/>
          </a:fillRef>
          <a:effectRef idx="3">
            <a:schemeClr val="accent6"/>
          </a:effectRef>
          <a:fontRef idx="minor">
            <a:schemeClr val="lt1"/>
          </a:fontRef>
        </p:style>
        <p:txBody>
          <a:bodyPr rtlCol="0" anchor="b"/>
          <a:lstStyle/>
          <a:p>
            <a:pPr algn="ctr"/>
            <a:r>
              <a:rPr lang="en-US" dirty="0"/>
              <a:t>Kubernetes </a:t>
            </a:r>
          </a:p>
          <a:p>
            <a:pPr algn="ctr"/>
            <a:r>
              <a:rPr lang="en-IN" dirty="0"/>
              <a:t>Node 2</a:t>
            </a:r>
          </a:p>
        </p:txBody>
      </p:sp>
      <p:sp>
        <p:nvSpPr>
          <p:cNvPr id="16" name="Rectangle 15"/>
          <p:cNvSpPr/>
          <p:nvPr/>
        </p:nvSpPr>
        <p:spPr>
          <a:xfrm>
            <a:off x="6122876" y="593888"/>
            <a:ext cx="5161008" cy="3902697"/>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Kubernetes </a:t>
            </a:r>
          </a:p>
          <a:p>
            <a:pPr algn="ctr"/>
            <a:r>
              <a:rPr lang="en-US" dirty="0"/>
              <a:t>Node 3</a:t>
            </a:r>
            <a:endParaRPr lang="en-IN" dirty="0"/>
          </a:p>
        </p:txBody>
      </p:sp>
      <p:sp>
        <p:nvSpPr>
          <p:cNvPr id="2" name="Rectangle 1"/>
          <p:cNvSpPr/>
          <p:nvPr/>
        </p:nvSpPr>
        <p:spPr>
          <a:xfrm>
            <a:off x="782424" y="1668541"/>
            <a:ext cx="1951349" cy="169996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 name="Rectangle 2"/>
          <p:cNvSpPr/>
          <p:nvPr/>
        </p:nvSpPr>
        <p:spPr>
          <a:xfrm>
            <a:off x="1018093" y="1798944"/>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4" name="Rectangle 3"/>
          <p:cNvSpPr/>
          <p:nvPr/>
        </p:nvSpPr>
        <p:spPr>
          <a:xfrm>
            <a:off x="1018094" y="2512399"/>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11" name="Rectangle 10"/>
          <p:cNvSpPr/>
          <p:nvPr/>
        </p:nvSpPr>
        <p:spPr>
          <a:xfrm>
            <a:off x="1231115" y="2238342"/>
            <a:ext cx="1104661" cy="369332"/>
          </a:xfrm>
          <a:prstGeom prst="rect">
            <a:avLst/>
          </a:prstGeom>
        </p:spPr>
        <p:txBody>
          <a:bodyPr wrap="none">
            <a:spAutoFit/>
          </a:bodyPr>
          <a:lstStyle/>
          <a:p>
            <a:pPr algn="ctr"/>
            <a:r>
              <a:rPr lang="en-IN" dirty="0"/>
              <a:t>Container</a:t>
            </a:r>
          </a:p>
        </p:txBody>
      </p:sp>
      <p:sp>
        <p:nvSpPr>
          <p:cNvPr id="12" name="Rectangle 11"/>
          <p:cNvSpPr/>
          <p:nvPr/>
        </p:nvSpPr>
        <p:spPr>
          <a:xfrm>
            <a:off x="3810130" y="1185064"/>
            <a:ext cx="1104661" cy="369332"/>
          </a:xfrm>
          <a:prstGeom prst="rect">
            <a:avLst/>
          </a:prstGeom>
        </p:spPr>
        <p:txBody>
          <a:bodyPr wrap="none">
            <a:spAutoFit/>
          </a:bodyPr>
          <a:lstStyle/>
          <a:p>
            <a:pPr algn="ctr"/>
            <a:r>
              <a:rPr lang="en-IN" dirty="0"/>
              <a:t>Container</a:t>
            </a:r>
          </a:p>
        </p:txBody>
      </p:sp>
      <p:sp>
        <p:nvSpPr>
          <p:cNvPr id="13" name="Rectangle 12"/>
          <p:cNvSpPr/>
          <p:nvPr/>
        </p:nvSpPr>
        <p:spPr>
          <a:xfrm>
            <a:off x="6714992" y="3116880"/>
            <a:ext cx="1104661" cy="369332"/>
          </a:xfrm>
          <a:prstGeom prst="rect">
            <a:avLst/>
          </a:prstGeom>
        </p:spPr>
        <p:txBody>
          <a:bodyPr wrap="none">
            <a:spAutoFit/>
          </a:bodyPr>
          <a:lstStyle/>
          <a:p>
            <a:pPr algn="ctr"/>
            <a:r>
              <a:rPr lang="en-IN" dirty="0"/>
              <a:t>Container</a:t>
            </a:r>
          </a:p>
        </p:txBody>
      </p:sp>
      <p:sp>
        <p:nvSpPr>
          <p:cNvPr id="19" name="Rectangle 18"/>
          <p:cNvSpPr/>
          <p:nvPr/>
        </p:nvSpPr>
        <p:spPr>
          <a:xfrm>
            <a:off x="3347998" y="1239214"/>
            <a:ext cx="2243580" cy="2546369"/>
          </a:xfrm>
          <a:prstGeom prst="rect">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solidFill>
                  <a:srgbClr val="FF0000"/>
                </a:solidFill>
              </a:rPr>
              <a:t>Pod</a:t>
            </a:r>
            <a:endParaRPr lang="en-IN" dirty="0">
              <a:solidFill>
                <a:srgbClr val="FF0000"/>
              </a:solidFill>
            </a:endParaRPr>
          </a:p>
        </p:txBody>
      </p:sp>
      <p:sp>
        <p:nvSpPr>
          <p:cNvPr id="17" name="Rectangle 16"/>
          <p:cNvSpPr/>
          <p:nvPr/>
        </p:nvSpPr>
        <p:spPr>
          <a:xfrm>
            <a:off x="372524" y="4911391"/>
            <a:ext cx="10911359" cy="12349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Orchestration</a:t>
            </a:r>
            <a:endParaRPr lang="en-IN" dirty="0"/>
          </a:p>
        </p:txBody>
      </p:sp>
      <p:sp>
        <p:nvSpPr>
          <p:cNvPr id="21" name="Rectangle 20"/>
          <p:cNvSpPr/>
          <p:nvPr/>
        </p:nvSpPr>
        <p:spPr>
          <a:xfrm>
            <a:off x="3594754" y="1699967"/>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2" name="Rectangle 21"/>
          <p:cNvSpPr/>
          <p:nvPr/>
        </p:nvSpPr>
        <p:spPr>
          <a:xfrm>
            <a:off x="3830423" y="1830369"/>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23" name="Rectangle 22"/>
          <p:cNvSpPr/>
          <p:nvPr/>
        </p:nvSpPr>
        <p:spPr>
          <a:xfrm>
            <a:off x="3830424" y="2543824"/>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20" name="Rectangle 19"/>
          <p:cNvSpPr/>
          <p:nvPr/>
        </p:nvSpPr>
        <p:spPr>
          <a:xfrm>
            <a:off x="6304370" y="1183906"/>
            <a:ext cx="2243580" cy="2447857"/>
          </a:xfrm>
          <a:prstGeom prst="rect">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solidFill>
                  <a:srgbClr val="FF0000"/>
                </a:solidFill>
              </a:rPr>
              <a:t>Pod1</a:t>
            </a:r>
            <a:endParaRPr lang="en-IN" dirty="0">
              <a:solidFill>
                <a:srgbClr val="FF0000"/>
              </a:solidFill>
            </a:endParaRPr>
          </a:p>
        </p:txBody>
      </p:sp>
      <p:sp>
        <p:nvSpPr>
          <p:cNvPr id="24" name="Rectangle 23"/>
          <p:cNvSpPr/>
          <p:nvPr/>
        </p:nvSpPr>
        <p:spPr>
          <a:xfrm>
            <a:off x="6375661" y="1579151"/>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5" name="Rectangle 24"/>
          <p:cNvSpPr/>
          <p:nvPr/>
        </p:nvSpPr>
        <p:spPr>
          <a:xfrm>
            <a:off x="6611330" y="1709553"/>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26" name="Rectangle 25"/>
          <p:cNvSpPr/>
          <p:nvPr/>
        </p:nvSpPr>
        <p:spPr>
          <a:xfrm>
            <a:off x="6611331" y="2423008"/>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27" name="Rectangle 26"/>
          <p:cNvSpPr/>
          <p:nvPr/>
        </p:nvSpPr>
        <p:spPr>
          <a:xfrm>
            <a:off x="3961177" y="2267872"/>
            <a:ext cx="1104661" cy="369332"/>
          </a:xfrm>
          <a:prstGeom prst="rect">
            <a:avLst/>
          </a:prstGeom>
        </p:spPr>
        <p:txBody>
          <a:bodyPr wrap="none">
            <a:spAutoFit/>
          </a:bodyPr>
          <a:lstStyle/>
          <a:p>
            <a:pPr algn="ctr"/>
            <a:r>
              <a:rPr lang="en-IN" dirty="0"/>
              <a:t>Container</a:t>
            </a:r>
          </a:p>
        </p:txBody>
      </p:sp>
      <p:sp>
        <p:nvSpPr>
          <p:cNvPr id="28" name="Rectangle 27"/>
          <p:cNvSpPr/>
          <p:nvPr/>
        </p:nvSpPr>
        <p:spPr>
          <a:xfrm>
            <a:off x="6799004" y="2121896"/>
            <a:ext cx="1104661" cy="369332"/>
          </a:xfrm>
          <a:prstGeom prst="rect">
            <a:avLst/>
          </a:prstGeom>
        </p:spPr>
        <p:txBody>
          <a:bodyPr wrap="none">
            <a:spAutoFit/>
          </a:bodyPr>
          <a:lstStyle/>
          <a:p>
            <a:pPr algn="ctr"/>
            <a:r>
              <a:rPr lang="en-IN" dirty="0"/>
              <a:t>Container</a:t>
            </a:r>
          </a:p>
        </p:txBody>
      </p:sp>
      <p:sp>
        <p:nvSpPr>
          <p:cNvPr id="29" name="Rectangle 28"/>
          <p:cNvSpPr/>
          <p:nvPr/>
        </p:nvSpPr>
        <p:spPr>
          <a:xfrm>
            <a:off x="9182429" y="3097295"/>
            <a:ext cx="1104661" cy="369332"/>
          </a:xfrm>
          <a:prstGeom prst="rect">
            <a:avLst/>
          </a:prstGeom>
        </p:spPr>
        <p:txBody>
          <a:bodyPr wrap="none">
            <a:spAutoFit/>
          </a:bodyPr>
          <a:lstStyle/>
          <a:p>
            <a:pPr algn="ctr"/>
            <a:r>
              <a:rPr lang="en-IN" dirty="0"/>
              <a:t>Container</a:t>
            </a:r>
          </a:p>
        </p:txBody>
      </p:sp>
      <p:sp>
        <p:nvSpPr>
          <p:cNvPr id="30" name="Rectangle 29"/>
          <p:cNvSpPr/>
          <p:nvPr/>
        </p:nvSpPr>
        <p:spPr>
          <a:xfrm>
            <a:off x="8771807" y="1164321"/>
            <a:ext cx="2243580" cy="2447857"/>
          </a:xfrm>
          <a:prstGeom prst="rect">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dirty="0">
                <a:solidFill>
                  <a:srgbClr val="FF0000"/>
                </a:solidFill>
              </a:rPr>
              <a:t>Pod2</a:t>
            </a:r>
            <a:endParaRPr lang="en-IN" dirty="0">
              <a:solidFill>
                <a:srgbClr val="FF0000"/>
              </a:solidFill>
            </a:endParaRPr>
          </a:p>
        </p:txBody>
      </p:sp>
      <p:sp>
        <p:nvSpPr>
          <p:cNvPr id="31" name="Rectangle 30"/>
          <p:cNvSpPr/>
          <p:nvPr/>
        </p:nvSpPr>
        <p:spPr>
          <a:xfrm>
            <a:off x="8843098" y="1559566"/>
            <a:ext cx="1951349" cy="16685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32" name="Rectangle 31"/>
          <p:cNvSpPr/>
          <p:nvPr/>
        </p:nvSpPr>
        <p:spPr>
          <a:xfrm>
            <a:off x="9078767" y="1689968"/>
            <a:ext cx="1545997" cy="5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Service</a:t>
            </a:r>
          </a:p>
        </p:txBody>
      </p:sp>
      <p:sp>
        <p:nvSpPr>
          <p:cNvPr id="33" name="Rectangle 32"/>
          <p:cNvSpPr/>
          <p:nvPr/>
        </p:nvSpPr>
        <p:spPr>
          <a:xfrm>
            <a:off x="9078768" y="2403423"/>
            <a:ext cx="1545996" cy="74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Libraries/Bin/Dependencies</a:t>
            </a:r>
          </a:p>
        </p:txBody>
      </p:sp>
      <p:sp>
        <p:nvSpPr>
          <p:cNvPr id="34" name="Rectangle 33"/>
          <p:cNvSpPr/>
          <p:nvPr/>
        </p:nvSpPr>
        <p:spPr>
          <a:xfrm>
            <a:off x="9266441" y="2102311"/>
            <a:ext cx="1104661" cy="369332"/>
          </a:xfrm>
          <a:prstGeom prst="rect">
            <a:avLst/>
          </a:prstGeom>
        </p:spPr>
        <p:txBody>
          <a:bodyPr wrap="none">
            <a:spAutoFit/>
          </a:bodyPr>
          <a:lstStyle/>
          <a:p>
            <a:pPr algn="ctr"/>
            <a:r>
              <a:rPr lang="en-IN" dirty="0"/>
              <a:t>Container</a:t>
            </a:r>
          </a:p>
        </p:txBody>
      </p:sp>
    </p:spTree>
    <p:extLst>
      <p:ext uri="{BB962C8B-B14F-4D97-AF65-F5344CB8AC3E}">
        <p14:creationId xmlns:p14="http://schemas.microsoft.com/office/powerpoint/2010/main" val="261671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5353" y="320511"/>
            <a:ext cx="5910606" cy="5005633"/>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Rectangle 10"/>
          <p:cNvSpPr/>
          <p:nvPr/>
        </p:nvSpPr>
        <p:spPr>
          <a:xfrm>
            <a:off x="641023" y="518475"/>
            <a:ext cx="5410985" cy="184765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N" dirty="0"/>
              <a:t>Web Application</a:t>
            </a:r>
          </a:p>
        </p:txBody>
      </p:sp>
      <p:sp>
        <p:nvSpPr>
          <p:cNvPr id="4" name="Rectangle 3"/>
          <p:cNvSpPr/>
          <p:nvPr/>
        </p:nvSpPr>
        <p:spPr>
          <a:xfrm>
            <a:off x="948965" y="1022807"/>
            <a:ext cx="1376314" cy="108408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Web Service</a:t>
            </a:r>
          </a:p>
        </p:txBody>
      </p:sp>
      <p:sp>
        <p:nvSpPr>
          <p:cNvPr id="5" name="Rectangle 4"/>
          <p:cNvSpPr/>
          <p:nvPr/>
        </p:nvSpPr>
        <p:spPr>
          <a:xfrm>
            <a:off x="4314335" y="1069943"/>
            <a:ext cx="1376314" cy="108408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Database Service</a:t>
            </a:r>
          </a:p>
        </p:txBody>
      </p:sp>
      <p:sp>
        <p:nvSpPr>
          <p:cNvPr id="6" name="Rectangle 5"/>
          <p:cNvSpPr/>
          <p:nvPr/>
        </p:nvSpPr>
        <p:spPr>
          <a:xfrm>
            <a:off x="2633221" y="1069944"/>
            <a:ext cx="1376314" cy="108408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Messaging Service</a:t>
            </a:r>
          </a:p>
        </p:txBody>
      </p:sp>
      <p:sp>
        <p:nvSpPr>
          <p:cNvPr id="7" name="Rectangle 6"/>
          <p:cNvSpPr/>
          <p:nvPr/>
        </p:nvSpPr>
        <p:spPr>
          <a:xfrm>
            <a:off x="948965" y="2716980"/>
            <a:ext cx="4738542" cy="5938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Libraries And Dependencies</a:t>
            </a:r>
          </a:p>
        </p:txBody>
      </p:sp>
      <p:sp>
        <p:nvSpPr>
          <p:cNvPr id="8" name="Rectangle 7"/>
          <p:cNvSpPr/>
          <p:nvPr/>
        </p:nvSpPr>
        <p:spPr>
          <a:xfrm>
            <a:off x="948965" y="3522973"/>
            <a:ext cx="4738542" cy="5938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Windows OS</a:t>
            </a:r>
          </a:p>
        </p:txBody>
      </p:sp>
      <p:sp>
        <p:nvSpPr>
          <p:cNvPr id="9" name="Rectangle 8"/>
          <p:cNvSpPr/>
          <p:nvPr/>
        </p:nvSpPr>
        <p:spPr>
          <a:xfrm>
            <a:off x="948965" y="4328966"/>
            <a:ext cx="4738542" cy="5938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Hardware</a:t>
            </a:r>
          </a:p>
        </p:txBody>
      </p:sp>
      <p:sp>
        <p:nvSpPr>
          <p:cNvPr id="12" name="Rectangle 11"/>
          <p:cNvSpPr/>
          <p:nvPr/>
        </p:nvSpPr>
        <p:spPr>
          <a:xfrm>
            <a:off x="8733934" y="518475"/>
            <a:ext cx="2351988" cy="1414020"/>
          </a:xfrm>
          <a:prstGeom prst="rect">
            <a:avLst/>
          </a:prstGeom>
          <a:solidFill>
            <a:schemeClr val="accent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VM</a:t>
            </a:r>
          </a:p>
          <a:p>
            <a:pPr algn="ctr"/>
            <a:r>
              <a:rPr lang="en-IN" dirty="0"/>
              <a:t>Production Server</a:t>
            </a:r>
          </a:p>
          <a:p>
            <a:pPr algn="ctr"/>
            <a:r>
              <a:rPr lang="en-IN" dirty="0"/>
              <a:t>CentOS</a:t>
            </a:r>
          </a:p>
        </p:txBody>
      </p:sp>
      <p:sp>
        <p:nvSpPr>
          <p:cNvPr id="13" name="Rectangle 12"/>
          <p:cNvSpPr/>
          <p:nvPr/>
        </p:nvSpPr>
        <p:spPr>
          <a:xfrm>
            <a:off x="8733934" y="2144600"/>
            <a:ext cx="2351988" cy="1414020"/>
          </a:xfrm>
          <a:prstGeom prst="rect">
            <a:avLst/>
          </a:prstGeom>
          <a:solidFill>
            <a:schemeClr val="accent6">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VM</a:t>
            </a:r>
          </a:p>
          <a:p>
            <a:pPr algn="ctr"/>
            <a:r>
              <a:rPr lang="en-IN" dirty="0"/>
              <a:t>Development Server</a:t>
            </a:r>
          </a:p>
          <a:p>
            <a:pPr algn="ctr"/>
            <a:r>
              <a:rPr lang="en-IN" dirty="0"/>
              <a:t>MAC OS</a:t>
            </a:r>
          </a:p>
        </p:txBody>
      </p:sp>
      <p:sp>
        <p:nvSpPr>
          <p:cNvPr id="14" name="Rectangle 13"/>
          <p:cNvSpPr/>
          <p:nvPr/>
        </p:nvSpPr>
        <p:spPr>
          <a:xfrm>
            <a:off x="8733934" y="3822573"/>
            <a:ext cx="2351988" cy="1414020"/>
          </a:xfrm>
          <a:prstGeom prst="rect">
            <a:avLst/>
          </a:prstGeom>
          <a:solidFill>
            <a:schemeClr val="accent4">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VM</a:t>
            </a:r>
          </a:p>
          <a:p>
            <a:pPr algn="ctr"/>
            <a:r>
              <a:rPr lang="en-IN" dirty="0"/>
              <a:t>Test Server</a:t>
            </a:r>
          </a:p>
          <a:p>
            <a:pPr algn="ctr"/>
            <a:r>
              <a:rPr lang="en-IN" dirty="0"/>
              <a:t>Ubuntu OS</a:t>
            </a:r>
          </a:p>
        </p:txBody>
      </p:sp>
      <p:sp>
        <p:nvSpPr>
          <p:cNvPr id="15" name="Right Brace 14"/>
          <p:cNvSpPr/>
          <p:nvPr/>
        </p:nvSpPr>
        <p:spPr>
          <a:xfrm>
            <a:off x="6513922" y="829559"/>
            <a:ext cx="754144" cy="41666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p:cNvSpPr txBox="1"/>
          <p:nvPr/>
        </p:nvSpPr>
        <p:spPr>
          <a:xfrm>
            <a:off x="7046536" y="2629485"/>
            <a:ext cx="1687398" cy="646331"/>
          </a:xfrm>
          <a:prstGeom prst="rect">
            <a:avLst/>
          </a:prstGeom>
          <a:noFill/>
        </p:spPr>
        <p:txBody>
          <a:bodyPr wrap="square" rtlCol="0">
            <a:spAutoFit/>
          </a:bodyPr>
          <a:lstStyle/>
          <a:p>
            <a:r>
              <a:rPr lang="en-IN" dirty="0"/>
              <a:t>Deploy on three environments</a:t>
            </a:r>
          </a:p>
        </p:txBody>
      </p:sp>
    </p:spTree>
    <p:extLst>
      <p:ext uri="{BB962C8B-B14F-4D97-AF65-F5344CB8AC3E}">
        <p14:creationId xmlns:p14="http://schemas.microsoft.com/office/powerpoint/2010/main" val="3633890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353" y="320510"/>
            <a:ext cx="7654565" cy="5078313"/>
          </a:xfrm>
          <a:prstGeom prst="rect">
            <a:avLst/>
          </a:prstGeom>
          <a:noFill/>
        </p:spPr>
        <p:txBody>
          <a:bodyPr wrap="square" rtlCol="0">
            <a:spAutoFit/>
          </a:bodyPr>
          <a:lstStyle/>
          <a:p>
            <a:pPr marL="285750" indent="-285750">
              <a:buFont typeface="Arial" panose="020B0604020202020204" pitchFamily="34" charset="0"/>
              <a:buChar char="•"/>
            </a:pPr>
            <a:r>
              <a:rPr lang="en-IN" b="1" dirty="0"/>
              <a:t>Pods</a:t>
            </a:r>
            <a:r>
              <a:rPr lang="en-IN" dirty="0"/>
              <a:t> are the smallest deployable units of computing that you can create and manage in Kubernetes.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Pod (as in a pod of whales or pea pod) is a group of one or more containers, with shared storage and network resources, and a specification for how to run the containers. A Pod's contents are always co-located and co-scheduled, and run in a shared context. </a:t>
            </a:r>
          </a:p>
          <a:p>
            <a:pPr marL="285750" indent="-285750">
              <a:buFont typeface="Arial" panose="020B0604020202020204" pitchFamily="34" charset="0"/>
              <a:buChar char="•"/>
            </a:pPr>
            <a:r>
              <a:rPr lang="en-IN" dirty="0"/>
              <a:t>A Pod models an application-specific "logical host": it contains one or more application containers which are relatively tightly coupled. In non-cloud contexts, applications executed on the same physical or virtual machine are analogous to cloud applications executed on the same logical host.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well as application containers, a Pod can contain </a:t>
            </a:r>
            <a:r>
              <a:rPr lang="en-IN" dirty="0" err="1"/>
              <a:t>init</a:t>
            </a:r>
            <a:r>
              <a:rPr lang="en-IN" dirty="0"/>
              <a:t> containers that run during Pod </a:t>
            </a:r>
            <a:r>
              <a:rPr lang="en-IN" dirty="0" err="1"/>
              <a:t>startup</a:t>
            </a:r>
            <a:r>
              <a:rPr lang="en-IN"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Cluster</a:t>
            </a:r>
            <a:r>
              <a:rPr lang="en-US" dirty="0">
                <a:sym typeface="Wingdings" panose="05000000000000000000" pitchFamily="2" charset="2"/>
              </a:rPr>
              <a:t> Nodes Pods one or more containers of same or different types of images running in it.</a:t>
            </a:r>
            <a:endParaRPr lang="en-IN" dirty="0"/>
          </a:p>
        </p:txBody>
      </p:sp>
      <p:sp>
        <p:nvSpPr>
          <p:cNvPr id="4" name="Oval 3"/>
          <p:cNvSpPr/>
          <p:nvPr/>
        </p:nvSpPr>
        <p:spPr>
          <a:xfrm>
            <a:off x="8286161" y="320509"/>
            <a:ext cx="3704734" cy="35633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a:t>
            </a:r>
          </a:p>
        </p:txBody>
      </p:sp>
      <p:sp>
        <p:nvSpPr>
          <p:cNvPr id="5" name="Cube 4"/>
          <p:cNvSpPr/>
          <p:nvPr/>
        </p:nvSpPr>
        <p:spPr>
          <a:xfrm>
            <a:off x="8817204" y="904972"/>
            <a:ext cx="801279" cy="103223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6" name="Cube 5"/>
          <p:cNvSpPr/>
          <p:nvPr/>
        </p:nvSpPr>
        <p:spPr>
          <a:xfrm>
            <a:off x="9876148" y="443061"/>
            <a:ext cx="801279" cy="13244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8" name="Cube 7"/>
          <p:cNvSpPr/>
          <p:nvPr/>
        </p:nvSpPr>
        <p:spPr>
          <a:xfrm>
            <a:off x="8722937" y="1974914"/>
            <a:ext cx="801279" cy="1126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9" name="Right Arrow 8"/>
          <p:cNvSpPr/>
          <p:nvPr/>
        </p:nvSpPr>
        <p:spPr>
          <a:xfrm rot="13277276">
            <a:off x="8512404" y="461913"/>
            <a:ext cx="395926" cy="443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8264347" y="314110"/>
            <a:ext cx="360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IP</a:t>
            </a:r>
          </a:p>
        </p:txBody>
      </p:sp>
      <p:sp>
        <p:nvSpPr>
          <p:cNvPr id="11" name="Can 10"/>
          <p:cNvSpPr/>
          <p:nvPr/>
        </p:nvSpPr>
        <p:spPr>
          <a:xfrm>
            <a:off x="9737888" y="2639505"/>
            <a:ext cx="922257" cy="735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volume</a:t>
            </a:r>
          </a:p>
        </p:txBody>
      </p:sp>
      <p:sp>
        <p:nvSpPr>
          <p:cNvPr id="12" name="Cube 11"/>
          <p:cNvSpPr/>
          <p:nvPr/>
        </p:nvSpPr>
        <p:spPr>
          <a:xfrm>
            <a:off x="10699241" y="1421088"/>
            <a:ext cx="801279" cy="11265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Tree>
    <p:extLst>
      <p:ext uri="{BB962C8B-B14F-4D97-AF65-F5344CB8AC3E}">
        <p14:creationId xmlns:p14="http://schemas.microsoft.com/office/powerpoint/2010/main" val="374581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206738" y="678105"/>
            <a:ext cx="6985262" cy="2535811"/>
          </a:xfrm>
          <a:prstGeom prst="rect">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n-IN" dirty="0"/>
              <a:t>Worker Node</a:t>
            </a:r>
          </a:p>
        </p:txBody>
      </p:sp>
      <p:sp>
        <p:nvSpPr>
          <p:cNvPr id="20" name="Rectangle 19"/>
          <p:cNvSpPr/>
          <p:nvPr/>
        </p:nvSpPr>
        <p:spPr>
          <a:xfrm>
            <a:off x="188536" y="3827282"/>
            <a:ext cx="6985262" cy="2535811"/>
          </a:xfrm>
          <a:prstGeom prst="rect">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n-IN" dirty="0"/>
              <a:t>Worker Node</a:t>
            </a:r>
          </a:p>
        </p:txBody>
      </p:sp>
      <p:sp>
        <p:nvSpPr>
          <p:cNvPr id="2" name="Rectangle 1"/>
          <p:cNvSpPr/>
          <p:nvPr/>
        </p:nvSpPr>
        <p:spPr>
          <a:xfrm>
            <a:off x="688155" y="801279"/>
            <a:ext cx="2978870" cy="197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Pod</a:t>
            </a:r>
          </a:p>
        </p:txBody>
      </p:sp>
      <p:sp>
        <p:nvSpPr>
          <p:cNvPr id="3" name="Rectangle 2"/>
          <p:cNvSpPr/>
          <p:nvPr/>
        </p:nvSpPr>
        <p:spPr>
          <a:xfrm>
            <a:off x="1074655" y="1234912"/>
            <a:ext cx="2394408" cy="1131216"/>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4" name="Rectangle 3"/>
          <p:cNvSpPr/>
          <p:nvPr/>
        </p:nvSpPr>
        <p:spPr>
          <a:xfrm>
            <a:off x="1654403" y="1654405"/>
            <a:ext cx="1234911"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
        <p:nvSpPr>
          <p:cNvPr id="5" name="TextBox 4"/>
          <p:cNvSpPr txBox="1"/>
          <p:nvPr/>
        </p:nvSpPr>
        <p:spPr>
          <a:xfrm>
            <a:off x="65987" y="127425"/>
            <a:ext cx="4807670" cy="646331"/>
          </a:xfrm>
          <a:prstGeom prst="rect">
            <a:avLst/>
          </a:prstGeom>
          <a:noFill/>
        </p:spPr>
        <p:txBody>
          <a:bodyPr wrap="square" rtlCol="0">
            <a:spAutoFit/>
          </a:bodyPr>
          <a:lstStyle/>
          <a:p>
            <a:r>
              <a:rPr lang="en-IN" dirty="0"/>
              <a:t>One to One Relation of Pod and Container in case of same application</a:t>
            </a:r>
          </a:p>
        </p:txBody>
      </p:sp>
      <p:sp>
        <p:nvSpPr>
          <p:cNvPr id="6" name="Rectangle 5"/>
          <p:cNvSpPr/>
          <p:nvPr/>
        </p:nvSpPr>
        <p:spPr>
          <a:xfrm>
            <a:off x="5648224" y="801279"/>
            <a:ext cx="6352097" cy="1970202"/>
          </a:xfrm>
          <a:prstGeom prst="rect">
            <a:avLst/>
          </a:prstGeom>
          <a:solidFill>
            <a:srgbClr val="FE71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Pod</a:t>
            </a:r>
          </a:p>
        </p:txBody>
      </p:sp>
      <p:sp>
        <p:nvSpPr>
          <p:cNvPr id="7" name="Rectangle 6"/>
          <p:cNvSpPr/>
          <p:nvPr/>
        </p:nvSpPr>
        <p:spPr>
          <a:xfrm>
            <a:off x="6034725" y="1234912"/>
            <a:ext cx="2543668" cy="1131216"/>
          </a:xfrm>
          <a:prstGeom prst="rect">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8" name="Rectangle 7"/>
          <p:cNvSpPr/>
          <p:nvPr/>
        </p:nvSpPr>
        <p:spPr>
          <a:xfrm>
            <a:off x="6614474" y="1654405"/>
            <a:ext cx="1530286"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
        <p:nvSpPr>
          <p:cNvPr id="9" name="Rectangle 8"/>
          <p:cNvSpPr/>
          <p:nvPr/>
        </p:nvSpPr>
        <p:spPr>
          <a:xfrm>
            <a:off x="8724509" y="1234912"/>
            <a:ext cx="2543668" cy="1131216"/>
          </a:xfrm>
          <a:prstGeom prst="rect">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10" name="Rectangle 9"/>
          <p:cNvSpPr/>
          <p:nvPr/>
        </p:nvSpPr>
        <p:spPr>
          <a:xfrm>
            <a:off x="9304258" y="1654405"/>
            <a:ext cx="1530286"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
        <p:nvSpPr>
          <p:cNvPr id="13" name="Rectangle 12"/>
          <p:cNvSpPr/>
          <p:nvPr/>
        </p:nvSpPr>
        <p:spPr>
          <a:xfrm>
            <a:off x="490193" y="4007964"/>
            <a:ext cx="2978870" cy="1970202"/>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t"/>
          <a:lstStyle/>
          <a:p>
            <a:pPr algn="ctr"/>
            <a:r>
              <a:rPr lang="en-IN" dirty="0"/>
              <a:t>Pod</a:t>
            </a:r>
          </a:p>
        </p:txBody>
      </p:sp>
      <p:sp>
        <p:nvSpPr>
          <p:cNvPr id="14" name="Rectangle 13"/>
          <p:cNvSpPr/>
          <p:nvPr/>
        </p:nvSpPr>
        <p:spPr>
          <a:xfrm>
            <a:off x="876693" y="4441597"/>
            <a:ext cx="2394408" cy="1131216"/>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15" name="Rectangle 14"/>
          <p:cNvSpPr/>
          <p:nvPr/>
        </p:nvSpPr>
        <p:spPr>
          <a:xfrm>
            <a:off x="1456441" y="4861090"/>
            <a:ext cx="1234911"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
        <p:nvSpPr>
          <p:cNvPr id="16" name="TextBox 15"/>
          <p:cNvSpPr txBox="1"/>
          <p:nvPr/>
        </p:nvSpPr>
        <p:spPr>
          <a:xfrm>
            <a:off x="490193" y="3402904"/>
            <a:ext cx="2366225" cy="369332"/>
          </a:xfrm>
          <a:prstGeom prst="rect">
            <a:avLst/>
          </a:prstGeom>
          <a:noFill/>
        </p:spPr>
        <p:txBody>
          <a:bodyPr wrap="none" rtlCol="0">
            <a:spAutoFit/>
          </a:bodyPr>
          <a:lstStyle/>
          <a:p>
            <a:r>
              <a:rPr lang="en-IN" b="1" dirty="0"/>
              <a:t>Multiple Pod approach</a:t>
            </a:r>
          </a:p>
        </p:txBody>
      </p:sp>
      <p:sp>
        <p:nvSpPr>
          <p:cNvPr id="17" name="Rectangle 16"/>
          <p:cNvSpPr/>
          <p:nvPr/>
        </p:nvSpPr>
        <p:spPr>
          <a:xfrm>
            <a:off x="3635604" y="4000109"/>
            <a:ext cx="2978870" cy="1970202"/>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IN" dirty="0"/>
              <a:t>Pod</a:t>
            </a:r>
          </a:p>
        </p:txBody>
      </p:sp>
      <p:sp>
        <p:nvSpPr>
          <p:cNvPr id="18" name="Rectangle 17"/>
          <p:cNvSpPr/>
          <p:nvPr/>
        </p:nvSpPr>
        <p:spPr>
          <a:xfrm>
            <a:off x="4022104" y="4433742"/>
            <a:ext cx="2394408" cy="1131216"/>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19" name="Rectangle 18"/>
          <p:cNvSpPr/>
          <p:nvPr/>
        </p:nvSpPr>
        <p:spPr>
          <a:xfrm>
            <a:off x="4601852" y="4853235"/>
            <a:ext cx="1234911"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
        <p:nvSpPr>
          <p:cNvPr id="21" name="Rectangle 20"/>
          <p:cNvSpPr/>
          <p:nvPr/>
        </p:nvSpPr>
        <p:spPr>
          <a:xfrm>
            <a:off x="7049760" y="276405"/>
            <a:ext cx="3005503" cy="369332"/>
          </a:xfrm>
          <a:prstGeom prst="rect">
            <a:avLst/>
          </a:prstGeom>
        </p:spPr>
        <p:txBody>
          <a:bodyPr wrap="none">
            <a:spAutoFit/>
          </a:bodyPr>
          <a:lstStyle/>
          <a:p>
            <a:r>
              <a:rPr lang="en-IN" dirty="0"/>
              <a:t>Multi Container Pod approach</a:t>
            </a:r>
          </a:p>
        </p:txBody>
      </p:sp>
      <p:sp>
        <p:nvSpPr>
          <p:cNvPr id="11" name="Multiply 10"/>
          <p:cNvSpPr/>
          <p:nvPr/>
        </p:nvSpPr>
        <p:spPr>
          <a:xfrm>
            <a:off x="4694548" y="1442301"/>
            <a:ext cx="953676" cy="1187777"/>
          </a:xfrm>
          <a:prstGeom prst="mathMultiply">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2535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692" y="746816"/>
            <a:ext cx="6352097" cy="19702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dirty="0"/>
              <a:t>Pod</a:t>
            </a:r>
          </a:p>
        </p:txBody>
      </p:sp>
      <p:sp>
        <p:nvSpPr>
          <p:cNvPr id="3" name="Rectangle 2"/>
          <p:cNvSpPr/>
          <p:nvPr/>
        </p:nvSpPr>
        <p:spPr>
          <a:xfrm>
            <a:off x="1263193" y="1180449"/>
            <a:ext cx="2543668" cy="1131216"/>
          </a:xfrm>
          <a:prstGeom prst="rect">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4" name="Rectangle 3"/>
          <p:cNvSpPr/>
          <p:nvPr/>
        </p:nvSpPr>
        <p:spPr>
          <a:xfrm>
            <a:off x="1842942" y="1599942"/>
            <a:ext cx="1530286"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User container</a:t>
            </a:r>
          </a:p>
        </p:txBody>
      </p:sp>
      <p:sp>
        <p:nvSpPr>
          <p:cNvPr id="5" name="Rectangle 4"/>
          <p:cNvSpPr/>
          <p:nvPr/>
        </p:nvSpPr>
        <p:spPr>
          <a:xfrm>
            <a:off x="3952977" y="1180449"/>
            <a:ext cx="2543668" cy="1131216"/>
          </a:xfrm>
          <a:prstGeom prst="rect">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6" name="Rectangle 5"/>
          <p:cNvSpPr/>
          <p:nvPr/>
        </p:nvSpPr>
        <p:spPr>
          <a:xfrm>
            <a:off x="4532726" y="1599942"/>
            <a:ext cx="1530286"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Supporting container</a:t>
            </a:r>
          </a:p>
        </p:txBody>
      </p:sp>
      <p:sp>
        <p:nvSpPr>
          <p:cNvPr id="7" name="Rectangle 6"/>
          <p:cNvSpPr/>
          <p:nvPr/>
        </p:nvSpPr>
        <p:spPr>
          <a:xfrm>
            <a:off x="2278228" y="221942"/>
            <a:ext cx="3059171" cy="369332"/>
          </a:xfrm>
          <a:prstGeom prst="rect">
            <a:avLst/>
          </a:prstGeom>
        </p:spPr>
        <p:txBody>
          <a:bodyPr wrap="none">
            <a:spAutoFit/>
          </a:bodyPr>
          <a:lstStyle/>
          <a:p>
            <a:r>
              <a:rPr lang="en-IN" b="1" dirty="0">
                <a:solidFill>
                  <a:schemeClr val="accent6"/>
                </a:solidFill>
              </a:rPr>
              <a:t>Multi Container Pod approach</a:t>
            </a:r>
          </a:p>
        </p:txBody>
      </p:sp>
      <p:sp>
        <p:nvSpPr>
          <p:cNvPr id="8" name="Rectangle 7"/>
          <p:cNvSpPr/>
          <p:nvPr/>
        </p:nvSpPr>
        <p:spPr>
          <a:xfrm>
            <a:off x="876692" y="3431356"/>
            <a:ext cx="6985262" cy="2535811"/>
          </a:xfrm>
          <a:prstGeom prst="rect">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n-IN" dirty="0"/>
              <a:t>Worker Node</a:t>
            </a:r>
          </a:p>
        </p:txBody>
      </p:sp>
      <p:sp>
        <p:nvSpPr>
          <p:cNvPr id="9" name="Rectangle 8"/>
          <p:cNvSpPr/>
          <p:nvPr/>
        </p:nvSpPr>
        <p:spPr>
          <a:xfrm>
            <a:off x="1178349" y="3612038"/>
            <a:ext cx="2978870" cy="1970202"/>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t"/>
          <a:lstStyle/>
          <a:p>
            <a:pPr algn="ctr"/>
            <a:r>
              <a:rPr lang="en-IN" dirty="0"/>
              <a:t>Pod</a:t>
            </a:r>
          </a:p>
        </p:txBody>
      </p:sp>
      <p:sp>
        <p:nvSpPr>
          <p:cNvPr id="10" name="Rectangle 9"/>
          <p:cNvSpPr/>
          <p:nvPr/>
        </p:nvSpPr>
        <p:spPr>
          <a:xfrm>
            <a:off x="1564849" y="4045671"/>
            <a:ext cx="2394408" cy="1131216"/>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11" name="Rectangle 10"/>
          <p:cNvSpPr/>
          <p:nvPr/>
        </p:nvSpPr>
        <p:spPr>
          <a:xfrm>
            <a:off x="2144597" y="4465164"/>
            <a:ext cx="1234911"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
        <p:nvSpPr>
          <p:cNvPr id="12" name="TextBox 11"/>
          <p:cNvSpPr txBox="1"/>
          <p:nvPr/>
        </p:nvSpPr>
        <p:spPr>
          <a:xfrm>
            <a:off x="1178349" y="3006978"/>
            <a:ext cx="2366225" cy="369332"/>
          </a:xfrm>
          <a:prstGeom prst="rect">
            <a:avLst/>
          </a:prstGeom>
          <a:noFill/>
        </p:spPr>
        <p:txBody>
          <a:bodyPr wrap="none" rtlCol="0">
            <a:spAutoFit/>
          </a:bodyPr>
          <a:lstStyle/>
          <a:p>
            <a:r>
              <a:rPr lang="en-IN" b="1" dirty="0"/>
              <a:t>Multiple Pod approach</a:t>
            </a:r>
          </a:p>
        </p:txBody>
      </p:sp>
      <p:sp>
        <p:nvSpPr>
          <p:cNvPr id="13" name="Rectangle 12"/>
          <p:cNvSpPr/>
          <p:nvPr/>
        </p:nvSpPr>
        <p:spPr>
          <a:xfrm>
            <a:off x="4323760" y="3604183"/>
            <a:ext cx="2978870" cy="1970202"/>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IN" dirty="0"/>
              <a:t>Pod</a:t>
            </a:r>
          </a:p>
        </p:txBody>
      </p:sp>
      <p:sp>
        <p:nvSpPr>
          <p:cNvPr id="14" name="Rectangle 13"/>
          <p:cNvSpPr/>
          <p:nvPr/>
        </p:nvSpPr>
        <p:spPr>
          <a:xfrm>
            <a:off x="4710260" y="4037816"/>
            <a:ext cx="2394408" cy="1131216"/>
          </a:xfrm>
          <a:prstGeom prst="rect">
            <a:avLst/>
          </a:prstGeom>
        </p:spPr>
        <p:style>
          <a:lnRef idx="0">
            <a:schemeClr val="dk1"/>
          </a:lnRef>
          <a:fillRef idx="3">
            <a:schemeClr val="dk1"/>
          </a:fillRef>
          <a:effectRef idx="3">
            <a:schemeClr val="dk1"/>
          </a:effectRef>
          <a:fontRef idx="minor">
            <a:schemeClr val="lt1"/>
          </a:fontRef>
        </p:style>
        <p:txBody>
          <a:bodyPr rtlCol="0" anchor="t"/>
          <a:lstStyle/>
          <a:p>
            <a:pPr algn="ctr"/>
            <a:r>
              <a:rPr lang="en-IN" dirty="0"/>
              <a:t>Container</a:t>
            </a:r>
          </a:p>
          <a:p>
            <a:pPr algn="ctr"/>
            <a:endParaRPr lang="en-IN" dirty="0"/>
          </a:p>
          <a:p>
            <a:pPr algn="ctr"/>
            <a:endParaRPr lang="en-IN" dirty="0"/>
          </a:p>
        </p:txBody>
      </p:sp>
      <p:sp>
        <p:nvSpPr>
          <p:cNvPr id="15" name="Rectangle 14"/>
          <p:cNvSpPr/>
          <p:nvPr/>
        </p:nvSpPr>
        <p:spPr>
          <a:xfrm>
            <a:off x="5290008" y="4457309"/>
            <a:ext cx="1234911" cy="5608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Nginx- container</a:t>
            </a:r>
          </a:p>
        </p:txBody>
      </p:sp>
    </p:spTree>
    <p:extLst>
      <p:ext uri="{BB962C8B-B14F-4D97-AF65-F5344CB8AC3E}">
        <p14:creationId xmlns:p14="http://schemas.microsoft.com/office/powerpoint/2010/main" val="2007250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p:cNvSpPr/>
          <p:nvPr/>
        </p:nvSpPr>
        <p:spPr>
          <a:xfrm rot="5400000">
            <a:off x="1693223" y="-383464"/>
            <a:ext cx="6798076" cy="7550870"/>
          </a:xfrm>
          <a:prstGeom prst="hex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13" name="Oval 12"/>
          <p:cNvSpPr/>
          <p:nvPr/>
        </p:nvSpPr>
        <p:spPr>
          <a:xfrm>
            <a:off x="3100792" y="1076226"/>
            <a:ext cx="2291339" cy="2138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POD1</a:t>
            </a:r>
          </a:p>
        </p:txBody>
      </p:sp>
      <p:sp>
        <p:nvSpPr>
          <p:cNvPr id="14" name="Cube 13"/>
          <p:cNvSpPr/>
          <p:nvPr/>
        </p:nvSpPr>
        <p:spPr>
          <a:xfrm>
            <a:off x="3325831" y="1644974"/>
            <a:ext cx="668412" cy="4697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15" name="Cube 14"/>
          <p:cNvSpPr/>
          <p:nvPr/>
        </p:nvSpPr>
        <p:spPr>
          <a:xfrm>
            <a:off x="4150412" y="1307982"/>
            <a:ext cx="668412" cy="5173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18" name="TextBox 17"/>
          <p:cNvSpPr txBox="1"/>
          <p:nvPr/>
        </p:nvSpPr>
        <p:spPr>
          <a:xfrm>
            <a:off x="3542925" y="1047606"/>
            <a:ext cx="36189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dirty="0"/>
              <a:t>IP</a:t>
            </a:r>
          </a:p>
        </p:txBody>
      </p:sp>
      <p:sp>
        <p:nvSpPr>
          <p:cNvPr id="19" name="Can 18"/>
          <p:cNvSpPr/>
          <p:nvPr/>
        </p:nvSpPr>
        <p:spPr>
          <a:xfrm>
            <a:off x="3613099" y="2465109"/>
            <a:ext cx="1021602" cy="3367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volume</a:t>
            </a:r>
          </a:p>
        </p:txBody>
      </p:sp>
      <p:sp>
        <p:nvSpPr>
          <p:cNvPr id="20" name="Cube 19"/>
          <p:cNvSpPr/>
          <p:nvPr/>
        </p:nvSpPr>
        <p:spPr>
          <a:xfrm>
            <a:off x="4634701" y="1847290"/>
            <a:ext cx="668412" cy="4775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21" name="Oval 20"/>
          <p:cNvSpPr/>
          <p:nvPr/>
        </p:nvSpPr>
        <p:spPr>
          <a:xfrm>
            <a:off x="6335757" y="2143363"/>
            <a:ext cx="2291339" cy="2138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POD3</a:t>
            </a:r>
          </a:p>
        </p:txBody>
      </p:sp>
      <p:sp>
        <p:nvSpPr>
          <p:cNvPr id="22" name="Cube 21"/>
          <p:cNvSpPr/>
          <p:nvPr/>
        </p:nvSpPr>
        <p:spPr>
          <a:xfrm>
            <a:off x="6560796" y="2712111"/>
            <a:ext cx="668412" cy="4697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23" name="Cube 22"/>
          <p:cNvSpPr/>
          <p:nvPr/>
        </p:nvSpPr>
        <p:spPr>
          <a:xfrm>
            <a:off x="7385377" y="2375119"/>
            <a:ext cx="668412" cy="5173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24" name="TextBox 23"/>
          <p:cNvSpPr txBox="1"/>
          <p:nvPr/>
        </p:nvSpPr>
        <p:spPr>
          <a:xfrm>
            <a:off x="6777890" y="2114743"/>
            <a:ext cx="36189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dirty="0"/>
              <a:t>IP</a:t>
            </a:r>
          </a:p>
        </p:txBody>
      </p:sp>
      <p:sp>
        <p:nvSpPr>
          <p:cNvPr id="25" name="Can 24"/>
          <p:cNvSpPr/>
          <p:nvPr/>
        </p:nvSpPr>
        <p:spPr>
          <a:xfrm>
            <a:off x="6848064" y="3532246"/>
            <a:ext cx="1021602" cy="3367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volume</a:t>
            </a:r>
          </a:p>
        </p:txBody>
      </p:sp>
      <p:sp>
        <p:nvSpPr>
          <p:cNvPr id="26" name="Cube 25"/>
          <p:cNvSpPr/>
          <p:nvPr/>
        </p:nvSpPr>
        <p:spPr>
          <a:xfrm>
            <a:off x="7869666" y="2914427"/>
            <a:ext cx="668412" cy="4775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27" name="Oval 26"/>
          <p:cNvSpPr/>
          <p:nvPr/>
        </p:nvSpPr>
        <p:spPr>
          <a:xfrm>
            <a:off x="4042641" y="3450356"/>
            <a:ext cx="2291339" cy="2138315"/>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POD2</a:t>
            </a:r>
          </a:p>
        </p:txBody>
      </p:sp>
      <p:sp>
        <p:nvSpPr>
          <p:cNvPr id="28" name="Cube 27"/>
          <p:cNvSpPr/>
          <p:nvPr/>
        </p:nvSpPr>
        <p:spPr>
          <a:xfrm>
            <a:off x="4267680" y="4019104"/>
            <a:ext cx="668412" cy="4697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29" name="Cube 28"/>
          <p:cNvSpPr/>
          <p:nvPr/>
        </p:nvSpPr>
        <p:spPr>
          <a:xfrm>
            <a:off x="5092261" y="3682112"/>
            <a:ext cx="668412" cy="5173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0" name="TextBox 29"/>
          <p:cNvSpPr txBox="1"/>
          <p:nvPr/>
        </p:nvSpPr>
        <p:spPr>
          <a:xfrm>
            <a:off x="4484774" y="3421736"/>
            <a:ext cx="36189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dirty="0"/>
              <a:t>IP</a:t>
            </a:r>
          </a:p>
        </p:txBody>
      </p:sp>
      <p:sp>
        <p:nvSpPr>
          <p:cNvPr id="31" name="Can 30"/>
          <p:cNvSpPr/>
          <p:nvPr/>
        </p:nvSpPr>
        <p:spPr>
          <a:xfrm>
            <a:off x="4554948" y="4839239"/>
            <a:ext cx="1021602" cy="3367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volume</a:t>
            </a:r>
          </a:p>
        </p:txBody>
      </p:sp>
      <p:sp>
        <p:nvSpPr>
          <p:cNvPr id="32" name="Cube 31"/>
          <p:cNvSpPr/>
          <p:nvPr/>
        </p:nvSpPr>
        <p:spPr>
          <a:xfrm>
            <a:off x="5576550" y="4221420"/>
            <a:ext cx="668412" cy="4775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4" name="TextBox 33"/>
          <p:cNvSpPr txBox="1"/>
          <p:nvPr/>
        </p:nvSpPr>
        <p:spPr>
          <a:xfrm>
            <a:off x="5426467" y="754144"/>
            <a:ext cx="1713321" cy="707886"/>
          </a:xfrm>
          <a:prstGeom prst="rect">
            <a:avLst/>
          </a:prstGeom>
          <a:noFill/>
        </p:spPr>
        <p:txBody>
          <a:bodyPr wrap="square" rtlCol="0">
            <a:spAutoFit/>
          </a:bodyPr>
          <a:lstStyle/>
          <a:p>
            <a:r>
              <a:rPr lang="en-IN" sz="4000" b="1" dirty="0"/>
              <a:t>Node</a:t>
            </a:r>
            <a:endParaRPr lang="en-IN" b="1" dirty="0"/>
          </a:p>
        </p:txBody>
      </p:sp>
      <p:sp>
        <p:nvSpPr>
          <p:cNvPr id="36" name="Rectangle 35"/>
          <p:cNvSpPr/>
          <p:nvPr/>
        </p:nvSpPr>
        <p:spPr>
          <a:xfrm rot="20155690">
            <a:off x="4891514" y="5885002"/>
            <a:ext cx="275742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IN" dirty="0"/>
              <a:t>Container runtime (Docker)</a:t>
            </a:r>
          </a:p>
        </p:txBody>
      </p:sp>
      <p:sp>
        <p:nvSpPr>
          <p:cNvPr id="39" name="Rectangle 38"/>
          <p:cNvSpPr/>
          <p:nvPr/>
        </p:nvSpPr>
        <p:spPr>
          <a:xfrm rot="20055619">
            <a:off x="7543358" y="5117735"/>
            <a:ext cx="88902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IN" dirty="0" err="1"/>
              <a:t>kubelet</a:t>
            </a:r>
            <a:endParaRPr lang="en-IN" dirty="0"/>
          </a:p>
        </p:txBody>
      </p:sp>
    </p:spTree>
    <p:extLst>
      <p:ext uri="{BB962C8B-B14F-4D97-AF65-F5344CB8AC3E}">
        <p14:creationId xmlns:p14="http://schemas.microsoft.com/office/powerpoint/2010/main" val="3564344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inus 1"/>
          <p:cNvSpPr/>
          <p:nvPr/>
        </p:nvSpPr>
        <p:spPr>
          <a:xfrm>
            <a:off x="-414779" y="197963"/>
            <a:ext cx="13574598" cy="1932495"/>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Deployment with Replicas=3</a:t>
            </a:r>
          </a:p>
        </p:txBody>
      </p:sp>
      <p:sp>
        <p:nvSpPr>
          <p:cNvPr id="3" name="Oval 2"/>
          <p:cNvSpPr/>
          <p:nvPr/>
        </p:nvSpPr>
        <p:spPr>
          <a:xfrm>
            <a:off x="499621" y="2253004"/>
            <a:ext cx="3704734" cy="330881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a:t>
            </a:r>
          </a:p>
        </p:txBody>
      </p:sp>
      <p:sp>
        <p:nvSpPr>
          <p:cNvPr id="4" name="Isosceles Triangle 3"/>
          <p:cNvSpPr/>
          <p:nvPr/>
        </p:nvSpPr>
        <p:spPr>
          <a:xfrm>
            <a:off x="1030664" y="2837467"/>
            <a:ext cx="801279" cy="10322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5" name="Isosceles Triangle 4"/>
          <p:cNvSpPr/>
          <p:nvPr/>
        </p:nvSpPr>
        <p:spPr>
          <a:xfrm>
            <a:off x="2089608" y="2375556"/>
            <a:ext cx="801279" cy="13244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6" name="Isosceles Triangle 5"/>
          <p:cNvSpPr/>
          <p:nvPr/>
        </p:nvSpPr>
        <p:spPr>
          <a:xfrm>
            <a:off x="2752627" y="3520912"/>
            <a:ext cx="801279" cy="13338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7" name="Isosceles Triangle 6"/>
          <p:cNvSpPr/>
          <p:nvPr/>
        </p:nvSpPr>
        <p:spPr>
          <a:xfrm>
            <a:off x="1550709" y="4039384"/>
            <a:ext cx="801279" cy="11265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8" name="Right Arrow 7"/>
          <p:cNvSpPr/>
          <p:nvPr/>
        </p:nvSpPr>
        <p:spPr>
          <a:xfrm rot="16200000">
            <a:off x="2064539" y="1706183"/>
            <a:ext cx="574897" cy="443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949960" y="2158872"/>
            <a:ext cx="360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IP</a:t>
            </a:r>
          </a:p>
        </p:txBody>
      </p:sp>
      <p:sp>
        <p:nvSpPr>
          <p:cNvPr id="10" name="Oval 9"/>
          <p:cNvSpPr/>
          <p:nvPr/>
        </p:nvSpPr>
        <p:spPr>
          <a:xfrm>
            <a:off x="4384853" y="2262432"/>
            <a:ext cx="3704734" cy="330881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a:t>
            </a:r>
          </a:p>
        </p:txBody>
      </p:sp>
      <p:sp>
        <p:nvSpPr>
          <p:cNvPr id="11" name="Isosceles Triangle 10"/>
          <p:cNvSpPr/>
          <p:nvPr/>
        </p:nvSpPr>
        <p:spPr>
          <a:xfrm>
            <a:off x="4915896" y="2846895"/>
            <a:ext cx="801279" cy="10322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12" name="Isosceles Triangle 11"/>
          <p:cNvSpPr/>
          <p:nvPr/>
        </p:nvSpPr>
        <p:spPr>
          <a:xfrm>
            <a:off x="5974840" y="2384984"/>
            <a:ext cx="801279" cy="13244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13" name="Isosceles Triangle 12"/>
          <p:cNvSpPr/>
          <p:nvPr/>
        </p:nvSpPr>
        <p:spPr>
          <a:xfrm>
            <a:off x="6637859" y="3530340"/>
            <a:ext cx="801279" cy="13338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14" name="Isosceles Triangle 13"/>
          <p:cNvSpPr/>
          <p:nvPr/>
        </p:nvSpPr>
        <p:spPr>
          <a:xfrm>
            <a:off x="5435941" y="4048812"/>
            <a:ext cx="801279" cy="11265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15" name="TextBox 14"/>
          <p:cNvSpPr txBox="1"/>
          <p:nvPr/>
        </p:nvSpPr>
        <p:spPr>
          <a:xfrm>
            <a:off x="5835192" y="2168300"/>
            <a:ext cx="360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IP</a:t>
            </a:r>
          </a:p>
        </p:txBody>
      </p:sp>
      <p:sp>
        <p:nvSpPr>
          <p:cNvPr id="16" name="Oval 15"/>
          <p:cNvSpPr/>
          <p:nvPr/>
        </p:nvSpPr>
        <p:spPr>
          <a:xfrm>
            <a:off x="8359822" y="2215161"/>
            <a:ext cx="3704734" cy="3308811"/>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solidFill>
                  <a:srgbClr val="FF0000"/>
                </a:solidFill>
              </a:rPr>
              <a:t>POD</a:t>
            </a:r>
          </a:p>
        </p:txBody>
      </p:sp>
      <p:sp>
        <p:nvSpPr>
          <p:cNvPr id="17" name="Isosceles Triangle 16"/>
          <p:cNvSpPr/>
          <p:nvPr/>
        </p:nvSpPr>
        <p:spPr>
          <a:xfrm>
            <a:off x="8890865" y="2799624"/>
            <a:ext cx="801279" cy="10322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18" name="Isosceles Triangle 17"/>
          <p:cNvSpPr/>
          <p:nvPr/>
        </p:nvSpPr>
        <p:spPr>
          <a:xfrm>
            <a:off x="9949809" y="2337713"/>
            <a:ext cx="801279" cy="13244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19" name="Isosceles Triangle 18"/>
          <p:cNvSpPr/>
          <p:nvPr/>
        </p:nvSpPr>
        <p:spPr>
          <a:xfrm>
            <a:off x="10612828" y="3483069"/>
            <a:ext cx="801279" cy="13338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20" name="Isosceles Triangle 19"/>
          <p:cNvSpPr/>
          <p:nvPr/>
        </p:nvSpPr>
        <p:spPr>
          <a:xfrm>
            <a:off x="9410910" y="4001541"/>
            <a:ext cx="801279" cy="11265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21" name="TextBox 20"/>
          <p:cNvSpPr txBox="1"/>
          <p:nvPr/>
        </p:nvSpPr>
        <p:spPr>
          <a:xfrm>
            <a:off x="9810161" y="2121029"/>
            <a:ext cx="3609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dirty="0"/>
              <a:t>IP</a:t>
            </a:r>
          </a:p>
        </p:txBody>
      </p:sp>
      <p:sp>
        <p:nvSpPr>
          <p:cNvPr id="22" name="Right Arrow 21"/>
          <p:cNvSpPr/>
          <p:nvPr/>
        </p:nvSpPr>
        <p:spPr>
          <a:xfrm rot="16200000">
            <a:off x="5937201" y="1663831"/>
            <a:ext cx="574897" cy="443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rot="16200000">
            <a:off x="10062999" y="1706182"/>
            <a:ext cx="574897" cy="443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5735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2425" y="867266"/>
            <a:ext cx="8352148"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Who is going manage the clusters?</a:t>
            </a:r>
          </a:p>
          <a:p>
            <a:pPr marL="285750" indent="-285750">
              <a:buFont typeface="Arial" panose="020B0604020202020204" pitchFamily="34" charset="0"/>
              <a:buChar char="•"/>
            </a:pPr>
            <a:r>
              <a:rPr lang="en-IN" dirty="0"/>
              <a:t>Where information about the nodes/ members of the cluster is stored?</a:t>
            </a:r>
          </a:p>
          <a:p>
            <a:pPr marL="285750" indent="-285750">
              <a:buFont typeface="Arial" panose="020B0604020202020204" pitchFamily="34" charset="0"/>
              <a:buChar char="•"/>
            </a:pPr>
            <a:r>
              <a:rPr lang="en-IN" dirty="0"/>
              <a:t>Or how the nodes will be monitored?</a:t>
            </a:r>
          </a:p>
          <a:p>
            <a:pPr marL="285750" indent="-285750">
              <a:buFont typeface="Arial" panose="020B0604020202020204" pitchFamily="34" charset="0"/>
              <a:buChar char="•"/>
            </a:pPr>
            <a:r>
              <a:rPr lang="en-IN" dirty="0"/>
              <a:t>Who will monitor the failed nodes?</a:t>
            </a:r>
          </a:p>
          <a:p>
            <a:pPr marL="285750" indent="-285750">
              <a:buFont typeface="Arial" panose="020B0604020202020204" pitchFamily="34" charset="0"/>
              <a:buChar char="•"/>
            </a:pPr>
            <a:r>
              <a:rPr lang="en-IN" dirty="0"/>
              <a:t>How the workload if failed node will move to another node?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4" name="Picture 3" descr="Kubernetes vs Docker Compose: What's the difference?"/>
          <p:cNvPicPr/>
          <p:nvPr/>
        </p:nvPicPr>
        <p:blipFill>
          <a:blip r:embed="rId2">
            <a:extLst>
              <a:ext uri="{28A0092B-C50C-407E-A947-70E740481C1C}">
                <a14:useLocalDpi xmlns:a14="http://schemas.microsoft.com/office/drawing/2010/main" val="0"/>
              </a:ext>
            </a:extLst>
          </a:blip>
          <a:srcRect/>
          <a:stretch>
            <a:fillRect/>
          </a:stretch>
        </p:blipFill>
        <p:spPr bwMode="auto">
          <a:xfrm>
            <a:off x="1168924" y="2399499"/>
            <a:ext cx="9332535" cy="4199264"/>
          </a:xfrm>
          <a:prstGeom prst="rect">
            <a:avLst/>
          </a:prstGeom>
          <a:noFill/>
          <a:ln>
            <a:noFill/>
          </a:ln>
        </p:spPr>
      </p:pic>
    </p:spTree>
    <p:extLst>
      <p:ext uri="{BB962C8B-B14F-4D97-AF65-F5344CB8AC3E}">
        <p14:creationId xmlns:p14="http://schemas.microsoft.com/office/powerpoint/2010/main" val="3815344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5850" y="276225"/>
            <a:ext cx="10020300" cy="6305550"/>
          </a:xfrm>
          <a:prstGeom prst="rect">
            <a:avLst/>
          </a:prstGeom>
        </p:spPr>
      </p:pic>
    </p:spTree>
    <p:extLst>
      <p:ext uri="{BB962C8B-B14F-4D97-AF65-F5344CB8AC3E}">
        <p14:creationId xmlns:p14="http://schemas.microsoft.com/office/powerpoint/2010/main" val="3631409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7414" t="7555" r="67713" b="11468"/>
          <a:stretch/>
        </p:blipFill>
        <p:spPr>
          <a:xfrm>
            <a:off x="971044" y="356049"/>
            <a:ext cx="2905041" cy="5106075"/>
          </a:xfrm>
          <a:prstGeom prst="rect">
            <a:avLst/>
          </a:prstGeom>
        </p:spPr>
      </p:pic>
      <p:sp>
        <p:nvSpPr>
          <p:cNvPr id="2" name="TextBox 1"/>
          <p:cNvSpPr txBox="1"/>
          <p:nvPr/>
        </p:nvSpPr>
        <p:spPr>
          <a:xfrm>
            <a:off x="1367554" y="4774301"/>
            <a:ext cx="1408014" cy="369332"/>
          </a:xfrm>
          <a:prstGeom prst="rect">
            <a:avLst/>
          </a:prstGeom>
          <a:noFill/>
        </p:spPr>
        <p:txBody>
          <a:bodyPr wrap="square" rtlCol="0">
            <a:spAutoFit/>
          </a:bodyPr>
          <a:lstStyle/>
          <a:p>
            <a:r>
              <a:rPr lang="en-IN" dirty="0"/>
              <a:t>Master Node</a:t>
            </a:r>
          </a:p>
        </p:txBody>
      </p:sp>
      <p:pic>
        <p:nvPicPr>
          <p:cNvPr id="5" name="Picture 4"/>
          <p:cNvPicPr>
            <a:picLocks noChangeAspect="1"/>
          </p:cNvPicPr>
          <p:nvPr/>
        </p:nvPicPr>
        <p:blipFill rotWithShape="1">
          <a:blip r:embed="rId2"/>
          <a:srcRect l="60310" t="37969" r="20390" b="16730"/>
          <a:stretch/>
        </p:blipFill>
        <p:spPr>
          <a:xfrm>
            <a:off x="5356927" y="453153"/>
            <a:ext cx="1933998" cy="2856489"/>
          </a:xfrm>
          <a:prstGeom prst="rect">
            <a:avLst/>
          </a:prstGeom>
        </p:spPr>
      </p:pic>
      <p:sp>
        <p:nvSpPr>
          <p:cNvPr id="6" name="TextBox 5"/>
          <p:cNvSpPr txBox="1"/>
          <p:nvPr/>
        </p:nvSpPr>
        <p:spPr>
          <a:xfrm>
            <a:off x="5356926" y="3309642"/>
            <a:ext cx="1877353" cy="369332"/>
          </a:xfrm>
          <a:prstGeom prst="rect">
            <a:avLst/>
          </a:prstGeom>
          <a:noFill/>
        </p:spPr>
        <p:txBody>
          <a:bodyPr wrap="square" rtlCol="0">
            <a:spAutoFit/>
          </a:bodyPr>
          <a:lstStyle/>
          <a:p>
            <a:r>
              <a:rPr lang="en-IN" dirty="0"/>
              <a:t>Worker Node</a:t>
            </a:r>
          </a:p>
        </p:txBody>
      </p:sp>
    </p:spTree>
    <p:extLst>
      <p:ext uri="{BB962C8B-B14F-4D97-AF65-F5344CB8AC3E}">
        <p14:creationId xmlns:p14="http://schemas.microsoft.com/office/powerpoint/2010/main" val="4212349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7901" y="443060"/>
            <a:ext cx="8663233" cy="5355312"/>
          </a:xfrm>
          <a:prstGeom prst="rect">
            <a:avLst/>
          </a:prstGeom>
          <a:noFill/>
        </p:spPr>
        <p:txBody>
          <a:bodyPr wrap="square" rtlCol="0">
            <a:spAutoFit/>
          </a:bodyPr>
          <a:lstStyle/>
          <a:p>
            <a:r>
              <a:rPr lang="en-IN" b="1" dirty="0"/>
              <a:t>Control Plane-</a:t>
            </a:r>
          </a:p>
          <a:p>
            <a:pPr marL="285750" indent="-285750">
              <a:buFont typeface="Arial" panose="020B0604020202020204" pitchFamily="34" charset="0"/>
              <a:buChar char="•"/>
            </a:pPr>
            <a:r>
              <a:rPr lang="en-IN" dirty="0"/>
              <a:t>It makes the global decision of cluster</a:t>
            </a:r>
          </a:p>
          <a:p>
            <a:pPr marL="285750" indent="-285750">
              <a:buFont typeface="Arial" panose="020B0604020202020204" pitchFamily="34" charset="0"/>
              <a:buChar char="•"/>
            </a:pPr>
            <a:r>
              <a:rPr lang="en-IN" dirty="0"/>
              <a:t>It can be said as head or master node, as it manages the nodes and pods in the cluster</a:t>
            </a:r>
          </a:p>
          <a:p>
            <a:pPr marL="285750" indent="-285750">
              <a:buFont typeface="Arial" panose="020B0604020202020204" pitchFamily="34" charset="0"/>
              <a:buChar char="•"/>
            </a:pPr>
            <a:r>
              <a:rPr lang="en-IN" b="1" dirty="0"/>
              <a:t>Worker Node-</a:t>
            </a:r>
          </a:p>
          <a:p>
            <a:pPr marL="285750" indent="-285750">
              <a:buFont typeface="Arial" panose="020B0604020202020204" pitchFamily="34" charset="0"/>
              <a:buChar char="•"/>
            </a:pPr>
            <a:r>
              <a:rPr lang="en-IN" dirty="0"/>
              <a:t>Its compute node, where containerized application runs</a:t>
            </a:r>
          </a:p>
          <a:p>
            <a:pPr marL="285750" indent="-285750">
              <a:buFont typeface="Arial" panose="020B0604020202020204" pitchFamily="34" charset="0"/>
              <a:buChar char="•"/>
            </a:pPr>
            <a:r>
              <a:rPr lang="en-IN" dirty="0"/>
              <a:t>Pods are scheduled and orchestrated to run on nodes.</a:t>
            </a:r>
          </a:p>
          <a:p>
            <a:pPr marL="285750" indent="-285750">
              <a:buFont typeface="Arial" panose="020B0604020202020204" pitchFamily="34" charset="0"/>
              <a:buChar char="•"/>
            </a:pPr>
            <a:r>
              <a:rPr lang="en-IN" dirty="0"/>
              <a:t>we can scale up or scale down the nodes in cluster</a:t>
            </a:r>
          </a:p>
          <a:p>
            <a:pPr marL="285750" indent="-285750">
              <a:buFont typeface="Arial" panose="020B0604020202020204" pitchFamily="34" charset="0"/>
              <a:buChar char="•"/>
            </a:pPr>
            <a:r>
              <a:rPr lang="en-IN" b="1" dirty="0"/>
              <a:t>API Server/</a:t>
            </a:r>
            <a:r>
              <a:rPr lang="en-IN" b="1" dirty="0" err="1"/>
              <a:t>Kube-api</a:t>
            </a:r>
            <a:r>
              <a:rPr lang="en-IN" b="1" dirty="0"/>
              <a:t> server</a:t>
            </a:r>
          </a:p>
          <a:p>
            <a:pPr marL="285750" indent="-285750">
              <a:buFont typeface="Arial" panose="020B0604020202020204" pitchFamily="34" charset="0"/>
              <a:buChar char="•"/>
            </a:pPr>
            <a:r>
              <a:rPr lang="en-IN" dirty="0"/>
              <a:t>Works as front end for k8s</a:t>
            </a:r>
          </a:p>
          <a:p>
            <a:pPr marL="285750" indent="-285750">
              <a:buFont typeface="Arial" panose="020B0604020202020204" pitchFamily="34" charset="0"/>
              <a:buChar char="•"/>
            </a:pPr>
            <a:r>
              <a:rPr lang="en-IN" dirty="0"/>
              <a:t>It can track the states of all the cluster components, also manages the interaction between clusters</a:t>
            </a:r>
          </a:p>
          <a:p>
            <a:pPr marL="285750" indent="-285750">
              <a:buFont typeface="Arial" panose="020B0604020202020204" pitchFamily="34" charset="0"/>
              <a:buChar char="•"/>
            </a:pPr>
            <a:r>
              <a:rPr lang="en-IN" dirty="0"/>
              <a:t>It also consumes YAML and JSON manifest files.</a:t>
            </a:r>
          </a:p>
          <a:p>
            <a:pPr marL="285750" indent="-285750">
              <a:buFont typeface="Arial" panose="020B0604020202020204" pitchFamily="34" charset="0"/>
              <a:buChar char="•"/>
            </a:pPr>
            <a:r>
              <a:rPr lang="en-IN" dirty="0"/>
              <a:t>It also processes and validates the requests made via API.</a:t>
            </a:r>
          </a:p>
          <a:p>
            <a:pPr marL="285750" indent="-285750">
              <a:buFont typeface="Arial" panose="020B0604020202020204" pitchFamily="34" charset="0"/>
              <a:buChar char="•"/>
            </a:pPr>
            <a:r>
              <a:rPr lang="en-IN" dirty="0"/>
              <a:t>The main implementation of a Kubernetes API server is </a:t>
            </a:r>
            <a:r>
              <a:rPr lang="en-IN" dirty="0" err="1"/>
              <a:t>kube-apiserver</a:t>
            </a:r>
            <a:r>
              <a:rPr lang="en-IN" dirty="0"/>
              <a:t>. </a:t>
            </a:r>
            <a:r>
              <a:rPr lang="en-IN" dirty="0" err="1"/>
              <a:t>kube-apiserver</a:t>
            </a:r>
            <a:r>
              <a:rPr lang="en-IN" dirty="0"/>
              <a:t> is designed to scale horizontally—that is, it scales by deploying more instances. </a:t>
            </a:r>
          </a:p>
          <a:p>
            <a:pPr marL="285750" indent="-285750">
              <a:buFont typeface="Arial" panose="020B0604020202020204" pitchFamily="34" charset="0"/>
              <a:buChar char="•"/>
            </a:pPr>
            <a:r>
              <a:rPr lang="en-IN" dirty="0"/>
              <a:t>You can run several instances of </a:t>
            </a:r>
            <a:r>
              <a:rPr lang="en-IN" dirty="0" err="1"/>
              <a:t>kube-apiserver</a:t>
            </a:r>
            <a:r>
              <a:rPr lang="en-IN" dirty="0"/>
              <a:t> and balance traffic between those instances.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90850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7901" y="443060"/>
            <a:ext cx="8663233" cy="5355312"/>
          </a:xfrm>
          <a:prstGeom prst="rect">
            <a:avLst/>
          </a:prstGeom>
          <a:noFill/>
        </p:spPr>
        <p:txBody>
          <a:bodyPr wrap="square" rtlCol="0">
            <a:spAutoFit/>
          </a:bodyPr>
          <a:lstStyle/>
          <a:p>
            <a:r>
              <a:rPr lang="en-IN" b="1" dirty="0"/>
              <a:t>Scheduler</a:t>
            </a:r>
          </a:p>
          <a:p>
            <a:pPr marL="285750" indent="-285750">
              <a:buFont typeface="Arial" panose="020B0604020202020204" pitchFamily="34" charset="0"/>
              <a:buChar char="•"/>
            </a:pPr>
            <a:r>
              <a:rPr lang="en-IN" dirty="0"/>
              <a:t>Distribute the workload among the multiple nodes</a:t>
            </a:r>
          </a:p>
          <a:p>
            <a:pPr marL="285750" indent="-285750">
              <a:buFont typeface="Arial" panose="020B0604020202020204" pitchFamily="34" charset="0"/>
              <a:buChar char="•"/>
            </a:pPr>
            <a:r>
              <a:rPr lang="en-IN" dirty="0"/>
              <a:t>Control plane component that watches for newly created Pods with no assigned node, and selects a node for them to run 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Factors taken into account for scheduling decisions include: individual and collective resource requirements, hardware/software/policy constraints, affinity and anti-affinity specifications, data locality, inter-workload interference, and dead</a:t>
            </a:r>
          </a:p>
          <a:p>
            <a:pPr marL="285750" indent="-285750">
              <a:buFont typeface="Arial" panose="020B0604020202020204" pitchFamily="34" charset="0"/>
              <a:buChar char="•"/>
            </a:pPr>
            <a:r>
              <a:rPr lang="en-IN" b="1" dirty="0"/>
              <a:t>Controller-</a:t>
            </a:r>
          </a:p>
          <a:p>
            <a:pPr marL="285750" indent="-285750">
              <a:buFont typeface="Arial" panose="020B0604020202020204" pitchFamily="34" charset="0"/>
              <a:buChar char="•"/>
            </a:pPr>
            <a:r>
              <a:rPr lang="en-IN" dirty="0"/>
              <a:t>Logically, each controller is a separate process, but to reduce complexity, they are all compiled into a single binary and run in a single process.</a:t>
            </a:r>
          </a:p>
          <a:p>
            <a:pPr marL="285750" indent="-285750">
              <a:buFont typeface="Arial" panose="020B0604020202020204" pitchFamily="34" charset="0"/>
              <a:buChar char="•"/>
            </a:pPr>
            <a:r>
              <a:rPr lang="en-IN" dirty="0"/>
              <a:t>Some types of these controllers are:</a:t>
            </a:r>
          </a:p>
          <a:p>
            <a:pPr marL="285750" indent="-285750">
              <a:buFont typeface="Arial" panose="020B0604020202020204" pitchFamily="34" charset="0"/>
              <a:buChar char="•"/>
            </a:pPr>
            <a:r>
              <a:rPr lang="en-IN" dirty="0"/>
              <a:t>Node controller: Responsible for noticing and responding when nodes go down.</a:t>
            </a:r>
          </a:p>
          <a:p>
            <a:pPr marL="285750" indent="-285750">
              <a:buFont typeface="Arial" panose="020B0604020202020204" pitchFamily="34" charset="0"/>
              <a:buChar char="•"/>
            </a:pPr>
            <a:r>
              <a:rPr lang="en-IN" dirty="0"/>
              <a:t>Job controller: Watches for Job objects that represent one-off tasks, then creates Pods to run those tasks to completion.</a:t>
            </a:r>
          </a:p>
          <a:p>
            <a:pPr marL="285750" indent="-285750">
              <a:buFont typeface="Arial" panose="020B0604020202020204" pitchFamily="34" charset="0"/>
              <a:buChar char="•"/>
            </a:pPr>
            <a:r>
              <a:rPr lang="en-IN" dirty="0" err="1"/>
              <a:t>EndpointSlice</a:t>
            </a:r>
            <a:r>
              <a:rPr lang="en-IN" dirty="0"/>
              <a:t> controller: Populates </a:t>
            </a:r>
            <a:r>
              <a:rPr lang="en-IN" dirty="0" err="1"/>
              <a:t>EndpointSlice</a:t>
            </a:r>
            <a:r>
              <a:rPr lang="en-IN" dirty="0"/>
              <a:t> objects (to provide a link between Services and Pods).</a:t>
            </a:r>
          </a:p>
          <a:p>
            <a:pPr marL="285750" indent="-285750">
              <a:buFont typeface="Arial" panose="020B0604020202020204" pitchFamily="34" charset="0"/>
              <a:buChar char="•"/>
            </a:pPr>
            <a:r>
              <a:rPr lang="en-IN" dirty="0" err="1"/>
              <a:t>ServiceAccount</a:t>
            </a:r>
            <a:r>
              <a:rPr lang="en-IN" dirty="0"/>
              <a:t> controller: Create default </a:t>
            </a:r>
            <a:r>
              <a:rPr lang="en-IN" dirty="0" err="1"/>
              <a:t>ServiceAccounts</a:t>
            </a:r>
            <a:r>
              <a:rPr lang="en-IN" dirty="0"/>
              <a:t> for new namespaces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7527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295656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593130" y="622169"/>
            <a:ext cx="3563332" cy="769441"/>
          </a:xfrm>
          <a:prstGeom prst="rect">
            <a:avLst/>
          </a:prstGeom>
          <a:noFill/>
        </p:spPr>
        <p:txBody>
          <a:bodyPr wrap="square" rtlCol="0">
            <a:spAutoFit/>
          </a:bodyPr>
          <a:lstStyle/>
          <a:p>
            <a:r>
              <a:rPr lang="en-IN" sz="4400" dirty="0">
                <a:solidFill>
                  <a:srgbClr val="FF0000"/>
                </a:solidFill>
              </a:rPr>
              <a:t>Challenges</a:t>
            </a:r>
          </a:p>
        </p:txBody>
      </p:sp>
    </p:spTree>
    <p:extLst>
      <p:ext uri="{BB962C8B-B14F-4D97-AF65-F5344CB8AC3E}">
        <p14:creationId xmlns:p14="http://schemas.microsoft.com/office/powerpoint/2010/main" val="103051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365" y="115381"/>
            <a:ext cx="11425286" cy="8125301"/>
          </a:xfrm>
          <a:prstGeom prst="rect">
            <a:avLst/>
          </a:prstGeom>
        </p:spPr>
        <p:txBody>
          <a:bodyPr wrap="square">
            <a:spAutoFit/>
          </a:bodyPr>
          <a:lstStyle/>
          <a:p>
            <a:pPr marL="285750" indent="-285750">
              <a:buFont typeface="Arial" panose="020B0604020202020204" pitchFamily="34" charset="0"/>
              <a:buChar char="•"/>
            </a:pPr>
            <a:r>
              <a:rPr lang="en-IN" b="1" dirty="0">
                <a:solidFill>
                  <a:srgbClr val="222222"/>
                </a:solidFill>
              </a:rPr>
              <a:t>cloud-controller-manager</a:t>
            </a:r>
          </a:p>
          <a:p>
            <a:pPr marL="285750" indent="-285750">
              <a:buFont typeface="Arial" panose="020B0604020202020204" pitchFamily="34" charset="0"/>
              <a:buChar char="•"/>
            </a:pPr>
            <a:r>
              <a:rPr lang="en-IN" dirty="0">
                <a:solidFill>
                  <a:srgbClr val="222222"/>
                </a:solidFill>
              </a:rPr>
              <a:t>A Kubernetes </a:t>
            </a:r>
            <a:r>
              <a:rPr lang="en-IN" dirty="0">
                <a:solidFill>
                  <a:srgbClr val="000000"/>
                </a:solidFill>
                <a:hlinkClick r:id="rId2"/>
              </a:rPr>
              <a:t>control plane</a:t>
            </a:r>
            <a:r>
              <a:rPr lang="en-IN" dirty="0">
                <a:solidFill>
                  <a:srgbClr val="222222"/>
                </a:solidFill>
              </a:rPr>
              <a:t> component that embeds cloud-specific control logic. The cloud controller manager lets you link your cluster into your cloud provider's API, and separates out the components that interact with that cloud platform from components that only interact with your cluster.</a:t>
            </a:r>
          </a:p>
          <a:p>
            <a:pPr marL="285750" indent="-285750">
              <a:buFont typeface="Arial" panose="020B0604020202020204" pitchFamily="34" charset="0"/>
              <a:buChar char="•"/>
            </a:pPr>
            <a:r>
              <a:rPr lang="en-IN" dirty="0">
                <a:solidFill>
                  <a:srgbClr val="222222"/>
                </a:solidFill>
              </a:rPr>
              <a:t>The cloud-controller-manager only runs controllers that are specific to your cloud provider. </a:t>
            </a:r>
          </a:p>
          <a:p>
            <a:pPr marL="285750" indent="-285750">
              <a:buFont typeface="Arial" panose="020B0604020202020204" pitchFamily="34" charset="0"/>
              <a:buChar char="•"/>
            </a:pPr>
            <a:r>
              <a:rPr lang="en-IN" dirty="0">
                <a:solidFill>
                  <a:srgbClr val="222222"/>
                </a:solidFill>
              </a:rPr>
              <a:t>If you are running Kubernetes on your own premises, or in a learning environment inside your own PC, the cluster does not have a cloud controller manager.</a:t>
            </a:r>
          </a:p>
          <a:p>
            <a:pPr marL="285750" indent="-285750">
              <a:buFont typeface="Arial" panose="020B0604020202020204" pitchFamily="34" charset="0"/>
              <a:buChar char="•"/>
            </a:pPr>
            <a:r>
              <a:rPr lang="en-IN" b="1" dirty="0" err="1">
                <a:solidFill>
                  <a:srgbClr val="222222"/>
                </a:solidFill>
              </a:rPr>
              <a:t>Etcd</a:t>
            </a:r>
            <a:r>
              <a:rPr lang="en-IN" b="1" dirty="0">
                <a:solidFill>
                  <a:srgbClr val="222222"/>
                </a:solidFill>
              </a:rPr>
              <a:t>-</a:t>
            </a:r>
            <a:r>
              <a:rPr lang="en-IN" dirty="0">
                <a:solidFill>
                  <a:srgbClr val="222222"/>
                </a:solidFill>
              </a:rPr>
              <a:t> it stores/persists the information about all the nodes</a:t>
            </a:r>
          </a:p>
          <a:p>
            <a:pPr marL="285750" indent="-285750">
              <a:buFont typeface="Arial" panose="020B0604020202020204" pitchFamily="34" charset="0"/>
              <a:buChar char="•"/>
            </a:pPr>
            <a:r>
              <a:rPr lang="en-IN" dirty="0">
                <a:solidFill>
                  <a:srgbClr val="222222"/>
                </a:solidFill>
              </a:rPr>
              <a:t>It is distributed storage, also uses the/</a:t>
            </a:r>
            <a:r>
              <a:rPr lang="en-IN" dirty="0" err="1">
                <a:solidFill>
                  <a:srgbClr val="222222"/>
                </a:solidFill>
              </a:rPr>
              <a:t>etc</a:t>
            </a:r>
            <a:r>
              <a:rPr lang="en-IN" dirty="0">
                <a:solidFill>
                  <a:srgbClr val="222222"/>
                </a:solidFill>
              </a:rPr>
              <a:t> folder of </a:t>
            </a:r>
            <a:r>
              <a:rPr lang="en-IN" dirty="0" err="1">
                <a:solidFill>
                  <a:srgbClr val="222222"/>
                </a:solidFill>
              </a:rPr>
              <a:t>unix</a:t>
            </a:r>
            <a:endParaRPr lang="en-IN" dirty="0">
              <a:solidFill>
                <a:srgbClr val="222222"/>
              </a:solidFill>
            </a:endParaRPr>
          </a:p>
          <a:p>
            <a:pPr marL="285750" indent="-285750">
              <a:buFont typeface="Arial" panose="020B0604020202020204" pitchFamily="34" charset="0"/>
              <a:buChar char="•"/>
            </a:pPr>
            <a:r>
              <a:rPr lang="en-IN" b="1" dirty="0" err="1">
                <a:solidFill>
                  <a:srgbClr val="222222"/>
                </a:solidFill>
              </a:rPr>
              <a:t>Kubelet</a:t>
            </a:r>
            <a:r>
              <a:rPr lang="en-IN" b="1" dirty="0">
                <a:solidFill>
                  <a:srgbClr val="222222"/>
                </a:solidFill>
              </a:rPr>
              <a:t>-</a:t>
            </a:r>
          </a:p>
          <a:p>
            <a:pPr marL="285750" indent="-285750">
              <a:buFont typeface="Arial" panose="020B0604020202020204" pitchFamily="34" charset="0"/>
              <a:buChar char="•"/>
            </a:pPr>
            <a:r>
              <a:rPr lang="en-IN" dirty="0">
                <a:solidFill>
                  <a:srgbClr val="222222"/>
                </a:solidFill>
              </a:rPr>
              <a:t>It is an agent that runs on each node in the cluster</a:t>
            </a:r>
          </a:p>
          <a:p>
            <a:pPr marL="285750" indent="-285750">
              <a:buFont typeface="Arial" panose="020B0604020202020204" pitchFamily="34" charset="0"/>
              <a:buChar char="•"/>
            </a:pPr>
            <a:r>
              <a:rPr lang="en-IN" dirty="0">
                <a:solidFill>
                  <a:srgbClr val="222222"/>
                </a:solidFill>
              </a:rPr>
              <a:t>It makes sure the containers are running in pod and they are healthy</a:t>
            </a:r>
          </a:p>
          <a:p>
            <a:pPr marL="285750" indent="-285750">
              <a:buFont typeface="Arial" panose="020B0604020202020204" pitchFamily="34" charset="0"/>
              <a:buChar char="•"/>
            </a:pPr>
            <a:r>
              <a:rPr lang="en-IN" dirty="0">
                <a:solidFill>
                  <a:srgbClr val="222222"/>
                </a:solidFill>
              </a:rPr>
              <a:t>It instantiates and executes the pod</a:t>
            </a:r>
          </a:p>
          <a:p>
            <a:pPr marL="285750" indent="-285750">
              <a:buFont typeface="Arial" panose="020B0604020202020204" pitchFamily="34" charset="0"/>
              <a:buChar char="•"/>
            </a:pPr>
            <a:r>
              <a:rPr lang="en-IN" dirty="0">
                <a:solidFill>
                  <a:srgbClr val="222222"/>
                </a:solidFill>
              </a:rPr>
              <a:t>It also watches the API server for work </a:t>
            </a:r>
          </a:p>
          <a:p>
            <a:pPr marL="285750" indent="-285750">
              <a:buFont typeface="Arial" panose="020B0604020202020204" pitchFamily="34" charset="0"/>
              <a:buChar char="•"/>
            </a:pPr>
            <a:r>
              <a:rPr lang="en-IN" dirty="0">
                <a:solidFill>
                  <a:srgbClr val="222222"/>
                </a:solidFill>
              </a:rPr>
              <a:t>It follows the instruction of master node</a:t>
            </a:r>
          </a:p>
          <a:p>
            <a:pPr marL="285750" indent="-285750">
              <a:buFont typeface="Arial" panose="020B0604020202020204" pitchFamily="34" charset="0"/>
              <a:buChar char="•"/>
            </a:pPr>
            <a:r>
              <a:rPr lang="en-IN" b="1" dirty="0" err="1">
                <a:solidFill>
                  <a:srgbClr val="222222"/>
                </a:solidFill>
              </a:rPr>
              <a:t>Kube</a:t>
            </a:r>
            <a:r>
              <a:rPr lang="en-IN" b="1" dirty="0">
                <a:solidFill>
                  <a:srgbClr val="222222"/>
                </a:solidFill>
              </a:rPr>
              <a:t>-proxy</a:t>
            </a:r>
          </a:p>
          <a:p>
            <a:pPr marL="285750" indent="-285750">
              <a:buFont typeface="Arial" panose="020B0604020202020204" pitchFamily="34" charset="0"/>
              <a:buChar char="•"/>
            </a:pPr>
            <a:r>
              <a:rPr lang="en-IN" dirty="0">
                <a:solidFill>
                  <a:srgbClr val="222222"/>
                </a:solidFill>
              </a:rPr>
              <a:t>It is network proxy that runs on each node in the cluster, implementing the part of k8s service</a:t>
            </a:r>
          </a:p>
          <a:p>
            <a:pPr marL="285750" indent="-285750">
              <a:buFont typeface="Arial" panose="020B0604020202020204" pitchFamily="34" charset="0"/>
              <a:buChar char="•"/>
            </a:pPr>
            <a:r>
              <a:rPr lang="en-IN" dirty="0">
                <a:solidFill>
                  <a:srgbClr val="222222"/>
                </a:solidFill>
              </a:rPr>
              <a:t>These network rules allow network communication to your Pods from network sessions inside or outside of your cluster</a:t>
            </a:r>
          </a:p>
          <a:p>
            <a:pPr marL="285750" indent="-285750">
              <a:buFont typeface="Arial" panose="020B0604020202020204" pitchFamily="34" charset="0"/>
              <a:buChar char="•"/>
            </a:pPr>
            <a:r>
              <a:rPr lang="en-IN" b="1" dirty="0">
                <a:solidFill>
                  <a:srgbClr val="222222"/>
                </a:solidFill>
              </a:rPr>
              <a:t>Container runtime-</a:t>
            </a:r>
          </a:p>
          <a:p>
            <a:pPr marL="285750" indent="-285750">
              <a:buFont typeface="Arial" panose="020B0604020202020204" pitchFamily="34" charset="0"/>
              <a:buChar char="•"/>
            </a:pPr>
            <a:r>
              <a:rPr lang="en-IN" dirty="0">
                <a:solidFill>
                  <a:srgbClr val="222222"/>
                </a:solidFill>
              </a:rPr>
              <a:t>It is </a:t>
            </a:r>
            <a:r>
              <a:rPr lang="en-IN" dirty="0" err="1">
                <a:solidFill>
                  <a:srgbClr val="222222"/>
                </a:solidFill>
              </a:rPr>
              <a:t>sw</a:t>
            </a:r>
            <a:r>
              <a:rPr lang="en-IN" dirty="0">
                <a:solidFill>
                  <a:srgbClr val="222222"/>
                </a:solidFill>
              </a:rPr>
              <a:t> responsible for running container in pods</a:t>
            </a:r>
          </a:p>
          <a:p>
            <a:pPr marL="285750" indent="-285750">
              <a:buFont typeface="Arial" panose="020B0604020202020204" pitchFamily="34" charset="0"/>
              <a:buChar char="•"/>
            </a:pPr>
            <a:r>
              <a:rPr lang="en-IN" dirty="0">
                <a:solidFill>
                  <a:srgbClr val="222222"/>
                </a:solidFill>
              </a:rPr>
              <a:t>Each worker node contains a runtime engine, which pulls the images from a container registry, and starts and stop the containers.</a:t>
            </a:r>
          </a:p>
          <a:p>
            <a:pPr marL="285750" indent="-285750">
              <a:buFont typeface="Arial" panose="020B0604020202020204" pitchFamily="34" charset="0"/>
              <a:buChar char="•"/>
            </a:pPr>
            <a:r>
              <a:rPr lang="en-IN" dirty="0" err="1">
                <a:solidFill>
                  <a:srgbClr val="222222"/>
                </a:solidFill>
              </a:rPr>
              <a:t>Eg</a:t>
            </a:r>
            <a:r>
              <a:rPr lang="en-IN" dirty="0">
                <a:solidFill>
                  <a:srgbClr val="222222"/>
                </a:solidFill>
              </a:rPr>
              <a:t>. Docker, </a:t>
            </a:r>
            <a:r>
              <a:rPr lang="en-IN" dirty="0" err="1">
                <a:solidFill>
                  <a:srgbClr val="222222"/>
                </a:solidFill>
              </a:rPr>
              <a:t>conatinerd</a:t>
            </a:r>
            <a:r>
              <a:rPr lang="en-IN" dirty="0">
                <a:solidFill>
                  <a:srgbClr val="222222"/>
                </a:solidFill>
              </a:rPr>
              <a:t>, CRI-O</a:t>
            </a:r>
          </a:p>
          <a:p>
            <a:pPr marL="285750" indent="-285750">
              <a:buFont typeface="Arial" panose="020B0604020202020204" pitchFamily="34" charset="0"/>
              <a:buChar char="•"/>
            </a:pPr>
            <a:endParaRPr lang="en-IN" dirty="0">
              <a:solidFill>
                <a:srgbClr val="222222"/>
              </a:solidFill>
            </a:endParaRPr>
          </a:p>
          <a:p>
            <a:pPr marL="285750" indent="-285750">
              <a:buFont typeface="Arial" panose="020B0604020202020204" pitchFamily="34" charset="0"/>
              <a:buChar char="•"/>
            </a:pPr>
            <a:endParaRPr lang="en-IN" dirty="0">
              <a:solidFill>
                <a:srgbClr val="222222"/>
              </a:solidFill>
            </a:endParaRPr>
          </a:p>
          <a:p>
            <a:pPr marL="285750" indent="-285750">
              <a:buFont typeface="Arial" panose="020B0604020202020204" pitchFamily="34" charset="0"/>
              <a:buChar char="•"/>
            </a:pPr>
            <a:endParaRPr lang="en-IN" dirty="0">
              <a:solidFill>
                <a:srgbClr val="222222"/>
              </a:solidFill>
            </a:endParaRPr>
          </a:p>
          <a:p>
            <a:pPr marL="285750" indent="-285750">
              <a:buFont typeface="Arial" panose="020B0604020202020204" pitchFamily="34" charset="0"/>
              <a:buChar char="•"/>
            </a:pPr>
            <a:endParaRPr lang="en-IN" dirty="0">
              <a:solidFill>
                <a:srgbClr val="222222"/>
              </a:solidFill>
            </a:endParaRPr>
          </a:p>
          <a:p>
            <a:pPr marL="285750" indent="-285750">
              <a:buFont typeface="Arial" panose="020B0604020202020204" pitchFamily="34" charset="0"/>
              <a:buChar char="•"/>
            </a:pPr>
            <a:endParaRPr lang="en-IN" b="0" i="0" dirty="0">
              <a:solidFill>
                <a:srgbClr val="222222"/>
              </a:solidFill>
              <a:effectLst/>
            </a:endParaRPr>
          </a:p>
        </p:txBody>
      </p:sp>
    </p:spTree>
    <p:extLst>
      <p:ext uri="{BB962C8B-B14F-4D97-AF65-F5344CB8AC3E}">
        <p14:creationId xmlns:p14="http://schemas.microsoft.com/office/powerpoint/2010/main" val="1396358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05353" y="829559"/>
            <a:ext cx="8248453" cy="402524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 name="TextBox 1"/>
          <p:cNvSpPr txBox="1"/>
          <p:nvPr/>
        </p:nvSpPr>
        <p:spPr>
          <a:xfrm>
            <a:off x="631596" y="443060"/>
            <a:ext cx="1350050" cy="646331"/>
          </a:xfrm>
          <a:prstGeom prst="rect">
            <a:avLst/>
          </a:prstGeom>
          <a:noFill/>
        </p:spPr>
        <p:txBody>
          <a:bodyPr wrap="none" rtlCol="0">
            <a:spAutoFit/>
          </a:bodyPr>
          <a:lstStyle/>
          <a:p>
            <a:r>
              <a:rPr lang="en-IN" dirty="0"/>
              <a:t>Namespace-</a:t>
            </a:r>
          </a:p>
          <a:p>
            <a:endParaRPr lang="en-IN" dirty="0"/>
          </a:p>
        </p:txBody>
      </p:sp>
      <p:sp>
        <p:nvSpPr>
          <p:cNvPr id="3" name="Rectangle 2"/>
          <p:cNvSpPr/>
          <p:nvPr/>
        </p:nvSpPr>
        <p:spPr>
          <a:xfrm>
            <a:off x="735290" y="1089391"/>
            <a:ext cx="7475455" cy="89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t>Dev Namespace</a:t>
            </a:r>
          </a:p>
        </p:txBody>
      </p:sp>
      <p:sp>
        <p:nvSpPr>
          <p:cNvPr id="4" name="Rectangle 3"/>
          <p:cNvSpPr/>
          <p:nvPr/>
        </p:nvSpPr>
        <p:spPr>
          <a:xfrm>
            <a:off x="735289" y="3479467"/>
            <a:ext cx="7475455" cy="89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t>Production Namespace</a:t>
            </a:r>
          </a:p>
        </p:txBody>
      </p:sp>
      <p:sp>
        <p:nvSpPr>
          <p:cNvPr id="5" name="Rectangle 4"/>
          <p:cNvSpPr/>
          <p:nvPr/>
        </p:nvSpPr>
        <p:spPr>
          <a:xfrm>
            <a:off x="735290" y="2284429"/>
            <a:ext cx="7475455" cy="89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t>Staging Namespace</a:t>
            </a:r>
          </a:p>
        </p:txBody>
      </p:sp>
      <p:sp>
        <p:nvSpPr>
          <p:cNvPr id="6" name="Rectangle 5"/>
          <p:cNvSpPr/>
          <p:nvPr/>
        </p:nvSpPr>
        <p:spPr>
          <a:xfrm>
            <a:off x="989814" y="1253765"/>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p:cNvSpPr/>
          <p:nvPr/>
        </p:nvSpPr>
        <p:spPr>
          <a:xfrm>
            <a:off x="4473016" y="1237565"/>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3220037" y="1251408"/>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2031476" y="1259264"/>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p:cNvSpPr/>
          <p:nvPr/>
        </p:nvSpPr>
        <p:spPr>
          <a:xfrm>
            <a:off x="989814" y="2402996"/>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10"/>
          <p:cNvSpPr/>
          <p:nvPr/>
        </p:nvSpPr>
        <p:spPr>
          <a:xfrm>
            <a:off x="4473016" y="2386796"/>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p:cNvSpPr/>
          <p:nvPr/>
        </p:nvSpPr>
        <p:spPr>
          <a:xfrm>
            <a:off x="3220037" y="2400639"/>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p:cNvSpPr/>
          <p:nvPr/>
        </p:nvSpPr>
        <p:spPr>
          <a:xfrm>
            <a:off x="2031476" y="2408495"/>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p:cNvSpPr/>
          <p:nvPr/>
        </p:nvSpPr>
        <p:spPr>
          <a:xfrm>
            <a:off x="989814" y="3603384"/>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p:cNvSpPr/>
          <p:nvPr/>
        </p:nvSpPr>
        <p:spPr>
          <a:xfrm>
            <a:off x="4473016" y="3587184"/>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p:cNvSpPr/>
          <p:nvPr/>
        </p:nvSpPr>
        <p:spPr>
          <a:xfrm>
            <a:off x="3220037" y="3601027"/>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p:cNvSpPr/>
          <p:nvPr/>
        </p:nvSpPr>
        <p:spPr>
          <a:xfrm>
            <a:off x="2031476" y="3608883"/>
            <a:ext cx="876693" cy="593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1675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Namespace</a:t>
            </a:r>
            <a:endParaRPr lang="en-IN" dirty="0"/>
          </a:p>
        </p:txBody>
      </p:sp>
      <p:sp>
        <p:nvSpPr>
          <p:cNvPr id="4" name="Content Placeholder 3"/>
          <p:cNvSpPr>
            <a:spLocks noGrp="1"/>
          </p:cNvSpPr>
          <p:nvPr>
            <p:ph idx="1"/>
          </p:nvPr>
        </p:nvSpPr>
        <p:spPr/>
        <p:txBody>
          <a:bodyPr>
            <a:normAutofit fontScale="77500" lnSpcReduction="20000"/>
          </a:bodyPr>
          <a:lstStyle/>
          <a:p>
            <a:r>
              <a:rPr lang="en-US" dirty="0"/>
              <a:t>default</a:t>
            </a:r>
          </a:p>
          <a:p>
            <a:r>
              <a:rPr lang="en-US" dirty="0"/>
              <a:t>Kubernetes includes this namespace so that you can start using your new cluster without first creating a namespace.</a:t>
            </a:r>
          </a:p>
          <a:p>
            <a:r>
              <a:rPr lang="en-US" dirty="0" err="1"/>
              <a:t>kube</a:t>
            </a:r>
            <a:r>
              <a:rPr lang="en-US" dirty="0"/>
              <a:t>-node-lease</a:t>
            </a:r>
          </a:p>
          <a:p>
            <a:r>
              <a:rPr lang="en-US" dirty="0"/>
              <a:t>This namespace holds Lease objects associated with each node. Node leases allow the </a:t>
            </a:r>
            <a:r>
              <a:rPr lang="en-US" dirty="0" err="1"/>
              <a:t>kubelet</a:t>
            </a:r>
            <a:r>
              <a:rPr lang="en-US" dirty="0"/>
              <a:t> to send heartbeats so that the control plane can detect node failure.</a:t>
            </a:r>
          </a:p>
          <a:p>
            <a:r>
              <a:rPr lang="en-US" dirty="0" err="1"/>
              <a:t>kube</a:t>
            </a:r>
            <a:r>
              <a:rPr lang="en-US" dirty="0"/>
              <a:t>-public</a:t>
            </a:r>
          </a:p>
          <a:p>
            <a:r>
              <a:rPr lang="en-US" dirty="0"/>
              <a:t>This namespace is readable by all clients (including those not authenticated). This namespace is mostly reserved for cluster usage, in case that some resources should be visible and readable publicly throughout the whole cluster. The public aspect of this namespace is only a convention, not a requirement.</a:t>
            </a:r>
          </a:p>
          <a:p>
            <a:r>
              <a:rPr lang="en-US" dirty="0" err="1"/>
              <a:t>kube</a:t>
            </a:r>
            <a:r>
              <a:rPr lang="en-US" dirty="0"/>
              <a:t>-system</a:t>
            </a:r>
          </a:p>
          <a:p>
            <a:r>
              <a:rPr lang="en-US" dirty="0"/>
              <a:t>The namespace for objects created by the Kubernetes system.</a:t>
            </a:r>
            <a:endParaRPr lang="en-IN" dirty="0"/>
          </a:p>
        </p:txBody>
      </p:sp>
    </p:spTree>
    <p:extLst>
      <p:ext uri="{BB962C8B-B14F-4D97-AF65-F5344CB8AC3E}">
        <p14:creationId xmlns:p14="http://schemas.microsoft.com/office/powerpoint/2010/main" val="26545556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666709" y="471340"/>
            <a:ext cx="10126981" cy="5844619"/>
          </a:xfrm>
          <a:prstGeom prst="rect">
            <a:avLst/>
          </a:prstGeom>
        </p:spPr>
      </p:pic>
    </p:spTree>
    <p:extLst>
      <p:ext uri="{BB962C8B-B14F-4D97-AF65-F5344CB8AC3E}">
        <p14:creationId xmlns:p14="http://schemas.microsoft.com/office/powerpoint/2010/main" val="25653298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9753" y="1225485"/>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3" name="Rectangle 2"/>
          <p:cNvSpPr/>
          <p:nvPr/>
        </p:nvSpPr>
        <p:spPr>
          <a:xfrm>
            <a:off x="4620706" y="1151642"/>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4" name="Rectangle 3"/>
          <p:cNvSpPr/>
          <p:nvPr/>
        </p:nvSpPr>
        <p:spPr>
          <a:xfrm>
            <a:off x="8185607" y="1151642"/>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5" name="Rectangle 4"/>
          <p:cNvSpPr/>
          <p:nvPr/>
        </p:nvSpPr>
        <p:spPr>
          <a:xfrm>
            <a:off x="5498970" y="3407789"/>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6" name="Rectangle 5"/>
          <p:cNvSpPr/>
          <p:nvPr/>
        </p:nvSpPr>
        <p:spPr>
          <a:xfrm>
            <a:off x="2088038" y="3407790"/>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Tree>
    <p:extLst>
      <p:ext uri="{BB962C8B-B14F-4D97-AF65-F5344CB8AC3E}">
        <p14:creationId xmlns:p14="http://schemas.microsoft.com/office/powerpoint/2010/main" val="31937191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9753" y="1225485"/>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App:V2</a:t>
            </a:r>
          </a:p>
        </p:txBody>
      </p:sp>
      <p:sp>
        <p:nvSpPr>
          <p:cNvPr id="3" name="Rectangle 2"/>
          <p:cNvSpPr/>
          <p:nvPr/>
        </p:nvSpPr>
        <p:spPr>
          <a:xfrm>
            <a:off x="4620706" y="1151642"/>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4" name="Rectangle 3"/>
          <p:cNvSpPr/>
          <p:nvPr/>
        </p:nvSpPr>
        <p:spPr>
          <a:xfrm>
            <a:off x="8185607" y="1151642"/>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5" name="Rectangle 4"/>
          <p:cNvSpPr/>
          <p:nvPr/>
        </p:nvSpPr>
        <p:spPr>
          <a:xfrm>
            <a:off x="5498970" y="3407789"/>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
        <p:nvSpPr>
          <p:cNvPr id="6" name="Rectangle 5"/>
          <p:cNvSpPr/>
          <p:nvPr/>
        </p:nvSpPr>
        <p:spPr>
          <a:xfrm>
            <a:off x="2088038" y="3407790"/>
            <a:ext cx="2432115" cy="1894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App:V1</a:t>
            </a:r>
          </a:p>
        </p:txBody>
      </p:sp>
    </p:spTree>
    <p:extLst>
      <p:ext uri="{BB962C8B-B14F-4D97-AF65-F5344CB8AC3E}">
        <p14:creationId xmlns:p14="http://schemas.microsoft.com/office/powerpoint/2010/main" val="3193719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765" y="744718"/>
            <a:ext cx="10624008" cy="2585323"/>
          </a:xfrm>
          <a:prstGeom prst="rect">
            <a:avLst/>
          </a:prstGeom>
          <a:noFill/>
        </p:spPr>
        <p:txBody>
          <a:bodyPr wrap="square" rtlCol="0">
            <a:spAutoFit/>
          </a:bodyPr>
          <a:lstStyle/>
          <a:p>
            <a:pPr marL="285750" indent="-285750">
              <a:buFont typeface="Arial" panose="020B0604020202020204" pitchFamily="34" charset="0"/>
              <a:buChar char="•"/>
            </a:pPr>
            <a:r>
              <a:rPr lang="en-IN" dirty="0"/>
              <a:t>Replication Controller and Replica Sets-</a:t>
            </a:r>
          </a:p>
          <a:p>
            <a:pPr marL="285750" indent="-285750">
              <a:buFont typeface="Arial" panose="020B0604020202020204" pitchFamily="34" charset="0"/>
              <a:buChar char="•"/>
            </a:pPr>
            <a:r>
              <a:rPr lang="en-IN" dirty="0"/>
              <a:t>Replication Controller is an older technology replaced by Replica Sets,  </a:t>
            </a:r>
            <a:r>
              <a:rPr lang="en-IN" dirty="0" err="1"/>
              <a:t>apiversion</a:t>
            </a:r>
            <a:r>
              <a:rPr lang="en-IN" dirty="0"/>
              <a:t> will be v1</a:t>
            </a:r>
          </a:p>
          <a:p>
            <a:pPr marL="285750" indent="-285750">
              <a:buFont typeface="Arial" panose="020B0604020202020204" pitchFamily="34" charset="0"/>
              <a:buChar char="•"/>
            </a:pPr>
            <a:r>
              <a:rPr lang="en-IN" dirty="0"/>
              <a:t>In </a:t>
            </a:r>
            <a:r>
              <a:rPr lang="en-IN" dirty="0" err="1"/>
              <a:t>replicaSet</a:t>
            </a:r>
            <a:r>
              <a:rPr lang="en-IN" dirty="0"/>
              <a:t> </a:t>
            </a:r>
            <a:r>
              <a:rPr lang="en-IN" dirty="0" err="1"/>
              <a:t>apiVersion</a:t>
            </a:r>
            <a:r>
              <a:rPr lang="en-IN" dirty="0"/>
              <a:t> = apps/v1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Deployment- process of providing the declarative updates to pods and replicas </a:t>
            </a:r>
            <a:r>
              <a:rPr lang="en-IN" dirty="0" err="1"/>
              <a:t>ets</a:t>
            </a:r>
            <a:endParaRPr lang="en-IN" dirty="0"/>
          </a:p>
          <a:p>
            <a:pPr marL="285750" indent="-285750">
              <a:buFont typeface="Arial" panose="020B0604020202020204" pitchFamily="34" charset="0"/>
              <a:buChar char="•"/>
            </a:pPr>
            <a:r>
              <a:rPr lang="en-IN" dirty="0"/>
              <a:t>It allows users to declare the desired state in the </a:t>
            </a:r>
            <a:r>
              <a:rPr lang="en-IN" dirty="0" err="1"/>
              <a:t>yaml</a:t>
            </a:r>
            <a:r>
              <a:rPr lang="en-IN" dirty="0"/>
              <a:t> file and the controller will change the current state to declared state</a:t>
            </a:r>
          </a:p>
          <a:p>
            <a:pPr marL="285750" indent="-285750">
              <a:buFont typeface="Arial" panose="020B0604020202020204" pitchFamily="34" charset="0"/>
              <a:buChar char="•"/>
            </a:pPr>
            <a:r>
              <a:rPr lang="en-IN" dirty="0"/>
              <a:t>Two deployment strategies are available- Rolling Update and recreate</a:t>
            </a:r>
          </a:p>
        </p:txBody>
      </p:sp>
    </p:spTree>
    <p:extLst>
      <p:ext uri="{BB962C8B-B14F-4D97-AF65-F5344CB8AC3E}">
        <p14:creationId xmlns:p14="http://schemas.microsoft.com/office/powerpoint/2010/main" val="2645671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3765" y="744718"/>
            <a:ext cx="1062400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Deployment- process of providing the declarative updates to pods and </a:t>
            </a:r>
            <a:r>
              <a:rPr lang="en-IN" dirty="0" err="1"/>
              <a:t>replicasets</a:t>
            </a:r>
            <a:endParaRPr lang="en-IN" dirty="0"/>
          </a:p>
          <a:p>
            <a:pPr marL="285750" indent="-285750">
              <a:buFont typeface="Arial" panose="020B0604020202020204" pitchFamily="34" charset="0"/>
              <a:buChar char="•"/>
            </a:pPr>
            <a:r>
              <a:rPr lang="en-IN" dirty="0"/>
              <a:t>It allows users to declare the desired state in the </a:t>
            </a:r>
            <a:r>
              <a:rPr lang="en-IN" dirty="0" err="1"/>
              <a:t>yaml</a:t>
            </a:r>
            <a:r>
              <a:rPr lang="en-IN" dirty="0"/>
              <a:t> file and the controller will change the current state to declared state</a:t>
            </a:r>
          </a:p>
          <a:p>
            <a:pPr marL="285750" indent="-285750">
              <a:buFont typeface="Arial" panose="020B0604020202020204" pitchFamily="34" charset="0"/>
              <a:buChar char="•"/>
            </a:pPr>
            <a:r>
              <a:rPr lang="en-IN" dirty="0"/>
              <a:t>Two deployment strategies are available- Rolling Update and recreate</a:t>
            </a:r>
          </a:p>
          <a:p>
            <a:pPr marL="285750" indent="-285750">
              <a:buFont typeface="Arial" panose="020B0604020202020204" pitchFamily="34" charset="0"/>
              <a:buChar char="•"/>
            </a:pPr>
            <a:r>
              <a:rPr lang="en-IN" dirty="0"/>
              <a:t>Deployment ultimately creates the pods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Default strategy in deployment-Rolling Update Strategy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45671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7901" y="678729"/>
            <a:ext cx="10689996" cy="5495827"/>
          </a:xfrm>
          <a:prstGeom prst="rect">
            <a:avLst/>
          </a:prstGeom>
        </p:spPr>
      </p:pic>
    </p:spTree>
    <p:extLst>
      <p:ext uri="{BB962C8B-B14F-4D97-AF65-F5344CB8AC3E}">
        <p14:creationId xmlns:p14="http://schemas.microsoft.com/office/powerpoint/2010/main" val="8345340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Green Deployment VS Canary Deployment - Incredibuild">
            <a:extLst>
              <a:ext uri="{FF2B5EF4-FFF2-40B4-BE49-F238E27FC236}">
                <a16:creationId xmlns:a16="http://schemas.microsoft.com/office/drawing/2014/main" id="{3323A72B-15AB-F416-E221-735B2B1D6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585" y="1053194"/>
            <a:ext cx="8564335" cy="40760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F648E3-B79B-679A-6295-500C446FA248}"/>
              </a:ext>
            </a:extLst>
          </p:cNvPr>
          <p:cNvSpPr txBox="1"/>
          <p:nvPr/>
        </p:nvSpPr>
        <p:spPr>
          <a:xfrm>
            <a:off x="1967593" y="5274129"/>
            <a:ext cx="3461657" cy="369332"/>
          </a:xfrm>
          <a:prstGeom prst="rect">
            <a:avLst/>
          </a:prstGeom>
          <a:noFill/>
        </p:spPr>
        <p:txBody>
          <a:bodyPr wrap="square" rtlCol="0">
            <a:spAutoFit/>
          </a:bodyPr>
          <a:lstStyle/>
          <a:p>
            <a:r>
              <a:rPr lang="en-US" b="1" dirty="0"/>
              <a:t>Blue Green Deployment</a:t>
            </a:r>
            <a:endParaRPr lang="en-IN" b="1" dirty="0"/>
          </a:p>
        </p:txBody>
      </p:sp>
    </p:spTree>
    <p:extLst>
      <p:ext uri="{BB962C8B-B14F-4D97-AF65-F5344CB8AC3E}">
        <p14:creationId xmlns:p14="http://schemas.microsoft.com/office/powerpoint/2010/main" val="181936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017" y="705677"/>
            <a:ext cx="8239540" cy="2585323"/>
          </a:xfrm>
          <a:prstGeom prst="rect">
            <a:avLst/>
          </a:prstGeom>
          <a:noFill/>
        </p:spPr>
        <p:txBody>
          <a:bodyPr wrap="square" rtlCol="0">
            <a:spAutoFit/>
          </a:bodyPr>
          <a:lstStyle/>
          <a:p>
            <a:r>
              <a:rPr lang="en-IN" b="1" dirty="0"/>
              <a:t>Issues faced to deploy applications on different environments-</a:t>
            </a:r>
          </a:p>
          <a:p>
            <a:pPr marL="285750" indent="-285750">
              <a:buFont typeface="Arial" panose="020B0604020202020204" pitchFamily="34" charset="0"/>
              <a:buChar char="•"/>
            </a:pPr>
            <a:r>
              <a:rPr lang="en-IN" dirty="0"/>
              <a:t>Compatibility issue as we are using different environments</a:t>
            </a:r>
          </a:p>
          <a:p>
            <a:pPr marL="285750" indent="-285750">
              <a:buFont typeface="Arial" panose="020B0604020202020204" pitchFamily="34" charset="0"/>
              <a:buChar char="•"/>
            </a:pPr>
            <a:r>
              <a:rPr lang="en-IN" dirty="0"/>
              <a:t>Long Setup time</a:t>
            </a:r>
          </a:p>
          <a:p>
            <a:pPr marL="285750" indent="-285750">
              <a:buFont typeface="Arial" panose="020B0604020202020204" pitchFamily="34" charset="0"/>
              <a:buChar char="•"/>
            </a:pPr>
            <a:r>
              <a:rPr lang="en-IN" dirty="0"/>
              <a:t>Scalability</a:t>
            </a:r>
          </a:p>
          <a:p>
            <a:pPr marL="285750" indent="-285750">
              <a:buFont typeface="Arial" panose="020B0604020202020204" pitchFamily="34" charset="0"/>
              <a:buChar char="•"/>
            </a:pPr>
            <a:r>
              <a:rPr lang="en-IN" dirty="0"/>
              <a:t>Services must be compatible with version of OS</a:t>
            </a:r>
          </a:p>
          <a:p>
            <a:pPr marL="285750" indent="-285750">
              <a:buFont typeface="Arial" panose="020B0604020202020204" pitchFamily="34" charset="0"/>
              <a:buChar char="•"/>
            </a:pPr>
            <a:r>
              <a:rPr lang="en-IN" dirty="0"/>
              <a:t>Different environments</a:t>
            </a:r>
          </a:p>
          <a:p>
            <a:pPr marL="285750" indent="-285750">
              <a:buFont typeface="Arial" panose="020B0604020202020204" pitchFamily="34" charset="0"/>
              <a:buChar char="•"/>
            </a:pPr>
            <a:r>
              <a:rPr lang="en-IN" dirty="0"/>
              <a:t>Changing versions of services required, will again rise the problem to test them again</a:t>
            </a:r>
          </a:p>
          <a:p>
            <a:pPr marL="285750" indent="-285750">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1960776" y="2950590"/>
            <a:ext cx="7852528" cy="3332886"/>
          </a:xfrm>
          <a:prstGeom prst="rect">
            <a:avLst/>
          </a:prstGeom>
        </p:spPr>
      </p:pic>
    </p:spTree>
    <p:extLst>
      <p:ext uri="{BB962C8B-B14F-4D97-AF65-F5344CB8AC3E}">
        <p14:creationId xmlns:p14="http://schemas.microsoft.com/office/powerpoint/2010/main" val="3408773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BD2428A-6AF8-1507-C94E-10DC9BC51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878" y="1157288"/>
            <a:ext cx="5943600" cy="3400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1EFCDA-8DF9-C1A0-24D5-E250A4EACE8A}"/>
              </a:ext>
            </a:extLst>
          </p:cNvPr>
          <p:cNvSpPr txBox="1"/>
          <p:nvPr/>
        </p:nvSpPr>
        <p:spPr>
          <a:xfrm>
            <a:off x="2922814" y="4865914"/>
            <a:ext cx="3780065" cy="369332"/>
          </a:xfrm>
          <a:prstGeom prst="rect">
            <a:avLst/>
          </a:prstGeom>
          <a:noFill/>
        </p:spPr>
        <p:txBody>
          <a:bodyPr wrap="square" rtlCol="0">
            <a:spAutoFit/>
          </a:bodyPr>
          <a:lstStyle/>
          <a:p>
            <a:r>
              <a:rPr lang="en-US" dirty="0"/>
              <a:t>Canary Deployment</a:t>
            </a:r>
            <a:endParaRPr lang="en-IN" dirty="0"/>
          </a:p>
        </p:txBody>
      </p:sp>
    </p:spTree>
    <p:extLst>
      <p:ext uri="{BB962C8B-B14F-4D97-AF65-F5344CB8AC3E}">
        <p14:creationId xmlns:p14="http://schemas.microsoft.com/office/powerpoint/2010/main" val="15655393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in K8s</a:t>
            </a:r>
            <a:endParaRPr lang="en-IN" dirty="0"/>
          </a:p>
        </p:txBody>
      </p:sp>
      <p:sp>
        <p:nvSpPr>
          <p:cNvPr id="4" name="Rectangle 3"/>
          <p:cNvSpPr/>
          <p:nvPr/>
        </p:nvSpPr>
        <p:spPr>
          <a:xfrm>
            <a:off x="2875175" y="1449461"/>
            <a:ext cx="6410226" cy="5147035"/>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Node</a:t>
            </a:r>
            <a:endParaRPr lang="en-IN" dirty="0"/>
          </a:p>
        </p:txBody>
      </p:sp>
      <p:sp>
        <p:nvSpPr>
          <p:cNvPr id="5" name="TextBox 4"/>
          <p:cNvSpPr txBox="1"/>
          <p:nvPr/>
        </p:nvSpPr>
        <p:spPr>
          <a:xfrm>
            <a:off x="5184742" y="1449461"/>
            <a:ext cx="2903456" cy="369332"/>
          </a:xfrm>
          <a:prstGeom prst="rect">
            <a:avLst/>
          </a:prstGeom>
          <a:noFill/>
        </p:spPr>
        <p:txBody>
          <a:bodyPr wrap="square" rtlCol="0">
            <a:spAutoFit/>
          </a:bodyPr>
          <a:lstStyle/>
          <a:p>
            <a:r>
              <a:rPr lang="en-US" dirty="0"/>
              <a:t>192.168.1.2</a:t>
            </a:r>
            <a:endParaRPr lang="en-IN" dirty="0"/>
          </a:p>
        </p:txBody>
      </p:sp>
      <p:sp>
        <p:nvSpPr>
          <p:cNvPr id="6" name="Rectangle 5"/>
          <p:cNvSpPr/>
          <p:nvPr/>
        </p:nvSpPr>
        <p:spPr>
          <a:xfrm>
            <a:off x="3831995" y="3268832"/>
            <a:ext cx="1225485" cy="256409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10.244.0.3</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Pod1</a:t>
            </a:r>
            <a:endParaRPr lang="en-IN" dirty="0"/>
          </a:p>
        </p:txBody>
      </p:sp>
      <p:sp>
        <p:nvSpPr>
          <p:cNvPr id="7" name="Frame 6"/>
          <p:cNvSpPr/>
          <p:nvPr/>
        </p:nvSpPr>
        <p:spPr>
          <a:xfrm>
            <a:off x="3827282" y="4194928"/>
            <a:ext cx="565608" cy="546754"/>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solidFill>
                <a:schemeClr val="tx1"/>
              </a:solidFill>
            </a:endParaRPr>
          </a:p>
        </p:txBody>
      </p:sp>
      <p:sp>
        <p:nvSpPr>
          <p:cNvPr id="8" name="Rectangle 7"/>
          <p:cNvSpPr/>
          <p:nvPr/>
        </p:nvSpPr>
        <p:spPr>
          <a:xfrm>
            <a:off x="5483257" y="3268832"/>
            <a:ext cx="1225485" cy="256409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10.244.0.2</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Pod2</a:t>
            </a:r>
            <a:endParaRPr lang="en-IN" dirty="0"/>
          </a:p>
        </p:txBody>
      </p:sp>
      <p:sp>
        <p:nvSpPr>
          <p:cNvPr id="9" name="Frame 8"/>
          <p:cNvSpPr/>
          <p:nvPr/>
        </p:nvSpPr>
        <p:spPr>
          <a:xfrm>
            <a:off x="5844222" y="4194928"/>
            <a:ext cx="565608" cy="546754"/>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solidFill>
                <a:schemeClr val="tx1"/>
              </a:solidFill>
            </a:endParaRPr>
          </a:p>
        </p:txBody>
      </p:sp>
      <p:sp>
        <p:nvSpPr>
          <p:cNvPr id="10" name="Rectangle 9"/>
          <p:cNvSpPr/>
          <p:nvPr/>
        </p:nvSpPr>
        <p:spPr>
          <a:xfrm>
            <a:off x="7107810" y="3252246"/>
            <a:ext cx="1225485" cy="256409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10.244.0.4</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Pod3</a:t>
            </a:r>
            <a:endParaRPr lang="en-IN" dirty="0"/>
          </a:p>
        </p:txBody>
      </p:sp>
      <p:sp>
        <p:nvSpPr>
          <p:cNvPr id="11" name="Frame 10"/>
          <p:cNvSpPr/>
          <p:nvPr/>
        </p:nvSpPr>
        <p:spPr>
          <a:xfrm>
            <a:off x="7428317" y="4194928"/>
            <a:ext cx="565608" cy="546754"/>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solidFill>
                <a:schemeClr val="tx1"/>
              </a:solidFill>
            </a:endParaRPr>
          </a:p>
        </p:txBody>
      </p:sp>
      <p:sp>
        <p:nvSpPr>
          <p:cNvPr id="12" name="Cloud 11"/>
          <p:cNvSpPr/>
          <p:nvPr/>
        </p:nvSpPr>
        <p:spPr>
          <a:xfrm>
            <a:off x="3827282" y="1998482"/>
            <a:ext cx="4506013" cy="776542"/>
          </a:xfrm>
          <a:prstGeom prst="cloud">
            <a:avLst/>
          </a:prstGeom>
          <a:solidFill>
            <a:schemeClr val="accent1">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Internal Private Network</a:t>
            </a:r>
          </a:p>
          <a:p>
            <a:pPr algn="ctr"/>
            <a:r>
              <a:rPr lang="en-US" dirty="0">
                <a:solidFill>
                  <a:schemeClr val="tx1"/>
                </a:solidFill>
              </a:rPr>
              <a:t>10.244.0.0</a:t>
            </a:r>
            <a:endParaRPr lang="en-IN" dirty="0">
              <a:solidFill>
                <a:schemeClr val="tx1"/>
              </a:solidFill>
            </a:endParaRPr>
          </a:p>
        </p:txBody>
      </p:sp>
      <p:cxnSp>
        <p:nvCxnSpPr>
          <p:cNvPr id="14" name="Elbow Connector 13"/>
          <p:cNvCxnSpPr>
            <a:stCxn id="12" idx="1"/>
            <a:endCxn id="10" idx="0"/>
          </p:cNvCxnSpPr>
          <p:nvPr/>
        </p:nvCxnSpPr>
        <p:spPr>
          <a:xfrm rot="16200000" flipH="1">
            <a:off x="6661397" y="2193089"/>
            <a:ext cx="478049" cy="164026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Elbow Connector 15"/>
          <p:cNvCxnSpPr>
            <a:stCxn id="12" idx="1"/>
            <a:endCxn id="6" idx="0"/>
          </p:cNvCxnSpPr>
          <p:nvPr/>
        </p:nvCxnSpPr>
        <p:spPr>
          <a:xfrm rot="5400000">
            <a:off x="5015197" y="2203739"/>
            <a:ext cx="494635" cy="1635551"/>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12" idx="1"/>
            <a:endCxn id="8" idx="0"/>
          </p:cNvCxnSpPr>
          <p:nvPr/>
        </p:nvCxnSpPr>
        <p:spPr>
          <a:xfrm>
            <a:off x="6080289" y="2774197"/>
            <a:ext cx="15711" cy="4946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330436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524" y="1036948"/>
            <a:ext cx="3091992" cy="4729989"/>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Node</a:t>
            </a:r>
            <a:endParaRPr lang="en-IN" dirty="0"/>
          </a:p>
        </p:txBody>
      </p:sp>
      <p:sp>
        <p:nvSpPr>
          <p:cNvPr id="5" name="TextBox 4"/>
          <p:cNvSpPr txBox="1"/>
          <p:nvPr/>
        </p:nvSpPr>
        <p:spPr>
          <a:xfrm>
            <a:off x="1008390" y="604637"/>
            <a:ext cx="2583222" cy="369332"/>
          </a:xfrm>
          <a:prstGeom prst="rect">
            <a:avLst/>
          </a:prstGeom>
          <a:noFill/>
        </p:spPr>
        <p:txBody>
          <a:bodyPr wrap="square" rtlCol="0">
            <a:spAutoFit/>
          </a:bodyPr>
          <a:lstStyle/>
          <a:p>
            <a:r>
              <a:rPr lang="en-US" dirty="0"/>
              <a:t>192.168.1.2</a:t>
            </a:r>
            <a:endParaRPr lang="en-IN" dirty="0"/>
          </a:p>
        </p:txBody>
      </p:sp>
      <p:sp>
        <p:nvSpPr>
          <p:cNvPr id="6" name="Rectangle 5"/>
          <p:cNvSpPr/>
          <p:nvPr/>
        </p:nvSpPr>
        <p:spPr>
          <a:xfrm>
            <a:off x="1184656" y="2564073"/>
            <a:ext cx="1190899" cy="23563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10.244.0.3</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Pod1</a:t>
            </a:r>
            <a:endParaRPr lang="en-IN" dirty="0"/>
          </a:p>
        </p:txBody>
      </p:sp>
      <p:sp>
        <p:nvSpPr>
          <p:cNvPr id="12" name="Cloud 11"/>
          <p:cNvSpPr/>
          <p:nvPr/>
        </p:nvSpPr>
        <p:spPr>
          <a:xfrm>
            <a:off x="418176" y="1280321"/>
            <a:ext cx="2928340" cy="953831"/>
          </a:xfrm>
          <a:prstGeom prst="cloud">
            <a:avLst/>
          </a:prstGeom>
          <a:solidFill>
            <a:schemeClr val="accent1">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Internal Private Network</a:t>
            </a:r>
          </a:p>
          <a:p>
            <a:pPr algn="ctr"/>
            <a:r>
              <a:rPr lang="en-US" dirty="0">
                <a:solidFill>
                  <a:schemeClr val="tx1"/>
                </a:solidFill>
              </a:rPr>
              <a:t>10.244.0.0</a:t>
            </a:r>
            <a:endParaRPr lang="en-IN" dirty="0">
              <a:solidFill>
                <a:schemeClr val="tx1"/>
              </a:solidFill>
            </a:endParaRPr>
          </a:p>
        </p:txBody>
      </p:sp>
      <p:cxnSp>
        <p:nvCxnSpPr>
          <p:cNvPr id="14" name="Elbow Connector 13"/>
          <p:cNvCxnSpPr>
            <a:stCxn id="12" idx="1"/>
            <a:endCxn id="6" idx="0"/>
          </p:cNvCxnSpPr>
          <p:nvPr/>
        </p:nvCxnSpPr>
        <p:spPr>
          <a:xfrm rot="5400000">
            <a:off x="1665758" y="2347484"/>
            <a:ext cx="330937" cy="1022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a:xfrm>
            <a:off x="5412557" y="1036948"/>
            <a:ext cx="3091992" cy="4729989"/>
          </a:xfrm>
          <a:prstGeom prst="rect">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en-US" dirty="0"/>
              <a:t>Node</a:t>
            </a:r>
            <a:endParaRPr lang="en-IN" dirty="0"/>
          </a:p>
        </p:txBody>
      </p:sp>
      <p:sp>
        <p:nvSpPr>
          <p:cNvPr id="24" name="TextBox 23"/>
          <p:cNvSpPr txBox="1"/>
          <p:nvPr/>
        </p:nvSpPr>
        <p:spPr>
          <a:xfrm>
            <a:off x="6166423" y="604637"/>
            <a:ext cx="2583222" cy="369332"/>
          </a:xfrm>
          <a:prstGeom prst="rect">
            <a:avLst/>
          </a:prstGeom>
          <a:noFill/>
        </p:spPr>
        <p:txBody>
          <a:bodyPr wrap="square" rtlCol="0">
            <a:spAutoFit/>
          </a:bodyPr>
          <a:lstStyle/>
          <a:p>
            <a:r>
              <a:rPr lang="en-US" dirty="0"/>
              <a:t>192.168.1.3</a:t>
            </a:r>
            <a:endParaRPr lang="en-IN" dirty="0"/>
          </a:p>
        </p:txBody>
      </p:sp>
      <p:sp>
        <p:nvSpPr>
          <p:cNvPr id="25" name="Rectangle 24"/>
          <p:cNvSpPr/>
          <p:nvPr/>
        </p:nvSpPr>
        <p:spPr>
          <a:xfrm>
            <a:off x="6342689" y="2564073"/>
            <a:ext cx="1190899" cy="235633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10.244.0.3</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Pod</a:t>
            </a:r>
            <a:r>
              <a:rPr lang="en-IN" dirty="0"/>
              <a:t>2</a:t>
            </a:r>
          </a:p>
        </p:txBody>
      </p:sp>
      <p:sp>
        <p:nvSpPr>
          <p:cNvPr id="26" name="Cloud 25"/>
          <p:cNvSpPr/>
          <p:nvPr/>
        </p:nvSpPr>
        <p:spPr>
          <a:xfrm>
            <a:off x="5576209" y="1280321"/>
            <a:ext cx="2928340" cy="953831"/>
          </a:xfrm>
          <a:prstGeom prst="cloud">
            <a:avLst/>
          </a:prstGeom>
          <a:solidFill>
            <a:schemeClr val="accent1">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Internal Private Network</a:t>
            </a:r>
          </a:p>
          <a:p>
            <a:pPr algn="ctr"/>
            <a:r>
              <a:rPr lang="en-US" dirty="0">
                <a:solidFill>
                  <a:schemeClr val="tx1"/>
                </a:solidFill>
              </a:rPr>
              <a:t>10.244.0.0</a:t>
            </a:r>
            <a:endParaRPr lang="en-IN" dirty="0">
              <a:solidFill>
                <a:schemeClr val="tx1"/>
              </a:solidFill>
            </a:endParaRPr>
          </a:p>
        </p:txBody>
      </p:sp>
      <p:cxnSp>
        <p:nvCxnSpPr>
          <p:cNvPr id="27" name="Elbow Connector 26"/>
          <p:cNvCxnSpPr>
            <a:stCxn id="26" idx="1"/>
            <a:endCxn id="25" idx="0"/>
          </p:cNvCxnSpPr>
          <p:nvPr/>
        </p:nvCxnSpPr>
        <p:spPr>
          <a:xfrm rot="5400000">
            <a:off x="6823791" y="2347484"/>
            <a:ext cx="330937" cy="1022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22897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4A06A0-7EBA-3B65-4CEA-5175388D85B5}"/>
              </a:ext>
            </a:extLst>
          </p:cNvPr>
          <p:cNvSpPr/>
          <p:nvPr/>
        </p:nvSpPr>
        <p:spPr>
          <a:xfrm>
            <a:off x="1328286" y="2531444"/>
            <a:ext cx="7584708" cy="390304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solidFill>
                  <a:srgbClr val="FF0000"/>
                </a:solidFill>
              </a:rPr>
              <a:t>Node – 192.168.1.2</a:t>
            </a:r>
            <a:endParaRPr lang="en-IN" b="1" dirty="0">
              <a:solidFill>
                <a:srgbClr val="FF0000"/>
              </a:solidFill>
            </a:endParaRPr>
          </a:p>
        </p:txBody>
      </p:sp>
      <p:sp>
        <p:nvSpPr>
          <p:cNvPr id="2" name="Rectangle 1"/>
          <p:cNvSpPr/>
          <p:nvPr/>
        </p:nvSpPr>
        <p:spPr>
          <a:xfrm>
            <a:off x="2817043" y="4637989"/>
            <a:ext cx="3714161"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Deployment </a:t>
            </a:r>
            <a:r>
              <a:rPr lang="en-IN" dirty="0" err="1"/>
              <a:t>nginx</a:t>
            </a:r>
            <a:endParaRPr lang="en-IN" dirty="0"/>
          </a:p>
        </p:txBody>
      </p:sp>
      <p:sp>
        <p:nvSpPr>
          <p:cNvPr id="3" name="Rectangle 2"/>
          <p:cNvSpPr/>
          <p:nvPr/>
        </p:nvSpPr>
        <p:spPr>
          <a:xfrm>
            <a:off x="2564091" y="3129699"/>
            <a:ext cx="1140643" cy="92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 1</a:t>
            </a:r>
          </a:p>
          <a:p>
            <a:pPr algn="ctr"/>
            <a:r>
              <a:rPr lang="en-IN" dirty="0"/>
              <a:t>10.244.0.2</a:t>
            </a:r>
          </a:p>
        </p:txBody>
      </p:sp>
      <p:sp>
        <p:nvSpPr>
          <p:cNvPr id="4" name="Rectangle 3"/>
          <p:cNvSpPr/>
          <p:nvPr/>
        </p:nvSpPr>
        <p:spPr>
          <a:xfrm>
            <a:off x="5836763" y="3129697"/>
            <a:ext cx="1140643" cy="92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 3</a:t>
            </a:r>
          </a:p>
        </p:txBody>
      </p:sp>
      <p:sp>
        <p:nvSpPr>
          <p:cNvPr id="5" name="Rectangle 4"/>
          <p:cNvSpPr/>
          <p:nvPr/>
        </p:nvSpPr>
        <p:spPr>
          <a:xfrm>
            <a:off x="4103803" y="3129698"/>
            <a:ext cx="1140643" cy="923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 2</a:t>
            </a:r>
          </a:p>
        </p:txBody>
      </p:sp>
      <p:sp>
        <p:nvSpPr>
          <p:cNvPr id="6" name="TextBox 5"/>
          <p:cNvSpPr txBox="1"/>
          <p:nvPr/>
        </p:nvSpPr>
        <p:spPr>
          <a:xfrm>
            <a:off x="4700833" y="2243579"/>
            <a:ext cx="2256146" cy="646331"/>
          </a:xfrm>
          <a:prstGeom prst="rect">
            <a:avLst/>
          </a:prstGeom>
          <a:noFill/>
        </p:spPr>
        <p:txBody>
          <a:bodyPr wrap="square" rtlCol="0">
            <a:spAutoFit/>
          </a:bodyPr>
          <a:lstStyle/>
          <a:p>
            <a:r>
              <a:rPr lang="en-IN" dirty="0"/>
              <a:t>Service selects pod based on labels</a:t>
            </a:r>
          </a:p>
        </p:txBody>
      </p:sp>
      <p:sp>
        <p:nvSpPr>
          <p:cNvPr id="7" name="Rounded Rectangle 6"/>
          <p:cNvSpPr/>
          <p:nvPr/>
        </p:nvSpPr>
        <p:spPr>
          <a:xfrm>
            <a:off x="2669358" y="1574276"/>
            <a:ext cx="4157220" cy="669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a:t>
            </a:r>
          </a:p>
        </p:txBody>
      </p:sp>
      <p:sp>
        <p:nvSpPr>
          <p:cNvPr id="8" name="Oval 7"/>
          <p:cNvSpPr/>
          <p:nvPr/>
        </p:nvSpPr>
        <p:spPr>
          <a:xfrm>
            <a:off x="4215351" y="174395"/>
            <a:ext cx="917543" cy="593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9" name="Down Arrow 8"/>
          <p:cNvSpPr/>
          <p:nvPr/>
        </p:nvSpPr>
        <p:spPr>
          <a:xfrm>
            <a:off x="4523293" y="768284"/>
            <a:ext cx="301657" cy="805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4600280" y="2243579"/>
            <a:ext cx="224670" cy="886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7711126" y="174395"/>
            <a:ext cx="2941163" cy="646331"/>
          </a:xfrm>
          <a:prstGeom prst="rect">
            <a:avLst/>
          </a:prstGeom>
          <a:noFill/>
        </p:spPr>
        <p:txBody>
          <a:bodyPr wrap="square" rtlCol="0">
            <a:spAutoFit/>
          </a:bodyPr>
          <a:lstStyle/>
          <a:p>
            <a:r>
              <a:rPr lang="en-IN" dirty="0"/>
              <a:t>Service - enables the network access to the set of pods</a:t>
            </a:r>
          </a:p>
        </p:txBody>
      </p:sp>
      <p:sp>
        <p:nvSpPr>
          <p:cNvPr id="12" name="TextBox 11">
            <a:extLst>
              <a:ext uri="{FF2B5EF4-FFF2-40B4-BE49-F238E27FC236}">
                <a16:creationId xmlns:a16="http://schemas.microsoft.com/office/drawing/2014/main" id="{F7BF7E58-007B-CD92-F14D-BF7624436EC7}"/>
              </a:ext>
            </a:extLst>
          </p:cNvPr>
          <p:cNvSpPr txBox="1"/>
          <p:nvPr/>
        </p:nvSpPr>
        <p:spPr>
          <a:xfrm>
            <a:off x="5244446" y="423512"/>
            <a:ext cx="1410964" cy="369332"/>
          </a:xfrm>
          <a:prstGeom prst="rect">
            <a:avLst/>
          </a:prstGeom>
          <a:noFill/>
        </p:spPr>
        <p:txBody>
          <a:bodyPr wrap="none" rtlCol="0">
            <a:spAutoFit/>
          </a:bodyPr>
          <a:lstStyle/>
          <a:p>
            <a:r>
              <a:rPr lang="en-US" dirty="0"/>
              <a:t>192.168.1.10</a:t>
            </a:r>
            <a:endParaRPr lang="en-IN" dirty="0"/>
          </a:p>
        </p:txBody>
      </p:sp>
    </p:spTree>
    <p:extLst>
      <p:ext uri="{BB962C8B-B14F-4D97-AF65-F5344CB8AC3E}">
        <p14:creationId xmlns:p14="http://schemas.microsoft.com/office/powerpoint/2010/main" val="31383459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938" y="386499"/>
            <a:ext cx="3704735" cy="3693319"/>
          </a:xfrm>
          <a:prstGeom prst="rect">
            <a:avLst/>
          </a:prstGeom>
          <a:noFill/>
        </p:spPr>
        <p:txBody>
          <a:bodyPr wrap="square" rtlCol="0">
            <a:spAutoFit/>
          </a:bodyPr>
          <a:lstStyle/>
          <a:p>
            <a:r>
              <a:rPr lang="en-IN" dirty="0"/>
              <a:t>Service</a:t>
            </a:r>
          </a:p>
          <a:p>
            <a:pPr marL="285750" indent="-285750">
              <a:buFont typeface="Arial" panose="020B0604020202020204" pitchFamily="34" charset="0"/>
              <a:buChar char="•"/>
            </a:pPr>
            <a:r>
              <a:rPr lang="en-IN" dirty="0"/>
              <a:t>Used to expose the application deployed on set of pods using a single endpoint </a:t>
            </a:r>
          </a:p>
          <a:p>
            <a:pPr marL="285750" indent="-285750">
              <a:buFont typeface="Arial" panose="020B0604020202020204" pitchFamily="34" charset="0"/>
              <a:buChar char="•"/>
            </a:pPr>
            <a:r>
              <a:rPr lang="en-IN" dirty="0"/>
              <a:t>Provides reliable networking by adding the stable IP address And DNS to pods</a:t>
            </a:r>
          </a:p>
          <a:p>
            <a:pPr marL="285750" indent="-285750">
              <a:buFont typeface="Arial" panose="020B0604020202020204" pitchFamily="34" charset="0"/>
              <a:buChar char="•"/>
            </a:pPr>
            <a:r>
              <a:rPr lang="en-IN" dirty="0"/>
              <a:t>Types- </a:t>
            </a:r>
          </a:p>
          <a:p>
            <a:pPr marL="285750" indent="-285750">
              <a:buFont typeface="Arial" panose="020B0604020202020204" pitchFamily="34" charset="0"/>
              <a:buChar char="•"/>
            </a:pPr>
            <a:r>
              <a:rPr lang="en-IN" dirty="0"/>
              <a:t>Cluster IP</a:t>
            </a:r>
          </a:p>
          <a:p>
            <a:pPr marL="285750" indent="-285750">
              <a:buFont typeface="Arial" panose="020B0604020202020204" pitchFamily="34" charset="0"/>
              <a:buChar char="•"/>
            </a:pPr>
            <a:r>
              <a:rPr lang="en-IN" dirty="0" err="1"/>
              <a:t>NodePort</a:t>
            </a:r>
            <a:endParaRPr lang="en-IN" dirty="0"/>
          </a:p>
          <a:p>
            <a:pPr marL="285750" indent="-285750">
              <a:buFont typeface="Arial" panose="020B0604020202020204" pitchFamily="34" charset="0"/>
              <a:buChar char="•"/>
            </a:pPr>
            <a:r>
              <a:rPr lang="en-IN" dirty="0" err="1"/>
              <a:t>LoadBalancer</a:t>
            </a:r>
            <a:endParaRPr lang="en-IN" dirty="0"/>
          </a:p>
          <a:p>
            <a:pPr marL="285750" indent="-285750">
              <a:buFont typeface="Arial" panose="020B0604020202020204" pitchFamily="34" charset="0"/>
              <a:buChar char="•"/>
            </a:pPr>
            <a:r>
              <a:rPr lang="en-IN" dirty="0" err="1"/>
              <a:t>ExternalName</a:t>
            </a:r>
            <a:endParaRPr lang="en-IN" dirty="0"/>
          </a:p>
          <a:p>
            <a:pPr marL="285750" indent="-285750">
              <a:buFont typeface="Arial" panose="020B0604020202020204" pitchFamily="34" charset="0"/>
              <a:buChar char="•"/>
            </a:pPr>
            <a:endParaRPr lang="en-IN" dirty="0"/>
          </a:p>
        </p:txBody>
      </p:sp>
      <p:sp>
        <p:nvSpPr>
          <p:cNvPr id="3" name="Cloud 2"/>
          <p:cNvSpPr/>
          <p:nvPr/>
        </p:nvSpPr>
        <p:spPr>
          <a:xfrm>
            <a:off x="6259398" y="386499"/>
            <a:ext cx="1904214" cy="12506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p:cNvSpPr/>
          <p:nvPr/>
        </p:nvSpPr>
        <p:spPr>
          <a:xfrm>
            <a:off x="4279770" y="3878379"/>
            <a:ext cx="1244338" cy="10086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a:t>
            </a:r>
          </a:p>
        </p:txBody>
      </p:sp>
      <p:sp>
        <p:nvSpPr>
          <p:cNvPr id="5" name="Hexagon 4"/>
          <p:cNvSpPr/>
          <p:nvPr/>
        </p:nvSpPr>
        <p:spPr>
          <a:xfrm>
            <a:off x="9027737" y="3878379"/>
            <a:ext cx="1244338" cy="10086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a:t>
            </a:r>
          </a:p>
        </p:txBody>
      </p:sp>
      <p:sp>
        <p:nvSpPr>
          <p:cNvPr id="6" name="Hexagon 5"/>
          <p:cNvSpPr/>
          <p:nvPr/>
        </p:nvSpPr>
        <p:spPr>
          <a:xfrm>
            <a:off x="7497452" y="3878379"/>
            <a:ext cx="1244338" cy="10086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a:t>
            </a:r>
          </a:p>
        </p:txBody>
      </p:sp>
      <p:sp>
        <p:nvSpPr>
          <p:cNvPr id="7" name="Hexagon 6"/>
          <p:cNvSpPr/>
          <p:nvPr/>
        </p:nvSpPr>
        <p:spPr>
          <a:xfrm>
            <a:off x="5967167" y="3878379"/>
            <a:ext cx="1244338" cy="100866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Pod</a:t>
            </a:r>
          </a:p>
        </p:txBody>
      </p:sp>
      <p:cxnSp>
        <p:nvCxnSpPr>
          <p:cNvPr id="9" name="Straight Connector 8"/>
          <p:cNvCxnSpPr/>
          <p:nvPr/>
        </p:nvCxnSpPr>
        <p:spPr>
          <a:xfrm flipV="1">
            <a:off x="4609707" y="3358333"/>
            <a:ext cx="485951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901939" y="3358333"/>
            <a:ext cx="0" cy="5200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89336" y="3339479"/>
            <a:ext cx="0" cy="5200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19621" y="3339479"/>
            <a:ext cx="0" cy="5200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469226" y="3358333"/>
            <a:ext cx="0" cy="5200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Flowchart: Predefined Process 17"/>
          <p:cNvSpPr/>
          <p:nvPr/>
        </p:nvSpPr>
        <p:spPr>
          <a:xfrm>
            <a:off x="6227974" y="2285633"/>
            <a:ext cx="1935638" cy="42420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a:t>
            </a:r>
          </a:p>
        </p:txBody>
      </p:sp>
      <p:cxnSp>
        <p:nvCxnSpPr>
          <p:cNvPr id="21" name="Straight Arrow Connector 20"/>
          <p:cNvCxnSpPr/>
          <p:nvPr/>
        </p:nvCxnSpPr>
        <p:spPr>
          <a:xfrm>
            <a:off x="7279064" y="2709839"/>
            <a:ext cx="17282" cy="6484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78511" y="1627712"/>
            <a:ext cx="17282" cy="6484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316603" y="2276206"/>
            <a:ext cx="1955472" cy="369332"/>
          </a:xfrm>
          <a:prstGeom prst="rect">
            <a:avLst/>
          </a:prstGeom>
          <a:noFill/>
        </p:spPr>
        <p:txBody>
          <a:bodyPr wrap="none" rtlCol="0">
            <a:spAutoFit/>
          </a:bodyPr>
          <a:lstStyle/>
          <a:p>
            <a:r>
              <a:rPr lang="en-IN" dirty="0"/>
              <a:t>K8s assign IP to svc</a:t>
            </a:r>
          </a:p>
        </p:txBody>
      </p:sp>
    </p:spTree>
    <p:extLst>
      <p:ext uri="{BB962C8B-B14F-4D97-AF65-F5344CB8AC3E}">
        <p14:creationId xmlns:p14="http://schemas.microsoft.com/office/powerpoint/2010/main" val="11407657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9293" y="4482854"/>
            <a:ext cx="5971107" cy="1472466"/>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b="1" dirty="0">
                <a:solidFill>
                  <a:schemeClr val="accent6"/>
                </a:solidFill>
              </a:rPr>
              <a:t>Database Pods</a:t>
            </a:r>
            <a:endParaRPr lang="en-IN" b="1" dirty="0">
              <a:solidFill>
                <a:schemeClr val="accent6"/>
              </a:solidFill>
            </a:endParaRPr>
          </a:p>
        </p:txBody>
      </p:sp>
      <p:sp>
        <p:nvSpPr>
          <p:cNvPr id="3" name="Rectangle 2"/>
          <p:cNvSpPr/>
          <p:nvPr/>
        </p:nvSpPr>
        <p:spPr>
          <a:xfrm>
            <a:off x="2797678" y="455027"/>
            <a:ext cx="5910606" cy="1326639"/>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b="1" dirty="0">
                <a:solidFill>
                  <a:schemeClr val="accent6"/>
                </a:solidFill>
              </a:rPr>
              <a:t>Front-End Pods</a:t>
            </a:r>
            <a:endParaRPr lang="en-IN" b="1" dirty="0">
              <a:solidFill>
                <a:schemeClr val="accent6"/>
              </a:solidFill>
            </a:endParaRPr>
          </a:p>
        </p:txBody>
      </p:sp>
      <p:sp>
        <p:nvSpPr>
          <p:cNvPr id="4" name="Rectangle 3"/>
          <p:cNvSpPr/>
          <p:nvPr/>
        </p:nvSpPr>
        <p:spPr>
          <a:xfrm>
            <a:off x="3184177" y="792777"/>
            <a:ext cx="1470581" cy="7437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Pod1</a:t>
            </a:r>
          </a:p>
          <a:p>
            <a:pPr algn="ctr"/>
            <a:r>
              <a:rPr lang="en-US" dirty="0"/>
              <a:t>IP Address 1</a:t>
            </a:r>
            <a:endParaRPr lang="en-IN" dirty="0"/>
          </a:p>
        </p:txBody>
      </p:sp>
      <p:sp>
        <p:nvSpPr>
          <p:cNvPr id="5" name="Rectangle 4"/>
          <p:cNvSpPr/>
          <p:nvPr/>
        </p:nvSpPr>
        <p:spPr>
          <a:xfrm>
            <a:off x="6734939" y="792777"/>
            <a:ext cx="1470581" cy="7437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Pod3</a:t>
            </a:r>
          </a:p>
          <a:p>
            <a:pPr algn="ctr"/>
            <a:r>
              <a:rPr lang="en-US" dirty="0"/>
              <a:t>IP Address 3</a:t>
            </a:r>
            <a:endParaRPr lang="en-IN" dirty="0"/>
          </a:p>
        </p:txBody>
      </p:sp>
      <p:sp>
        <p:nvSpPr>
          <p:cNvPr id="6" name="Rectangle 5"/>
          <p:cNvSpPr/>
          <p:nvPr/>
        </p:nvSpPr>
        <p:spPr>
          <a:xfrm>
            <a:off x="4959558" y="792777"/>
            <a:ext cx="1470581" cy="7437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Pod2</a:t>
            </a:r>
          </a:p>
          <a:p>
            <a:pPr algn="ctr"/>
            <a:r>
              <a:rPr lang="en-US" dirty="0"/>
              <a:t>IP Address 2</a:t>
            </a:r>
            <a:endParaRPr lang="en-IN" dirty="0"/>
          </a:p>
        </p:txBody>
      </p:sp>
      <p:sp>
        <p:nvSpPr>
          <p:cNvPr id="7" name="Rectangle 6"/>
          <p:cNvSpPr/>
          <p:nvPr/>
        </p:nvSpPr>
        <p:spPr>
          <a:xfrm>
            <a:off x="2797677" y="2426315"/>
            <a:ext cx="5971107" cy="1240711"/>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b="1" dirty="0">
                <a:solidFill>
                  <a:schemeClr val="accent6"/>
                </a:solidFill>
              </a:rPr>
              <a:t>Back-End Pods</a:t>
            </a:r>
            <a:endParaRPr lang="en-IN" b="1" dirty="0">
              <a:solidFill>
                <a:schemeClr val="accent6"/>
              </a:solidFill>
            </a:endParaRPr>
          </a:p>
        </p:txBody>
      </p:sp>
      <p:sp>
        <p:nvSpPr>
          <p:cNvPr id="8" name="Rectangle 7"/>
          <p:cNvSpPr/>
          <p:nvPr/>
        </p:nvSpPr>
        <p:spPr>
          <a:xfrm>
            <a:off x="3244678" y="2764065"/>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Pod1</a:t>
            </a:r>
          </a:p>
          <a:p>
            <a:pPr algn="ctr"/>
            <a:r>
              <a:rPr lang="en-US" dirty="0"/>
              <a:t>IP Address 1</a:t>
            </a:r>
            <a:endParaRPr lang="en-IN" dirty="0"/>
          </a:p>
        </p:txBody>
      </p:sp>
      <p:sp>
        <p:nvSpPr>
          <p:cNvPr id="9" name="Rectangle 8"/>
          <p:cNvSpPr/>
          <p:nvPr/>
        </p:nvSpPr>
        <p:spPr>
          <a:xfrm>
            <a:off x="6795440" y="2764065"/>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Pod3</a:t>
            </a:r>
          </a:p>
          <a:p>
            <a:pPr algn="ctr"/>
            <a:r>
              <a:rPr lang="en-US" dirty="0"/>
              <a:t>IP Address 3</a:t>
            </a:r>
            <a:endParaRPr lang="en-IN" dirty="0"/>
          </a:p>
        </p:txBody>
      </p:sp>
      <p:sp>
        <p:nvSpPr>
          <p:cNvPr id="10" name="Rectangle 9"/>
          <p:cNvSpPr/>
          <p:nvPr/>
        </p:nvSpPr>
        <p:spPr>
          <a:xfrm>
            <a:off x="5020059" y="2764065"/>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Pod2</a:t>
            </a:r>
          </a:p>
          <a:p>
            <a:pPr algn="ctr"/>
            <a:r>
              <a:rPr lang="en-US" dirty="0"/>
              <a:t>IP Address 2</a:t>
            </a:r>
            <a:endParaRPr lang="en-IN" dirty="0"/>
          </a:p>
        </p:txBody>
      </p:sp>
      <p:sp>
        <p:nvSpPr>
          <p:cNvPr id="11" name="Rectangle 10"/>
          <p:cNvSpPr/>
          <p:nvPr/>
        </p:nvSpPr>
        <p:spPr>
          <a:xfrm>
            <a:off x="4162992" y="2181218"/>
            <a:ext cx="3063711" cy="3676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Back-End Service</a:t>
            </a:r>
            <a:endParaRPr lang="en-IN" dirty="0"/>
          </a:p>
        </p:txBody>
      </p:sp>
      <p:cxnSp>
        <p:nvCxnSpPr>
          <p:cNvPr id="12" name="Straight Arrow Connector 11"/>
          <p:cNvCxnSpPr>
            <a:stCxn id="4" idx="2"/>
            <a:endCxn id="11" idx="0"/>
          </p:cNvCxnSpPr>
          <p:nvPr/>
        </p:nvCxnSpPr>
        <p:spPr>
          <a:xfrm>
            <a:off x="3919468" y="1536569"/>
            <a:ext cx="1775380"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11" idx="0"/>
          </p:cNvCxnSpPr>
          <p:nvPr/>
        </p:nvCxnSpPr>
        <p:spPr>
          <a:xfrm flipH="1">
            <a:off x="5694848" y="1536569"/>
            <a:ext cx="1"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11" idx="0"/>
          </p:cNvCxnSpPr>
          <p:nvPr/>
        </p:nvCxnSpPr>
        <p:spPr>
          <a:xfrm flipH="1">
            <a:off x="5694848" y="1536569"/>
            <a:ext cx="1775382"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84177" y="4844512"/>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Pod1</a:t>
            </a:r>
          </a:p>
          <a:p>
            <a:pPr algn="ctr"/>
            <a:r>
              <a:rPr lang="en-US" dirty="0"/>
              <a:t>IP Address 1</a:t>
            </a:r>
            <a:endParaRPr lang="en-IN" dirty="0"/>
          </a:p>
        </p:txBody>
      </p:sp>
      <p:sp>
        <p:nvSpPr>
          <p:cNvPr id="16" name="Rectangle 15"/>
          <p:cNvSpPr/>
          <p:nvPr/>
        </p:nvSpPr>
        <p:spPr>
          <a:xfrm>
            <a:off x="6734939" y="4844512"/>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Pod3</a:t>
            </a:r>
          </a:p>
          <a:p>
            <a:pPr algn="ctr"/>
            <a:r>
              <a:rPr lang="en-US" dirty="0"/>
              <a:t>IP Address 3</a:t>
            </a:r>
            <a:endParaRPr lang="en-IN" dirty="0"/>
          </a:p>
        </p:txBody>
      </p:sp>
      <p:sp>
        <p:nvSpPr>
          <p:cNvPr id="17" name="Rectangle 16"/>
          <p:cNvSpPr/>
          <p:nvPr/>
        </p:nvSpPr>
        <p:spPr>
          <a:xfrm>
            <a:off x="4959558" y="4844512"/>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Pod2</a:t>
            </a:r>
          </a:p>
          <a:p>
            <a:pPr algn="ctr"/>
            <a:r>
              <a:rPr lang="en-US" dirty="0"/>
              <a:t>IP Address 2</a:t>
            </a:r>
            <a:endParaRPr lang="en-IN" dirty="0"/>
          </a:p>
        </p:txBody>
      </p:sp>
      <p:sp>
        <p:nvSpPr>
          <p:cNvPr id="18" name="Rectangle 17"/>
          <p:cNvSpPr/>
          <p:nvPr/>
        </p:nvSpPr>
        <p:spPr>
          <a:xfrm>
            <a:off x="4082092" y="4053934"/>
            <a:ext cx="3063711" cy="3676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 Service</a:t>
            </a:r>
            <a:endParaRPr lang="en-IN" dirty="0"/>
          </a:p>
        </p:txBody>
      </p:sp>
      <p:cxnSp>
        <p:nvCxnSpPr>
          <p:cNvPr id="19" name="Straight Arrow Connector 18"/>
          <p:cNvCxnSpPr>
            <a:endCxn id="18" idx="0"/>
          </p:cNvCxnSpPr>
          <p:nvPr/>
        </p:nvCxnSpPr>
        <p:spPr>
          <a:xfrm>
            <a:off x="3838568" y="3409285"/>
            <a:ext cx="1775380"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8" idx="0"/>
          </p:cNvCxnSpPr>
          <p:nvPr/>
        </p:nvCxnSpPr>
        <p:spPr>
          <a:xfrm flipH="1">
            <a:off x="5613948" y="3409285"/>
            <a:ext cx="1"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8" idx="0"/>
          </p:cNvCxnSpPr>
          <p:nvPr/>
        </p:nvCxnSpPr>
        <p:spPr>
          <a:xfrm flipH="1">
            <a:off x="5613948" y="3409285"/>
            <a:ext cx="1775382"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68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622175" y="4482854"/>
            <a:ext cx="5971107" cy="1472466"/>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b="1" dirty="0">
                <a:solidFill>
                  <a:schemeClr val="accent6"/>
                </a:solidFill>
              </a:rPr>
              <a:t>Database Pods</a:t>
            </a:r>
            <a:endParaRPr lang="en-IN" b="1" dirty="0">
              <a:solidFill>
                <a:schemeClr val="accent6"/>
              </a:solidFill>
            </a:endParaRPr>
          </a:p>
        </p:txBody>
      </p:sp>
      <p:sp>
        <p:nvSpPr>
          <p:cNvPr id="7" name="Rectangle 6"/>
          <p:cNvSpPr/>
          <p:nvPr/>
        </p:nvSpPr>
        <p:spPr>
          <a:xfrm>
            <a:off x="5710560" y="455027"/>
            <a:ext cx="5910606" cy="1326639"/>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b="1" dirty="0">
                <a:solidFill>
                  <a:schemeClr val="accent6"/>
                </a:solidFill>
              </a:rPr>
              <a:t>Front-End Pods</a:t>
            </a:r>
            <a:endParaRPr lang="en-IN" b="1" dirty="0">
              <a:solidFill>
                <a:schemeClr val="accent6"/>
              </a:solidFill>
            </a:endParaRPr>
          </a:p>
        </p:txBody>
      </p:sp>
      <p:sp>
        <p:nvSpPr>
          <p:cNvPr id="2" name="Rectangle 1"/>
          <p:cNvSpPr/>
          <p:nvPr/>
        </p:nvSpPr>
        <p:spPr>
          <a:xfrm>
            <a:off x="14791" y="151001"/>
            <a:ext cx="5512587" cy="3139321"/>
          </a:xfrm>
          <a:prstGeom prst="rect">
            <a:avLst/>
          </a:prstGeom>
        </p:spPr>
        <p:txBody>
          <a:bodyPr wrap="square">
            <a:spAutoFit/>
          </a:bodyPr>
          <a:lstStyle/>
          <a:p>
            <a:pPr marL="285750" indent="-285750">
              <a:buFont typeface="Arial" panose="020B0604020202020204" pitchFamily="34" charset="0"/>
              <a:buChar char="•"/>
            </a:pPr>
            <a:r>
              <a:rPr lang="en-IN" b="1" dirty="0"/>
              <a:t>Cluster IP</a:t>
            </a:r>
          </a:p>
          <a:p>
            <a:pPr marL="285750" indent="-285750">
              <a:buFont typeface="Arial" panose="020B0604020202020204" pitchFamily="34" charset="0"/>
              <a:buChar char="•"/>
            </a:pPr>
            <a:r>
              <a:rPr lang="en-IN" dirty="0" err="1"/>
              <a:t>Defult</a:t>
            </a:r>
            <a:r>
              <a:rPr lang="en-IN" dirty="0"/>
              <a:t> service and most common service type</a:t>
            </a:r>
          </a:p>
          <a:p>
            <a:pPr marL="285750" indent="-285750">
              <a:buFont typeface="Arial" panose="020B0604020202020204" pitchFamily="34" charset="0"/>
              <a:buChar char="•"/>
            </a:pPr>
            <a:r>
              <a:rPr lang="en-IN" dirty="0"/>
              <a:t>K8s assign an internal cluster </a:t>
            </a:r>
            <a:r>
              <a:rPr lang="en-IN" dirty="0" err="1"/>
              <a:t>ip</a:t>
            </a:r>
            <a:r>
              <a:rPr lang="en-IN" dirty="0"/>
              <a:t> address to the </a:t>
            </a:r>
            <a:r>
              <a:rPr lang="en-IN" dirty="0" err="1"/>
              <a:t>ClusterIP</a:t>
            </a:r>
            <a:r>
              <a:rPr lang="en-IN" dirty="0"/>
              <a:t> service</a:t>
            </a:r>
          </a:p>
          <a:p>
            <a:pPr marL="285750" indent="-285750">
              <a:buFont typeface="Arial" panose="020B0604020202020204" pitchFamily="34" charset="0"/>
              <a:buChar char="•"/>
            </a:pPr>
            <a:r>
              <a:rPr lang="en-IN" dirty="0"/>
              <a:t>This makes the service available the service within the cluster</a:t>
            </a:r>
          </a:p>
          <a:p>
            <a:pPr marL="285750" indent="-285750">
              <a:buFont typeface="Arial" panose="020B0604020202020204" pitchFamily="34" charset="0"/>
              <a:buChar char="•"/>
            </a:pPr>
            <a:r>
              <a:rPr lang="en-IN" dirty="0"/>
              <a:t>Due to this we can not make the request to service(pod) from outside of the cluster</a:t>
            </a:r>
          </a:p>
          <a:p>
            <a:pPr marL="285750" indent="-285750">
              <a:buFont typeface="Arial" panose="020B0604020202020204" pitchFamily="34" charset="0"/>
              <a:buChar char="•"/>
            </a:pPr>
            <a:r>
              <a:rPr lang="en-IN" dirty="0"/>
              <a:t>Used inter-service communication within the cluster</a:t>
            </a:r>
          </a:p>
          <a:p>
            <a:pPr marL="285750" indent="-285750">
              <a:buFont typeface="Arial" panose="020B0604020202020204" pitchFamily="34" charset="0"/>
              <a:buChar char="•"/>
            </a:pPr>
            <a:r>
              <a:rPr lang="en-IN" dirty="0"/>
              <a:t>E.g. communication between front –end and back-end components of application</a:t>
            </a:r>
          </a:p>
        </p:txBody>
      </p:sp>
      <p:sp>
        <p:nvSpPr>
          <p:cNvPr id="3" name="Rounded Rectangle 2"/>
          <p:cNvSpPr/>
          <p:nvPr/>
        </p:nvSpPr>
        <p:spPr>
          <a:xfrm>
            <a:off x="324768" y="3485038"/>
            <a:ext cx="3924637" cy="33258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IN" dirty="0"/>
              <a:t>Cluster</a:t>
            </a:r>
          </a:p>
        </p:txBody>
      </p:sp>
      <p:sp>
        <p:nvSpPr>
          <p:cNvPr id="4" name="TextBox 3"/>
          <p:cNvSpPr txBox="1"/>
          <p:nvPr/>
        </p:nvSpPr>
        <p:spPr>
          <a:xfrm>
            <a:off x="2298251" y="3995700"/>
            <a:ext cx="809645" cy="369332"/>
          </a:xfrm>
          <a:prstGeom prst="rect">
            <a:avLst/>
          </a:prstGeom>
          <a:noFill/>
        </p:spPr>
        <p:txBody>
          <a:bodyPr wrap="none" rtlCol="0">
            <a:spAutoFit/>
          </a:bodyPr>
          <a:lstStyle/>
          <a:p>
            <a:r>
              <a:rPr lang="en-IN" dirty="0"/>
              <a:t>Traffic </a:t>
            </a:r>
          </a:p>
        </p:txBody>
      </p:sp>
      <p:sp>
        <p:nvSpPr>
          <p:cNvPr id="5" name="Flowchart: Predefined Process 4"/>
          <p:cNvSpPr/>
          <p:nvPr/>
        </p:nvSpPr>
        <p:spPr>
          <a:xfrm>
            <a:off x="707010" y="4808724"/>
            <a:ext cx="3457219" cy="384940"/>
          </a:xfrm>
          <a:prstGeom prst="flowChartPredefined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Cluster IP service-my-</a:t>
            </a:r>
            <a:r>
              <a:rPr lang="en-IN" dirty="0" err="1"/>
              <a:t>cs</a:t>
            </a:r>
            <a:endParaRPr lang="en-IN" dirty="0"/>
          </a:p>
        </p:txBody>
      </p:sp>
      <p:sp>
        <p:nvSpPr>
          <p:cNvPr id="9" name="Hexagon 8"/>
          <p:cNvSpPr/>
          <p:nvPr/>
        </p:nvSpPr>
        <p:spPr>
          <a:xfrm>
            <a:off x="506631" y="5906260"/>
            <a:ext cx="803545" cy="582347"/>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cxnSp>
        <p:nvCxnSpPr>
          <p:cNvPr id="11" name="Straight Arrow Connector 10"/>
          <p:cNvCxnSpPr>
            <a:endCxn id="5" idx="0"/>
          </p:cNvCxnSpPr>
          <p:nvPr/>
        </p:nvCxnSpPr>
        <p:spPr>
          <a:xfrm>
            <a:off x="2410011" y="4365032"/>
            <a:ext cx="25609" cy="44369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flipH="1">
            <a:off x="1057902" y="5501163"/>
            <a:ext cx="1" cy="48267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a:off x="1013231" y="5557591"/>
            <a:ext cx="2685348" cy="29983"/>
          </a:xfrm>
          <a:prstGeom prst="line">
            <a:avLst/>
          </a:prstGeom>
          <a:ln w="28575"/>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2837601" y="5518444"/>
            <a:ext cx="1" cy="48267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a:xfrm flipH="1">
            <a:off x="3698580" y="5565888"/>
            <a:ext cx="1" cy="48267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1976622" y="5546810"/>
            <a:ext cx="1" cy="48267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H="1">
            <a:off x="2561284" y="5196099"/>
            <a:ext cx="1" cy="48267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3" name="Hexagon 22"/>
          <p:cNvSpPr/>
          <p:nvPr/>
        </p:nvSpPr>
        <p:spPr>
          <a:xfrm>
            <a:off x="3330997" y="5955320"/>
            <a:ext cx="803545" cy="582347"/>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24" name="Hexagon 23"/>
          <p:cNvSpPr/>
          <p:nvPr/>
        </p:nvSpPr>
        <p:spPr>
          <a:xfrm>
            <a:off x="2410011" y="5862868"/>
            <a:ext cx="803545" cy="582347"/>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25" name="Hexagon 24"/>
          <p:cNvSpPr/>
          <p:nvPr/>
        </p:nvSpPr>
        <p:spPr>
          <a:xfrm>
            <a:off x="1491292" y="5925337"/>
            <a:ext cx="803545" cy="582347"/>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6" name="Rectangle 5"/>
          <p:cNvSpPr/>
          <p:nvPr/>
        </p:nvSpPr>
        <p:spPr>
          <a:xfrm>
            <a:off x="6097059" y="792777"/>
            <a:ext cx="1470581" cy="7437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Pod1</a:t>
            </a:r>
          </a:p>
          <a:p>
            <a:pPr algn="ctr"/>
            <a:r>
              <a:rPr lang="en-US" dirty="0"/>
              <a:t>IP Address 1</a:t>
            </a:r>
            <a:endParaRPr lang="en-IN" dirty="0"/>
          </a:p>
        </p:txBody>
      </p:sp>
      <p:sp>
        <p:nvSpPr>
          <p:cNvPr id="19" name="Rectangle 18"/>
          <p:cNvSpPr/>
          <p:nvPr/>
        </p:nvSpPr>
        <p:spPr>
          <a:xfrm>
            <a:off x="9647821" y="792777"/>
            <a:ext cx="1470581" cy="7437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Pod3</a:t>
            </a:r>
          </a:p>
          <a:p>
            <a:pPr algn="ctr"/>
            <a:r>
              <a:rPr lang="en-US" dirty="0"/>
              <a:t>IP Address 3</a:t>
            </a:r>
            <a:endParaRPr lang="en-IN" dirty="0"/>
          </a:p>
        </p:txBody>
      </p:sp>
      <p:sp>
        <p:nvSpPr>
          <p:cNvPr id="20" name="Rectangle 19"/>
          <p:cNvSpPr/>
          <p:nvPr/>
        </p:nvSpPr>
        <p:spPr>
          <a:xfrm>
            <a:off x="7872440" y="792777"/>
            <a:ext cx="1470581" cy="74379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Pod2</a:t>
            </a:r>
          </a:p>
          <a:p>
            <a:pPr algn="ctr"/>
            <a:r>
              <a:rPr lang="en-US" dirty="0"/>
              <a:t>IP Address 2</a:t>
            </a:r>
            <a:endParaRPr lang="en-IN" dirty="0"/>
          </a:p>
        </p:txBody>
      </p:sp>
      <p:sp>
        <p:nvSpPr>
          <p:cNvPr id="21" name="Rectangle 20"/>
          <p:cNvSpPr/>
          <p:nvPr/>
        </p:nvSpPr>
        <p:spPr>
          <a:xfrm>
            <a:off x="5710559" y="2426315"/>
            <a:ext cx="5971107" cy="1240711"/>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t"/>
          <a:lstStyle/>
          <a:p>
            <a:pPr algn="ctr"/>
            <a:r>
              <a:rPr lang="en-US" b="1" dirty="0">
                <a:solidFill>
                  <a:schemeClr val="accent6"/>
                </a:solidFill>
              </a:rPr>
              <a:t>Back-End Pods</a:t>
            </a:r>
            <a:endParaRPr lang="en-IN" b="1" dirty="0">
              <a:solidFill>
                <a:schemeClr val="accent6"/>
              </a:solidFill>
            </a:endParaRPr>
          </a:p>
        </p:txBody>
      </p:sp>
      <p:sp>
        <p:nvSpPr>
          <p:cNvPr id="26" name="Rectangle 25"/>
          <p:cNvSpPr/>
          <p:nvPr/>
        </p:nvSpPr>
        <p:spPr>
          <a:xfrm>
            <a:off x="6157560" y="2764065"/>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Pod1</a:t>
            </a:r>
          </a:p>
          <a:p>
            <a:pPr algn="ctr"/>
            <a:r>
              <a:rPr lang="en-US" dirty="0"/>
              <a:t>IP Address 1</a:t>
            </a:r>
            <a:endParaRPr lang="en-IN" dirty="0"/>
          </a:p>
        </p:txBody>
      </p:sp>
      <p:sp>
        <p:nvSpPr>
          <p:cNvPr id="27" name="Rectangle 26"/>
          <p:cNvSpPr/>
          <p:nvPr/>
        </p:nvSpPr>
        <p:spPr>
          <a:xfrm>
            <a:off x="9708322" y="2764065"/>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Pod3</a:t>
            </a:r>
          </a:p>
          <a:p>
            <a:pPr algn="ctr"/>
            <a:r>
              <a:rPr lang="en-US" dirty="0"/>
              <a:t>IP Address 3</a:t>
            </a:r>
            <a:endParaRPr lang="en-IN" dirty="0"/>
          </a:p>
        </p:txBody>
      </p:sp>
      <p:sp>
        <p:nvSpPr>
          <p:cNvPr id="28" name="Rectangle 27"/>
          <p:cNvSpPr/>
          <p:nvPr/>
        </p:nvSpPr>
        <p:spPr>
          <a:xfrm>
            <a:off x="7932941" y="2764065"/>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Pod2</a:t>
            </a:r>
          </a:p>
          <a:p>
            <a:pPr algn="ctr"/>
            <a:r>
              <a:rPr lang="en-US" dirty="0"/>
              <a:t>IP Address 2</a:t>
            </a:r>
            <a:endParaRPr lang="en-IN" dirty="0"/>
          </a:p>
        </p:txBody>
      </p:sp>
      <p:sp>
        <p:nvSpPr>
          <p:cNvPr id="8" name="Rectangle 7"/>
          <p:cNvSpPr/>
          <p:nvPr/>
        </p:nvSpPr>
        <p:spPr>
          <a:xfrm>
            <a:off x="7075874" y="2181218"/>
            <a:ext cx="3063711" cy="3676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Back-End Service</a:t>
            </a:r>
            <a:endParaRPr lang="en-IN" dirty="0"/>
          </a:p>
        </p:txBody>
      </p:sp>
      <p:cxnSp>
        <p:nvCxnSpPr>
          <p:cNvPr id="12" name="Straight Arrow Connector 11"/>
          <p:cNvCxnSpPr>
            <a:stCxn id="6" idx="2"/>
            <a:endCxn id="8" idx="0"/>
          </p:cNvCxnSpPr>
          <p:nvPr/>
        </p:nvCxnSpPr>
        <p:spPr>
          <a:xfrm>
            <a:off x="6832350" y="1536569"/>
            <a:ext cx="1775380"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8" idx="0"/>
          </p:cNvCxnSpPr>
          <p:nvPr/>
        </p:nvCxnSpPr>
        <p:spPr>
          <a:xfrm flipH="1">
            <a:off x="8607730" y="1536569"/>
            <a:ext cx="1"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2"/>
            <a:endCxn id="8" idx="0"/>
          </p:cNvCxnSpPr>
          <p:nvPr/>
        </p:nvCxnSpPr>
        <p:spPr>
          <a:xfrm flipH="1">
            <a:off x="8607730" y="1536569"/>
            <a:ext cx="1775382"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97059" y="4844512"/>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Pod1</a:t>
            </a:r>
          </a:p>
          <a:p>
            <a:pPr algn="ctr"/>
            <a:r>
              <a:rPr lang="en-US" dirty="0"/>
              <a:t>IP Address 1</a:t>
            </a:r>
            <a:endParaRPr lang="en-IN" dirty="0"/>
          </a:p>
        </p:txBody>
      </p:sp>
      <p:sp>
        <p:nvSpPr>
          <p:cNvPr id="33" name="Rectangle 32"/>
          <p:cNvSpPr/>
          <p:nvPr/>
        </p:nvSpPr>
        <p:spPr>
          <a:xfrm>
            <a:off x="9647821" y="4844512"/>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Pod3</a:t>
            </a:r>
          </a:p>
          <a:p>
            <a:pPr algn="ctr"/>
            <a:r>
              <a:rPr lang="en-US" dirty="0"/>
              <a:t>IP Address 3</a:t>
            </a:r>
            <a:endParaRPr lang="en-IN" dirty="0"/>
          </a:p>
        </p:txBody>
      </p:sp>
      <p:sp>
        <p:nvSpPr>
          <p:cNvPr id="34" name="Rectangle 33"/>
          <p:cNvSpPr/>
          <p:nvPr/>
        </p:nvSpPr>
        <p:spPr>
          <a:xfrm>
            <a:off x="7872440" y="4844512"/>
            <a:ext cx="1470581" cy="69561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Pod2</a:t>
            </a:r>
          </a:p>
          <a:p>
            <a:pPr algn="ctr"/>
            <a:r>
              <a:rPr lang="en-US" dirty="0"/>
              <a:t>IP Address 2</a:t>
            </a:r>
            <a:endParaRPr lang="en-IN" dirty="0"/>
          </a:p>
        </p:txBody>
      </p:sp>
      <p:sp>
        <p:nvSpPr>
          <p:cNvPr id="35" name="Rectangle 34"/>
          <p:cNvSpPr/>
          <p:nvPr/>
        </p:nvSpPr>
        <p:spPr>
          <a:xfrm>
            <a:off x="6994974" y="4053934"/>
            <a:ext cx="3063711" cy="3676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Database Service</a:t>
            </a:r>
            <a:endParaRPr lang="en-IN" dirty="0"/>
          </a:p>
        </p:txBody>
      </p:sp>
      <p:cxnSp>
        <p:nvCxnSpPr>
          <p:cNvPr id="36" name="Straight Arrow Connector 35"/>
          <p:cNvCxnSpPr>
            <a:endCxn id="35" idx="0"/>
          </p:cNvCxnSpPr>
          <p:nvPr/>
        </p:nvCxnSpPr>
        <p:spPr>
          <a:xfrm>
            <a:off x="6751450" y="3409285"/>
            <a:ext cx="1775380"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5" idx="0"/>
          </p:cNvCxnSpPr>
          <p:nvPr/>
        </p:nvCxnSpPr>
        <p:spPr>
          <a:xfrm flipH="1">
            <a:off x="8526830" y="3409285"/>
            <a:ext cx="1"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5" idx="0"/>
          </p:cNvCxnSpPr>
          <p:nvPr/>
        </p:nvCxnSpPr>
        <p:spPr>
          <a:xfrm flipH="1">
            <a:off x="8526830" y="3409285"/>
            <a:ext cx="1775382" cy="6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022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261" y="288235"/>
            <a:ext cx="3408302" cy="4801314"/>
          </a:xfrm>
          <a:prstGeom prst="rect">
            <a:avLst/>
          </a:prstGeom>
          <a:noFill/>
        </p:spPr>
        <p:txBody>
          <a:bodyPr wrap="square" rtlCol="0">
            <a:spAutoFit/>
          </a:bodyPr>
          <a:lstStyle/>
          <a:p>
            <a:r>
              <a:rPr lang="en-IN" b="1" dirty="0" err="1"/>
              <a:t>Nodeport</a:t>
            </a:r>
            <a:r>
              <a:rPr lang="en-IN" b="1" dirty="0"/>
              <a:t> service-</a:t>
            </a:r>
          </a:p>
          <a:p>
            <a:pPr marL="285750" indent="-285750">
              <a:buFont typeface="Arial" panose="020B0604020202020204" pitchFamily="34" charset="0"/>
              <a:buChar char="•"/>
            </a:pPr>
            <a:r>
              <a:rPr lang="en-IN" dirty="0"/>
              <a:t>This is and extension to the </a:t>
            </a:r>
            <a:r>
              <a:rPr lang="en-IN" dirty="0" err="1"/>
              <a:t>ClusterIP</a:t>
            </a:r>
            <a:r>
              <a:rPr lang="en-IN" dirty="0"/>
              <a:t> service</a:t>
            </a:r>
          </a:p>
          <a:p>
            <a:pPr marL="285750" indent="-285750">
              <a:buFont typeface="Arial" panose="020B0604020202020204" pitchFamily="34" charset="0"/>
              <a:buChar char="•"/>
            </a:pPr>
            <a:r>
              <a:rPr lang="en-IN" dirty="0"/>
              <a:t>It exposes the service outside of the cluster by adding a cluster–wide port on the top </a:t>
            </a:r>
            <a:r>
              <a:rPr lang="en-IN" dirty="0" err="1"/>
              <a:t>ClusterIP</a:t>
            </a:r>
            <a:r>
              <a:rPr lang="en-IN" dirty="0"/>
              <a:t> service</a:t>
            </a:r>
          </a:p>
          <a:p>
            <a:pPr marL="285750" indent="-285750">
              <a:buFont typeface="Arial" panose="020B0604020202020204" pitchFamily="34" charset="0"/>
              <a:buChar char="•"/>
            </a:pPr>
            <a:r>
              <a:rPr lang="en-IN" dirty="0"/>
              <a:t>To access service from the outside cluster, by requesting </a:t>
            </a:r>
            <a:r>
              <a:rPr lang="en-IN" dirty="0" err="1"/>
              <a:t>NodeIP:NodePort</a:t>
            </a:r>
            <a:endParaRPr lang="en-IN" dirty="0"/>
          </a:p>
          <a:p>
            <a:pPr marL="285750" indent="-285750">
              <a:buFont typeface="Arial" panose="020B0604020202020204" pitchFamily="34" charset="0"/>
              <a:buChar char="•"/>
            </a:pPr>
            <a:r>
              <a:rPr lang="en-IN" dirty="0"/>
              <a:t>Node Port range, 30000-32767</a:t>
            </a:r>
          </a:p>
          <a:p>
            <a:pPr marL="285750" indent="-285750">
              <a:buFont typeface="Arial" panose="020B0604020202020204" pitchFamily="34" charset="0"/>
              <a:buChar char="•"/>
            </a:pPr>
            <a:r>
              <a:rPr lang="en-IN" dirty="0"/>
              <a:t>We can assign the port to a service  or in case of </a:t>
            </a:r>
            <a:r>
              <a:rPr lang="en-IN" dirty="0" err="1"/>
              <a:t>undefines</a:t>
            </a:r>
            <a:r>
              <a:rPr lang="en-IN" dirty="0"/>
              <a:t>, k8s will assign it automatically</a:t>
            </a:r>
          </a:p>
          <a:p>
            <a:pPr marL="285750" indent="-285750">
              <a:buFont typeface="Arial" panose="020B0604020202020204" pitchFamily="34" charset="0"/>
              <a:buChar char="•"/>
            </a:pPr>
            <a:r>
              <a:rPr lang="en-IN" dirty="0"/>
              <a:t>When you want the external connectivity to your service</a:t>
            </a:r>
          </a:p>
          <a:p>
            <a:pPr marL="285750" indent="-285750">
              <a:buFont typeface="Arial" panose="020B0604020202020204" pitchFamily="34" charset="0"/>
              <a:buChar char="•"/>
            </a:pPr>
            <a:endParaRPr lang="en-IN" dirty="0"/>
          </a:p>
        </p:txBody>
      </p:sp>
      <p:sp>
        <p:nvSpPr>
          <p:cNvPr id="3" name="Rounded Rectangle 2"/>
          <p:cNvSpPr/>
          <p:nvPr/>
        </p:nvSpPr>
        <p:spPr>
          <a:xfrm>
            <a:off x="4430594" y="1172725"/>
            <a:ext cx="6297105" cy="39215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r"/>
            <a:r>
              <a:rPr lang="en-IN" dirty="0"/>
              <a:t>Cluster</a:t>
            </a:r>
          </a:p>
        </p:txBody>
      </p:sp>
      <p:sp>
        <p:nvSpPr>
          <p:cNvPr id="4" name="TextBox 3"/>
          <p:cNvSpPr txBox="1"/>
          <p:nvPr/>
        </p:nvSpPr>
        <p:spPr>
          <a:xfrm>
            <a:off x="7174323" y="20659"/>
            <a:ext cx="809645" cy="369332"/>
          </a:xfrm>
          <a:prstGeom prst="rect">
            <a:avLst/>
          </a:prstGeom>
          <a:noFill/>
        </p:spPr>
        <p:txBody>
          <a:bodyPr wrap="none" rtlCol="0">
            <a:spAutoFit/>
          </a:bodyPr>
          <a:lstStyle/>
          <a:p>
            <a:r>
              <a:rPr lang="en-IN" dirty="0"/>
              <a:t>Traffic </a:t>
            </a:r>
          </a:p>
        </p:txBody>
      </p:sp>
      <p:sp>
        <p:nvSpPr>
          <p:cNvPr id="5" name="Flowchart: Predefined Process 4"/>
          <p:cNvSpPr/>
          <p:nvPr/>
        </p:nvSpPr>
        <p:spPr>
          <a:xfrm>
            <a:off x="6461636" y="2206144"/>
            <a:ext cx="2079049" cy="853939"/>
          </a:xfrm>
          <a:prstGeom prst="flowChartPredefined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Service, Port=5678,</a:t>
            </a:r>
          </a:p>
          <a:p>
            <a:pPr algn="ctr"/>
            <a:r>
              <a:rPr lang="en-US" dirty="0"/>
              <a:t>IP</a:t>
            </a:r>
            <a:endParaRPr lang="en-IN" dirty="0"/>
          </a:p>
        </p:txBody>
      </p:sp>
      <p:sp>
        <p:nvSpPr>
          <p:cNvPr id="6" name="Hexagon 5"/>
          <p:cNvSpPr/>
          <p:nvPr/>
        </p:nvSpPr>
        <p:spPr>
          <a:xfrm>
            <a:off x="5321581" y="3704908"/>
            <a:ext cx="958940" cy="744543"/>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a:p>
            <a:pPr algn="ctr"/>
            <a:r>
              <a:rPr lang="en-US" dirty="0"/>
              <a:t>IP1</a:t>
            </a:r>
            <a:endParaRPr lang="en-IN" dirty="0"/>
          </a:p>
        </p:txBody>
      </p:sp>
      <p:cxnSp>
        <p:nvCxnSpPr>
          <p:cNvPr id="8" name="Straight Arrow Connector 7"/>
          <p:cNvCxnSpPr/>
          <p:nvPr/>
        </p:nvCxnSpPr>
        <p:spPr>
          <a:xfrm>
            <a:off x="6028245" y="3295333"/>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5983575" y="3330075"/>
            <a:ext cx="2685348" cy="29983"/>
          </a:xfrm>
          <a:prstGeom prst="line">
            <a:avLst/>
          </a:prstGeom>
          <a:ln w="28575"/>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p:nvPr/>
        </p:nvCxnSpPr>
        <p:spPr>
          <a:xfrm>
            <a:off x="7807944" y="3312614"/>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a:off x="8668923" y="3360058"/>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6946965" y="3340980"/>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a:off x="7531627" y="2990269"/>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4" name="Hexagon 13"/>
          <p:cNvSpPr/>
          <p:nvPr/>
        </p:nvSpPr>
        <p:spPr>
          <a:xfrm>
            <a:off x="8301341" y="3753969"/>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5" name="Hexagon 14"/>
          <p:cNvSpPr/>
          <p:nvPr/>
        </p:nvSpPr>
        <p:spPr>
          <a:xfrm>
            <a:off x="7380355" y="3661517"/>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6" name="Hexagon 15"/>
          <p:cNvSpPr/>
          <p:nvPr/>
        </p:nvSpPr>
        <p:spPr>
          <a:xfrm>
            <a:off x="6461636" y="3723986"/>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9" name="Hexagon 18"/>
          <p:cNvSpPr/>
          <p:nvPr/>
        </p:nvSpPr>
        <p:spPr>
          <a:xfrm>
            <a:off x="6570482" y="1369991"/>
            <a:ext cx="222472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err="1"/>
              <a:t>NodePort</a:t>
            </a:r>
            <a:r>
              <a:rPr lang="en-IN" dirty="0"/>
              <a:t> Service</a:t>
            </a:r>
          </a:p>
        </p:txBody>
      </p:sp>
      <p:cxnSp>
        <p:nvCxnSpPr>
          <p:cNvPr id="7" name="Straight Arrow Connector 6"/>
          <p:cNvCxnSpPr>
            <a:stCxn id="4" idx="2"/>
          </p:cNvCxnSpPr>
          <p:nvPr/>
        </p:nvCxnSpPr>
        <p:spPr>
          <a:xfrm flipH="1">
            <a:off x="7579145" y="389991"/>
            <a:ext cx="1" cy="1090017"/>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endCxn id="5" idx="0"/>
          </p:cNvCxnSpPr>
          <p:nvPr/>
        </p:nvCxnSpPr>
        <p:spPr>
          <a:xfrm flipH="1">
            <a:off x="7501161" y="1909010"/>
            <a:ext cx="77984" cy="29713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2" name="TextBox 21"/>
          <p:cNvSpPr txBox="1"/>
          <p:nvPr/>
        </p:nvSpPr>
        <p:spPr>
          <a:xfrm>
            <a:off x="4793842" y="1385614"/>
            <a:ext cx="1776640" cy="369332"/>
          </a:xfrm>
          <a:prstGeom prst="rect">
            <a:avLst/>
          </a:prstGeom>
          <a:noFill/>
        </p:spPr>
        <p:txBody>
          <a:bodyPr wrap="none" rtlCol="0">
            <a:spAutoFit/>
          </a:bodyPr>
          <a:lstStyle/>
          <a:p>
            <a:r>
              <a:rPr lang="en-IN" dirty="0"/>
              <a:t>Node </a:t>
            </a:r>
            <a:r>
              <a:rPr lang="en-IN"/>
              <a:t>Port 30008</a:t>
            </a:r>
            <a:endParaRPr lang="en-IN" dirty="0"/>
          </a:p>
        </p:txBody>
      </p:sp>
      <p:sp>
        <p:nvSpPr>
          <p:cNvPr id="17" name="TextBox 16"/>
          <p:cNvSpPr txBox="1"/>
          <p:nvPr/>
        </p:nvSpPr>
        <p:spPr>
          <a:xfrm>
            <a:off x="4516245" y="3374746"/>
            <a:ext cx="1567801" cy="369332"/>
          </a:xfrm>
          <a:prstGeom prst="rect">
            <a:avLst/>
          </a:prstGeom>
          <a:noFill/>
        </p:spPr>
        <p:txBody>
          <a:bodyPr wrap="none" rtlCol="0">
            <a:spAutoFit/>
          </a:bodyPr>
          <a:lstStyle/>
          <a:p>
            <a:r>
              <a:rPr lang="en-US" dirty="0">
                <a:solidFill>
                  <a:schemeClr val="bg1"/>
                </a:solidFill>
              </a:rPr>
              <a:t>Target port=80</a:t>
            </a:r>
            <a:endParaRPr lang="en-IN" dirty="0">
              <a:solidFill>
                <a:schemeClr val="bg1"/>
              </a:solidFill>
            </a:endParaRPr>
          </a:p>
        </p:txBody>
      </p:sp>
    </p:spTree>
    <p:extLst>
      <p:ext uri="{BB962C8B-B14F-4D97-AF65-F5344CB8AC3E}">
        <p14:creationId xmlns:p14="http://schemas.microsoft.com/office/powerpoint/2010/main" val="122256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261" y="288235"/>
            <a:ext cx="3408302" cy="4801314"/>
          </a:xfrm>
          <a:prstGeom prst="rect">
            <a:avLst/>
          </a:prstGeom>
          <a:noFill/>
        </p:spPr>
        <p:txBody>
          <a:bodyPr wrap="square" rtlCol="0">
            <a:spAutoFit/>
          </a:bodyPr>
          <a:lstStyle/>
          <a:p>
            <a:r>
              <a:rPr lang="en-IN" b="1" dirty="0" err="1"/>
              <a:t>LoadBalancer</a:t>
            </a:r>
            <a:r>
              <a:rPr lang="en-IN" b="1" dirty="0"/>
              <a:t> service-</a:t>
            </a:r>
          </a:p>
          <a:p>
            <a:pPr marL="285750" indent="-285750">
              <a:buFont typeface="Arial" panose="020B0604020202020204" pitchFamily="34" charset="0"/>
              <a:buChar char="•"/>
            </a:pPr>
            <a:r>
              <a:rPr lang="en-IN" dirty="0"/>
              <a:t>This is and extension to the </a:t>
            </a:r>
            <a:r>
              <a:rPr lang="en-IN" dirty="0" err="1"/>
              <a:t>NodePort</a:t>
            </a:r>
            <a:r>
              <a:rPr lang="en-IN" dirty="0"/>
              <a:t>  service</a:t>
            </a:r>
          </a:p>
          <a:p>
            <a:pPr marL="285750" indent="-285750">
              <a:buFont typeface="Arial" panose="020B0604020202020204" pitchFamily="34" charset="0"/>
              <a:buChar char="•"/>
            </a:pPr>
            <a:r>
              <a:rPr lang="en-IN" dirty="0"/>
              <a:t>It exposes the service externally using cloud provided load balancer</a:t>
            </a:r>
          </a:p>
          <a:p>
            <a:pPr marL="285750" indent="-285750">
              <a:buFont typeface="Arial" panose="020B0604020202020204" pitchFamily="34" charset="0"/>
              <a:buChar char="•"/>
            </a:pPr>
            <a:r>
              <a:rPr lang="en-IN" dirty="0"/>
              <a:t>Traffic from the external load balancer is directed at the backend pods then cloud provider decides how it is load balanced</a:t>
            </a:r>
          </a:p>
          <a:p>
            <a:pPr marL="285750" indent="-285750">
              <a:buFont typeface="Arial" panose="020B0604020202020204" pitchFamily="34" charset="0"/>
              <a:buChar char="•"/>
            </a:pPr>
            <a:r>
              <a:rPr lang="en-IN" dirty="0"/>
              <a:t>The actual creation of load balancer happens asynchronously</a:t>
            </a:r>
          </a:p>
          <a:p>
            <a:pPr marL="285750" indent="-285750">
              <a:buFont typeface="Arial" panose="020B0604020202020204" pitchFamily="34" charset="0"/>
              <a:buChar char="•"/>
            </a:pPr>
            <a:r>
              <a:rPr lang="en-IN" dirty="0"/>
              <a:t>It used if you are using the cloud provider to host your k8s cluster</a:t>
            </a:r>
          </a:p>
        </p:txBody>
      </p:sp>
      <p:sp>
        <p:nvSpPr>
          <p:cNvPr id="3" name="Rounded Rectangle 2"/>
          <p:cNvSpPr/>
          <p:nvPr/>
        </p:nvSpPr>
        <p:spPr>
          <a:xfrm>
            <a:off x="4430594" y="1172725"/>
            <a:ext cx="6297105" cy="39215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r"/>
            <a:r>
              <a:rPr lang="en-IN" dirty="0"/>
              <a:t>Cluster</a:t>
            </a:r>
          </a:p>
        </p:txBody>
      </p:sp>
      <p:sp>
        <p:nvSpPr>
          <p:cNvPr id="4" name="TextBox 3"/>
          <p:cNvSpPr txBox="1"/>
          <p:nvPr/>
        </p:nvSpPr>
        <p:spPr>
          <a:xfrm>
            <a:off x="7174323" y="20659"/>
            <a:ext cx="809645" cy="369332"/>
          </a:xfrm>
          <a:prstGeom prst="rect">
            <a:avLst/>
          </a:prstGeom>
          <a:noFill/>
        </p:spPr>
        <p:txBody>
          <a:bodyPr wrap="none" rtlCol="0">
            <a:spAutoFit/>
          </a:bodyPr>
          <a:lstStyle/>
          <a:p>
            <a:r>
              <a:rPr lang="en-IN" dirty="0"/>
              <a:t>Traffic </a:t>
            </a:r>
          </a:p>
        </p:txBody>
      </p:sp>
      <p:sp>
        <p:nvSpPr>
          <p:cNvPr id="6" name="Hexagon 5"/>
          <p:cNvSpPr/>
          <p:nvPr/>
        </p:nvSpPr>
        <p:spPr>
          <a:xfrm>
            <a:off x="5382705" y="3525796"/>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cxnSp>
        <p:nvCxnSpPr>
          <p:cNvPr id="8" name="Straight Arrow Connector 7"/>
          <p:cNvCxnSpPr/>
          <p:nvPr/>
        </p:nvCxnSpPr>
        <p:spPr>
          <a:xfrm>
            <a:off x="5933975" y="3116220"/>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a:xfrm>
            <a:off x="5889305" y="3150962"/>
            <a:ext cx="2685348" cy="29983"/>
          </a:xfrm>
          <a:prstGeom prst="line">
            <a:avLst/>
          </a:prstGeom>
          <a:ln w="28575"/>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p:nvPr/>
        </p:nvCxnSpPr>
        <p:spPr>
          <a:xfrm>
            <a:off x="7713674" y="3133501"/>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a:off x="8574653" y="3180945"/>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6852695" y="3161867"/>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a:off x="7437357" y="2811156"/>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4" name="Hexagon 13"/>
          <p:cNvSpPr/>
          <p:nvPr/>
        </p:nvSpPr>
        <p:spPr>
          <a:xfrm>
            <a:off x="8207071" y="3574856"/>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5" name="Hexagon 14"/>
          <p:cNvSpPr/>
          <p:nvPr/>
        </p:nvSpPr>
        <p:spPr>
          <a:xfrm>
            <a:off x="7286085" y="3482404"/>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6" name="Hexagon 15"/>
          <p:cNvSpPr/>
          <p:nvPr/>
        </p:nvSpPr>
        <p:spPr>
          <a:xfrm>
            <a:off x="6367366" y="3544873"/>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9" name="Hexagon 18"/>
          <p:cNvSpPr/>
          <p:nvPr/>
        </p:nvSpPr>
        <p:spPr>
          <a:xfrm>
            <a:off x="6570482" y="1369991"/>
            <a:ext cx="222472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err="1"/>
              <a:t>LoadBalancer</a:t>
            </a:r>
            <a:r>
              <a:rPr lang="en-IN" dirty="0"/>
              <a:t> Service</a:t>
            </a:r>
          </a:p>
        </p:txBody>
      </p:sp>
      <p:cxnSp>
        <p:nvCxnSpPr>
          <p:cNvPr id="7" name="Straight Arrow Connector 6"/>
          <p:cNvCxnSpPr>
            <a:stCxn id="4" idx="2"/>
          </p:cNvCxnSpPr>
          <p:nvPr/>
        </p:nvCxnSpPr>
        <p:spPr>
          <a:xfrm flipH="1">
            <a:off x="7579145" y="389991"/>
            <a:ext cx="1" cy="1090017"/>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a:xfrm>
            <a:off x="7579145" y="1909010"/>
            <a:ext cx="12096" cy="723047"/>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5" name="Flowchart: Predefined Process 4">
            <a:extLst>
              <a:ext uri="{FF2B5EF4-FFF2-40B4-BE49-F238E27FC236}">
                <a16:creationId xmlns:a16="http://schemas.microsoft.com/office/drawing/2014/main" id="{F531916E-6403-95E3-FEA7-59CA7BBA9D41}"/>
              </a:ext>
            </a:extLst>
          </p:cNvPr>
          <p:cNvSpPr/>
          <p:nvPr/>
        </p:nvSpPr>
        <p:spPr>
          <a:xfrm>
            <a:off x="6096000" y="2445078"/>
            <a:ext cx="3224463" cy="333782"/>
          </a:xfrm>
          <a:prstGeom prst="flowChartPredefined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Service, Port=5678, </a:t>
            </a:r>
            <a:r>
              <a:rPr lang="en-US" dirty="0"/>
              <a:t>IP</a:t>
            </a:r>
            <a:endParaRPr lang="en-IN" dirty="0"/>
          </a:p>
        </p:txBody>
      </p:sp>
    </p:spTree>
    <p:extLst>
      <p:ext uri="{BB962C8B-B14F-4D97-AF65-F5344CB8AC3E}">
        <p14:creationId xmlns:p14="http://schemas.microsoft.com/office/powerpoint/2010/main" val="8451729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715" y="-103694"/>
            <a:ext cx="8550112" cy="6202836"/>
          </a:xfrm>
          <a:prstGeom prst="rect">
            <a:avLst/>
          </a:prstGeom>
        </p:spPr>
      </p:pic>
      <p:sp>
        <p:nvSpPr>
          <p:cNvPr id="3" name="Rectangle 2"/>
          <p:cNvSpPr/>
          <p:nvPr/>
        </p:nvSpPr>
        <p:spPr>
          <a:xfrm>
            <a:off x="1357460" y="867266"/>
            <a:ext cx="1272618" cy="509047"/>
          </a:xfrm>
          <a:prstGeom prst="rect">
            <a:avLst/>
          </a:prstGeom>
          <a:solidFill>
            <a:schemeClr val="bg1"/>
          </a:solidFill>
          <a:ln>
            <a:no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 name="Rectangle 3"/>
          <p:cNvSpPr/>
          <p:nvPr/>
        </p:nvSpPr>
        <p:spPr>
          <a:xfrm>
            <a:off x="4232636" y="1376313"/>
            <a:ext cx="2290712" cy="38649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a:t>LoadBalancerService</a:t>
            </a:r>
            <a:endParaRPr lang="en-IN" dirty="0"/>
          </a:p>
        </p:txBody>
      </p:sp>
    </p:spTree>
    <p:extLst>
      <p:ext uri="{BB962C8B-B14F-4D97-AF65-F5344CB8AC3E}">
        <p14:creationId xmlns:p14="http://schemas.microsoft.com/office/powerpoint/2010/main" val="10828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562" y="365125"/>
            <a:ext cx="7498237" cy="1325563"/>
          </a:xfrm>
        </p:spPr>
        <p:txBody>
          <a:bodyPr/>
          <a:lstStyle/>
          <a:p>
            <a:r>
              <a:rPr lang="en-IN" dirty="0"/>
              <a:t>Virtualization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8637650"/>
              </p:ext>
            </p:extLst>
          </p:nvPr>
        </p:nvGraphicFramePr>
        <p:xfrm>
          <a:off x="838200" y="754144"/>
          <a:ext cx="10515600" cy="5797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6001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206" y="329938"/>
            <a:ext cx="11208470" cy="923330"/>
          </a:xfrm>
          <a:prstGeom prst="rect">
            <a:avLst/>
          </a:prstGeom>
          <a:noFill/>
        </p:spPr>
        <p:txBody>
          <a:bodyPr wrap="square" rtlCol="0">
            <a:spAutoFit/>
          </a:bodyPr>
          <a:lstStyle/>
          <a:p>
            <a:pPr marL="285750" indent="-285750">
              <a:buFont typeface="Arial" panose="020B0604020202020204" pitchFamily="34" charset="0"/>
              <a:buChar char="•"/>
            </a:pPr>
            <a:r>
              <a:rPr lang="en-IN" dirty="0"/>
              <a:t>Headless Service-</a:t>
            </a:r>
          </a:p>
          <a:p>
            <a:pPr marL="285750" indent="-285750">
              <a:buFont typeface="Arial" panose="020B0604020202020204" pitchFamily="34" charset="0"/>
              <a:buChar char="•"/>
            </a:pPr>
            <a:r>
              <a:rPr lang="en-IN" dirty="0"/>
              <a:t>When there is no need of load balancing or single service IP address.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001064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260" y="288235"/>
            <a:ext cx="4501811" cy="2031325"/>
          </a:xfrm>
          <a:prstGeom prst="rect">
            <a:avLst/>
          </a:prstGeom>
          <a:noFill/>
        </p:spPr>
        <p:txBody>
          <a:bodyPr wrap="square" rtlCol="0">
            <a:spAutoFit/>
          </a:bodyPr>
          <a:lstStyle/>
          <a:p>
            <a:r>
              <a:rPr lang="en-IN" b="1" dirty="0" err="1"/>
              <a:t>ExternalName</a:t>
            </a:r>
            <a:r>
              <a:rPr lang="en-IN" b="1" dirty="0"/>
              <a:t>  service-</a:t>
            </a:r>
          </a:p>
          <a:p>
            <a:pPr marL="285750" indent="-285750">
              <a:buFont typeface="Arial" panose="020B0604020202020204" pitchFamily="34" charset="0"/>
              <a:buChar char="•"/>
            </a:pPr>
            <a:r>
              <a:rPr lang="en-IN" dirty="0"/>
              <a:t>To be able to access and application that lives outside of a k8s cluster , then we use </a:t>
            </a:r>
            <a:r>
              <a:rPr lang="en-IN" dirty="0" err="1"/>
              <a:t>externalName</a:t>
            </a:r>
            <a:r>
              <a:rPr lang="en-IN" dirty="0"/>
              <a:t> service</a:t>
            </a:r>
          </a:p>
          <a:p>
            <a:pPr marL="285750" indent="-285750">
              <a:buFont typeface="Arial" panose="020B0604020202020204" pitchFamily="34" charset="0"/>
              <a:buChar char="•"/>
            </a:pPr>
            <a:r>
              <a:rPr lang="en-IN" dirty="0"/>
              <a:t>It gives more flexibility to access the external application</a:t>
            </a:r>
          </a:p>
          <a:p>
            <a:pPr marL="285750" indent="-285750">
              <a:buFont typeface="Arial" panose="020B0604020202020204" pitchFamily="34" charset="0"/>
              <a:buChar char="•"/>
            </a:pPr>
            <a:endParaRPr lang="en-IN" dirty="0"/>
          </a:p>
        </p:txBody>
      </p:sp>
      <p:sp>
        <p:nvSpPr>
          <p:cNvPr id="3" name="Rounded Rectangle 2"/>
          <p:cNvSpPr/>
          <p:nvPr/>
        </p:nvSpPr>
        <p:spPr>
          <a:xfrm>
            <a:off x="4772269" y="2581654"/>
            <a:ext cx="6297105" cy="39215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r"/>
            <a:r>
              <a:rPr lang="en-IN" dirty="0"/>
              <a:t>Cluster</a:t>
            </a:r>
          </a:p>
        </p:txBody>
      </p:sp>
      <p:sp>
        <p:nvSpPr>
          <p:cNvPr id="4" name="Hexagon 3"/>
          <p:cNvSpPr/>
          <p:nvPr/>
        </p:nvSpPr>
        <p:spPr>
          <a:xfrm>
            <a:off x="5995447" y="4675866"/>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cxnSp>
        <p:nvCxnSpPr>
          <p:cNvPr id="5" name="Straight Arrow Connector 4"/>
          <p:cNvCxnSpPr/>
          <p:nvPr/>
        </p:nvCxnSpPr>
        <p:spPr>
          <a:xfrm>
            <a:off x="6546717" y="4266290"/>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6" name="Straight Connector 5"/>
          <p:cNvCxnSpPr/>
          <p:nvPr/>
        </p:nvCxnSpPr>
        <p:spPr>
          <a:xfrm>
            <a:off x="6502047" y="4301032"/>
            <a:ext cx="2685348" cy="29983"/>
          </a:xfrm>
          <a:prstGeom prst="line">
            <a:avLst/>
          </a:prstGeom>
          <a:ln w="28575"/>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a:xfrm>
            <a:off x="8326416" y="4283571"/>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8" name="Straight Arrow Connector 7"/>
          <p:cNvCxnSpPr/>
          <p:nvPr/>
        </p:nvCxnSpPr>
        <p:spPr>
          <a:xfrm>
            <a:off x="9187395" y="4331015"/>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7465437" y="4311937"/>
            <a:ext cx="1" cy="46098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1" name="Hexagon 10"/>
          <p:cNvSpPr/>
          <p:nvPr/>
        </p:nvSpPr>
        <p:spPr>
          <a:xfrm>
            <a:off x="8819813" y="4724926"/>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2" name="Hexagon 11"/>
          <p:cNvSpPr/>
          <p:nvPr/>
        </p:nvSpPr>
        <p:spPr>
          <a:xfrm>
            <a:off x="7898827" y="4632474"/>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3" name="Hexagon 12"/>
          <p:cNvSpPr/>
          <p:nvPr/>
        </p:nvSpPr>
        <p:spPr>
          <a:xfrm>
            <a:off x="6980108" y="4694943"/>
            <a:ext cx="80354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p:txBody>
      </p:sp>
      <p:sp>
        <p:nvSpPr>
          <p:cNvPr id="14" name="Hexagon 13"/>
          <p:cNvSpPr/>
          <p:nvPr/>
        </p:nvSpPr>
        <p:spPr>
          <a:xfrm>
            <a:off x="6808460" y="3038475"/>
            <a:ext cx="2224725" cy="556182"/>
          </a:xfrm>
          <a:prstGeom prst="hex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err="1"/>
              <a:t>ExternalName</a:t>
            </a:r>
            <a:r>
              <a:rPr lang="en-IN" dirty="0"/>
              <a:t> Service</a:t>
            </a:r>
          </a:p>
        </p:txBody>
      </p:sp>
      <p:cxnSp>
        <p:nvCxnSpPr>
          <p:cNvPr id="15" name="Straight Arrow Connector 14"/>
          <p:cNvCxnSpPr/>
          <p:nvPr/>
        </p:nvCxnSpPr>
        <p:spPr>
          <a:xfrm flipH="1">
            <a:off x="7898820" y="1931087"/>
            <a:ext cx="1" cy="1090017"/>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7908727" y="3594657"/>
            <a:ext cx="12096" cy="723047"/>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7" name="Cloud 16"/>
          <p:cNvSpPr/>
          <p:nvPr/>
        </p:nvSpPr>
        <p:spPr>
          <a:xfrm>
            <a:off x="5995447" y="490195"/>
            <a:ext cx="4044099" cy="1545996"/>
          </a:xfrm>
          <a:prstGeom prst="cloud">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IN" dirty="0"/>
              <a:t>External application</a:t>
            </a:r>
          </a:p>
        </p:txBody>
      </p:sp>
      <p:sp>
        <p:nvSpPr>
          <p:cNvPr id="18" name="Cube 17"/>
          <p:cNvSpPr/>
          <p:nvPr/>
        </p:nvSpPr>
        <p:spPr>
          <a:xfrm>
            <a:off x="6808460" y="1106253"/>
            <a:ext cx="2514649" cy="596423"/>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Database.external.com</a:t>
            </a:r>
            <a:endParaRPr lang="en-IN" dirty="0"/>
          </a:p>
        </p:txBody>
      </p:sp>
    </p:spTree>
    <p:extLst>
      <p:ext uri="{BB962C8B-B14F-4D97-AF65-F5344CB8AC3E}">
        <p14:creationId xmlns:p14="http://schemas.microsoft.com/office/powerpoint/2010/main" val="18581443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957" y="74235"/>
            <a:ext cx="4795101" cy="67095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600" dirty="0" err="1"/>
              <a:t>apiVersion</a:t>
            </a:r>
            <a:r>
              <a:rPr lang="en-IN" sz="1600" dirty="0"/>
              <a:t>: v1</a:t>
            </a:r>
          </a:p>
          <a:p>
            <a:r>
              <a:rPr lang="en-IN" sz="1600" dirty="0"/>
              <a:t>kind: Service</a:t>
            </a:r>
          </a:p>
          <a:p>
            <a:r>
              <a:rPr lang="en-IN" sz="1600" dirty="0"/>
              <a:t>metadata:</a:t>
            </a:r>
          </a:p>
          <a:p>
            <a:r>
              <a:rPr lang="en-IN" sz="1600" dirty="0"/>
              <a:t>labels:</a:t>
            </a:r>
          </a:p>
          <a:p>
            <a:r>
              <a:rPr lang="en-IN" sz="1600" dirty="0"/>
              <a:t>    app: </a:t>
            </a:r>
            <a:r>
              <a:rPr lang="en-IN" sz="1600" dirty="0" err="1"/>
              <a:t>testclusteripsvc</a:t>
            </a:r>
            <a:endParaRPr lang="en-IN" sz="1600" dirty="0"/>
          </a:p>
          <a:p>
            <a:r>
              <a:rPr lang="en-IN" sz="1600" dirty="0"/>
              <a:t>  name: </a:t>
            </a:r>
            <a:r>
              <a:rPr lang="en-IN" sz="1600" dirty="0" err="1"/>
              <a:t>testclusteripsvc</a:t>
            </a:r>
            <a:endParaRPr lang="en-IN" sz="1600" dirty="0"/>
          </a:p>
          <a:p>
            <a:r>
              <a:rPr lang="en-IN" sz="1600" dirty="0"/>
              <a:t>  namespace: default</a:t>
            </a:r>
          </a:p>
          <a:p>
            <a:r>
              <a:rPr lang="en-IN" sz="1600" dirty="0"/>
              <a:t>spec:</a:t>
            </a:r>
          </a:p>
          <a:p>
            <a:r>
              <a:rPr lang="en-IN" sz="1600" dirty="0"/>
              <a:t>  </a:t>
            </a:r>
            <a:r>
              <a:rPr lang="en-IN" sz="1600" dirty="0" err="1"/>
              <a:t>clusterIP</a:t>
            </a:r>
            <a:r>
              <a:rPr lang="en-IN" sz="1600" dirty="0"/>
              <a:t>: 10.102.14.243</a:t>
            </a:r>
          </a:p>
          <a:p>
            <a:r>
              <a:rPr lang="en-IN" sz="1600" dirty="0"/>
              <a:t>  </a:t>
            </a:r>
            <a:r>
              <a:rPr lang="en-IN" sz="1600" dirty="0" err="1"/>
              <a:t>clusterIPs</a:t>
            </a:r>
            <a:r>
              <a:rPr lang="en-IN" sz="1600" dirty="0"/>
              <a:t>:</a:t>
            </a:r>
          </a:p>
          <a:p>
            <a:r>
              <a:rPr lang="en-IN" sz="1600" dirty="0"/>
              <a:t>  - 10.102.14.243</a:t>
            </a:r>
          </a:p>
          <a:p>
            <a:r>
              <a:rPr lang="en-IN" sz="1600" dirty="0"/>
              <a:t>  </a:t>
            </a:r>
            <a:r>
              <a:rPr lang="en-IN" sz="1600" dirty="0" err="1"/>
              <a:t>internalTrafficPolicy</a:t>
            </a:r>
            <a:r>
              <a:rPr lang="en-IN" sz="1600" dirty="0"/>
              <a:t>: Cluster</a:t>
            </a:r>
          </a:p>
          <a:p>
            <a:r>
              <a:rPr lang="en-IN" sz="1600" dirty="0"/>
              <a:t>  </a:t>
            </a:r>
            <a:r>
              <a:rPr lang="en-IN" sz="1600" dirty="0" err="1"/>
              <a:t>ipFamilies</a:t>
            </a:r>
            <a:r>
              <a:rPr lang="en-IN" sz="1600" dirty="0"/>
              <a:t>:</a:t>
            </a:r>
          </a:p>
          <a:p>
            <a:r>
              <a:rPr lang="en-IN" sz="1600" dirty="0"/>
              <a:t>  - IPv4</a:t>
            </a:r>
          </a:p>
          <a:p>
            <a:r>
              <a:rPr lang="en-IN" sz="1600" dirty="0"/>
              <a:t>  </a:t>
            </a:r>
            <a:r>
              <a:rPr lang="en-IN" sz="1600" dirty="0" err="1"/>
              <a:t>ipFamilyPolicy</a:t>
            </a:r>
            <a:r>
              <a:rPr lang="en-IN" sz="1600" dirty="0"/>
              <a:t>: </a:t>
            </a:r>
            <a:r>
              <a:rPr lang="en-IN" sz="1600" dirty="0" err="1"/>
              <a:t>SingleStack</a:t>
            </a:r>
            <a:endParaRPr lang="en-IN" sz="1600" dirty="0"/>
          </a:p>
          <a:p>
            <a:r>
              <a:rPr lang="en-IN" sz="1600" dirty="0"/>
              <a:t>  ports:</a:t>
            </a:r>
          </a:p>
          <a:p>
            <a:r>
              <a:rPr lang="en-IN" sz="1600" dirty="0"/>
              <a:t>  - name: 5678-8081</a:t>
            </a:r>
          </a:p>
          <a:p>
            <a:r>
              <a:rPr lang="en-IN" sz="1600" dirty="0"/>
              <a:t>    port: 5678</a:t>
            </a:r>
          </a:p>
          <a:p>
            <a:r>
              <a:rPr lang="en-IN" sz="1600" dirty="0"/>
              <a:t>    protocol: TCP</a:t>
            </a:r>
          </a:p>
          <a:p>
            <a:r>
              <a:rPr lang="en-IN" sz="1600" dirty="0"/>
              <a:t>    </a:t>
            </a:r>
            <a:r>
              <a:rPr lang="en-IN" sz="1600" dirty="0" err="1"/>
              <a:t>targetPort</a:t>
            </a:r>
            <a:r>
              <a:rPr lang="en-IN" sz="1600" dirty="0"/>
              <a:t>: 8081</a:t>
            </a:r>
          </a:p>
          <a:p>
            <a:r>
              <a:rPr lang="en-IN" sz="1600" dirty="0"/>
              <a:t>  selector:</a:t>
            </a:r>
          </a:p>
          <a:p>
            <a:r>
              <a:rPr lang="en-IN" sz="1600" dirty="0"/>
              <a:t>    app: demo</a:t>
            </a:r>
          </a:p>
          <a:p>
            <a:r>
              <a:rPr lang="en-IN" sz="1600" dirty="0"/>
              <a:t>  </a:t>
            </a:r>
            <a:r>
              <a:rPr lang="en-IN" sz="1600" dirty="0" err="1"/>
              <a:t>sessionAffinity</a:t>
            </a:r>
            <a:r>
              <a:rPr lang="en-IN" sz="1600" dirty="0"/>
              <a:t>: None</a:t>
            </a:r>
          </a:p>
          <a:p>
            <a:r>
              <a:rPr lang="en-IN" sz="1600" dirty="0"/>
              <a:t>  type: </a:t>
            </a:r>
            <a:r>
              <a:rPr lang="en-IN" sz="1600" dirty="0" err="1"/>
              <a:t>ClusterIP</a:t>
            </a:r>
            <a:endParaRPr lang="en-IN" sz="1600" dirty="0"/>
          </a:p>
          <a:p>
            <a:r>
              <a:rPr lang="en-IN" sz="1600" dirty="0"/>
              <a:t>status:</a:t>
            </a:r>
          </a:p>
          <a:p>
            <a:r>
              <a:rPr lang="en-IN" sz="1600" dirty="0"/>
              <a:t>  </a:t>
            </a:r>
            <a:r>
              <a:rPr lang="en-IN" sz="1600" dirty="0" err="1"/>
              <a:t>loadBalancer</a:t>
            </a:r>
            <a:r>
              <a:rPr lang="en-IN" sz="1600" dirty="0"/>
              <a:t>: {}</a:t>
            </a:r>
          </a:p>
        </p:txBody>
      </p:sp>
      <p:sp>
        <p:nvSpPr>
          <p:cNvPr id="3" name="Rectangle 2"/>
          <p:cNvSpPr/>
          <p:nvPr/>
        </p:nvSpPr>
        <p:spPr>
          <a:xfrm>
            <a:off x="5786933" y="379779"/>
            <a:ext cx="5662367" cy="59093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err="1"/>
              <a:t>apiVersion</a:t>
            </a:r>
            <a:r>
              <a:rPr lang="en-IN" dirty="0"/>
              <a:t>: apps/v1</a:t>
            </a:r>
          </a:p>
          <a:p>
            <a:r>
              <a:rPr lang="en-IN" dirty="0"/>
              <a:t>kind: Deployment</a:t>
            </a:r>
          </a:p>
          <a:p>
            <a:r>
              <a:rPr lang="en-IN" dirty="0"/>
              <a:t>metadata:</a:t>
            </a:r>
          </a:p>
          <a:p>
            <a:r>
              <a:rPr lang="en-IN" dirty="0"/>
              <a:t> name: demo-deployment</a:t>
            </a:r>
          </a:p>
          <a:p>
            <a:r>
              <a:rPr lang="en-IN" dirty="0"/>
              <a:t> labels:</a:t>
            </a:r>
          </a:p>
          <a:p>
            <a:r>
              <a:rPr lang="en-IN" dirty="0"/>
              <a:t>    app: demo</a:t>
            </a:r>
          </a:p>
          <a:p>
            <a:r>
              <a:rPr lang="en-IN" dirty="0"/>
              <a:t>spec:</a:t>
            </a:r>
          </a:p>
          <a:p>
            <a:r>
              <a:rPr lang="en-IN" dirty="0"/>
              <a:t>  replicas: 2</a:t>
            </a:r>
          </a:p>
          <a:p>
            <a:r>
              <a:rPr lang="en-IN" dirty="0"/>
              <a:t>  selector:</a:t>
            </a:r>
          </a:p>
          <a:p>
            <a:r>
              <a:rPr lang="en-IN" dirty="0"/>
              <a:t>    </a:t>
            </a:r>
            <a:r>
              <a:rPr lang="en-IN" dirty="0" err="1"/>
              <a:t>matchLabels</a:t>
            </a:r>
            <a:r>
              <a:rPr lang="en-IN" dirty="0"/>
              <a:t>:</a:t>
            </a:r>
          </a:p>
          <a:p>
            <a:r>
              <a:rPr lang="en-IN" dirty="0"/>
              <a:t>      app: demo</a:t>
            </a:r>
          </a:p>
          <a:p>
            <a:r>
              <a:rPr lang="en-IN" dirty="0"/>
              <a:t>  template:</a:t>
            </a:r>
          </a:p>
          <a:p>
            <a:r>
              <a:rPr lang="en-IN" dirty="0"/>
              <a:t>    metadata:</a:t>
            </a:r>
          </a:p>
          <a:p>
            <a:r>
              <a:rPr lang="en-IN" dirty="0"/>
              <a:t>      labels:</a:t>
            </a:r>
          </a:p>
          <a:p>
            <a:r>
              <a:rPr lang="en-IN" dirty="0"/>
              <a:t>        app: demo</a:t>
            </a:r>
          </a:p>
          <a:p>
            <a:r>
              <a:rPr lang="en-IN" dirty="0"/>
              <a:t>    spec:</a:t>
            </a:r>
          </a:p>
          <a:p>
            <a:r>
              <a:rPr lang="en-IN" dirty="0"/>
              <a:t>      containers:</a:t>
            </a:r>
          </a:p>
          <a:p>
            <a:r>
              <a:rPr lang="en-IN" dirty="0"/>
              <a:t>        - name: demo-container</a:t>
            </a:r>
          </a:p>
          <a:p>
            <a:r>
              <a:rPr lang="en-IN" dirty="0"/>
              <a:t>          image: snehal1672/</a:t>
            </a:r>
            <a:r>
              <a:rPr lang="en-IN" dirty="0" err="1"/>
              <a:t>demo-docker-repo:latest</a:t>
            </a:r>
            <a:endParaRPr lang="en-IN" dirty="0"/>
          </a:p>
          <a:p>
            <a:r>
              <a:rPr lang="en-IN" dirty="0"/>
              <a:t>          ports:</a:t>
            </a:r>
          </a:p>
          <a:p>
            <a:r>
              <a:rPr lang="en-IN" dirty="0"/>
              <a:t>            - </a:t>
            </a:r>
            <a:r>
              <a:rPr lang="en-IN" dirty="0" err="1"/>
              <a:t>containerPort</a:t>
            </a:r>
            <a:r>
              <a:rPr lang="en-IN" dirty="0"/>
              <a:t>: 8081</a:t>
            </a:r>
          </a:p>
        </p:txBody>
      </p:sp>
    </p:spTree>
    <p:extLst>
      <p:ext uri="{BB962C8B-B14F-4D97-AF65-F5344CB8AC3E}">
        <p14:creationId xmlns:p14="http://schemas.microsoft.com/office/powerpoint/2010/main" val="470826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792" y="1781666"/>
            <a:ext cx="1395167" cy="163083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Your machine</a:t>
            </a:r>
          </a:p>
        </p:txBody>
      </p:sp>
      <p:sp>
        <p:nvSpPr>
          <p:cNvPr id="3" name="TextBox 2"/>
          <p:cNvSpPr txBox="1"/>
          <p:nvPr/>
        </p:nvSpPr>
        <p:spPr>
          <a:xfrm>
            <a:off x="207390" y="3761295"/>
            <a:ext cx="1293944" cy="369332"/>
          </a:xfrm>
          <a:prstGeom prst="rect">
            <a:avLst/>
          </a:prstGeom>
          <a:noFill/>
        </p:spPr>
        <p:txBody>
          <a:bodyPr wrap="none" rtlCol="0">
            <a:spAutoFit/>
          </a:bodyPr>
          <a:lstStyle/>
          <a:p>
            <a:r>
              <a:rPr lang="en-IN" dirty="0"/>
              <a:t>192.168.1.2</a:t>
            </a:r>
          </a:p>
        </p:txBody>
      </p:sp>
      <p:sp>
        <p:nvSpPr>
          <p:cNvPr id="4" name="Rounded Rectangle 3"/>
          <p:cNvSpPr/>
          <p:nvPr/>
        </p:nvSpPr>
        <p:spPr>
          <a:xfrm>
            <a:off x="5910606" y="716437"/>
            <a:ext cx="2611225" cy="5392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TextBox 4"/>
          <p:cNvSpPr txBox="1"/>
          <p:nvPr/>
        </p:nvSpPr>
        <p:spPr>
          <a:xfrm>
            <a:off x="6278252" y="348792"/>
            <a:ext cx="1854995" cy="369332"/>
          </a:xfrm>
          <a:prstGeom prst="rect">
            <a:avLst/>
          </a:prstGeom>
          <a:noFill/>
        </p:spPr>
        <p:txBody>
          <a:bodyPr wrap="none" rtlCol="0">
            <a:spAutoFit/>
          </a:bodyPr>
          <a:lstStyle/>
          <a:p>
            <a:r>
              <a:rPr lang="en-IN" dirty="0"/>
              <a:t>Node 192.168.1.1</a:t>
            </a:r>
          </a:p>
        </p:txBody>
      </p:sp>
      <p:sp>
        <p:nvSpPr>
          <p:cNvPr id="6" name="Rectangle 5"/>
          <p:cNvSpPr/>
          <p:nvPr/>
        </p:nvSpPr>
        <p:spPr>
          <a:xfrm>
            <a:off x="6166172" y="4308049"/>
            <a:ext cx="2100092" cy="126319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a:t>
            </a:r>
          </a:p>
          <a:p>
            <a:pPr algn="ctr"/>
            <a:r>
              <a:rPr lang="en-IN" dirty="0"/>
              <a:t>10.244.0.0</a:t>
            </a:r>
          </a:p>
        </p:txBody>
      </p:sp>
      <p:sp>
        <p:nvSpPr>
          <p:cNvPr id="7" name="TextBox 6"/>
          <p:cNvSpPr txBox="1"/>
          <p:nvPr/>
        </p:nvSpPr>
        <p:spPr>
          <a:xfrm>
            <a:off x="8253323" y="1855995"/>
            <a:ext cx="1939890" cy="646331"/>
          </a:xfrm>
          <a:prstGeom prst="rect">
            <a:avLst/>
          </a:prstGeom>
          <a:noFill/>
        </p:spPr>
        <p:txBody>
          <a:bodyPr wrap="none" rtlCol="0">
            <a:spAutoFit/>
          </a:bodyPr>
          <a:lstStyle/>
          <a:p>
            <a:r>
              <a:rPr lang="en-IN" dirty="0"/>
              <a:t>Port range of node</a:t>
            </a:r>
          </a:p>
          <a:p>
            <a:r>
              <a:rPr lang="en-IN" dirty="0"/>
              <a:t>30000-32767</a:t>
            </a:r>
          </a:p>
        </p:txBody>
      </p:sp>
      <p:sp>
        <p:nvSpPr>
          <p:cNvPr id="8" name="Rectangle 7"/>
          <p:cNvSpPr/>
          <p:nvPr/>
        </p:nvSpPr>
        <p:spPr>
          <a:xfrm>
            <a:off x="6153231" y="1547566"/>
            <a:ext cx="2100092" cy="126319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err="1"/>
              <a:t>NodePort</a:t>
            </a:r>
            <a:r>
              <a:rPr lang="en-IN" dirty="0"/>
              <a:t> </a:t>
            </a:r>
          </a:p>
          <a:p>
            <a:pPr algn="ctr"/>
            <a:r>
              <a:rPr lang="en-IN" dirty="0"/>
              <a:t>Service</a:t>
            </a:r>
          </a:p>
        </p:txBody>
      </p:sp>
      <p:cxnSp>
        <p:nvCxnSpPr>
          <p:cNvPr id="10" name="Straight Arrow Connector 9"/>
          <p:cNvCxnSpPr>
            <a:stCxn id="2" idx="3"/>
          </p:cNvCxnSpPr>
          <p:nvPr/>
        </p:nvCxnSpPr>
        <p:spPr>
          <a:xfrm flipV="1">
            <a:off x="1743959" y="1957630"/>
            <a:ext cx="4409272" cy="639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p:cNvCxnSpPr>
          <p:nvPr/>
        </p:nvCxnSpPr>
        <p:spPr>
          <a:xfrm>
            <a:off x="7203277" y="2810757"/>
            <a:ext cx="12941" cy="1497292"/>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1743959" y="4751109"/>
            <a:ext cx="1951348" cy="369332"/>
          </a:xfrm>
          <a:prstGeom prst="rect">
            <a:avLst/>
          </a:prstGeom>
          <a:noFill/>
        </p:spPr>
        <p:txBody>
          <a:bodyPr wrap="square" rtlCol="0">
            <a:spAutoFit/>
          </a:bodyPr>
          <a:lstStyle/>
          <a:p>
            <a:r>
              <a:rPr lang="en-IN" b="1" dirty="0" err="1"/>
              <a:t>NodePort</a:t>
            </a:r>
            <a:r>
              <a:rPr lang="en-IN" b="1" dirty="0"/>
              <a:t> Service</a:t>
            </a:r>
          </a:p>
        </p:txBody>
      </p:sp>
    </p:spTree>
    <p:extLst>
      <p:ext uri="{BB962C8B-B14F-4D97-AF65-F5344CB8AC3E}">
        <p14:creationId xmlns:p14="http://schemas.microsoft.com/office/powerpoint/2010/main" val="24987881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4524" y="2818614"/>
            <a:ext cx="10737130" cy="3789576"/>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r"/>
            <a:r>
              <a:rPr lang="en-IN" dirty="0"/>
              <a:t>K8s </a:t>
            </a:r>
            <a:r>
              <a:rPr lang="en-IN" dirty="0" err="1"/>
              <a:t>CLuster</a:t>
            </a:r>
            <a:endParaRPr lang="en-IN" dirty="0"/>
          </a:p>
        </p:txBody>
      </p:sp>
      <p:sp>
        <p:nvSpPr>
          <p:cNvPr id="3" name="Rectangle 2"/>
          <p:cNvSpPr/>
          <p:nvPr/>
        </p:nvSpPr>
        <p:spPr>
          <a:xfrm>
            <a:off x="471340" y="4147794"/>
            <a:ext cx="4138367" cy="2300140"/>
          </a:xfrm>
          <a:prstGeom prst="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IN" dirty="0"/>
              <a:t>Blue Deployment</a:t>
            </a:r>
          </a:p>
        </p:txBody>
      </p:sp>
      <p:sp>
        <p:nvSpPr>
          <p:cNvPr id="2" name="TextBox 1"/>
          <p:cNvSpPr txBox="1"/>
          <p:nvPr/>
        </p:nvSpPr>
        <p:spPr>
          <a:xfrm>
            <a:off x="329938" y="348792"/>
            <a:ext cx="9747316" cy="1477328"/>
          </a:xfrm>
          <a:prstGeom prst="rect">
            <a:avLst/>
          </a:prstGeom>
          <a:noFill/>
        </p:spPr>
        <p:txBody>
          <a:bodyPr wrap="square" rtlCol="0">
            <a:spAutoFit/>
          </a:bodyPr>
          <a:lstStyle/>
          <a:p>
            <a:r>
              <a:rPr lang="en-IN" dirty="0"/>
              <a:t>Blue-Green Deployment-</a:t>
            </a:r>
          </a:p>
          <a:p>
            <a:pPr marL="285750" indent="-285750">
              <a:buFont typeface="Arial" panose="020B0604020202020204" pitchFamily="34" charset="0"/>
              <a:buChar char="•"/>
            </a:pPr>
            <a:r>
              <a:rPr lang="en-IN" dirty="0"/>
              <a:t>Zero downtime deployment, because in this type of deployment strategy, k8s is not going to delete or replace any existing pod, instead it create a new pod, in new environment along with existing deployment</a:t>
            </a:r>
          </a:p>
          <a:p>
            <a:pPr marL="285750" indent="-285750">
              <a:buFont typeface="Arial" panose="020B0604020202020204" pitchFamily="34" charset="0"/>
              <a:buChar char="•"/>
            </a:pPr>
            <a:r>
              <a:rPr lang="en-IN" dirty="0"/>
              <a:t>Advantage- reduced downtime, immediate rollback</a:t>
            </a:r>
          </a:p>
        </p:txBody>
      </p:sp>
      <p:sp>
        <p:nvSpPr>
          <p:cNvPr id="4" name="Rectangle 3"/>
          <p:cNvSpPr/>
          <p:nvPr/>
        </p:nvSpPr>
        <p:spPr>
          <a:xfrm>
            <a:off x="5487971" y="4147794"/>
            <a:ext cx="4138367" cy="2300139"/>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t"/>
          <a:lstStyle/>
          <a:p>
            <a:pPr algn="ctr"/>
            <a:r>
              <a:rPr lang="en-IN" dirty="0"/>
              <a:t>Green Deployment</a:t>
            </a:r>
          </a:p>
        </p:txBody>
      </p:sp>
      <p:sp>
        <p:nvSpPr>
          <p:cNvPr id="6" name="Rectangle 5"/>
          <p:cNvSpPr/>
          <p:nvPr/>
        </p:nvSpPr>
        <p:spPr>
          <a:xfrm>
            <a:off x="744718" y="4864231"/>
            <a:ext cx="1084082" cy="102752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 1</a:t>
            </a:r>
          </a:p>
        </p:txBody>
      </p:sp>
      <p:sp>
        <p:nvSpPr>
          <p:cNvPr id="7" name="Rectangle 6"/>
          <p:cNvSpPr/>
          <p:nvPr/>
        </p:nvSpPr>
        <p:spPr>
          <a:xfrm>
            <a:off x="2540523" y="4864231"/>
            <a:ext cx="1084082" cy="102752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 N</a:t>
            </a:r>
          </a:p>
        </p:txBody>
      </p:sp>
      <p:sp>
        <p:nvSpPr>
          <p:cNvPr id="11" name="Rectangle 10"/>
          <p:cNvSpPr/>
          <p:nvPr/>
        </p:nvSpPr>
        <p:spPr>
          <a:xfrm>
            <a:off x="6147848" y="4887798"/>
            <a:ext cx="1084082" cy="102752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 1</a:t>
            </a:r>
          </a:p>
        </p:txBody>
      </p:sp>
      <p:sp>
        <p:nvSpPr>
          <p:cNvPr id="12" name="Rectangle 11"/>
          <p:cNvSpPr/>
          <p:nvPr/>
        </p:nvSpPr>
        <p:spPr>
          <a:xfrm>
            <a:off x="7943653" y="4887798"/>
            <a:ext cx="1084082" cy="102752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Pod N</a:t>
            </a:r>
          </a:p>
        </p:txBody>
      </p:sp>
      <p:sp>
        <p:nvSpPr>
          <p:cNvPr id="14" name="Oval 13"/>
          <p:cNvSpPr/>
          <p:nvPr/>
        </p:nvSpPr>
        <p:spPr>
          <a:xfrm>
            <a:off x="4667840" y="1765937"/>
            <a:ext cx="1253765" cy="6598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User</a:t>
            </a:r>
          </a:p>
        </p:txBody>
      </p:sp>
      <p:sp>
        <p:nvSpPr>
          <p:cNvPr id="15" name="Rectangle 14"/>
          <p:cNvSpPr/>
          <p:nvPr/>
        </p:nvSpPr>
        <p:spPr>
          <a:xfrm>
            <a:off x="4044099" y="3007151"/>
            <a:ext cx="2479249" cy="40535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err="1"/>
              <a:t>LoadBalancing</a:t>
            </a:r>
            <a:r>
              <a:rPr lang="en-IN" dirty="0"/>
              <a:t> Service</a:t>
            </a:r>
          </a:p>
        </p:txBody>
      </p:sp>
      <p:cxnSp>
        <p:nvCxnSpPr>
          <p:cNvPr id="17" name="Straight Arrow Connector 16"/>
          <p:cNvCxnSpPr>
            <a:stCxn id="14" idx="4"/>
          </p:cNvCxnSpPr>
          <p:nvPr/>
        </p:nvCxnSpPr>
        <p:spPr>
          <a:xfrm>
            <a:off x="5294723" y="2425813"/>
            <a:ext cx="23567" cy="603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2"/>
          </p:cNvCxnSpPr>
          <p:nvPr/>
        </p:nvCxnSpPr>
        <p:spPr>
          <a:xfrm flipH="1">
            <a:off x="2450969" y="3412503"/>
            <a:ext cx="2832755" cy="73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40523" y="3805304"/>
            <a:ext cx="1774204" cy="369332"/>
          </a:xfrm>
          <a:prstGeom prst="rect">
            <a:avLst/>
          </a:prstGeom>
          <a:noFill/>
        </p:spPr>
        <p:txBody>
          <a:bodyPr wrap="none" rtlCol="0">
            <a:spAutoFit/>
          </a:bodyPr>
          <a:lstStyle/>
          <a:p>
            <a:r>
              <a:rPr lang="en-IN" dirty="0"/>
              <a:t>If selector is blue</a:t>
            </a:r>
          </a:p>
        </p:txBody>
      </p:sp>
      <p:cxnSp>
        <p:nvCxnSpPr>
          <p:cNvPr id="22" name="Straight Arrow Connector 21"/>
          <p:cNvCxnSpPr>
            <a:stCxn id="15" idx="2"/>
            <a:endCxn id="4" idx="0"/>
          </p:cNvCxnSpPr>
          <p:nvPr/>
        </p:nvCxnSpPr>
        <p:spPr>
          <a:xfrm>
            <a:off x="5283724" y="3412503"/>
            <a:ext cx="2273431" cy="73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91945" y="3795877"/>
            <a:ext cx="1901033" cy="369332"/>
          </a:xfrm>
          <a:prstGeom prst="rect">
            <a:avLst/>
          </a:prstGeom>
          <a:noFill/>
        </p:spPr>
        <p:txBody>
          <a:bodyPr wrap="none" rtlCol="0">
            <a:spAutoFit/>
          </a:bodyPr>
          <a:lstStyle/>
          <a:p>
            <a:r>
              <a:rPr lang="en-IN" dirty="0"/>
              <a:t>If selector is green</a:t>
            </a:r>
          </a:p>
        </p:txBody>
      </p:sp>
    </p:spTree>
    <p:extLst>
      <p:ext uri="{BB962C8B-B14F-4D97-AF65-F5344CB8AC3E}">
        <p14:creationId xmlns:p14="http://schemas.microsoft.com/office/powerpoint/2010/main" val="20696775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503" y="246931"/>
            <a:ext cx="11980244" cy="6428189"/>
          </a:xfrm>
          <a:prstGeom prst="rect">
            <a:avLst/>
          </a:prstGeom>
        </p:spPr>
      </p:pic>
    </p:spTree>
    <p:extLst>
      <p:ext uri="{BB962C8B-B14F-4D97-AF65-F5344CB8AC3E}">
        <p14:creationId xmlns:p14="http://schemas.microsoft.com/office/powerpoint/2010/main" val="11743201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AC2AE7-80B6-F87B-1640-B3AF8AE15E34}"/>
              </a:ext>
            </a:extLst>
          </p:cNvPr>
          <p:cNvPicPr>
            <a:picLocks noChangeAspect="1"/>
          </p:cNvPicPr>
          <p:nvPr/>
        </p:nvPicPr>
        <p:blipFill>
          <a:blip r:embed="rId2"/>
          <a:stretch>
            <a:fillRect/>
          </a:stretch>
        </p:blipFill>
        <p:spPr>
          <a:xfrm>
            <a:off x="1632857" y="1151164"/>
            <a:ext cx="9478735" cy="4963885"/>
          </a:xfrm>
          <a:prstGeom prst="rect">
            <a:avLst/>
          </a:prstGeom>
        </p:spPr>
      </p:pic>
    </p:spTree>
    <p:extLst>
      <p:ext uri="{BB962C8B-B14F-4D97-AF65-F5344CB8AC3E}">
        <p14:creationId xmlns:p14="http://schemas.microsoft.com/office/powerpoint/2010/main" val="40775149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8862" y="405354"/>
            <a:ext cx="9115719" cy="6108568"/>
          </a:xfrm>
          <a:prstGeom prst="rect">
            <a:avLst/>
          </a:prstGeom>
        </p:spPr>
      </p:pic>
    </p:spTree>
    <p:extLst>
      <p:ext uri="{BB962C8B-B14F-4D97-AF65-F5344CB8AC3E}">
        <p14:creationId xmlns:p14="http://schemas.microsoft.com/office/powerpoint/2010/main" val="15840431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1288" y="514584"/>
            <a:ext cx="7852526" cy="5999282"/>
          </a:xfrm>
          <a:prstGeom prst="rect">
            <a:avLst/>
          </a:prstGeom>
        </p:spPr>
      </p:pic>
    </p:spTree>
    <p:extLst>
      <p:ext uri="{BB962C8B-B14F-4D97-AF65-F5344CB8AC3E}">
        <p14:creationId xmlns:p14="http://schemas.microsoft.com/office/powerpoint/2010/main" val="13328090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645F6-0BED-4B38-C5F6-211FDB81F05E}"/>
              </a:ext>
            </a:extLst>
          </p:cNvPr>
          <p:cNvSpPr txBox="1"/>
          <p:nvPr/>
        </p:nvSpPr>
        <p:spPr>
          <a:xfrm>
            <a:off x="802141" y="804680"/>
            <a:ext cx="9501188" cy="3693319"/>
          </a:xfrm>
          <a:prstGeom prst="rect">
            <a:avLst/>
          </a:prstGeom>
          <a:noFill/>
        </p:spPr>
        <p:txBody>
          <a:bodyPr wrap="square">
            <a:spAutoFit/>
          </a:bodyPr>
          <a:lstStyle/>
          <a:p>
            <a:pPr marL="285750" indent="-285750">
              <a:buFont typeface="Arial" panose="020B0604020202020204" pitchFamily="34" charset="0"/>
              <a:buChar char="•"/>
            </a:pPr>
            <a:r>
              <a:rPr lang="en-US" dirty="0"/>
              <a:t>In Kubernetes, a </a:t>
            </a:r>
            <a:r>
              <a:rPr lang="en-US" b="1" dirty="0" err="1"/>
              <a:t>PersistentVolume</a:t>
            </a:r>
            <a:r>
              <a:rPr lang="en-US" dirty="0"/>
              <a:t> (PV) is a piece of storage in the cluster that has been provisioned by an administrator. It is a resource in the cluster just like a node is a cluster resource. </a:t>
            </a:r>
          </a:p>
          <a:p>
            <a:pPr marL="285750" indent="-285750">
              <a:buFont typeface="Arial" panose="020B0604020202020204" pitchFamily="34" charset="0"/>
              <a:buChar char="•"/>
            </a:pPr>
            <a:r>
              <a:rPr lang="en-US" dirty="0"/>
              <a:t>PVs are volume plugins like Volumes, but have a lifecycle independent of any individual Pod that uses the PV. This means that PVs persist beyond the lifetime of any individual Pod.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convert plain text to secret</a:t>
            </a:r>
          </a:p>
          <a:p>
            <a:pPr marL="285750" indent="-285750">
              <a:buFont typeface="Arial" panose="020B0604020202020204" pitchFamily="34" charset="0"/>
              <a:buChar char="•"/>
            </a:pPr>
            <a:r>
              <a:rPr lang="en-US"/>
              <a:t>Password =</a:t>
            </a:r>
            <a:r>
              <a:rPr lang="en-US" dirty="0"/>
              <a:t>root,</a:t>
            </a:r>
          </a:p>
          <a:p>
            <a:pPr marL="285750" indent="-285750">
              <a:buFont typeface="Arial" panose="020B0604020202020204" pitchFamily="34" charset="0"/>
              <a:buChar char="•"/>
            </a:pPr>
            <a:r>
              <a:rPr lang="en-US" dirty="0"/>
              <a:t>So ‘root’ need to encoded</a:t>
            </a:r>
          </a:p>
          <a:p>
            <a:pPr marL="285750" indent="-285750">
              <a:buFont typeface="Arial" panose="020B0604020202020204" pitchFamily="34" charset="0"/>
              <a:buChar char="•"/>
            </a:pPr>
            <a:r>
              <a:rPr lang="en-US" dirty="0"/>
              <a:t>So on </a:t>
            </a:r>
            <a:r>
              <a:rPr lang="en-US" dirty="0" err="1"/>
              <a:t>linux</a:t>
            </a:r>
            <a:r>
              <a:rPr lang="en-US" dirty="0"/>
              <a:t>-</a:t>
            </a:r>
          </a:p>
          <a:p>
            <a:pPr marL="285750" indent="-285750">
              <a:buFont typeface="Arial" panose="020B0604020202020204" pitchFamily="34" charset="0"/>
              <a:buChar char="•"/>
            </a:pPr>
            <a:r>
              <a:rPr lang="en-US" dirty="0"/>
              <a:t>Echo –n ‘root’ | base64</a:t>
            </a:r>
          </a:p>
          <a:p>
            <a:pPr marL="285750" indent="-285750">
              <a:buFont typeface="Arial" panose="020B0604020202020204" pitchFamily="34" charset="0"/>
              <a:buChar char="•"/>
            </a:pPr>
            <a:r>
              <a:rPr lang="en-US" dirty="0"/>
              <a:t>Cmdjfk256=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1996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Containerization</a:t>
            </a:r>
          </a:p>
        </p:txBody>
      </p:sp>
      <p:sp>
        <p:nvSpPr>
          <p:cNvPr id="3" name="Content Placeholder 2"/>
          <p:cNvSpPr>
            <a:spLocks noGrp="1"/>
          </p:cNvSpPr>
          <p:nvPr>
            <p:ph idx="1"/>
          </p:nvPr>
        </p:nvSpPr>
        <p:spPr>
          <a:xfrm>
            <a:off x="838200" y="1825625"/>
            <a:ext cx="4657627" cy="4351338"/>
          </a:xfrm>
        </p:spPr>
        <p:txBody>
          <a:bodyPr/>
          <a:lstStyle/>
          <a:p>
            <a:r>
              <a:rPr lang="en-IN" dirty="0"/>
              <a:t>It is a form of OS virtualization, wherein we make use of isolated user spaces, called ‘containers’.</a:t>
            </a:r>
          </a:p>
          <a:p>
            <a:r>
              <a:rPr lang="en-IN" dirty="0"/>
              <a:t>These containers used the same shared OS.</a:t>
            </a:r>
          </a:p>
          <a:p>
            <a:r>
              <a:rPr lang="en-IN" dirty="0"/>
              <a:t>E.g. Docker, </a:t>
            </a:r>
            <a:r>
              <a:rPr lang="en-IN" dirty="0" err="1"/>
              <a:t>OpenShift</a:t>
            </a:r>
            <a:r>
              <a:rPr lang="en-IN" dirty="0"/>
              <a:t>, </a:t>
            </a:r>
            <a:r>
              <a:rPr lang="en-IN" dirty="0" err="1"/>
              <a:t>containerd</a:t>
            </a:r>
            <a:r>
              <a:rPr lang="en-IN" dirty="0"/>
              <a:t>, Rocket, Docker Swarm</a:t>
            </a:r>
          </a:p>
          <a:p>
            <a:endParaRPr lang="en-IN" dirty="0"/>
          </a:p>
          <a:p>
            <a:endParaRPr lang="en-IN" dirty="0"/>
          </a:p>
        </p:txBody>
      </p:sp>
      <p:sp>
        <p:nvSpPr>
          <p:cNvPr id="4" name="Rectangle 3"/>
          <p:cNvSpPr/>
          <p:nvPr/>
        </p:nvSpPr>
        <p:spPr>
          <a:xfrm>
            <a:off x="6653250" y="853181"/>
            <a:ext cx="3895344" cy="55412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6735546" y="5900669"/>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HW</a:t>
            </a:r>
          </a:p>
        </p:txBody>
      </p:sp>
      <p:sp>
        <p:nvSpPr>
          <p:cNvPr id="6" name="Rectangle 5"/>
          <p:cNvSpPr/>
          <p:nvPr/>
        </p:nvSpPr>
        <p:spPr>
          <a:xfrm>
            <a:off x="6735546" y="5406893"/>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Host OS</a:t>
            </a:r>
          </a:p>
        </p:txBody>
      </p:sp>
      <p:sp>
        <p:nvSpPr>
          <p:cNvPr id="7" name="Rectangle 6"/>
          <p:cNvSpPr/>
          <p:nvPr/>
        </p:nvSpPr>
        <p:spPr>
          <a:xfrm>
            <a:off x="6735546" y="4913117"/>
            <a:ext cx="3703320" cy="384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Docker</a:t>
            </a:r>
          </a:p>
        </p:txBody>
      </p:sp>
      <p:sp>
        <p:nvSpPr>
          <p:cNvPr id="8" name="Rectangle 7"/>
          <p:cNvSpPr/>
          <p:nvPr/>
        </p:nvSpPr>
        <p:spPr>
          <a:xfrm>
            <a:off x="6735546" y="1154933"/>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9" name="Rectangle 8"/>
          <p:cNvSpPr/>
          <p:nvPr/>
        </p:nvSpPr>
        <p:spPr>
          <a:xfrm>
            <a:off x="6836130" y="1328669"/>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App1</a:t>
            </a:r>
          </a:p>
        </p:txBody>
      </p:sp>
      <p:sp>
        <p:nvSpPr>
          <p:cNvPr id="10" name="Rectangle 9"/>
          <p:cNvSpPr/>
          <p:nvPr/>
        </p:nvSpPr>
        <p:spPr>
          <a:xfrm>
            <a:off x="6822414" y="2566157"/>
            <a:ext cx="850392" cy="1911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1" name="Rectangle 10"/>
          <p:cNvSpPr/>
          <p:nvPr/>
        </p:nvSpPr>
        <p:spPr>
          <a:xfrm>
            <a:off x="9375114" y="1161029"/>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2" name="Rectangle 11"/>
          <p:cNvSpPr/>
          <p:nvPr/>
        </p:nvSpPr>
        <p:spPr>
          <a:xfrm>
            <a:off x="9475698" y="1334765"/>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App3</a:t>
            </a:r>
          </a:p>
        </p:txBody>
      </p:sp>
      <p:sp>
        <p:nvSpPr>
          <p:cNvPr id="13" name="Rectangle 12"/>
          <p:cNvSpPr/>
          <p:nvPr/>
        </p:nvSpPr>
        <p:spPr>
          <a:xfrm>
            <a:off x="8021802" y="1161029"/>
            <a:ext cx="1051560" cy="363016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4" name="Rectangle 13"/>
          <p:cNvSpPr/>
          <p:nvPr/>
        </p:nvSpPr>
        <p:spPr>
          <a:xfrm>
            <a:off x="8122386" y="1334765"/>
            <a:ext cx="850392" cy="7223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App2</a:t>
            </a:r>
          </a:p>
        </p:txBody>
      </p:sp>
      <p:sp>
        <p:nvSpPr>
          <p:cNvPr id="15" name="TextBox 14"/>
          <p:cNvSpPr txBox="1"/>
          <p:nvPr/>
        </p:nvSpPr>
        <p:spPr>
          <a:xfrm>
            <a:off x="6833844" y="893540"/>
            <a:ext cx="870966" cy="261610"/>
          </a:xfrm>
          <a:prstGeom prst="rect">
            <a:avLst/>
          </a:prstGeom>
          <a:noFill/>
        </p:spPr>
        <p:txBody>
          <a:bodyPr wrap="square" rtlCol="0">
            <a:spAutoFit/>
          </a:bodyPr>
          <a:lstStyle/>
          <a:p>
            <a:r>
              <a:rPr lang="en-IN" sz="1100" dirty="0"/>
              <a:t>Container</a:t>
            </a:r>
          </a:p>
        </p:txBody>
      </p:sp>
      <p:sp>
        <p:nvSpPr>
          <p:cNvPr id="16" name="Rectangle 15"/>
          <p:cNvSpPr/>
          <p:nvPr/>
        </p:nvSpPr>
        <p:spPr>
          <a:xfrm>
            <a:off x="9440265" y="2529581"/>
            <a:ext cx="850392" cy="1911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7" name="Rectangle 16"/>
          <p:cNvSpPr/>
          <p:nvPr/>
        </p:nvSpPr>
        <p:spPr>
          <a:xfrm>
            <a:off x="8126196" y="2566157"/>
            <a:ext cx="850392" cy="1911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dirty="0"/>
              <a:t>Lib/ Dependency</a:t>
            </a:r>
          </a:p>
        </p:txBody>
      </p:sp>
      <p:sp>
        <p:nvSpPr>
          <p:cNvPr id="18" name="TextBox 17"/>
          <p:cNvSpPr txBox="1"/>
          <p:nvPr/>
        </p:nvSpPr>
        <p:spPr>
          <a:xfrm>
            <a:off x="9483318" y="881390"/>
            <a:ext cx="870966" cy="261610"/>
          </a:xfrm>
          <a:prstGeom prst="rect">
            <a:avLst/>
          </a:prstGeom>
          <a:noFill/>
        </p:spPr>
        <p:txBody>
          <a:bodyPr wrap="square" rtlCol="0">
            <a:spAutoFit/>
          </a:bodyPr>
          <a:lstStyle/>
          <a:p>
            <a:r>
              <a:rPr lang="en-IN" sz="1100" dirty="0"/>
              <a:t>Container</a:t>
            </a:r>
          </a:p>
        </p:txBody>
      </p:sp>
      <p:sp>
        <p:nvSpPr>
          <p:cNvPr id="19" name="TextBox 18"/>
          <p:cNvSpPr txBox="1"/>
          <p:nvPr/>
        </p:nvSpPr>
        <p:spPr>
          <a:xfrm>
            <a:off x="8068284" y="874517"/>
            <a:ext cx="870966" cy="261610"/>
          </a:xfrm>
          <a:prstGeom prst="rect">
            <a:avLst/>
          </a:prstGeom>
          <a:noFill/>
        </p:spPr>
        <p:txBody>
          <a:bodyPr wrap="square" rtlCol="0">
            <a:spAutoFit/>
          </a:bodyPr>
          <a:lstStyle/>
          <a:p>
            <a:r>
              <a:rPr lang="en-IN" sz="1100" dirty="0"/>
              <a:t>Container</a:t>
            </a:r>
          </a:p>
        </p:txBody>
      </p:sp>
    </p:spTree>
    <p:extLst>
      <p:ext uri="{BB962C8B-B14F-4D97-AF65-F5344CB8AC3E}">
        <p14:creationId xmlns:p14="http://schemas.microsoft.com/office/powerpoint/2010/main" val="4769034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5578" y="590466"/>
            <a:ext cx="4258269" cy="4715533"/>
          </a:xfrm>
          <a:prstGeom prst="rect">
            <a:avLst/>
          </a:prstGeom>
        </p:spPr>
      </p:pic>
      <p:pic>
        <p:nvPicPr>
          <p:cNvPr id="5" name="Picture 4"/>
          <p:cNvPicPr>
            <a:picLocks noChangeAspect="1"/>
          </p:cNvPicPr>
          <p:nvPr/>
        </p:nvPicPr>
        <p:blipFill>
          <a:blip r:embed="rId3"/>
          <a:stretch>
            <a:fillRect/>
          </a:stretch>
        </p:blipFill>
        <p:spPr>
          <a:xfrm>
            <a:off x="6923096" y="590466"/>
            <a:ext cx="4115011" cy="3733992"/>
          </a:xfrm>
          <a:prstGeom prst="rect">
            <a:avLst/>
          </a:prstGeom>
        </p:spPr>
      </p:pic>
    </p:spTree>
    <p:extLst>
      <p:ext uri="{BB962C8B-B14F-4D97-AF65-F5344CB8AC3E}">
        <p14:creationId xmlns:p14="http://schemas.microsoft.com/office/powerpoint/2010/main" val="17057062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2464" y="183798"/>
            <a:ext cx="2705239" cy="3492679"/>
          </a:xfrm>
          <a:prstGeom prst="rect">
            <a:avLst/>
          </a:prstGeom>
        </p:spPr>
      </p:pic>
      <p:pic>
        <p:nvPicPr>
          <p:cNvPr id="3" name="Picture 2"/>
          <p:cNvPicPr>
            <a:picLocks noChangeAspect="1"/>
          </p:cNvPicPr>
          <p:nvPr/>
        </p:nvPicPr>
        <p:blipFill>
          <a:blip r:embed="rId3"/>
          <a:stretch>
            <a:fillRect/>
          </a:stretch>
        </p:blipFill>
        <p:spPr>
          <a:xfrm>
            <a:off x="3464231" y="269526"/>
            <a:ext cx="3359323" cy="3321221"/>
          </a:xfrm>
          <a:prstGeom prst="rect">
            <a:avLst/>
          </a:prstGeom>
        </p:spPr>
      </p:pic>
      <p:pic>
        <p:nvPicPr>
          <p:cNvPr id="4" name="Picture 3"/>
          <p:cNvPicPr>
            <a:picLocks noChangeAspect="1"/>
          </p:cNvPicPr>
          <p:nvPr/>
        </p:nvPicPr>
        <p:blipFill>
          <a:blip r:embed="rId4"/>
          <a:stretch>
            <a:fillRect/>
          </a:stretch>
        </p:blipFill>
        <p:spPr>
          <a:xfrm>
            <a:off x="8229998" y="710873"/>
            <a:ext cx="2349621" cy="2438525"/>
          </a:xfrm>
          <a:prstGeom prst="rect">
            <a:avLst/>
          </a:prstGeom>
        </p:spPr>
      </p:pic>
    </p:spTree>
    <p:extLst>
      <p:ext uri="{BB962C8B-B14F-4D97-AF65-F5344CB8AC3E}">
        <p14:creationId xmlns:p14="http://schemas.microsoft.com/office/powerpoint/2010/main" val="15993225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3100" y="300653"/>
            <a:ext cx="10655300" cy="632480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apple-system"/>
                <a:hlinkClick r:id="rId2" tooltip="https://capgemini.udemy.com/course/azure-devops-for-beginners/"/>
              </a:rPr>
              <a:t>https://capgemini.udemy.com/course/azure-devops-for-beginners/</a:t>
            </a:r>
            <a:endParaRPr lang="en-US" dirty="0">
              <a:latin typeface="-apple-system"/>
            </a:endParaRPr>
          </a:p>
          <a:p>
            <a:pPr marL="285750" indent="-285750">
              <a:lnSpc>
                <a:spcPct val="150000"/>
              </a:lnSpc>
              <a:buFont typeface="Arial" panose="020B0604020202020204" pitchFamily="34" charset="0"/>
              <a:buChar char="•"/>
            </a:pPr>
            <a:r>
              <a:rPr lang="en-US" dirty="0">
                <a:latin typeface="-apple-system"/>
                <a:hlinkClick r:id="rId3" tooltip="https://capgemini.udemy.com/course/web-application-security-for-absolute-beginners-no-coding/"/>
              </a:rPr>
              <a:t>https://capgemini.udemy.com/course/web-application-security-for-absolute-beginners-no-coding/</a:t>
            </a:r>
            <a:endParaRPr lang="en-US" dirty="0">
              <a:latin typeface="-apple-system"/>
            </a:endParaRPr>
          </a:p>
          <a:p>
            <a:pPr marL="285750" indent="-285750">
              <a:lnSpc>
                <a:spcPct val="150000"/>
              </a:lnSpc>
              <a:buFont typeface="Arial" panose="020B0604020202020204" pitchFamily="34" charset="0"/>
              <a:buChar char="•"/>
            </a:pPr>
            <a:r>
              <a:rPr lang="en-US" dirty="0">
                <a:latin typeface="-apple-system"/>
                <a:hlinkClick r:id="rId4" tooltip="https://owasp.org/www-project-top-ten/"/>
              </a:rPr>
              <a:t>https://owasp.org/www-project-top-ten/</a:t>
            </a:r>
            <a:endParaRPr lang="en-US" dirty="0">
              <a:latin typeface="-apple-system"/>
            </a:endParaRPr>
          </a:p>
          <a:p>
            <a:pPr marL="285750" indent="-285750">
              <a:lnSpc>
                <a:spcPct val="150000"/>
              </a:lnSpc>
              <a:buFont typeface="Arial" panose="020B0604020202020204" pitchFamily="34" charset="0"/>
              <a:buChar char="•"/>
            </a:pPr>
            <a:r>
              <a:rPr lang="en-US" dirty="0">
                <a:latin typeface="-apple-system"/>
              </a:rPr>
              <a:t>OWASP Top Ten | OWASP Foundation</a:t>
            </a:r>
          </a:p>
          <a:p>
            <a:pPr marL="285750" indent="-285750">
              <a:lnSpc>
                <a:spcPct val="150000"/>
              </a:lnSpc>
              <a:buFont typeface="Arial" panose="020B0604020202020204" pitchFamily="34" charset="0"/>
              <a:buChar char="•"/>
            </a:pPr>
            <a:r>
              <a:rPr lang="en-US" dirty="0">
                <a:latin typeface="-apple-system"/>
                <a:hlinkClick r:id="rId5" tooltip="https://learn.microsoft.com/en-us/azure/devops/repos/git/clone?view=azure-devops&amp;tabs=visual-studio-2022"/>
              </a:rPr>
              <a:t>https://learn.microsoft.com/en-us/azure/devops/repos/git/clone?view=azure-devops&amp;tabs=visual-studio-2022</a:t>
            </a:r>
            <a:endParaRPr lang="en-US" dirty="0">
              <a:latin typeface="-apple-system"/>
            </a:endParaRPr>
          </a:p>
          <a:p>
            <a:pPr marL="285750" indent="-285750">
              <a:lnSpc>
                <a:spcPct val="150000"/>
              </a:lnSpc>
              <a:buFont typeface="Arial" panose="020B0604020202020204" pitchFamily="34" charset="0"/>
              <a:buChar char="•"/>
            </a:pPr>
            <a:r>
              <a:rPr lang="en-US" dirty="0">
                <a:latin typeface="-apple-system"/>
              </a:rPr>
              <a:t>Clone an existing </a:t>
            </a:r>
            <a:r>
              <a:rPr lang="en-US" dirty="0" err="1">
                <a:latin typeface="-apple-system"/>
              </a:rPr>
              <a:t>Git</a:t>
            </a:r>
            <a:r>
              <a:rPr lang="en-US" dirty="0">
                <a:latin typeface="-apple-system"/>
              </a:rPr>
              <a:t> repo - Azure Repos</a:t>
            </a:r>
          </a:p>
          <a:p>
            <a:pPr marL="285750" indent="-285750">
              <a:lnSpc>
                <a:spcPct val="150000"/>
              </a:lnSpc>
              <a:buFont typeface="Arial" panose="020B0604020202020204" pitchFamily="34" charset="0"/>
              <a:buChar char="•"/>
            </a:pPr>
            <a:r>
              <a:rPr lang="en-US" dirty="0">
                <a:latin typeface="-apple-system"/>
              </a:rPr>
              <a:t>Learn how to create a local clone of any remote </a:t>
            </a:r>
            <a:r>
              <a:rPr lang="en-US" dirty="0" err="1">
                <a:latin typeface="-apple-system"/>
              </a:rPr>
              <a:t>Git</a:t>
            </a:r>
            <a:r>
              <a:rPr lang="en-US" dirty="0">
                <a:latin typeface="-apple-system"/>
              </a:rPr>
              <a:t> repo using Visual Studio or the </a:t>
            </a:r>
            <a:r>
              <a:rPr lang="en-US" dirty="0" err="1">
                <a:latin typeface="-apple-system"/>
              </a:rPr>
              <a:t>Git</a:t>
            </a:r>
            <a:r>
              <a:rPr lang="en-US" dirty="0">
                <a:latin typeface="-apple-system"/>
              </a:rPr>
              <a:t> command line.</a:t>
            </a:r>
          </a:p>
          <a:p>
            <a:pPr marL="285750" indent="-285750">
              <a:lnSpc>
                <a:spcPct val="150000"/>
              </a:lnSpc>
              <a:buFont typeface="Arial" panose="020B0604020202020204" pitchFamily="34" charset="0"/>
              <a:buChar char="•"/>
            </a:pPr>
            <a:r>
              <a:rPr lang="en-US" dirty="0">
                <a:latin typeface="-apple-system"/>
                <a:hlinkClick r:id="rId6" tooltip="https://learn.microsoft.com/en-us/azure/devops/pipelines/get-started/pipelines-get-started?view=azure-devops"/>
              </a:rPr>
              <a:t>https://learn.microsoft.com/en-us/azure/devops/pipelines/get-started/pipelines-get-started?view=azure-devops</a:t>
            </a:r>
            <a:endParaRPr lang="en-US" dirty="0">
              <a:latin typeface="-apple-system"/>
            </a:endParaRPr>
          </a:p>
          <a:p>
            <a:pPr marL="285750" indent="-285750">
              <a:lnSpc>
                <a:spcPct val="150000"/>
              </a:lnSpc>
              <a:buFont typeface="Arial" panose="020B0604020202020204" pitchFamily="34" charset="0"/>
              <a:buChar char="•"/>
            </a:pPr>
            <a:r>
              <a:rPr lang="en-US" dirty="0">
                <a:latin typeface="-apple-system"/>
              </a:rPr>
              <a:t>Use Azure Pipelines - Azure Pipelines</a:t>
            </a:r>
          </a:p>
          <a:p>
            <a:pPr marL="285750" indent="-285750">
              <a:lnSpc>
                <a:spcPct val="150000"/>
              </a:lnSpc>
              <a:buFont typeface="Arial" panose="020B0604020202020204" pitchFamily="34" charset="0"/>
              <a:buChar char="•"/>
            </a:pPr>
            <a:r>
              <a:rPr lang="en-US" dirty="0">
                <a:latin typeface="-apple-system"/>
              </a:rPr>
              <a:t>Learn the basics about Azure Pipelines and how to use it to automatically build and release code.</a:t>
            </a:r>
          </a:p>
          <a:p>
            <a:pPr marL="285750" indent="-285750">
              <a:lnSpc>
                <a:spcPct val="150000"/>
              </a:lnSpc>
              <a:buFont typeface="Arial" panose="020B0604020202020204" pitchFamily="34" charset="0"/>
              <a:buChar char="•"/>
            </a:pPr>
            <a:r>
              <a:rPr lang="en-US" dirty="0">
                <a:latin typeface="-apple-system"/>
                <a:hlinkClick r:id="rId7" tooltip="https://dev.azure.com/"/>
              </a:rPr>
              <a:t>https://dev.azure.com/</a:t>
            </a:r>
            <a:endParaRPr lang="en-US" dirty="0">
              <a:latin typeface="-apple-system"/>
            </a:endParaRPr>
          </a:p>
          <a:p>
            <a:pPr marL="285750" indent="-285750">
              <a:lnSpc>
                <a:spcPct val="150000"/>
              </a:lnSpc>
              <a:buFont typeface="Arial" panose="020B0604020202020204" pitchFamily="34" charset="0"/>
              <a:buChar char="•"/>
            </a:pPr>
            <a:r>
              <a:rPr lang="en-US" dirty="0">
                <a:latin typeface="-apple-system"/>
              </a:rPr>
              <a:t>Azure DevOps Services | Microsoft Azure</a:t>
            </a:r>
          </a:p>
        </p:txBody>
      </p:sp>
    </p:spTree>
    <p:extLst>
      <p:ext uri="{BB962C8B-B14F-4D97-AF65-F5344CB8AC3E}">
        <p14:creationId xmlns:p14="http://schemas.microsoft.com/office/powerpoint/2010/main" val="1775680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0">
          <a:schemeClr val="accent5"/>
        </a:lnRef>
        <a:fillRef idx="3">
          <a:schemeClr val="accent5"/>
        </a:fillRef>
        <a:effectRef idx="3">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9E826FE47EE83499EB78E100286F9CF" ma:contentTypeVersion="17" ma:contentTypeDescription="Create a new document." ma:contentTypeScope="" ma:versionID="ec0a9806d20f1d012c4dd9d829d0170a">
  <xsd:schema xmlns:xsd="http://www.w3.org/2001/XMLSchema" xmlns:xs="http://www.w3.org/2001/XMLSchema" xmlns:p="http://schemas.microsoft.com/office/2006/metadata/properties" xmlns:ns3="c0bde971-22b4-4163-a009-3694777d76d4" xmlns:ns4="63e31995-9658-47a2-95e3-f665910d1156" targetNamespace="http://schemas.microsoft.com/office/2006/metadata/properties" ma:root="true" ma:fieldsID="5bc9d3827ea30b535bdebc419e91b755" ns3:_="" ns4:_="">
    <xsd:import namespace="c0bde971-22b4-4163-a009-3694777d76d4"/>
    <xsd:import namespace="63e31995-9658-47a2-95e3-f665910d11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AutoKeyPoints" minOccurs="0"/>
                <xsd:element ref="ns4:MediaServiceKeyPoints" minOccurs="0"/>
                <xsd:element ref="ns4:MediaServiceOCR" minOccurs="0"/>
                <xsd:element ref="ns4:MediaServiceGenerationTime" minOccurs="0"/>
                <xsd:element ref="ns4:MediaServiceEventHashCode" minOccurs="0"/>
                <xsd:element ref="ns4:_activity" minOccurs="0"/>
                <xsd:element ref="ns4:MediaServiceObjectDetectorVersions" minOccurs="0"/>
                <xsd:element ref="ns4:MediaServiceLocation"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de971-22b4-4163-a009-3694777d76d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e31995-9658-47a2-95e3-f665910d11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Location" ma:index="23" nillable="true" ma:displayName="Location" ma:descrip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3e31995-9658-47a2-95e3-f665910d1156" xsi:nil="true"/>
  </documentManagement>
</p:properties>
</file>

<file path=customXml/itemProps1.xml><?xml version="1.0" encoding="utf-8"?>
<ds:datastoreItem xmlns:ds="http://schemas.openxmlformats.org/officeDocument/2006/customXml" ds:itemID="{BCBE6BDC-311C-4285-BC73-B9354C4BC892}">
  <ds:schemaRefs>
    <ds:schemaRef ds:uri="http://schemas.microsoft.com/sharepoint/v3/contenttype/forms"/>
  </ds:schemaRefs>
</ds:datastoreItem>
</file>

<file path=customXml/itemProps2.xml><?xml version="1.0" encoding="utf-8"?>
<ds:datastoreItem xmlns:ds="http://schemas.openxmlformats.org/officeDocument/2006/customXml" ds:itemID="{0596A9D1-FC38-4665-8A3C-99EB548CF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bde971-22b4-4163-a009-3694777d76d4"/>
    <ds:schemaRef ds:uri="63e31995-9658-47a2-95e3-f665910d1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FA9B4-99E3-40DF-A5CB-4E9CC42B6647}">
  <ds:schemaRefs>
    <ds:schemaRef ds:uri="c0bde971-22b4-4163-a009-3694777d76d4"/>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terms/"/>
    <ds:schemaRef ds:uri="http://purl.org/dc/elements/1.1/"/>
    <ds:schemaRef ds:uri="63e31995-9658-47a2-95e3-f665910d115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11726</TotalTime>
  <Words>6239</Words>
  <Application>Microsoft Office PowerPoint</Application>
  <PresentationFormat>Widescreen</PresentationFormat>
  <Paragraphs>1138</Paragraphs>
  <Slides>92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-apple-system</vt:lpstr>
      <vt:lpstr>Arial</vt:lpstr>
      <vt:lpstr>Calibri</vt:lpstr>
      <vt:lpstr>Calibri Light</vt:lpstr>
      <vt:lpstr>Gill Sans MT</vt:lpstr>
      <vt:lpstr>Office Theme</vt:lpstr>
      <vt:lpstr>Docker</vt:lpstr>
      <vt:lpstr>Before Containers</vt:lpstr>
      <vt:lpstr>Virtual Machine</vt:lpstr>
      <vt:lpstr>Virtualization</vt:lpstr>
      <vt:lpstr>PowerPoint Presentation</vt:lpstr>
      <vt:lpstr>PowerPoint Presentation</vt:lpstr>
      <vt:lpstr>PowerPoint Presentation</vt:lpstr>
      <vt:lpstr>Virtualization</vt:lpstr>
      <vt:lpstr>Containerization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Namespace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Networking in K8s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Waghmare, Snehal</dc:creator>
  <cp:lastModifiedBy>Waghmare, Snehal</cp:lastModifiedBy>
  <cp:revision>276</cp:revision>
  <dcterms:created xsi:type="dcterms:W3CDTF">2023-03-10T04:31:44Z</dcterms:created>
  <dcterms:modified xsi:type="dcterms:W3CDTF">2024-07-04T09:56:27Z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0x01010029E826FE47EE83499EB78E100286F9CF</vt:lpwstr>
  </property>
</Properties>
</file>