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29" r:id="rId4"/>
    <p:sldMasterId id="2147483741" r:id="rId5"/>
  </p:sldMasterIdLst>
  <p:sldIdLst>
    <p:sldId id="351" r:id="rId6"/>
    <p:sldId id="352" r:id="rId7"/>
    <p:sldId id="353" r:id="rId8"/>
    <p:sldId id="354" r:id="rId9"/>
    <p:sldId id="374" r:id="rId10"/>
    <p:sldId id="375" r:id="rId11"/>
    <p:sldId id="376" r:id="rId12"/>
    <p:sldId id="380" r:id="rId13"/>
    <p:sldId id="381" r:id="rId14"/>
    <p:sldId id="377" r:id="rId15"/>
    <p:sldId id="378" r:id="rId16"/>
    <p:sldId id="379" r:id="rId17"/>
    <p:sldId id="382" r:id="rId18"/>
    <p:sldId id="383" r:id="rId19"/>
    <p:sldId id="384" r:id="rId20"/>
    <p:sldId id="321" r:id="rId21"/>
    <p:sldId id="355" r:id="rId22"/>
    <p:sldId id="356" r:id="rId23"/>
    <p:sldId id="322" r:id="rId24"/>
    <p:sldId id="323" r:id="rId25"/>
    <p:sldId id="325" r:id="rId26"/>
    <p:sldId id="324" r:id="rId27"/>
    <p:sldId id="301" r:id="rId28"/>
    <p:sldId id="269" r:id="rId29"/>
    <p:sldId id="345" r:id="rId30"/>
    <p:sldId id="271" r:id="rId31"/>
    <p:sldId id="326" r:id="rId32"/>
    <p:sldId id="327" r:id="rId33"/>
    <p:sldId id="328" r:id="rId34"/>
    <p:sldId id="290" r:id="rId35"/>
    <p:sldId id="289" r:id="rId36"/>
    <p:sldId id="270" r:id="rId37"/>
    <p:sldId id="280" r:id="rId38"/>
    <p:sldId id="291" r:id="rId39"/>
    <p:sldId id="274" r:id="rId40"/>
    <p:sldId id="275" r:id="rId41"/>
    <p:sldId id="292" r:id="rId42"/>
    <p:sldId id="281" r:id="rId43"/>
    <p:sldId id="293" r:id="rId44"/>
    <p:sldId id="330" r:id="rId45"/>
    <p:sldId id="331" r:id="rId46"/>
    <p:sldId id="332" r:id="rId47"/>
    <p:sldId id="333" r:id="rId48"/>
    <p:sldId id="334" r:id="rId49"/>
    <p:sldId id="335" r:id="rId50"/>
    <p:sldId id="294" r:id="rId51"/>
    <p:sldId id="303" r:id="rId52"/>
    <p:sldId id="305" r:id="rId53"/>
    <p:sldId id="357" r:id="rId54"/>
    <p:sldId id="304" r:id="rId55"/>
    <p:sldId id="336" r:id="rId56"/>
    <p:sldId id="337" r:id="rId57"/>
    <p:sldId id="307" r:id="rId58"/>
    <p:sldId id="306" r:id="rId59"/>
    <p:sldId id="338" r:id="rId60"/>
    <p:sldId id="339" r:id="rId61"/>
    <p:sldId id="308" r:id="rId62"/>
    <p:sldId id="309" r:id="rId63"/>
    <p:sldId id="340" r:id="rId64"/>
    <p:sldId id="310" r:id="rId65"/>
    <p:sldId id="311" r:id="rId66"/>
    <p:sldId id="312" r:id="rId67"/>
    <p:sldId id="295" r:id="rId68"/>
    <p:sldId id="296" r:id="rId69"/>
    <p:sldId id="297" r:id="rId70"/>
    <p:sldId id="298" r:id="rId71"/>
    <p:sldId id="299" r:id="rId72"/>
    <p:sldId id="300" r:id="rId73"/>
    <p:sldId id="302" r:id="rId74"/>
    <p:sldId id="258" r:id="rId75"/>
    <p:sldId id="313" r:id="rId76"/>
    <p:sldId id="259" r:id="rId77"/>
    <p:sldId id="260" r:id="rId78"/>
    <p:sldId id="261" r:id="rId79"/>
    <p:sldId id="343" r:id="rId80"/>
    <p:sldId id="342" r:id="rId81"/>
    <p:sldId id="262" r:id="rId82"/>
    <p:sldId id="263" r:id="rId83"/>
    <p:sldId id="264" r:id="rId84"/>
    <p:sldId id="265" r:id="rId85"/>
    <p:sldId id="266" r:id="rId86"/>
    <p:sldId id="267" r:id="rId87"/>
    <p:sldId id="268" r:id="rId88"/>
    <p:sldId id="272" r:id="rId89"/>
    <p:sldId id="273" r:id="rId90"/>
    <p:sldId id="276" r:id="rId91"/>
    <p:sldId id="344" r:id="rId92"/>
    <p:sldId id="277" r:id="rId93"/>
    <p:sldId id="278" r:id="rId94"/>
    <p:sldId id="279" r:id="rId95"/>
    <p:sldId id="288" r:id="rId96"/>
    <p:sldId id="283" r:id="rId97"/>
    <p:sldId id="284" r:id="rId98"/>
    <p:sldId id="282" r:id="rId99"/>
    <p:sldId id="314" r:id="rId100"/>
    <p:sldId id="373" r:id="rId101"/>
    <p:sldId id="346" r:id="rId102"/>
    <p:sldId id="347" r:id="rId103"/>
    <p:sldId id="348" r:id="rId104"/>
    <p:sldId id="349" r:id="rId105"/>
    <p:sldId id="350" r:id="rId106"/>
    <p:sldId id="315" r:id="rId107"/>
    <p:sldId id="316" r:id="rId108"/>
    <p:sldId id="341" r:id="rId109"/>
    <p:sldId id="317" r:id="rId110"/>
    <p:sldId id="318" r:id="rId111"/>
    <p:sldId id="319" r:id="rId112"/>
    <p:sldId id="285" r:id="rId113"/>
    <p:sldId id="287" r:id="rId114"/>
    <p:sldId id="286" r:id="rId115"/>
    <p:sldId id="358" r:id="rId116"/>
    <p:sldId id="359" r:id="rId117"/>
    <p:sldId id="362" r:id="rId118"/>
    <p:sldId id="363" r:id="rId119"/>
    <p:sldId id="360" r:id="rId120"/>
    <p:sldId id="361" r:id="rId121"/>
    <p:sldId id="364" r:id="rId122"/>
    <p:sldId id="365" r:id="rId123"/>
    <p:sldId id="366" r:id="rId124"/>
    <p:sldId id="369" r:id="rId125"/>
    <p:sldId id="367" r:id="rId126"/>
    <p:sldId id="370" r:id="rId127"/>
    <p:sldId id="371" r:id="rId128"/>
    <p:sldId id="368" r:id="rId129"/>
    <p:sldId id="320" r:id="rId130"/>
    <p:sldId id="372" r:id="rId1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8F3C0FE-6792-4E8A-B06D-2F41B33B9105}" v="380" dt="2024-06-26T09:34:20.26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1" autoAdjust="0"/>
    <p:restoredTop sz="94660"/>
  </p:normalViewPr>
  <p:slideViewPr>
    <p:cSldViewPr snapToGrid="0">
      <p:cViewPr varScale="1">
        <p:scale>
          <a:sx n="66" d="100"/>
          <a:sy n="66" d="100"/>
        </p:scale>
        <p:origin x="592" y="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2.xml"/><Relationship Id="rId21" Type="http://schemas.openxmlformats.org/officeDocument/2006/relationships/slide" Target="slides/slide16.xml"/><Relationship Id="rId42" Type="http://schemas.openxmlformats.org/officeDocument/2006/relationships/slide" Target="slides/slide37.xml"/><Relationship Id="rId63" Type="http://schemas.openxmlformats.org/officeDocument/2006/relationships/slide" Target="slides/slide58.xml"/><Relationship Id="rId84" Type="http://schemas.openxmlformats.org/officeDocument/2006/relationships/slide" Target="slides/slide79.xml"/><Relationship Id="rId16" Type="http://schemas.openxmlformats.org/officeDocument/2006/relationships/slide" Target="slides/slide11.xml"/><Relationship Id="rId107" Type="http://schemas.openxmlformats.org/officeDocument/2006/relationships/slide" Target="slides/slide102.xml"/><Relationship Id="rId11" Type="http://schemas.openxmlformats.org/officeDocument/2006/relationships/slide" Target="slides/slide6.xml"/><Relationship Id="rId32" Type="http://schemas.openxmlformats.org/officeDocument/2006/relationships/slide" Target="slides/slide27.xml"/><Relationship Id="rId37" Type="http://schemas.openxmlformats.org/officeDocument/2006/relationships/slide" Target="slides/slide32.xml"/><Relationship Id="rId53" Type="http://schemas.openxmlformats.org/officeDocument/2006/relationships/slide" Target="slides/slide48.xml"/><Relationship Id="rId58" Type="http://schemas.openxmlformats.org/officeDocument/2006/relationships/slide" Target="slides/slide53.xml"/><Relationship Id="rId74" Type="http://schemas.openxmlformats.org/officeDocument/2006/relationships/slide" Target="slides/slide69.xml"/><Relationship Id="rId79" Type="http://schemas.openxmlformats.org/officeDocument/2006/relationships/slide" Target="slides/slide74.xml"/><Relationship Id="rId102" Type="http://schemas.openxmlformats.org/officeDocument/2006/relationships/slide" Target="slides/slide97.xml"/><Relationship Id="rId123" Type="http://schemas.openxmlformats.org/officeDocument/2006/relationships/slide" Target="slides/slide118.xml"/><Relationship Id="rId128" Type="http://schemas.openxmlformats.org/officeDocument/2006/relationships/slide" Target="slides/slide123.xml"/><Relationship Id="rId5" Type="http://schemas.openxmlformats.org/officeDocument/2006/relationships/slideMaster" Target="slideMasters/slideMaster2.xml"/><Relationship Id="rId90" Type="http://schemas.openxmlformats.org/officeDocument/2006/relationships/slide" Target="slides/slide85.xml"/><Relationship Id="rId95" Type="http://schemas.openxmlformats.org/officeDocument/2006/relationships/slide" Target="slides/slide90.xml"/><Relationship Id="rId22" Type="http://schemas.openxmlformats.org/officeDocument/2006/relationships/slide" Target="slides/slide17.xml"/><Relationship Id="rId27" Type="http://schemas.openxmlformats.org/officeDocument/2006/relationships/slide" Target="slides/slide22.xml"/><Relationship Id="rId43" Type="http://schemas.openxmlformats.org/officeDocument/2006/relationships/slide" Target="slides/slide38.xml"/><Relationship Id="rId48" Type="http://schemas.openxmlformats.org/officeDocument/2006/relationships/slide" Target="slides/slide43.xml"/><Relationship Id="rId64" Type="http://schemas.openxmlformats.org/officeDocument/2006/relationships/slide" Target="slides/slide59.xml"/><Relationship Id="rId69" Type="http://schemas.openxmlformats.org/officeDocument/2006/relationships/slide" Target="slides/slide64.xml"/><Relationship Id="rId113" Type="http://schemas.openxmlformats.org/officeDocument/2006/relationships/slide" Target="slides/slide108.xml"/><Relationship Id="rId118" Type="http://schemas.openxmlformats.org/officeDocument/2006/relationships/slide" Target="slides/slide113.xml"/><Relationship Id="rId134" Type="http://schemas.openxmlformats.org/officeDocument/2006/relationships/theme" Target="theme/theme1.xml"/><Relationship Id="rId80" Type="http://schemas.openxmlformats.org/officeDocument/2006/relationships/slide" Target="slides/slide75.xml"/><Relationship Id="rId85" Type="http://schemas.openxmlformats.org/officeDocument/2006/relationships/slide" Target="slides/slide80.xml"/><Relationship Id="rId12" Type="http://schemas.openxmlformats.org/officeDocument/2006/relationships/slide" Target="slides/slide7.xml"/><Relationship Id="rId17" Type="http://schemas.openxmlformats.org/officeDocument/2006/relationships/slide" Target="slides/slide12.xml"/><Relationship Id="rId33" Type="http://schemas.openxmlformats.org/officeDocument/2006/relationships/slide" Target="slides/slide28.xml"/><Relationship Id="rId38" Type="http://schemas.openxmlformats.org/officeDocument/2006/relationships/slide" Target="slides/slide33.xml"/><Relationship Id="rId59" Type="http://schemas.openxmlformats.org/officeDocument/2006/relationships/slide" Target="slides/slide54.xml"/><Relationship Id="rId103" Type="http://schemas.openxmlformats.org/officeDocument/2006/relationships/slide" Target="slides/slide98.xml"/><Relationship Id="rId108" Type="http://schemas.openxmlformats.org/officeDocument/2006/relationships/slide" Target="slides/slide103.xml"/><Relationship Id="rId124" Type="http://schemas.openxmlformats.org/officeDocument/2006/relationships/slide" Target="slides/slide119.xml"/><Relationship Id="rId129" Type="http://schemas.openxmlformats.org/officeDocument/2006/relationships/slide" Target="slides/slide124.xml"/><Relationship Id="rId54" Type="http://schemas.openxmlformats.org/officeDocument/2006/relationships/slide" Target="slides/slide49.xml"/><Relationship Id="rId70" Type="http://schemas.openxmlformats.org/officeDocument/2006/relationships/slide" Target="slides/slide65.xml"/><Relationship Id="rId75" Type="http://schemas.openxmlformats.org/officeDocument/2006/relationships/slide" Target="slides/slide70.xml"/><Relationship Id="rId91" Type="http://schemas.openxmlformats.org/officeDocument/2006/relationships/slide" Target="slides/slide86.xml"/><Relationship Id="rId96" Type="http://schemas.openxmlformats.org/officeDocument/2006/relationships/slide" Target="slides/slide91.xml"/><Relationship Id="rId1" Type="http://schemas.openxmlformats.org/officeDocument/2006/relationships/customXml" Target="../customXml/item1.xml"/><Relationship Id="rId6" Type="http://schemas.openxmlformats.org/officeDocument/2006/relationships/slide" Target="slides/slide1.xml"/><Relationship Id="rId23" Type="http://schemas.openxmlformats.org/officeDocument/2006/relationships/slide" Target="slides/slide18.xml"/><Relationship Id="rId28" Type="http://schemas.openxmlformats.org/officeDocument/2006/relationships/slide" Target="slides/slide23.xml"/><Relationship Id="rId49" Type="http://schemas.openxmlformats.org/officeDocument/2006/relationships/slide" Target="slides/slide44.xml"/><Relationship Id="rId114" Type="http://schemas.openxmlformats.org/officeDocument/2006/relationships/slide" Target="slides/slide109.xml"/><Relationship Id="rId119" Type="http://schemas.openxmlformats.org/officeDocument/2006/relationships/slide" Target="slides/slide114.xml"/><Relationship Id="rId44" Type="http://schemas.openxmlformats.org/officeDocument/2006/relationships/slide" Target="slides/slide39.xml"/><Relationship Id="rId60" Type="http://schemas.openxmlformats.org/officeDocument/2006/relationships/slide" Target="slides/slide55.xml"/><Relationship Id="rId65" Type="http://schemas.openxmlformats.org/officeDocument/2006/relationships/slide" Target="slides/slide60.xml"/><Relationship Id="rId81" Type="http://schemas.openxmlformats.org/officeDocument/2006/relationships/slide" Target="slides/slide76.xml"/><Relationship Id="rId86" Type="http://schemas.openxmlformats.org/officeDocument/2006/relationships/slide" Target="slides/slide81.xml"/><Relationship Id="rId130" Type="http://schemas.openxmlformats.org/officeDocument/2006/relationships/slide" Target="slides/slide125.xml"/><Relationship Id="rId135" Type="http://schemas.openxmlformats.org/officeDocument/2006/relationships/tableStyles" Target="tableStyles.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 Id="rId109" Type="http://schemas.openxmlformats.org/officeDocument/2006/relationships/slide" Target="slides/slide104.xml"/><Relationship Id="rId34" Type="http://schemas.openxmlformats.org/officeDocument/2006/relationships/slide" Target="slides/slide29.xml"/><Relationship Id="rId50" Type="http://schemas.openxmlformats.org/officeDocument/2006/relationships/slide" Target="slides/slide45.xml"/><Relationship Id="rId55" Type="http://schemas.openxmlformats.org/officeDocument/2006/relationships/slide" Target="slides/slide50.xml"/><Relationship Id="rId76" Type="http://schemas.openxmlformats.org/officeDocument/2006/relationships/slide" Target="slides/slide71.xml"/><Relationship Id="rId97" Type="http://schemas.openxmlformats.org/officeDocument/2006/relationships/slide" Target="slides/slide92.xml"/><Relationship Id="rId104" Type="http://schemas.openxmlformats.org/officeDocument/2006/relationships/slide" Target="slides/slide99.xml"/><Relationship Id="rId120" Type="http://schemas.openxmlformats.org/officeDocument/2006/relationships/slide" Target="slides/slide115.xml"/><Relationship Id="rId125" Type="http://schemas.openxmlformats.org/officeDocument/2006/relationships/slide" Target="slides/slide120.xml"/><Relationship Id="rId7" Type="http://schemas.openxmlformats.org/officeDocument/2006/relationships/slide" Target="slides/slide2.xml"/><Relationship Id="rId71" Type="http://schemas.openxmlformats.org/officeDocument/2006/relationships/slide" Target="slides/slide66.xml"/><Relationship Id="rId92" Type="http://schemas.openxmlformats.org/officeDocument/2006/relationships/slide" Target="slides/slide87.xml"/><Relationship Id="rId2" Type="http://schemas.openxmlformats.org/officeDocument/2006/relationships/customXml" Target="../customXml/item2.xml"/><Relationship Id="rId29" Type="http://schemas.openxmlformats.org/officeDocument/2006/relationships/slide" Target="slides/slide24.xml"/><Relationship Id="rId24" Type="http://schemas.openxmlformats.org/officeDocument/2006/relationships/slide" Target="slides/slide19.xml"/><Relationship Id="rId40" Type="http://schemas.openxmlformats.org/officeDocument/2006/relationships/slide" Target="slides/slide35.xml"/><Relationship Id="rId45" Type="http://schemas.openxmlformats.org/officeDocument/2006/relationships/slide" Target="slides/slide40.xml"/><Relationship Id="rId66" Type="http://schemas.openxmlformats.org/officeDocument/2006/relationships/slide" Target="slides/slide61.xml"/><Relationship Id="rId87" Type="http://schemas.openxmlformats.org/officeDocument/2006/relationships/slide" Target="slides/slide82.xml"/><Relationship Id="rId110" Type="http://schemas.openxmlformats.org/officeDocument/2006/relationships/slide" Target="slides/slide105.xml"/><Relationship Id="rId115" Type="http://schemas.openxmlformats.org/officeDocument/2006/relationships/slide" Target="slides/slide110.xml"/><Relationship Id="rId131" Type="http://schemas.openxmlformats.org/officeDocument/2006/relationships/slide" Target="slides/slide126.xml"/><Relationship Id="rId136" Type="http://schemas.microsoft.com/office/2016/11/relationships/changesInfo" Target="changesInfos/changesInfo1.xml"/><Relationship Id="rId61" Type="http://schemas.openxmlformats.org/officeDocument/2006/relationships/slide" Target="slides/slide56.xml"/><Relationship Id="rId82" Type="http://schemas.openxmlformats.org/officeDocument/2006/relationships/slide" Target="slides/slide77.xml"/><Relationship Id="rId19" Type="http://schemas.openxmlformats.org/officeDocument/2006/relationships/slide" Target="slides/slide14.xml"/><Relationship Id="rId14" Type="http://schemas.openxmlformats.org/officeDocument/2006/relationships/slide" Target="slides/slide9.xml"/><Relationship Id="rId30" Type="http://schemas.openxmlformats.org/officeDocument/2006/relationships/slide" Target="slides/slide25.xml"/><Relationship Id="rId35" Type="http://schemas.openxmlformats.org/officeDocument/2006/relationships/slide" Target="slides/slide30.xml"/><Relationship Id="rId56" Type="http://schemas.openxmlformats.org/officeDocument/2006/relationships/slide" Target="slides/slide51.xml"/><Relationship Id="rId77" Type="http://schemas.openxmlformats.org/officeDocument/2006/relationships/slide" Target="slides/slide72.xml"/><Relationship Id="rId100" Type="http://schemas.openxmlformats.org/officeDocument/2006/relationships/slide" Target="slides/slide95.xml"/><Relationship Id="rId105" Type="http://schemas.openxmlformats.org/officeDocument/2006/relationships/slide" Target="slides/slide100.xml"/><Relationship Id="rId126" Type="http://schemas.openxmlformats.org/officeDocument/2006/relationships/slide" Target="slides/slide121.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slide" Target="slides/slide67.xml"/><Relationship Id="rId93" Type="http://schemas.openxmlformats.org/officeDocument/2006/relationships/slide" Target="slides/slide88.xml"/><Relationship Id="rId98" Type="http://schemas.openxmlformats.org/officeDocument/2006/relationships/slide" Target="slides/slide93.xml"/><Relationship Id="rId121" Type="http://schemas.openxmlformats.org/officeDocument/2006/relationships/slide" Target="slides/slide116.xml"/><Relationship Id="rId3" Type="http://schemas.openxmlformats.org/officeDocument/2006/relationships/customXml" Target="../customXml/item3.xml"/><Relationship Id="rId25" Type="http://schemas.openxmlformats.org/officeDocument/2006/relationships/slide" Target="slides/slide20.xml"/><Relationship Id="rId46" Type="http://schemas.openxmlformats.org/officeDocument/2006/relationships/slide" Target="slides/slide41.xml"/><Relationship Id="rId67" Type="http://schemas.openxmlformats.org/officeDocument/2006/relationships/slide" Target="slides/slide62.xml"/><Relationship Id="rId116" Type="http://schemas.openxmlformats.org/officeDocument/2006/relationships/slide" Target="slides/slide111.xml"/><Relationship Id="rId137" Type="http://schemas.microsoft.com/office/2015/10/relationships/revisionInfo" Target="revisionInfo.xml"/><Relationship Id="rId20" Type="http://schemas.openxmlformats.org/officeDocument/2006/relationships/slide" Target="slides/slide15.xml"/><Relationship Id="rId41" Type="http://schemas.openxmlformats.org/officeDocument/2006/relationships/slide" Target="slides/slide36.xml"/><Relationship Id="rId62" Type="http://schemas.openxmlformats.org/officeDocument/2006/relationships/slide" Target="slides/slide57.xml"/><Relationship Id="rId83" Type="http://schemas.openxmlformats.org/officeDocument/2006/relationships/slide" Target="slides/slide78.xml"/><Relationship Id="rId88" Type="http://schemas.openxmlformats.org/officeDocument/2006/relationships/slide" Target="slides/slide83.xml"/><Relationship Id="rId111" Type="http://schemas.openxmlformats.org/officeDocument/2006/relationships/slide" Target="slides/slide106.xml"/><Relationship Id="rId132" Type="http://schemas.openxmlformats.org/officeDocument/2006/relationships/presProps" Target="presProps.xml"/><Relationship Id="rId15" Type="http://schemas.openxmlformats.org/officeDocument/2006/relationships/slide" Target="slides/slide10.xml"/><Relationship Id="rId36" Type="http://schemas.openxmlformats.org/officeDocument/2006/relationships/slide" Target="slides/slide31.xml"/><Relationship Id="rId57" Type="http://schemas.openxmlformats.org/officeDocument/2006/relationships/slide" Target="slides/slide52.xml"/><Relationship Id="rId106" Type="http://schemas.openxmlformats.org/officeDocument/2006/relationships/slide" Target="slides/slide101.xml"/><Relationship Id="rId127" Type="http://schemas.openxmlformats.org/officeDocument/2006/relationships/slide" Target="slides/slide122.xml"/><Relationship Id="rId10" Type="http://schemas.openxmlformats.org/officeDocument/2006/relationships/slide" Target="slides/slide5.xml"/><Relationship Id="rId31" Type="http://schemas.openxmlformats.org/officeDocument/2006/relationships/slide" Target="slides/slide26.xml"/><Relationship Id="rId52" Type="http://schemas.openxmlformats.org/officeDocument/2006/relationships/slide" Target="slides/slide47.xml"/><Relationship Id="rId73" Type="http://schemas.openxmlformats.org/officeDocument/2006/relationships/slide" Target="slides/slide68.xml"/><Relationship Id="rId78" Type="http://schemas.openxmlformats.org/officeDocument/2006/relationships/slide" Target="slides/slide73.xml"/><Relationship Id="rId94" Type="http://schemas.openxmlformats.org/officeDocument/2006/relationships/slide" Target="slides/slide89.xml"/><Relationship Id="rId99" Type="http://schemas.openxmlformats.org/officeDocument/2006/relationships/slide" Target="slides/slide94.xml"/><Relationship Id="rId101" Type="http://schemas.openxmlformats.org/officeDocument/2006/relationships/slide" Target="slides/slide96.xml"/><Relationship Id="rId122" Type="http://schemas.openxmlformats.org/officeDocument/2006/relationships/slide" Target="slides/slide117.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47" Type="http://schemas.openxmlformats.org/officeDocument/2006/relationships/slide" Target="slides/slide42.xml"/><Relationship Id="rId68" Type="http://schemas.openxmlformats.org/officeDocument/2006/relationships/slide" Target="slides/slide63.xml"/><Relationship Id="rId89" Type="http://schemas.openxmlformats.org/officeDocument/2006/relationships/slide" Target="slides/slide84.xml"/><Relationship Id="rId112" Type="http://schemas.openxmlformats.org/officeDocument/2006/relationships/slide" Target="slides/slide107.xml"/><Relationship Id="rId133"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Waghmare, Snehal" userId="f1cd2936-32f2-41e7-b1a1-2bbd66519638" providerId="ADAL" clId="{08F3C0FE-6792-4E8A-B06D-2F41B33B9105}"/>
    <pc:docChg chg="undo custSel addSld modSld">
      <pc:chgData name="Waghmare, Snehal" userId="f1cd2936-32f2-41e7-b1a1-2bbd66519638" providerId="ADAL" clId="{08F3C0FE-6792-4E8A-B06D-2F41B33B9105}" dt="2024-06-26T09:34:29.180" v="898" actId="20577"/>
      <pc:docMkLst>
        <pc:docMk/>
      </pc:docMkLst>
      <pc:sldChg chg="addSp delSp modSp mod">
        <pc:chgData name="Waghmare, Snehal" userId="f1cd2936-32f2-41e7-b1a1-2bbd66519638" providerId="ADAL" clId="{08F3C0FE-6792-4E8A-B06D-2F41B33B9105}" dt="2024-06-26T09:33:01.341" v="887" actId="1076"/>
        <pc:sldMkLst>
          <pc:docMk/>
          <pc:sldMk cId="324046753" sldId="334"/>
        </pc:sldMkLst>
        <pc:spChg chg="add del">
          <ac:chgData name="Waghmare, Snehal" userId="f1cd2936-32f2-41e7-b1a1-2bbd66519638" providerId="ADAL" clId="{08F3C0FE-6792-4E8A-B06D-2F41B33B9105}" dt="2024-06-26T09:30:30.759" v="834" actId="478"/>
          <ac:spMkLst>
            <pc:docMk/>
            <pc:sldMk cId="324046753" sldId="334"/>
            <ac:spMk id="2" creationId="{8E974AD1-C80F-5AEF-F63A-70735999A079}"/>
          </ac:spMkLst>
        </pc:spChg>
        <pc:spChg chg="add mod">
          <ac:chgData name="Waghmare, Snehal" userId="f1cd2936-32f2-41e7-b1a1-2bbd66519638" providerId="ADAL" clId="{08F3C0FE-6792-4E8A-B06D-2F41B33B9105}" dt="2024-06-26T09:30:40.181" v="837" actId="1076"/>
          <ac:spMkLst>
            <pc:docMk/>
            <pc:sldMk cId="324046753" sldId="334"/>
            <ac:spMk id="4" creationId="{2C240F81-D8AB-B84A-C3A6-3E3CB5AC88CD}"/>
          </ac:spMkLst>
        </pc:spChg>
        <pc:spChg chg="mod">
          <ac:chgData name="Waghmare, Snehal" userId="f1cd2936-32f2-41e7-b1a1-2bbd66519638" providerId="ADAL" clId="{08F3C0FE-6792-4E8A-B06D-2F41B33B9105}" dt="2024-06-26T09:31:37" v="857" actId="1076"/>
          <ac:spMkLst>
            <pc:docMk/>
            <pc:sldMk cId="324046753" sldId="334"/>
            <ac:spMk id="6" creationId="{00000000-0000-0000-0000-000000000000}"/>
          </ac:spMkLst>
        </pc:spChg>
        <pc:spChg chg="add mod">
          <ac:chgData name="Waghmare, Snehal" userId="f1cd2936-32f2-41e7-b1a1-2bbd66519638" providerId="ADAL" clId="{08F3C0FE-6792-4E8A-B06D-2F41B33B9105}" dt="2024-06-26T09:30:46.284" v="840" actId="20577"/>
          <ac:spMkLst>
            <pc:docMk/>
            <pc:sldMk cId="324046753" sldId="334"/>
            <ac:spMk id="8" creationId="{8B60DCEB-C825-394E-07A8-7620E73C17E7}"/>
          </ac:spMkLst>
        </pc:spChg>
        <pc:spChg chg="add mod">
          <ac:chgData name="Waghmare, Snehal" userId="f1cd2936-32f2-41e7-b1a1-2bbd66519638" providerId="ADAL" clId="{08F3C0FE-6792-4E8A-B06D-2F41B33B9105}" dt="2024-06-26T09:31:06.395" v="845" actId="1076"/>
          <ac:spMkLst>
            <pc:docMk/>
            <pc:sldMk cId="324046753" sldId="334"/>
            <ac:spMk id="9" creationId="{82A48A72-7177-6CFE-656F-67F0026A9B95}"/>
          </ac:spMkLst>
        </pc:spChg>
        <pc:spChg chg="add mod">
          <ac:chgData name="Waghmare, Snehal" userId="f1cd2936-32f2-41e7-b1a1-2bbd66519638" providerId="ADAL" clId="{08F3C0FE-6792-4E8A-B06D-2F41B33B9105}" dt="2024-06-26T09:31:22.424" v="850" actId="13822"/>
          <ac:spMkLst>
            <pc:docMk/>
            <pc:sldMk cId="324046753" sldId="334"/>
            <ac:spMk id="19" creationId="{0BD9253F-1A5B-D44A-7854-F0B65E0FD8E5}"/>
          </ac:spMkLst>
        </pc:spChg>
        <pc:spChg chg="add mod">
          <ac:chgData name="Waghmare, Snehal" userId="f1cd2936-32f2-41e7-b1a1-2bbd66519638" providerId="ADAL" clId="{08F3C0FE-6792-4E8A-B06D-2F41B33B9105}" dt="2024-06-26T09:31:43.004" v="859" actId="1076"/>
          <ac:spMkLst>
            <pc:docMk/>
            <pc:sldMk cId="324046753" sldId="334"/>
            <ac:spMk id="20" creationId="{2856297E-BC52-4A47-45F2-28A1FA7E7661}"/>
          </ac:spMkLst>
        </pc:spChg>
        <pc:spChg chg="add mod">
          <ac:chgData name="Waghmare, Snehal" userId="f1cd2936-32f2-41e7-b1a1-2bbd66519638" providerId="ADAL" clId="{08F3C0FE-6792-4E8A-B06D-2F41B33B9105}" dt="2024-06-26T09:31:40.878" v="858" actId="1076"/>
          <ac:spMkLst>
            <pc:docMk/>
            <pc:sldMk cId="324046753" sldId="334"/>
            <ac:spMk id="21" creationId="{3B579AF5-DB3B-6D49-E74C-FA74F0D031C7}"/>
          </ac:spMkLst>
        </pc:spChg>
        <pc:spChg chg="add mod">
          <ac:chgData name="Waghmare, Snehal" userId="f1cd2936-32f2-41e7-b1a1-2bbd66519638" providerId="ADAL" clId="{08F3C0FE-6792-4E8A-B06D-2F41B33B9105}" dt="2024-06-26T09:32:06.138" v="865" actId="20577"/>
          <ac:spMkLst>
            <pc:docMk/>
            <pc:sldMk cId="324046753" sldId="334"/>
            <ac:spMk id="22" creationId="{6774BCC7-10FB-1FDF-8D32-15B50BFA3C18}"/>
          </ac:spMkLst>
        </pc:spChg>
        <pc:spChg chg="add mod">
          <ac:chgData name="Waghmare, Snehal" userId="f1cd2936-32f2-41e7-b1a1-2bbd66519638" providerId="ADAL" clId="{08F3C0FE-6792-4E8A-B06D-2F41B33B9105}" dt="2024-06-26T09:32:15.778" v="871" actId="20577"/>
          <ac:spMkLst>
            <pc:docMk/>
            <pc:sldMk cId="324046753" sldId="334"/>
            <ac:spMk id="23" creationId="{6BBB2C38-2B45-0CAC-FB54-A0EDD76F0DC8}"/>
          </ac:spMkLst>
        </pc:spChg>
        <pc:spChg chg="add mod">
          <ac:chgData name="Waghmare, Snehal" userId="f1cd2936-32f2-41e7-b1a1-2bbd66519638" providerId="ADAL" clId="{08F3C0FE-6792-4E8A-B06D-2F41B33B9105}" dt="2024-06-26T09:32:25.291" v="875" actId="20577"/>
          <ac:spMkLst>
            <pc:docMk/>
            <pc:sldMk cId="324046753" sldId="334"/>
            <ac:spMk id="25" creationId="{09F15D1A-131B-E77A-0E9A-2347A606AF40}"/>
          </ac:spMkLst>
        </pc:spChg>
        <pc:spChg chg="add mod">
          <ac:chgData name="Waghmare, Snehal" userId="f1cd2936-32f2-41e7-b1a1-2bbd66519638" providerId="ADAL" clId="{08F3C0FE-6792-4E8A-B06D-2F41B33B9105}" dt="2024-06-26T09:32:55.198" v="884" actId="20577"/>
          <ac:spMkLst>
            <pc:docMk/>
            <pc:sldMk cId="324046753" sldId="334"/>
            <ac:spMk id="26" creationId="{B1AC9EE8-0C9E-92D5-701F-2FFF167257CA}"/>
          </ac:spMkLst>
        </pc:spChg>
        <pc:spChg chg="del">
          <ac:chgData name="Waghmare, Snehal" userId="f1cd2936-32f2-41e7-b1a1-2bbd66519638" providerId="ADAL" clId="{08F3C0FE-6792-4E8A-B06D-2F41B33B9105}" dt="2024-06-26T09:30:01.307" v="830" actId="478"/>
          <ac:spMkLst>
            <pc:docMk/>
            <pc:sldMk cId="324046753" sldId="334"/>
            <ac:spMk id="27" creationId="{00000000-0000-0000-0000-000000000000}"/>
          </ac:spMkLst>
        </pc:spChg>
        <pc:spChg chg="add mod">
          <ac:chgData name="Waghmare, Snehal" userId="f1cd2936-32f2-41e7-b1a1-2bbd66519638" providerId="ADAL" clId="{08F3C0FE-6792-4E8A-B06D-2F41B33B9105}" dt="2024-06-26T09:33:01.341" v="887" actId="1076"/>
          <ac:spMkLst>
            <pc:docMk/>
            <pc:sldMk cId="324046753" sldId="334"/>
            <ac:spMk id="28" creationId="{77EDF12A-E7D2-D856-EA3A-91B62CEDBBA0}"/>
          </ac:spMkLst>
        </pc:spChg>
        <pc:spChg chg="mod">
          <ac:chgData name="Waghmare, Snehal" userId="f1cd2936-32f2-41e7-b1a1-2bbd66519638" providerId="ADAL" clId="{08F3C0FE-6792-4E8A-B06D-2F41B33B9105}" dt="2024-06-26T09:31:53.469" v="860" actId="20577"/>
          <ac:spMkLst>
            <pc:docMk/>
            <pc:sldMk cId="324046753" sldId="334"/>
            <ac:spMk id="29" creationId="{00000000-0000-0000-0000-000000000000}"/>
          </ac:spMkLst>
        </pc:spChg>
        <pc:spChg chg="del">
          <ac:chgData name="Waghmare, Snehal" userId="f1cd2936-32f2-41e7-b1a1-2bbd66519638" providerId="ADAL" clId="{08F3C0FE-6792-4E8A-B06D-2F41B33B9105}" dt="2024-06-26T09:30:05.798" v="831" actId="478"/>
          <ac:spMkLst>
            <pc:docMk/>
            <pc:sldMk cId="324046753" sldId="334"/>
            <ac:spMk id="30" creationId="{00000000-0000-0000-0000-000000000000}"/>
          </ac:spMkLst>
        </pc:spChg>
        <pc:spChg chg="del">
          <ac:chgData name="Waghmare, Snehal" userId="f1cd2936-32f2-41e7-b1a1-2bbd66519638" providerId="ADAL" clId="{08F3C0FE-6792-4E8A-B06D-2F41B33B9105}" dt="2024-06-26T09:29:57.896" v="829" actId="478"/>
          <ac:spMkLst>
            <pc:docMk/>
            <pc:sldMk cId="324046753" sldId="334"/>
            <ac:spMk id="31" creationId="{00000000-0000-0000-0000-000000000000}"/>
          </ac:spMkLst>
        </pc:spChg>
        <pc:spChg chg="mod">
          <ac:chgData name="Waghmare, Snehal" userId="f1cd2936-32f2-41e7-b1a1-2bbd66519638" providerId="ADAL" clId="{08F3C0FE-6792-4E8A-B06D-2F41B33B9105}" dt="2024-06-26T09:31:55.447" v="861" actId="20577"/>
          <ac:spMkLst>
            <pc:docMk/>
            <pc:sldMk cId="324046753" sldId="334"/>
            <ac:spMk id="33" creationId="{00000000-0000-0000-0000-000000000000}"/>
          </ac:spMkLst>
        </pc:spChg>
        <pc:spChg chg="mod">
          <ac:chgData name="Waghmare, Snehal" userId="f1cd2936-32f2-41e7-b1a1-2bbd66519638" providerId="ADAL" clId="{08F3C0FE-6792-4E8A-B06D-2F41B33B9105}" dt="2024-06-26T09:32:31.450" v="877" actId="20577"/>
          <ac:spMkLst>
            <pc:docMk/>
            <pc:sldMk cId="324046753" sldId="334"/>
            <ac:spMk id="34" creationId="{00000000-0000-0000-0000-000000000000}"/>
          </ac:spMkLst>
        </pc:spChg>
        <pc:spChg chg="mod">
          <ac:chgData name="Waghmare, Snehal" userId="f1cd2936-32f2-41e7-b1a1-2bbd66519638" providerId="ADAL" clId="{08F3C0FE-6792-4E8A-B06D-2F41B33B9105}" dt="2024-06-26T09:32:34.383" v="878" actId="20577"/>
          <ac:spMkLst>
            <pc:docMk/>
            <pc:sldMk cId="324046753" sldId="334"/>
            <ac:spMk id="36" creationId="{00000000-0000-0000-0000-000000000000}"/>
          </ac:spMkLst>
        </pc:spChg>
        <pc:spChg chg="mod">
          <ac:chgData name="Waghmare, Snehal" userId="f1cd2936-32f2-41e7-b1a1-2bbd66519638" providerId="ADAL" clId="{08F3C0FE-6792-4E8A-B06D-2F41B33B9105}" dt="2024-06-26T09:32:48.243" v="881" actId="20577"/>
          <ac:spMkLst>
            <pc:docMk/>
            <pc:sldMk cId="324046753" sldId="334"/>
            <ac:spMk id="37" creationId="{00000000-0000-0000-0000-000000000000}"/>
          </ac:spMkLst>
        </pc:spChg>
      </pc:sldChg>
      <pc:sldChg chg="addSp delSp modSp mod">
        <pc:chgData name="Waghmare, Snehal" userId="f1cd2936-32f2-41e7-b1a1-2bbd66519638" providerId="ADAL" clId="{08F3C0FE-6792-4E8A-B06D-2F41B33B9105}" dt="2024-06-26T09:34:29.180" v="898" actId="20577"/>
        <pc:sldMkLst>
          <pc:docMk/>
          <pc:sldMk cId="3156462745" sldId="335"/>
        </pc:sldMkLst>
        <pc:spChg chg="add mod">
          <ac:chgData name="Waghmare, Snehal" userId="f1cd2936-32f2-41e7-b1a1-2bbd66519638" providerId="ADAL" clId="{08F3C0FE-6792-4E8A-B06D-2F41B33B9105}" dt="2024-06-26T09:34:23.385" v="895" actId="1076"/>
          <ac:spMkLst>
            <pc:docMk/>
            <pc:sldMk cId="3156462745" sldId="335"/>
            <ac:spMk id="2" creationId="{14BA1719-D59D-5797-6C24-EDA57410B746}"/>
          </ac:spMkLst>
        </pc:spChg>
        <pc:spChg chg="mod">
          <ac:chgData name="Waghmare, Snehal" userId="f1cd2936-32f2-41e7-b1a1-2bbd66519638" providerId="ADAL" clId="{08F3C0FE-6792-4E8A-B06D-2F41B33B9105}" dt="2024-06-26T09:34:02.271" v="888" actId="20577"/>
          <ac:spMkLst>
            <pc:docMk/>
            <pc:sldMk cId="3156462745" sldId="335"/>
            <ac:spMk id="50" creationId="{00000000-0000-0000-0000-000000000000}"/>
          </ac:spMkLst>
        </pc:spChg>
        <pc:spChg chg="mod">
          <ac:chgData name="Waghmare, Snehal" userId="f1cd2936-32f2-41e7-b1a1-2bbd66519638" providerId="ADAL" clId="{08F3C0FE-6792-4E8A-B06D-2F41B33B9105}" dt="2024-06-26T09:34:06.243" v="889" actId="20577"/>
          <ac:spMkLst>
            <pc:docMk/>
            <pc:sldMk cId="3156462745" sldId="335"/>
            <ac:spMk id="51" creationId="{00000000-0000-0000-0000-000000000000}"/>
          </ac:spMkLst>
        </pc:spChg>
        <pc:spChg chg="mod">
          <ac:chgData name="Waghmare, Snehal" userId="f1cd2936-32f2-41e7-b1a1-2bbd66519638" providerId="ADAL" clId="{08F3C0FE-6792-4E8A-B06D-2F41B33B9105}" dt="2024-06-26T09:34:08.526" v="890" actId="20577"/>
          <ac:spMkLst>
            <pc:docMk/>
            <pc:sldMk cId="3156462745" sldId="335"/>
            <ac:spMk id="52" creationId="{00000000-0000-0000-0000-000000000000}"/>
          </ac:spMkLst>
        </pc:spChg>
        <pc:spChg chg="mod">
          <ac:chgData name="Waghmare, Snehal" userId="f1cd2936-32f2-41e7-b1a1-2bbd66519638" providerId="ADAL" clId="{08F3C0FE-6792-4E8A-B06D-2F41B33B9105}" dt="2024-06-26T09:34:12.327" v="891" actId="20577"/>
          <ac:spMkLst>
            <pc:docMk/>
            <pc:sldMk cId="3156462745" sldId="335"/>
            <ac:spMk id="53" creationId="{00000000-0000-0000-0000-000000000000}"/>
          </ac:spMkLst>
        </pc:spChg>
        <pc:spChg chg="del">
          <ac:chgData name="Waghmare, Snehal" userId="f1cd2936-32f2-41e7-b1a1-2bbd66519638" providerId="ADAL" clId="{08F3C0FE-6792-4E8A-B06D-2F41B33B9105}" dt="2024-06-26T09:34:17.111" v="893" actId="21"/>
          <ac:spMkLst>
            <pc:docMk/>
            <pc:sldMk cId="3156462745" sldId="335"/>
            <ac:spMk id="54" creationId="{00000000-0000-0000-0000-000000000000}"/>
          </ac:spMkLst>
        </pc:spChg>
        <pc:spChg chg="mod">
          <ac:chgData name="Waghmare, Snehal" userId="f1cd2936-32f2-41e7-b1a1-2bbd66519638" providerId="ADAL" clId="{08F3C0FE-6792-4E8A-B06D-2F41B33B9105}" dt="2024-06-26T09:34:25.808" v="896" actId="20577"/>
          <ac:spMkLst>
            <pc:docMk/>
            <pc:sldMk cId="3156462745" sldId="335"/>
            <ac:spMk id="55" creationId="{00000000-0000-0000-0000-000000000000}"/>
          </ac:spMkLst>
        </pc:spChg>
        <pc:spChg chg="mod">
          <ac:chgData name="Waghmare, Snehal" userId="f1cd2936-32f2-41e7-b1a1-2bbd66519638" providerId="ADAL" clId="{08F3C0FE-6792-4E8A-B06D-2F41B33B9105}" dt="2024-06-26T09:34:29.180" v="898" actId="20577"/>
          <ac:spMkLst>
            <pc:docMk/>
            <pc:sldMk cId="3156462745" sldId="335"/>
            <ac:spMk id="56" creationId="{00000000-0000-0000-0000-000000000000}"/>
          </ac:spMkLst>
        </pc:spChg>
        <pc:spChg chg="mod">
          <ac:chgData name="Waghmare, Snehal" userId="f1cd2936-32f2-41e7-b1a1-2bbd66519638" providerId="ADAL" clId="{08F3C0FE-6792-4E8A-B06D-2F41B33B9105}" dt="2024-06-26T09:34:14.529" v="892" actId="20577"/>
          <ac:spMkLst>
            <pc:docMk/>
            <pc:sldMk cId="3156462745" sldId="335"/>
            <ac:spMk id="57" creationId="{00000000-0000-0000-0000-000000000000}"/>
          </ac:spMkLst>
        </pc:spChg>
      </pc:sldChg>
      <pc:sldChg chg="modSp new mod">
        <pc:chgData name="Waghmare, Snehal" userId="f1cd2936-32f2-41e7-b1a1-2bbd66519638" providerId="ADAL" clId="{08F3C0FE-6792-4E8A-B06D-2F41B33B9105}" dt="2024-06-13T06:02:11.034" v="8" actId="20577"/>
        <pc:sldMkLst>
          <pc:docMk/>
          <pc:sldMk cId="4139016422" sldId="374"/>
        </pc:sldMkLst>
        <pc:spChg chg="mod">
          <ac:chgData name="Waghmare, Snehal" userId="f1cd2936-32f2-41e7-b1a1-2bbd66519638" providerId="ADAL" clId="{08F3C0FE-6792-4E8A-B06D-2F41B33B9105}" dt="2024-06-13T06:01:20.604" v="3" actId="20577"/>
          <ac:spMkLst>
            <pc:docMk/>
            <pc:sldMk cId="4139016422" sldId="374"/>
            <ac:spMk id="2" creationId="{313F5BCF-706B-6A4A-CE98-8A0644CFA57D}"/>
          </ac:spMkLst>
        </pc:spChg>
        <pc:spChg chg="mod">
          <ac:chgData name="Waghmare, Snehal" userId="f1cd2936-32f2-41e7-b1a1-2bbd66519638" providerId="ADAL" clId="{08F3C0FE-6792-4E8A-B06D-2F41B33B9105}" dt="2024-06-13T06:02:11.034" v="8" actId="20577"/>
          <ac:spMkLst>
            <pc:docMk/>
            <pc:sldMk cId="4139016422" sldId="374"/>
            <ac:spMk id="3" creationId="{7606E5D4-773D-FF82-913A-7B3D4DEC3D2F}"/>
          </ac:spMkLst>
        </pc:spChg>
      </pc:sldChg>
      <pc:sldChg chg="addSp delSp modSp new mod setBg">
        <pc:chgData name="Waghmare, Snehal" userId="f1cd2936-32f2-41e7-b1a1-2bbd66519638" providerId="ADAL" clId="{08F3C0FE-6792-4E8A-B06D-2F41B33B9105}" dt="2024-06-13T06:07:06.965" v="75"/>
        <pc:sldMkLst>
          <pc:docMk/>
          <pc:sldMk cId="898008286" sldId="375"/>
        </pc:sldMkLst>
        <pc:spChg chg="del">
          <ac:chgData name="Waghmare, Snehal" userId="f1cd2936-32f2-41e7-b1a1-2bbd66519638" providerId="ADAL" clId="{08F3C0FE-6792-4E8A-B06D-2F41B33B9105}" dt="2024-06-13T06:02:33.694" v="10" actId="478"/>
          <ac:spMkLst>
            <pc:docMk/>
            <pc:sldMk cId="898008286" sldId="375"/>
            <ac:spMk id="2" creationId="{511FEF0C-FF3D-2154-9C63-E04151D19B4A}"/>
          </ac:spMkLst>
        </pc:spChg>
        <pc:spChg chg="del">
          <ac:chgData name="Waghmare, Snehal" userId="f1cd2936-32f2-41e7-b1a1-2bbd66519638" providerId="ADAL" clId="{08F3C0FE-6792-4E8A-B06D-2F41B33B9105}" dt="2024-06-13T06:02:33.694" v="10" actId="478"/>
          <ac:spMkLst>
            <pc:docMk/>
            <pc:sldMk cId="898008286" sldId="375"/>
            <ac:spMk id="3" creationId="{21BB0BA7-982A-EEF3-99E9-140CFBE14B0C}"/>
          </ac:spMkLst>
        </pc:spChg>
        <pc:spChg chg="add">
          <ac:chgData name="Waghmare, Snehal" userId="f1cd2936-32f2-41e7-b1a1-2bbd66519638" providerId="ADAL" clId="{08F3C0FE-6792-4E8A-B06D-2F41B33B9105}" dt="2024-06-13T06:02:44.359" v="12" actId="26606"/>
          <ac:spMkLst>
            <pc:docMk/>
            <pc:sldMk cId="898008286" sldId="375"/>
            <ac:spMk id="1031" creationId="{F3060C83-F051-4F0E-ABAD-AA0DFC48B218}"/>
          </ac:spMkLst>
        </pc:spChg>
        <pc:spChg chg="add">
          <ac:chgData name="Waghmare, Snehal" userId="f1cd2936-32f2-41e7-b1a1-2bbd66519638" providerId="ADAL" clId="{08F3C0FE-6792-4E8A-B06D-2F41B33B9105}" dt="2024-06-13T06:02:44.359" v="12" actId="26606"/>
          <ac:spMkLst>
            <pc:docMk/>
            <pc:sldMk cId="898008286" sldId="375"/>
            <ac:spMk id="1033" creationId="{83C98ABE-055B-441F-B07E-44F97F083C39}"/>
          </ac:spMkLst>
        </pc:spChg>
        <pc:spChg chg="add">
          <ac:chgData name="Waghmare, Snehal" userId="f1cd2936-32f2-41e7-b1a1-2bbd66519638" providerId="ADAL" clId="{08F3C0FE-6792-4E8A-B06D-2F41B33B9105}" dt="2024-06-13T06:02:44.359" v="12" actId="26606"/>
          <ac:spMkLst>
            <pc:docMk/>
            <pc:sldMk cId="898008286" sldId="375"/>
            <ac:spMk id="1035" creationId="{29FDB030-9B49-4CED-8CCD-4D99382388AC}"/>
          </ac:spMkLst>
        </pc:spChg>
        <pc:spChg chg="add">
          <ac:chgData name="Waghmare, Snehal" userId="f1cd2936-32f2-41e7-b1a1-2bbd66519638" providerId="ADAL" clId="{08F3C0FE-6792-4E8A-B06D-2F41B33B9105}" dt="2024-06-13T06:02:44.359" v="12" actId="26606"/>
          <ac:spMkLst>
            <pc:docMk/>
            <pc:sldMk cId="898008286" sldId="375"/>
            <ac:spMk id="1037" creationId="{3783CA14-24A1-485C-8B30-D6A5D87987AD}"/>
          </ac:spMkLst>
        </pc:spChg>
        <pc:spChg chg="add">
          <ac:chgData name="Waghmare, Snehal" userId="f1cd2936-32f2-41e7-b1a1-2bbd66519638" providerId="ADAL" clId="{08F3C0FE-6792-4E8A-B06D-2F41B33B9105}" dt="2024-06-13T06:02:44.359" v="12" actId="26606"/>
          <ac:spMkLst>
            <pc:docMk/>
            <pc:sldMk cId="898008286" sldId="375"/>
            <ac:spMk id="1039" creationId="{9A97C86A-04D6-40F7-AE84-31AB43E6A846}"/>
          </ac:spMkLst>
        </pc:spChg>
        <pc:spChg chg="add">
          <ac:chgData name="Waghmare, Snehal" userId="f1cd2936-32f2-41e7-b1a1-2bbd66519638" providerId="ADAL" clId="{08F3C0FE-6792-4E8A-B06D-2F41B33B9105}" dt="2024-06-13T06:02:44.359" v="12" actId="26606"/>
          <ac:spMkLst>
            <pc:docMk/>
            <pc:sldMk cId="898008286" sldId="375"/>
            <ac:spMk id="1041" creationId="{FF9F2414-84E8-453E-B1F3-389FDE8192D9}"/>
          </ac:spMkLst>
        </pc:spChg>
        <pc:spChg chg="add">
          <ac:chgData name="Waghmare, Snehal" userId="f1cd2936-32f2-41e7-b1a1-2bbd66519638" providerId="ADAL" clId="{08F3C0FE-6792-4E8A-B06D-2F41B33B9105}" dt="2024-06-13T06:02:44.359" v="12" actId="26606"/>
          <ac:spMkLst>
            <pc:docMk/>
            <pc:sldMk cId="898008286" sldId="375"/>
            <ac:spMk id="1043" creationId="{3ECA69A1-7536-43AC-85EF-C7106179F5ED}"/>
          </ac:spMkLst>
        </pc:spChg>
        <pc:picChg chg="add mod">
          <ac:chgData name="Waghmare, Snehal" userId="f1cd2936-32f2-41e7-b1a1-2bbd66519638" providerId="ADAL" clId="{08F3C0FE-6792-4E8A-B06D-2F41B33B9105}" dt="2024-06-13T06:07:06.965" v="75"/>
          <ac:picMkLst>
            <pc:docMk/>
            <pc:sldMk cId="898008286" sldId="375"/>
            <ac:picMk id="1026" creationId="{56E8FA16-7442-C119-9C09-8C9FBAB39438}"/>
          </ac:picMkLst>
        </pc:picChg>
      </pc:sldChg>
      <pc:sldChg chg="addSp delSp modSp new mod setBg">
        <pc:chgData name="Waghmare, Snehal" userId="f1cd2936-32f2-41e7-b1a1-2bbd66519638" providerId="ADAL" clId="{08F3C0FE-6792-4E8A-B06D-2F41B33B9105}" dt="2024-06-13T06:03:21.214" v="26" actId="26606"/>
        <pc:sldMkLst>
          <pc:docMk/>
          <pc:sldMk cId="2024736266" sldId="376"/>
        </pc:sldMkLst>
        <pc:spChg chg="del">
          <ac:chgData name="Waghmare, Snehal" userId="f1cd2936-32f2-41e7-b1a1-2bbd66519638" providerId="ADAL" clId="{08F3C0FE-6792-4E8A-B06D-2F41B33B9105}" dt="2024-06-13T06:02:58.830" v="14" actId="478"/>
          <ac:spMkLst>
            <pc:docMk/>
            <pc:sldMk cId="2024736266" sldId="376"/>
            <ac:spMk id="2" creationId="{60B3308E-0A4E-2CA6-46EB-AB91B83D1E9C}"/>
          </ac:spMkLst>
        </pc:spChg>
        <pc:spChg chg="del">
          <ac:chgData name="Waghmare, Snehal" userId="f1cd2936-32f2-41e7-b1a1-2bbd66519638" providerId="ADAL" clId="{08F3C0FE-6792-4E8A-B06D-2F41B33B9105}" dt="2024-06-13T06:02:58.830" v="14" actId="478"/>
          <ac:spMkLst>
            <pc:docMk/>
            <pc:sldMk cId="2024736266" sldId="376"/>
            <ac:spMk id="3" creationId="{6C25655C-E54F-3888-A21A-4A178C62F584}"/>
          </ac:spMkLst>
        </pc:spChg>
        <pc:spChg chg="add del">
          <ac:chgData name="Waghmare, Snehal" userId="f1cd2936-32f2-41e7-b1a1-2bbd66519638" providerId="ADAL" clId="{08F3C0FE-6792-4E8A-B06D-2F41B33B9105}" dt="2024-06-13T06:03:10.356" v="17" actId="26606"/>
          <ac:spMkLst>
            <pc:docMk/>
            <pc:sldMk cId="2024736266" sldId="376"/>
            <ac:spMk id="2055" creationId="{AB8C311F-7253-4AED-9701-7FC0708C41C7}"/>
          </ac:spMkLst>
        </pc:spChg>
        <pc:spChg chg="add del">
          <ac:chgData name="Waghmare, Snehal" userId="f1cd2936-32f2-41e7-b1a1-2bbd66519638" providerId="ADAL" clId="{08F3C0FE-6792-4E8A-B06D-2F41B33B9105}" dt="2024-06-13T06:03:10.356" v="17" actId="26606"/>
          <ac:spMkLst>
            <pc:docMk/>
            <pc:sldMk cId="2024736266" sldId="376"/>
            <ac:spMk id="2057" creationId="{E2384209-CB15-4CDF-9D31-C44FD9A3F20D}"/>
          </ac:spMkLst>
        </pc:spChg>
        <pc:spChg chg="add del">
          <ac:chgData name="Waghmare, Snehal" userId="f1cd2936-32f2-41e7-b1a1-2bbd66519638" providerId="ADAL" clId="{08F3C0FE-6792-4E8A-B06D-2F41B33B9105}" dt="2024-06-13T06:03:10.356" v="17" actId="26606"/>
          <ac:spMkLst>
            <pc:docMk/>
            <pc:sldMk cId="2024736266" sldId="376"/>
            <ac:spMk id="2059" creationId="{2633B3B5-CC90-43F0-8714-D31D1F3F0209}"/>
          </ac:spMkLst>
        </pc:spChg>
        <pc:spChg chg="add del">
          <ac:chgData name="Waghmare, Snehal" userId="f1cd2936-32f2-41e7-b1a1-2bbd66519638" providerId="ADAL" clId="{08F3C0FE-6792-4E8A-B06D-2F41B33B9105}" dt="2024-06-13T06:03:10.356" v="17" actId="26606"/>
          <ac:spMkLst>
            <pc:docMk/>
            <pc:sldMk cId="2024736266" sldId="376"/>
            <ac:spMk id="2061" creationId="{A8D57A06-A426-446D-B02C-A2DC6B62E45E}"/>
          </ac:spMkLst>
        </pc:spChg>
        <pc:spChg chg="add del">
          <ac:chgData name="Waghmare, Snehal" userId="f1cd2936-32f2-41e7-b1a1-2bbd66519638" providerId="ADAL" clId="{08F3C0FE-6792-4E8A-B06D-2F41B33B9105}" dt="2024-06-13T06:03:13.679" v="19" actId="26606"/>
          <ac:spMkLst>
            <pc:docMk/>
            <pc:sldMk cId="2024736266" sldId="376"/>
            <ac:spMk id="2063" creationId="{94087E04-C99E-4195-8EBA-1BD4C45117C9}"/>
          </ac:spMkLst>
        </pc:spChg>
        <pc:spChg chg="add del">
          <ac:chgData name="Waghmare, Snehal" userId="f1cd2936-32f2-41e7-b1a1-2bbd66519638" providerId="ADAL" clId="{08F3C0FE-6792-4E8A-B06D-2F41B33B9105}" dt="2024-06-13T06:03:13.679" v="19" actId="26606"/>
          <ac:spMkLst>
            <pc:docMk/>
            <pc:sldMk cId="2024736266" sldId="376"/>
            <ac:spMk id="2066" creationId="{FD73501D-A515-4725-8404-1315A591A54C}"/>
          </ac:spMkLst>
        </pc:spChg>
        <pc:spChg chg="add del">
          <ac:chgData name="Waghmare, Snehal" userId="f1cd2936-32f2-41e7-b1a1-2bbd66519638" providerId="ADAL" clId="{08F3C0FE-6792-4E8A-B06D-2F41B33B9105}" dt="2024-06-13T06:03:15.980" v="21" actId="26606"/>
          <ac:spMkLst>
            <pc:docMk/>
            <pc:sldMk cId="2024736266" sldId="376"/>
            <ac:spMk id="2068" creationId="{8950AD4C-6AF3-49F8-94E1-DBCAFB39478B}"/>
          </ac:spMkLst>
        </pc:spChg>
        <pc:spChg chg="add del">
          <ac:chgData name="Waghmare, Snehal" userId="f1cd2936-32f2-41e7-b1a1-2bbd66519638" providerId="ADAL" clId="{08F3C0FE-6792-4E8A-B06D-2F41B33B9105}" dt="2024-06-13T06:03:15.980" v="21" actId="26606"/>
          <ac:spMkLst>
            <pc:docMk/>
            <pc:sldMk cId="2024736266" sldId="376"/>
            <ac:spMk id="2069" creationId="{072DC3EE-C469-49E0-A83D-CA3BE525C59A}"/>
          </ac:spMkLst>
        </pc:spChg>
        <pc:spChg chg="add del">
          <ac:chgData name="Waghmare, Snehal" userId="f1cd2936-32f2-41e7-b1a1-2bbd66519638" providerId="ADAL" clId="{08F3C0FE-6792-4E8A-B06D-2F41B33B9105}" dt="2024-06-13T06:03:15.980" v="21" actId="26606"/>
          <ac:spMkLst>
            <pc:docMk/>
            <pc:sldMk cId="2024736266" sldId="376"/>
            <ac:spMk id="2070" creationId="{8DBEAE55-3EA1-41D7-A212-5F7D8986C1F2}"/>
          </ac:spMkLst>
        </pc:spChg>
        <pc:spChg chg="add del">
          <ac:chgData name="Waghmare, Snehal" userId="f1cd2936-32f2-41e7-b1a1-2bbd66519638" providerId="ADAL" clId="{08F3C0FE-6792-4E8A-B06D-2F41B33B9105}" dt="2024-06-13T06:03:15.980" v="21" actId="26606"/>
          <ac:spMkLst>
            <pc:docMk/>
            <pc:sldMk cId="2024736266" sldId="376"/>
            <ac:spMk id="2071" creationId="{CFC5F0E7-644F-4101-BE72-12825CF537E7}"/>
          </ac:spMkLst>
        </pc:spChg>
        <pc:spChg chg="add del">
          <ac:chgData name="Waghmare, Snehal" userId="f1cd2936-32f2-41e7-b1a1-2bbd66519638" providerId="ADAL" clId="{08F3C0FE-6792-4E8A-B06D-2F41B33B9105}" dt="2024-06-13T06:03:18.292" v="23" actId="26606"/>
          <ac:spMkLst>
            <pc:docMk/>
            <pc:sldMk cId="2024736266" sldId="376"/>
            <ac:spMk id="2073" creationId="{8B089790-F4B6-46A7-BB28-7B74A9A9EFDC}"/>
          </ac:spMkLst>
        </pc:spChg>
        <pc:spChg chg="add del">
          <ac:chgData name="Waghmare, Snehal" userId="f1cd2936-32f2-41e7-b1a1-2bbd66519638" providerId="ADAL" clId="{08F3C0FE-6792-4E8A-B06D-2F41B33B9105}" dt="2024-06-13T06:03:21.190" v="25" actId="26606"/>
          <ac:spMkLst>
            <pc:docMk/>
            <pc:sldMk cId="2024736266" sldId="376"/>
            <ac:spMk id="2078" creationId="{94087E04-C99E-4195-8EBA-1BD4C45117C9}"/>
          </ac:spMkLst>
        </pc:spChg>
        <pc:spChg chg="add del">
          <ac:chgData name="Waghmare, Snehal" userId="f1cd2936-32f2-41e7-b1a1-2bbd66519638" providerId="ADAL" clId="{08F3C0FE-6792-4E8A-B06D-2F41B33B9105}" dt="2024-06-13T06:03:21.190" v="25" actId="26606"/>
          <ac:spMkLst>
            <pc:docMk/>
            <pc:sldMk cId="2024736266" sldId="376"/>
            <ac:spMk id="2082" creationId="{FD73501D-A515-4725-8404-1315A591A54C}"/>
          </ac:spMkLst>
        </pc:spChg>
        <pc:spChg chg="add">
          <ac:chgData name="Waghmare, Snehal" userId="f1cd2936-32f2-41e7-b1a1-2bbd66519638" providerId="ADAL" clId="{08F3C0FE-6792-4E8A-B06D-2F41B33B9105}" dt="2024-06-13T06:03:21.214" v="26" actId="26606"/>
          <ac:spMkLst>
            <pc:docMk/>
            <pc:sldMk cId="2024736266" sldId="376"/>
            <ac:spMk id="2084" creationId="{AB8C311F-7253-4AED-9701-7FC0708C41C7}"/>
          </ac:spMkLst>
        </pc:spChg>
        <pc:spChg chg="add">
          <ac:chgData name="Waghmare, Snehal" userId="f1cd2936-32f2-41e7-b1a1-2bbd66519638" providerId="ADAL" clId="{08F3C0FE-6792-4E8A-B06D-2F41B33B9105}" dt="2024-06-13T06:03:21.214" v="26" actId="26606"/>
          <ac:spMkLst>
            <pc:docMk/>
            <pc:sldMk cId="2024736266" sldId="376"/>
            <ac:spMk id="2085" creationId="{E2384209-CB15-4CDF-9D31-C44FD9A3F20D}"/>
          </ac:spMkLst>
        </pc:spChg>
        <pc:spChg chg="add">
          <ac:chgData name="Waghmare, Snehal" userId="f1cd2936-32f2-41e7-b1a1-2bbd66519638" providerId="ADAL" clId="{08F3C0FE-6792-4E8A-B06D-2F41B33B9105}" dt="2024-06-13T06:03:21.214" v="26" actId="26606"/>
          <ac:spMkLst>
            <pc:docMk/>
            <pc:sldMk cId="2024736266" sldId="376"/>
            <ac:spMk id="2086" creationId="{2633B3B5-CC90-43F0-8714-D31D1F3F0209}"/>
          </ac:spMkLst>
        </pc:spChg>
        <pc:spChg chg="add">
          <ac:chgData name="Waghmare, Snehal" userId="f1cd2936-32f2-41e7-b1a1-2bbd66519638" providerId="ADAL" clId="{08F3C0FE-6792-4E8A-B06D-2F41B33B9105}" dt="2024-06-13T06:03:21.214" v="26" actId="26606"/>
          <ac:spMkLst>
            <pc:docMk/>
            <pc:sldMk cId="2024736266" sldId="376"/>
            <ac:spMk id="2087" creationId="{A8D57A06-A426-446D-B02C-A2DC6B62E45E}"/>
          </ac:spMkLst>
        </pc:spChg>
        <pc:grpChg chg="add del">
          <ac:chgData name="Waghmare, Snehal" userId="f1cd2936-32f2-41e7-b1a1-2bbd66519638" providerId="ADAL" clId="{08F3C0FE-6792-4E8A-B06D-2F41B33B9105}" dt="2024-06-13T06:03:13.679" v="19" actId="26606"/>
          <ac:grpSpMkLst>
            <pc:docMk/>
            <pc:sldMk cId="2024736266" sldId="376"/>
            <ac:grpSpMk id="2064" creationId="{336EACDA-272E-4472-852A-83CAB409195F}"/>
          </ac:grpSpMkLst>
        </pc:grpChg>
        <pc:grpChg chg="add del">
          <ac:chgData name="Waghmare, Snehal" userId="f1cd2936-32f2-41e7-b1a1-2bbd66519638" providerId="ADAL" clId="{08F3C0FE-6792-4E8A-B06D-2F41B33B9105}" dt="2024-06-13T06:03:18.292" v="23" actId="26606"/>
          <ac:grpSpMkLst>
            <pc:docMk/>
            <pc:sldMk cId="2024736266" sldId="376"/>
            <ac:grpSpMk id="2074" creationId="{9DE3F54D-33BC-4382-A2AB-5E002F0F1166}"/>
          </ac:grpSpMkLst>
        </pc:grpChg>
        <pc:grpChg chg="add del">
          <ac:chgData name="Waghmare, Snehal" userId="f1cd2936-32f2-41e7-b1a1-2bbd66519638" providerId="ADAL" clId="{08F3C0FE-6792-4E8A-B06D-2F41B33B9105}" dt="2024-06-13T06:03:21.190" v="25" actId="26606"/>
          <ac:grpSpMkLst>
            <pc:docMk/>
            <pc:sldMk cId="2024736266" sldId="376"/>
            <ac:grpSpMk id="2079" creationId="{336EACDA-272E-4472-852A-83CAB409195F}"/>
          </ac:grpSpMkLst>
        </pc:grpChg>
        <pc:picChg chg="add mod">
          <ac:chgData name="Waghmare, Snehal" userId="f1cd2936-32f2-41e7-b1a1-2bbd66519638" providerId="ADAL" clId="{08F3C0FE-6792-4E8A-B06D-2F41B33B9105}" dt="2024-06-13T06:03:21.214" v="26" actId="26606"/>
          <ac:picMkLst>
            <pc:docMk/>
            <pc:sldMk cId="2024736266" sldId="376"/>
            <ac:picMk id="2050" creationId="{0E644BEF-7503-E656-A8B6-68BC344D1CBD}"/>
          </ac:picMkLst>
        </pc:picChg>
      </pc:sldChg>
      <pc:sldChg chg="delSp modSp new mod">
        <pc:chgData name="Waghmare, Snehal" userId="f1cd2936-32f2-41e7-b1a1-2bbd66519638" providerId="ADAL" clId="{08F3C0FE-6792-4E8A-B06D-2F41B33B9105}" dt="2024-06-13T06:04:24.310" v="48" actId="27636"/>
        <pc:sldMkLst>
          <pc:docMk/>
          <pc:sldMk cId="3891722658" sldId="377"/>
        </pc:sldMkLst>
        <pc:spChg chg="del">
          <ac:chgData name="Waghmare, Snehal" userId="f1cd2936-32f2-41e7-b1a1-2bbd66519638" providerId="ADAL" clId="{08F3C0FE-6792-4E8A-B06D-2F41B33B9105}" dt="2024-06-13T06:03:53.550" v="33" actId="478"/>
          <ac:spMkLst>
            <pc:docMk/>
            <pc:sldMk cId="3891722658" sldId="377"/>
            <ac:spMk id="2" creationId="{7DB17392-6CFA-1A14-4EED-3286E10E80EB}"/>
          </ac:spMkLst>
        </pc:spChg>
        <pc:spChg chg="mod">
          <ac:chgData name="Waghmare, Snehal" userId="f1cd2936-32f2-41e7-b1a1-2bbd66519638" providerId="ADAL" clId="{08F3C0FE-6792-4E8A-B06D-2F41B33B9105}" dt="2024-06-13T06:04:24.310" v="48" actId="27636"/>
          <ac:spMkLst>
            <pc:docMk/>
            <pc:sldMk cId="3891722658" sldId="377"/>
            <ac:spMk id="3" creationId="{8E9332CB-78F0-68D7-4E5F-4AB2B829E5A7}"/>
          </ac:spMkLst>
        </pc:spChg>
      </pc:sldChg>
      <pc:sldChg chg="modSp add mod">
        <pc:chgData name="Waghmare, Snehal" userId="f1cd2936-32f2-41e7-b1a1-2bbd66519638" providerId="ADAL" clId="{08F3C0FE-6792-4E8A-B06D-2F41B33B9105}" dt="2024-06-13T06:04:41.356" v="53" actId="20577"/>
        <pc:sldMkLst>
          <pc:docMk/>
          <pc:sldMk cId="4092667552" sldId="378"/>
        </pc:sldMkLst>
        <pc:spChg chg="mod">
          <ac:chgData name="Waghmare, Snehal" userId="f1cd2936-32f2-41e7-b1a1-2bbd66519638" providerId="ADAL" clId="{08F3C0FE-6792-4E8A-B06D-2F41B33B9105}" dt="2024-06-13T06:04:41.356" v="53" actId="20577"/>
          <ac:spMkLst>
            <pc:docMk/>
            <pc:sldMk cId="4092667552" sldId="378"/>
            <ac:spMk id="3" creationId="{8E9332CB-78F0-68D7-4E5F-4AB2B829E5A7}"/>
          </ac:spMkLst>
        </pc:spChg>
      </pc:sldChg>
      <pc:sldChg chg="modSp add mod">
        <pc:chgData name="Waghmare, Snehal" userId="f1cd2936-32f2-41e7-b1a1-2bbd66519638" providerId="ADAL" clId="{08F3C0FE-6792-4E8A-B06D-2F41B33B9105}" dt="2024-06-13T06:04:32.279" v="50" actId="27636"/>
        <pc:sldMkLst>
          <pc:docMk/>
          <pc:sldMk cId="1887755793" sldId="379"/>
        </pc:sldMkLst>
        <pc:spChg chg="mod">
          <ac:chgData name="Waghmare, Snehal" userId="f1cd2936-32f2-41e7-b1a1-2bbd66519638" providerId="ADAL" clId="{08F3C0FE-6792-4E8A-B06D-2F41B33B9105}" dt="2024-06-13T06:04:32.279" v="50" actId="27636"/>
          <ac:spMkLst>
            <pc:docMk/>
            <pc:sldMk cId="1887755793" sldId="379"/>
            <ac:spMk id="3" creationId="{8E9332CB-78F0-68D7-4E5F-4AB2B829E5A7}"/>
          </ac:spMkLst>
        </pc:spChg>
      </pc:sldChg>
      <pc:sldChg chg="addSp delSp modSp new mod setBg">
        <pc:chgData name="Waghmare, Snehal" userId="f1cd2936-32f2-41e7-b1a1-2bbd66519638" providerId="ADAL" clId="{08F3C0FE-6792-4E8A-B06D-2F41B33B9105}" dt="2024-06-13T06:05:14.072" v="59" actId="1076"/>
        <pc:sldMkLst>
          <pc:docMk/>
          <pc:sldMk cId="2274230905" sldId="380"/>
        </pc:sldMkLst>
        <pc:spChg chg="del">
          <ac:chgData name="Waghmare, Snehal" userId="f1cd2936-32f2-41e7-b1a1-2bbd66519638" providerId="ADAL" clId="{08F3C0FE-6792-4E8A-B06D-2F41B33B9105}" dt="2024-06-13T06:04:57.560" v="55" actId="478"/>
          <ac:spMkLst>
            <pc:docMk/>
            <pc:sldMk cId="2274230905" sldId="380"/>
            <ac:spMk id="2" creationId="{816C719E-F0A6-2596-AE0A-CE5706A29E8D}"/>
          </ac:spMkLst>
        </pc:spChg>
        <pc:spChg chg="del">
          <ac:chgData name="Waghmare, Snehal" userId="f1cd2936-32f2-41e7-b1a1-2bbd66519638" providerId="ADAL" clId="{08F3C0FE-6792-4E8A-B06D-2F41B33B9105}" dt="2024-06-13T06:04:57.560" v="55" actId="478"/>
          <ac:spMkLst>
            <pc:docMk/>
            <pc:sldMk cId="2274230905" sldId="380"/>
            <ac:spMk id="3" creationId="{46946E6F-C0DE-355F-D0C7-B037B15A2A56}"/>
          </ac:spMkLst>
        </pc:spChg>
        <pc:spChg chg="add mod">
          <ac:chgData name="Waghmare, Snehal" userId="f1cd2936-32f2-41e7-b1a1-2bbd66519638" providerId="ADAL" clId="{08F3C0FE-6792-4E8A-B06D-2F41B33B9105}" dt="2024-06-13T06:05:14.072" v="59" actId="1076"/>
          <ac:spMkLst>
            <pc:docMk/>
            <pc:sldMk cId="2274230905" sldId="380"/>
            <ac:spMk id="5" creationId="{24E43BD7-4CA6-61AA-EB05-4E195D09DB78}"/>
          </ac:spMkLst>
        </pc:spChg>
        <pc:spChg chg="add">
          <ac:chgData name="Waghmare, Snehal" userId="f1cd2936-32f2-41e7-b1a1-2bbd66519638" providerId="ADAL" clId="{08F3C0FE-6792-4E8A-B06D-2F41B33B9105}" dt="2024-06-13T06:05:03.144" v="57" actId="26606"/>
          <ac:spMkLst>
            <pc:docMk/>
            <pc:sldMk cId="2274230905" sldId="380"/>
            <ac:spMk id="3079" creationId="{F3060C83-F051-4F0E-ABAD-AA0DFC48B218}"/>
          </ac:spMkLst>
        </pc:spChg>
        <pc:spChg chg="add">
          <ac:chgData name="Waghmare, Snehal" userId="f1cd2936-32f2-41e7-b1a1-2bbd66519638" providerId="ADAL" clId="{08F3C0FE-6792-4E8A-B06D-2F41B33B9105}" dt="2024-06-13T06:05:03.144" v="57" actId="26606"/>
          <ac:spMkLst>
            <pc:docMk/>
            <pc:sldMk cId="2274230905" sldId="380"/>
            <ac:spMk id="3081" creationId="{83C98ABE-055B-441F-B07E-44F97F083C39}"/>
          </ac:spMkLst>
        </pc:spChg>
        <pc:spChg chg="add">
          <ac:chgData name="Waghmare, Snehal" userId="f1cd2936-32f2-41e7-b1a1-2bbd66519638" providerId="ADAL" clId="{08F3C0FE-6792-4E8A-B06D-2F41B33B9105}" dt="2024-06-13T06:05:03.144" v="57" actId="26606"/>
          <ac:spMkLst>
            <pc:docMk/>
            <pc:sldMk cId="2274230905" sldId="380"/>
            <ac:spMk id="3083" creationId="{29FDB030-9B49-4CED-8CCD-4D99382388AC}"/>
          </ac:spMkLst>
        </pc:spChg>
        <pc:spChg chg="add">
          <ac:chgData name="Waghmare, Snehal" userId="f1cd2936-32f2-41e7-b1a1-2bbd66519638" providerId="ADAL" clId="{08F3C0FE-6792-4E8A-B06D-2F41B33B9105}" dt="2024-06-13T06:05:03.144" v="57" actId="26606"/>
          <ac:spMkLst>
            <pc:docMk/>
            <pc:sldMk cId="2274230905" sldId="380"/>
            <ac:spMk id="3085" creationId="{3783CA14-24A1-485C-8B30-D6A5D87987AD}"/>
          </ac:spMkLst>
        </pc:spChg>
        <pc:spChg chg="add">
          <ac:chgData name="Waghmare, Snehal" userId="f1cd2936-32f2-41e7-b1a1-2bbd66519638" providerId="ADAL" clId="{08F3C0FE-6792-4E8A-B06D-2F41B33B9105}" dt="2024-06-13T06:05:03.144" v="57" actId="26606"/>
          <ac:spMkLst>
            <pc:docMk/>
            <pc:sldMk cId="2274230905" sldId="380"/>
            <ac:spMk id="3087" creationId="{9A97C86A-04D6-40F7-AE84-31AB43E6A846}"/>
          </ac:spMkLst>
        </pc:spChg>
        <pc:spChg chg="add">
          <ac:chgData name="Waghmare, Snehal" userId="f1cd2936-32f2-41e7-b1a1-2bbd66519638" providerId="ADAL" clId="{08F3C0FE-6792-4E8A-B06D-2F41B33B9105}" dt="2024-06-13T06:05:03.144" v="57" actId="26606"/>
          <ac:spMkLst>
            <pc:docMk/>
            <pc:sldMk cId="2274230905" sldId="380"/>
            <ac:spMk id="3089" creationId="{FF9F2414-84E8-453E-B1F3-389FDE8192D9}"/>
          </ac:spMkLst>
        </pc:spChg>
        <pc:spChg chg="add">
          <ac:chgData name="Waghmare, Snehal" userId="f1cd2936-32f2-41e7-b1a1-2bbd66519638" providerId="ADAL" clId="{08F3C0FE-6792-4E8A-B06D-2F41B33B9105}" dt="2024-06-13T06:05:03.144" v="57" actId="26606"/>
          <ac:spMkLst>
            <pc:docMk/>
            <pc:sldMk cId="2274230905" sldId="380"/>
            <ac:spMk id="3091" creationId="{3ECA69A1-7536-43AC-85EF-C7106179F5ED}"/>
          </ac:spMkLst>
        </pc:spChg>
        <pc:picChg chg="add mod">
          <ac:chgData name="Waghmare, Snehal" userId="f1cd2936-32f2-41e7-b1a1-2bbd66519638" providerId="ADAL" clId="{08F3C0FE-6792-4E8A-B06D-2F41B33B9105}" dt="2024-06-13T06:05:03.144" v="57" actId="26606"/>
          <ac:picMkLst>
            <pc:docMk/>
            <pc:sldMk cId="2274230905" sldId="380"/>
            <ac:picMk id="3074" creationId="{B0BF8221-3E46-A243-9946-B26A451AFBEF}"/>
          </ac:picMkLst>
        </pc:picChg>
      </pc:sldChg>
      <pc:sldChg chg="modSp new mod">
        <pc:chgData name="Waghmare, Snehal" userId="f1cd2936-32f2-41e7-b1a1-2bbd66519638" providerId="ADAL" clId="{08F3C0FE-6792-4E8A-B06D-2F41B33B9105}" dt="2024-06-13T06:05:44.124" v="69" actId="14100"/>
        <pc:sldMkLst>
          <pc:docMk/>
          <pc:sldMk cId="4063651255" sldId="381"/>
        </pc:sldMkLst>
        <pc:spChg chg="mod">
          <ac:chgData name="Waghmare, Snehal" userId="f1cd2936-32f2-41e7-b1a1-2bbd66519638" providerId="ADAL" clId="{08F3C0FE-6792-4E8A-B06D-2F41B33B9105}" dt="2024-06-13T06:05:44.124" v="69" actId="14100"/>
          <ac:spMkLst>
            <pc:docMk/>
            <pc:sldMk cId="4063651255" sldId="381"/>
            <ac:spMk id="2" creationId="{55270F86-2A0C-F9D3-AD76-A7C624BEB50B}"/>
          </ac:spMkLst>
        </pc:spChg>
        <pc:spChg chg="mod">
          <ac:chgData name="Waghmare, Snehal" userId="f1cd2936-32f2-41e7-b1a1-2bbd66519638" providerId="ADAL" clId="{08F3C0FE-6792-4E8A-B06D-2F41B33B9105}" dt="2024-06-13T06:05:25.487" v="64" actId="27636"/>
          <ac:spMkLst>
            <pc:docMk/>
            <pc:sldMk cId="4063651255" sldId="381"/>
            <ac:spMk id="3" creationId="{D89EA2B9-CF79-8576-06A9-F99ABA66C157}"/>
          </ac:spMkLst>
        </pc:spChg>
      </pc:sldChg>
      <pc:sldChg chg="modSp new mod">
        <pc:chgData name="Waghmare, Snehal" userId="f1cd2936-32f2-41e7-b1a1-2bbd66519638" providerId="ADAL" clId="{08F3C0FE-6792-4E8A-B06D-2F41B33B9105}" dt="2024-06-17T06:02:18.321" v="154" actId="20577"/>
        <pc:sldMkLst>
          <pc:docMk/>
          <pc:sldMk cId="3397271884" sldId="382"/>
        </pc:sldMkLst>
        <pc:spChg chg="mod">
          <ac:chgData name="Waghmare, Snehal" userId="f1cd2936-32f2-41e7-b1a1-2bbd66519638" providerId="ADAL" clId="{08F3C0FE-6792-4E8A-B06D-2F41B33B9105}" dt="2024-06-17T05:59:02.609" v="91" actId="20577"/>
          <ac:spMkLst>
            <pc:docMk/>
            <pc:sldMk cId="3397271884" sldId="382"/>
            <ac:spMk id="2" creationId="{85D05BBD-0E97-2A85-60F6-9BF682301274}"/>
          </ac:spMkLst>
        </pc:spChg>
        <pc:spChg chg="mod">
          <ac:chgData name="Waghmare, Snehal" userId="f1cd2936-32f2-41e7-b1a1-2bbd66519638" providerId="ADAL" clId="{08F3C0FE-6792-4E8A-B06D-2F41B33B9105}" dt="2024-06-17T06:02:18.321" v="154" actId="20577"/>
          <ac:spMkLst>
            <pc:docMk/>
            <pc:sldMk cId="3397271884" sldId="382"/>
            <ac:spMk id="3" creationId="{7880687B-529A-3ED8-40F9-A6813549E113}"/>
          </ac:spMkLst>
        </pc:spChg>
      </pc:sldChg>
      <pc:sldChg chg="addSp delSp modSp new mod">
        <pc:chgData name="Waghmare, Snehal" userId="f1cd2936-32f2-41e7-b1a1-2bbd66519638" providerId="ADAL" clId="{08F3C0FE-6792-4E8A-B06D-2F41B33B9105}" dt="2024-06-17T06:12:03.181" v="519" actId="14100"/>
        <pc:sldMkLst>
          <pc:docMk/>
          <pc:sldMk cId="2741143045" sldId="383"/>
        </pc:sldMkLst>
        <pc:spChg chg="del">
          <ac:chgData name="Waghmare, Snehal" userId="f1cd2936-32f2-41e7-b1a1-2bbd66519638" providerId="ADAL" clId="{08F3C0FE-6792-4E8A-B06D-2F41B33B9105}" dt="2024-06-17T06:05:05.959" v="156" actId="478"/>
          <ac:spMkLst>
            <pc:docMk/>
            <pc:sldMk cId="2741143045" sldId="383"/>
            <ac:spMk id="2" creationId="{AC2B45CF-CCF4-198F-0B43-C439436EF6EB}"/>
          </ac:spMkLst>
        </pc:spChg>
        <pc:spChg chg="del">
          <ac:chgData name="Waghmare, Snehal" userId="f1cd2936-32f2-41e7-b1a1-2bbd66519638" providerId="ADAL" clId="{08F3C0FE-6792-4E8A-B06D-2F41B33B9105}" dt="2024-06-17T06:05:05.959" v="156" actId="478"/>
          <ac:spMkLst>
            <pc:docMk/>
            <pc:sldMk cId="2741143045" sldId="383"/>
            <ac:spMk id="3" creationId="{13F2EA14-C982-9AF3-E5CD-3C6489EFD8CE}"/>
          </ac:spMkLst>
        </pc:spChg>
        <pc:graphicFrameChg chg="add mod modGraphic">
          <ac:chgData name="Waghmare, Snehal" userId="f1cd2936-32f2-41e7-b1a1-2bbd66519638" providerId="ADAL" clId="{08F3C0FE-6792-4E8A-B06D-2F41B33B9105}" dt="2024-06-17T06:12:03.181" v="519" actId="14100"/>
          <ac:graphicFrameMkLst>
            <pc:docMk/>
            <pc:sldMk cId="2741143045" sldId="383"/>
            <ac:graphicFrameMk id="4" creationId="{9F24F8A7-4721-951F-E942-79CD64B52C6B}"/>
          </ac:graphicFrameMkLst>
        </pc:graphicFrameChg>
      </pc:sldChg>
      <pc:sldChg chg="delSp modSp new mod">
        <pc:chgData name="Waghmare, Snehal" userId="f1cd2936-32f2-41e7-b1a1-2bbd66519638" providerId="ADAL" clId="{08F3C0FE-6792-4E8A-B06D-2F41B33B9105}" dt="2024-06-17T06:18:22.412" v="828" actId="20577"/>
        <pc:sldMkLst>
          <pc:docMk/>
          <pc:sldMk cId="751418910" sldId="384"/>
        </pc:sldMkLst>
        <pc:spChg chg="del">
          <ac:chgData name="Waghmare, Snehal" userId="f1cd2936-32f2-41e7-b1a1-2bbd66519638" providerId="ADAL" clId="{08F3C0FE-6792-4E8A-B06D-2F41B33B9105}" dt="2024-06-17T06:12:32.226" v="521" actId="478"/>
          <ac:spMkLst>
            <pc:docMk/>
            <pc:sldMk cId="751418910" sldId="384"/>
            <ac:spMk id="2" creationId="{8F288F0E-EFA3-A122-5E5C-9FD26AF35DE1}"/>
          </ac:spMkLst>
        </pc:spChg>
        <pc:spChg chg="mod">
          <ac:chgData name="Waghmare, Snehal" userId="f1cd2936-32f2-41e7-b1a1-2bbd66519638" providerId="ADAL" clId="{08F3C0FE-6792-4E8A-B06D-2F41B33B9105}" dt="2024-06-17T06:18:22.412" v="828" actId="20577"/>
          <ac:spMkLst>
            <pc:docMk/>
            <pc:sldMk cId="751418910" sldId="384"/>
            <ac:spMk id="3" creationId="{70713787-DC1E-E77C-FBA9-E5AB80573B8B}"/>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1F2ACDC-1964-4592-AECC-BEFA403FAD8E}" type="doc">
      <dgm:prSet loTypeId="urn:microsoft.com/office/officeart/2005/8/layout/chevron1" loCatId="process" qsTypeId="urn:microsoft.com/office/officeart/2005/8/quickstyle/simple1" qsCatId="simple" csTypeId="urn:microsoft.com/office/officeart/2005/8/colors/colorful5" csCatId="colorful" phldr="1"/>
      <dgm:spPr/>
    </dgm:pt>
    <dgm:pt modelId="{02D8BAAE-119F-47D4-8177-AF0B7D7B9C0A}">
      <dgm:prSet phldrT="[Text]"/>
      <dgm:spPr/>
      <dgm:t>
        <a:bodyPr/>
        <a:lstStyle/>
        <a:p>
          <a:r>
            <a:rPr lang="en-US" dirty="0"/>
            <a:t>Operation1</a:t>
          </a:r>
        </a:p>
      </dgm:t>
    </dgm:pt>
    <dgm:pt modelId="{044EC86C-9192-45E9-997C-6363DD628614}" type="parTrans" cxnId="{3A1F45D0-3E77-483F-9D75-9BF19B9F2336}">
      <dgm:prSet/>
      <dgm:spPr/>
      <dgm:t>
        <a:bodyPr/>
        <a:lstStyle/>
        <a:p>
          <a:endParaRPr lang="en-US"/>
        </a:p>
      </dgm:t>
    </dgm:pt>
    <dgm:pt modelId="{D532D1D1-2A28-4349-A306-CAA64BD6A678}" type="sibTrans" cxnId="{3A1F45D0-3E77-483F-9D75-9BF19B9F2336}">
      <dgm:prSet/>
      <dgm:spPr/>
      <dgm:t>
        <a:bodyPr/>
        <a:lstStyle/>
        <a:p>
          <a:endParaRPr lang="en-US"/>
        </a:p>
      </dgm:t>
    </dgm:pt>
    <dgm:pt modelId="{9CCC5320-CDD0-42A3-9254-D49EC495A416}">
      <dgm:prSet phldrT="[Text]"/>
      <dgm:spPr/>
      <dgm:t>
        <a:bodyPr/>
        <a:lstStyle/>
        <a:p>
          <a:r>
            <a:rPr lang="en-US" dirty="0"/>
            <a:t>Operation2</a:t>
          </a:r>
        </a:p>
      </dgm:t>
    </dgm:pt>
    <dgm:pt modelId="{0D8324BF-5667-4CBF-BFA1-01A78F486CCA}" type="parTrans" cxnId="{0A52AABF-8912-4C0E-B8E2-BDF667BE79E0}">
      <dgm:prSet/>
      <dgm:spPr/>
      <dgm:t>
        <a:bodyPr/>
        <a:lstStyle/>
        <a:p>
          <a:endParaRPr lang="en-US"/>
        </a:p>
      </dgm:t>
    </dgm:pt>
    <dgm:pt modelId="{8A2CEDBB-A0FB-4ED3-AF78-48DD1AF5604A}" type="sibTrans" cxnId="{0A52AABF-8912-4C0E-B8E2-BDF667BE79E0}">
      <dgm:prSet/>
      <dgm:spPr/>
      <dgm:t>
        <a:bodyPr/>
        <a:lstStyle/>
        <a:p>
          <a:endParaRPr lang="en-US"/>
        </a:p>
      </dgm:t>
    </dgm:pt>
    <dgm:pt modelId="{1EE8DE0D-92C7-4B4E-ADBC-9C4F31E3E4E8}">
      <dgm:prSet phldrT="[Text]"/>
      <dgm:spPr/>
      <dgm:t>
        <a:bodyPr/>
        <a:lstStyle/>
        <a:p>
          <a:r>
            <a:rPr lang="en-US" dirty="0"/>
            <a:t>Operation3</a:t>
          </a:r>
        </a:p>
      </dgm:t>
    </dgm:pt>
    <dgm:pt modelId="{B44C6B81-E750-410A-8EB5-F0DD1B61E26D}" type="parTrans" cxnId="{45662A48-9EDC-4AA3-BBD7-1809CC241DB5}">
      <dgm:prSet/>
      <dgm:spPr/>
      <dgm:t>
        <a:bodyPr/>
        <a:lstStyle/>
        <a:p>
          <a:endParaRPr lang="en-US"/>
        </a:p>
      </dgm:t>
    </dgm:pt>
    <dgm:pt modelId="{A42A95F5-4556-4BEE-A238-BA1E3B16D018}" type="sibTrans" cxnId="{45662A48-9EDC-4AA3-BBD7-1809CC241DB5}">
      <dgm:prSet/>
      <dgm:spPr/>
      <dgm:t>
        <a:bodyPr/>
        <a:lstStyle/>
        <a:p>
          <a:endParaRPr lang="en-US"/>
        </a:p>
      </dgm:t>
    </dgm:pt>
    <dgm:pt modelId="{D6E013C1-F3D8-46F3-85CA-CF95FC6CBAEF}" type="pres">
      <dgm:prSet presAssocID="{21F2ACDC-1964-4592-AECC-BEFA403FAD8E}" presName="Name0" presStyleCnt="0">
        <dgm:presLayoutVars>
          <dgm:dir/>
          <dgm:animLvl val="lvl"/>
          <dgm:resizeHandles val="exact"/>
        </dgm:presLayoutVars>
      </dgm:prSet>
      <dgm:spPr/>
    </dgm:pt>
    <dgm:pt modelId="{AE8287BD-90A1-4B64-8FC2-3CE4F0D28BE8}" type="pres">
      <dgm:prSet presAssocID="{02D8BAAE-119F-47D4-8177-AF0B7D7B9C0A}" presName="parTxOnly" presStyleLbl="node1" presStyleIdx="0" presStyleCnt="3">
        <dgm:presLayoutVars>
          <dgm:chMax val="0"/>
          <dgm:chPref val="0"/>
          <dgm:bulletEnabled val="1"/>
        </dgm:presLayoutVars>
      </dgm:prSet>
      <dgm:spPr/>
    </dgm:pt>
    <dgm:pt modelId="{E6B7DE70-CEA5-425D-84BD-6DFFB503BD64}" type="pres">
      <dgm:prSet presAssocID="{D532D1D1-2A28-4349-A306-CAA64BD6A678}" presName="parTxOnlySpace" presStyleCnt="0"/>
      <dgm:spPr/>
    </dgm:pt>
    <dgm:pt modelId="{396F27E5-4C40-4035-A36D-4C7FC711B65F}" type="pres">
      <dgm:prSet presAssocID="{9CCC5320-CDD0-42A3-9254-D49EC495A416}" presName="parTxOnly" presStyleLbl="node1" presStyleIdx="1" presStyleCnt="3">
        <dgm:presLayoutVars>
          <dgm:chMax val="0"/>
          <dgm:chPref val="0"/>
          <dgm:bulletEnabled val="1"/>
        </dgm:presLayoutVars>
      </dgm:prSet>
      <dgm:spPr/>
    </dgm:pt>
    <dgm:pt modelId="{666A15DB-E81A-4023-B83E-609608249D19}" type="pres">
      <dgm:prSet presAssocID="{8A2CEDBB-A0FB-4ED3-AF78-48DD1AF5604A}" presName="parTxOnlySpace" presStyleCnt="0"/>
      <dgm:spPr/>
    </dgm:pt>
    <dgm:pt modelId="{7256B4E8-D0E6-47DA-A68F-ED55F2B84310}" type="pres">
      <dgm:prSet presAssocID="{1EE8DE0D-92C7-4B4E-ADBC-9C4F31E3E4E8}" presName="parTxOnly" presStyleLbl="node1" presStyleIdx="2" presStyleCnt="3">
        <dgm:presLayoutVars>
          <dgm:chMax val="0"/>
          <dgm:chPref val="0"/>
          <dgm:bulletEnabled val="1"/>
        </dgm:presLayoutVars>
      </dgm:prSet>
      <dgm:spPr/>
    </dgm:pt>
  </dgm:ptLst>
  <dgm:cxnLst>
    <dgm:cxn modelId="{CAE15007-582B-451F-9523-1FC4C4CD6A3D}" type="presOf" srcId="{21F2ACDC-1964-4592-AECC-BEFA403FAD8E}" destId="{D6E013C1-F3D8-46F3-85CA-CF95FC6CBAEF}" srcOrd="0" destOrd="0" presId="urn:microsoft.com/office/officeart/2005/8/layout/chevron1"/>
    <dgm:cxn modelId="{45662A48-9EDC-4AA3-BBD7-1809CC241DB5}" srcId="{21F2ACDC-1964-4592-AECC-BEFA403FAD8E}" destId="{1EE8DE0D-92C7-4B4E-ADBC-9C4F31E3E4E8}" srcOrd="2" destOrd="0" parTransId="{B44C6B81-E750-410A-8EB5-F0DD1B61E26D}" sibTransId="{A42A95F5-4556-4BEE-A238-BA1E3B16D018}"/>
    <dgm:cxn modelId="{A680E959-36DD-47FB-9DA4-E315A094976E}" type="presOf" srcId="{1EE8DE0D-92C7-4B4E-ADBC-9C4F31E3E4E8}" destId="{7256B4E8-D0E6-47DA-A68F-ED55F2B84310}" srcOrd="0" destOrd="0" presId="urn:microsoft.com/office/officeart/2005/8/layout/chevron1"/>
    <dgm:cxn modelId="{49080E81-1403-4A7F-A0B5-5CF801323D34}" type="presOf" srcId="{9CCC5320-CDD0-42A3-9254-D49EC495A416}" destId="{396F27E5-4C40-4035-A36D-4C7FC711B65F}" srcOrd="0" destOrd="0" presId="urn:microsoft.com/office/officeart/2005/8/layout/chevron1"/>
    <dgm:cxn modelId="{E73D8AA2-17F1-4B83-8478-6449FC2D16F6}" type="presOf" srcId="{02D8BAAE-119F-47D4-8177-AF0B7D7B9C0A}" destId="{AE8287BD-90A1-4B64-8FC2-3CE4F0D28BE8}" srcOrd="0" destOrd="0" presId="urn:microsoft.com/office/officeart/2005/8/layout/chevron1"/>
    <dgm:cxn modelId="{0A52AABF-8912-4C0E-B8E2-BDF667BE79E0}" srcId="{21F2ACDC-1964-4592-AECC-BEFA403FAD8E}" destId="{9CCC5320-CDD0-42A3-9254-D49EC495A416}" srcOrd="1" destOrd="0" parTransId="{0D8324BF-5667-4CBF-BFA1-01A78F486CCA}" sibTransId="{8A2CEDBB-A0FB-4ED3-AF78-48DD1AF5604A}"/>
    <dgm:cxn modelId="{3A1F45D0-3E77-483F-9D75-9BF19B9F2336}" srcId="{21F2ACDC-1964-4592-AECC-BEFA403FAD8E}" destId="{02D8BAAE-119F-47D4-8177-AF0B7D7B9C0A}" srcOrd="0" destOrd="0" parTransId="{044EC86C-9192-45E9-997C-6363DD628614}" sibTransId="{D532D1D1-2A28-4349-A306-CAA64BD6A678}"/>
    <dgm:cxn modelId="{8B041191-022D-4CFA-894A-66D0D203C718}" type="presParOf" srcId="{D6E013C1-F3D8-46F3-85CA-CF95FC6CBAEF}" destId="{AE8287BD-90A1-4B64-8FC2-3CE4F0D28BE8}" srcOrd="0" destOrd="0" presId="urn:microsoft.com/office/officeart/2005/8/layout/chevron1"/>
    <dgm:cxn modelId="{0114BB1E-1EE3-4170-9201-C82AFD8F10BE}" type="presParOf" srcId="{D6E013C1-F3D8-46F3-85CA-CF95FC6CBAEF}" destId="{E6B7DE70-CEA5-425D-84BD-6DFFB503BD64}" srcOrd="1" destOrd="0" presId="urn:microsoft.com/office/officeart/2005/8/layout/chevron1"/>
    <dgm:cxn modelId="{54265E16-8543-4390-8F6C-A8AA49AFC173}" type="presParOf" srcId="{D6E013C1-F3D8-46F3-85CA-CF95FC6CBAEF}" destId="{396F27E5-4C40-4035-A36D-4C7FC711B65F}" srcOrd="2" destOrd="0" presId="urn:microsoft.com/office/officeart/2005/8/layout/chevron1"/>
    <dgm:cxn modelId="{F5D94CA1-E503-4819-AE57-0C1711EC8BA6}" type="presParOf" srcId="{D6E013C1-F3D8-46F3-85CA-CF95FC6CBAEF}" destId="{666A15DB-E81A-4023-B83E-609608249D19}" srcOrd="3" destOrd="0" presId="urn:microsoft.com/office/officeart/2005/8/layout/chevron1"/>
    <dgm:cxn modelId="{4C9E9DCB-AC14-4BEB-8DB1-F98A019123C0}" type="presParOf" srcId="{D6E013C1-F3D8-46F3-85CA-CF95FC6CBAEF}" destId="{7256B4E8-D0E6-47DA-A68F-ED55F2B84310}" srcOrd="4"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3282364-487A-4253-9842-E12686432A65}" type="doc">
      <dgm:prSet loTypeId="urn:microsoft.com/office/officeart/2005/8/layout/orgChart1" loCatId="hierarchy" qsTypeId="urn:microsoft.com/office/officeart/2005/8/quickstyle/simple1" qsCatId="simple" csTypeId="urn:microsoft.com/office/officeart/2005/8/colors/colorful4" csCatId="colorful" phldr="1"/>
      <dgm:spPr/>
      <dgm:t>
        <a:bodyPr/>
        <a:lstStyle/>
        <a:p>
          <a:endParaRPr lang="en-US"/>
        </a:p>
      </dgm:t>
    </dgm:pt>
    <dgm:pt modelId="{1A76D62C-D281-44CD-A281-EB5A68839A3F}">
      <dgm:prSet phldrT="[Text]"/>
      <dgm:spPr>
        <a:solidFill>
          <a:schemeClr val="accent6">
            <a:lumMod val="75000"/>
          </a:schemeClr>
        </a:solidFill>
      </dgm:spPr>
      <dgm:t>
        <a:bodyPr/>
        <a:lstStyle/>
        <a:p>
          <a:r>
            <a:rPr lang="en-US" dirty="0"/>
            <a:t>Stream Operations</a:t>
          </a:r>
        </a:p>
      </dgm:t>
    </dgm:pt>
    <dgm:pt modelId="{DC34F7C9-FE9F-4277-AFAC-0607056D2EFC}" type="parTrans" cxnId="{95F4BB26-86D5-4923-B9C1-D69E0B40F5FD}">
      <dgm:prSet/>
      <dgm:spPr/>
      <dgm:t>
        <a:bodyPr/>
        <a:lstStyle/>
        <a:p>
          <a:endParaRPr lang="en-US"/>
        </a:p>
      </dgm:t>
    </dgm:pt>
    <dgm:pt modelId="{89B6C1E0-434E-4C3E-8961-59B93C7C4FAC}" type="sibTrans" cxnId="{95F4BB26-86D5-4923-B9C1-D69E0B40F5FD}">
      <dgm:prSet/>
      <dgm:spPr/>
      <dgm:t>
        <a:bodyPr/>
        <a:lstStyle/>
        <a:p>
          <a:endParaRPr lang="en-US"/>
        </a:p>
      </dgm:t>
    </dgm:pt>
    <dgm:pt modelId="{15C297C8-49C8-4502-B451-EBB38FF3AB9B}">
      <dgm:prSet phldrT="[Text]" custT="1"/>
      <dgm:spPr/>
      <dgm:t>
        <a:bodyPr/>
        <a:lstStyle/>
        <a:p>
          <a:pPr algn="ctr"/>
          <a:r>
            <a:rPr lang="en-US" sz="1800" dirty="0"/>
            <a:t>Intermediate- </a:t>
          </a:r>
        </a:p>
        <a:p>
          <a:pPr algn="ctr"/>
          <a:r>
            <a:rPr lang="en-US" sz="1800" dirty="0"/>
            <a:t>Filter()</a:t>
          </a:r>
        </a:p>
        <a:p>
          <a:pPr algn="ctr"/>
          <a:r>
            <a:rPr lang="en-US" sz="1800" dirty="0"/>
            <a:t>Map()</a:t>
          </a:r>
        </a:p>
        <a:p>
          <a:pPr algn="ctr"/>
          <a:r>
            <a:rPr lang="en-US" sz="1800" dirty="0"/>
            <a:t>Peek()</a:t>
          </a:r>
        </a:p>
        <a:p>
          <a:pPr algn="ctr"/>
          <a:r>
            <a:rPr lang="en-US" sz="1800" dirty="0"/>
            <a:t>Sorted()</a:t>
          </a:r>
        </a:p>
        <a:p>
          <a:pPr algn="ctr"/>
          <a:r>
            <a:rPr lang="en-US" sz="1800" dirty="0"/>
            <a:t>Distinct()</a:t>
          </a:r>
        </a:p>
        <a:p>
          <a:pPr algn="ctr"/>
          <a:r>
            <a:rPr lang="en-US" sz="1800" dirty="0" err="1"/>
            <a:t>flatMap</a:t>
          </a:r>
          <a:r>
            <a:rPr lang="en-US" sz="1800" dirty="0"/>
            <a:t>()</a:t>
          </a:r>
        </a:p>
        <a:p>
          <a:pPr algn="ctr"/>
          <a:r>
            <a:rPr lang="en-US" sz="1800" dirty="0"/>
            <a:t>Skip()</a:t>
          </a:r>
        </a:p>
      </dgm:t>
    </dgm:pt>
    <dgm:pt modelId="{9C460A97-0CCB-4A02-B1F1-023223F97645}" type="parTrans" cxnId="{E7B1716D-34B9-4E06-B0C7-BCABAAF18605}">
      <dgm:prSet/>
      <dgm:spPr/>
      <dgm:t>
        <a:bodyPr/>
        <a:lstStyle/>
        <a:p>
          <a:endParaRPr lang="en-US"/>
        </a:p>
      </dgm:t>
    </dgm:pt>
    <dgm:pt modelId="{C19FFDDA-BF3A-49A5-9855-74977432621D}" type="sibTrans" cxnId="{E7B1716D-34B9-4E06-B0C7-BCABAAF18605}">
      <dgm:prSet/>
      <dgm:spPr/>
      <dgm:t>
        <a:bodyPr/>
        <a:lstStyle/>
        <a:p>
          <a:endParaRPr lang="en-US"/>
        </a:p>
      </dgm:t>
    </dgm:pt>
    <dgm:pt modelId="{E267BC35-F909-467C-B9F2-1D6AE1D5C38D}">
      <dgm:prSet phldrT="[Text]"/>
      <dgm:spPr/>
      <dgm:t>
        <a:bodyPr/>
        <a:lstStyle/>
        <a:p>
          <a:r>
            <a:rPr lang="en-US" dirty="0"/>
            <a:t>Terminal</a:t>
          </a:r>
        </a:p>
        <a:p>
          <a:r>
            <a:rPr lang="en-US" dirty="0" err="1"/>
            <a:t>forEach</a:t>
          </a:r>
          <a:r>
            <a:rPr lang="en-US" dirty="0"/>
            <a:t>()</a:t>
          </a:r>
        </a:p>
        <a:p>
          <a:r>
            <a:rPr lang="en-US" dirty="0" err="1"/>
            <a:t>toArray</a:t>
          </a:r>
          <a:r>
            <a:rPr lang="en-US" dirty="0"/>
            <a:t>()</a:t>
          </a:r>
        </a:p>
        <a:p>
          <a:r>
            <a:rPr lang="en-US" dirty="0"/>
            <a:t>Reduce()</a:t>
          </a:r>
        </a:p>
        <a:p>
          <a:r>
            <a:rPr lang="en-US" dirty="0"/>
            <a:t>Count()</a:t>
          </a:r>
        </a:p>
        <a:p>
          <a:r>
            <a:rPr lang="en-US" dirty="0"/>
            <a:t>Collect()</a:t>
          </a:r>
        </a:p>
        <a:p>
          <a:r>
            <a:rPr lang="en-US" dirty="0"/>
            <a:t>Min()</a:t>
          </a:r>
        </a:p>
        <a:p>
          <a:r>
            <a:rPr lang="en-US" dirty="0"/>
            <a:t>Max()</a:t>
          </a:r>
        </a:p>
      </dgm:t>
    </dgm:pt>
    <dgm:pt modelId="{01AD2446-8A65-43E1-AB6A-1BB66AEF115B}" type="parTrans" cxnId="{6A00B5A9-D2D6-4F39-BB12-169B71FA8DF5}">
      <dgm:prSet/>
      <dgm:spPr/>
      <dgm:t>
        <a:bodyPr/>
        <a:lstStyle/>
        <a:p>
          <a:endParaRPr lang="en-US"/>
        </a:p>
      </dgm:t>
    </dgm:pt>
    <dgm:pt modelId="{620CE6EB-1DCA-4000-921C-E996C6242DA0}" type="sibTrans" cxnId="{6A00B5A9-D2D6-4F39-BB12-169B71FA8DF5}">
      <dgm:prSet/>
      <dgm:spPr/>
      <dgm:t>
        <a:bodyPr/>
        <a:lstStyle/>
        <a:p>
          <a:endParaRPr lang="en-US"/>
        </a:p>
      </dgm:t>
    </dgm:pt>
    <dgm:pt modelId="{25F56020-C085-4460-9500-A956747E9EEE}">
      <dgm:prSet phldrT="[Text]" custT="1"/>
      <dgm:spPr/>
      <dgm:t>
        <a:bodyPr/>
        <a:lstStyle/>
        <a:p>
          <a:r>
            <a:rPr lang="en-US" sz="2400" dirty="0"/>
            <a:t>Short-Circuiting</a:t>
          </a:r>
        </a:p>
        <a:p>
          <a:r>
            <a:rPr lang="en-US" sz="2400" dirty="0"/>
            <a:t>Limit()</a:t>
          </a:r>
        </a:p>
        <a:p>
          <a:r>
            <a:rPr lang="en-US" sz="2400" dirty="0" err="1"/>
            <a:t>findFirst</a:t>
          </a:r>
          <a:r>
            <a:rPr lang="en-US" sz="2400" dirty="0"/>
            <a:t>()</a:t>
          </a:r>
        </a:p>
        <a:p>
          <a:r>
            <a:rPr lang="en-US" sz="2400" dirty="0" err="1"/>
            <a:t>findAny</a:t>
          </a:r>
          <a:r>
            <a:rPr lang="en-US" sz="2400" dirty="0"/>
            <a:t>()</a:t>
          </a:r>
        </a:p>
      </dgm:t>
    </dgm:pt>
    <dgm:pt modelId="{61345B67-9374-47D1-91EF-1C3D2E22DDCF}" type="parTrans" cxnId="{6E572A3B-B761-438E-B667-C58E0F5F18D0}">
      <dgm:prSet/>
      <dgm:spPr/>
      <dgm:t>
        <a:bodyPr/>
        <a:lstStyle/>
        <a:p>
          <a:endParaRPr lang="en-US"/>
        </a:p>
      </dgm:t>
    </dgm:pt>
    <dgm:pt modelId="{B01FF95A-9141-4A22-9FFB-806BD45C2229}" type="sibTrans" cxnId="{6E572A3B-B761-438E-B667-C58E0F5F18D0}">
      <dgm:prSet/>
      <dgm:spPr/>
      <dgm:t>
        <a:bodyPr/>
        <a:lstStyle/>
        <a:p>
          <a:endParaRPr lang="en-US"/>
        </a:p>
      </dgm:t>
    </dgm:pt>
    <dgm:pt modelId="{9EFA703B-A0B7-447F-8E90-353B4F392F38}" type="pres">
      <dgm:prSet presAssocID="{13282364-487A-4253-9842-E12686432A65}" presName="hierChild1" presStyleCnt="0">
        <dgm:presLayoutVars>
          <dgm:orgChart val="1"/>
          <dgm:chPref val="1"/>
          <dgm:dir/>
          <dgm:animOne val="branch"/>
          <dgm:animLvl val="lvl"/>
          <dgm:resizeHandles/>
        </dgm:presLayoutVars>
      </dgm:prSet>
      <dgm:spPr/>
    </dgm:pt>
    <dgm:pt modelId="{8233B6C0-B4BB-4F52-993A-1CCE2A03FB8A}" type="pres">
      <dgm:prSet presAssocID="{1A76D62C-D281-44CD-A281-EB5A68839A3F}" presName="hierRoot1" presStyleCnt="0">
        <dgm:presLayoutVars>
          <dgm:hierBranch val="init"/>
        </dgm:presLayoutVars>
      </dgm:prSet>
      <dgm:spPr/>
    </dgm:pt>
    <dgm:pt modelId="{A3D8E52C-4334-4037-8255-D4DDF33EF9C7}" type="pres">
      <dgm:prSet presAssocID="{1A76D62C-D281-44CD-A281-EB5A68839A3F}" presName="rootComposite1" presStyleCnt="0"/>
      <dgm:spPr/>
    </dgm:pt>
    <dgm:pt modelId="{C043BB4C-A0AA-4101-AD8D-F474320968EB}" type="pres">
      <dgm:prSet presAssocID="{1A76D62C-D281-44CD-A281-EB5A68839A3F}" presName="rootText1" presStyleLbl="node0" presStyleIdx="0" presStyleCnt="1" custScaleY="39636">
        <dgm:presLayoutVars>
          <dgm:chPref val="3"/>
        </dgm:presLayoutVars>
      </dgm:prSet>
      <dgm:spPr/>
    </dgm:pt>
    <dgm:pt modelId="{019D2A1F-8A00-482F-B1C4-B153D506E63B}" type="pres">
      <dgm:prSet presAssocID="{1A76D62C-D281-44CD-A281-EB5A68839A3F}" presName="rootConnector1" presStyleLbl="node1" presStyleIdx="0" presStyleCnt="0"/>
      <dgm:spPr/>
    </dgm:pt>
    <dgm:pt modelId="{23B1FAF0-B938-4E26-868D-02DF1F0BE32A}" type="pres">
      <dgm:prSet presAssocID="{1A76D62C-D281-44CD-A281-EB5A68839A3F}" presName="hierChild2" presStyleCnt="0"/>
      <dgm:spPr/>
    </dgm:pt>
    <dgm:pt modelId="{8EACAFAE-991C-421D-805C-E30159DC0F84}" type="pres">
      <dgm:prSet presAssocID="{9C460A97-0CCB-4A02-B1F1-023223F97645}" presName="Name37" presStyleLbl="parChTrans1D2" presStyleIdx="0" presStyleCnt="3"/>
      <dgm:spPr/>
    </dgm:pt>
    <dgm:pt modelId="{BC507F8B-37B9-4FFF-8E6F-2A002F9E30AA}" type="pres">
      <dgm:prSet presAssocID="{15C297C8-49C8-4502-B451-EBB38FF3AB9B}" presName="hierRoot2" presStyleCnt="0">
        <dgm:presLayoutVars>
          <dgm:hierBranch val="init"/>
        </dgm:presLayoutVars>
      </dgm:prSet>
      <dgm:spPr/>
    </dgm:pt>
    <dgm:pt modelId="{CBEBD524-5B0E-484A-95BA-3138629993BA}" type="pres">
      <dgm:prSet presAssocID="{15C297C8-49C8-4502-B451-EBB38FF3AB9B}" presName="rootComposite" presStyleCnt="0"/>
      <dgm:spPr/>
    </dgm:pt>
    <dgm:pt modelId="{BD2738E2-0421-46AC-8A21-23AC96658DF8}" type="pres">
      <dgm:prSet presAssocID="{15C297C8-49C8-4502-B451-EBB38FF3AB9B}" presName="rootText" presStyleLbl="node2" presStyleIdx="0" presStyleCnt="3" custScaleX="126584" custScaleY="312275">
        <dgm:presLayoutVars>
          <dgm:chPref val="3"/>
        </dgm:presLayoutVars>
      </dgm:prSet>
      <dgm:spPr/>
    </dgm:pt>
    <dgm:pt modelId="{EA198BA1-EBA7-4C57-BB3E-1366FB60BF60}" type="pres">
      <dgm:prSet presAssocID="{15C297C8-49C8-4502-B451-EBB38FF3AB9B}" presName="rootConnector" presStyleLbl="node2" presStyleIdx="0" presStyleCnt="3"/>
      <dgm:spPr/>
    </dgm:pt>
    <dgm:pt modelId="{7BB04743-39B2-4685-94C5-6DC7533B8554}" type="pres">
      <dgm:prSet presAssocID="{15C297C8-49C8-4502-B451-EBB38FF3AB9B}" presName="hierChild4" presStyleCnt="0"/>
      <dgm:spPr/>
    </dgm:pt>
    <dgm:pt modelId="{DCCA3EC7-C454-4D26-AC90-0618E46F57F8}" type="pres">
      <dgm:prSet presAssocID="{15C297C8-49C8-4502-B451-EBB38FF3AB9B}" presName="hierChild5" presStyleCnt="0"/>
      <dgm:spPr/>
    </dgm:pt>
    <dgm:pt modelId="{0A400660-A9B7-4BB2-A8F8-A50876045F59}" type="pres">
      <dgm:prSet presAssocID="{01AD2446-8A65-43E1-AB6A-1BB66AEF115B}" presName="Name37" presStyleLbl="parChTrans1D2" presStyleIdx="1" presStyleCnt="3"/>
      <dgm:spPr/>
    </dgm:pt>
    <dgm:pt modelId="{3BE37D6D-9ADE-4C2E-B36C-EABAF7AA7EFE}" type="pres">
      <dgm:prSet presAssocID="{E267BC35-F909-467C-B9F2-1D6AE1D5C38D}" presName="hierRoot2" presStyleCnt="0">
        <dgm:presLayoutVars>
          <dgm:hierBranch val="init"/>
        </dgm:presLayoutVars>
      </dgm:prSet>
      <dgm:spPr/>
    </dgm:pt>
    <dgm:pt modelId="{9F4156EB-EB42-4EE9-BC26-31E68F258ABD}" type="pres">
      <dgm:prSet presAssocID="{E267BC35-F909-467C-B9F2-1D6AE1D5C38D}" presName="rootComposite" presStyleCnt="0"/>
      <dgm:spPr/>
    </dgm:pt>
    <dgm:pt modelId="{CEDF235B-BF10-4BCD-97D5-4E599AD24908}" type="pres">
      <dgm:prSet presAssocID="{E267BC35-F909-467C-B9F2-1D6AE1D5C38D}" presName="rootText" presStyleLbl="node2" presStyleIdx="1" presStyleCnt="3" custScaleY="308524">
        <dgm:presLayoutVars>
          <dgm:chPref val="3"/>
        </dgm:presLayoutVars>
      </dgm:prSet>
      <dgm:spPr/>
    </dgm:pt>
    <dgm:pt modelId="{BB4DFCC9-C215-412E-8E2A-E3D6F588AB7A}" type="pres">
      <dgm:prSet presAssocID="{E267BC35-F909-467C-B9F2-1D6AE1D5C38D}" presName="rootConnector" presStyleLbl="node2" presStyleIdx="1" presStyleCnt="3"/>
      <dgm:spPr/>
    </dgm:pt>
    <dgm:pt modelId="{CFECB7A3-7F85-41D5-8BA8-17DDC0DE7F87}" type="pres">
      <dgm:prSet presAssocID="{E267BC35-F909-467C-B9F2-1D6AE1D5C38D}" presName="hierChild4" presStyleCnt="0"/>
      <dgm:spPr/>
    </dgm:pt>
    <dgm:pt modelId="{7F64899E-4A3A-4440-8819-AA0162C35568}" type="pres">
      <dgm:prSet presAssocID="{E267BC35-F909-467C-B9F2-1D6AE1D5C38D}" presName="hierChild5" presStyleCnt="0"/>
      <dgm:spPr/>
    </dgm:pt>
    <dgm:pt modelId="{E4FEAAE1-D37A-46A0-A190-B46CE4A514CC}" type="pres">
      <dgm:prSet presAssocID="{61345B67-9374-47D1-91EF-1C3D2E22DDCF}" presName="Name37" presStyleLbl="parChTrans1D2" presStyleIdx="2" presStyleCnt="3"/>
      <dgm:spPr/>
    </dgm:pt>
    <dgm:pt modelId="{02BEF2B1-68F7-4720-9F39-DD2BD39A3FFE}" type="pres">
      <dgm:prSet presAssocID="{25F56020-C085-4460-9500-A956747E9EEE}" presName="hierRoot2" presStyleCnt="0">
        <dgm:presLayoutVars>
          <dgm:hierBranch val="init"/>
        </dgm:presLayoutVars>
      </dgm:prSet>
      <dgm:spPr/>
    </dgm:pt>
    <dgm:pt modelId="{0F5194CA-AAEA-458E-BF32-5A1C46ADC361}" type="pres">
      <dgm:prSet presAssocID="{25F56020-C085-4460-9500-A956747E9EEE}" presName="rootComposite" presStyleCnt="0"/>
      <dgm:spPr/>
    </dgm:pt>
    <dgm:pt modelId="{F46560D7-968C-4850-82DB-1CB06E05C39A}" type="pres">
      <dgm:prSet presAssocID="{25F56020-C085-4460-9500-A956747E9EEE}" presName="rootText" presStyleLbl="node2" presStyleIdx="2" presStyleCnt="3" custScaleY="305187">
        <dgm:presLayoutVars>
          <dgm:chPref val="3"/>
        </dgm:presLayoutVars>
      </dgm:prSet>
      <dgm:spPr/>
    </dgm:pt>
    <dgm:pt modelId="{E78D940B-15BA-4887-8D1B-0E3A902840E7}" type="pres">
      <dgm:prSet presAssocID="{25F56020-C085-4460-9500-A956747E9EEE}" presName="rootConnector" presStyleLbl="node2" presStyleIdx="2" presStyleCnt="3"/>
      <dgm:spPr/>
    </dgm:pt>
    <dgm:pt modelId="{8E52C847-3386-4678-8B2F-E30E5CC7C13A}" type="pres">
      <dgm:prSet presAssocID="{25F56020-C085-4460-9500-A956747E9EEE}" presName="hierChild4" presStyleCnt="0"/>
      <dgm:spPr/>
    </dgm:pt>
    <dgm:pt modelId="{1F43C55D-631D-4340-8344-BD7F24D81290}" type="pres">
      <dgm:prSet presAssocID="{25F56020-C085-4460-9500-A956747E9EEE}" presName="hierChild5" presStyleCnt="0"/>
      <dgm:spPr/>
    </dgm:pt>
    <dgm:pt modelId="{27143532-ACF2-4B13-99DB-AA98FB87023F}" type="pres">
      <dgm:prSet presAssocID="{1A76D62C-D281-44CD-A281-EB5A68839A3F}" presName="hierChild3" presStyleCnt="0"/>
      <dgm:spPr/>
    </dgm:pt>
  </dgm:ptLst>
  <dgm:cxnLst>
    <dgm:cxn modelId="{C6886123-592A-4F8E-A0CD-CDE7047CA54F}" type="presOf" srcId="{E267BC35-F909-467C-B9F2-1D6AE1D5C38D}" destId="{BB4DFCC9-C215-412E-8E2A-E3D6F588AB7A}" srcOrd="1" destOrd="0" presId="urn:microsoft.com/office/officeart/2005/8/layout/orgChart1"/>
    <dgm:cxn modelId="{95F4BB26-86D5-4923-B9C1-D69E0B40F5FD}" srcId="{13282364-487A-4253-9842-E12686432A65}" destId="{1A76D62C-D281-44CD-A281-EB5A68839A3F}" srcOrd="0" destOrd="0" parTransId="{DC34F7C9-FE9F-4277-AFAC-0607056D2EFC}" sibTransId="{89B6C1E0-434E-4C3E-8961-59B93C7C4FAC}"/>
    <dgm:cxn modelId="{21E6C226-88BC-461B-99EC-2FE7E032B610}" type="presOf" srcId="{9C460A97-0CCB-4A02-B1F1-023223F97645}" destId="{8EACAFAE-991C-421D-805C-E30159DC0F84}" srcOrd="0" destOrd="0" presId="urn:microsoft.com/office/officeart/2005/8/layout/orgChart1"/>
    <dgm:cxn modelId="{6E572A3B-B761-438E-B667-C58E0F5F18D0}" srcId="{1A76D62C-D281-44CD-A281-EB5A68839A3F}" destId="{25F56020-C085-4460-9500-A956747E9EEE}" srcOrd="2" destOrd="0" parTransId="{61345B67-9374-47D1-91EF-1C3D2E22DDCF}" sibTransId="{B01FF95A-9141-4A22-9FFB-806BD45C2229}"/>
    <dgm:cxn modelId="{AA02C465-23F9-455C-B4AE-3D69D15032A1}" type="presOf" srcId="{61345B67-9374-47D1-91EF-1C3D2E22DDCF}" destId="{E4FEAAE1-D37A-46A0-A190-B46CE4A514CC}" srcOrd="0" destOrd="0" presId="urn:microsoft.com/office/officeart/2005/8/layout/orgChart1"/>
    <dgm:cxn modelId="{65AB6049-6378-4439-9EE6-9917C5C9B9F8}" type="presOf" srcId="{25F56020-C085-4460-9500-A956747E9EEE}" destId="{E78D940B-15BA-4887-8D1B-0E3A902840E7}" srcOrd="1" destOrd="0" presId="urn:microsoft.com/office/officeart/2005/8/layout/orgChart1"/>
    <dgm:cxn modelId="{E7B1716D-34B9-4E06-B0C7-BCABAAF18605}" srcId="{1A76D62C-D281-44CD-A281-EB5A68839A3F}" destId="{15C297C8-49C8-4502-B451-EBB38FF3AB9B}" srcOrd="0" destOrd="0" parTransId="{9C460A97-0CCB-4A02-B1F1-023223F97645}" sibTransId="{C19FFDDA-BF3A-49A5-9855-74977432621D}"/>
    <dgm:cxn modelId="{6D544984-C57B-4D05-B17F-FF54230C2BC4}" type="presOf" srcId="{1A76D62C-D281-44CD-A281-EB5A68839A3F}" destId="{019D2A1F-8A00-482F-B1C4-B153D506E63B}" srcOrd="1" destOrd="0" presId="urn:microsoft.com/office/officeart/2005/8/layout/orgChart1"/>
    <dgm:cxn modelId="{881F2E8F-DE28-4B79-A991-E784369FAD3A}" type="presOf" srcId="{13282364-487A-4253-9842-E12686432A65}" destId="{9EFA703B-A0B7-447F-8E90-353B4F392F38}" srcOrd="0" destOrd="0" presId="urn:microsoft.com/office/officeart/2005/8/layout/orgChart1"/>
    <dgm:cxn modelId="{78FA93A0-7687-446B-81B0-3B26CA457239}" type="presOf" srcId="{15C297C8-49C8-4502-B451-EBB38FF3AB9B}" destId="{EA198BA1-EBA7-4C57-BB3E-1366FB60BF60}" srcOrd="1" destOrd="0" presId="urn:microsoft.com/office/officeart/2005/8/layout/orgChart1"/>
    <dgm:cxn modelId="{6A00B5A9-D2D6-4F39-BB12-169B71FA8DF5}" srcId="{1A76D62C-D281-44CD-A281-EB5A68839A3F}" destId="{E267BC35-F909-467C-B9F2-1D6AE1D5C38D}" srcOrd="1" destOrd="0" parTransId="{01AD2446-8A65-43E1-AB6A-1BB66AEF115B}" sibTransId="{620CE6EB-1DCA-4000-921C-E996C6242DA0}"/>
    <dgm:cxn modelId="{29C7D3C1-4F34-4923-B16A-AEDAD20E206D}" type="presOf" srcId="{1A76D62C-D281-44CD-A281-EB5A68839A3F}" destId="{C043BB4C-A0AA-4101-AD8D-F474320968EB}" srcOrd="0" destOrd="0" presId="urn:microsoft.com/office/officeart/2005/8/layout/orgChart1"/>
    <dgm:cxn modelId="{D64732D1-110A-405B-8883-0C634460AA10}" type="presOf" srcId="{01AD2446-8A65-43E1-AB6A-1BB66AEF115B}" destId="{0A400660-A9B7-4BB2-A8F8-A50876045F59}" srcOrd="0" destOrd="0" presId="urn:microsoft.com/office/officeart/2005/8/layout/orgChart1"/>
    <dgm:cxn modelId="{6520F0DA-0FA4-47C1-B956-83563D1A4FA1}" type="presOf" srcId="{E267BC35-F909-467C-B9F2-1D6AE1D5C38D}" destId="{CEDF235B-BF10-4BCD-97D5-4E599AD24908}" srcOrd="0" destOrd="0" presId="urn:microsoft.com/office/officeart/2005/8/layout/orgChart1"/>
    <dgm:cxn modelId="{BA38AAF1-FD6A-45F3-AB17-6588AA9EB72D}" type="presOf" srcId="{25F56020-C085-4460-9500-A956747E9EEE}" destId="{F46560D7-968C-4850-82DB-1CB06E05C39A}" srcOrd="0" destOrd="0" presId="urn:microsoft.com/office/officeart/2005/8/layout/orgChart1"/>
    <dgm:cxn modelId="{A60BCCFC-173A-4AD0-A688-F365AD0445A2}" type="presOf" srcId="{15C297C8-49C8-4502-B451-EBB38FF3AB9B}" destId="{BD2738E2-0421-46AC-8A21-23AC96658DF8}" srcOrd="0" destOrd="0" presId="urn:microsoft.com/office/officeart/2005/8/layout/orgChart1"/>
    <dgm:cxn modelId="{84BBD668-3583-462A-98D9-8343CE970381}" type="presParOf" srcId="{9EFA703B-A0B7-447F-8E90-353B4F392F38}" destId="{8233B6C0-B4BB-4F52-993A-1CCE2A03FB8A}" srcOrd="0" destOrd="0" presId="urn:microsoft.com/office/officeart/2005/8/layout/orgChart1"/>
    <dgm:cxn modelId="{54BE9864-F5DA-466D-881B-C94CA21119D7}" type="presParOf" srcId="{8233B6C0-B4BB-4F52-993A-1CCE2A03FB8A}" destId="{A3D8E52C-4334-4037-8255-D4DDF33EF9C7}" srcOrd="0" destOrd="0" presId="urn:microsoft.com/office/officeart/2005/8/layout/orgChart1"/>
    <dgm:cxn modelId="{6CA37156-C754-469D-9817-34B0A32C21B6}" type="presParOf" srcId="{A3D8E52C-4334-4037-8255-D4DDF33EF9C7}" destId="{C043BB4C-A0AA-4101-AD8D-F474320968EB}" srcOrd="0" destOrd="0" presId="urn:microsoft.com/office/officeart/2005/8/layout/orgChart1"/>
    <dgm:cxn modelId="{8932CE79-7887-469F-8A83-1DD448A16958}" type="presParOf" srcId="{A3D8E52C-4334-4037-8255-D4DDF33EF9C7}" destId="{019D2A1F-8A00-482F-B1C4-B153D506E63B}" srcOrd="1" destOrd="0" presId="urn:microsoft.com/office/officeart/2005/8/layout/orgChart1"/>
    <dgm:cxn modelId="{507328D8-5494-44FE-8F90-ABC07141A5BD}" type="presParOf" srcId="{8233B6C0-B4BB-4F52-993A-1CCE2A03FB8A}" destId="{23B1FAF0-B938-4E26-868D-02DF1F0BE32A}" srcOrd="1" destOrd="0" presId="urn:microsoft.com/office/officeart/2005/8/layout/orgChart1"/>
    <dgm:cxn modelId="{BB8C3B87-C575-4155-A647-56FCE518C5FB}" type="presParOf" srcId="{23B1FAF0-B938-4E26-868D-02DF1F0BE32A}" destId="{8EACAFAE-991C-421D-805C-E30159DC0F84}" srcOrd="0" destOrd="0" presId="urn:microsoft.com/office/officeart/2005/8/layout/orgChart1"/>
    <dgm:cxn modelId="{ECC7071F-AEB9-43F3-967B-587668BE9B63}" type="presParOf" srcId="{23B1FAF0-B938-4E26-868D-02DF1F0BE32A}" destId="{BC507F8B-37B9-4FFF-8E6F-2A002F9E30AA}" srcOrd="1" destOrd="0" presId="urn:microsoft.com/office/officeart/2005/8/layout/orgChart1"/>
    <dgm:cxn modelId="{719BC5C9-8142-4928-9CA4-87D3C6FFB813}" type="presParOf" srcId="{BC507F8B-37B9-4FFF-8E6F-2A002F9E30AA}" destId="{CBEBD524-5B0E-484A-95BA-3138629993BA}" srcOrd="0" destOrd="0" presId="urn:microsoft.com/office/officeart/2005/8/layout/orgChart1"/>
    <dgm:cxn modelId="{13FBEA1A-481F-4CBD-9A23-BE895B55FA6C}" type="presParOf" srcId="{CBEBD524-5B0E-484A-95BA-3138629993BA}" destId="{BD2738E2-0421-46AC-8A21-23AC96658DF8}" srcOrd="0" destOrd="0" presId="urn:microsoft.com/office/officeart/2005/8/layout/orgChart1"/>
    <dgm:cxn modelId="{7AC3B9B7-79F6-47ED-8106-1B187F6F4FD6}" type="presParOf" srcId="{CBEBD524-5B0E-484A-95BA-3138629993BA}" destId="{EA198BA1-EBA7-4C57-BB3E-1366FB60BF60}" srcOrd="1" destOrd="0" presId="urn:microsoft.com/office/officeart/2005/8/layout/orgChart1"/>
    <dgm:cxn modelId="{8CE7433C-A095-4413-B5AB-82A587072B68}" type="presParOf" srcId="{BC507F8B-37B9-4FFF-8E6F-2A002F9E30AA}" destId="{7BB04743-39B2-4685-94C5-6DC7533B8554}" srcOrd="1" destOrd="0" presId="urn:microsoft.com/office/officeart/2005/8/layout/orgChart1"/>
    <dgm:cxn modelId="{6D8A9078-3988-4969-8BEE-A31356FF39BE}" type="presParOf" srcId="{BC507F8B-37B9-4FFF-8E6F-2A002F9E30AA}" destId="{DCCA3EC7-C454-4D26-AC90-0618E46F57F8}" srcOrd="2" destOrd="0" presId="urn:microsoft.com/office/officeart/2005/8/layout/orgChart1"/>
    <dgm:cxn modelId="{624DC648-D0C7-4CEE-AE01-5ED8477C892B}" type="presParOf" srcId="{23B1FAF0-B938-4E26-868D-02DF1F0BE32A}" destId="{0A400660-A9B7-4BB2-A8F8-A50876045F59}" srcOrd="2" destOrd="0" presId="urn:microsoft.com/office/officeart/2005/8/layout/orgChart1"/>
    <dgm:cxn modelId="{E66D4FF5-72BD-4B87-95C3-484EEB95C5FF}" type="presParOf" srcId="{23B1FAF0-B938-4E26-868D-02DF1F0BE32A}" destId="{3BE37D6D-9ADE-4C2E-B36C-EABAF7AA7EFE}" srcOrd="3" destOrd="0" presId="urn:microsoft.com/office/officeart/2005/8/layout/orgChart1"/>
    <dgm:cxn modelId="{BEF509F1-C6AD-486F-8665-CAA9D4436B5F}" type="presParOf" srcId="{3BE37D6D-9ADE-4C2E-B36C-EABAF7AA7EFE}" destId="{9F4156EB-EB42-4EE9-BC26-31E68F258ABD}" srcOrd="0" destOrd="0" presId="urn:microsoft.com/office/officeart/2005/8/layout/orgChart1"/>
    <dgm:cxn modelId="{A3D3BE8D-B60E-41B2-82C2-44C49145F7AE}" type="presParOf" srcId="{9F4156EB-EB42-4EE9-BC26-31E68F258ABD}" destId="{CEDF235B-BF10-4BCD-97D5-4E599AD24908}" srcOrd="0" destOrd="0" presId="urn:microsoft.com/office/officeart/2005/8/layout/orgChart1"/>
    <dgm:cxn modelId="{8458BF4D-966D-4796-9349-D7AB6222CA8D}" type="presParOf" srcId="{9F4156EB-EB42-4EE9-BC26-31E68F258ABD}" destId="{BB4DFCC9-C215-412E-8E2A-E3D6F588AB7A}" srcOrd="1" destOrd="0" presId="urn:microsoft.com/office/officeart/2005/8/layout/orgChart1"/>
    <dgm:cxn modelId="{1CB83605-0544-4766-AE1B-7461B2E67A2F}" type="presParOf" srcId="{3BE37D6D-9ADE-4C2E-B36C-EABAF7AA7EFE}" destId="{CFECB7A3-7F85-41D5-8BA8-17DDC0DE7F87}" srcOrd="1" destOrd="0" presId="urn:microsoft.com/office/officeart/2005/8/layout/orgChart1"/>
    <dgm:cxn modelId="{319434E9-E6C3-4944-98E1-53E9792B3E82}" type="presParOf" srcId="{3BE37D6D-9ADE-4C2E-B36C-EABAF7AA7EFE}" destId="{7F64899E-4A3A-4440-8819-AA0162C35568}" srcOrd="2" destOrd="0" presId="urn:microsoft.com/office/officeart/2005/8/layout/orgChart1"/>
    <dgm:cxn modelId="{F184D31C-5E61-488C-9C3F-DA13D7F36F32}" type="presParOf" srcId="{23B1FAF0-B938-4E26-868D-02DF1F0BE32A}" destId="{E4FEAAE1-D37A-46A0-A190-B46CE4A514CC}" srcOrd="4" destOrd="0" presId="urn:microsoft.com/office/officeart/2005/8/layout/orgChart1"/>
    <dgm:cxn modelId="{36744451-3D54-43CB-B667-735F3951A9E2}" type="presParOf" srcId="{23B1FAF0-B938-4E26-868D-02DF1F0BE32A}" destId="{02BEF2B1-68F7-4720-9F39-DD2BD39A3FFE}" srcOrd="5" destOrd="0" presId="urn:microsoft.com/office/officeart/2005/8/layout/orgChart1"/>
    <dgm:cxn modelId="{6CD0334A-927B-49A3-942C-75EE9F7F1376}" type="presParOf" srcId="{02BEF2B1-68F7-4720-9F39-DD2BD39A3FFE}" destId="{0F5194CA-AAEA-458E-BF32-5A1C46ADC361}" srcOrd="0" destOrd="0" presId="urn:microsoft.com/office/officeart/2005/8/layout/orgChart1"/>
    <dgm:cxn modelId="{50CCD3B1-D212-43DF-9C79-C7D0924490F5}" type="presParOf" srcId="{0F5194CA-AAEA-458E-BF32-5A1C46ADC361}" destId="{F46560D7-968C-4850-82DB-1CB06E05C39A}" srcOrd="0" destOrd="0" presId="urn:microsoft.com/office/officeart/2005/8/layout/orgChart1"/>
    <dgm:cxn modelId="{2B48F98D-ABDE-4F9D-BE11-AEB16E51199C}" type="presParOf" srcId="{0F5194CA-AAEA-458E-BF32-5A1C46ADC361}" destId="{E78D940B-15BA-4887-8D1B-0E3A902840E7}" srcOrd="1" destOrd="0" presId="urn:microsoft.com/office/officeart/2005/8/layout/orgChart1"/>
    <dgm:cxn modelId="{72C60EC0-EBAA-4EE8-99E3-D2037986F996}" type="presParOf" srcId="{02BEF2B1-68F7-4720-9F39-DD2BD39A3FFE}" destId="{8E52C847-3386-4678-8B2F-E30E5CC7C13A}" srcOrd="1" destOrd="0" presId="urn:microsoft.com/office/officeart/2005/8/layout/orgChart1"/>
    <dgm:cxn modelId="{FA544233-A2C8-4AAE-9D32-4C8D120B87FD}" type="presParOf" srcId="{02BEF2B1-68F7-4720-9F39-DD2BD39A3FFE}" destId="{1F43C55D-631D-4340-8344-BD7F24D81290}" srcOrd="2" destOrd="0" presId="urn:microsoft.com/office/officeart/2005/8/layout/orgChart1"/>
    <dgm:cxn modelId="{E1976E00-48DC-42F3-9D78-7B899AFCFB04}" type="presParOf" srcId="{8233B6C0-B4BB-4F52-993A-1CCE2A03FB8A}" destId="{27143532-ACF2-4B13-99DB-AA98FB87023F}"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5EF513F-EA58-4D45-A638-DA3942645049}"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IN"/>
        </a:p>
      </dgm:t>
    </dgm:pt>
    <dgm:pt modelId="{73D703FF-65EB-474D-8DBF-63AE66CDD75F}">
      <dgm:prSet phldrT="[Text]"/>
      <dgm:spPr/>
      <dgm:t>
        <a:bodyPr/>
        <a:lstStyle/>
        <a:p>
          <a:r>
            <a:rPr lang="en-US" dirty="0"/>
            <a:t>Design Patterns</a:t>
          </a:r>
          <a:endParaRPr lang="en-IN" dirty="0"/>
        </a:p>
      </dgm:t>
    </dgm:pt>
    <dgm:pt modelId="{3BF867F2-FB9C-4B6B-9C93-5F0E86D36383}" type="parTrans" cxnId="{F859819B-DDB0-4B33-9F71-B41C6F126B08}">
      <dgm:prSet/>
      <dgm:spPr/>
      <dgm:t>
        <a:bodyPr/>
        <a:lstStyle/>
        <a:p>
          <a:endParaRPr lang="en-IN"/>
        </a:p>
      </dgm:t>
    </dgm:pt>
    <dgm:pt modelId="{F1B8F3EC-3002-4354-86C0-0BD174E34787}" type="sibTrans" cxnId="{F859819B-DDB0-4B33-9F71-B41C6F126B08}">
      <dgm:prSet/>
      <dgm:spPr/>
      <dgm:t>
        <a:bodyPr/>
        <a:lstStyle/>
        <a:p>
          <a:endParaRPr lang="en-IN"/>
        </a:p>
      </dgm:t>
    </dgm:pt>
    <dgm:pt modelId="{1B58C7CB-0993-44A3-A150-EC6AC17C5D5A}">
      <dgm:prSet phldrT="[Text]"/>
      <dgm:spPr/>
      <dgm:t>
        <a:bodyPr/>
        <a:lstStyle/>
        <a:p>
          <a:r>
            <a:rPr lang="en-US" dirty="0"/>
            <a:t>Creational-</a:t>
          </a:r>
        </a:p>
        <a:p>
          <a:r>
            <a:rPr lang="en-IN" dirty="0"/>
            <a:t>Provide the object creation mechanism that increase the flexibility and reuse of existing code</a:t>
          </a:r>
        </a:p>
      </dgm:t>
    </dgm:pt>
    <dgm:pt modelId="{4A31E2CA-3295-444A-8A6C-931B0BE59525}" type="parTrans" cxnId="{42E7329C-FF17-4436-BEC5-559DA056BFDD}">
      <dgm:prSet/>
      <dgm:spPr/>
      <dgm:t>
        <a:bodyPr/>
        <a:lstStyle/>
        <a:p>
          <a:endParaRPr lang="en-IN"/>
        </a:p>
      </dgm:t>
    </dgm:pt>
    <dgm:pt modelId="{179FEF86-87B0-4FCB-B5F4-B096599DB104}" type="sibTrans" cxnId="{42E7329C-FF17-4436-BEC5-559DA056BFDD}">
      <dgm:prSet/>
      <dgm:spPr/>
      <dgm:t>
        <a:bodyPr/>
        <a:lstStyle/>
        <a:p>
          <a:endParaRPr lang="en-IN"/>
        </a:p>
      </dgm:t>
    </dgm:pt>
    <dgm:pt modelId="{5C5F65E6-0701-4490-A4BE-A54CA67BE0A7}">
      <dgm:prSet phldrT="[Text]"/>
      <dgm:spPr/>
      <dgm:t>
        <a:bodyPr/>
        <a:lstStyle/>
        <a:p>
          <a:r>
            <a:rPr lang="en-US" dirty="0"/>
            <a:t>Structural- explain how to assemble the object and classes into larger structure</a:t>
          </a:r>
        </a:p>
      </dgm:t>
    </dgm:pt>
    <dgm:pt modelId="{E3FB72F4-9A0E-4FAA-84C5-9EB968D227B9}" type="parTrans" cxnId="{B7B7C5E4-2928-4E4A-8FD4-EDAD332F0F1E}">
      <dgm:prSet/>
      <dgm:spPr/>
      <dgm:t>
        <a:bodyPr/>
        <a:lstStyle/>
        <a:p>
          <a:endParaRPr lang="en-IN"/>
        </a:p>
      </dgm:t>
    </dgm:pt>
    <dgm:pt modelId="{B8D5C7E9-C3C5-49E7-BAEA-D2C013653CE5}" type="sibTrans" cxnId="{B7B7C5E4-2928-4E4A-8FD4-EDAD332F0F1E}">
      <dgm:prSet/>
      <dgm:spPr/>
      <dgm:t>
        <a:bodyPr/>
        <a:lstStyle/>
        <a:p>
          <a:endParaRPr lang="en-IN"/>
        </a:p>
      </dgm:t>
    </dgm:pt>
    <dgm:pt modelId="{41B1963C-F29F-47B4-BF1B-A67DDED07564}">
      <dgm:prSet phldrT="[Text]"/>
      <dgm:spPr/>
      <dgm:t>
        <a:bodyPr/>
        <a:lstStyle/>
        <a:p>
          <a:r>
            <a:rPr lang="en-US" dirty="0"/>
            <a:t>Behavioral- communication and assignment of responsibilities in between the objects</a:t>
          </a:r>
          <a:endParaRPr lang="en-IN" dirty="0"/>
        </a:p>
      </dgm:t>
    </dgm:pt>
    <dgm:pt modelId="{E36E9ADB-815D-4451-ABF0-33F4C39273CF}" type="parTrans" cxnId="{8420BC77-D264-48CA-BA09-785211CE3E1F}">
      <dgm:prSet/>
      <dgm:spPr/>
      <dgm:t>
        <a:bodyPr/>
        <a:lstStyle/>
        <a:p>
          <a:endParaRPr lang="en-IN"/>
        </a:p>
      </dgm:t>
    </dgm:pt>
    <dgm:pt modelId="{3BE302E9-E843-4540-8E96-9556F90593A1}" type="sibTrans" cxnId="{8420BC77-D264-48CA-BA09-785211CE3E1F}">
      <dgm:prSet/>
      <dgm:spPr/>
      <dgm:t>
        <a:bodyPr/>
        <a:lstStyle/>
        <a:p>
          <a:endParaRPr lang="en-IN"/>
        </a:p>
      </dgm:t>
    </dgm:pt>
    <dgm:pt modelId="{3247779D-47AF-46B8-875D-004EFD5D31A0}" type="pres">
      <dgm:prSet presAssocID="{45EF513F-EA58-4D45-A638-DA3942645049}" presName="hierChild1" presStyleCnt="0">
        <dgm:presLayoutVars>
          <dgm:orgChart val="1"/>
          <dgm:chPref val="1"/>
          <dgm:dir/>
          <dgm:animOne val="branch"/>
          <dgm:animLvl val="lvl"/>
          <dgm:resizeHandles/>
        </dgm:presLayoutVars>
      </dgm:prSet>
      <dgm:spPr/>
    </dgm:pt>
    <dgm:pt modelId="{1EE87E26-6DED-472D-BD50-BDA1BBC1127F}" type="pres">
      <dgm:prSet presAssocID="{73D703FF-65EB-474D-8DBF-63AE66CDD75F}" presName="hierRoot1" presStyleCnt="0">
        <dgm:presLayoutVars>
          <dgm:hierBranch val="init"/>
        </dgm:presLayoutVars>
      </dgm:prSet>
      <dgm:spPr/>
    </dgm:pt>
    <dgm:pt modelId="{539948D0-3123-48B0-85B6-DB42089AFCCF}" type="pres">
      <dgm:prSet presAssocID="{73D703FF-65EB-474D-8DBF-63AE66CDD75F}" presName="rootComposite1" presStyleCnt="0"/>
      <dgm:spPr/>
    </dgm:pt>
    <dgm:pt modelId="{536724C7-3F1F-4322-AA8E-ED80C9673E35}" type="pres">
      <dgm:prSet presAssocID="{73D703FF-65EB-474D-8DBF-63AE66CDD75F}" presName="rootText1" presStyleLbl="node0" presStyleIdx="0" presStyleCnt="1">
        <dgm:presLayoutVars>
          <dgm:chPref val="3"/>
        </dgm:presLayoutVars>
      </dgm:prSet>
      <dgm:spPr/>
    </dgm:pt>
    <dgm:pt modelId="{070C6B45-CA41-4AD0-8D6D-A3E8449789A4}" type="pres">
      <dgm:prSet presAssocID="{73D703FF-65EB-474D-8DBF-63AE66CDD75F}" presName="rootConnector1" presStyleLbl="node1" presStyleIdx="0" presStyleCnt="0"/>
      <dgm:spPr/>
    </dgm:pt>
    <dgm:pt modelId="{68668368-EF64-42C2-99F3-A83C7D355B90}" type="pres">
      <dgm:prSet presAssocID="{73D703FF-65EB-474D-8DBF-63AE66CDD75F}" presName="hierChild2" presStyleCnt="0"/>
      <dgm:spPr/>
    </dgm:pt>
    <dgm:pt modelId="{A0E4F07F-DDFC-450E-8ABD-04A16556CF7E}" type="pres">
      <dgm:prSet presAssocID="{4A31E2CA-3295-444A-8A6C-931B0BE59525}" presName="Name37" presStyleLbl="parChTrans1D2" presStyleIdx="0" presStyleCnt="3"/>
      <dgm:spPr/>
    </dgm:pt>
    <dgm:pt modelId="{44930CD1-0583-40C5-9B15-65CAD9FE92B2}" type="pres">
      <dgm:prSet presAssocID="{1B58C7CB-0993-44A3-A150-EC6AC17C5D5A}" presName="hierRoot2" presStyleCnt="0">
        <dgm:presLayoutVars>
          <dgm:hierBranch val="init"/>
        </dgm:presLayoutVars>
      </dgm:prSet>
      <dgm:spPr/>
    </dgm:pt>
    <dgm:pt modelId="{819510A3-A892-4E1A-B112-168EA86519A2}" type="pres">
      <dgm:prSet presAssocID="{1B58C7CB-0993-44A3-A150-EC6AC17C5D5A}" presName="rootComposite" presStyleCnt="0"/>
      <dgm:spPr/>
    </dgm:pt>
    <dgm:pt modelId="{798AB6C6-80C3-4454-BB7B-01B8D9786CF7}" type="pres">
      <dgm:prSet presAssocID="{1B58C7CB-0993-44A3-A150-EC6AC17C5D5A}" presName="rootText" presStyleLbl="node2" presStyleIdx="0" presStyleCnt="3">
        <dgm:presLayoutVars>
          <dgm:chPref val="3"/>
        </dgm:presLayoutVars>
      </dgm:prSet>
      <dgm:spPr/>
    </dgm:pt>
    <dgm:pt modelId="{7F422A80-A066-442A-8FCA-A5917C41467D}" type="pres">
      <dgm:prSet presAssocID="{1B58C7CB-0993-44A3-A150-EC6AC17C5D5A}" presName="rootConnector" presStyleLbl="node2" presStyleIdx="0" presStyleCnt="3"/>
      <dgm:spPr/>
    </dgm:pt>
    <dgm:pt modelId="{C3429193-A160-426A-A927-36DC1035A629}" type="pres">
      <dgm:prSet presAssocID="{1B58C7CB-0993-44A3-A150-EC6AC17C5D5A}" presName="hierChild4" presStyleCnt="0"/>
      <dgm:spPr/>
    </dgm:pt>
    <dgm:pt modelId="{26E9DBE4-1E15-4A82-B4A4-D26209B6D490}" type="pres">
      <dgm:prSet presAssocID="{1B58C7CB-0993-44A3-A150-EC6AC17C5D5A}" presName="hierChild5" presStyleCnt="0"/>
      <dgm:spPr/>
    </dgm:pt>
    <dgm:pt modelId="{FBBF072B-F898-4CB5-9784-26748EDDA587}" type="pres">
      <dgm:prSet presAssocID="{E3FB72F4-9A0E-4FAA-84C5-9EB968D227B9}" presName="Name37" presStyleLbl="parChTrans1D2" presStyleIdx="1" presStyleCnt="3"/>
      <dgm:spPr/>
    </dgm:pt>
    <dgm:pt modelId="{5056AC8B-BD19-4AC2-AB67-47BE8B0D2785}" type="pres">
      <dgm:prSet presAssocID="{5C5F65E6-0701-4490-A4BE-A54CA67BE0A7}" presName="hierRoot2" presStyleCnt="0">
        <dgm:presLayoutVars>
          <dgm:hierBranch val="init"/>
        </dgm:presLayoutVars>
      </dgm:prSet>
      <dgm:spPr/>
    </dgm:pt>
    <dgm:pt modelId="{7AA982DA-209B-46DC-B791-D1D33F6D26C6}" type="pres">
      <dgm:prSet presAssocID="{5C5F65E6-0701-4490-A4BE-A54CA67BE0A7}" presName="rootComposite" presStyleCnt="0"/>
      <dgm:spPr/>
    </dgm:pt>
    <dgm:pt modelId="{4FC4228F-F638-406A-B437-0926B91C50C5}" type="pres">
      <dgm:prSet presAssocID="{5C5F65E6-0701-4490-A4BE-A54CA67BE0A7}" presName="rootText" presStyleLbl="node2" presStyleIdx="1" presStyleCnt="3">
        <dgm:presLayoutVars>
          <dgm:chPref val="3"/>
        </dgm:presLayoutVars>
      </dgm:prSet>
      <dgm:spPr/>
    </dgm:pt>
    <dgm:pt modelId="{C0A2C762-0D08-4EE0-B7A0-1C7EE1596B47}" type="pres">
      <dgm:prSet presAssocID="{5C5F65E6-0701-4490-A4BE-A54CA67BE0A7}" presName="rootConnector" presStyleLbl="node2" presStyleIdx="1" presStyleCnt="3"/>
      <dgm:spPr/>
    </dgm:pt>
    <dgm:pt modelId="{CC8872EA-9AB4-4F0C-ACC3-B5C7B0A06581}" type="pres">
      <dgm:prSet presAssocID="{5C5F65E6-0701-4490-A4BE-A54CA67BE0A7}" presName="hierChild4" presStyleCnt="0"/>
      <dgm:spPr/>
    </dgm:pt>
    <dgm:pt modelId="{544BF478-8921-4F66-AF57-87FEB64075D6}" type="pres">
      <dgm:prSet presAssocID="{5C5F65E6-0701-4490-A4BE-A54CA67BE0A7}" presName="hierChild5" presStyleCnt="0"/>
      <dgm:spPr/>
    </dgm:pt>
    <dgm:pt modelId="{9E3F77B3-04AC-4F59-B9DE-EB4D2DED098C}" type="pres">
      <dgm:prSet presAssocID="{E36E9ADB-815D-4451-ABF0-33F4C39273CF}" presName="Name37" presStyleLbl="parChTrans1D2" presStyleIdx="2" presStyleCnt="3"/>
      <dgm:spPr/>
    </dgm:pt>
    <dgm:pt modelId="{525E6AA8-2E42-497D-BC98-DB5C47077AA6}" type="pres">
      <dgm:prSet presAssocID="{41B1963C-F29F-47B4-BF1B-A67DDED07564}" presName="hierRoot2" presStyleCnt="0">
        <dgm:presLayoutVars>
          <dgm:hierBranch val="init"/>
        </dgm:presLayoutVars>
      </dgm:prSet>
      <dgm:spPr/>
    </dgm:pt>
    <dgm:pt modelId="{92A3A713-456E-4195-840E-A29867002903}" type="pres">
      <dgm:prSet presAssocID="{41B1963C-F29F-47B4-BF1B-A67DDED07564}" presName="rootComposite" presStyleCnt="0"/>
      <dgm:spPr/>
    </dgm:pt>
    <dgm:pt modelId="{28B001B1-6793-4830-B853-51920CF3D477}" type="pres">
      <dgm:prSet presAssocID="{41B1963C-F29F-47B4-BF1B-A67DDED07564}" presName="rootText" presStyleLbl="node2" presStyleIdx="2" presStyleCnt="3">
        <dgm:presLayoutVars>
          <dgm:chPref val="3"/>
        </dgm:presLayoutVars>
      </dgm:prSet>
      <dgm:spPr/>
    </dgm:pt>
    <dgm:pt modelId="{30C0273A-3173-4E42-A67E-331B86AFBF1A}" type="pres">
      <dgm:prSet presAssocID="{41B1963C-F29F-47B4-BF1B-A67DDED07564}" presName="rootConnector" presStyleLbl="node2" presStyleIdx="2" presStyleCnt="3"/>
      <dgm:spPr/>
    </dgm:pt>
    <dgm:pt modelId="{051FBA1E-1ABD-4D21-846D-F1B12BD05AFB}" type="pres">
      <dgm:prSet presAssocID="{41B1963C-F29F-47B4-BF1B-A67DDED07564}" presName="hierChild4" presStyleCnt="0"/>
      <dgm:spPr/>
    </dgm:pt>
    <dgm:pt modelId="{224B770F-2CC8-4377-9DB0-95C8F9820437}" type="pres">
      <dgm:prSet presAssocID="{41B1963C-F29F-47B4-BF1B-A67DDED07564}" presName="hierChild5" presStyleCnt="0"/>
      <dgm:spPr/>
    </dgm:pt>
    <dgm:pt modelId="{0484B61D-594D-475B-B87C-59CF82FBB3BE}" type="pres">
      <dgm:prSet presAssocID="{73D703FF-65EB-474D-8DBF-63AE66CDD75F}" presName="hierChild3" presStyleCnt="0"/>
      <dgm:spPr/>
    </dgm:pt>
  </dgm:ptLst>
  <dgm:cxnLst>
    <dgm:cxn modelId="{02919A0E-1382-4D02-8087-D950A3675283}" type="presOf" srcId="{1B58C7CB-0993-44A3-A150-EC6AC17C5D5A}" destId="{798AB6C6-80C3-4454-BB7B-01B8D9786CF7}" srcOrd="0" destOrd="0" presId="urn:microsoft.com/office/officeart/2005/8/layout/orgChart1"/>
    <dgm:cxn modelId="{DE382564-4C2C-44BB-88C5-4E355DB85509}" type="presOf" srcId="{4A31E2CA-3295-444A-8A6C-931B0BE59525}" destId="{A0E4F07F-DDFC-450E-8ABD-04A16556CF7E}" srcOrd="0" destOrd="0" presId="urn:microsoft.com/office/officeart/2005/8/layout/orgChart1"/>
    <dgm:cxn modelId="{33072A57-922E-463D-8EBB-058A16F3F681}" type="presOf" srcId="{73D703FF-65EB-474D-8DBF-63AE66CDD75F}" destId="{536724C7-3F1F-4322-AA8E-ED80C9673E35}" srcOrd="0" destOrd="0" presId="urn:microsoft.com/office/officeart/2005/8/layout/orgChart1"/>
    <dgm:cxn modelId="{8420BC77-D264-48CA-BA09-785211CE3E1F}" srcId="{73D703FF-65EB-474D-8DBF-63AE66CDD75F}" destId="{41B1963C-F29F-47B4-BF1B-A67DDED07564}" srcOrd="2" destOrd="0" parTransId="{E36E9ADB-815D-4451-ABF0-33F4C39273CF}" sibTransId="{3BE302E9-E843-4540-8E96-9556F90593A1}"/>
    <dgm:cxn modelId="{188BD78F-38E5-457B-A824-CBE10ED3DD84}" type="presOf" srcId="{41B1963C-F29F-47B4-BF1B-A67DDED07564}" destId="{30C0273A-3173-4E42-A67E-331B86AFBF1A}" srcOrd="1" destOrd="0" presId="urn:microsoft.com/office/officeart/2005/8/layout/orgChart1"/>
    <dgm:cxn modelId="{F859819B-DDB0-4B33-9F71-B41C6F126B08}" srcId="{45EF513F-EA58-4D45-A638-DA3942645049}" destId="{73D703FF-65EB-474D-8DBF-63AE66CDD75F}" srcOrd="0" destOrd="0" parTransId="{3BF867F2-FB9C-4B6B-9C93-5F0E86D36383}" sibTransId="{F1B8F3EC-3002-4354-86C0-0BD174E34787}"/>
    <dgm:cxn modelId="{42E7329C-FF17-4436-BEC5-559DA056BFDD}" srcId="{73D703FF-65EB-474D-8DBF-63AE66CDD75F}" destId="{1B58C7CB-0993-44A3-A150-EC6AC17C5D5A}" srcOrd="0" destOrd="0" parTransId="{4A31E2CA-3295-444A-8A6C-931B0BE59525}" sibTransId="{179FEF86-87B0-4FCB-B5F4-B096599DB104}"/>
    <dgm:cxn modelId="{8B68A5A2-61FB-4DB5-9FC5-9424146B25A5}" type="presOf" srcId="{73D703FF-65EB-474D-8DBF-63AE66CDD75F}" destId="{070C6B45-CA41-4AD0-8D6D-A3E8449789A4}" srcOrd="1" destOrd="0" presId="urn:microsoft.com/office/officeart/2005/8/layout/orgChart1"/>
    <dgm:cxn modelId="{80E31DA8-001A-4BCC-890A-D98A1BE68BD2}" type="presOf" srcId="{45EF513F-EA58-4D45-A638-DA3942645049}" destId="{3247779D-47AF-46B8-875D-004EFD5D31A0}" srcOrd="0" destOrd="0" presId="urn:microsoft.com/office/officeart/2005/8/layout/orgChart1"/>
    <dgm:cxn modelId="{27C487C1-21F3-4856-B237-E98912064735}" type="presOf" srcId="{E36E9ADB-815D-4451-ABF0-33F4C39273CF}" destId="{9E3F77B3-04AC-4F59-B9DE-EB4D2DED098C}" srcOrd="0" destOrd="0" presId="urn:microsoft.com/office/officeart/2005/8/layout/orgChart1"/>
    <dgm:cxn modelId="{7DE2A7C2-2E54-4C73-9E7F-B746CFD63CAD}" type="presOf" srcId="{41B1963C-F29F-47B4-BF1B-A67DDED07564}" destId="{28B001B1-6793-4830-B853-51920CF3D477}" srcOrd="0" destOrd="0" presId="urn:microsoft.com/office/officeart/2005/8/layout/orgChart1"/>
    <dgm:cxn modelId="{3C7BC4C8-656C-4340-97CA-F1E71B1B66AE}" type="presOf" srcId="{E3FB72F4-9A0E-4FAA-84C5-9EB968D227B9}" destId="{FBBF072B-F898-4CB5-9784-26748EDDA587}" srcOrd="0" destOrd="0" presId="urn:microsoft.com/office/officeart/2005/8/layout/orgChart1"/>
    <dgm:cxn modelId="{430AD7E0-BF60-48AF-BB5C-CC6C5C4F0A19}" type="presOf" srcId="{5C5F65E6-0701-4490-A4BE-A54CA67BE0A7}" destId="{C0A2C762-0D08-4EE0-B7A0-1C7EE1596B47}" srcOrd="1" destOrd="0" presId="urn:microsoft.com/office/officeart/2005/8/layout/orgChart1"/>
    <dgm:cxn modelId="{A2D11AE1-AD23-409A-A1F3-128B6F2FB20A}" type="presOf" srcId="{1B58C7CB-0993-44A3-A150-EC6AC17C5D5A}" destId="{7F422A80-A066-442A-8FCA-A5917C41467D}" srcOrd="1" destOrd="0" presId="urn:microsoft.com/office/officeart/2005/8/layout/orgChart1"/>
    <dgm:cxn modelId="{B7B7C5E4-2928-4E4A-8FD4-EDAD332F0F1E}" srcId="{73D703FF-65EB-474D-8DBF-63AE66CDD75F}" destId="{5C5F65E6-0701-4490-A4BE-A54CA67BE0A7}" srcOrd="1" destOrd="0" parTransId="{E3FB72F4-9A0E-4FAA-84C5-9EB968D227B9}" sibTransId="{B8D5C7E9-C3C5-49E7-BAEA-D2C013653CE5}"/>
    <dgm:cxn modelId="{56F3CFFC-04A7-4FBB-8A99-6AF201026854}" type="presOf" srcId="{5C5F65E6-0701-4490-A4BE-A54CA67BE0A7}" destId="{4FC4228F-F638-406A-B437-0926B91C50C5}" srcOrd="0" destOrd="0" presId="urn:microsoft.com/office/officeart/2005/8/layout/orgChart1"/>
    <dgm:cxn modelId="{AAF807E4-ED5F-43F5-A4CE-7FEFEB6CFB2B}" type="presParOf" srcId="{3247779D-47AF-46B8-875D-004EFD5D31A0}" destId="{1EE87E26-6DED-472D-BD50-BDA1BBC1127F}" srcOrd="0" destOrd="0" presId="urn:microsoft.com/office/officeart/2005/8/layout/orgChart1"/>
    <dgm:cxn modelId="{2FCA73EB-EC4D-4CB3-AEE7-42726A34591F}" type="presParOf" srcId="{1EE87E26-6DED-472D-BD50-BDA1BBC1127F}" destId="{539948D0-3123-48B0-85B6-DB42089AFCCF}" srcOrd="0" destOrd="0" presId="urn:microsoft.com/office/officeart/2005/8/layout/orgChart1"/>
    <dgm:cxn modelId="{4B35E7C9-AC09-44A3-96F2-D5E3145445D1}" type="presParOf" srcId="{539948D0-3123-48B0-85B6-DB42089AFCCF}" destId="{536724C7-3F1F-4322-AA8E-ED80C9673E35}" srcOrd="0" destOrd="0" presId="urn:microsoft.com/office/officeart/2005/8/layout/orgChart1"/>
    <dgm:cxn modelId="{3EEE0494-31C0-48B7-AE4C-219582CA07E9}" type="presParOf" srcId="{539948D0-3123-48B0-85B6-DB42089AFCCF}" destId="{070C6B45-CA41-4AD0-8D6D-A3E8449789A4}" srcOrd="1" destOrd="0" presId="urn:microsoft.com/office/officeart/2005/8/layout/orgChart1"/>
    <dgm:cxn modelId="{47F285CC-E904-46F2-A878-AD5AB4EDA8F6}" type="presParOf" srcId="{1EE87E26-6DED-472D-BD50-BDA1BBC1127F}" destId="{68668368-EF64-42C2-99F3-A83C7D355B90}" srcOrd="1" destOrd="0" presId="urn:microsoft.com/office/officeart/2005/8/layout/orgChart1"/>
    <dgm:cxn modelId="{407296ED-13F0-4679-8F37-8BBA1B188582}" type="presParOf" srcId="{68668368-EF64-42C2-99F3-A83C7D355B90}" destId="{A0E4F07F-DDFC-450E-8ABD-04A16556CF7E}" srcOrd="0" destOrd="0" presId="urn:microsoft.com/office/officeart/2005/8/layout/orgChart1"/>
    <dgm:cxn modelId="{CEE93C1B-D2A3-4476-8252-74F75585B01D}" type="presParOf" srcId="{68668368-EF64-42C2-99F3-A83C7D355B90}" destId="{44930CD1-0583-40C5-9B15-65CAD9FE92B2}" srcOrd="1" destOrd="0" presId="urn:microsoft.com/office/officeart/2005/8/layout/orgChart1"/>
    <dgm:cxn modelId="{D0FF3FD9-ED3A-4D62-9C12-DF241D774533}" type="presParOf" srcId="{44930CD1-0583-40C5-9B15-65CAD9FE92B2}" destId="{819510A3-A892-4E1A-B112-168EA86519A2}" srcOrd="0" destOrd="0" presId="urn:microsoft.com/office/officeart/2005/8/layout/orgChart1"/>
    <dgm:cxn modelId="{31E988A7-3097-4EB1-95DD-A59ADEEEA993}" type="presParOf" srcId="{819510A3-A892-4E1A-B112-168EA86519A2}" destId="{798AB6C6-80C3-4454-BB7B-01B8D9786CF7}" srcOrd="0" destOrd="0" presId="urn:microsoft.com/office/officeart/2005/8/layout/orgChart1"/>
    <dgm:cxn modelId="{A8589B50-2786-45E2-B7AE-CB759ECC9DAE}" type="presParOf" srcId="{819510A3-A892-4E1A-B112-168EA86519A2}" destId="{7F422A80-A066-442A-8FCA-A5917C41467D}" srcOrd="1" destOrd="0" presId="urn:microsoft.com/office/officeart/2005/8/layout/orgChart1"/>
    <dgm:cxn modelId="{0EEF094A-99E3-4A3B-A5EB-3448BCE9B371}" type="presParOf" srcId="{44930CD1-0583-40C5-9B15-65CAD9FE92B2}" destId="{C3429193-A160-426A-A927-36DC1035A629}" srcOrd="1" destOrd="0" presId="urn:microsoft.com/office/officeart/2005/8/layout/orgChart1"/>
    <dgm:cxn modelId="{A342E775-FC4D-4FFE-BCEA-17BCD319A610}" type="presParOf" srcId="{44930CD1-0583-40C5-9B15-65CAD9FE92B2}" destId="{26E9DBE4-1E15-4A82-B4A4-D26209B6D490}" srcOrd="2" destOrd="0" presId="urn:microsoft.com/office/officeart/2005/8/layout/orgChart1"/>
    <dgm:cxn modelId="{40E93120-9CD6-4B9D-97AA-50BFFDC7C104}" type="presParOf" srcId="{68668368-EF64-42C2-99F3-A83C7D355B90}" destId="{FBBF072B-F898-4CB5-9784-26748EDDA587}" srcOrd="2" destOrd="0" presId="urn:microsoft.com/office/officeart/2005/8/layout/orgChart1"/>
    <dgm:cxn modelId="{7FC094AB-121C-41A4-8641-3D3F9DDD7347}" type="presParOf" srcId="{68668368-EF64-42C2-99F3-A83C7D355B90}" destId="{5056AC8B-BD19-4AC2-AB67-47BE8B0D2785}" srcOrd="3" destOrd="0" presId="urn:microsoft.com/office/officeart/2005/8/layout/orgChart1"/>
    <dgm:cxn modelId="{645C76E5-C3AF-4355-8381-B679E017C7FE}" type="presParOf" srcId="{5056AC8B-BD19-4AC2-AB67-47BE8B0D2785}" destId="{7AA982DA-209B-46DC-B791-D1D33F6D26C6}" srcOrd="0" destOrd="0" presId="urn:microsoft.com/office/officeart/2005/8/layout/orgChart1"/>
    <dgm:cxn modelId="{F55DDD6C-A5F3-4C7A-9EE7-FE160C0EA634}" type="presParOf" srcId="{7AA982DA-209B-46DC-B791-D1D33F6D26C6}" destId="{4FC4228F-F638-406A-B437-0926B91C50C5}" srcOrd="0" destOrd="0" presId="urn:microsoft.com/office/officeart/2005/8/layout/orgChart1"/>
    <dgm:cxn modelId="{86501FF8-DE04-45AC-9425-411D7638FD42}" type="presParOf" srcId="{7AA982DA-209B-46DC-B791-D1D33F6D26C6}" destId="{C0A2C762-0D08-4EE0-B7A0-1C7EE1596B47}" srcOrd="1" destOrd="0" presId="urn:microsoft.com/office/officeart/2005/8/layout/orgChart1"/>
    <dgm:cxn modelId="{1C088CEB-8370-487F-99D0-9D5E08973B2D}" type="presParOf" srcId="{5056AC8B-BD19-4AC2-AB67-47BE8B0D2785}" destId="{CC8872EA-9AB4-4F0C-ACC3-B5C7B0A06581}" srcOrd="1" destOrd="0" presId="urn:microsoft.com/office/officeart/2005/8/layout/orgChart1"/>
    <dgm:cxn modelId="{1A4807C9-2261-4EDE-8958-92A7C2CE923E}" type="presParOf" srcId="{5056AC8B-BD19-4AC2-AB67-47BE8B0D2785}" destId="{544BF478-8921-4F66-AF57-87FEB64075D6}" srcOrd="2" destOrd="0" presId="urn:microsoft.com/office/officeart/2005/8/layout/orgChart1"/>
    <dgm:cxn modelId="{F57A69B9-2B76-4BBD-92C8-83404AE234A0}" type="presParOf" srcId="{68668368-EF64-42C2-99F3-A83C7D355B90}" destId="{9E3F77B3-04AC-4F59-B9DE-EB4D2DED098C}" srcOrd="4" destOrd="0" presId="urn:microsoft.com/office/officeart/2005/8/layout/orgChart1"/>
    <dgm:cxn modelId="{C70C4F7F-16A3-4703-AD09-3A0A45939E5D}" type="presParOf" srcId="{68668368-EF64-42C2-99F3-A83C7D355B90}" destId="{525E6AA8-2E42-497D-BC98-DB5C47077AA6}" srcOrd="5" destOrd="0" presId="urn:microsoft.com/office/officeart/2005/8/layout/orgChart1"/>
    <dgm:cxn modelId="{847B0DB7-800D-43ED-932A-2E9F8C0EE3CF}" type="presParOf" srcId="{525E6AA8-2E42-497D-BC98-DB5C47077AA6}" destId="{92A3A713-456E-4195-840E-A29867002903}" srcOrd="0" destOrd="0" presId="urn:microsoft.com/office/officeart/2005/8/layout/orgChart1"/>
    <dgm:cxn modelId="{FE15E9C6-61CF-439F-8659-86231812F721}" type="presParOf" srcId="{92A3A713-456E-4195-840E-A29867002903}" destId="{28B001B1-6793-4830-B853-51920CF3D477}" srcOrd="0" destOrd="0" presId="urn:microsoft.com/office/officeart/2005/8/layout/orgChart1"/>
    <dgm:cxn modelId="{59902AE5-6517-4747-8007-4D518923E53E}" type="presParOf" srcId="{92A3A713-456E-4195-840E-A29867002903}" destId="{30C0273A-3173-4E42-A67E-331B86AFBF1A}" srcOrd="1" destOrd="0" presId="urn:microsoft.com/office/officeart/2005/8/layout/orgChart1"/>
    <dgm:cxn modelId="{A2009185-B366-4657-96F9-2CC264BD1122}" type="presParOf" srcId="{525E6AA8-2E42-497D-BC98-DB5C47077AA6}" destId="{051FBA1E-1ABD-4D21-846D-F1B12BD05AFB}" srcOrd="1" destOrd="0" presId="urn:microsoft.com/office/officeart/2005/8/layout/orgChart1"/>
    <dgm:cxn modelId="{5D7767BB-CD4F-4E20-9806-83D1342495DD}" type="presParOf" srcId="{525E6AA8-2E42-497D-BC98-DB5C47077AA6}" destId="{224B770F-2CC8-4377-9DB0-95C8F9820437}" srcOrd="2" destOrd="0" presId="urn:microsoft.com/office/officeart/2005/8/layout/orgChart1"/>
    <dgm:cxn modelId="{8A7333D1-4090-422B-910C-83BD90ABE9FF}" type="presParOf" srcId="{1EE87E26-6DED-472D-BD50-BDA1BBC1127F}" destId="{0484B61D-594D-475B-B87C-59CF82FBB3BE}"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B73DF21-2660-46BF-85A1-C72FF6153447}" type="doc">
      <dgm:prSet loTypeId="urn:microsoft.com/office/officeart/2005/8/layout/equation1" loCatId="process" qsTypeId="urn:microsoft.com/office/officeart/2005/8/quickstyle/simple5" qsCatId="simple" csTypeId="urn:microsoft.com/office/officeart/2005/8/colors/colorful5" csCatId="colorful" phldr="1"/>
      <dgm:spPr/>
    </dgm:pt>
    <dgm:pt modelId="{451B0DB5-B378-48D5-9AD5-FC95AF67A6C8}">
      <dgm:prSet phldrT="[Text]"/>
      <dgm:spPr/>
      <dgm:t>
        <a:bodyPr/>
        <a:lstStyle/>
        <a:p>
          <a:r>
            <a:rPr lang="en-US" dirty="0"/>
            <a:t>Spring Framework</a:t>
          </a:r>
        </a:p>
      </dgm:t>
    </dgm:pt>
    <dgm:pt modelId="{2E367092-AADB-483E-94BF-B5CF38CAFFA6}" type="parTrans" cxnId="{EA39FDEF-F4D1-4CB5-BF7D-34E00127B5C6}">
      <dgm:prSet/>
      <dgm:spPr/>
      <dgm:t>
        <a:bodyPr/>
        <a:lstStyle/>
        <a:p>
          <a:endParaRPr lang="en-US"/>
        </a:p>
      </dgm:t>
    </dgm:pt>
    <dgm:pt modelId="{61A6FCF4-4211-4DB3-8364-FDC8C242CE96}" type="sibTrans" cxnId="{EA39FDEF-F4D1-4CB5-BF7D-34E00127B5C6}">
      <dgm:prSet/>
      <dgm:spPr/>
      <dgm:t>
        <a:bodyPr/>
        <a:lstStyle/>
        <a:p>
          <a:endParaRPr lang="en-US"/>
        </a:p>
      </dgm:t>
    </dgm:pt>
    <dgm:pt modelId="{D979FBED-2714-4C16-8116-1C48220D3E33}">
      <dgm:prSet phldrT="[Text]"/>
      <dgm:spPr/>
      <dgm:t>
        <a:bodyPr/>
        <a:lstStyle/>
        <a:p>
          <a:r>
            <a:rPr lang="en-US" dirty="0"/>
            <a:t>HTTP Servers</a:t>
          </a:r>
        </a:p>
      </dgm:t>
    </dgm:pt>
    <dgm:pt modelId="{7E63AE4C-F894-4B63-B635-5536B34EDB33}" type="parTrans" cxnId="{6A908E30-6051-41AD-A105-ACC0571AE781}">
      <dgm:prSet/>
      <dgm:spPr/>
      <dgm:t>
        <a:bodyPr/>
        <a:lstStyle/>
        <a:p>
          <a:endParaRPr lang="en-US"/>
        </a:p>
      </dgm:t>
    </dgm:pt>
    <dgm:pt modelId="{C7A55714-3850-40F5-8D07-A0553118BBAD}" type="sibTrans" cxnId="{6A908E30-6051-41AD-A105-ACC0571AE781}">
      <dgm:prSet/>
      <dgm:spPr>
        <a:solidFill>
          <a:srgbClr val="C00000"/>
        </a:solidFill>
      </dgm:spPr>
      <dgm:t>
        <a:bodyPr/>
        <a:lstStyle/>
        <a:p>
          <a:endParaRPr lang="en-US"/>
        </a:p>
      </dgm:t>
    </dgm:pt>
    <dgm:pt modelId="{0F450721-6DAC-40B0-8FCF-F5DB7EDBEC51}">
      <dgm:prSet phldrT="[Text]"/>
      <dgm:spPr/>
      <dgm:t>
        <a:bodyPr/>
        <a:lstStyle/>
        <a:p>
          <a:r>
            <a:rPr lang="en-US" dirty="0"/>
            <a:t>Spring Boot</a:t>
          </a:r>
        </a:p>
      </dgm:t>
    </dgm:pt>
    <dgm:pt modelId="{78221843-13D7-4CB8-AD3A-A8F931AD33F1}" type="parTrans" cxnId="{068005F4-B957-430D-9858-F240B6FA70DD}">
      <dgm:prSet/>
      <dgm:spPr/>
      <dgm:t>
        <a:bodyPr/>
        <a:lstStyle/>
        <a:p>
          <a:endParaRPr lang="en-US"/>
        </a:p>
      </dgm:t>
    </dgm:pt>
    <dgm:pt modelId="{9F312C12-E082-4B21-983F-201E794D4D9F}" type="sibTrans" cxnId="{068005F4-B957-430D-9858-F240B6FA70DD}">
      <dgm:prSet/>
      <dgm:spPr/>
      <dgm:t>
        <a:bodyPr/>
        <a:lstStyle/>
        <a:p>
          <a:endParaRPr lang="en-US"/>
        </a:p>
      </dgm:t>
    </dgm:pt>
    <dgm:pt modelId="{0303D80A-A58D-44AE-B868-F8C4EA6BB0E2}">
      <dgm:prSet/>
      <dgm:spPr>
        <a:solidFill>
          <a:schemeClr val="accent2">
            <a:lumMod val="75000"/>
          </a:schemeClr>
        </a:solidFill>
      </dgm:spPr>
      <dgm:t>
        <a:bodyPr/>
        <a:lstStyle/>
        <a:p>
          <a:r>
            <a:rPr lang="en-US" dirty="0"/>
            <a:t>XML Configuration</a:t>
          </a:r>
        </a:p>
      </dgm:t>
    </dgm:pt>
    <dgm:pt modelId="{2101E6A2-E6A6-45E7-A386-36DB357E4D5C}" type="parTrans" cxnId="{0473A603-AC23-4140-ADF5-B8EABB1E4F12}">
      <dgm:prSet/>
      <dgm:spPr/>
      <dgm:t>
        <a:bodyPr/>
        <a:lstStyle/>
        <a:p>
          <a:endParaRPr lang="en-US"/>
        </a:p>
      </dgm:t>
    </dgm:pt>
    <dgm:pt modelId="{630B629B-EF72-457A-BF0A-998F2AB36AE2}" type="sibTrans" cxnId="{0473A603-AC23-4140-ADF5-B8EABB1E4F12}">
      <dgm:prSet/>
      <dgm:spPr/>
      <dgm:t>
        <a:bodyPr/>
        <a:lstStyle/>
        <a:p>
          <a:endParaRPr lang="en-US"/>
        </a:p>
      </dgm:t>
    </dgm:pt>
    <dgm:pt modelId="{C9333298-1E8E-4A66-AF6C-EF8DAD1F1F23}" type="pres">
      <dgm:prSet presAssocID="{1B73DF21-2660-46BF-85A1-C72FF6153447}" presName="linearFlow" presStyleCnt="0">
        <dgm:presLayoutVars>
          <dgm:dir/>
          <dgm:resizeHandles val="exact"/>
        </dgm:presLayoutVars>
      </dgm:prSet>
      <dgm:spPr/>
    </dgm:pt>
    <dgm:pt modelId="{2B0CFA5D-86BA-4BA1-9EE6-0072053BF02D}" type="pres">
      <dgm:prSet presAssocID="{451B0DB5-B378-48D5-9AD5-FC95AF67A6C8}" presName="node" presStyleLbl="node1" presStyleIdx="0" presStyleCnt="4">
        <dgm:presLayoutVars>
          <dgm:bulletEnabled val="1"/>
        </dgm:presLayoutVars>
      </dgm:prSet>
      <dgm:spPr/>
    </dgm:pt>
    <dgm:pt modelId="{6DFB17DA-CD9A-468D-BC65-C04B63A828BE}" type="pres">
      <dgm:prSet presAssocID="{61A6FCF4-4211-4DB3-8364-FDC8C242CE96}" presName="spacerL" presStyleCnt="0"/>
      <dgm:spPr/>
    </dgm:pt>
    <dgm:pt modelId="{97CACC3A-C414-4628-A8DF-20C19CD5A246}" type="pres">
      <dgm:prSet presAssocID="{61A6FCF4-4211-4DB3-8364-FDC8C242CE96}" presName="sibTrans" presStyleLbl="sibTrans2D1" presStyleIdx="0" presStyleCnt="3"/>
      <dgm:spPr/>
    </dgm:pt>
    <dgm:pt modelId="{99E533AB-CC39-42BB-950B-E03DF4010879}" type="pres">
      <dgm:prSet presAssocID="{61A6FCF4-4211-4DB3-8364-FDC8C242CE96}" presName="spacerR" presStyleCnt="0"/>
      <dgm:spPr/>
    </dgm:pt>
    <dgm:pt modelId="{31B6339A-733C-4B5C-9652-CD64BFED9176}" type="pres">
      <dgm:prSet presAssocID="{D979FBED-2714-4C16-8116-1C48220D3E33}" presName="node" presStyleLbl="node1" presStyleIdx="1" presStyleCnt="4">
        <dgm:presLayoutVars>
          <dgm:bulletEnabled val="1"/>
        </dgm:presLayoutVars>
      </dgm:prSet>
      <dgm:spPr/>
    </dgm:pt>
    <dgm:pt modelId="{14794733-2A6A-4BCD-8B98-6B49026315B5}" type="pres">
      <dgm:prSet presAssocID="{C7A55714-3850-40F5-8D07-A0553118BBAD}" presName="spacerL" presStyleCnt="0"/>
      <dgm:spPr/>
    </dgm:pt>
    <dgm:pt modelId="{07F75E25-84BB-4B3B-BFD1-53F6EEBC659F}" type="pres">
      <dgm:prSet presAssocID="{C7A55714-3850-40F5-8D07-A0553118BBAD}" presName="sibTrans" presStyleLbl="sibTrans2D1" presStyleIdx="1" presStyleCnt="3"/>
      <dgm:spPr>
        <a:prstGeom prst="mathMinus">
          <a:avLst/>
        </a:prstGeom>
      </dgm:spPr>
    </dgm:pt>
    <dgm:pt modelId="{CABE94C4-C81C-4A87-8E7C-20957BF9CBA2}" type="pres">
      <dgm:prSet presAssocID="{C7A55714-3850-40F5-8D07-A0553118BBAD}" presName="spacerR" presStyleCnt="0"/>
      <dgm:spPr/>
    </dgm:pt>
    <dgm:pt modelId="{43770EB4-7722-4323-A5C3-9B8B74D9BE6C}" type="pres">
      <dgm:prSet presAssocID="{0303D80A-A58D-44AE-B868-F8C4EA6BB0E2}" presName="node" presStyleLbl="node1" presStyleIdx="2" presStyleCnt="4">
        <dgm:presLayoutVars>
          <dgm:bulletEnabled val="1"/>
        </dgm:presLayoutVars>
      </dgm:prSet>
      <dgm:spPr/>
    </dgm:pt>
    <dgm:pt modelId="{4DFC5B6C-44BE-4100-BE19-273458F72E98}" type="pres">
      <dgm:prSet presAssocID="{630B629B-EF72-457A-BF0A-998F2AB36AE2}" presName="spacerL" presStyleCnt="0"/>
      <dgm:spPr/>
    </dgm:pt>
    <dgm:pt modelId="{B4D19E60-4946-4447-BEDB-EADB3BA8727F}" type="pres">
      <dgm:prSet presAssocID="{630B629B-EF72-457A-BF0A-998F2AB36AE2}" presName="sibTrans" presStyleLbl="sibTrans2D1" presStyleIdx="2" presStyleCnt="3"/>
      <dgm:spPr/>
    </dgm:pt>
    <dgm:pt modelId="{E762265B-7360-4FFC-A48B-DD62D6039E7A}" type="pres">
      <dgm:prSet presAssocID="{630B629B-EF72-457A-BF0A-998F2AB36AE2}" presName="spacerR" presStyleCnt="0"/>
      <dgm:spPr/>
    </dgm:pt>
    <dgm:pt modelId="{C002B2CC-78A2-46FC-83AD-008C4E8993AA}" type="pres">
      <dgm:prSet presAssocID="{0F450721-6DAC-40B0-8FCF-F5DB7EDBEC51}" presName="node" presStyleLbl="node1" presStyleIdx="3" presStyleCnt="4">
        <dgm:presLayoutVars>
          <dgm:bulletEnabled val="1"/>
        </dgm:presLayoutVars>
      </dgm:prSet>
      <dgm:spPr/>
    </dgm:pt>
  </dgm:ptLst>
  <dgm:cxnLst>
    <dgm:cxn modelId="{0473A603-AC23-4140-ADF5-B8EABB1E4F12}" srcId="{1B73DF21-2660-46BF-85A1-C72FF6153447}" destId="{0303D80A-A58D-44AE-B868-F8C4EA6BB0E2}" srcOrd="2" destOrd="0" parTransId="{2101E6A2-E6A6-45E7-A386-36DB357E4D5C}" sibTransId="{630B629B-EF72-457A-BF0A-998F2AB36AE2}"/>
    <dgm:cxn modelId="{49F32A13-8D96-4782-8D60-054DCB7DE6ED}" type="presOf" srcId="{D979FBED-2714-4C16-8116-1C48220D3E33}" destId="{31B6339A-733C-4B5C-9652-CD64BFED9176}" srcOrd="0" destOrd="0" presId="urn:microsoft.com/office/officeart/2005/8/layout/equation1"/>
    <dgm:cxn modelId="{43D60418-5FF0-48CA-B814-A996D8AFFC4C}" type="presOf" srcId="{0303D80A-A58D-44AE-B868-F8C4EA6BB0E2}" destId="{43770EB4-7722-4323-A5C3-9B8B74D9BE6C}" srcOrd="0" destOrd="0" presId="urn:microsoft.com/office/officeart/2005/8/layout/equation1"/>
    <dgm:cxn modelId="{DA3A312B-159E-483F-ACED-BACAAD7A38D4}" type="presOf" srcId="{451B0DB5-B378-48D5-9AD5-FC95AF67A6C8}" destId="{2B0CFA5D-86BA-4BA1-9EE6-0072053BF02D}" srcOrd="0" destOrd="0" presId="urn:microsoft.com/office/officeart/2005/8/layout/equation1"/>
    <dgm:cxn modelId="{6A908E30-6051-41AD-A105-ACC0571AE781}" srcId="{1B73DF21-2660-46BF-85A1-C72FF6153447}" destId="{D979FBED-2714-4C16-8116-1C48220D3E33}" srcOrd="1" destOrd="0" parTransId="{7E63AE4C-F894-4B63-B635-5536B34EDB33}" sibTransId="{C7A55714-3850-40F5-8D07-A0553118BBAD}"/>
    <dgm:cxn modelId="{AA761E31-895D-493D-A64D-F6A4B5D20791}" type="presOf" srcId="{0F450721-6DAC-40B0-8FCF-F5DB7EDBEC51}" destId="{C002B2CC-78A2-46FC-83AD-008C4E8993AA}" srcOrd="0" destOrd="0" presId="urn:microsoft.com/office/officeart/2005/8/layout/equation1"/>
    <dgm:cxn modelId="{774CE875-25BB-4EBD-932E-6CC30D660F3E}" type="presOf" srcId="{1B73DF21-2660-46BF-85A1-C72FF6153447}" destId="{C9333298-1E8E-4A66-AF6C-EF8DAD1F1F23}" srcOrd="0" destOrd="0" presId="urn:microsoft.com/office/officeart/2005/8/layout/equation1"/>
    <dgm:cxn modelId="{1D7BD28F-4CB8-4A66-A61B-3944911DD389}" type="presOf" srcId="{61A6FCF4-4211-4DB3-8364-FDC8C242CE96}" destId="{97CACC3A-C414-4628-A8DF-20C19CD5A246}" srcOrd="0" destOrd="0" presId="urn:microsoft.com/office/officeart/2005/8/layout/equation1"/>
    <dgm:cxn modelId="{6C9ECBB2-A8A3-48C4-86B7-85892087B188}" type="presOf" srcId="{630B629B-EF72-457A-BF0A-998F2AB36AE2}" destId="{B4D19E60-4946-4447-BEDB-EADB3BA8727F}" srcOrd="0" destOrd="0" presId="urn:microsoft.com/office/officeart/2005/8/layout/equation1"/>
    <dgm:cxn modelId="{3A90C0B6-086E-4C94-91EB-DA83AEF27F6A}" type="presOf" srcId="{C7A55714-3850-40F5-8D07-A0553118BBAD}" destId="{07F75E25-84BB-4B3B-BFD1-53F6EEBC659F}" srcOrd="0" destOrd="0" presId="urn:microsoft.com/office/officeart/2005/8/layout/equation1"/>
    <dgm:cxn modelId="{EA39FDEF-F4D1-4CB5-BF7D-34E00127B5C6}" srcId="{1B73DF21-2660-46BF-85A1-C72FF6153447}" destId="{451B0DB5-B378-48D5-9AD5-FC95AF67A6C8}" srcOrd="0" destOrd="0" parTransId="{2E367092-AADB-483E-94BF-B5CF38CAFFA6}" sibTransId="{61A6FCF4-4211-4DB3-8364-FDC8C242CE96}"/>
    <dgm:cxn modelId="{068005F4-B957-430D-9858-F240B6FA70DD}" srcId="{1B73DF21-2660-46BF-85A1-C72FF6153447}" destId="{0F450721-6DAC-40B0-8FCF-F5DB7EDBEC51}" srcOrd="3" destOrd="0" parTransId="{78221843-13D7-4CB8-AD3A-A8F931AD33F1}" sibTransId="{9F312C12-E082-4B21-983F-201E794D4D9F}"/>
    <dgm:cxn modelId="{3E1AE5BC-53B8-4CCE-9CA7-6DB1E9E87E77}" type="presParOf" srcId="{C9333298-1E8E-4A66-AF6C-EF8DAD1F1F23}" destId="{2B0CFA5D-86BA-4BA1-9EE6-0072053BF02D}" srcOrd="0" destOrd="0" presId="urn:microsoft.com/office/officeart/2005/8/layout/equation1"/>
    <dgm:cxn modelId="{19CA039E-A62A-4DAE-B52C-25B1C499C0F0}" type="presParOf" srcId="{C9333298-1E8E-4A66-AF6C-EF8DAD1F1F23}" destId="{6DFB17DA-CD9A-468D-BC65-C04B63A828BE}" srcOrd="1" destOrd="0" presId="urn:microsoft.com/office/officeart/2005/8/layout/equation1"/>
    <dgm:cxn modelId="{658C3056-AAB4-4FB0-9B91-B93E888FA807}" type="presParOf" srcId="{C9333298-1E8E-4A66-AF6C-EF8DAD1F1F23}" destId="{97CACC3A-C414-4628-A8DF-20C19CD5A246}" srcOrd="2" destOrd="0" presId="urn:microsoft.com/office/officeart/2005/8/layout/equation1"/>
    <dgm:cxn modelId="{48F1868F-389A-48EB-9F0F-815BF4B8FA3F}" type="presParOf" srcId="{C9333298-1E8E-4A66-AF6C-EF8DAD1F1F23}" destId="{99E533AB-CC39-42BB-950B-E03DF4010879}" srcOrd="3" destOrd="0" presId="urn:microsoft.com/office/officeart/2005/8/layout/equation1"/>
    <dgm:cxn modelId="{D2612027-8EA8-4AB9-9C18-28C19265D8A2}" type="presParOf" srcId="{C9333298-1E8E-4A66-AF6C-EF8DAD1F1F23}" destId="{31B6339A-733C-4B5C-9652-CD64BFED9176}" srcOrd="4" destOrd="0" presId="urn:microsoft.com/office/officeart/2005/8/layout/equation1"/>
    <dgm:cxn modelId="{A80067D6-9CCF-4787-A544-A4448132410C}" type="presParOf" srcId="{C9333298-1E8E-4A66-AF6C-EF8DAD1F1F23}" destId="{14794733-2A6A-4BCD-8B98-6B49026315B5}" srcOrd="5" destOrd="0" presId="urn:microsoft.com/office/officeart/2005/8/layout/equation1"/>
    <dgm:cxn modelId="{199FD04B-2795-421D-9979-1C12EFBBF830}" type="presParOf" srcId="{C9333298-1E8E-4A66-AF6C-EF8DAD1F1F23}" destId="{07F75E25-84BB-4B3B-BFD1-53F6EEBC659F}" srcOrd="6" destOrd="0" presId="urn:microsoft.com/office/officeart/2005/8/layout/equation1"/>
    <dgm:cxn modelId="{D5F52261-5ADB-4E47-8EED-591EDE881727}" type="presParOf" srcId="{C9333298-1E8E-4A66-AF6C-EF8DAD1F1F23}" destId="{CABE94C4-C81C-4A87-8E7C-20957BF9CBA2}" srcOrd="7" destOrd="0" presId="urn:microsoft.com/office/officeart/2005/8/layout/equation1"/>
    <dgm:cxn modelId="{A95372CB-4AAD-46F3-8170-A617DDC7DFED}" type="presParOf" srcId="{C9333298-1E8E-4A66-AF6C-EF8DAD1F1F23}" destId="{43770EB4-7722-4323-A5C3-9B8B74D9BE6C}" srcOrd="8" destOrd="0" presId="urn:microsoft.com/office/officeart/2005/8/layout/equation1"/>
    <dgm:cxn modelId="{F2DE86FC-70BB-4E0A-9D77-3C5AD6E75D95}" type="presParOf" srcId="{C9333298-1E8E-4A66-AF6C-EF8DAD1F1F23}" destId="{4DFC5B6C-44BE-4100-BE19-273458F72E98}" srcOrd="9" destOrd="0" presId="urn:microsoft.com/office/officeart/2005/8/layout/equation1"/>
    <dgm:cxn modelId="{C6FDDBFB-5D99-446E-9F6C-6283956ECD8A}" type="presParOf" srcId="{C9333298-1E8E-4A66-AF6C-EF8DAD1F1F23}" destId="{B4D19E60-4946-4447-BEDB-EADB3BA8727F}" srcOrd="10" destOrd="0" presId="urn:microsoft.com/office/officeart/2005/8/layout/equation1"/>
    <dgm:cxn modelId="{BF05572A-6885-4E81-AB11-52EDD2A22392}" type="presParOf" srcId="{C9333298-1E8E-4A66-AF6C-EF8DAD1F1F23}" destId="{E762265B-7360-4FFC-A48B-DD62D6039E7A}" srcOrd="11" destOrd="0" presId="urn:microsoft.com/office/officeart/2005/8/layout/equation1"/>
    <dgm:cxn modelId="{473C5DAC-9D17-4780-9AF8-2BD009BE5A5D}" type="presParOf" srcId="{C9333298-1E8E-4A66-AF6C-EF8DAD1F1F23}" destId="{C002B2CC-78A2-46FC-83AD-008C4E8993AA}" srcOrd="12" destOrd="0" presId="urn:microsoft.com/office/officeart/2005/8/layout/equati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67A83719-B9C9-4E47-97E7-00D7C9CD1C1C}" type="doc">
      <dgm:prSet loTypeId="urn:microsoft.com/office/officeart/2005/8/layout/orgChart1" loCatId="hierarchy" qsTypeId="urn:microsoft.com/office/officeart/2005/8/quickstyle/simple1" qsCatId="simple" csTypeId="urn:microsoft.com/office/officeart/2005/8/colors/colorful4" csCatId="colorful" phldr="1"/>
      <dgm:spPr/>
      <dgm:t>
        <a:bodyPr/>
        <a:lstStyle/>
        <a:p>
          <a:endParaRPr lang="en-US"/>
        </a:p>
      </dgm:t>
    </dgm:pt>
    <dgm:pt modelId="{B0BB7064-47CD-4AA9-B294-CC7DF461CF0F}">
      <dgm:prSet phldrT="[Text]"/>
      <dgm:spPr>
        <a:solidFill>
          <a:schemeClr val="tx1"/>
        </a:solidFill>
      </dgm:spPr>
      <dgm:t>
        <a:bodyPr/>
        <a:lstStyle/>
        <a:p>
          <a:r>
            <a:rPr lang="en-US" dirty="0"/>
            <a:t>@</a:t>
          </a:r>
          <a:r>
            <a:rPr lang="en-US" dirty="0" err="1"/>
            <a:t>SpringBootApplication</a:t>
          </a:r>
          <a:endParaRPr lang="en-US" dirty="0"/>
        </a:p>
        <a:p>
          <a:r>
            <a:rPr lang="en-US" dirty="0"/>
            <a:t>Equivalent to below three with their </a:t>
          </a:r>
          <a:r>
            <a:rPr lang="en-US" b="1" dirty="0">
              <a:solidFill>
                <a:srgbClr val="FF0000"/>
              </a:solidFill>
            </a:rPr>
            <a:t>default</a:t>
          </a:r>
          <a:r>
            <a:rPr lang="en-US" dirty="0"/>
            <a:t> attributes</a:t>
          </a:r>
        </a:p>
        <a:p>
          <a:r>
            <a:rPr lang="en-US" dirty="0" err="1"/>
            <a:t>Com.cg.bank</a:t>
          </a:r>
          <a:r>
            <a:rPr lang="en-US" dirty="0"/>
            <a:t> –</a:t>
          </a:r>
          <a:r>
            <a:rPr lang="en-US" dirty="0" err="1"/>
            <a:t>MainApp</a:t>
          </a:r>
          <a:r>
            <a:rPr lang="en-US" dirty="0"/>
            <a:t> (@</a:t>
          </a:r>
          <a:r>
            <a:rPr lang="en-US" dirty="0" err="1"/>
            <a:t>SpringBootApplication</a:t>
          </a:r>
          <a:r>
            <a:rPr lang="en-US" dirty="0"/>
            <a:t>)</a:t>
          </a:r>
        </a:p>
        <a:p>
          <a:r>
            <a:rPr lang="en-US" dirty="0" err="1"/>
            <a:t>Com.cg.bank.pojo</a:t>
          </a:r>
          <a:r>
            <a:rPr lang="en-US" dirty="0"/>
            <a:t>-Employee(@Entity)</a:t>
          </a:r>
        </a:p>
        <a:p>
          <a:r>
            <a:rPr lang="en-US" dirty="0" err="1"/>
            <a:t>Com.cg.bank.service</a:t>
          </a:r>
          <a:r>
            <a:rPr lang="en-US" dirty="0"/>
            <a:t>(@Service)</a:t>
          </a:r>
        </a:p>
        <a:p>
          <a:endParaRPr lang="en-US" dirty="0"/>
        </a:p>
      </dgm:t>
    </dgm:pt>
    <dgm:pt modelId="{A996014B-CD86-4949-A3FB-A587FCC8F2A1}" type="parTrans" cxnId="{8124251F-46BE-47EB-BCD3-CE847B8EB3C2}">
      <dgm:prSet/>
      <dgm:spPr/>
      <dgm:t>
        <a:bodyPr/>
        <a:lstStyle/>
        <a:p>
          <a:endParaRPr lang="en-US"/>
        </a:p>
      </dgm:t>
    </dgm:pt>
    <dgm:pt modelId="{7C577192-7B76-4622-844F-1566F35FFDB6}" type="sibTrans" cxnId="{8124251F-46BE-47EB-BCD3-CE847B8EB3C2}">
      <dgm:prSet/>
      <dgm:spPr/>
      <dgm:t>
        <a:bodyPr/>
        <a:lstStyle/>
        <a:p>
          <a:endParaRPr lang="en-US"/>
        </a:p>
      </dgm:t>
    </dgm:pt>
    <dgm:pt modelId="{C22E1B84-9BD4-4287-834E-E53E9AB6FFAC}">
      <dgm:prSet phldrT="[Text]"/>
      <dgm:spPr/>
      <dgm:t>
        <a:bodyPr/>
        <a:lstStyle/>
        <a:p>
          <a:r>
            <a:rPr lang="en-IN" dirty="0"/>
            <a:t>@</a:t>
          </a:r>
          <a:r>
            <a:rPr lang="en-IN" dirty="0" err="1"/>
            <a:t>ComponentScan</a:t>
          </a:r>
          <a:r>
            <a:rPr lang="en-IN" dirty="0"/>
            <a:t>-enable @Component scan on the package where the application is located</a:t>
          </a:r>
        </a:p>
      </dgm:t>
    </dgm:pt>
    <dgm:pt modelId="{B9FC4538-66C6-455F-8D1C-D1AAC1F7A28E}" type="parTrans" cxnId="{70041CB3-8D79-4DAD-AE4C-697AF5706ADF}">
      <dgm:prSet/>
      <dgm:spPr/>
      <dgm:t>
        <a:bodyPr/>
        <a:lstStyle/>
        <a:p>
          <a:endParaRPr lang="en-US"/>
        </a:p>
      </dgm:t>
    </dgm:pt>
    <dgm:pt modelId="{833C250E-4DDC-46BB-B9BF-B29428132982}" type="sibTrans" cxnId="{70041CB3-8D79-4DAD-AE4C-697AF5706ADF}">
      <dgm:prSet/>
      <dgm:spPr/>
      <dgm:t>
        <a:bodyPr/>
        <a:lstStyle/>
        <a:p>
          <a:endParaRPr lang="en-US"/>
        </a:p>
      </dgm:t>
    </dgm:pt>
    <dgm:pt modelId="{B0E28BD9-E685-4B8B-8AD5-9221E0C9FB24}">
      <dgm:prSet phldrT="[Text]"/>
      <dgm:spPr/>
      <dgm:t>
        <a:bodyPr/>
        <a:lstStyle/>
        <a:p>
          <a:r>
            <a:rPr lang="en-IN" dirty="0"/>
            <a:t>@</a:t>
          </a:r>
          <a:r>
            <a:rPr lang="en-IN" dirty="0" err="1"/>
            <a:t>EnableAutoConfiguration</a:t>
          </a:r>
          <a:r>
            <a:rPr lang="en-IN" dirty="0"/>
            <a:t>- enables spring auto-configuration</a:t>
          </a:r>
          <a:endParaRPr lang="en-US" dirty="0"/>
        </a:p>
      </dgm:t>
    </dgm:pt>
    <dgm:pt modelId="{D3CDED32-C052-4C93-A88A-2EC69A8967B6}" type="parTrans" cxnId="{BEC396D2-4E01-4BC9-AC5B-1EDB72240C62}">
      <dgm:prSet/>
      <dgm:spPr/>
      <dgm:t>
        <a:bodyPr/>
        <a:lstStyle/>
        <a:p>
          <a:endParaRPr lang="en-US"/>
        </a:p>
      </dgm:t>
    </dgm:pt>
    <dgm:pt modelId="{D4CCAD98-83FA-41FA-B6E5-44203A523154}" type="sibTrans" cxnId="{BEC396D2-4E01-4BC9-AC5B-1EDB72240C62}">
      <dgm:prSet/>
      <dgm:spPr/>
      <dgm:t>
        <a:bodyPr/>
        <a:lstStyle/>
        <a:p>
          <a:endParaRPr lang="en-US"/>
        </a:p>
      </dgm:t>
    </dgm:pt>
    <dgm:pt modelId="{DBF83B36-0320-4B8B-9EC4-71DCDF254BDA}">
      <dgm:prSet phldrT="[Text]"/>
      <dgm:spPr/>
      <dgm:t>
        <a:bodyPr/>
        <a:lstStyle/>
        <a:p>
          <a:r>
            <a:rPr lang="en-IN" dirty="0"/>
            <a:t>@Configuration- allow to register extra beans in the context or import additional configuration </a:t>
          </a:r>
          <a:r>
            <a:rPr lang="en-IN" dirty="0" err="1"/>
            <a:t>clsses</a:t>
          </a:r>
          <a:endParaRPr lang="en-US" dirty="0"/>
        </a:p>
      </dgm:t>
    </dgm:pt>
    <dgm:pt modelId="{BCAA50EC-685D-4238-AFAF-53F070902A7F}" type="parTrans" cxnId="{42A70808-C679-428C-AF0A-B842087916DB}">
      <dgm:prSet/>
      <dgm:spPr/>
      <dgm:t>
        <a:bodyPr/>
        <a:lstStyle/>
        <a:p>
          <a:endParaRPr lang="en-US"/>
        </a:p>
      </dgm:t>
    </dgm:pt>
    <dgm:pt modelId="{C1A1F870-31AB-4AA6-86D0-25F3028D5742}" type="sibTrans" cxnId="{42A70808-C679-428C-AF0A-B842087916DB}">
      <dgm:prSet/>
      <dgm:spPr/>
      <dgm:t>
        <a:bodyPr/>
        <a:lstStyle/>
        <a:p>
          <a:endParaRPr lang="en-US"/>
        </a:p>
      </dgm:t>
    </dgm:pt>
    <dgm:pt modelId="{B9E2ECCC-3C00-475A-85AA-221E5230F6DF}" type="pres">
      <dgm:prSet presAssocID="{67A83719-B9C9-4E47-97E7-00D7C9CD1C1C}" presName="hierChild1" presStyleCnt="0">
        <dgm:presLayoutVars>
          <dgm:orgChart val="1"/>
          <dgm:chPref val="1"/>
          <dgm:dir/>
          <dgm:animOne val="branch"/>
          <dgm:animLvl val="lvl"/>
          <dgm:resizeHandles/>
        </dgm:presLayoutVars>
      </dgm:prSet>
      <dgm:spPr/>
    </dgm:pt>
    <dgm:pt modelId="{F3851AEA-F6F9-40D2-92F0-B9FBFACD0BA4}" type="pres">
      <dgm:prSet presAssocID="{B0BB7064-47CD-4AA9-B294-CC7DF461CF0F}" presName="hierRoot1" presStyleCnt="0">
        <dgm:presLayoutVars>
          <dgm:hierBranch val="init"/>
        </dgm:presLayoutVars>
      </dgm:prSet>
      <dgm:spPr/>
    </dgm:pt>
    <dgm:pt modelId="{9347D1CD-8433-461D-92A0-6BD1B37F613F}" type="pres">
      <dgm:prSet presAssocID="{B0BB7064-47CD-4AA9-B294-CC7DF461CF0F}" presName="rootComposite1" presStyleCnt="0"/>
      <dgm:spPr/>
    </dgm:pt>
    <dgm:pt modelId="{22001A20-069E-4B64-B5AB-46409165131E}" type="pres">
      <dgm:prSet presAssocID="{B0BB7064-47CD-4AA9-B294-CC7DF461CF0F}" presName="rootText1" presStyleLbl="node0" presStyleIdx="0" presStyleCnt="1" custScaleX="211310" custScaleY="165307">
        <dgm:presLayoutVars>
          <dgm:chPref val="3"/>
        </dgm:presLayoutVars>
      </dgm:prSet>
      <dgm:spPr/>
    </dgm:pt>
    <dgm:pt modelId="{65BC1625-1555-44CE-AB49-F8297C9176CE}" type="pres">
      <dgm:prSet presAssocID="{B0BB7064-47CD-4AA9-B294-CC7DF461CF0F}" presName="rootConnector1" presStyleLbl="node1" presStyleIdx="0" presStyleCnt="0"/>
      <dgm:spPr/>
    </dgm:pt>
    <dgm:pt modelId="{CE362C11-F14D-4CC7-8784-F91885788305}" type="pres">
      <dgm:prSet presAssocID="{B0BB7064-47CD-4AA9-B294-CC7DF461CF0F}" presName="hierChild2" presStyleCnt="0"/>
      <dgm:spPr/>
    </dgm:pt>
    <dgm:pt modelId="{17FA951D-32C1-456D-9925-9B736F01D563}" type="pres">
      <dgm:prSet presAssocID="{B9FC4538-66C6-455F-8D1C-D1AAC1F7A28E}" presName="Name37" presStyleLbl="parChTrans1D2" presStyleIdx="0" presStyleCnt="3"/>
      <dgm:spPr/>
    </dgm:pt>
    <dgm:pt modelId="{EA2A6125-73A2-4EB8-A444-5A613740D33F}" type="pres">
      <dgm:prSet presAssocID="{C22E1B84-9BD4-4287-834E-E53E9AB6FFAC}" presName="hierRoot2" presStyleCnt="0">
        <dgm:presLayoutVars>
          <dgm:hierBranch val="init"/>
        </dgm:presLayoutVars>
      </dgm:prSet>
      <dgm:spPr/>
    </dgm:pt>
    <dgm:pt modelId="{0927BADC-6A6B-45F9-8C94-1F2E3D16B9E9}" type="pres">
      <dgm:prSet presAssocID="{C22E1B84-9BD4-4287-834E-E53E9AB6FFAC}" presName="rootComposite" presStyleCnt="0"/>
      <dgm:spPr/>
    </dgm:pt>
    <dgm:pt modelId="{66DB18DF-3D96-4130-A301-F717A7BEEC25}" type="pres">
      <dgm:prSet presAssocID="{C22E1B84-9BD4-4287-834E-E53E9AB6FFAC}" presName="rootText" presStyleLbl="node2" presStyleIdx="0" presStyleCnt="3">
        <dgm:presLayoutVars>
          <dgm:chPref val="3"/>
        </dgm:presLayoutVars>
      </dgm:prSet>
      <dgm:spPr/>
    </dgm:pt>
    <dgm:pt modelId="{0362CC5F-B502-4258-8DD4-37E7DD1B1A2C}" type="pres">
      <dgm:prSet presAssocID="{C22E1B84-9BD4-4287-834E-E53E9AB6FFAC}" presName="rootConnector" presStyleLbl="node2" presStyleIdx="0" presStyleCnt="3"/>
      <dgm:spPr/>
    </dgm:pt>
    <dgm:pt modelId="{7F9F86D7-38C9-40B6-ACF6-BFD957164671}" type="pres">
      <dgm:prSet presAssocID="{C22E1B84-9BD4-4287-834E-E53E9AB6FFAC}" presName="hierChild4" presStyleCnt="0"/>
      <dgm:spPr/>
    </dgm:pt>
    <dgm:pt modelId="{FC583020-59CF-4CE2-AFBF-EF41D5581F01}" type="pres">
      <dgm:prSet presAssocID="{C22E1B84-9BD4-4287-834E-E53E9AB6FFAC}" presName="hierChild5" presStyleCnt="0"/>
      <dgm:spPr/>
    </dgm:pt>
    <dgm:pt modelId="{85E14EF0-3F00-4AC2-900A-2DAB93004D3D}" type="pres">
      <dgm:prSet presAssocID="{D3CDED32-C052-4C93-A88A-2EC69A8967B6}" presName="Name37" presStyleLbl="parChTrans1D2" presStyleIdx="1" presStyleCnt="3"/>
      <dgm:spPr/>
    </dgm:pt>
    <dgm:pt modelId="{499D2E31-2F28-463E-80C6-6602DD41BF1A}" type="pres">
      <dgm:prSet presAssocID="{B0E28BD9-E685-4B8B-8AD5-9221E0C9FB24}" presName="hierRoot2" presStyleCnt="0">
        <dgm:presLayoutVars>
          <dgm:hierBranch val="init"/>
        </dgm:presLayoutVars>
      </dgm:prSet>
      <dgm:spPr/>
    </dgm:pt>
    <dgm:pt modelId="{795AA5E6-F0B9-4CDD-B01F-BDD5274FA1DC}" type="pres">
      <dgm:prSet presAssocID="{B0E28BD9-E685-4B8B-8AD5-9221E0C9FB24}" presName="rootComposite" presStyleCnt="0"/>
      <dgm:spPr/>
    </dgm:pt>
    <dgm:pt modelId="{A86333DE-D676-4F73-9955-C7E96C7EFAE2}" type="pres">
      <dgm:prSet presAssocID="{B0E28BD9-E685-4B8B-8AD5-9221E0C9FB24}" presName="rootText" presStyleLbl="node2" presStyleIdx="1" presStyleCnt="3">
        <dgm:presLayoutVars>
          <dgm:chPref val="3"/>
        </dgm:presLayoutVars>
      </dgm:prSet>
      <dgm:spPr/>
    </dgm:pt>
    <dgm:pt modelId="{52785A9A-B2FA-4415-8D8C-BDC16871B0CD}" type="pres">
      <dgm:prSet presAssocID="{B0E28BD9-E685-4B8B-8AD5-9221E0C9FB24}" presName="rootConnector" presStyleLbl="node2" presStyleIdx="1" presStyleCnt="3"/>
      <dgm:spPr/>
    </dgm:pt>
    <dgm:pt modelId="{3F507E0D-778D-4802-9B67-ECAF76DEDC95}" type="pres">
      <dgm:prSet presAssocID="{B0E28BD9-E685-4B8B-8AD5-9221E0C9FB24}" presName="hierChild4" presStyleCnt="0"/>
      <dgm:spPr/>
    </dgm:pt>
    <dgm:pt modelId="{8DEC5FE0-476E-49C2-A43D-237732B69DDB}" type="pres">
      <dgm:prSet presAssocID="{B0E28BD9-E685-4B8B-8AD5-9221E0C9FB24}" presName="hierChild5" presStyleCnt="0"/>
      <dgm:spPr/>
    </dgm:pt>
    <dgm:pt modelId="{438D4FB6-70F8-465B-86D5-63BDFC71F596}" type="pres">
      <dgm:prSet presAssocID="{BCAA50EC-685D-4238-AFAF-53F070902A7F}" presName="Name37" presStyleLbl="parChTrans1D2" presStyleIdx="2" presStyleCnt="3"/>
      <dgm:spPr/>
    </dgm:pt>
    <dgm:pt modelId="{C4D16E30-A4DC-49CF-8BEF-3CA0A0FACCF6}" type="pres">
      <dgm:prSet presAssocID="{DBF83B36-0320-4B8B-9EC4-71DCDF254BDA}" presName="hierRoot2" presStyleCnt="0">
        <dgm:presLayoutVars>
          <dgm:hierBranch val="init"/>
        </dgm:presLayoutVars>
      </dgm:prSet>
      <dgm:spPr/>
    </dgm:pt>
    <dgm:pt modelId="{21709ADC-E840-4880-97FC-05B38843B69A}" type="pres">
      <dgm:prSet presAssocID="{DBF83B36-0320-4B8B-9EC4-71DCDF254BDA}" presName="rootComposite" presStyleCnt="0"/>
      <dgm:spPr/>
    </dgm:pt>
    <dgm:pt modelId="{435A4AF7-3BE2-40F2-9DD1-D4B02FEE90A7}" type="pres">
      <dgm:prSet presAssocID="{DBF83B36-0320-4B8B-9EC4-71DCDF254BDA}" presName="rootText" presStyleLbl="node2" presStyleIdx="2" presStyleCnt="3">
        <dgm:presLayoutVars>
          <dgm:chPref val="3"/>
        </dgm:presLayoutVars>
      </dgm:prSet>
      <dgm:spPr/>
    </dgm:pt>
    <dgm:pt modelId="{321FF5BE-FCC5-424D-9FE9-DBF78D9C9317}" type="pres">
      <dgm:prSet presAssocID="{DBF83B36-0320-4B8B-9EC4-71DCDF254BDA}" presName="rootConnector" presStyleLbl="node2" presStyleIdx="2" presStyleCnt="3"/>
      <dgm:spPr/>
    </dgm:pt>
    <dgm:pt modelId="{C465E8C7-4186-4D41-AE67-D7E8CACFBDEA}" type="pres">
      <dgm:prSet presAssocID="{DBF83B36-0320-4B8B-9EC4-71DCDF254BDA}" presName="hierChild4" presStyleCnt="0"/>
      <dgm:spPr/>
    </dgm:pt>
    <dgm:pt modelId="{1511F2EB-9D11-453A-B46F-AFBC3C781A8A}" type="pres">
      <dgm:prSet presAssocID="{DBF83B36-0320-4B8B-9EC4-71DCDF254BDA}" presName="hierChild5" presStyleCnt="0"/>
      <dgm:spPr/>
    </dgm:pt>
    <dgm:pt modelId="{D77731DF-1029-4047-9DC8-624D0676D41F}" type="pres">
      <dgm:prSet presAssocID="{B0BB7064-47CD-4AA9-B294-CC7DF461CF0F}" presName="hierChild3" presStyleCnt="0"/>
      <dgm:spPr/>
    </dgm:pt>
  </dgm:ptLst>
  <dgm:cxnLst>
    <dgm:cxn modelId="{42A70808-C679-428C-AF0A-B842087916DB}" srcId="{B0BB7064-47CD-4AA9-B294-CC7DF461CF0F}" destId="{DBF83B36-0320-4B8B-9EC4-71DCDF254BDA}" srcOrd="2" destOrd="0" parTransId="{BCAA50EC-685D-4238-AFAF-53F070902A7F}" sibTransId="{C1A1F870-31AB-4AA6-86D0-25F3028D5742}"/>
    <dgm:cxn modelId="{B86F3E0D-D0C9-41AF-B33B-23B9D7189CC5}" type="presOf" srcId="{B0BB7064-47CD-4AA9-B294-CC7DF461CF0F}" destId="{22001A20-069E-4B64-B5AB-46409165131E}" srcOrd="0" destOrd="0" presId="urn:microsoft.com/office/officeart/2005/8/layout/orgChart1"/>
    <dgm:cxn modelId="{8124251F-46BE-47EB-BCD3-CE847B8EB3C2}" srcId="{67A83719-B9C9-4E47-97E7-00D7C9CD1C1C}" destId="{B0BB7064-47CD-4AA9-B294-CC7DF461CF0F}" srcOrd="0" destOrd="0" parTransId="{A996014B-CD86-4949-A3FB-A587FCC8F2A1}" sibTransId="{7C577192-7B76-4622-844F-1566F35FFDB6}"/>
    <dgm:cxn modelId="{DABABF2D-2A08-424C-B73E-2C23A783B77E}" type="presOf" srcId="{DBF83B36-0320-4B8B-9EC4-71DCDF254BDA}" destId="{321FF5BE-FCC5-424D-9FE9-DBF78D9C9317}" srcOrd="1" destOrd="0" presId="urn:microsoft.com/office/officeart/2005/8/layout/orgChart1"/>
    <dgm:cxn modelId="{34819B33-02E0-41EE-97F5-B79FF666EFD3}" type="presOf" srcId="{B9FC4538-66C6-455F-8D1C-D1AAC1F7A28E}" destId="{17FA951D-32C1-456D-9925-9B736F01D563}" srcOrd="0" destOrd="0" presId="urn:microsoft.com/office/officeart/2005/8/layout/orgChart1"/>
    <dgm:cxn modelId="{4DE1F740-82DF-408D-856F-2A5E4904BCB4}" type="presOf" srcId="{DBF83B36-0320-4B8B-9EC4-71DCDF254BDA}" destId="{435A4AF7-3BE2-40F2-9DD1-D4B02FEE90A7}" srcOrd="0" destOrd="0" presId="urn:microsoft.com/office/officeart/2005/8/layout/orgChart1"/>
    <dgm:cxn modelId="{29BC6466-F36E-4F78-B567-C0BA527DB5FD}" type="presOf" srcId="{B0E28BD9-E685-4B8B-8AD5-9221E0C9FB24}" destId="{52785A9A-B2FA-4415-8D8C-BDC16871B0CD}" srcOrd="1" destOrd="0" presId="urn:microsoft.com/office/officeart/2005/8/layout/orgChart1"/>
    <dgm:cxn modelId="{1F00F869-3177-4528-BFDA-7FC8D2152AF6}" type="presOf" srcId="{C22E1B84-9BD4-4287-834E-E53E9AB6FFAC}" destId="{0362CC5F-B502-4258-8DD4-37E7DD1B1A2C}" srcOrd="1" destOrd="0" presId="urn:microsoft.com/office/officeart/2005/8/layout/orgChart1"/>
    <dgm:cxn modelId="{F78F7C4E-8F28-4114-952F-A619A50BDA17}" type="presOf" srcId="{B0E28BD9-E685-4B8B-8AD5-9221E0C9FB24}" destId="{A86333DE-D676-4F73-9955-C7E96C7EFAE2}" srcOrd="0" destOrd="0" presId="urn:microsoft.com/office/officeart/2005/8/layout/orgChart1"/>
    <dgm:cxn modelId="{F7E46A7A-C1F4-483F-8F98-E976CB14C5B2}" type="presOf" srcId="{BCAA50EC-685D-4238-AFAF-53F070902A7F}" destId="{438D4FB6-70F8-465B-86D5-63BDFC71F596}" srcOrd="0" destOrd="0" presId="urn:microsoft.com/office/officeart/2005/8/layout/orgChart1"/>
    <dgm:cxn modelId="{A988527A-0E9E-4807-852D-B94E23C3537B}" type="presOf" srcId="{67A83719-B9C9-4E47-97E7-00D7C9CD1C1C}" destId="{B9E2ECCC-3C00-475A-85AA-221E5230F6DF}" srcOrd="0" destOrd="0" presId="urn:microsoft.com/office/officeart/2005/8/layout/orgChart1"/>
    <dgm:cxn modelId="{9CEEDB92-0412-4C6D-8C27-CF290DD9F754}" type="presOf" srcId="{B0BB7064-47CD-4AA9-B294-CC7DF461CF0F}" destId="{65BC1625-1555-44CE-AB49-F8297C9176CE}" srcOrd="1" destOrd="0" presId="urn:microsoft.com/office/officeart/2005/8/layout/orgChart1"/>
    <dgm:cxn modelId="{70041CB3-8D79-4DAD-AE4C-697AF5706ADF}" srcId="{B0BB7064-47CD-4AA9-B294-CC7DF461CF0F}" destId="{C22E1B84-9BD4-4287-834E-E53E9AB6FFAC}" srcOrd="0" destOrd="0" parTransId="{B9FC4538-66C6-455F-8D1C-D1AAC1F7A28E}" sibTransId="{833C250E-4DDC-46BB-B9BF-B29428132982}"/>
    <dgm:cxn modelId="{CE6DFBB6-06D3-48C1-A81A-2C3F0E9BDC97}" type="presOf" srcId="{C22E1B84-9BD4-4287-834E-E53E9AB6FFAC}" destId="{66DB18DF-3D96-4130-A301-F717A7BEEC25}" srcOrd="0" destOrd="0" presId="urn:microsoft.com/office/officeart/2005/8/layout/orgChart1"/>
    <dgm:cxn modelId="{BEC396D2-4E01-4BC9-AC5B-1EDB72240C62}" srcId="{B0BB7064-47CD-4AA9-B294-CC7DF461CF0F}" destId="{B0E28BD9-E685-4B8B-8AD5-9221E0C9FB24}" srcOrd="1" destOrd="0" parTransId="{D3CDED32-C052-4C93-A88A-2EC69A8967B6}" sibTransId="{D4CCAD98-83FA-41FA-B6E5-44203A523154}"/>
    <dgm:cxn modelId="{9CC488D5-6382-4C45-8BAE-E7CB8685B572}" type="presOf" srcId="{D3CDED32-C052-4C93-A88A-2EC69A8967B6}" destId="{85E14EF0-3F00-4AC2-900A-2DAB93004D3D}" srcOrd="0" destOrd="0" presId="urn:microsoft.com/office/officeart/2005/8/layout/orgChart1"/>
    <dgm:cxn modelId="{BCAAEB61-AB34-4CE1-A55C-290F6CE001BE}" type="presParOf" srcId="{B9E2ECCC-3C00-475A-85AA-221E5230F6DF}" destId="{F3851AEA-F6F9-40D2-92F0-B9FBFACD0BA4}" srcOrd="0" destOrd="0" presId="urn:microsoft.com/office/officeart/2005/8/layout/orgChart1"/>
    <dgm:cxn modelId="{DF8E77D3-D05D-4B21-AB09-A04FD55A476D}" type="presParOf" srcId="{F3851AEA-F6F9-40D2-92F0-B9FBFACD0BA4}" destId="{9347D1CD-8433-461D-92A0-6BD1B37F613F}" srcOrd="0" destOrd="0" presId="urn:microsoft.com/office/officeart/2005/8/layout/orgChart1"/>
    <dgm:cxn modelId="{37D7A606-15DC-4BDC-B72A-ACFB36F48291}" type="presParOf" srcId="{9347D1CD-8433-461D-92A0-6BD1B37F613F}" destId="{22001A20-069E-4B64-B5AB-46409165131E}" srcOrd="0" destOrd="0" presId="urn:microsoft.com/office/officeart/2005/8/layout/orgChart1"/>
    <dgm:cxn modelId="{05D64EFF-0BF7-40AE-B3F3-C732D050BDB8}" type="presParOf" srcId="{9347D1CD-8433-461D-92A0-6BD1B37F613F}" destId="{65BC1625-1555-44CE-AB49-F8297C9176CE}" srcOrd="1" destOrd="0" presId="urn:microsoft.com/office/officeart/2005/8/layout/orgChart1"/>
    <dgm:cxn modelId="{3FAD0C7C-C7E9-4A7F-9C61-D5FF1502E348}" type="presParOf" srcId="{F3851AEA-F6F9-40D2-92F0-B9FBFACD0BA4}" destId="{CE362C11-F14D-4CC7-8784-F91885788305}" srcOrd="1" destOrd="0" presId="urn:microsoft.com/office/officeart/2005/8/layout/orgChart1"/>
    <dgm:cxn modelId="{6CFB3AF9-1E1A-4EF5-B530-AD84F44BD166}" type="presParOf" srcId="{CE362C11-F14D-4CC7-8784-F91885788305}" destId="{17FA951D-32C1-456D-9925-9B736F01D563}" srcOrd="0" destOrd="0" presId="urn:microsoft.com/office/officeart/2005/8/layout/orgChart1"/>
    <dgm:cxn modelId="{53516109-718A-43E5-AC9D-1CF584925D2F}" type="presParOf" srcId="{CE362C11-F14D-4CC7-8784-F91885788305}" destId="{EA2A6125-73A2-4EB8-A444-5A613740D33F}" srcOrd="1" destOrd="0" presId="urn:microsoft.com/office/officeart/2005/8/layout/orgChart1"/>
    <dgm:cxn modelId="{2FAA35B8-C24F-4E4E-BCC3-04BF4DC09B90}" type="presParOf" srcId="{EA2A6125-73A2-4EB8-A444-5A613740D33F}" destId="{0927BADC-6A6B-45F9-8C94-1F2E3D16B9E9}" srcOrd="0" destOrd="0" presId="urn:microsoft.com/office/officeart/2005/8/layout/orgChart1"/>
    <dgm:cxn modelId="{5E5F0425-A835-49E9-A999-CBC8DF0B9F96}" type="presParOf" srcId="{0927BADC-6A6B-45F9-8C94-1F2E3D16B9E9}" destId="{66DB18DF-3D96-4130-A301-F717A7BEEC25}" srcOrd="0" destOrd="0" presId="urn:microsoft.com/office/officeart/2005/8/layout/orgChart1"/>
    <dgm:cxn modelId="{19B4C078-E266-447C-81D5-707675C6031D}" type="presParOf" srcId="{0927BADC-6A6B-45F9-8C94-1F2E3D16B9E9}" destId="{0362CC5F-B502-4258-8DD4-37E7DD1B1A2C}" srcOrd="1" destOrd="0" presId="urn:microsoft.com/office/officeart/2005/8/layout/orgChart1"/>
    <dgm:cxn modelId="{47EAA051-A1F2-4AAE-A1E2-1B320E0C707F}" type="presParOf" srcId="{EA2A6125-73A2-4EB8-A444-5A613740D33F}" destId="{7F9F86D7-38C9-40B6-ACF6-BFD957164671}" srcOrd="1" destOrd="0" presId="urn:microsoft.com/office/officeart/2005/8/layout/orgChart1"/>
    <dgm:cxn modelId="{A8A4B91D-669C-4719-9CAA-183E2A018699}" type="presParOf" srcId="{EA2A6125-73A2-4EB8-A444-5A613740D33F}" destId="{FC583020-59CF-4CE2-AFBF-EF41D5581F01}" srcOrd="2" destOrd="0" presId="urn:microsoft.com/office/officeart/2005/8/layout/orgChart1"/>
    <dgm:cxn modelId="{2A502D2E-A936-403C-8EA6-D2D3AE567400}" type="presParOf" srcId="{CE362C11-F14D-4CC7-8784-F91885788305}" destId="{85E14EF0-3F00-4AC2-900A-2DAB93004D3D}" srcOrd="2" destOrd="0" presId="urn:microsoft.com/office/officeart/2005/8/layout/orgChart1"/>
    <dgm:cxn modelId="{62296014-2EFD-453B-9A09-8D7B1E3F7A39}" type="presParOf" srcId="{CE362C11-F14D-4CC7-8784-F91885788305}" destId="{499D2E31-2F28-463E-80C6-6602DD41BF1A}" srcOrd="3" destOrd="0" presId="urn:microsoft.com/office/officeart/2005/8/layout/orgChart1"/>
    <dgm:cxn modelId="{3D0929C6-F3C2-4B84-8691-C284B0B76B44}" type="presParOf" srcId="{499D2E31-2F28-463E-80C6-6602DD41BF1A}" destId="{795AA5E6-F0B9-4CDD-B01F-BDD5274FA1DC}" srcOrd="0" destOrd="0" presId="urn:microsoft.com/office/officeart/2005/8/layout/orgChart1"/>
    <dgm:cxn modelId="{7DB9225B-5142-465D-9449-A6B83E6D1725}" type="presParOf" srcId="{795AA5E6-F0B9-4CDD-B01F-BDD5274FA1DC}" destId="{A86333DE-D676-4F73-9955-C7E96C7EFAE2}" srcOrd="0" destOrd="0" presId="urn:microsoft.com/office/officeart/2005/8/layout/orgChart1"/>
    <dgm:cxn modelId="{6ECA65A1-149D-4718-AE7B-DA83FBF5A70A}" type="presParOf" srcId="{795AA5E6-F0B9-4CDD-B01F-BDD5274FA1DC}" destId="{52785A9A-B2FA-4415-8D8C-BDC16871B0CD}" srcOrd="1" destOrd="0" presId="urn:microsoft.com/office/officeart/2005/8/layout/orgChart1"/>
    <dgm:cxn modelId="{D3B9559F-E1D2-44FE-B4A3-1BB652255E22}" type="presParOf" srcId="{499D2E31-2F28-463E-80C6-6602DD41BF1A}" destId="{3F507E0D-778D-4802-9B67-ECAF76DEDC95}" srcOrd="1" destOrd="0" presId="urn:microsoft.com/office/officeart/2005/8/layout/orgChart1"/>
    <dgm:cxn modelId="{CBA283F9-BDCC-46E8-8AB8-761C20D3ED95}" type="presParOf" srcId="{499D2E31-2F28-463E-80C6-6602DD41BF1A}" destId="{8DEC5FE0-476E-49C2-A43D-237732B69DDB}" srcOrd="2" destOrd="0" presId="urn:microsoft.com/office/officeart/2005/8/layout/orgChart1"/>
    <dgm:cxn modelId="{523DB6B0-F5AA-4EA3-B2A1-90C78FAAFA37}" type="presParOf" srcId="{CE362C11-F14D-4CC7-8784-F91885788305}" destId="{438D4FB6-70F8-465B-86D5-63BDFC71F596}" srcOrd="4" destOrd="0" presId="urn:microsoft.com/office/officeart/2005/8/layout/orgChart1"/>
    <dgm:cxn modelId="{A16E61C7-7DE4-4041-894D-BB187A9F53A6}" type="presParOf" srcId="{CE362C11-F14D-4CC7-8784-F91885788305}" destId="{C4D16E30-A4DC-49CF-8BEF-3CA0A0FACCF6}" srcOrd="5" destOrd="0" presId="urn:microsoft.com/office/officeart/2005/8/layout/orgChart1"/>
    <dgm:cxn modelId="{524F94CA-5748-4691-93C6-83AF6568B2FF}" type="presParOf" srcId="{C4D16E30-A4DC-49CF-8BEF-3CA0A0FACCF6}" destId="{21709ADC-E840-4880-97FC-05B38843B69A}" srcOrd="0" destOrd="0" presId="urn:microsoft.com/office/officeart/2005/8/layout/orgChart1"/>
    <dgm:cxn modelId="{9FFB862A-EE55-44EC-B925-96ADF9F9EEAF}" type="presParOf" srcId="{21709ADC-E840-4880-97FC-05B38843B69A}" destId="{435A4AF7-3BE2-40F2-9DD1-D4B02FEE90A7}" srcOrd="0" destOrd="0" presId="urn:microsoft.com/office/officeart/2005/8/layout/orgChart1"/>
    <dgm:cxn modelId="{B74C53EC-6EFF-438E-BBD4-C81D1955F7B6}" type="presParOf" srcId="{21709ADC-E840-4880-97FC-05B38843B69A}" destId="{321FF5BE-FCC5-424D-9FE9-DBF78D9C9317}" srcOrd="1" destOrd="0" presId="urn:microsoft.com/office/officeart/2005/8/layout/orgChart1"/>
    <dgm:cxn modelId="{347A8A39-D29F-4AE5-9274-05944AFC01A2}" type="presParOf" srcId="{C4D16E30-A4DC-49CF-8BEF-3CA0A0FACCF6}" destId="{C465E8C7-4186-4D41-AE67-D7E8CACFBDEA}" srcOrd="1" destOrd="0" presId="urn:microsoft.com/office/officeart/2005/8/layout/orgChart1"/>
    <dgm:cxn modelId="{EB1511BC-DF3D-4D86-880A-1DBD91A8C32F}" type="presParOf" srcId="{C4D16E30-A4DC-49CF-8BEF-3CA0A0FACCF6}" destId="{1511F2EB-9D11-453A-B46F-AFBC3C781A8A}" srcOrd="2" destOrd="0" presId="urn:microsoft.com/office/officeart/2005/8/layout/orgChart1"/>
    <dgm:cxn modelId="{59C3DCE9-EBB9-4164-ACD9-180017A62B52}" type="presParOf" srcId="{F3851AEA-F6F9-40D2-92F0-B9FBFACD0BA4}" destId="{D77731DF-1029-4047-9DC8-624D0676D41F}"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19BA8475-57F4-4C04-80AF-E72801F38D94}" type="doc">
      <dgm:prSet loTypeId="urn:microsoft.com/office/officeart/2005/8/layout/process1" loCatId="process" qsTypeId="urn:microsoft.com/office/officeart/2005/8/quickstyle/simple1" qsCatId="simple" csTypeId="urn:microsoft.com/office/officeart/2005/8/colors/colorful5" csCatId="colorful" phldr="1"/>
      <dgm:spPr/>
    </dgm:pt>
    <dgm:pt modelId="{DCADCEDA-A7AF-4B52-BAE5-6E287A9261B1}">
      <dgm:prSet phldrT="[Text]"/>
      <dgm:spPr/>
      <dgm:t>
        <a:bodyPr/>
        <a:lstStyle/>
        <a:p>
          <a:r>
            <a:rPr lang="en-US" dirty="0"/>
            <a:t>Controller</a:t>
          </a:r>
        </a:p>
        <a:p>
          <a:r>
            <a:rPr lang="en-US" dirty="0"/>
            <a:t>Layer</a:t>
          </a:r>
        </a:p>
      </dgm:t>
    </dgm:pt>
    <dgm:pt modelId="{2B1C93B5-3E93-41DA-8D92-7AC9B6C8185C}" type="parTrans" cxnId="{5E5B3E15-D9BB-4D2C-B34C-71987F3465FE}">
      <dgm:prSet/>
      <dgm:spPr/>
      <dgm:t>
        <a:bodyPr/>
        <a:lstStyle/>
        <a:p>
          <a:endParaRPr lang="en-US"/>
        </a:p>
      </dgm:t>
    </dgm:pt>
    <dgm:pt modelId="{B0FF242D-7936-4CD5-BAFF-6F68631E2E89}" type="sibTrans" cxnId="{5E5B3E15-D9BB-4D2C-B34C-71987F3465FE}">
      <dgm:prSet/>
      <dgm:spPr/>
      <dgm:t>
        <a:bodyPr/>
        <a:lstStyle/>
        <a:p>
          <a:endParaRPr lang="en-US"/>
        </a:p>
      </dgm:t>
    </dgm:pt>
    <dgm:pt modelId="{D70BE2F9-5349-4557-BADF-7F10FC23D911}">
      <dgm:prSet phldrT="[Text]"/>
      <dgm:spPr/>
      <dgm:t>
        <a:bodyPr/>
        <a:lstStyle/>
        <a:p>
          <a:r>
            <a:rPr lang="en-US" dirty="0"/>
            <a:t>Service Layer</a:t>
          </a:r>
        </a:p>
      </dgm:t>
    </dgm:pt>
    <dgm:pt modelId="{BA346E47-82A1-4DC5-8B50-92163CA3628A}" type="parTrans" cxnId="{46A53A23-1C84-4528-9B2B-3BA826A8276D}">
      <dgm:prSet/>
      <dgm:spPr/>
      <dgm:t>
        <a:bodyPr/>
        <a:lstStyle/>
        <a:p>
          <a:endParaRPr lang="en-US"/>
        </a:p>
      </dgm:t>
    </dgm:pt>
    <dgm:pt modelId="{914A91B8-D070-4E99-B615-EFB9C6E28DE7}" type="sibTrans" cxnId="{46A53A23-1C84-4528-9B2B-3BA826A8276D}">
      <dgm:prSet/>
      <dgm:spPr/>
      <dgm:t>
        <a:bodyPr/>
        <a:lstStyle/>
        <a:p>
          <a:endParaRPr lang="en-US"/>
        </a:p>
      </dgm:t>
    </dgm:pt>
    <dgm:pt modelId="{182F9DFB-CEC8-485A-83DF-19E492A5E670}">
      <dgm:prSet phldrT="[Text]"/>
      <dgm:spPr/>
      <dgm:t>
        <a:bodyPr/>
        <a:lstStyle/>
        <a:p>
          <a:r>
            <a:rPr lang="en-US" dirty="0"/>
            <a:t>Dao Layer</a:t>
          </a:r>
        </a:p>
      </dgm:t>
    </dgm:pt>
    <dgm:pt modelId="{4EAFBBD5-AF6E-4F0F-8C7D-D3F238BDCDB8}" type="parTrans" cxnId="{CEAF44EB-598B-46CD-A60E-3C966D9561F2}">
      <dgm:prSet/>
      <dgm:spPr/>
      <dgm:t>
        <a:bodyPr/>
        <a:lstStyle/>
        <a:p>
          <a:endParaRPr lang="en-US"/>
        </a:p>
      </dgm:t>
    </dgm:pt>
    <dgm:pt modelId="{CB4F7617-350B-4CAF-890C-53B1171747F2}" type="sibTrans" cxnId="{CEAF44EB-598B-46CD-A60E-3C966D9561F2}">
      <dgm:prSet/>
      <dgm:spPr/>
      <dgm:t>
        <a:bodyPr/>
        <a:lstStyle/>
        <a:p>
          <a:endParaRPr lang="en-US"/>
        </a:p>
      </dgm:t>
    </dgm:pt>
    <dgm:pt modelId="{39F06AAD-1759-468A-8D02-C3A84AEC6921}" type="pres">
      <dgm:prSet presAssocID="{19BA8475-57F4-4C04-80AF-E72801F38D94}" presName="Name0" presStyleCnt="0">
        <dgm:presLayoutVars>
          <dgm:dir/>
          <dgm:resizeHandles val="exact"/>
        </dgm:presLayoutVars>
      </dgm:prSet>
      <dgm:spPr/>
    </dgm:pt>
    <dgm:pt modelId="{54ABB24A-DCA2-4077-83D8-5F4851472C1B}" type="pres">
      <dgm:prSet presAssocID="{DCADCEDA-A7AF-4B52-BAE5-6E287A9261B1}" presName="node" presStyleLbl="node1" presStyleIdx="0" presStyleCnt="3">
        <dgm:presLayoutVars>
          <dgm:bulletEnabled val="1"/>
        </dgm:presLayoutVars>
      </dgm:prSet>
      <dgm:spPr/>
    </dgm:pt>
    <dgm:pt modelId="{AC60ACB8-EA1E-4779-BD8E-DD0058522D08}" type="pres">
      <dgm:prSet presAssocID="{B0FF242D-7936-4CD5-BAFF-6F68631E2E89}" presName="sibTrans" presStyleLbl="sibTrans2D1" presStyleIdx="0" presStyleCnt="2" custScaleX="220083"/>
      <dgm:spPr>
        <a:prstGeom prst="leftRightArrow">
          <a:avLst/>
        </a:prstGeom>
      </dgm:spPr>
    </dgm:pt>
    <dgm:pt modelId="{BDBA7A91-E861-48D4-9F75-EAC1AA50FF6D}" type="pres">
      <dgm:prSet presAssocID="{B0FF242D-7936-4CD5-BAFF-6F68631E2E89}" presName="connectorText" presStyleLbl="sibTrans2D1" presStyleIdx="0" presStyleCnt="2"/>
      <dgm:spPr/>
    </dgm:pt>
    <dgm:pt modelId="{F88562EC-1253-40A7-95E2-7945491CD838}" type="pres">
      <dgm:prSet presAssocID="{D70BE2F9-5349-4557-BADF-7F10FC23D911}" presName="node" presStyleLbl="node1" presStyleIdx="1" presStyleCnt="3">
        <dgm:presLayoutVars>
          <dgm:bulletEnabled val="1"/>
        </dgm:presLayoutVars>
      </dgm:prSet>
      <dgm:spPr/>
    </dgm:pt>
    <dgm:pt modelId="{00D86E8F-D62D-4639-9B68-FDF83CD24C71}" type="pres">
      <dgm:prSet presAssocID="{914A91B8-D070-4E99-B615-EFB9C6E28DE7}" presName="sibTrans" presStyleLbl="sibTrans2D1" presStyleIdx="1" presStyleCnt="2" custScaleX="244575"/>
      <dgm:spPr>
        <a:prstGeom prst="leftRightArrow">
          <a:avLst/>
        </a:prstGeom>
      </dgm:spPr>
    </dgm:pt>
    <dgm:pt modelId="{D1286B31-A89D-4BA4-95B3-EC071153AC3E}" type="pres">
      <dgm:prSet presAssocID="{914A91B8-D070-4E99-B615-EFB9C6E28DE7}" presName="connectorText" presStyleLbl="sibTrans2D1" presStyleIdx="1" presStyleCnt="2"/>
      <dgm:spPr/>
    </dgm:pt>
    <dgm:pt modelId="{CC09C803-59E2-4FB2-B761-B0EB423D3BC0}" type="pres">
      <dgm:prSet presAssocID="{182F9DFB-CEC8-485A-83DF-19E492A5E670}" presName="node" presStyleLbl="node1" presStyleIdx="2" presStyleCnt="3">
        <dgm:presLayoutVars>
          <dgm:bulletEnabled val="1"/>
        </dgm:presLayoutVars>
      </dgm:prSet>
      <dgm:spPr/>
    </dgm:pt>
  </dgm:ptLst>
  <dgm:cxnLst>
    <dgm:cxn modelId="{8055B104-BA4B-433D-BE5C-05D37D4BA02D}" type="presOf" srcId="{DCADCEDA-A7AF-4B52-BAE5-6E287A9261B1}" destId="{54ABB24A-DCA2-4077-83D8-5F4851472C1B}" srcOrd="0" destOrd="0" presId="urn:microsoft.com/office/officeart/2005/8/layout/process1"/>
    <dgm:cxn modelId="{5E5B3E15-D9BB-4D2C-B34C-71987F3465FE}" srcId="{19BA8475-57F4-4C04-80AF-E72801F38D94}" destId="{DCADCEDA-A7AF-4B52-BAE5-6E287A9261B1}" srcOrd="0" destOrd="0" parTransId="{2B1C93B5-3E93-41DA-8D92-7AC9B6C8185C}" sibTransId="{B0FF242D-7936-4CD5-BAFF-6F68631E2E89}"/>
    <dgm:cxn modelId="{73257816-9DF4-4EA2-A9E9-A106198CBD03}" type="presOf" srcId="{182F9DFB-CEC8-485A-83DF-19E492A5E670}" destId="{CC09C803-59E2-4FB2-B761-B0EB423D3BC0}" srcOrd="0" destOrd="0" presId="urn:microsoft.com/office/officeart/2005/8/layout/process1"/>
    <dgm:cxn modelId="{46A53A23-1C84-4528-9B2B-3BA826A8276D}" srcId="{19BA8475-57F4-4C04-80AF-E72801F38D94}" destId="{D70BE2F9-5349-4557-BADF-7F10FC23D911}" srcOrd="1" destOrd="0" parTransId="{BA346E47-82A1-4DC5-8B50-92163CA3628A}" sibTransId="{914A91B8-D070-4E99-B615-EFB9C6E28DE7}"/>
    <dgm:cxn modelId="{A03FFF4D-9E40-46F7-AFE2-F53984619FED}" type="presOf" srcId="{D70BE2F9-5349-4557-BADF-7F10FC23D911}" destId="{F88562EC-1253-40A7-95E2-7945491CD838}" srcOrd="0" destOrd="0" presId="urn:microsoft.com/office/officeart/2005/8/layout/process1"/>
    <dgm:cxn modelId="{EA51687F-293E-4ED1-B186-65C7674BCE3B}" type="presOf" srcId="{19BA8475-57F4-4C04-80AF-E72801F38D94}" destId="{39F06AAD-1759-468A-8D02-C3A84AEC6921}" srcOrd="0" destOrd="0" presId="urn:microsoft.com/office/officeart/2005/8/layout/process1"/>
    <dgm:cxn modelId="{9BE1DC8C-EA0D-4BC0-9917-5E1DC811CE6D}" type="presOf" srcId="{914A91B8-D070-4E99-B615-EFB9C6E28DE7}" destId="{D1286B31-A89D-4BA4-95B3-EC071153AC3E}" srcOrd="1" destOrd="0" presId="urn:microsoft.com/office/officeart/2005/8/layout/process1"/>
    <dgm:cxn modelId="{48C97890-F49D-462B-9F38-7F5E8D343A38}" type="presOf" srcId="{B0FF242D-7936-4CD5-BAFF-6F68631E2E89}" destId="{BDBA7A91-E861-48D4-9F75-EAC1AA50FF6D}" srcOrd="1" destOrd="0" presId="urn:microsoft.com/office/officeart/2005/8/layout/process1"/>
    <dgm:cxn modelId="{34959C9F-F0CB-4225-80E6-E6E3FB19D667}" type="presOf" srcId="{B0FF242D-7936-4CD5-BAFF-6F68631E2E89}" destId="{AC60ACB8-EA1E-4779-BD8E-DD0058522D08}" srcOrd="0" destOrd="0" presId="urn:microsoft.com/office/officeart/2005/8/layout/process1"/>
    <dgm:cxn modelId="{52F238B9-5B90-4E59-9730-F861F931DA80}" type="presOf" srcId="{914A91B8-D070-4E99-B615-EFB9C6E28DE7}" destId="{00D86E8F-D62D-4639-9B68-FDF83CD24C71}" srcOrd="0" destOrd="0" presId="urn:microsoft.com/office/officeart/2005/8/layout/process1"/>
    <dgm:cxn modelId="{CEAF44EB-598B-46CD-A60E-3C966D9561F2}" srcId="{19BA8475-57F4-4C04-80AF-E72801F38D94}" destId="{182F9DFB-CEC8-485A-83DF-19E492A5E670}" srcOrd="2" destOrd="0" parTransId="{4EAFBBD5-AF6E-4F0F-8C7D-D3F238BDCDB8}" sibTransId="{CB4F7617-350B-4CAF-890C-53B1171747F2}"/>
    <dgm:cxn modelId="{5F64C5F6-AA11-46EA-A0D0-3B8AC059ADBE}" type="presParOf" srcId="{39F06AAD-1759-468A-8D02-C3A84AEC6921}" destId="{54ABB24A-DCA2-4077-83D8-5F4851472C1B}" srcOrd="0" destOrd="0" presId="urn:microsoft.com/office/officeart/2005/8/layout/process1"/>
    <dgm:cxn modelId="{988494EB-EBFF-4E53-B6CF-8CEFFF188C43}" type="presParOf" srcId="{39F06AAD-1759-468A-8D02-C3A84AEC6921}" destId="{AC60ACB8-EA1E-4779-BD8E-DD0058522D08}" srcOrd="1" destOrd="0" presId="urn:microsoft.com/office/officeart/2005/8/layout/process1"/>
    <dgm:cxn modelId="{3D7AC056-6EAA-43C2-81BD-98C5DC2AB853}" type="presParOf" srcId="{AC60ACB8-EA1E-4779-BD8E-DD0058522D08}" destId="{BDBA7A91-E861-48D4-9F75-EAC1AA50FF6D}" srcOrd="0" destOrd="0" presId="urn:microsoft.com/office/officeart/2005/8/layout/process1"/>
    <dgm:cxn modelId="{59056BBA-35DA-4D18-BC05-BC506C2C28EA}" type="presParOf" srcId="{39F06AAD-1759-468A-8D02-C3A84AEC6921}" destId="{F88562EC-1253-40A7-95E2-7945491CD838}" srcOrd="2" destOrd="0" presId="urn:microsoft.com/office/officeart/2005/8/layout/process1"/>
    <dgm:cxn modelId="{0219DD72-CBCD-44E4-AC53-C7919C45749B}" type="presParOf" srcId="{39F06AAD-1759-468A-8D02-C3A84AEC6921}" destId="{00D86E8F-D62D-4639-9B68-FDF83CD24C71}" srcOrd="3" destOrd="0" presId="urn:microsoft.com/office/officeart/2005/8/layout/process1"/>
    <dgm:cxn modelId="{43ED00C8-7517-41BB-AC11-0E1E9CE6422E}" type="presParOf" srcId="{00D86E8F-D62D-4639-9B68-FDF83CD24C71}" destId="{D1286B31-A89D-4BA4-95B3-EC071153AC3E}" srcOrd="0" destOrd="0" presId="urn:microsoft.com/office/officeart/2005/8/layout/process1"/>
    <dgm:cxn modelId="{7E97E01D-8840-4ACB-96CE-0B0CA3A8727E}" type="presParOf" srcId="{39F06AAD-1759-468A-8D02-C3A84AEC6921}" destId="{CC09C803-59E2-4FB2-B761-B0EB423D3BC0}" srcOrd="4"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A32301C3-4EA9-4425-8DBF-8E286B8E5AF5}" type="doc">
      <dgm:prSet loTypeId="urn:microsoft.com/office/officeart/2005/8/layout/process1" loCatId="process" qsTypeId="urn:microsoft.com/office/officeart/2005/8/quickstyle/simple1" qsCatId="simple" csTypeId="urn:microsoft.com/office/officeart/2005/8/colors/colorful5" csCatId="colorful" phldr="1"/>
      <dgm:spPr/>
    </dgm:pt>
    <dgm:pt modelId="{879EB948-8213-49C4-8F59-D1302A77EE57}">
      <dgm:prSet phldrT="[Text]"/>
      <dgm:spPr/>
      <dgm:t>
        <a:bodyPr/>
        <a:lstStyle/>
        <a:p>
          <a:r>
            <a:rPr lang="en-US" dirty="0"/>
            <a:t>Publisher/Producer</a:t>
          </a:r>
        </a:p>
      </dgm:t>
    </dgm:pt>
    <dgm:pt modelId="{4FD2C051-9300-4F8C-897E-EFD78D96B702}" type="parTrans" cxnId="{A9B3C9B0-D47C-4F37-B647-A2F83E1BE6E8}">
      <dgm:prSet/>
      <dgm:spPr/>
      <dgm:t>
        <a:bodyPr/>
        <a:lstStyle/>
        <a:p>
          <a:endParaRPr lang="en-US"/>
        </a:p>
      </dgm:t>
    </dgm:pt>
    <dgm:pt modelId="{12652105-9A0F-4095-80EA-EB58E3E090A4}" type="sibTrans" cxnId="{A9B3C9B0-D47C-4F37-B647-A2F83E1BE6E8}">
      <dgm:prSet/>
      <dgm:spPr/>
      <dgm:t>
        <a:bodyPr/>
        <a:lstStyle/>
        <a:p>
          <a:endParaRPr lang="en-US"/>
        </a:p>
      </dgm:t>
    </dgm:pt>
    <dgm:pt modelId="{150B3166-D2CE-486A-8230-2D841CDDE0C2}">
      <dgm:prSet phldrT="[Text]"/>
      <dgm:spPr/>
      <dgm:t>
        <a:bodyPr/>
        <a:lstStyle/>
        <a:p>
          <a:r>
            <a:rPr lang="en-US" dirty="0"/>
            <a:t>Message Broker</a:t>
          </a:r>
        </a:p>
        <a:p>
          <a:endParaRPr lang="en-US" dirty="0"/>
        </a:p>
      </dgm:t>
    </dgm:pt>
    <dgm:pt modelId="{B277940F-C5B6-4944-93E0-BF367F601804}" type="parTrans" cxnId="{A45A91E8-046C-4554-8140-28509938BFEA}">
      <dgm:prSet/>
      <dgm:spPr/>
      <dgm:t>
        <a:bodyPr/>
        <a:lstStyle/>
        <a:p>
          <a:endParaRPr lang="en-US"/>
        </a:p>
      </dgm:t>
    </dgm:pt>
    <dgm:pt modelId="{43149F6D-6FE4-4A13-807F-A7E0D5CEFD83}" type="sibTrans" cxnId="{A45A91E8-046C-4554-8140-28509938BFEA}">
      <dgm:prSet/>
      <dgm:spPr/>
      <dgm:t>
        <a:bodyPr/>
        <a:lstStyle/>
        <a:p>
          <a:endParaRPr lang="en-US"/>
        </a:p>
      </dgm:t>
    </dgm:pt>
    <dgm:pt modelId="{12AE2583-ACAD-4FD3-945C-E80A7734E7C5}">
      <dgm:prSet phldrT="[Text]"/>
      <dgm:spPr/>
      <dgm:t>
        <a:bodyPr/>
        <a:lstStyle/>
        <a:p>
          <a:r>
            <a:rPr lang="en-US" dirty="0"/>
            <a:t>Consumer</a:t>
          </a:r>
        </a:p>
      </dgm:t>
    </dgm:pt>
    <dgm:pt modelId="{04874A02-E0F3-4371-A297-36EBF313DCD2}" type="parTrans" cxnId="{DF186EB2-2876-4A46-B16A-5B848F3C133E}">
      <dgm:prSet/>
      <dgm:spPr/>
      <dgm:t>
        <a:bodyPr/>
        <a:lstStyle/>
        <a:p>
          <a:endParaRPr lang="en-US"/>
        </a:p>
      </dgm:t>
    </dgm:pt>
    <dgm:pt modelId="{11CEBDB1-10A5-4FC9-ADC6-B417412EA9B1}" type="sibTrans" cxnId="{DF186EB2-2876-4A46-B16A-5B848F3C133E}">
      <dgm:prSet/>
      <dgm:spPr/>
      <dgm:t>
        <a:bodyPr/>
        <a:lstStyle/>
        <a:p>
          <a:endParaRPr lang="en-US"/>
        </a:p>
      </dgm:t>
    </dgm:pt>
    <dgm:pt modelId="{F8FB9EDC-74B5-4CE0-8AF0-143F7A01C199}" type="pres">
      <dgm:prSet presAssocID="{A32301C3-4EA9-4425-8DBF-8E286B8E5AF5}" presName="Name0" presStyleCnt="0">
        <dgm:presLayoutVars>
          <dgm:dir/>
          <dgm:resizeHandles val="exact"/>
        </dgm:presLayoutVars>
      </dgm:prSet>
      <dgm:spPr/>
    </dgm:pt>
    <dgm:pt modelId="{1DE5720B-0EB3-4761-B9E1-0F6841AC681E}" type="pres">
      <dgm:prSet presAssocID="{879EB948-8213-49C4-8F59-D1302A77EE57}" presName="node" presStyleLbl="node1" presStyleIdx="0" presStyleCnt="3">
        <dgm:presLayoutVars>
          <dgm:bulletEnabled val="1"/>
        </dgm:presLayoutVars>
      </dgm:prSet>
      <dgm:spPr/>
    </dgm:pt>
    <dgm:pt modelId="{8E29B755-193B-4E96-99BA-F2BF03C5CF73}" type="pres">
      <dgm:prSet presAssocID="{12652105-9A0F-4095-80EA-EB58E3E090A4}" presName="sibTrans" presStyleLbl="sibTrans2D1" presStyleIdx="0" presStyleCnt="2"/>
      <dgm:spPr/>
    </dgm:pt>
    <dgm:pt modelId="{CAF311DB-6A25-4318-A6E8-61EB139EDFB3}" type="pres">
      <dgm:prSet presAssocID="{12652105-9A0F-4095-80EA-EB58E3E090A4}" presName="connectorText" presStyleLbl="sibTrans2D1" presStyleIdx="0" presStyleCnt="2"/>
      <dgm:spPr/>
    </dgm:pt>
    <dgm:pt modelId="{3B79588F-EE32-4A40-B3F0-F646ECC51821}" type="pres">
      <dgm:prSet presAssocID="{150B3166-D2CE-486A-8230-2D841CDDE0C2}" presName="node" presStyleLbl="node1" presStyleIdx="1" presStyleCnt="3">
        <dgm:presLayoutVars>
          <dgm:bulletEnabled val="1"/>
        </dgm:presLayoutVars>
      </dgm:prSet>
      <dgm:spPr/>
    </dgm:pt>
    <dgm:pt modelId="{8B1075AB-E58F-4365-A497-895008CF5F60}" type="pres">
      <dgm:prSet presAssocID="{43149F6D-6FE4-4A13-807F-A7E0D5CEFD83}" presName="sibTrans" presStyleLbl="sibTrans2D1" presStyleIdx="1" presStyleCnt="2" custFlipHor="1"/>
      <dgm:spPr/>
    </dgm:pt>
    <dgm:pt modelId="{5EF13592-8FE4-4003-B39A-99D1CDCC717E}" type="pres">
      <dgm:prSet presAssocID="{43149F6D-6FE4-4A13-807F-A7E0D5CEFD83}" presName="connectorText" presStyleLbl="sibTrans2D1" presStyleIdx="1" presStyleCnt="2"/>
      <dgm:spPr/>
    </dgm:pt>
    <dgm:pt modelId="{E4A693BE-2D6D-425E-9567-A4998C7A27D6}" type="pres">
      <dgm:prSet presAssocID="{12AE2583-ACAD-4FD3-945C-E80A7734E7C5}" presName="node" presStyleLbl="node1" presStyleIdx="2" presStyleCnt="3">
        <dgm:presLayoutVars>
          <dgm:bulletEnabled val="1"/>
        </dgm:presLayoutVars>
      </dgm:prSet>
      <dgm:spPr/>
    </dgm:pt>
  </dgm:ptLst>
  <dgm:cxnLst>
    <dgm:cxn modelId="{9DF1AD27-0C7A-4BAD-8720-EE349055FC7E}" type="presOf" srcId="{12652105-9A0F-4095-80EA-EB58E3E090A4}" destId="{8E29B755-193B-4E96-99BA-F2BF03C5CF73}" srcOrd="0" destOrd="0" presId="urn:microsoft.com/office/officeart/2005/8/layout/process1"/>
    <dgm:cxn modelId="{BBF70533-712A-4BFE-B9E6-E1594F460AA8}" type="presOf" srcId="{43149F6D-6FE4-4A13-807F-A7E0D5CEFD83}" destId="{8B1075AB-E58F-4365-A497-895008CF5F60}" srcOrd="0" destOrd="0" presId="urn:microsoft.com/office/officeart/2005/8/layout/process1"/>
    <dgm:cxn modelId="{7F619C6E-7E82-4B1E-8733-E19F9BD466D9}" type="presOf" srcId="{879EB948-8213-49C4-8F59-D1302A77EE57}" destId="{1DE5720B-0EB3-4761-B9E1-0F6841AC681E}" srcOrd="0" destOrd="0" presId="urn:microsoft.com/office/officeart/2005/8/layout/process1"/>
    <dgm:cxn modelId="{02EA6157-F76C-4460-B341-7A7A075AE63E}" type="presOf" srcId="{43149F6D-6FE4-4A13-807F-A7E0D5CEFD83}" destId="{5EF13592-8FE4-4003-B39A-99D1CDCC717E}" srcOrd="1" destOrd="0" presId="urn:microsoft.com/office/officeart/2005/8/layout/process1"/>
    <dgm:cxn modelId="{92AAA696-AD56-4B1B-AFEB-C0C2D594F588}" type="presOf" srcId="{12AE2583-ACAD-4FD3-945C-E80A7734E7C5}" destId="{E4A693BE-2D6D-425E-9567-A4998C7A27D6}" srcOrd="0" destOrd="0" presId="urn:microsoft.com/office/officeart/2005/8/layout/process1"/>
    <dgm:cxn modelId="{8C0AEE9B-BF9A-4917-88A7-A16CF14EE25D}" type="presOf" srcId="{150B3166-D2CE-486A-8230-2D841CDDE0C2}" destId="{3B79588F-EE32-4A40-B3F0-F646ECC51821}" srcOrd="0" destOrd="0" presId="urn:microsoft.com/office/officeart/2005/8/layout/process1"/>
    <dgm:cxn modelId="{A9B3C9B0-D47C-4F37-B647-A2F83E1BE6E8}" srcId="{A32301C3-4EA9-4425-8DBF-8E286B8E5AF5}" destId="{879EB948-8213-49C4-8F59-D1302A77EE57}" srcOrd="0" destOrd="0" parTransId="{4FD2C051-9300-4F8C-897E-EFD78D96B702}" sibTransId="{12652105-9A0F-4095-80EA-EB58E3E090A4}"/>
    <dgm:cxn modelId="{DF186EB2-2876-4A46-B16A-5B848F3C133E}" srcId="{A32301C3-4EA9-4425-8DBF-8E286B8E5AF5}" destId="{12AE2583-ACAD-4FD3-945C-E80A7734E7C5}" srcOrd="2" destOrd="0" parTransId="{04874A02-E0F3-4371-A297-36EBF313DCD2}" sibTransId="{11CEBDB1-10A5-4FC9-ADC6-B417412EA9B1}"/>
    <dgm:cxn modelId="{A45A91E8-046C-4554-8140-28509938BFEA}" srcId="{A32301C3-4EA9-4425-8DBF-8E286B8E5AF5}" destId="{150B3166-D2CE-486A-8230-2D841CDDE0C2}" srcOrd="1" destOrd="0" parTransId="{B277940F-C5B6-4944-93E0-BF367F601804}" sibTransId="{43149F6D-6FE4-4A13-807F-A7E0D5CEFD83}"/>
    <dgm:cxn modelId="{76B607F2-17DA-406C-9686-49CE5F9EE5F8}" type="presOf" srcId="{12652105-9A0F-4095-80EA-EB58E3E090A4}" destId="{CAF311DB-6A25-4318-A6E8-61EB139EDFB3}" srcOrd="1" destOrd="0" presId="urn:microsoft.com/office/officeart/2005/8/layout/process1"/>
    <dgm:cxn modelId="{7C6C6CF3-6DAB-4CE3-AB84-5D13D01CF94B}" type="presOf" srcId="{A32301C3-4EA9-4425-8DBF-8E286B8E5AF5}" destId="{F8FB9EDC-74B5-4CE0-8AF0-143F7A01C199}" srcOrd="0" destOrd="0" presId="urn:microsoft.com/office/officeart/2005/8/layout/process1"/>
    <dgm:cxn modelId="{778BCCE0-8F2E-4435-9E57-E2150FCCF3D7}" type="presParOf" srcId="{F8FB9EDC-74B5-4CE0-8AF0-143F7A01C199}" destId="{1DE5720B-0EB3-4761-B9E1-0F6841AC681E}" srcOrd="0" destOrd="0" presId="urn:microsoft.com/office/officeart/2005/8/layout/process1"/>
    <dgm:cxn modelId="{509C8B4D-D455-4927-A54D-F73176627165}" type="presParOf" srcId="{F8FB9EDC-74B5-4CE0-8AF0-143F7A01C199}" destId="{8E29B755-193B-4E96-99BA-F2BF03C5CF73}" srcOrd="1" destOrd="0" presId="urn:microsoft.com/office/officeart/2005/8/layout/process1"/>
    <dgm:cxn modelId="{37D7AC7A-7EC5-47DF-9A73-DC4FB344089A}" type="presParOf" srcId="{8E29B755-193B-4E96-99BA-F2BF03C5CF73}" destId="{CAF311DB-6A25-4318-A6E8-61EB139EDFB3}" srcOrd="0" destOrd="0" presId="urn:microsoft.com/office/officeart/2005/8/layout/process1"/>
    <dgm:cxn modelId="{23B46D9B-9D94-49CE-BC6B-39FBDDCA7350}" type="presParOf" srcId="{F8FB9EDC-74B5-4CE0-8AF0-143F7A01C199}" destId="{3B79588F-EE32-4A40-B3F0-F646ECC51821}" srcOrd="2" destOrd="0" presId="urn:microsoft.com/office/officeart/2005/8/layout/process1"/>
    <dgm:cxn modelId="{5485DC8C-F89A-4C51-A0EC-DDCC48B7FC88}" type="presParOf" srcId="{F8FB9EDC-74B5-4CE0-8AF0-143F7A01C199}" destId="{8B1075AB-E58F-4365-A497-895008CF5F60}" srcOrd="3" destOrd="0" presId="urn:microsoft.com/office/officeart/2005/8/layout/process1"/>
    <dgm:cxn modelId="{CCEC605E-A77D-4B97-813E-38957C518FC4}" type="presParOf" srcId="{8B1075AB-E58F-4365-A497-895008CF5F60}" destId="{5EF13592-8FE4-4003-B39A-99D1CDCC717E}" srcOrd="0" destOrd="0" presId="urn:microsoft.com/office/officeart/2005/8/layout/process1"/>
    <dgm:cxn modelId="{78526A08-22B1-4F0B-84CD-1FD7B9AFF367}" type="presParOf" srcId="{F8FB9EDC-74B5-4CE0-8AF0-143F7A01C199}" destId="{E4A693BE-2D6D-425E-9567-A4998C7A27D6}" srcOrd="4"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A32301C3-4EA9-4425-8DBF-8E286B8E5AF5}" type="doc">
      <dgm:prSet loTypeId="urn:microsoft.com/office/officeart/2005/8/layout/process1" loCatId="process" qsTypeId="urn:microsoft.com/office/officeart/2005/8/quickstyle/simple1" qsCatId="simple" csTypeId="urn:microsoft.com/office/officeart/2005/8/colors/colorful5" csCatId="colorful" phldr="1"/>
      <dgm:spPr/>
    </dgm:pt>
    <dgm:pt modelId="{879EB948-8213-49C4-8F59-D1302A77EE57}">
      <dgm:prSet phldrT="[Text]"/>
      <dgm:spPr/>
      <dgm:t>
        <a:bodyPr anchor="t"/>
        <a:lstStyle/>
        <a:p>
          <a:r>
            <a:rPr lang="en-US" dirty="0"/>
            <a:t>Publisher/Producer</a:t>
          </a:r>
        </a:p>
      </dgm:t>
    </dgm:pt>
    <dgm:pt modelId="{4FD2C051-9300-4F8C-897E-EFD78D96B702}" type="parTrans" cxnId="{A9B3C9B0-D47C-4F37-B647-A2F83E1BE6E8}">
      <dgm:prSet/>
      <dgm:spPr/>
      <dgm:t>
        <a:bodyPr/>
        <a:lstStyle/>
        <a:p>
          <a:endParaRPr lang="en-US"/>
        </a:p>
      </dgm:t>
    </dgm:pt>
    <dgm:pt modelId="{12652105-9A0F-4095-80EA-EB58E3E090A4}" type="sibTrans" cxnId="{A9B3C9B0-D47C-4F37-B647-A2F83E1BE6E8}">
      <dgm:prSet/>
      <dgm:spPr/>
      <dgm:t>
        <a:bodyPr/>
        <a:lstStyle/>
        <a:p>
          <a:endParaRPr lang="en-US"/>
        </a:p>
      </dgm:t>
    </dgm:pt>
    <dgm:pt modelId="{150B3166-D2CE-486A-8230-2D841CDDE0C2}">
      <dgm:prSet phldrT="[Text]"/>
      <dgm:spPr/>
      <dgm:t>
        <a:bodyPr anchor="t"/>
        <a:lstStyle/>
        <a:p>
          <a:r>
            <a:rPr lang="en-US" dirty="0"/>
            <a:t>Kafka Cluster</a:t>
          </a:r>
        </a:p>
        <a:p>
          <a:endParaRPr lang="en-US" dirty="0"/>
        </a:p>
      </dgm:t>
    </dgm:pt>
    <dgm:pt modelId="{B277940F-C5B6-4944-93E0-BF367F601804}" type="parTrans" cxnId="{A45A91E8-046C-4554-8140-28509938BFEA}">
      <dgm:prSet/>
      <dgm:spPr/>
      <dgm:t>
        <a:bodyPr/>
        <a:lstStyle/>
        <a:p>
          <a:endParaRPr lang="en-US"/>
        </a:p>
      </dgm:t>
    </dgm:pt>
    <dgm:pt modelId="{43149F6D-6FE4-4A13-807F-A7E0D5CEFD83}" type="sibTrans" cxnId="{A45A91E8-046C-4554-8140-28509938BFEA}">
      <dgm:prSet/>
      <dgm:spPr/>
      <dgm:t>
        <a:bodyPr/>
        <a:lstStyle/>
        <a:p>
          <a:endParaRPr lang="en-US"/>
        </a:p>
      </dgm:t>
    </dgm:pt>
    <dgm:pt modelId="{12AE2583-ACAD-4FD3-945C-E80A7734E7C5}">
      <dgm:prSet phldrT="[Text]"/>
      <dgm:spPr/>
      <dgm:t>
        <a:bodyPr anchor="t"/>
        <a:lstStyle/>
        <a:p>
          <a:r>
            <a:rPr lang="en-US" dirty="0"/>
            <a:t>Consumer</a:t>
          </a:r>
        </a:p>
      </dgm:t>
    </dgm:pt>
    <dgm:pt modelId="{04874A02-E0F3-4371-A297-36EBF313DCD2}" type="parTrans" cxnId="{DF186EB2-2876-4A46-B16A-5B848F3C133E}">
      <dgm:prSet/>
      <dgm:spPr/>
      <dgm:t>
        <a:bodyPr/>
        <a:lstStyle/>
        <a:p>
          <a:endParaRPr lang="en-US"/>
        </a:p>
      </dgm:t>
    </dgm:pt>
    <dgm:pt modelId="{11CEBDB1-10A5-4FC9-ADC6-B417412EA9B1}" type="sibTrans" cxnId="{DF186EB2-2876-4A46-B16A-5B848F3C133E}">
      <dgm:prSet/>
      <dgm:spPr/>
      <dgm:t>
        <a:bodyPr/>
        <a:lstStyle/>
        <a:p>
          <a:endParaRPr lang="en-US"/>
        </a:p>
      </dgm:t>
    </dgm:pt>
    <dgm:pt modelId="{F8FB9EDC-74B5-4CE0-8AF0-143F7A01C199}" type="pres">
      <dgm:prSet presAssocID="{A32301C3-4EA9-4425-8DBF-8E286B8E5AF5}" presName="Name0" presStyleCnt="0">
        <dgm:presLayoutVars>
          <dgm:dir/>
          <dgm:resizeHandles val="exact"/>
        </dgm:presLayoutVars>
      </dgm:prSet>
      <dgm:spPr/>
    </dgm:pt>
    <dgm:pt modelId="{1DE5720B-0EB3-4761-B9E1-0F6841AC681E}" type="pres">
      <dgm:prSet presAssocID="{879EB948-8213-49C4-8F59-D1302A77EE57}" presName="node" presStyleLbl="node1" presStyleIdx="0" presStyleCnt="3" custScaleY="319953">
        <dgm:presLayoutVars>
          <dgm:bulletEnabled val="1"/>
        </dgm:presLayoutVars>
      </dgm:prSet>
      <dgm:spPr/>
    </dgm:pt>
    <dgm:pt modelId="{8E29B755-193B-4E96-99BA-F2BF03C5CF73}" type="pres">
      <dgm:prSet presAssocID="{12652105-9A0F-4095-80EA-EB58E3E090A4}" presName="sibTrans" presStyleLbl="sibTrans2D1" presStyleIdx="0" presStyleCnt="2"/>
      <dgm:spPr/>
    </dgm:pt>
    <dgm:pt modelId="{CAF311DB-6A25-4318-A6E8-61EB139EDFB3}" type="pres">
      <dgm:prSet presAssocID="{12652105-9A0F-4095-80EA-EB58E3E090A4}" presName="connectorText" presStyleLbl="sibTrans2D1" presStyleIdx="0" presStyleCnt="2"/>
      <dgm:spPr/>
    </dgm:pt>
    <dgm:pt modelId="{3B79588F-EE32-4A40-B3F0-F646ECC51821}" type="pres">
      <dgm:prSet presAssocID="{150B3166-D2CE-486A-8230-2D841CDDE0C2}" presName="node" presStyleLbl="node1" presStyleIdx="1" presStyleCnt="3" custScaleX="265172" custScaleY="330095">
        <dgm:presLayoutVars>
          <dgm:bulletEnabled val="1"/>
        </dgm:presLayoutVars>
      </dgm:prSet>
      <dgm:spPr/>
    </dgm:pt>
    <dgm:pt modelId="{8B1075AB-E58F-4365-A497-895008CF5F60}" type="pres">
      <dgm:prSet presAssocID="{43149F6D-6FE4-4A13-807F-A7E0D5CEFD83}" presName="sibTrans" presStyleLbl="sibTrans2D1" presStyleIdx="1" presStyleCnt="2" custFlipHor="1"/>
      <dgm:spPr/>
    </dgm:pt>
    <dgm:pt modelId="{5EF13592-8FE4-4003-B39A-99D1CDCC717E}" type="pres">
      <dgm:prSet presAssocID="{43149F6D-6FE4-4A13-807F-A7E0D5CEFD83}" presName="connectorText" presStyleLbl="sibTrans2D1" presStyleIdx="1" presStyleCnt="2"/>
      <dgm:spPr/>
    </dgm:pt>
    <dgm:pt modelId="{E4A693BE-2D6D-425E-9567-A4998C7A27D6}" type="pres">
      <dgm:prSet presAssocID="{12AE2583-ACAD-4FD3-945C-E80A7734E7C5}" presName="node" presStyleLbl="node1" presStyleIdx="2" presStyleCnt="3" custScaleY="323334">
        <dgm:presLayoutVars>
          <dgm:bulletEnabled val="1"/>
        </dgm:presLayoutVars>
      </dgm:prSet>
      <dgm:spPr/>
    </dgm:pt>
  </dgm:ptLst>
  <dgm:cxnLst>
    <dgm:cxn modelId="{9DF1AD27-0C7A-4BAD-8720-EE349055FC7E}" type="presOf" srcId="{12652105-9A0F-4095-80EA-EB58E3E090A4}" destId="{8E29B755-193B-4E96-99BA-F2BF03C5CF73}" srcOrd="0" destOrd="0" presId="urn:microsoft.com/office/officeart/2005/8/layout/process1"/>
    <dgm:cxn modelId="{BBF70533-712A-4BFE-B9E6-E1594F460AA8}" type="presOf" srcId="{43149F6D-6FE4-4A13-807F-A7E0D5CEFD83}" destId="{8B1075AB-E58F-4365-A497-895008CF5F60}" srcOrd="0" destOrd="0" presId="urn:microsoft.com/office/officeart/2005/8/layout/process1"/>
    <dgm:cxn modelId="{7F619C6E-7E82-4B1E-8733-E19F9BD466D9}" type="presOf" srcId="{879EB948-8213-49C4-8F59-D1302A77EE57}" destId="{1DE5720B-0EB3-4761-B9E1-0F6841AC681E}" srcOrd="0" destOrd="0" presId="urn:microsoft.com/office/officeart/2005/8/layout/process1"/>
    <dgm:cxn modelId="{02EA6157-F76C-4460-B341-7A7A075AE63E}" type="presOf" srcId="{43149F6D-6FE4-4A13-807F-A7E0D5CEFD83}" destId="{5EF13592-8FE4-4003-B39A-99D1CDCC717E}" srcOrd="1" destOrd="0" presId="urn:microsoft.com/office/officeart/2005/8/layout/process1"/>
    <dgm:cxn modelId="{92AAA696-AD56-4B1B-AFEB-C0C2D594F588}" type="presOf" srcId="{12AE2583-ACAD-4FD3-945C-E80A7734E7C5}" destId="{E4A693BE-2D6D-425E-9567-A4998C7A27D6}" srcOrd="0" destOrd="0" presId="urn:microsoft.com/office/officeart/2005/8/layout/process1"/>
    <dgm:cxn modelId="{8C0AEE9B-BF9A-4917-88A7-A16CF14EE25D}" type="presOf" srcId="{150B3166-D2CE-486A-8230-2D841CDDE0C2}" destId="{3B79588F-EE32-4A40-B3F0-F646ECC51821}" srcOrd="0" destOrd="0" presId="urn:microsoft.com/office/officeart/2005/8/layout/process1"/>
    <dgm:cxn modelId="{A9B3C9B0-D47C-4F37-B647-A2F83E1BE6E8}" srcId="{A32301C3-4EA9-4425-8DBF-8E286B8E5AF5}" destId="{879EB948-8213-49C4-8F59-D1302A77EE57}" srcOrd="0" destOrd="0" parTransId="{4FD2C051-9300-4F8C-897E-EFD78D96B702}" sibTransId="{12652105-9A0F-4095-80EA-EB58E3E090A4}"/>
    <dgm:cxn modelId="{DF186EB2-2876-4A46-B16A-5B848F3C133E}" srcId="{A32301C3-4EA9-4425-8DBF-8E286B8E5AF5}" destId="{12AE2583-ACAD-4FD3-945C-E80A7734E7C5}" srcOrd="2" destOrd="0" parTransId="{04874A02-E0F3-4371-A297-36EBF313DCD2}" sibTransId="{11CEBDB1-10A5-4FC9-ADC6-B417412EA9B1}"/>
    <dgm:cxn modelId="{A45A91E8-046C-4554-8140-28509938BFEA}" srcId="{A32301C3-4EA9-4425-8DBF-8E286B8E5AF5}" destId="{150B3166-D2CE-486A-8230-2D841CDDE0C2}" srcOrd="1" destOrd="0" parTransId="{B277940F-C5B6-4944-93E0-BF367F601804}" sibTransId="{43149F6D-6FE4-4A13-807F-A7E0D5CEFD83}"/>
    <dgm:cxn modelId="{76B607F2-17DA-406C-9686-49CE5F9EE5F8}" type="presOf" srcId="{12652105-9A0F-4095-80EA-EB58E3E090A4}" destId="{CAF311DB-6A25-4318-A6E8-61EB139EDFB3}" srcOrd="1" destOrd="0" presId="urn:microsoft.com/office/officeart/2005/8/layout/process1"/>
    <dgm:cxn modelId="{7C6C6CF3-6DAB-4CE3-AB84-5D13D01CF94B}" type="presOf" srcId="{A32301C3-4EA9-4425-8DBF-8E286B8E5AF5}" destId="{F8FB9EDC-74B5-4CE0-8AF0-143F7A01C199}" srcOrd="0" destOrd="0" presId="urn:microsoft.com/office/officeart/2005/8/layout/process1"/>
    <dgm:cxn modelId="{778BCCE0-8F2E-4435-9E57-E2150FCCF3D7}" type="presParOf" srcId="{F8FB9EDC-74B5-4CE0-8AF0-143F7A01C199}" destId="{1DE5720B-0EB3-4761-B9E1-0F6841AC681E}" srcOrd="0" destOrd="0" presId="urn:microsoft.com/office/officeart/2005/8/layout/process1"/>
    <dgm:cxn modelId="{509C8B4D-D455-4927-A54D-F73176627165}" type="presParOf" srcId="{F8FB9EDC-74B5-4CE0-8AF0-143F7A01C199}" destId="{8E29B755-193B-4E96-99BA-F2BF03C5CF73}" srcOrd="1" destOrd="0" presId="urn:microsoft.com/office/officeart/2005/8/layout/process1"/>
    <dgm:cxn modelId="{37D7AC7A-7EC5-47DF-9A73-DC4FB344089A}" type="presParOf" srcId="{8E29B755-193B-4E96-99BA-F2BF03C5CF73}" destId="{CAF311DB-6A25-4318-A6E8-61EB139EDFB3}" srcOrd="0" destOrd="0" presId="urn:microsoft.com/office/officeart/2005/8/layout/process1"/>
    <dgm:cxn modelId="{23B46D9B-9D94-49CE-BC6B-39FBDDCA7350}" type="presParOf" srcId="{F8FB9EDC-74B5-4CE0-8AF0-143F7A01C199}" destId="{3B79588F-EE32-4A40-B3F0-F646ECC51821}" srcOrd="2" destOrd="0" presId="urn:microsoft.com/office/officeart/2005/8/layout/process1"/>
    <dgm:cxn modelId="{5485DC8C-F89A-4C51-A0EC-DDCC48B7FC88}" type="presParOf" srcId="{F8FB9EDC-74B5-4CE0-8AF0-143F7A01C199}" destId="{8B1075AB-E58F-4365-A497-895008CF5F60}" srcOrd="3" destOrd="0" presId="urn:microsoft.com/office/officeart/2005/8/layout/process1"/>
    <dgm:cxn modelId="{CCEC605E-A77D-4B97-813E-38957C518FC4}" type="presParOf" srcId="{8B1075AB-E58F-4365-A497-895008CF5F60}" destId="{5EF13592-8FE4-4003-B39A-99D1CDCC717E}" srcOrd="0" destOrd="0" presId="urn:microsoft.com/office/officeart/2005/8/layout/process1"/>
    <dgm:cxn modelId="{78526A08-22B1-4F0B-84CD-1FD7B9AFF367}" type="presParOf" srcId="{F8FB9EDC-74B5-4CE0-8AF0-143F7A01C199}" destId="{E4A693BE-2D6D-425E-9567-A4998C7A27D6}" srcOrd="4"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532044A2-CEA4-4CC6-BC4A-864FE5406099}" type="doc">
      <dgm:prSet loTypeId="urn:microsoft.com/office/officeart/2005/8/layout/bProcess4" loCatId="process" qsTypeId="urn:microsoft.com/office/officeart/2005/8/quickstyle/simple5" qsCatId="simple" csTypeId="urn:microsoft.com/office/officeart/2005/8/colors/colorful5" csCatId="colorful" phldr="1"/>
      <dgm:spPr/>
      <dgm:t>
        <a:bodyPr/>
        <a:lstStyle/>
        <a:p>
          <a:endParaRPr lang="en-US"/>
        </a:p>
      </dgm:t>
    </dgm:pt>
    <dgm:pt modelId="{0D53EE2E-0F55-41C4-94E4-AD9685FC59FB}">
      <dgm:prSet phldrT="[Text]"/>
      <dgm:spPr/>
      <dgm:t>
        <a:bodyPr/>
        <a:lstStyle/>
        <a:p>
          <a:r>
            <a:rPr lang="en-US" dirty="0" err="1"/>
            <a:t>CircuitBreaker</a:t>
          </a:r>
          <a:endParaRPr lang="en-US" dirty="0"/>
        </a:p>
      </dgm:t>
    </dgm:pt>
    <dgm:pt modelId="{EC1CD6CE-4DA8-426B-A274-F0D09DE50A2E}" type="parTrans" cxnId="{1F364A9F-CE2D-4F5F-A935-122C336B2160}">
      <dgm:prSet/>
      <dgm:spPr/>
      <dgm:t>
        <a:bodyPr/>
        <a:lstStyle/>
        <a:p>
          <a:endParaRPr lang="en-US"/>
        </a:p>
      </dgm:t>
    </dgm:pt>
    <dgm:pt modelId="{CA06B6F0-1939-4693-9610-2C954B4D3835}" type="sibTrans" cxnId="{1F364A9F-CE2D-4F5F-A935-122C336B2160}">
      <dgm:prSet/>
      <dgm:spPr/>
      <dgm:t>
        <a:bodyPr/>
        <a:lstStyle/>
        <a:p>
          <a:endParaRPr lang="en-US"/>
        </a:p>
      </dgm:t>
    </dgm:pt>
    <dgm:pt modelId="{90A29D38-F858-4DC8-AA5C-D936ACF2C0EB}">
      <dgm:prSet phldrT="[Text]"/>
      <dgm:spPr/>
      <dgm:t>
        <a:bodyPr/>
        <a:lstStyle/>
        <a:p>
          <a:r>
            <a:rPr lang="en-US" dirty="0"/>
            <a:t>Bulkhead</a:t>
          </a:r>
        </a:p>
      </dgm:t>
    </dgm:pt>
    <dgm:pt modelId="{D64198DD-F932-40BF-BA4D-10C92AB44879}" type="parTrans" cxnId="{06DB64EE-763E-4279-BF29-F9AE9FDA9FF3}">
      <dgm:prSet/>
      <dgm:spPr/>
      <dgm:t>
        <a:bodyPr/>
        <a:lstStyle/>
        <a:p>
          <a:endParaRPr lang="en-US"/>
        </a:p>
      </dgm:t>
    </dgm:pt>
    <dgm:pt modelId="{3E981E6C-2AE0-4FE8-866E-3D2E5D494B87}" type="sibTrans" cxnId="{06DB64EE-763E-4279-BF29-F9AE9FDA9FF3}">
      <dgm:prSet/>
      <dgm:spPr/>
      <dgm:t>
        <a:bodyPr/>
        <a:lstStyle/>
        <a:p>
          <a:endParaRPr lang="en-US"/>
        </a:p>
      </dgm:t>
    </dgm:pt>
    <dgm:pt modelId="{744991FE-823D-4A07-8FCA-04F06395C5F0}">
      <dgm:prSet phldrT="[Text]"/>
      <dgm:spPr/>
      <dgm:t>
        <a:bodyPr/>
        <a:lstStyle/>
        <a:p>
          <a:r>
            <a:rPr lang="en-US" dirty="0"/>
            <a:t>Retry</a:t>
          </a:r>
        </a:p>
      </dgm:t>
    </dgm:pt>
    <dgm:pt modelId="{9FB16E89-8047-406F-BE83-BE2726A74344}" type="parTrans" cxnId="{A4E4FF79-9B84-4C7E-84F8-D40A0D266581}">
      <dgm:prSet/>
      <dgm:spPr/>
      <dgm:t>
        <a:bodyPr/>
        <a:lstStyle/>
        <a:p>
          <a:endParaRPr lang="en-US"/>
        </a:p>
      </dgm:t>
    </dgm:pt>
    <dgm:pt modelId="{81661018-D7CA-4F41-8BD4-D8FD21DA3DF9}" type="sibTrans" cxnId="{A4E4FF79-9B84-4C7E-84F8-D40A0D266581}">
      <dgm:prSet/>
      <dgm:spPr/>
      <dgm:t>
        <a:bodyPr/>
        <a:lstStyle/>
        <a:p>
          <a:endParaRPr lang="en-US"/>
        </a:p>
      </dgm:t>
    </dgm:pt>
    <dgm:pt modelId="{ACA943E5-A6F3-4CD0-B633-1559C898731E}">
      <dgm:prSet phldrT="[Text]"/>
      <dgm:spPr/>
      <dgm:t>
        <a:bodyPr/>
        <a:lstStyle/>
        <a:p>
          <a:r>
            <a:rPr lang="en-US" dirty="0" err="1"/>
            <a:t>TimeLimiter</a:t>
          </a:r>
          <a:endParaRPr lang="en-US" dirty="0"/>
        </a:p>
      </dgm:t>
    </dgm:pt>
    <dgm:pt modelId="{AF85518F-7D6E-4601-A5B4-AE57D73FD006}" type="parTrans" cxnId="{D531DAA8-B52A-49C4-9E78-91C71BF13D2D}">
      <dgm:prSet/>
      <dgm:spPr/>
      <dgm:t>
        <a:bodyPr/>
        <a:lstStyle/>
        <a:p>
          <a:endParaRPr lang="en-US"/>
        </a:p>
      </dgm:t>
    </dgm:pt>
    <dgm:pt modelId="{66E32294-7CF3-4F81-9A5B-CDE48A3A8D01}" type="sibTrans" cxnId="{D531DAA8-B52A-49C4-9E78-91C71BF13D2D}">
      <dgm:prSet/>
      <dgm:spPr/>
      <dgm:t>
        <a:bodyPr/>
        <a:lstStyle/>
        <a:p>
          <a:endParaRPr lang="en-US"/>
        </a:p>
      </dgm:t>
    </dgm:pt>
    <dgm:pt modelId="{6C818FA1-2573-47D1-8319-15812F022260}">
      <dgm:prSet phldrT="[Text]"/>
      <dgm:spPr/>
      <dgm:t>
        <a:bodyPr/>
        <a:lstStyle/>
        <a:p>
          <a:r>
            <a:rPr lang="en-US" dirty="0" err="1"/>
            <a:t>RateLimiter</a:t>
          </a:r>
          <a:r>
            <a:rPr lang="en-US" dirty="0"/>
            <a:t>- limits the no of requests for a given period</a:t>
          </a:r>
        </a:p>
        <a:p>
          <a:r>
            <a:rPr lang="en-US" dirty="0"/>
            <a:t>In </a:t>
          </a:r>
          <a:r>
            <a:rPr lang="en-US" dirty="0" err="1"/>
            <a:t>RestController</a:t>
          </a:r>
          <a:r>
            <a:rPr lang="en-US" dirty="0"/>
            <a:t>, with a method in which we have to implement this us @</a:t>
          </a:r>
          <a:r>
            <a:rPr lang="en-US" dirty="0" err="1"/>
            <a:t>RateLimiter</a:t>
          </a:r>
          <a:endParaRPr lang="en-US" dirty="0"/>
        </a:p>
        <a:p>
          <a:r>
            <a:rPr lang="en-US" dirty="0"/>
            <a:t>Properties file-</a:t>
          </a:r>
        </a:p>
      </dgm:t>
    </dgm:pt>
    <dgm:pt modelId="{7568F768-4DB9-4A0C-80C6-3F7CA223495E}" type="parTrans" cxnId="{4688654C-93F1-484E-9832-E7B542128548}">
      <dgm:prSet/>
      <dgm:spPr/>
      <dgm:t>
        <a:bodyPr/>
        <a:lstStyle/>
        <a:p>
          <a:endParaRPr lang="en-US"/>
        </a:p>
      </dgm:t>
    </dgm:pt>
    <dgm:pt modelId="{CF50F805-EF91-4F02-AD14-3F6EF550CB3E}" type="sibTrans" cxnId="{4688654C-93F1-484E-9832-E7B542128548}">
      <dgm:prSet/>
      <dgm:spPr/>
      <dgm:t>
        <a:bodyPr/>
        <a:lstStyle/>
        <a:p>
          <a:endParaRPr lang="en-US"/>
        </a:p>
      </dgm:t>
    </dgm:pt>
    <dgm:pt modelId="{800B02A8-F3E5-44A9-BC08-EFAA7583A87D}">
      <dgm:prSet/>
      <dgm:spPr/>
      <dgm:t>
        <a:bodyPr/>
        <a:lstStyle/>
        <a:p>
          <a:r>
            <a:rPr lang="en-US" dirty="0"/>
            <a:t>Result cache</a:t>
          </a:r>
        </a:p>
      </dgm:t>
    </dgm:pt>
    <dgm:pt modelId="{1AD623AA-3607-412F-8A5C-3C3151834696}" type="parTrans" cxnId="{DA5E39DF-EEBF-405B-ABBB-F392D6D432D0}">
      <dgm:prSet/>
      <dgm:spPr/>
      <dgm:t>
        <a:bodyPr/>
        <a:lstStyle/>
        <a:p>
          <a:endParaRPr lang="en-US"/>
        </a:p>
      </dgm:t>
    </dgm:pt>
    <dgm:pt modelId="{D8816747-A020-40B5-BE1C-CDCAE6B38306}" type="sibTrans" cxnId="{DA5E39DF-EEBF-405B-ABBB-F392D6D432D0}">
      <dgm:prSet/>
      <dgm:spPr/>
      <dgm:t>
        <a:bodyPr/>
        <a:lstStyle/>
        <a:p>
          <a:endParaRPr lang="en-US"/>
        </a:p>
      </dgm:t>
    </dgm:pt>
    <dgm:pt modelId="{B5719A4C-4ECA-4526-A82C-E1FFA58B4A13}" type="pres">
      <dgm:prSet presAssocID="{532044A2-CEA4-4CC6-BC4A-864FE5406099}" presName="Name0" presStyleCnt="0">
        <dgm:presLayoutVars>
          <dgm:dir/>
          <dgm:resizeHandles/>
        </dgm:presLayoutVars>
      </dgm:prSet>
      <dgm:spPr/>
    </dgm:pt>
    <dgm:pt modelId="{AD030657-E06B-4A5B-A73E-DEAF4BAAFE51}" type="pres">
      <dgm:prSet presAssocID="{0D53EE2E-0F55-41C4-94E4-AD9685FC59FB}" presName="compNode" presStyleCnt="0"/>
      <dgm:spPr/>
    </dgm:pt>
    <dgm:pt modelId="{DED8C6BD-B55A-488B-B310-ED0CF3B86369}" type="pres">
      <dgm:prSet presAssocID="{0D53EE2E-0F55-41C4-94E4-AD9685FC59FB}" presName="dummyConnPt" presStyleCnt="0"/>
      <dgm:spPr/>
    </dgm:pt>
    <dgm:pt modelId="{2C3792BA-3E45-49A5-A973-1CFD010BCE86}" type="pres">
      <dgm:prSet presAssocID="{0D53EE2E-0F55-41C4-94E4-AD9685FC59FB}" presName="node" presStyleLbl="node1" presStyleIdx="0" presStyleCnt="6">
        <dgm:presLayoutVars>
          <dgm:bulletEnabled val="1"/>
        </dgm:presLayoutVars>
      </dgm:prSet>
      <dgm:spPr/>
    </dgm:pt>
    <dgm:pt modelId="{B5B722EF-16A6-4FD2-BAB6-A84A8152980D}" type="pres">
      <dgm:prSet presAssocID="{CA06B6F0-1939-4693-9610-2C954B4D3835}" presName="sibTrans" presStyleLbl="bgSibTrans2D1" presStyleIdx="0" presStyleCnt="5"/>
      <dgm:spPr/>
    </dgm:pt>
    <dgm:pt modelId="{385580A6-F2D4-4CCF-A1C9-9B8A1C764C1F}" type="pres">
      <dgm:prSet presAssocID="{90A29D38-F858-4DC8-AA5C-D936ACF2C0EB}" presName="compNode" presStyleCnt="0"/>
      <dgm:spPr/>
    </dgm:pt>
    <dgm:pt modelId="{ED52F4BC-E399-488D-A46B-E728DE4F5A25}" type="pres">
      <dgm:prSet presAssocID="{90A29D38-F858-4DC8-AA5C-D936ACF2C0EB}" presName="dummyConnPt" presStyleCnt="0"/>
      <dgm:spPr/>
    </dgm:pt>
    <dgm:pt modelId="{F1A57FF6-69E0-4CB5-893C-DBFA089B6399}" type="pres">
      <dgm:prSet presAssocID="{90A29D38-F858-4DC8-AA5C-D936ACF2C0EB}" presName="node" presStyleLbl="node1" presStyleIdx="1" presStyleCnt="6">
        <dgm:presLayoutVars>
          <dgm:bulletEnabled val="1"/>
        </dgm:presLayoutVars>
      </dgm:prSet>
      <dgm:spPr/>
    </dgm:pt>
    <dgm:pt modelId="{FA9DF5EB-C401-4497-81E5-319A4B644415}" type="pres">
      <dgm:prSet presAssocID="{3E981E6C-2AE0-4FE8-866E-3D2E5D494B87}" presName="sibTrans" presStyleLbl="bgSibTrans2D1" presStyleIdx="1" presStyleCnt="5"/>
      <dgm:spPr/>
    </dgm:pt>
    <dgm:pt modelId="{5E4DC7C6-3F7E-4398-99A3-9D88A3087AF6}" type="pres">
      <dgm:prSet presAssocID="{744991FE-823D-4A07-8FCA-04F06395C5F0}" presName="compNode" presStyleCnt="0"/>
      <dgm:spPr/>
    </dgm:pt>
    <dgm:pt modelId="{B64408B2-546D-4AA0-B344-9BE52E46BABD}" type="pres">
      <dgm:prSet presAssocID="{744991FE-823D-4A07-8FCA-04F06395C5F0}" presName="dummyConnPt" presStyleCnt="0"/>
      <dgm:spPr/>
    </dgm:pt>
    <dgm:pt modelId="{7D3B6DC1-CB90-446E-99D2-AF8A6440411F}" type="pres">
      <dgm:prSet presAssocID="{744991FE-823D-4A07-8FCA-04F06395C5F0}" presName="node" presStyleLbl="node1" presStyleIdx="2" presStyleCnt="6">
        <dgm:presLayoutVars>
          <dgm:bulletEnabled val="1"/>
        </dgm:presLayoutVars>
      </dgm:prSet>
      <dgm:spPr/>
    </dgm:pt>
    <dgm:pt modelId="{B66260B9-DFA9-41A0-B10A-F4C9BA8DE8FD}" type="pres">
      <dgm:prSet presAssocID="{81661018-D7CA-4F41-8BD4-D8FD21DA3DF9}" presName="sibTrans" presStyleLbl="bgSibTrans2D1" presStyleIdx="2" presStyleCnt="5"/>
      <dgm:spPr/>
    </dgm:pt>
    <dgm:pt modelId="{FA8D1C40-EE7E-4160-8285-A1B6FDAD98BE}" type="pres">
      <dgm:prSet presAssocID="{800B02A8-F3E5-44A9-BC08-EFAA7583A87D}" presName="compNode" presStyleCnt="0"/>
      <dgm:spPr/>
    </dgm:pt>
    <dgm:pt modelId="{E832074C-2FB2-4678-9ACA-FCF88CCB46F7}" type="pres">
      <dgm:prSet presAssocID="{800B02A8-F3E5-44A9-BC08-EFAA7583A87D}" presName="dummyConnPt" presStyleCnt="0"/>
      <dgm:spPr/>
    </dgm:pt>
    <dgm:pt modelId="{E22B917A-34D9-46EF-B17B-C350D274171C}" type="pres">
      <dgm:prSet presAssocID="{800B02A8-F3E5-44A9-BC08-EFAA7583A87D}" presName="node" presStyleLbl="node1" presStyleIdx="3" presStyleCnt="6">
        <dgm:presLayoutVars>
          <dgm:bulletEnabled val="1"/>
        </dgm:presLayoutVars>
      </dgm:prSet>
      <dgm:spPr/>
    </dgm:pt>
    <dgm:pt modelId="{D37D7B37-FF9A-4E65-A46A-0315ABE33626}" type="pres">
      <dgm:prSet presAssocID="{D8816747-A020-40B5-BE1C-CDCAE6B38306}" presName="sibTrans" presStyleLbl="bgSibTrans2D1" presStyleIdx="3" presStyleCnt="5"/>
      <dgm:spPr/>
    </dgm:pt>
    <dgm:pt modelId="{DC0D553F-1B53-4FA6-923A-C68F4649481B}" type="pres">
      <dgm:prSet presAssocID="{ACA943E5-A6F3-4CD0-B633-1559C898731E}" presName="compNode" presStyleCnt="0"/>
      <dgm:spPr/>
    </dgm:pt>
    <dgm:pt modelId="{56E551D3-BFDF-497A-98E0-CFE1994B9BC2}" type="pres">
      <dgm:prSet presAssocID="{ACA943E5-A6F3-4CD0-B633-1559C898731E}" presName="dummyConnPt" presStyleCnt="0"/>
      <dgm:spPr/>
    </dgm:pt>
    <dgm:pt modelId="{A83E0DC8-97CD-496A-9514-CE2F6CB4B6A7}" type="pres">
      <dgm:prSet presAssocID="{ACA943E5-A6F3-4CD0-B633-1559C898731E}" presName="node" presStyleLbl="node1" presStyleIdx="4" presStyleCnt="6">
        <dgm:presLayoutVars>
          <dgm:bulletEnabled val="1"/>
        </dgm:presLayoutVars>
      </dgm:prSet>
      <dgm:spPr/>
    </dgm:pt>
    <dgm:pt modelId="{307C08EB-888C-4F84-B4C2-DFE139251A46}" type="pres">
      <dgm:prSet presAssocID="{66E32294-7CF3-4F81-9A5B-CDE48A3A8D01}" presName="sibTrans" presStyleLbl="bgSibTrans2D1" presStyleIdx="4" presStyleCnt="5"/>
      <dgm:spPr/>
    </dgm:pt>
    <dgm:pt modelId="{4E26BECA-0FEE-4E05-AB98-225DC4F77D71}" type="pres">
      <dgm:prSet presAssocID="{6C818FA1-2573-47D1-8319-15812F022260}" presName="compNode" presStyleCnt="0"/>
      <dgm:spPr/>
    </dgm:pt>
    <dgm:pt modelId="{84B430CE-BE95-4AFA-815D-DE56F9DBECF0}" type="pres">
      <dgm:prSet presAssocID="{6C818FA1-2573-47D1-8319-15812F022260}" presName="dummyConnPt" presStyleCnt="0"/>
      <dgm:spPr/>
    </dgm:pt>
    <dgm:pt modelId="{0D7FA3F1-7BEF-4485-AC37-FF2E8CB9EA06}" type="pres">
      <dgm:prSet presAssocID="{6C818FA1-2573-47D1-8319-15812F022260}" presName="node" presStyleLbl="node1" presStyleIdx="5" presStyleCnt="6">
        <dgm:presLayoutVars>
          <dgm:bulletEnabled val="1"/>
        </dgm:presLayoutVars>
      </dgm:prSet>
      <dgm:spPr/>
    </dgm:pt>
  </dgm:ptLst>
  <dgm:cxnLst>
    <dgm:cxn modelId="{FD4F0114-F1AC-4DAF-B864-401FF32403CB}" type="presOf" srcId="{532044A2-CEA4-4CC6-BC4A-864FE5406099}" destId="{B5719A4C-4ECA-4526-A82C-E1FFA58B4A13}" srcOrd="0" destOrd="0" presId="urn:microsoft.com/office/officeart/2005/8/layout/bProcess4"/>
    <dgm:cxn modelId="{BC288133-72ED-4C9F-AE6B-5FB5A47F3A10}" type="presOf" srcId="{D8816747-A020-40B5-BE1C-CDCAE6B38306}" destId="{D37D7B37-FF9A-4E65-A46A-0315ABE33626}" srcOrd="0" destOrd="0" presId="urn:microsoft.com/office/officeart/2005/8/layout/bProcess4"/>
    <dgm:cxn modelId="{DFEF493D-ACA3-4309-8922-682A1012EE37}" type="presOf" srcId="{90A29D38-F858-4DC8-AA5C-D936ACF2C0EB}" destId="{F1A57FF6-69E0-4CB5-893C-DBFA089B6399}" srcOrd="0" destOrd="0" presId="urn:microsoft.com/office/officeart/2005/8/layout/bProcess4"/>
    <dgm:cxn modelId="{ED8CF568-B898-487D-80AC-F0572B8E6884}" type="presOf" srcId="{800B02A8-F3E5-44A9-BC08-EFAA7583A87D}" destId="{E22B917A-34D9-46EF-B17B-C350D274171C}" srcOrd="0" destOrd="0" presId="urn:microsoft.com/office/officeart/2005/8/layout/bProcess4"/>
    <dgm:cxn modelId="{4688654C-93F1-484E-9832-E7B542128548}" srcId="{532044A2-CEA4-4CC6-BC4A-864FE5406099}" destId="{6C818FA1-2573-47D1-8319-15812F022260}" srcOrd="5" destOrd="0" parTransId="{7568F768-4DB9-4A0C-80C6-3F7CA223495E}" sibTransId="{CF50F805-EF91-4F02-AD14-3F6EF550CB3E}"/>
    <dgm:cxn modelId="{6D77EF6C-A637-4F2C-8806-7F59366EDA96}" type="presOf" srcId="{66E32294-7CF3-4F81-9A5B-CDE48A3A8D01}" destId="{307C08EB-888C-4F84-B4C2-DFE139251A46}" srcOrd="0" destOrd="0" presId="urn:microsoft.com/office/officeart/2005/8/layout/bProcess4"/>
    <dgm:cxn modelId="{A4E4FF79-9B84-4C7E-84F8-D40A0D266581}" srcId="{532044A2-CEA4-4CC6-BC4A-864FE5406099}" destId="{744991FE-823D-4A07-8FCA-04F06395C5F0}" srcOrd="2" destOrd="0" parTransId="{9FB16E89-8047-406F-BE83-BE2726A74344}" sibTransId="{81661018-D7CA-4F41-8BD4-D8FD21DA3DF9}"/>
    <dgm:cxn modelId="{7BDE497A-FDB9-4636-BECE-D0B5A52D9B8C}" type="presOf" srcId="{6C818FA1-2573-47D1-8319-15812F022260}" destId="{0D7FA3F1-7BEF-4485-AC37-FF2E8CB9EA06}" srcOrd="0" destOrd="0" presId="urn:microsoft.com/office/officeart/2005/8/layout/bProcess4"/>
    <dgm:cxn modelId="{F01B289B-6127-4A27-8D1B-CB1B0225E34D}" type="presOf" srcId="{3E981E6C-2AE0-4FE8-866E-3D2E5D494B87}" destId="{FA9DF5EB-C401-4497-81E5-319A4B644415}" srcOrd="0" destOrd="0" presId="urn:microsoft.com/office/officeart/2005/8/layout/bProcess4"/>
    <dgm:cxn modelId="{034BF79C-9E05-4C09-AC6F-38090E2A68DF}" type="presOf" srcId="{744991FE-823D-4A07-8FCA-04F06395C5F0}" destId="{7D3B6DC1-CB90-446E-99D2-AF8A6440411F}" srcOrd="0" destOrd="0" presId="urn:microsoft.com/office/officeart/2005/8/layout/bProcess4"/>
    <dgm:cxn modelId="{1F364A9F-CE2D-4F5F-A935-122C336B2160}" srcId="{532044A2-CEA4-4CC6-BC4A-864FE5406099}" destId="{0D53EE2E-0F55-41C4-94E4-AD9685FC59FB}" srcOrd="0" destOrd="0" parTransId="{EC1CD6CE-4DA8-426B-A274-F0D09DE50A2E}" sibTransId="{CA06B6F0-1939-4693-9610-2C954B4D3835}"/>
    <dgm:cxn modelId="{DB0C49A8-328B-4147-82FF-C8B464C34209}" type="presOf" srcId="{0D53EE2E-0F55-41C4-94E4-AD9685FC59FB}" destId="{2C3792BA-3E45-49A5-A973-1CFD010BCE86}" srcOrd="0" destOrd="0" presId="urn:microsoft.com/office/officeart/2005/8/layout/bProcess4"/>
    <dgm:cxn modelId="{D531DAA8-B52A-49C4-9E78-91C71BF13D2D}" srcId="{532044A2-CEA4-4CC6-BC4A-864FE5406099}" destId="{ACA943E5-A6F3-4CD0-B633-1559C898731E}" srcOrd="4" destOrd="0" parTransId="{AF85518F-7D6E-4601-A5B4-AE57D73FD006}" sibTransId="{66E32294-7CF3-4F81-9A5B-CDE48A3A8D01}"/>
    <dgm:cxn modelId="{4BA037AD-7E6E-4D6B-A87B-25B3F998AC6D}" type="presOf" srcId="{81661018-D7CA-4F41-8BD4-D8FD21DA3DF9}" destId="{B66260B9-DFA9-41A0-B10A-F4C9BA8DE8FD}" srcOrd="0" destOrd="0" presId="urn:microsoft.com/office/officeart/2005/8/layout/bProcess4"/>
    <dgm:cxn modelId="{D29EBFD3-8188-42F3-BF51-AE708D0B5A26}" type="presOf" srcId="{ACA943E5-A6F3-4CD0-B633-1559C898731E}" destId="{A83E0DC8-97CD-496A-9514-CE2F6CB4B6A7}" srcOrd="0" destOrd="0" presId="urn:microsoft.com/office/officeart/2005/8/layout/bProcess4"/>
    <dgm:cxn modelId="{DA5E39DF-EEBF-405B-ABBB-F392D6D432D0}" srcId="{532044A2-CEA4-4CC6-BC4A-864FE5406099}" destId="{800B02A8-F3E5-44A9-BC08-EFAA7583A87D}" srcOrd="3" destOrd="0" parTransId="{1AD623AA-3607-412F-8A5C-3C3151834696}" sibTransId="{D8816747-A020-40B5-BE1C-CDCAE6B38306}"/>
    <dgm:cxn modelId="{06DB64EE-763E-4279-BF29-F9AE9FDA9FF3}" srcId="{532044A2-CEA4-4CC6-BC4A-864FE5406099}" destId="{90A29D38-F858-4DC8-AA5C-D936ACF2C0EB}" srcOrd="1" destOrd="0" parTransId="{D64198DD-F932-40BF-BA4D-10C92AB44879}" sibTransId="{3E981E6C-2AE0-4FE8-866E-3D2E5D494B87}"/>
    <dgm:cxn modelId="{C7B774F4-AE8B-4C87-9812-CB45C9597578}" type="presOf" srcId="{CA06B6F0-1939-4693-9610-2C954B4D3835}" destId="{B5B722EF-16A6-4FD2-BAB6-A84A8152980D}" srcOrd="0" destOrd="0" presId="urn:microsoft.com/office/officeart/2005/8/layout/bProcess4"/>
    <dgm:cxn modelId="{BC9C18D7-7DE1-4051-8550-566E0E46499D}" type="presParOf" srcId="{B5719A4C-4ECA-4526-A82C-E1FFA58B4A13}" destId="{AD030657-E06B-4A5B-A73E-DEAF4BAAFE51}" srcOrd="0" destOrd="0" presId="urn:microsoft.com/office/officeart/2005/8/layout/bProcess4"/>
    <dgm:cxn modelId="{9F54D1E0-A6CE-4F85-B6A9-EBE42FD55581}" type="presParOf" srcId="{AD030657-E06B-4A5B-A73E-DEAF4BAAFE51}" destId="{DED8C6BD-B55A-488B-B310-ED0CF3B86369}" srcOrd="0" destOrd="0" presId="urn:microsoft.com/office/officeart/2005/8/layout/bProcess4"/>
    <dgm:cxn modelId="{98DDFEA5-2C86-4110-8038-39746427BF68}" type="presParOf" srcId="{AD030657-E06B-4A5B-A73E-DEAF4BAAFE51}" destId="{2C3792BA-3E45-49A5-A973-1CFD010BCE86}" srcOrd="1" destOrd="0" presId="urn:microsoft.com/office/officeart/2005/8/layout/bProcess4"/>
    <dgm:cxn modelId="{8E4E4957-DCA2-4231-96B3-318C961BF137}" type="presParOf" srcId="{B5719A4C-4ECA-4526-A82C-E1FFA58B4A13}" destId="{B5B722EF-16A6-4FD2-BAB6-A84A8152980D}" srcOrd="1" destOrd="0" presId="urn:microsoft.com/office/officeart/2005/8/layout/bProcess4"/>
    <dgm:cxn modelId="{43134819-F689-4171-A4BE-C2025EDD460F}" type="presParOf" srcId="{B5719A4C-4ECA-4526-A82C-E1FFA58B4A13}" destId="{385580A6-F2D4-4CCF-A1C9-9B8A1C764C1F}" srcOrd="2" destOrd="0" presId="urn:microsoft.com/office/officeart/2005/8/layout/bProcess4"/>
    <dgm:cxn modelId="{44F111C8-1B77-4548-8F18-27B0DD3AD599}" type="presParOf" srcId="{385580A6-F2D4-4CCF-A1C9-9B8A1C764C1F}" destId="{ED52F4BC-E399-488D-A46B-E728DE4F5A25}" srcOrd="0" destOrd="0" presId="urn:microsoft.com/office/officeart/2005/8/layout/bProcess4"/>
    <dgm:cxn modelId="{3CD4C281-8FAF-4CC3-9894-8F154A6D717F}" type="presParOf" srcId="{385580A6-F2D4-4CCF-A1C9-9B8A1C764C1F}" destId="{F1A57FF6-69E0-4CB5-893C-DBFA089B6399}" srcOrd="1" destOrd="0" presId="urn:microsoft.com/office/officeart/2005/8/layout/bProcess4"/>
    <dgm:cxn modelId="{52DC233C-A0C7-455C-B0C2-D678A3269DBC}" type="presParOf" srcId="{B5719A4C-4ECA-4526-A82C-E1FFA58B4A13}" destId="{FA9DF5EB-C401-4497-81E5-319A4B644415}" srcOrd="3" destOrd="0" presId="urn:microsoft.com/office/officeart/2005/8/layout/bProcess4"/>
    <dgm:cxn modelId="{D9500169-E6B2-4D6D-AF67-5B90041577C0}" type="presParOf" srcId="{B5719A4C-4ECA-4526-A82C-E1FFA58B4A13}" destId="{5E4DC7C6-3F7E-4398-99A3-9D88A3087AF6}" srcOrd="4" destOrd="0" presId="urn:microsoft.com/office/officeart/2005/8/layout/bProcess4"/>
    <dgm:cxn modelId="{1F2A53E4-AC32-447F-8358-D495EA2B3BC4}" type="presParOf" srcId="{5E4DC7C6-3F7E-4398-99A3-9D88A3087AF6}" destId="{B64408B2-546D-4AA0-B344-9BE52E46BABD}" srcOrd="0" destOrd="0" presId="urn:microsoft.com/office/officeart/2005/8/layout/bProcess4"/>
    <dgm:cxn modelId="{1FDDB458-CD1E-4C60-A1F5-FB262C39548F}" type="presParOf" srcId="{5E4DC7C6-3F7E-4398-99A3-9D88A3087AF6}" destId="{7D3B6DC1-CB90-446E-99D2-AF8A6440411F}" srcOrd="1" destOrd="0" presId="urn:microsoft.com/office/officeart/2005/8/layout/bProcess4"/>
    <dgm:cxn modelId="{42D47382-9914-4C39-A93A-021339A8BC56}" type="presParOf" srcId="{B5719A4C-4ECA-4526-A82C-E1FFA58B4A13}" destId="{B66260B9-DFA9-41A0-B10A-F4C9BA8DE8FD}" srcOrd="5" destOrd="0" presId="urn:microsoft.com/office/officeart/2005/8/layout/bProcess4"/>
    <dgm:cxn modelId="{A6925FD9-26A4-4263-9E87-6FC676B30BEC}" type="presParOf" srcId="{B5719A4C-4ECA-4526-A82C-E1FFA58B4A13}" destId="{FA8D1C40-EE7E-4160-8285-A1B6FDAD98BE}" srcOrd="6" destOrd="0" presId="urn:microsoft.com/office/officeart/2005/8/layout/bProcess4"/>
    <dgm:cxn modelId="{9EA3C0D7-087C-4052-B662-8561487D8352}" type="presParOf" srcId="{FA8D1C40-EE7E-4160-8285-A1B6FDAD98BE}" destId="{E832074C-2FB2-4678-9ACA-FCF88CCB46F7}" srcOrd="0" destOrd="0" presId="urn:microsoft.com/office/officeart/2005/8/layout/bProcess4"/>
    <dgm:cxn modelId="{9566A0CE-F4D7-483C-8711-FA188ED0ECBF}" type="presParOf" srcId="{FA8D1C40-EE7E-4160-8285-A1B6FDAD98BE}" destId="{E22B917A-34D9-46EF-B17B-C350D274171C}" srcOrd="1" destOrd="0" presId="urn:microsoft.com/office/officeart/2005/8/layout/bProcess4"/>
    <dgm:cxn modelId="{CD26E606-44BE-4918-8A44-16E332781895}" type="presParOf" srcId="{B5719A4C-4ECA-4526-A82C-E1FFA58B4A13}" destId="{D37D7B37-FF9A-4E65-A46A-0315ABE33626}" srcOrd="7" destOrd="0" presId="urn:microsoft.com/office/officeart/2005/8/layout/bProcess4"/>
    <dgm:cxn modelId="{97FE561B-8306-4B6B-8EFB-93B9B242B8EE}" type="presParOf" srcId="{B5719A4C-4ECA-4526-A82C-E1FFA58B4A13}" destId="{DC0D553F-1B53-4FA6-923A-C68F4649481B}" srcOrd="8" destOrd="0" presId="urn:microsoft.com/office/officeart/2005/8/layout/bProcess4"/>
    <dgm:cxn modelId="{3296B8E5-3AF0-44F7-B1EC-7B6B2A01CCDC}" type="presParOf" srcId="{DC0D553F-1B53-4FA6-923A-C68F4649481B}" destId="{56E551D3-BFDF-497A-98E0-CFE1994B9BC2}" srcOrd="0" destOrd="0" presId="urn:microsoft.com/office/officeart/2005/8/layout/bProcess4"/>
    <dgm:cxn modelId="{07F8326A-A2F1-47C3-B333-0D3BB12D1747}" type="presParOf" srcId="{DC0D553F-1B53-4FA6-923A-C68F4649481B}" destId="{A83E0DC8-97CD-496A-9514-CE2F6CB4B6A7}" srcOrd="1" destOrd="0" presId="urn:microsoft.com/office/officeart/2005/8/layout/bProcess4"/>
    <dgm:cxn modelId="{E89811DD-3649-4E89-AB08-D9C28DAA5194}" type="presParOf" srcId="{B5719A4C-4ECA-4526-A82C-E1FFA58B4A13}" destId="{307C08EB-888C-4F84-B4C2-DFE139251A46}" srcOrd="9" destOrd="0" presId="urn:microsoft.com/office/officeart/2005/8/layout/bProcess4"/>
    <dgm:cxn modelId="{24FE88E2-FA7D-4A40-A644-51B3238E71BF}" type="presParOf" srcId="{B5719A4C-4ECA-4526-A82C-E1FFA58B4A13}" destId="{4E26BECA-0FEE-4E05-AB98-225DC4F77D71}" srcOrd="10" destOrd="0" presId="urn:microsoft.com/office/officeart/2005/8/layout/bProcess4"/>
    <dgm:cxn modelId="{6123E90C-F665-4657-A229-6098CD7AC7BA}" type="presParOf" srcId="{4E26BECA-0FEE-4E05-AB98-225DC4F77D71}" destId="{84B430CE-BE95-4AFA-815D-DE56F9DBECF0}" srcOrd="0" destOrd="0" presId="urn:microsoft.com/office/officeart/2005/8/layout/bProcess4"/>
    <dgm:cxn modelId="{17443E1E-C680-4CD9-906C-5F4906DDFEA4}" type="presParOf" srcId="{4E26BECA-0FEE-4E05-AB98-225DC4F77D71}" destId="{0D7FA3F1-7BEF-4485-AC37-FF2E8CB9EA06}" srcOrd="1" destOrd="0" presId="urn:microsoft.com/office/officeart/2005/8/layout/b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8287BD-90A1-4B64-8FC2-3CE4F0D28BE8}">
      <dsp:nvSpPr>
        <dsp:cNvPr id="0" name=""/>
        <dsp:cNvSpPr/>
      </dsp:nvSpPr>
      <dsp:spPr>
        <a:xfrm>
          <a:off x="1378" y="1219621"/>
          <a:ext cx="1679006" cy="671602"/>
        </a:xfrm>
        <a:prstGeom prst="chevron">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008" tIns="20003" rIns="20003" bIns="20003" numCol="1" spcCol="1270" anchor="ctr" anchorCtr="0">
          <a:noAutofit/>
        </a:bodyPr>
        <a:lstStyle/>
        <a:p>
          <a:pPr marL="0" lvl="0" indent="0" algn="ctr" defTabSz="666750">
            <a:lnSpc>
              <a:spcPct val="90000"/>
            </a:lnSpc>
            <a:spcBef>
              <a:spcPct val="0"/>
            </a:spcBef>
            <a:spcAft>
              <a:spcPct val="35000"/>
            </a:spcAft>
            <a:buNone/>
          </a:pPr>
          <a:r>
            <a:rPr lang="en-US" sz="1500" kern="1200" dirty="0"/>
            <a:t>Operation1</a:t>
          </a:r>
        </a:p>
      </dsp:txBody>
      <dsp:txXfrm>
        <a:off x="337179" y="1219621"/>
        <a:ext cx="1007404" cy="671602"/>
      </dsp:txXfrm>
    </dsp:sp>
    <dsp:sp modelId="{396F27E5-4C40-4035-A36D-4C7FC711B65F}">
      <dsp:nvSpPr>
        <dsp:cNvPr id="0" name=""/>
        <dsp:cNvSpPr/>
      </dsp:nvSpPr>
      <dsp:spPr>
        <a:xfrm>
          <a:off x="1512484" y="1219621"/>
          <a:ext cx="1679006" cy="671602"/>
        </a:xfrm>
        <a:prstGeom prst="chevron">
          <a:avLst/>
        </a:prstGeom>
        <a:solidFill>
          <a:schemeClr val="accent5">
            <a:hueOff val="-3676672"/>
            <a:satOff val="-5114"/>
            <a:lumOff val="-19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008" tIns="20003" rIns="20003" bIns="20003" numCol="1" spcCol="1270" anchor="ctr" anchorCtr="0">
          <a:noAutofit/>
        </a:bodyPr>
        <a:lstStyle/>
        <a:p>
          <a:pPr marL="0" lvl="0" indent="0" algn="ctr" defTabSz="666750">
            <a:lnSpc>
              <a:spcPct val="90000"/>
            </a:lnSpc>
            <a:spcBef>
              <a:spcPct val="0"/>
            </a:spcBef>
            <a:spcAft>
              <a:spcPct val="35000"/>
            </a:spcAft>
            <a:buNone/>
          </a:pPr>
          <a:r>
            <a:rPr lang="en-US" sz="1500" kern="1200" dirty="0"/>
            <a:t>Operation2</a:t>
          </a:r>
        </a:p>
      </dsp:txBody>
      <dsp:txXfrm>
        <a:off x="1848285" y="1219621"/>
        <a:ext cx="1007404" cy="671602"/>
      </dsp:txXfrm>
    </dsp:sp>
    <dsp:sp modelId="{7256B4E8-D0E6-47DA-A68F-ED55F2B84310}">
      <dsp:nvSpPr>
        <dsp:cNvPr id="0" name=""/>
        <dsp:cNvSpPr/>
      </dsp:nvSpPr>
      <dsp:spPr>
        <a:xfrm>
          <a:off x="3023590" y="1219621"/>
          <a:ext cx="1679006" cy="671602"/>
        </a:xfrm>
        <a:prstGeom prst="chevron">
          <a:avLst/>
        </a:prstGeom>
        <a:solidFill>
          <a:schemeClr val="accent5">
            <a:hueOff val="-7353344"/>
            <a:satOff val="-10228"/>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008" tIns="20003" rIns="20003" bIns="20003" numCol="1" spcCol="1270" anchor="ctr" anchorCtr="0">
          <a:noAutofit/>
        </a:bodyPr>
        <a:lstStyle/>
        <a:p>
          <a:pPr marL="0" lvl="0" indent="0" algn="ctr" defTabSz="666750">
            <a:lnSpc>
              <a:spcPct val="90000"/>
            </a:lnSpc>
            <a:spcBef>
              <a:spcPct val="0"/>
            </a:spcBef>
            <a:spcAft>
              <a:spcPct val="35000"/>
            </a:spcAft>
            <a:buNone/>
          </a:pPr>
          <a:r>
            <a:rPr lang="en-US" sz="1500" kern="1200" dirty="0"/>
            <a:t>Operation3</a:t>
          </a:r>
        </a:p>
      </dsp:txBody>
      <dsp:txXfrm>
        <a:off x="3359391" y="1219621"/>
        <a:ext cx="1007404" cy="67160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FEAAE1-D37A-46A0-A190-B46CE4A514CC}">
      <dsp:nvSpPr>
        <dsp:cNvPr id="0" name=""/>
        <dsp:cNvSpPr/>
      </dsp:nvSpPr>
      <dsp:spPr>
        <a:xfrm>
          <a:off x="5257800" y="480356"/>
          <a:ext cx="3253727" cy="508803"/>
        </a:xfrm>
        <a:custGeom>
          <a:avLst/>
          <a:gdLst/>
          <a:ahLst/>
          <a:cxnLst/>
          <a:rect l="0" t="0" r="0" b="0"/>
          <a:pathLst>
            <a:path>
              <a:moveTo>
                <a:pt x="0" y="0"/>
              </a:moveTo>
              <a:lnTo>
                <a:pt x="0" y="254401"/>
              </a:lnTo>
              <a:lnTo>
                <a:pt x="3253727" y="254401"/>
              </a:lnTo>
              <a:lnTo>
                <a:pt x="3253727" y="508803"/>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A400660-A9B7-4BB2-A8F8-A50876045F59}">
      <dsp:nvSpPr>
        <dsp:cNvPr id="0" name=""/>
        <dsp:cNvSpPr/>
      </dsp:nvSpPr>
      <dsp:spPr>
        <a:xfrm>
          <a:off x="5257800" y="480356"/>
          <a:ext cx="322048" cy="508803"/>
        </a:xfrm>
        <a:custGeom>
          <a:avLst/>
          <a:gdLst/>
          <a:ahLst/>
          <a:cxnLst/>
          <a:rect l="0" t="0" r="0" b="0"/>
          <a:pathLst>
            <a:path>
              <a:moveTo>
                <a:pt x="0" y="0"/>
              </a:moveTo>
              <a:lnTo>
                <a:pt x="0" y="254401"/>
              </a:lnTo>
              <a:lnTo>
                <a:pt x="322048" y="254401"/>
              </a:lnTo>
              <a:lnTo>
                <a:pt x="322048" y="508803"/>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EACAFAE-991C-421D-805C-E30159DC0F84}">
      <dsp:nvSpPr>
        <dsp:cNvPr id="0" name=""/>
        <dsp:cNvSpPr/>
      </dsp:nvSpPr>
      <dsp:spPr>
        <a:xfrm>
          <a:off x="2326120" y="480356"/>
          <a:ext cx="2931679" cy="508803"/>
        </a:xfrm>
        <a:custGeom>
          <a:avLst/>
          <a:gdLst/>
          <a:ahLst/>
          <a:cxnLst/>
          <a:rect l="0" t="0" r="0" b="0"/>
          <a:pathLst>
            <a:path>
              <a:moveTo>
                <a:pt x="2931679" y="0"/>
              </a:moveTo>
              <a:lnTo>
                <a:pt x="2931679" y="254401"/>
              </a:lnTo>
              <a:lnTo>
                <a:pt x="0" y="254401"/>
              </a:lnTo>
              <a:lnTo>
                <a:pt x="0" y="508803"/>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043BB4C-A0AA-4101-AD8D-F474320968EB}">
      <dsp:nvSpPr>
        <dsp:cNvPr id="0" name=""/>
        <dsp:cNvSpPr/>
      </dsp:nvSpPr>
      <dsp:spPr>
        <a:xfrm>
          <a:off x="4046362" y="191"/>
          <a:ext cx="2422875" cy="480165"/>
        </a:xfrm>
        <a:prstGeom prst="rect">
          <a:avLst/>
        </a:prstGeom>
        <a:solidFill>
          <a:schemeClr val="accent6">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kern="1200" dirty="0"/>
            <a:t>Stream Operations</a:t>
          </a:r>
        </a:p>
      </dsp:txBody>
      <dsp:txXfrm>
        <a:off x="4046362" y="191"/>
        <a:ext cx="2422875" cy="480165"/>
      </dsp:txXfrm>
    </dsp:sp>
    <dsp:sp modelId="{BD2738E2-0421-46AC-8A21-23AC96658DF8}">
      <dsp:nvSpPr>
        <dsp:cNvPr id="0" name=""/>
        <dsp:cNvSpPr/>
      </dsp:nvSpPr>
      <dsp:spPr>
        <a:xfrm>
          <a:off x="792634" y="989160"/>
          <a:ext cx="3066972" cy="3783017"/>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Intermediate- </a:t>
          </a:r>
        </a:p>
        <a:p>
          <a:pPr marL="0" lvl="0" indent="0" algn="ctr" defTabSz="800100">
            <a:lnSpc>
              <a:spcPct val="90000"/>
            </a:lnSpc>
            <a:spcBef>
              <a:spcPct val="0"/>
            </a:spcBef>
            <a:spcAft>
              <a:spcPct val="35000"/>
            </a:spcAft>
            <a:buNone/>
          </a:pPr>
          <a:r>
            <a:rPr lang="en-US" sz="1800" kern="1200" dirty="0"/>
            <a:t>Filter()</a:t>
          </a:r>
        </a:p>
        <a:p>
          <a:pPr marL="0" lvl="0" indent="0" algn="ctr" defTabSz="800100">
            <a:lnSpc>
              <a:spcPct val="90000"/>
            </a:lnSpc>
            <a:spcBef>
              <a:spcPct val="0"/>
            </a:spcBef>
            <a:spcAft>
              <a:spcPct val="35000"/>
            </a:spcAft>
            <a:buNone/>
          </a:pPr>
          <a:r>
            <a:rPr lang="en-US" sz="1800" kern="1200" dirty="0"/>
            <a:t>Map()</a:t>
          </a:r>
        </a:p>
        <a:p>
          <a:pPr marL="0" lvl="0" indent="0" algn="ctr" defTabSz="800100">
            <a:lnSpc>
              <a:spcPct val="90000"/>
            </a:lnSpc>
            <a:spcBef>
              <a:spcPct val="0"/>
            </a:spcBef>
            <a:spcAft>
              <a:spcPct val="35000"/>
            </a:spcAft>
            <a:buNone/>
          </a:pPr>
          <a:r>
            <a:rPr lang="en-US" sz="1800" kern="1200" dirty="0"/>
            <a:t>Peek()</a:t>
          </a:r>
        </a:p>
        <a:p>
          <a:pPr marL="0" lvl="0" indent="0" algn="ctr" defTabSz="800100">
            <a:lnSpc>
              <a:spcPct val="90000"/>
            </a:lnSpc>
            <a:spcBef>
              <a:spcPct val="0"/>
            </a:spcBef>
            <a:spcAft>
              <a:spcPct val="35000"/>
            </a:spcAft>
            <a:buNone/>
          </a:pPr>
          <a:r>
            <a:rPr lang="en-US" sz="1800" kern="1200" dirty="0"/>
            <a:t>Sorted()</a:t>
          </a:r>
        </a:p>
        <a:p>
          <a:pPr marL="0" lvl="0" indent="0" algn="ctr" defTabSz="800100">
            <a:lnSpc>
              <a:spcPct val="90000"/>
            </a:lnSpc>
            <a:spcBef>
              <a:spcPct val="0"/>
            </a:spcBef>
            <a:spcAft>
              <a:spcPct val="35000"/>
            </a:spcAft>
            <a:buNone/>
          </a:pPr>
          <a:r>
            <a:rPr lang="en-US" sz="1800" kern="1200" dirty="0"/>
            <a:t>Distinct()</a:t>
          </a:r>
        </a:p>
        <a:p>
          <a:pPr marL="0" lvl="0" indent="0" algn="ctr" defTabSz="800100">
            <a:lnSpc>
              <a:spcPct val="90000"/>
            </a:lnSpc>
            <a:spcBef>
              <a:spcPct val="0"/>
            </a:spcBef>
            <a:spcAft>
              <a:spcPct val="35000"/>
            </a:spcAft>
            <a:buNone/>
          </a:pPr>
          <a:r>
            <a:rPr lang="en-US" sz="1800" kern="1200" dirty="0" err="1"/>
            <a:t>flatMap</a:t>
          </a:r>
          <a:r>
            <a:rPr lang="en-US" sz="1800" kern="1200" dirty="0"/>
            <a:t>()</a:t>
          </a:r>
        </a:p>
        <a:p>
          <a:pPr marL="0" lvl="0" indent="0" algn="ctr" defTabSz="800100">
            <a:lnSpc>
              <a:spcPct val="90000"/>
            </a:lnSpc>
            <a:spcBef>
              <a:spcPct val="0"/>
            </a:spcBef>
            <a:spcAft>
              <a:spcPct val="35000"/>
            </a:spcAft>
            <a:buNone/>
          </a:pPr>
          <a:r>
            <a:rPr lang="en-US" sz="1800" kern="1200" dirty="0"/>
            <a:t>Skip()</a:t>
          </a:r>
        </a:p>
      </dsp:txBody>
      <dsp:txXfrm>
        <a:off x="792634" y="989160"/>
        <a:ext cx="3066972" cy="3783017"/>
      </dsp:txXfrm>
    </dsp:sp>
    <dsp:sp modelId="{CEDF235B-BF10-4BCD-97D5-4E599AD24908}">
      <dsp:nvSpPr>
        <dsp:cNvPr id="0" name=""/>
        <dsp:cNvSpPr/>
      </dsp:nvSpPr>
      <dsp:spPr>
        <a:xfrm>
          <a:off x="4368410" y="989160"/>
          <a:ext cx="2422875" cy="3737575"/>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kern="1200" dirty="0"/>
            <a:t>Terminal</a:t>
          </a:r>
        </a:p>
        <a:p>
          <a:pPr marL="0" lvl="0" indent="0" algn="ctr" defTabSz="1066800">
            <a:lnSpc>
              <a:spcPct val="90000"/>
            </a:lnSpc>
            <a:spcBef>
              <a:spcPct val="0"/>
            </a:spcBef>
            <a:spcAft>
              <a:spcPct val="35000"/>
            </a:spcAft>
            <a:buNone/>
          </a:pPr>
          <a:r>
            <a:rPr lang="en-US" sz="2400" kern="1200" dirty="0" err="1"/>
            <a:t>forEach</a:t>
          </a:r>
          <a:r>
            <a:rPr lang="en-US" sz="2400" kern="1200" dirty="0"/>
            <a:t>()</a:t>
          </a:r>
        </a:p>
        <a:p>
          <a:pPr marL="0" lvl="0" indent="0" algn="ctr" defTabSz="1066800">
            <a:lnSpc>
              <a:spcPct val="90000"/>
            </a:lnSpc>
            <a:spcBef>
              <a:spcPct val="0"/>
            </a:spcBef>
            <a:spcAft>
              <a:spcPct val="35000"/>
            </a:spcAft>
            <a:buNone/>
          </a:pPr>
          <a:r>
            <a:rPr lang="en-US" sz="2400" kern="1200" dirty="0" err="1"/>
            <a:t>toArray</a:t>
          </a:r>
          <a:r>
            <a:rPr lang="en-US" sz="2400" kern="1200" dirty="0"/>
            <a:t>()</a:t>
          </a:r>
        </a:p>
        <a:p>
          <a:pPr marL="0" lvl="0" indent="0" algn="ctr" defTabSz="1066800">
            <a:lnSpc>
              <a:spcPct val="90000"/>
            </a:lnSpc>
            <a:spcBef>
              <a:spcPct val="0"/>
            </a:spcBef>
            <a:spcAft>
              <a:spcPct val="35000"/>
            </a:spcAft>
            <a:buNone/>
          </a:pPr>
          <a:r>
            <a:rPr lang="en-US" sz="2400" kern="1200" dirty="0"/>
            <a:t>Reduce()</a:t>
          </a:r>
        </a:p>
        <a:p>
          <a:pPr marL="0" lvl="0" indent="0" algn="ctr" defTabSz="1066800">
            <a:lnSpc>
              <a:spcPct val="90000"/>
            </a:lnSpc>
            <a:spcBef>
              <a:spcPct val="0"/>
            </a:spcBef>
            <a:spcAft>
              <a:spcPct val="35000"/>
            </a:spcAft>
            <a:buNone/>
          </a:pPr>
          <a:r>
            <a:rPr lang="en-US" sz="2400" kern="1200" dirty="0"/>
            <a:t>Count()</a:t>
          </a:r>
        </a:p>
        <a:p>
          <a:pPr marL="0" lvl="0" indent="0" algn="ctr" defTabSz="1066800">
            <a:lnSpc>
              <a:spcPct val="90000"/>
            </a:lnSpc>
            <a:spcBef>
              <a:spcPct val="0"/>
            </a:spcBef>
            <a:spcAft>
              <a:spcPct val="35000"/>
            </a:spcAft>
            <a:buNone/>
          </a:pPr>
          <a:r>
            <a:rPr lang="en-US" sz="2400" kern="1200" dirty="0"/>
            <a:t>Collect()</a:t>
          </a:r>
        </a:p>
        <a:p>
          <a:pPr marL="0" lvl="0" indent="0" algn="ctr" defTabSz="1066800">
            <a:lnSpc>
              <a:spcPct val="90000"/>
            </a:lnSpc>
            <a:spcBef>
              <a:spcPct val="0"/>
            </a:spcBef>
            <a:spcAft>
              <a:spcPct val="35000"/>
            </a:spcAft>
            <a:buNone/>
          </a:pPr>
          <a:r>
            <a:rPr lang="en-US" sz="2400" kern="1200" dirty="0"/>
            <a:t>Min()</a:t>
          </a:r>
        </a:p>
        <a:p>
          <a:pPr marL="0" lvl="0" indent="0" algn="ctr" defTabSz="1066800">
            <a:lnSpc>
              <a:spcPct val="90000"/>
            </a:lnSpc>
            <a:spcBef>
              <a:spcPct val="0"/>
            </a:spcBef>
            <a:spcAft>
              <a:spcPct val="35000"/>
            </a:spcAft>
            <a:buNone/>
          </a:pPr>
          <a:r>
            <a:rPr lang="en-US" sz="2400" kern="1200" dirty="0"/>
            <a:t>Max()</a:t>
          </a:r>
        </a:p>
      </dsp:txBody>
      <dsp:txXfrm>
        <a:off x="4368410" y="989160"/>
        <a:ext cx="2422875" cy="3737575"/>
      </dsp:txXfrm>
    </dsp:sp>
    <dsp:sp modelId="{F46560D7-968C-4850-82DB-1CB06E05C39A}">
      <dsp:nvSpPr>
        <dsp:cNvPr id="0" name=""/>
        <dsp:cNvSpPr/>
      </dsp:nvSpPr>
      <dsp:spPr>
        <a:xfrm>
          <a:off x="7300090" y="989160"/>
          <a:ext cx="2422875" cy="3697150"/>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kern="1200" dirty="0"/>
            <a:t>Short-Circuiting</a:t>
          </a:r>
        </a:p>
        <a:p>
          <a:pPr marL="0" lvl="0" indent="0" algn="ctr" defTabSz="1066800">
            <a:lnSpc>
              <a:spcPct val="90000"/>
            </a:lnSpc>
            <a:spcBef>
              <a:spcPct val="0"/>
            </a:spcBef>
            <a:spcAft>
              <a:spcPct val="35000"/>
            </a:spcAft>
            <a:buNone/>
          </a:pPr>
          <a:r>
            <a:rPr lang="en-US" sz="2400" kern="1200" dirty="0"/>
            <a:t>Limit()</a:t>
          </a:r>
        </a:p>
        <a:p>
          <a:pPr marL="0" lvl="0" indent="0" algn="ctr" defTabSz="1066800">
            <a:lnSpc>
              <a:spcPct val="90000"/>
            </a:lnSpc>
            <a:spcBef>
              <a:spcPct val="0"/>
            </a:spcBef>
            <a:spcAft>
              <a:spcPct val="35000"/>
            </a:spcAft>
            <a:buNone/>
          </a:pPr>
          <a:r>
            <a:rPr lang="en-US" sz="2400" kern="1200" dirty="0" err="1"/>
            <a:t>findFirst</a:t>
          </a:r>
          <a:r>
            <a:rPr lang="en-US" sz="2400" kern="1200" dirty="0"/>
            <a:t>()</a:t>
          </a:r>
        </a:p>
        <a:p>
          <a:pPr marL="0" lvl="0" indent="0" algn="ctr" defTabSz="1066800">
            <a:lnSpc>
              <a:spcPct val="90000"/>
            </a:lnSpc>
            <a:spcBef>
              <a:spcPct val="0"/>
            </a:spcBef>
            <a:spcAft>
              <a:spcPct val="35000"/>
            </a:spcAft>
            <a:buNone/>
          </a:pPr>
          <a:r>
            <a:rPr lang="en-US" sz="2400" kern="1200" dirty="0" err="1"/>
            <a:t>findAny</a:t>
          </a:r>
          <a:r>
            <a:rPr lang="en-US" sz="2400" kern="1200" dirty="0"/>
            <a:t>()</a:t>
          </a:r>
        </a:p>
      </dsp:txBody>
      <dsp:txXfrm>
        <a:off x="7300090" y="989160"/>
        <a:ext cx="2422875" cy="369715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3F77B3-04AC-4F59-B9DE-EB4D2DED098C}">
      <dsp:nvSpPr>
        <dsp:cNvPr id="0" name=""/>
        <dsp:cNvSpPr/>
      </dsp:nvSpPr>
      <dsp:spPr>
        <a:xfrm>
          <a:off x="5727031" y="2896913"/>
          <a:ext cx="4051916" cy="703225"/>
        </a:xfrm>
        <a:custGeom>
          <a:avLst/>
          <a:gdLst/>
          <a:ahLst/>
          <a:cxnLst/>
          <a:rect l="0" t="0" r="0" b="0"/>
          <a:pathLst>
            <a:path>
              <a:moveTo>
                <a:pt x="0" y="0"/>
              </a:moveTo>
              <a:lnTo>
                <a:pt x="0" y="351612"/>
              </a:lnTo>
              <a:lnTo>
                <a:pt x="4051916" y="351612"/>
              </a:lnTo>
              <a:lnTo>
                <a:pt x="4051916" y="703225"/>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BBF072B-F898-4CB5-9784-26748EDDA587}">
      <dsp:nvSpPr>
        <dsp:cNvPr id="0" name=""/>
        <dsp:cNvSpPr/>
      </dsp:nvSpPr>
      <dsp:spPr>
        <a:xfrm>
          <a:off x="5681311" y="2896913"/>
          <a:ext cx="91440" cy="703225"/>
        </a:xfrm>
        <a:custGeom>
          <a:avLst/>
          <a:gdLst/>
          <a:ahLst/>
          <a:cxnLst/>
          <a:rect l="0" t="0" r="0" b="0"/>
          <a:pathLst>
            <a:path>
              <a:moveTo>
                <a:pt x="45720" y="0"/>
              </a:moveTo>
              <a:lnTo>
                <a:pt x="45720" y="703225"/>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0E4F07F-DDFC-450E-8ABD-04A16556CF7E}">
      <dsp:nvSpPr>
        <dsp:cNvPr id="0" name=""/>
        <dsp:cNvSpPr/>
      </dsp:nvSpPr>
      <dsp:spPr>
        <a:xfrm>
          <a:off x="1675114" y="2896913"/>
          <a:ext cx="4051916" cy="703225"/>
        </a:xfrm>
        <a:custGeom>
          <a:avLst/>
          <a:gdLst/>
          <a:ahLst/>
          <a:cxnLst/>
          <a:rect l="0" t="0" r="0" b="0"/>
          <a:pathLst>
            <a:path>
              <a:moveTo>
                <a:pt x="4051916" y="0"/>
              </a:moveTo>
              <a:lnTo>
                <a:pt x="4051916" y="351612"/>
              </a:lnTo>
              <a:lnTo>
                <a:pt x="0" y="351612"/>
              </a:lnTo>
              <a:lnTo>
                <a:pt x="0" y="703225"/>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36724C7-3F1F-4322-AA8E-ED80C9673E35}">
      <dsp:nvSpPr>
        <dsp:cNvPr id="0" name=""/>
        <dsp:cNvSpPr/>
      </dsp:nvSpPr>
      <dsp:spPr>
        <a:xfrm>
          <a:off x="4052685" y="1222568"/>
          <a:ext cx="3348691" cy="167434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en-US" sz="2100" kern="1200" dirty="0"/>
            <a:t>Design Patterns</a:t>
          </a:r>
          <a:endParaRPr lang="en-IN" sz="2100" kern="1200" dirty="0"/>
        </a:p>
      </dsp:txBody>
      <dsp:txXfrm>
        <a:off x="4052685" y="1222568"/>
        <a:ext cx="3348691" cy="1674345"/>
      </dsp:txXfrm>
    </dsp:sp>
    <dsp:sp modelId="{798AB6C6-80C3-4454-BB7B-01B8D9786CF7}">
      <dsp:nvSpPr>
        <dsp:cNvPr id="0" name=""/>
        <dsp:cNvSpPr/>
      </dsp:nvSpPr>
      <dsp:spPr>
        <a:xfrm>
          <a:off x="769" y="3600139"/>
          <a:ext cx="3348691" cy="167434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en-US" sz="2100" kern="1200" dirty="0"/>
            <a:t>Creational-</a:t>
          </a:r>
        </a:p>
        <a:p>
          <a:pPr marL="0" lvl="0" indent="0" algn="ctr" defTabSz="933450">
            <a:lnSpc>
              <a:spcPct val="90000"/>
            </a:lnSpc>
            <a:spcBef>
              <a:spcPct val="0"/>
            </a:spcBef>
            <a:spcAft>
              <a:spcPct val="35000"/>
            </a:spcAft>
            <a:buNone/>
          </a:pPr>
          <a:r>
            <a:rPr lang="en-IN" sz="2100" kern="1200" dirty="0"/>
            <a:t>Provide the object creation mechanism that increase the flexibility and reuse of existing code</a:t>
          </a:r>
        </a:p>
      </dsp:txBody>
      <dsp:txXfrm>
        <a:off x="769" y="3600139"/>
        <a:ext cx="3348691" cy="1674345"/>
      </dsp:txXfrm>
    </dsp:sp>
    <dsp:sp modelId="{4FC4228F-F638-406A-B437-0926B91C50C5}">
      <dsp:nvSpPr>
        <dsp:cNvPr id="0" name=""/>
        <dsp:cNvSpPr/>
      </dsp:nvSpPr>
      <dsp:spPr>
        <a:xfrm>
          <a:off x="4052685" y="3600139"/>
          <a:ext cx="3348691" cy="167434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en-US" sz="2100" kern="1200" dirty="0"/>
            <a:t>Structural- explain how to assemble the object and classes into larger structure</a:t>
          </a:r>
        </a:p>
      </dsp:txBody>
      <dsp:txXfrm>
        <a:off x="4052685" y="3600139"/>
        <a:ext cx="3348691" cy="1674345"/>
      </dsp:txXfrm>
    </dsp:sp>
    <dsp:sp modelId="{28B001B1-6793-4830-B853-51920CF3D477}">
      <dsp:nvSpPr>
        <dsp:cNvPr id="0" name=""/>
        <dsp:cNvSpPr/>
      </dsp:nvSpPr>
      <dsp:spPr>
        <a:xfrm>
          <a:off x="8104602" y="3600139"/>
          <a:ext cx="3348691" cy="167434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en-US" sz="2100" kern="1200" dirty="0"/>
            <a:t>Behavioral- communication and assignment of responsibilities in between the objects</a:t>
          </a:r>
          <a:endParaRPr lang="en-IN" sz="2100" kern="1200" dirty="0"/>
        </a:p>
      </dsp:txBody>
      <dsp:txXfrm>
        <a:off x="8104602" y="3600139"/>
        <a:ext cx="3348691" cy="167434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B0CFA5D-86BA-4BA1-9EE6-0072053BF02D}">
      <dsp:nvSpPr>
        <dsp:cNvPr id="0" name=""/>
        <dsp:cNvSpPr/>
      </dsp:nvSpPr>
      <dsp:spPr>
        <a:xfrm>
          <a:off x="6536" y="218509"/>
          <a:ext cx="1815987" cy="1815987"/>
        </a:xfrm>
        <a:prstGeom prst="ellipse">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en-US" sz="1700" kern="1200" dirty="0"/>
            <a:t>Spring Framework</a:t>
          </a:r>
        </a:p>
      </dsp:txBody>
      <dsp:txXfrm>
        <a:off x="272481" y="484454"/>
        <a:ext cx="1284097" cy="1284097"/>
      </dsp:txXfrm>
    </dsp:sp>
    <dsp:sp modelId="{97CACC3A-C414-4628-A8DF-20C19CD5A246}">
      <dsp:nvSpPr>
        <dsp:cNvPr id="0" name=""/>
        <dsp:cNvSpPr/>
      </dsp:nvSpPr>
      <dsp:spPr>
        <a:xfrm>
          <a:off x="1969982" y="599866"/>
          <a:ext cx="1053272" cy="1053272"/>
        </a:xfrm>
        <a:prstGeom prst="mathPlus">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2109593" y="1002637"/>
        <a:ext cx="774050" cy="247730"/>
      </dsp:txXfrm>
    </dsp:sp>
    <dsp:sp modelId="{31B6339A-733C-4B5C-9652-CD64BFED9176}">
      <dsp:nvSpPr>
        <dsp:cNvPr id="0" name=""/>
        <dsp:cNvSpPr/>
      </dsp:nvSpPr>
      <dsp:spPr>
        <a:xfrm>
          <a:off x="3170713" y="218509"/>
          <a:ext cx="1815987" cy="1815987"/>
        </a:xfrm>
        <a:prstGeom prst="ellipse">
          <a:avLst/>
        </a:prstGeom>
        <a:gradFill rotWithShape="0">
          <a:gsLst>
            <a:gs pos="0">
              <a:schemeClr val="accent5">
                <a:hueOff val="-2451115"/>
                <a:satOff val="-3409"/>
                <a:lumOff val="-1307"/>
                <a:alphaOff val="0"/>
                <a:satMod val="103000"/>
                <a:lumMod val="102000"/>
                <a:tint val="94000"/>
              </a:schemeClr>
            </a:gs>
            <a:gs pos="50000">
              <a:schemeClr val="accent5">
                <a:hueOff val="-2451115"/>
                <a:satOff val="-3409"/>
                <a:lumOff val="-1307"/>
                <a:alphaOff val="0"/>
                <a:satMod val="110000"/>
                <a:lumMod val="100000"/>
                <a:shade val="100000"/>
              </a:schemeClr>
            </a:gs>
            <a:gs pos="100000">
              <a:schemeClr val="accent5">
                <a:hueOff val="-2451115"/>
                <a:satOff val="-3409"/>
                <a:lumOff val="-1307"/>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en-US" sz="1700" kern="1200" dirty="0"/>
            <a:t>HTTP Servers</a:t>
          </a:r>
        </a:p>
      </dsp:txBody>
      <dsp:txXfrm>
        <a:off x="3436658" y="484454"/>
        <a:ext cx="1284097" cy="1284097"/>
      </dsp:txXfrm>
    </dsp:sp>
    <dsp:sp modelId="{07F75E25-84BB-4B3B-BFD1-53F6EEBC659F}">
      <dsp:nvSpPr>
        <dsp:cNvPr id="0" name=""/>
        <dsp:cNvSpPr/>
      </dsp:nvSpPr>
      <dsp:spPr>
        <a:xfrm>
          <a:off x="5134159" y="599866"/>
          <a:ext cx="1053272" cy="1053272"/>
        </a:xfrm>
        <a:prstGeom prst="mathMinus">
          <a:avLst/>
        </a:prstGeom>
        <a:solidFill>
          <a:srgbClr val="C00000"/>
        </a:soli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5273770" y="1002637"/>
        <a:ext cx="774050" cy="247730"/>
      </dsp:txXfrm>
    </dsp:sp>
    <dsp:sp modelId="{43770EB4-7722-4323-A5C3-9B8B74D9BE6C}">
      <dsp:nvSpPr>
        <dsp:cNvPr id="0" name=""/>
        <dsp:cNvSpPr/>
      </dsp:nvSpPr>
      <dsp:spPr>
        <a:xfrm>
          <a:off x="6334890" y="218509"/>
          <a:ext cx="1815987" cy="1815987"/>
        </a:xfrm>
        <a:prstGeom prst="ellipse">
          <a:avLst/>
        </a:prstGeom>
        <a:solidFill>
          <a:schemeClr val="accent2">
            <a:lumMod val="75000"/>
          </a:schemeClr>
        </a:soli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en-US" sz="1700" kern="1200" dirty="0"/>
            <a:t>XML Configuration</a:t>
          </a:r>
        </a:p>
      </dsp:txBody>
      <dsp:txXfrm>
        <a:off x="6600835" y="484454"/>
        <a:ext cx="1284097" cy="1284097"/>
      </dsp:txXfrm>
    </dsp:sp>
    <dsp:sp modelId="{B4D19E60-4946-4447-BEDB-EADB3BA8727F}">
      <dsp:nvSpPr>
        <dsp:cNvPr id="0" name=""/>
        <dsp:cNvSpPr/>
      </dsp:nvSpPr>
      <dsp:spPr>
        <a:xfrm>
          <a:off x="8298335" y="599866"/>
          <a:ext cx="1053272" cy="1053272"/>
        </a:xfrm>
        <a:prstGeom prst="mathEqual">
          <a:avLst/>
        </a:prstGeom>
        <a:gradFill rotWithShape="0">
          <a:gsLst>
            <a:gs pos="0">
              <a:schemeClr val="accent5">
                <a:hueOff val="-7353344"/>
                <a:satOff val="-10228"/>
                <a:lumOff val="-3922"/>
                <a:alphaOff val="0"/>
                <a:satMod val="103000"/>
                <a:lumMod val="102000"/>
                <a:tint val="94000"/>
              </a:schemeClr>
            </a:gs>
            <a:gs pos="50000">
              <a:schemeClr val="accent5">
                <a:hueOff val="-7353344"/>
                <a:satOff val="-10228"/>
                <a:lumOff val="-3922"/>
                <a:alphaOff val="0"/>
                <a:satMod val="110000"/>
                <a:lumMod val="100000"/>
                <a:shade val="100000"/>
              </a:schemeClr>
            </a:gs>
            <a:gs pos="100000">
              <a:schemeClr val="accent5">
                <a:hueOff val="-7353344"/>
                <a:satOff val="-10228"/>
                <a:lumOff val="-3922"/>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8437946" y="816840"/>
        <a:ext cx="774050" cy="619324"/>
      </dsp:txXfrm>
    </dsp:sp>
    <dsp:sp modelId="{C002B2CC-78A2-46FC-83AD-008C4E8993AA}">
      <dsp:nvSpPr>
        <dsp:cNvPr id="0" name=""/>
        <dsp:cNvSpPr/>
      </dsp:nvSpPr>
      <dsp:spPr>
        <a:xfrm>
          <a:off x="9499066" y="218509"/>
          <a:ext cx="1815987" cy="1815987"/>
        </a:xfrm>
        <a:prstGeom prst="ellipse">
          <a:avLst/>
        </a:prstGeom>
        <a:gradFill rotWithShape="0">
          <a:gsLst>
            <a:gs pos="0">
              <a:schemeClr val="accent5">
                <a:hueOff val="-7353344"/>
                <a:satOff val="-10228"/>
                <a:lumOff val="-3922"/>
                <a:alphaOff val="0"/>
                <a:satMod val="103000"/>
                <a:lumMod val="102000"/>
                <a:tint val="94000"/>
              </a:schemeClr>
            </a:gs>
            <a:gs pos="50000">
              <a:schemeClr val="accent5">
                <a:hueOff val="-7353344"/>
                <a:satOff val="-10228"/>
                <a:lumOff val="-3922"/>
                <a:alphaOff val="0"/>
                <a:satMod val="110000"/>
                <a:lumMod val="100000"/>
                <a:shade val="100000"/>
              </a:schemeClr>
            </a:gs>
            <a:gs pos="100000">
              <a:schemeClr val="accent5">
                <a:hueOff val="-7353344"/>
                <a:satOff val="-10228"/>
                <a:lumOff val="-3922"/>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en-US" sz="1700" kern="1200" dirty="0"/>
            <a:t>Spring Boot</a:t>
          </a:r>
        </a:p>
      </dsp:txBody>
      <dsp:txXfrm>
        <a:off x="9765011" y="484454"/>
        <a:ext cx="1284097" cy="128409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8D4FB6-70F8-465B-86D5-63BDFC71F596}">
      <dsp:nvSpPr>
        <dsp:cNvPr id="0" name=""/>
        <dsp:cNvSpPr/>
      </dsp:nvSpPr>
      <dsp:spPr>
        <a:xfrm>
          <a:off x="5429839" y="2894328"/>
          <a:ext cx="3841651" cy="666732"/>
        </a:xfrm>
        <a:custGeom>
          <a:avLst/>
          <a:gdLst/>
          <a:ahLst/>
          <a:cxnLst/>
          <a:rect l="0" t="0" r="0" b="0"/>
          <a:pathLst>
            <a:path>
              <a:moveTo>
                <a:pt x="0" y="0"/>
              </a:moveTo>
              <a:lnTo>
                <a:pt x="0" y="333366"/>
              </a:lnTo>
              <a:lnTo>
                <a:pt x="3841651" y="333366"/>
              </a:lnTo>
              <a:lnTo>
                <a:pt x="3841651" y="666732"/>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5E14EF0-3F00-4AC2-900A-2DAB93004D3D}">
      <dsp:nvSpPr>
        <dsp:cNvPr id="0" name=""/>
        <dsp:cNvSpPr/>
      </dsp:nvSpPr>
      <dsp:spPr>
        <a:xfrm>
          <a:off x="5384119" y="2894328"/>
          <a:ext cx="91440" cy="666732"/>
        </a:xfrm>
        <a:custGeom>
          <a:avLst/>
          <a:gdLst/>
          <a:ahLst/>
          <a:cxnLst/>
          <a:rect l="0" t="0" r="0" b="0"/>
          <a:pathLst>
            <a:path>
              <a:moveTo>
                <a:pt x="45720" y="0"/>
              </a:moveTo>
              <a:lnTo>
                <a:pt x="45720" y="666732"/>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7FA951D-32C1-456D-9925-9B736F01D563}">
      <dsp:nvSpPr>
        <dsp:cNvPr id="0" name=""/>
        <dsp:cNvSpPr/>
      </dsp:nvSpPr>
      <dsp:spPr>
        <a:xfrm>
          <a:off x="1588188" y="2894328"/>
          <a:ext cx="3841651" cy="666732"/>
        </a:xfrm>
        <a:custGeom>
          <a:avLst/>
          <a:gdLst/>
          <a:ahLst/>
          <a:cxnLst/>
          <a:rect l="0" t="0" r="0" b="0"/>
          <a:pathLst>
            <a:path>
              <a:moveTo>
                <a:pt x="3841651" y="0"/>
              </a:moveTo>
              <a:lnTo>
                <a:pt x="3841651" y="333366"/>
              </a:lnTo>
              <a:lnTo>
                <a:pt x="0" y="333366"/>
              </a:lnTo>
              <a:lnTo>
                <a:pt x="0" y="666732"/>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2001A20-069E-4B64-B5AB-46409165131E}">
      <dsp:nvSpPr>
        <dsp:cNvPr id="0" name=""/>
        <dsp:cNvSpPr/>
      </dsp:nvSpPr>
      <dsp:spPr>
        <a:xfrm>
          <a:off x="2075379" y="270146"/>
          <a:ext cx="6708919" cy="2624181"/>
        </a:xfrm>
        <a:prstGeom prst="rect">
          <a:avLst/>
        </a:prstGeom>
        <a:solidFill>
          <a:schemeClr val="tx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en-US" sz="2100" kern="1200" dirty="0"/>
            <a:t>@</a:t>
          </a:r>
          <a:r>
            <a:rPr lang="en-US" sz="2100" kern="1200" dirty="0" err="1"/>
            <a:t>SpringBootApplication</a:t>
          </a:r>
          <a:endParaRPr lang="en-US" sz="2100" kern="1200" dirty="0"/>
        </a:p>
        <a:p>
          <a:pPr marL="0" lvl="0" indent="0" algn="ctr" defTabSz="933450">
            <a:lnSpc>
              <a:spcPct val="90000"/>
            </a:lnSpc>
            <a:spcBef>
              <a:spcPct val="0"/>
            </a:spcBef>
            <a:spcAft>
              <a:spcPct val="35000"/>
            </a:spcAft>
            <a:buNone/>
          </a:pPr>
          <a:r>
            <a:rPr lang="en-US" sz="2100" kern="1200" dirty="0"/>
            <a:t>Equivalent to below three with their </a:t>
          </a:r>
          <a:r>
            <a:rPr lang="en-US" sz="2100" b="1" kern="1200" dirty="0">
              <a:solidFill>
                <a:srgbClr val="FF0000"/>
              </a:solidFill>
            </a:rPr>
            <a:t>default</a:t>
          </a:r>
          <a:r>
            <a:rPr lang="en-US" sz="2100" kern="1200" dirty="0"/>
            <a:t> attributes</a:t>
          </a:r>
        </a:p>
        <a:p>
          <a:pPr marL="0" lvl="0" indent="0" algn="ctr" defTabSz="933450">
            <a:lnSpc>
              <a:spcPct val="90000"/>
            </a:lnSpc>
            <a:spcBef>
              <a:spcPct val="0"/>
            </a:spcBef>
            <a:spcAft>
              <a:spcPct val="35000"/>
            </a:spcAft>
            <a:buNone/>
          </a:pPr>
          <a:r>
            <a:rPr lang="en-US" sz="2100" kern="1200" dirty="0" err="1"/>
            <a:t>Com.cg.bank</a:t>
          </a:r>
          <a:r>
            <a:rPr lang="en-US" sz="2100" kern="1200" dirty="0"/>
            <a:t> –</a:t>
          </a:r>
          <a:r>
            <a:rPr lang="en-US" sz="2100" kern="1200" dirty="0" err="1"/>
            <a:t>MainApp</a:t>
          </a:r>
          <a:r>
            <a:rPr lang="en-US" sz="2100" kern="1200" dirty="0"/>
            <a:t> (@</a:t>
          </a:r>
          <a:r>
            <a:rPr lang="en-US" sz="2100" kern="1200" dirty="0" err="1"/>
            <a:t>SpringBootApplication</a:t>
          </a:r>
          <a:r>
            <a:rPr lang="en-US" sz="2100" kern="1200" dirty="0"/>
            <a:t>)</a:t>
          </a:r>
        </a:p>
        <a:p>
          <a:pPr marL="0" lvl="0" indent="0" algn="ctr" defTabSz="933450">
            <a:lnSpc>
              <a:spcPct val="90000"/>
            </a:lnSpc>
            <a:spcBef>
              <a:spcPct val="0"/>
            </a:spcBef>
            <a:spcAft>
              <a:spcPct val="35000"/>
            </a:spcAft>
            <a:buNone/>
          </a:pPr>
          <a:r>
            <a:rPr lang="en-US" sz="2100" kern="1200" dirty="0" err="1"/>
            <a:t>Com.cg.bank.pojo</a:t>
          </a:r>
          <a:r>
            <a:rPr lang="en-US" sz="2100" kern="1200" dirty="0"/>
            <a:t>-Employee(@Entity)</a:t>
          </a:r>
        </a:p>
        <a:p>
          <a:pPr marL="0" lvl="0" indent="0" algn="ctr" defTabSz="933450">
            <a:lnSpc>
              <a:spcPct val="90000"/>
            </a:lnSpc>
            <a:spcBef>
              <a:spcPct val="0"/>
            </a:spcBef>
            <a:spcAft>
              <a:spcPct val="35000"/>
            </a:spcAft>
            <a:buNone/>
          </a:pPr>
          <a:r>
            <a:rPr lang="en-US" sz="2100" kern="1200" dirty="0" err="1"/>
            <a:t>Com.cg.bank.service</a:t>
          </a:r>
          <a:r>
            <a:rPr lang="en-US" sz="2100" kern="1200" dirty="0"/>
            <a:t>(@Service)</a:t>
          </a:r>
        </a:p>
        <a:p>
          <a:pPr marL="0" lvl="0" indent="0" algn="ctr" defTabSz="933450">
            <a:lnSpc>
              <a:spcPct val="90000"/>
            </a:lnSpc>
            <a:spcBef>
              <a:spcPct val="0"/>
            </a:spcBef>
            <a:spcAft>
              <a:spcPct val="35000"/>
            </a:spcAft>
            <a:buNone/>
          </a:pPr>
          <a:endParaRPr lang="en-US" sz="2100" kern="1200" dirty="0"/>
        </a:p>
      </dsp:txBody>
      <dsp:txXfrm>
        <a:off x="2075379" y="270146"/>
        <a:ext cx="6708919" cy="2624181"/>
      </dsp:txXfrm>
    </dsp:sp>
    <dsp:sp modelId="{66DB18DF-3D96-4130-A301-F717A7BEEC25}">
      <dsp:nvSpPr>
        <dsp:cNvPr id="0" name=""/>
        <dsp:cNvSpPr/>
      </dsp:nvSpPr>
      <dsp:spPr>
        <a:xfrm>
          <a:off x="729" y="3561060"/>
          <a:ext cx="3174918" cy="1587459"/>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en-IN" sz="2100" kern="1200" dirty="0"/>
            <a:t>@</a:t>
          </a:r>
          <a:r>
            <a:rPr lang="en-IN" sz="2100" kern="1200" dirty="0" err="1"/>
            <a:t>ComponentScan</a:t>
          </a:r>
          <a:r>
            <a:rPr lang="en-IN" sz="2100" kern="1200" dirty="0"/>
            <a:t>-enable @Component scan on the package where the application is located</a:t>
          </a:r>
        </a:p>
      </dsp:txBody>
      <dsp:txXfrm>
        <a:off x="729" y="3561060"/>
        <a:ext cx="3174918" cy="1587459"/>
      </dsp:txXfrm>
    </dsp:sp>
    <dsp:sp modelId="{A86333DE-D676-4F73-9955-C7E96C7EFAE2}">
      <dsp:nvSpPr>
        <dsp:cNvPr id="0" name=""/>
        <dsp:cNvSpPr/>
      </dsp:nvSpPr>
      <dsp:spPr>
        <a:xfrm>
          <a:off x="3842380" y="3561060"/>
          <a:ext cx="3174918" cy="1587459"/>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en-IN" sz="2100" kern="1200" dirty="0"/>
            <a:t>@</a:t>
          </a:r>
          <a:r>
            <a:rPr lang="en-IN" sz="2100" kern="1200" dirty="0" err="1"/>
            <a:t>EnableAutoConfiguration</a:t>
          </a:r>
          <a:r>
            <a:rPr lang="en-IN" sz="2100" kern="1200" dirty="0"/>
            <a:t>- enables spring auto-configuration</a:t>
          </a:r>
          <a:endParaRPr lang="en-US" sz="2100" kern="1200" dirty="0"/>
        </a:p>
      </dsp:txBody>
      <dsp:txXfrm>
        <a:off x="3842380" y="3561060"/>
        <a:ext cx="3174918" cy="1587459"/>
      </dsp:txXfrm>
    </dsp:sp>
    <dsp:sp modelId="{435A4AF7-3BE2-40F2-9DD1-D4B02FEE90A7}">
      <dsp:nvSpPr>
        <dsp:cNvPr id="0" name=""/>
        <dsp:cNvSpPr/>
      </dsp:nvSpPr>
      <dsp:spPr>
        <a:xfrm>
          <a:off x="7684031" y="3561060"/>
          <a:ext cx="3174918" cy="1587459"/>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en-IN" sz="2100" kern="1200" dirty="0"/>
            <a:t>@Configuration- allow to register extra beans in the context or import additional configuration </a:t>
          </a:r>
          <a:r>
            <a:rPr lang="en-IN" sz="2100" kern="1200" dirty="0" err="1"/>
            <a:t>clsses</a:t>
          </a:r>
          <a:endParaRPr lang="en-US" sz="2100" kern="1200" dirty="0"/>
        </a:p>
      </dsp:txBody>
      <dsp:txXfrm>
        <a:off x="7684031" y="3561060"/>
        <a:ext cx="3174918" cy="1587459"/>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ABB24A-DCA2-4077-83D8-5F4851472C1B}">
      <dsp:nvSpPr>
        <dsp:cNvPr id="0" name=""/>
        <dsp:cNvSpPr/>
      </dsp:nvSpPr>
      <dsp:spPr>
        <a:xfrm>
          <a:off x="6777" y="674342"/>
          <a:ext cx="2025676" cy="1215405"/>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t>Controller</a:t>
          </a:r>
        </a:p>
        <a:p>
          <a:pPr marL="0" lvl="0" indent="0" algn="ctr" defTabSz="1200150">
            <a:lnSpc>
              <a:spcPct val="90000"/>
            </a:lnSpc>
            <a:spcBef>
              <a:spcPct val="0"/>
            </a:spcBef>
            <a:spcAft>
              <a:spcPct val="35000"/>
            </a:spcAft>
            <a:buNone/>
          </a:pPr>
          <a:r>
            <a:rPr lang="en-US" sz="2700" kern="1200" dirty="0"/>
            <a:t>Layer</a:t>
          </a:r>
        </a:p>
      </dsp:txBody>
      <dsp:txXfrm>
        <a:off x="42375" y="709940"/>
        <a:ext cx="1954480" cy="1144209"/>
      </dsp:txXfrm>
    </dsp:sp>
    <dsp:sp modelId="{AC60ACB8-EA1E-4779-BD8E-DD0058522D08}">
      <dsp:nvSpPr>
        <dsp:cNvPr id="0" name=""/>
        <dsp:cNvSpPr/>
      </dsp:nvSpPr>
      <dsp:spPr>
        <a:xfrm>
          <a:off x="1977177" y="1030861"/>
          <a:ext cx="945131" cy="502367"/>
        </a:xfrm>
        <a:prstGeom prst="leftRightArrow">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33450">
            <a:lnSpc>
              <a:spcPct val="90000"/>
            </a:lnSpc>
            <a:spcBef>
              <a:spcPct val="0"/>
            </a:spcBef>
            <a:spcAft>
              <a:spcPct val="35000"/>
            </a:spcAft>
            <a:buNone/>
          </a:pPr>
          <a:endParaRPr lang="en-US" sz="2100" kern="1200"/>
        </a:p>
      </dsp:txBody>
      <dsp:txXfrm>
        <a:off x="1977177" y="1131334"/>
        <a:ext cx="794421" cy="301421"/>
      </dsp:txXfrm>
    </dsp:sp>
    <dsp:sp modelId="{F88562EC-1253-40A7-95E2-7945491CD838}">
      <dsp:nvSpPr>
        <dsp:cNvPr id="0" name=""/>
        <dsp:cNvSpPr/>
      </dsp:nvSpPr>
      <dsp:spPr>
        <a:xfrm>
          <a:off x="2842724" y="674342"/>
          <a:ext cx="2025676" cy="1215405"/>
        </a:xfrm>
        <a:prstGeom prst="roundRect">
          <a:avLst>
            <a:gd name="adj" fmla="val 10000"/>
          </a:avLst>
        </a:prstGeom>
        <a:solidFill>
          <a:schemeClr val="accent5">
            <a:hueOff val="-3676672"/>
            <a:satOff val="-5114"/>
            <a:lumOff val="-19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t>Service Layer</a:t>
          </a:r>
        </a:p>
      </dsp:txBody>
      <dsp:txXfrm>
        <a:off x="2878322" y="709940"/>
        <a:ext cx="1954480" cy="1144209"/>
      </dsp:txXfrm>
    </dsp:sp>
    <dsp:sp modelId="{00D86E8F-D62D-4639-9B68-FDF83CD24C71}">
      <dsp:nvSpPr>
        <dsp:cNvPr id="0" name=""/>
        <dsp:cNvSpPr/>
      </dsp:nvSpPr>
      <dsp:spPr>
        <a:xfrm>
          <a:off x="4760534" y="1030861"/>
          <a:ext cx="1050311" cy="502367"/>
        </a:xfrm>
        <a:prstGeom prst="leftRightArrow">
          <a:avLst/>
        </a:prstGeom>
        <a:solidFill>
          <a:schemeClr val="accent5">
            <a:hueOff val="-7353344"/>
            <a:satOff val="-10228"/>
            <a:lumOff val="-3922"/>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33450">
            <a:lnSpc>
              <a:spcPct val="90000"/>
            </a:lnSpc>
            <a:spcBef>
              <a:spcPct val="0"/>
            </a:spcBef>
            <a:spcAft>
              <a:spcPct val="35000"/>
            </a:spcAft>
            <a:buNone/>
          </a:pPr>
          <a:endParaRPr lang="en-US" sz="2100" kern="1200"/>
        </a:p>
      </dsp:txBody>
      <dsp:txXfrm>
        <a:off x="4760534" y="1131334"/>
        <a:ext cx="899601" cy="301421"/>
      </dsp:txXfrm>
    </dsp:sp>
    <dsp:sp modelId="{CC09C803-59E2-4FB2-B761-B0EB423D3BC0}">
      <dsp:nvSpPr>
        <dsp:cNvPr id="0" name=""/>
        <dsp:cNvSpPr/>
      </dsp:nvSpPr>
      <dsp:spPr>
        <a:xfrm>
          <a:off x="5678671" y="674342"/>
          <a:ext cx="2025676" cy="1215405"/>
        </a:xfrm>
        <a:prstGeom prst="roundRect">
          <a:avLst>
            <a:gd name="adj" fmla="val 10000"/>
          </a:avLst>
        </a:prstGeom>
        <a:solidFill>
          <a:schemeClr val="accent5">
            <a:hueOff val="-7353344"/>
            <a:satOff val="-10228"/>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t>Dao Layer</a:t>
          </a:r>
        </a:p>
      </dsp:txBody>
      <dsp:txXfrm>
        <a:off x="5714269" y="709940"/>
        <a:ext cx="1954480" cy="1144209"/>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E5720B-0EB3-4761-B9E1-0F6841AC681E}">
      <dsp:nvSpPr>
        <dsp:cNvPr id="0" name=""/>
        <dsp:cNvSpPr/>
      </dsp:nvSpPr>
      <dsp:spPr>
        <a:xfrm>
          <a:off x="7143" y="500828"/>
          <a:ext cx="2135187" cy="1281112"/>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Publisher/Producer</a:t>
          </a:r>
        </a:p>
      </dsp:txBody>
      <dsp:txXfrm>
        <a:off x="44665" y="538350"/>
        <a:ext cx="2060143" cy="1206068"/>
      </dsp:txXfrm>
    </dsp:sp>
    <dsp:sp modelId="{8E29B755-193B-4E96-99BA-F2BF03C5CF73}">
      <dsp:nvSpPr>
        <dsp:cNvPr id="0" name=""/>
        <dsp:cNvSpPr/>
      </dsp:nvSpPr>
      <dsp:spPr>
        <a:xfrm>
          <a:off x="2355850" y="876621"/>
          <a:ext cx="452659" cy="529526"/>
        </a:xfrm>
        <a:prstGeom prst="rightArrow">
          <a:avLst>
            <a:gd name="adj1" fmla="val 60000"/>
            <a:gd name="adj2" fmla="val 5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US" sz="1600" kern="1200"/>
        </a:p>
      </dsp:txBody>
      <dsp:txXfrm>
        <a:off x="2355850" y="982526"/>
        <a:ext cx="316861" cy="317716"/>
      </dsp:txXfrm>
    </dsp:sp>
    <dsp:sp modelId="{3B79588F-EE32-4A40-B3F0-F646ECC51821}">
      <dsp:nvSpPr>
        <dsp:cNvPr id="0" name=""/>
        <dsp:cNvSpPr/>
      </dsp:nvSpPr>
      <dsp:spPr>
        <a:xfrm>
          <a:off x="2996406" y="500828"/>
          <a:ext cx="2135187" cy="1281112"/>
        </a:xfrm>
        <a:prstGeom prst="roundRect">
          <a:avLst>
            <a:gd name="adj" fmla="val 10000"/>
          </a:avLst>
        </a:prstGeom>
        <a:solidFill>
          <a:schemeClr val="accent5">
            <a:hueOff val="-3676672"/>
            <a:satOff val="-5114"/>
            <a:lumOff val="-19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Message Broker</a:t>
          </a:r>
        </a:p>
        <a:p>
          <a:pPr marL="0" lvl="0" indent="0" algn="ctr" defTabSz="844550">
            <a:lnSpc>
              <a:spcPct val="90000"/>
            </a:lnSpc>
            <a:spcBef>
              <a:spcPct val="0"/>
            </a:spcBef>
            <a:spcAft>
              <a:spcPct val="35000"/>
            </a:spcAft>
            <a:buNone/>
          </a:pPr>
          <a:endParaRPr lang="en-US" sz="1900" kern="1200" dirty="0"/>
        </a:p>
      </dsp:txBody>
      <dsp:txXfrm>
        <a:off x="3033928" y="538350"/>
        <a:ext cx="2060143" cy="1206068"/>
      </dsp:txXfrm>
    </dsp:sp>
    <dsp:sp modelId="{8B1075AB-E58F-4365-A497-895008CF5F60}">
      <dsp:nvSpPr>
        <dsp:cNvPr id="0" name=""/>
        <dsp:cNvSpPr/>
      </dsp:nvSpPr>
      <dsp:spPr>
        <a:xfrm flipH="1">
          <a:off x="5345112" y="876621"/>
          <a:ext cx="452659" cy="529526"/>
        </a:xfrm>
        <a:prstGeom prst="rightArrow">
          <a:avLst>
            <a:gd name="adj1" fmla="val 60000"/>
            <a:gd name="adj2" fmla="val 50000"/>
          </a:avLst>
        </a:prstGeom>
        <a:solidFill>
          <a:schemeClr val="accent5">
            <a:hueOff val="-7353344"/>
            <a:satOff val="-10228"/>
            <a:lumOff val="-3922"/>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US" sz="1600" kern="1200"/>
        </a:p>
      </dsp:txBody>
      <dsp:txXfrm>
        <a:off x="5480910" y="982526"/>
        <a:ext cx="316861" cy="317716"/>
      </dsp:txXfrm>
    </dsp:sp>
    <dsp:sp modelId="{E4A693BE-2D6D-425E-9567-A4998C7A27D6}">
      <dsp:nvSpPr>
        <dsp:cNvPr id="0" name=""/>
        <dsp:cNvSpPr/>
      </dsp:nvSpPr>
      <dsp:spPr>
        <a:xfrm>
          <a:off x="5985668" y="500828"/>
          <a:ext cx="2135187" cy="1281112"/>
        </a:xfrm>
        <a:prstGeom prst="roundRect">
          <a:avLst>
            <a:gd name="adj" fmla="val 10000"/>
          </a:avLst>
        </a:prstGeom>
        <a:solidFill>
          <a:schemeClr val="accent5">
            <a:hueOff val="-7353344"/>
            <a:satOff val="-10228"/>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Consumer</a:t>
          </a:r>
        </a:p>
      </dsp:txBody>
      <dsp:txXfrm>
        <a:off x="6023190" y="538350"/>
        <a:ext cx="2060143" cy="1206068"/>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E5720B-0EB3-4761-B9E1-0F6841AC681E}">
      <dsp:nvSpPr>
        <dsp:cNvPr id="0" name=""/>
        <dsp:cNvSpPr/>
      </dsp:nvSpPr>
      <dsp:spPr>
        <a:xfrm>
          <a:off x="2417" y="931093"/>
          <a:ext cx="2065438" cy="3965060"/>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t" anchorCtr="0">
          <a:noAutofit/>
        </a:bodyPr>
        <a:lstStyle/>
        <a:p>
          <a:pPr marL="0" lvl="0" indent="0" algn="ctr" defTabSz="800100">
            <a:lnSpc>
              <a:spcPct val="90000"/>
            </a:lnSpc>
            <a:spcBef>
              <a:spcPct val="0"/>
            </a:spcBef>
            <a:spcAft>
              <a:spcPct val="35000"/>
            </a:spcAft>
            <a:buNone/>
          </a:pPr>
          <a:r>
            <a:rPr lang="en-US" sz="1800" kern="1200" dirty="0"/>
            <a:t>Publisher/Producer</a:t>
          </a:r>
        </a:p>
      </dsp:txBody>
      <dsp:txXfrm>
        <a:off x="62912" y="991588"/>
        <a:ext cx="1944448" cy="3844070"/>
      </dsp:txXfrm>
    </dsp:sp>
    <dsp:sp modelId="{8E29B755-193B-4E96-99BA-F2BF03C5CF73}">
      <dsp:nvSpPr>
        <dsp:cNvPr id="0" name=""/>
        <dsp:cNvSpPr/>
      </dsp:nvSpPr>
      <dsp:spPr>
        <a:xfrm>
          <a:off x="2274400" y="2657509"/>
          <a:ext cx="437873" cy="512228"/>
        </a:xfrm>
        <a:prstGeom prst="rightArrow">
          <a:avLst>
            <a:gd name="adj1" fmla="val 60000"/>
            <a:gd name="adj2" fmla="val 5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2274400" y="2759955"/>
        <a:ext cx="306511" cy="307336"/>
      </dsp:txXfrm>
    </dsp:sp>
    <dsp:sp modelId="{3B79588F-EE32-4A40-B3F0-F646ECC51821}">
      <dsp:nvSpPr>
        <dsp:cNvPr id="0" name=""/>
        <dsp:cNvSpPr/>
      </dsp:nvSpPr>
      <dsp:spPr>
        <a:xfrm>
          <a:off x="2894032" y="868250"/>
          <a:ext cx="5476965" cy="4090746"/>
        </a:xfrm>
        <a:prstGeom prst="roundRect">
          <a:avLst>
            <a:gd name="adj" fmla="val 10000"/>
          </a:avLst>
        </a:prstGeom>
        <a:solidFill>
          <a:schemeClr val="accent5">
            <a:hueOff val="-3676672"/>
            <a:satOff val="-5114"/>
            <a:lumOff val="-19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t" anchorCtr="0">
          <a:noAutofit/>
        </a:bodyPr>
        <a:lstStyle/>
        <a:p>
          <a:pPr marL="0" lvl="0" indent="0" algn="ctr" defTabSz="800100">
            <a:lnSpc>
              <a:spcPct val="90000"/>
            </a:lnSpc>
            <a:spcBef>
              <a:spcPct val="0"/>
            </a:spcBef>
            <a:spcAft>
              <a:spcPct val="35000"/>
            </a:spcAft>
            <a:buNone/>
          </a:pPr>
          <a:r>
            <a:rPr lang="en-US" sz="1800" kern="1200" dirty="0"/>
            <a:t>Kafka Cluster</a:t>
          </a:r>
        </a:p>
        <a:p>
          <a:pPr marL="0" lvl="0" indent="0" algn="ctr" defTabSz="800100">
            <a:lnSpc>
              <a:spcPct val="90000"/>
            </a:lnSpc>
            <a:spcBef>
              <a:spcPct val="0"/>
            </a:spcBef>
            <a:spcAft>
              <a:spcPct val="35000"/>
            </a:spcAft>
            <a:buNone/>
          </a:pPr>
          <a:endParaRPr lang="en-US" sz="1800" kern="1200" dirty="0"/>
        </a:p>
      </dsp:txBody>
      <dsp:txXfrm>
        <a:off x="3013846" y="988064"/>
        <a:ext cx="5237337" cy="3851118"/>
      </dsp:txXfrm>
    </dsp:sp>
    <dsp:sp modelId="{8B1075AB-E58F-4365-A497-895008CF5F60}">
      <dsp:nvSpPr>
        <dsp:cNvPr id="0" name=""/>
        <dsp:cNvSpPr/>
      </dsp:nvSpPr>
      <dsp:spPr>
        <a:xfrm flipH="1">
          <a:off x="8577541" y="2657509"/>
          <a:ext cx="437873" cy="512228"/>
        </a:xfrm>
        <a:prstGeom prst="rightArrow">
          <a:avLst>
            <a:gd name="adj1" fmla="val 60000"/>
            <a:gd name="adj2" fmla="val 50000"/>
          </a:avLst>
        </a:prstGeom>
        <a:solidFill>
          <a:schemeClr val="accent5">
            <a:hueOff val="-7353344"/>
            <a:satOff val="-10228"/>
            <a:lumOff val="-3922"/>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8708903" y="2759955"/>
        <a:ext cx="306511" cy="307336"/>
      </dsp:txXfrm>
    </dsp:sp>
    <dsp:sp modelId="{E4A693BE-2D6D-425E-9567-A4998C7A27D6}">
      <dsp:nvSpPr>
        <dsp:cNvPr id="0" name=""/>
        <dsp:cNvSpPr/>
      </dsp:nvSpPr>
      <dsp:spPr>
        <a:xfrm>
          <a:off x="9197173" y="910144"/>
          <a:ext cx="2065438" cy="4006959"/>
        </a:xfrm>
        <a:prstGeom prst="roundRect">
          <a:avLst>
            <a:gd name="adj" fmla="val 10000"/>
          </a:avLst>
        </a:prstGeom>
        <a:solidFill>
          <a:schemeClr val="accent5">
            <a:hueOff val="-7353344"/>
            <a:satOff val="-10228"/>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t" anchorCtr="0">
          <a:noAutofit/>
        </a:bodyPr>
        <a:lstStyle/>
        <a:p>
          <a:pPr marL="0" lvl="0" indent="0" algn="ctr" defTabSz="800100">
            <a:lnSpc>
              <a:spcPct val="90000"/>
            </a:lnSpc>
            <a:spcBef>
              <a:spcPct val="0"/>
            </a:spcBef>
            <a:spcAft>
              <a:spcPct val="35000"/>
            </a:spcAft>
            <a:buNone/>
          </a:pPr>
          <a:r>
            <a:rPr lang="en-US" sz="1800" kern="1200" dirty="0"/>
            <a:t>Consumer</a:t>
          </a:r>
        </a:p>
      </dsp:txBody>
      <dsp:txXfrm>
        <a:off x="9257668" y="970639"/>
        <a:ext cx="1944448" cy="3885969"/>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B722EF-16A6-4FD2-BAB6-A84A8152980D}">
      <dsp:nvSpPr>
        <dsp:cNvPr id="0" name=""/>
        <dsp:cNvSpPr/>
      </dsp:nvSpPr>
      <dsp:spPr>
        <a:xfrm rot="5400000">
          <a:off x="912211" y="1415601"/>
          <a:ext cx="2215043" cy="267119"/>
        </a:xfrm>
        <a:prstGeom prst="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2C3792BA-3E45-49A5-A973-1CFD010BCE86}">
      <dsp:nvSpPr>
        <dsp:cNvPr id="0" name=""/>
        <dsp:cNvSpPr/>
      </dsp:nvSpPr>
      <dsp:spPr>
        <a:xfrm>
          <a:off x="1420658" y="329"/>
          <a:ext cx="2967993" cy="1780795"/>
        </a:xfrm>
        <a:prstGeom prst="roundRect">
          <a:avLst>
            <a:gd name="adj" fmla="val 10000"/>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err="1"/>
            <a:t>CircuitBreaker</a:t>
          </a:r>
          <a:endParaRPr lang="en-US" sz="1600" kern="1200" dirty="0"/>
        </a:p>
      </dsp:txBody>
      <dsp:txXfrm>
        <a:off x="1472816" y="52487"/>
        <a:ext cx="2863677" cy="1676479"/>
      </dsp:txXfrm>
    </dsp:sp>
    <dsp:sp modelId="{FA9DF5EB-C401-4497-81E5-319A4B644415}">
      <dsp:nvSpPr>
        <dsp:cNvPr id="0" name=""/>
        <dsp:cNvSpPr/>
      </dsp:nvSpPr>
      <dsp:spPr>
        <a:xfrm rot="5400000">
          <a:off x="912211" y="3641596"/>
          <a:ext cx="2215043" cy="267119"/>
        </a:xfrm>
        <a:prstGeom prst="rect">
          <a:avLst/>
        </a:prstGeom>
        <a:gradFill rotWithShape="0">
          <a:gsLst>
            <a:gs pos="0">
              <a:schemeClr val="accent5">
                <a:hueOff val="-1838336"/>
                <a:satOff val="-2557"/>
                <a:lumOff val="-981"/>
                <a:alphaOff val="0"/>
                <a:satMod val="103000"/>
                <a:lumMod val="102000"/>
                <a:tint val="94000"/>
              </a:schemeClr>
            </a:gs>
            <a:gs pos="50000">
              <a:schemeClr val="accent5">
                <a:hueOff val="-1838336"/>
                <a:satOff val="-2557"/>
                <a:lumOff val="-981"/>
                <a:alphaOff val="0"/>
                <a:satMod val="110000"/>
                <a:lumMod val="100000"/>
                <a:shade val="100000"/>
              </a:schemeClr>
            </a:gs>
            <a:gs pos="100000">
              <a:schemeClr val="accent5">
                <a:hueOff val="-1838336"/>
                <a:satOff val="-2557"/>
                <a:lumOff val="-981"/>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F1A57FF6-69E0-4CB5-893C-DBFA089B6399}">
      <dsp:nvSpPr>
        <dsp:cNvPr id="0" name=""/>
        <dsp:cNvSpPr/>
      </dsp:nvSpPr>
      <dsp:spPr>
        <a:xfrm>
          <a:off x="1420658" y="2226324"/>
          <a:ext cx="2967993" cy="1780795"/>
        </a:xfrm>
        <a:prstGeom prst="roundRect">
          <a:avLst>
            <a:gd name="adj" fmla="val 10000"/>
          </a:avLst>
        </a:prstGeom>
        <a:gradFill rotWithShape="0">
          <a:gsLst>
            <a:gs pos="0">
              <a:schemeClr val="accent5">
                <a:hueOff val="-1470669"/>
                <a:satOff val="-2046"/>
                <a:lumOff val="-784"/>
                <a:alphaOff val="0"/>
                <a:satMod val="103000"/>
                <a:lumMod val="102000"/>
                <a:tint val="94000"/>
              </a:schemeClr>
            </a:gs>
            <a:gs pos="50000">
              <a:schemeClr val="accent5">
                <a:hueOff val="-1470669"/>
                <a:satOff val="-2046"/>
                <a:lumOff val="-784"/>
                <a:alphaOff val="0"/>
                <a:satMod val="110000"/>
                <a:lumMod val="100000"/>
                <a:shade val="100000"/>
              </a:schemeClr>
            </a:gs>
            <a:gs pos="100000">
              <a:schemeClr val="accent5">
                <a:hueOff val="-1470669"/>
                <a:satOff val="-2046"/>
                <a:lumOff val="-784"/>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Bulkhead</a:t>
          </a:r>
        </a:p>
      </dsp:txBody>
      <dsp:txXfrm>
        <a:off x="1472816" y="2278482"/>
        <a:ext cx="2863677" cy="1676479"/>
      </dsp:txXfrm>
    </dsp:sp>
    <dsp:sp modelId="{B66260B9-DFA9-41A0-B10A-F4C9BA8DE8FD}">
      <dsp:nvSpPr>
        <dsp:cNvPr id="0" name=""/>
        <dsp:cNvSpPr/>
      </dsp:nvSpPr>
      <dsp:spPr>
        <a:xfrm>
          <a:off x="2025208" y="4754594"/>
          <a:ext cx="3936479" cy="267119"/>
        </a:xfrm>
        <a:prstGeom prst="rect">
          <a:avLst/>
        </a:prstGeom>
        <a:gradFill rotWithShape="0">
          <a:gsLst>
            <a:gs pos="0">
              <a:schemeClr val="accent5">
                <a:hueOff val="-3676672"/>
                <a:satOff val="-5114"/>
                <a:lumOff val="-1961"/>
                <a:alphaOff val="0"/>
                <a:satMod val="103000"/>
                <a:lumMod val="102000"/>
                <a:tint val="94000"/>
              </a:schemeClr>
            </a:gs>
            <a:gs pos="50000">
              <a:schemeClr val="accent5">
                <a:hueOff val="-3676672"/>
                <a:satOff val="-5114"/>
                <a:lumOff val="-1961"/>
                <a:alphaOff val="0"/>
                <a:satMod val="110000"/>
                <a:lumMod val="100000"/>
                <a:shade val="100000"/>
              </a:schemeClr>
            </a:gs>
            <a:gs pos="100000">
              <a:schemeClr val="accent5">
                <a:hueOff val="-3676672"/>
                <a:satOff val="-5114"/>
                <a:lumOff val="-1961"/>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7D3B6DC1-CB90-446E-99D2-AF8A6440411F}">
      <dsp:nvSpPr>
        <dsp:cNvPr id="0" name=""/>
        <dsp:cNvSpPr/>
      </dsp:nvSpPr>
      <dsp:spPr>
        <a:xfrm>
          <a:off x="1420658" y="4452319"/>
          <a:ext cx="2967993" cy="1780795"/>
        </a:xfrm>
        <a:prstGeom prst="roundRect">
          <a:avLst>
            <a:gd name="adj" fmla="val 10000"/>
          </a:avLst>
        </a:prstGeom>
        <a:gradFill rotWithShape="0">
          <a:gsLst>
            <a:gs pos="0">
              <a:schemeClr val="accent5">
                <a:hueOff val="-2941338"/>
                <a:satOff val="-4091"/>
                <a:lumOff val="-1569"/>
                <a:alphaOff val="0"/>
                <a:satMod val="103000"/>
                <a:lumMod val="102000"/>
                <a:tint val="94000"/>
              </a:schemeClr>
            </a:gs>
            <a:gs pos="50000">
              <a:schemeClr val="accent5">
                <a:hueOff val="-2941338"/>
                <a:satOff val="-4091"/>
                <a:lumOff val="-1569"/>
                <a:alphaOff val="0"/>
                <a:satMod val="110000"/>
                <a:lumMod val="100000"/>
                <a:shade val="100000"/>
              </a:schemeClr>
            </a:gs>
            <a:gs pos="100000">
              <a:schemeClr val="accent5">
                <a:hueOff val="-2941338"/>
                <a:satOff val="-4091"/>
                <a:lumOff val="-1569"/>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Retry</a:t>
          </a:r>
        </a:p>
      </dsp:txBody>
      <dsp:txXfrm>
        <a:off x="1472816" y="4504477"/>
        <a:ext cx="2863677" cy="1676479"/>
      </dsp:txXfrm>
    </dsp:sp>
    <dsp:sp modelId="{D37D7B37-FF9A-4E65-A46A-0315ABE33626}">
      <dsp:nvSpPr>
        <dsp:cNvPr id="0" name=""/>
        <dsp:cNvSpPr/>
      </dsp:nvSpPr>
      <dsp:spPr>
        <a:xfrm rot="16200000">
          <a:off x="4859642" y="3641596"/>
          <a:ext cx="2215043" cy="267119"/>
        </a:xfrm>
        <a:prstGeom prst="rect">
          <a:avLst/>
        </a:prstGeom>
        <a:gradFill rotWithShape="0">
          <a:gsLst>
            <a:gs pos="0">
              <a:schemeClr val="accent5">
                <a:hueOff val="-5515009"/>
                <a:satOff val="-7671"/>
                <a:lumOff val="-2942"/>
                <a:alphaOff val="0"/>
                <a:satMod val="103000"/>
                <a:lumMod val="102000"/>
                <a:tint val="94000"/>
              </a:schemeClr>
            </a:gs>
            <a:gs pos="50000">
              <a:schemeClr val="accent5">
                <a:hueOff val="-5515009"/>
                <a:satOff val="-7671"/>
                <a:lumOff val="-2942"/>
                <a:alphaOff val="0"/>
                <a:satMod val="110000"/>
                <a:lumMod val="100000"/>
                <a:shade val="100000"/>
              </a:schemeClr>
            </a:gs>
            <a:gs pos="100000">
              <a:schemeClr val="accent5">
                <a:hueOff val="-5515009"/>
                <a:satOff val="-7671"/>
                <a:lumOff val="-2942"/>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E22B917A-34D9-46EF-B17B-C350D274171C}">
      <dsp:nvSpPr>
        <dsp:cNvPr id="0" name=""/>
        <dsp:cNvSpPr/>
      </dsp:nvSpPr>
      <dsp:spPr>
        <a:xfrm>
          <a:off x="5368089" y="4452319"/>
          <a:ext cx="2967993" cy="1780795"/>
        </a:xfrm>
        <a:prstGeom prst="roundRect">
          <a:avLst>
            <a:gd name="adj" fmla="val 10000"/>
          </a:avLst>
        </a:prstGeom>
        <a:gradFill rotWithShape="0">
          <a:gsLst>
            <a:gs pos="0">
              <a:schemeClr val="accent5">
                <a:hueOff val="-4412007"/>
                <a:satOff val="-6137"/>
                <a:lumOff val="-2353"/>
                <a:alphaOff val="0"/>
                <a:satMod val="103000"/>
                <a:lumMod val="102000"/>
                <a:tint val="94000"/>
              </a:schemeClr>
            </a:gs>
            <a:gs pos="50000">
              <a:schemeClr val="accent5">
                <a:hueOff val="-4412007"/>
                <a:satOff val="-6137"/>
                <a:lumOff val="-2353"/>
                <a:alphaOff val="0"/>
                <a:satMod val="110000"/>
                <a:lumMod val="100000"/>
                <a:shade val="100000"/>
              </a:schemeClr>
            </a:gs>
            <a:gs pos="100000">
              <a:schemeClr val="accent5">
                <a:hueOff val="-4412007"/>
                <a:satOff val="-6137"/>
                <a:lumOff val="-2353"/>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Result cache</a:t>
          </a:r>
        </a:p>
      </dsp:txBody>
      <dsp:txXfrm>
        <a:off x="5420247" y="4504477"/>
        <a:ext cx="2863677" cy="1676479"/>
      </dsp:txXfrm>
    </dsp:sp>
    <dsp:sp modelId="{307C08EB-888C-4F84-B4C2-DFE139251A46}">
      <dsp:nvSpPr>
        <dsp:cNvPr id="0" name=""/>
        <dsp:cNvSpPr/>
      </dsp:nvSpPr>
      <dsp:spPr>
        <a:xfrm rot="16200000">
          <a:off x="4859642" y="1415601"/>
          <a:ext cx="2215043" cy="267119"/>
        </a:xfrm>
        <a:prstGeom prst="rect">
          <a:avLst/>
        </a:prstGeom>
        <a:gradFill rotWithShape="0">
          <a:gsLst>
            <a:gs pos="0">
              <a:schemeClr val="accent5">
                <a:hueOff val="-7353344"/>
                <a:satOff val="-10228"/>
                <a:lumOff val="-3922"/>
                <a:alphaOff val="0"/>
                <a:satMod val="103000"/>
                <a:lumMod val="102000"/>
                <a:tint val="94000"/>
              </a:schemeClr>
            </a:gs>
            <a:gs pos="50000">
              <a:schemeClr val="accent5">
                <a:hueOff val="-7353344"/>
                <a:satOff val="-10228"/>
                <a:lumOff val="-3922"/>
                <a:alphaOff val="0"/>
                <a:satMod val="110000"/>
                <a:lumMod val="100000"/>
                <a:shade val="100000"/>
              </a:schemeClr>
            </a:gs>
            <a:gs pos="100000">
              <a:schemeClr val="accent5">
                <a:hueOff val="-7353344"/>
                <a:satOff val="-10228"/>
                <a:lumOff val="-3922"/>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A83E0DC8-97CD-496A-9514-CE2F6CB4B6A7}">
      <dsp:nvSpPr>
        <dsp:cNvPr id="0" name=""/>
        <dsp:cNvSpPr/>
      </dsp:nvSpPr>
      <dsp:spPr>
        <a:xfrm>
          <a:off x="5368089" y="2226324"/>
          <a:ext cx="2967993" cy="1780795"/>
        </a:xfrm>
        <a:prstGeom prst="roundRect">
          <a:avLst>
            <a:gd name="adj" fmla="val 10000"/>
          </a:avLst>
        </a:prstGeom>
        <a:gradFill rotWithShape="0">
          <a:gsLst>
            <a:gs pos="0">
              <a:schemeClr val="accent5">
                <a:hueOff val="-5882676"/>
                <a:satOff val="-8182"/>
                <a:lumOff val="-3138"/>
                <a:alphaOff val="0"/>
                <a:satMod val="103000"/>
                <a:lumMod val="102000"/>
                <a:tint val="94000"/>
              </a:schemeClr>
            </a:gs>
            <a:gs pos="50000">
              <a:schemeClr val="accent5">
                <a:hueOff val="-5882676"/>
                <a:satOff val="-8182"/>
                <a:lumOff val="-3138"/>
                <a:alphaOff val="0"/>
                <a:satMod val="110000"/>
                <a:lumMod val="100000"/>
                <a:shade val="100000"/>
              </a:schemeClr>
            </a:gs>
            <a:gs pos="100000">
              <a:schemeClr val="accent5">
                <a:hueOff val="-5882676"/>
                <a:satOff val="-8182"/>
                <a:lumOff val="-3138"/>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err="1"/>
            <a:t>TimeLimiter</a:t>
          </a:r>
          <a:endParaRPr lang="en-US" sz="1600" kern="1200" dirty="0"/>
        </a:p>
      </dsp:txBody>
      <dsp:txXfrm>
        <a:off x="5420247" y="2278482"/>
        <a:ext cx="2863677" cy="1676479"/>
      </dsp:txXfrm>
    </dsp:sp>
    <dsp:sp modelId="{0D7FA3F1-7BEF-4485-AC37-FF2E8CB9EA06}">
      <dsp:nvSpPr>
        <dsp:cNvPr id="0" name=""/>
        <dsp:cNvSpPr/>
      </dsp:nvSpPr>
      <dsp:spPr>
        <a:xfrm>
          <a:off x="5368089" y="329"/>
          <a:ext cx="2967993" cy="1780795"/>
        </a:xfrm>
        <a:prstGeom prst="roundRect">
          <a:avLst>
            <a:gd name="adj" fmla="val 10000"/>
          </a:avLst>
        </a:prstGeom>
        <a:gradFill rotWithShape="0">
          <a:gsLst>
            <a:gs pos="0">
              <a:schemeClr val="accent5">
                <a:hueOff val="-7353344"/>
                <a:satOff val="-10228"/>
                <a:lumOff val="-3922"/>
                <a:alphaOff val="0"/>
                <a:satMod val="103000"/>
                <a:lumMod val="102000"/>
                <a:tint val="94000"/>
              </a:schemeClr>
            </a:gs>
            <a:gs pos="50000">
              <a:schemeClr val="accent5">
                <a:hueOff val="-7353344"/>
                <a:satOff val="-10228"/>
                <a:lumOff val="-3922"/>
                <a:alphaOff val="0"/>
                <a:satMod val="110000"/>
                <a:lumMod val="100000"/>
                <a:shade val="100000"/>
              </a:schemeClr>
            </a:gs>
            <a:gs pos="100000">
              <a:schemeClr val="accent5">
                <a:hueOff val="-7353344"/>
                <a:satOff val="-10228"/>
                <a:lumOff val="-3922"/>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err="1"/>
            <a:t>RateLimiter</a:t>
          </a:r>
          <a:r>
            <a:rPr lang="en-US" sz="1600" kern="1200" dirty="0"/>
            <a:t>- limits the no of requests for a given period</a:t>
          </a:r>
        </a:p>
        <a:p>
          <a:pPr marL="0" lvl="0" indent="0" algn="ctr" defTabSz="711200">
            <a:lnSpc>
              <a:spcPct val="90000"/>
            </a:lnSpc>
            <a:spcBef>
              <a:spcPct val="0"/>
            </a:spcBef>
            <a:spcAft>
              <a:spcPct val="35000"/>
            </a:spcAft>
            <a:buNone/>
          </a:pPr>
          <a:r>
            <a:rPr lang="en-US" sz="1600" kern="1200" dirty="0"/>
            <a:t>In </a:t>
          </a:r>
          <a:r>
            <a:rPr lang="en-US" sz="1600" kern="1200" dirty="0" err="1"/>
            <a:t>RestController</a:t>
          </a:r>
          <a:r>
            <a:rPr lang="en-US" sz="1600" kern="1200" dirty="0"/>
            <a:t>, with a method in which we have to implement this us @</a:t>
          </a:r>
          <a:r>
            <a:rPr lang="en-US" sz="1600" kern="1200" dirty="0" err="1"/>
            <a:t>RateLimiter</a:t>
          </a:r>
          <a:endParaRPr lang="en-US" sz="1600" kern="1200" dirty="0"/>
        </a:p>
        <a:p>
          <a:pPr marL="0" lvl="0" indent="0" algn="ctr" defTabSz="711200">
            <a:lnSpc>
              <a:spcPct val="90000"/>
            </a:lnSpc>
            <a:spcBef>
              <a:spcPct val="0"/>
            </a:spcBef>
            <a:spcAft>
              <a:spcPct val="35000"/>
            </a:spcAft>
            <a:buNone/>
          </a:pPr>
          <a:r>
            <a:rPr lang="en-US" sz="1600" kern="1200" dirty="0"/>
            <a:t>Properties file-</a:t>
          </a:r>
        </a:p>
      </dsp:txBody>
      <dsp:txXfrm>
        <a:off x="5420247" y="52487"/>
        <a:ext cx="2863677" cy="1676479"/>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equation1">
  <dgm:title val=""/>
  <dgm:desc val=""/>
  <dgm:catLst>
    <dgm:cat type="relationship" pri="17000"/>
    <dgm:cat type="process"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choose name="Name0">
      <dgm:if name="Name1" func="var" arg="dir" op="equ" val="norm">
        <dgm:alg type="lin">
          <dgm:param type="fallback" val="2D"/>
        </dgm:alg>
      </dgm:if>
      <dgm:else name="Name2">
        <dgm:alg type="lin">
          <dgm:param type="linDir" val="fromR"/>
          <dgm:param type="fallback" val="2D"/>
        </dgm:alg>
      </dgm:else>
    </dgm:choose>
    <dgm:shape xmlns:r="http://schemas.openxmlformats.org/officeDocument/2006/relationships" r:blip="">
      <dgm:adjLst/>
    </dgm:shape>
    <dgm:presOf/>
    <dgm:constrLst>
      <dgm:constr type="w" for="ch" ptType="node" refType="w"/>
      <dgm:constr type="w" for="ch" ptType="sibTrans" refType="w" refFor="ch" refPtType="node" fact="0.58"/>
      <dgm:constr type="primFontSz" for="ch" ptType="node" op="equ" val="65"/>
      <dgm:constr type="primFontSz" for="ch" ptType="sibTrans" op="equ" val="55"/>
      <dgm:constr type="primFontSz" for="ch" ptType="sibTrans" refType="primFontSz" refFor="ch" refPtType="node" op="lte" fact="0.8"/>
      <dgm:constr type="w" for="ch" forName="spacerL" refType="w" refFor="ch" refPtType="sibTrans" fact="0.14"/>
      <dgm:constr type="w" for="ch" forName="spacerR" refType="w" refFor="ch" refPtType="sibTrans" fact="0.14"/>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sibTransForEach" axis="followSib" ptType="sibTrans" cnt="1">
        <dgm:layoutNode name="spacerL">
          <dgm:alg type="sp"/>
          <dgm:shape xmlns:r="http://schemas.openxmlformats.org/officeDocument/2006/relationships" r:blip="">
            <dgm:adjLst/>
          </dgm:shape>
          <dgm:presOf/>
          <dgm:constrLst/>
          <dgm:ruleLst/>
        </dgm:layoutNode>
        <dgm:layoutNode name="sibTrans">
          <dgm:alg type="tx"/>
          <dgm:choose name="Name3">
            <dgm:if name="Name4" axis="followSib" ptType="sibTrans" func="cnt" op="equ" val="0">
              <dgm:shape xmlns:r="http://schemas.openxmlformats.org/officeDocument/2006/relationships" type="mathEqual" r:blip="">
                <dgm:adjLst/>
              </dgm:shape>
            </dgm:if>
            <dgm:else name="Name5">
              <dgm:shape xmlns:r="http://schemas.openxmlformats.org/officeDocument/2006/relationships" type="mathPlus" r:blip="">
                <dgm:adjLst/>
              </dgm:shape>
            </dgm:else>
          </dgm:choose>
          <dgm:presOf axis="self"/>
          <dgm:constrLst>
            <dgm:constr type="h" refType="w"/>
            <dgm:constr type="lMarg"/>
            <dgm:constr type="rMarg"/>
            <dgm:constr type="tMarg"/>
            <dgm:constr type="bMarg"/>
          </dgm:constrLst>
          <dgm:ruleLst>
            <dgm:rule type="primFontSz" val="5" fact="NaN" max="NaN"/>
          </dgm:ruleLst>
        </dgm:layoutNode>
        <dgm:layoutNode name="spacerR">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bProcess4">
  <dgm:title val=""/>
  <dgm:desc val=""/>
  <dgm:catLst>
    <dgm:cat type="process" pri="19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dgm:varLst>
    <dgm:choose name="Name1">
      <dgm:if name="Name2" func="var" arg="dir" op="equ" val="norm">
        <dgm:alg type="snake">
          <dgm:param type="grDir" val="tL"/>
          <dgm:param type="flowDir" val="col"/>
          <dgm:param type="contDir" val="revDir"/>
          <dgm:param type="bkpt" val="bal"/>
        </dgm:alg>
      </dgm:if>
      <dgm:else name="Name3">
        <dgm:alg type="snake">
          <dgm:param type="grDir" val="tR"/>
          <dgm:param type="flowDir" val="col"/>
          <dgm:param type="contDir" val="revDir"/>
          <dgm:param type="bkpt" val="bal"/>
        </dgm:alg>
      </dgm:else>
    </dgm:choose>
    <dgm:shape xmlns:r="http://schemas.openxmlformats.org/officeDocument/2006/relationships" r:blip="">
      <dgm:adjLst/>
    </dgm:shape>
    <dgm:presOf/>
    <dgm:constrLst>
      <dgm:constr type="w" for="ch" forName="compNode" refType="w"/>
      <dgm:constr type="h" for="ch" forName="compNode" refType="w" fact="0.6"/>
      <dgm:constr type="h" for="ch" forName="sibTrans" refType="h" refFor="ch" refForName="compNode" op="equ" fact="0.25"/>
      <dgm:constr type="sp" refType="w" fact="0.33"/>
      <dgm:constr type="primFontSz" for="des" forName="node" op="equ" val="65"/>
    </dgm:constrLst>
    <dgm:ruleLst/>
    <dgm:forEach name="nodesForEach" axis="ch" ptType="node">
      <dgm:layoutNode name="compNode">
        <dgm:alg type="composite"/>
        <dgm:shape xmlns:r="http://schemas.openxmlformats.org/officeDocument/2006/relationships" r:blip="">
          <dgm:adjLst/>
        </dgm:shape>
        <dgm:presOf/>
        <dgm:choose name="Name4">
          <dgm:if name="Name5" axis="self" func="var" arg="dir" op="equ" val="norm">
            <dgm:constrLst>
              <dgm:constr type="l" for="ch" forName="dummyConnPt" refType="w" fact="0.2"/>
              <dgm:constr type="t" for="ch" forName="dummyConnPt" refType="w" fact="0.145"/>
              <dgm:constr type="l" for="ch" forName="node"/>
              <dgm:constr type="t" for="ch" forName="node"/>
              <dgm:constr type="h" for="ch" forName="node" refType="h"/>
              <dgm:constr type="w" for="ch" forName="node" refType="w"/>
            </dgm:constrLst>
          </dgm:if>
          <dgm:else name="Name6">
            <dgm:constrLst>
              <dgm:constr type="l" for="ch" forName="dummyConnPt" refType="w" fact="0.8"/>
              <dgm:constr type="t" for="ch" forName="dummyConnPt" refType="w" fact="0.145"/>
              <dgm:constr type="l" for="ch" forName="node"/>
              <dgm:constr type="t" for="ch" forName="node"/>
              <dgm:constr type="h" for="ch" forName="node" refType="h"/>
              <dgm:constr type="w" for="ch" forName="node" refType="w"/>
            </dgm:constrLst>
          </dgm:else>
        </dgm:choose>
        <dgm:ruleLst/>
        <dgm:layoutNode name="dummyConnPt" styleLbl="node1" moveWith="node">
          <dgm:alg type="sp"/>
          <dgm:shape xmlns:r="http://schemas.openxmlformats.org/officeDocument/2006/relationships" r:blip="">
            <dgm:adjLst/>
          </dgm:shape>
          <dgm:presOf/>
          <dgm:constrLst>
            <dgm:constr type="w" val="1"/>
            <dgm:constr type="h" val="1"/>
          </dgm:constrLst>
          <dgm:ruleLst/>
        </dgm:layout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 type="primFontSz" val="65"/>
          </dgm:constrLst>
          <dgm:ruleLst>
            <dgm:rule type="primFontSz" val="5" fact="NaN" max="NaN"/>
          </dgm:ruleLst>
        </dgm:layoutNode>
      </dgm:layoutNode>
      <dgm:forEach name="sibTransForEach" axis="followSib" cnt="1">
        <dgm:layoutNode name="sibTrans" styleLbl="bgSibTrans2D1">
          <dgm:choose name="Name7">
            <dgm:if name="Name8" axis="self" func="var" arg="dir" op="equ" val="norm">
              <dgm:alg type="conn">
                <dgm:param type="srcNode" val="dummyConnPt"/>
                <dgm:param type="dstNode" val="dummyConnPt"/>
                <dgm:param type="begPts" val="bCtr, midR, tCtr"/>
                <dgm:param type="endPts" val="tCtr, midL, bCtr"/>
                <dgm:param type="begSty" val="noArr"/>
                <dgm:param type="endSty" val="noArr"/>
              </dgm:alg>
            </dgm:if>
            <dgm:else name="Name9">
              <dgm:alg type="conn">
                <dgm:param type="srcNode" val="dummyConnPt"/>
                <dgm:param type="dstNode" val="dummyConnPt"/>
                <dgm:param type="begPts" val="bCtr, midL, tCtr"/>
                <dgm:param type="endPts" val="tCtr, midR, bCtr"/>
                <dgm:param type="begSty" val="noArr"/>
                <dgm:param type="endSty" val="noArr"/>
              </dgm:alg>
            </dgm:else>
          </dgm:choose>
          <dgm:shape xmlns:r="http://schemas.openxmlformats.org/officeDocument/2006/relationships" type="conn" r:blip="" zOrderOff="-2">
            <dgm:adjLst/>
          </dgm:shape>
          <dgm:presOf axis="self"/>
          <dgm:constrLst>
            <dgm:constr type="begPad"/>
            <dgm:constr type="endPad"/>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515115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B61BEF0D-F0BB-DE4B-95CE-6DB70DBA9567}" type="datetimeFigureOut">
              <a:rPr lang="en-US" smtClean="0"/>
              <a:pPr/>
              <a:t>6/26/2024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89263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B61BEF0D-F0BB-DE4B-95CE-6DB70DBA9567}" type="datetimeFigureOut">
              <a:rPr lang="en-US" smtClean="0"/>
              <a:pPr/>
              <a:t>6/26/2024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566561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290893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B61BEF0D-F0BB-DE4B-95CE-6DB70DBA9567}" type="datetimeFigureOut">
              <a:rPr lang="en-US" smtClean="0"/>
              <a:pPr/>
              <a:t>6/26/2024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460086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B61BEF0D-F0BB-DE4B-95CE-6DB70DBA9567}" type="datetimeFigureOut">
              <a:rPr lang="en-US" smtClean="0"/>
              <a:pPr/>
              <a:t>6/26/2024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91852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B61BEF0D-F0BB-DE4B-95CE-6DB70DBA9567}" type="datetimeFigureOut">
              <a:rPr lang="en-US" smtClean="0"/>
              <a:pPr/>
              <a:t>6/26/2024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819741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6/26/2024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70232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6/26/2024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347105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6/26/2024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9195830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B61BEF0D-F0BB-DE4B-95CE-6DB70DBA9567}" type="datetimeFigureOut">
              <a:rPr lang="en-US" smtClean="0"/>
              <a:pPr/>
              <a:t>6/26/2024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973639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B61BEF0D-F0BB-DE4B-95CE-6DB70DBA9567}" type="datetimeFigureOut">
              <a:rPr lang="en-US" smtClean="0"/>
              <a:pPr/>
              <a:t>6/26/2024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9096720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B61BEF0D-F0BB-DE4B-95CE-6DB70DBA9567}" type="datetimeFigureOut">
              <a:rPr lang="en-US" smtClean="0"/>
              <a:pPr/>
              <a:t>6/26/2024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780083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B61BEF0D-F0BB-DE4B-95CE-6DB70DBA9567}" type="datetimeFigureOut">
              <a:rPr lang="en-US" smtClean="0"/>
              <a:pPr/>
              <a:t>6/26/2024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082286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B61BEF0D-F0BB-DE4B-95CE-6DB70DBA9567}" type="datetimeFigureOut">
              <a:rPr lang="en-US" smtClean="0"/>
              <a:pPr/>
              <a:t>6/26/2024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721502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6/26/2024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221454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6/26/2024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668395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6/26/2024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957797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B61BEF0D-F0BB-DE4B-95CE-6DB70DBA9567}" type="datetimeFigureOut">
              <a:rPr lang="en-US" smtClean="0"/>
              <a:pPr/>
              <a:t>6/26/2024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462204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B61BEF0D-F0BB-DE4B-95CE-6DB70DBA9567}" type="datetimeFigureOut">
              <a:rPr lang="en-US" smtClean="0"/>
              <a:pPr/>
              <a:t>6/26/2024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393606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7.xml"/><Relationship Id="rId3" Type="http://schemas.openxmlformats.org/officeDocument/2006/relationships/slideLayout" Target="../slideLayouts/slideLayout12.xml"/><Relationship Id="rId7" Type="http://schemas.openxmlformats.org/officeDocument/2006/relationships/slideLayout" Target="../slideLayouts/slideLayout16.xml"/><Relationship Id="rId12" Type="http://schemas.openxmlformats.org/officeDocument/2006/relationships/theme" Target="../theme/theme2.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slideLayout" Target="../slideLayouts/slideLayout20.xml"/><Relationship Id="rId5" Type="http://schemas.openxmlformats.org/officeDocument/2006/relationships/slideLayout" Target="../slideLayouts/slideLayout14.xml"/><Relationship Id="rId10" Type="http://schemas.openxmlformats.org/officeDocument/2006/relationships/slideLayout" Target="../slideLayouts/slideLayout19.xml"/><Relationship Id="rId4" Type="http://schemas.openxmlformats.org/officeDocument/2006/relationships/slideLayout" Target="../slideLayouts/slideLayout13.xml"/><Relationship Id="rId9"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1BEF0D-F0BB-DE4B-95CE-6DB70DBA9567}" type="datetimeFigureOut">
              <a:rPr lang="en-US" smtClean="0"/>
              <a:pPr/>
              <a:t>6/26/2024</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5418813"/>
      </p:ext>
    </p:extLst>
  </p:cSld>
  <p:clrMap bg1="lt1" tx1="dk1" bg2="lt2" tx2="dk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7" r:id="rId6"/>
    <p:sldLayoutId id="2147483738" r:id="rId7"/>
    <p:sldLayoutId id="2147483739" r:id="rId8"/>
    <p:sldLayoutId id="2147483740" r:id="rId9"/>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1BEF0D-F0BB-DE4B-95CE-6DB70DBA9567}" type="datetimeFigureOut">
              <a:rPr lang="en-US" smtClean="0"/>
              <a:pPr/>
              <a:t>6/26/2024</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89213567"/>
      </p:ext>
    </p:extLst>
  </p:cSld>
  <p:clrMap bg1="lt1" tx1="dk1" bg2="lt2" tx2="dk2" accent1="accent1" accent2="accent2" accent3="accent3" accent4="accent4" accent5="accent5" accent6="accent6" hlink="hlink" folHlink="folHlink"/>
  <p:sldLayoutIdLst>
    <p:sldLayoutId id="2147483742" r:id="rId1"/>
    <p:sldLayoutId id="2147483743" r:id="rId2"/>
    <p:sldLayoutId id="2147483744" r:id="rId3"/>
    <p:sldLayoutId id="2147483745" r:id="rId4"/>
    <p:sldLayoutId id="2147483746" r:id="rId5"/>
    <p:sldLayoutId id="2147483747" r:id="rId6"/>
    <p:sldLayoutId id="2147483748" r:id="rId7"/>
    <p:sldLayoutId id="2147483749" r:id="rId8"/>
    <p:sldLayoutId id="2147483750" r:id="rId9"/>
    <p:sldLayoutId id="2147483751" r:id="rId10"/>
    <p:sldLayoutId id="214748375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0.xml.rels><?xml version="1.0" encoding="UTF-8" standalone="yes"?>
<Relationships xmlns="http://schemas.openxmlformats.org/package/2006/relationships"><Relationship Id="rId3" Type="http://schemas.openxmlformats.org/officeDocument/2006/relationships/hyperlink" Target="https://spring.io/guides/tutorials/spring-boot-oauth2/" TargetMode="External"/><Relationship Id="rId2" Type="http://schemas.openxmlformats.org/officeDocument/2006/relationships/hyperlink" Target="https://developers.google.com/identity/openid-connect/openid-connect" TargetMode="External"/><Relationship Id="rId1" Type="http://schemas.openxmlformats.org/officeDocument/2006/relationships/slideLayout" Target="../slideLayouts/slideLayout11.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1.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1.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16.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16.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1.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5.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16.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36.xml.rels><?xml version="1.0" encoding="UTF-8" standalone="yes"?>
<Relationships xmlns="http://schemas.openxmlformats.org/package/2006/relationships"><Relationship Id="rId3" Type="http://schemas.openxmlformats.org/officeDocument/2006/relationships/hyperlink" Target="https://docs.oracle.com/en/java/javase/17/docs/api/java.base/java/util/List.html" TargetMode="External"/><Relationship Id="rId2" Type="http://schemas.openxmlformats.org/officeDocument/2006/relationships/hyperlink" Target="https://docs.spring.io/spring-data/commons/docs/current/api/org/springframework/data/repository/CrudRepository.html" TargetMode="External"/><Relationship Id="rId1" Type="http://schemas.openxmlformats.org/officeDocument/2006/relationships/slideLayout" Target="../slideLayouts/slideLayout16.xml"/><Relationship Id="rId4" Type="http://schemas.openxmlformats.org/officeDocument/2006/relationships/hyperlink" Target="https://docs.oracle.com/en/java/javase/17/docs/api/java.base/java/lang/Iterable.html" TargetMode="Externa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6.xml.rels><?xml version="1.0" encoding="UTF-8" standalone="yes"?>
<Relationships xmlns="http://schemas.openxmlformats.org/package/2006/relationships"><Relationship Id="rId2" Type="http://schemas.openxmlformats.org/officeDocument/2006/relationships/hyperlink" Target="http://localhost:8080/employees,e,Employee.class" TargetMode="External"/><Relationship Id="rId1" Type="http://schemas.openxmlformats.org/officeDocument/2006/relationships/slideLayout" Target="../slideLayouts/slideLayout16.xml"/></Relationships>
</file>

<file path=ppt/slides/_rels/slide47.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16.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48.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16.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1.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89.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16.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9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6.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84945"/>
          </a:xfrm>
        </p:spPr>
        <p:txBody>
          <a:bodyPr/>
          <a:lstStyle/>
          <a:p>
            <a:r>
              <a:rPr lang="en-US" dirty="0"/>
              <a:t>Stream API</a:t>
            </a:r>
            <a:endParaRPr lang="en-IN" dirty="0"/>
          </a:p>
        </p:txBody>
      </p:sp>
      <p:sp>
        <p:nvSpPr>
          <p:cNvPr id="4" name="Rectangle 3"/>
          <p:cNvSpPr/>
          <p:nvPr/>
        </p:nvSpPr>
        <p:spPr>
          <a:xfrm>
            <a:off x="235670" y="2658359"/>
            <a:ext cx="1348033" cy="952107"/>
          </a:xfrm>
          <a:prstGeom prst="rect">
            <a:avLst/>
          </a:prstGeom>
          <a:solidFill>
            <a:schemeClr val="accent6">
              <a:lumMod val="20000"/>
              <a:lumOff val="80000"/>
            </a:schemeClr>
          </a:solidFill>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Stream Source</a:t>
            </a:r>
            <a:endParaRPr lang="en-IN" dirty="0"/>
          </a:p>
        </p:txBody>
      </p:sp>
      <p:sp>
        <p:nvSpPr>
          <p:cNvPr id="5" name="Rounded Rectangular Callout 4"/>
          <p:cNvSpPr/>
          <p:nvPr/>
        </p:nvSpPr>
        <p:spPr>
          <a:xfrm>
            <a:off x="348793" y="4053526"/>
            <a:ext cx="1489434" cy="1178350"/>
          </a:xfrm>
          <a:prstGeom prst="wedgeRoundRectCallout">
            <a:avLst>
              <a:gd name="adj1" fmla="val -22252"/>
              <a:gd name="adj2" fmla="val -92307"/>
              <a:gd name="adj3" fmla="val 16667"/>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Array, Collection, I/O Resources</a:t>
            </a:r>
            <a:endParaRPr lang="en-IN" dirty="0"/>
          </a:p>
        </p:txBody>
      </p:sp>
      <p:sp>
        <p:nvSpPr>
          <p:cNvPr id="6" name="Right Arrow 5"/>
          <p:cNvSpPr/>
          <p:nvPr/>
        </p:nvSpPr>
        <p:spPr>
          <a:xfrm>
            <a:off x="1838227" y="2472178"/>
            <a:ext cx="1753385" cy="1324467"/>
          </a:xfrm>
          <a:prstGeom prst="rightArrow">
            <a:avLst/>
          </a:prstGeom>
          <a:solidFill>
            <a:schemeClr val="accent6">
              <a:lumMod val="20000"/>
              <a:lumOff val="80000"/>
            </a:schemeClr>
          </a:solidFill>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t>Create Instance Stream</a:t>
            </a:r>
            <a:endParaRPr lang="en-IN" sz="1400" dirty="0"/>
          </a:p>
        </p:txBody>
      </p:sp>
      <p:sp>
        <p:nvSpPr>
          <p:cNvPr id="8" name="TextBox 7"/>
          <p:cNvSpPr txBox="1"/>
          <p:nvPr/>
        </p:nvSpPr>
        <p:spPr>
          <a:xfrm>
            <a:off x="3846136" y="1911955"/>
            <a:ext cx="3733010" cy="369332"/>
          </a:xfrm>
          <a:prstGeom prst="rect">
            <a:avLst/>
          </a:prstGeom>
          <a:noFill/>
        </p:spPr>
        <p:txBody>
          <a:bodyPr wrap="none" rtlCol="0">
            <a:spAutoFit/>
          </a:bodyPr>
          <a:lstStyle/>
          <a:p>
            <a:r>
              <a:rPr lang="en-US" dirty="0"/>
              <a:t>Java Stream- Intermediate Operations</a:t>
            </a:r>
            <a:endParaRPr lang="en-IN" dirty="0"/>
          </a:p>
        </p:txBody>
      </p:sp>
      <p:graphicFrame>
        <p:nvGraphicFramePr>
          <p:cNvPr id="9" name="Diagram 8"/>
          <p:cNvGraphicFramePr/>
          <p:nvPr>
            <p:extLst>
              <p:ext uri="{D42A27DB-BD31-4B8C-83A1-F6EECF244321}">
                <p14:modId xmlns:p14="http://schemas.microsoft.com/office/powerpoint/2010/main" val="43782364"/>
              </p:ext>
            </p:extLst>
          </p:nvPr>
        </p:nvGraphicFramePr>
        <p:xfrm>
          <a:off x="3384223" y="1578988"/>
          <a:ext cx="4703975" cy="311084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0" name="Notched Right Arrow 9"/>
          <p:cNvSpPr/>
          <p:nvPr/>
        </p:nvSpPr>
        <p:spPr>
          <a:xfrm>
            <a:off x="7965648" y="2565267"/>
            <a:ext cx="2026763" cy="1138288"/>
          </a:xfrm>
          <a:prstGeom prst="notchedRightArrow">
            <a:avLst/>
          </a:prstGeom>
          <a:solidFill>
            <a:schemeClr val="accent6">
              <a:lumMod val="20000"/>
              <a:lumOff val="80000"/>
            </a:schemeClr>
          </a:solidFill>
          <a:ln w="28575"/>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t>Terminal Operation</a:t>
            </a:r>
            <a:endParaRPr lang="en-IN" dirty="0"/>
          </a:p>
        </p:txBody>
      </p:sp>
      <p:sp>
        <p:nvSpPr>
          <p:cNvPr id="11" name="Rectangle 10"/>
          <p:cNvSpPr/>
          <p:nvPr/>
        </p:nvSpPr>
        <p:spPr>
          <a:xfrm>
            <a:off x="10239080" y="2658359"/>
            <a:ext cx="1348033" cy="952107"/>
          </a:xfrm>
          <a:prstGeom prst="rect">
            <a:avLst/>
          </a:prstGeom>
          <a:solidFill>
            <a:schemeClr val="accent6">
              <a:lumMod val="20000"/>
              <a:lumOff val="80000"/>
            </a:schemeClr>
          </a:solidFill>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Operation Result</a:t>
            </a:r>
            <a:endParaRPr lang="en-IN" dirty="0"/>
          </a:p>
        </p:txBody>
      </p:sp>
      <p:sp>
        <p:nvSpPr>
          <p:cNvPr id="12" name="Rounded Rectangular Callout 11"/>
          <p:cNvSpPr/>
          <p:nvPr/>
        </p:nvSpPr>
        <p:spPr>
          <a:xfrm>
            <a:off x="8568965" y="4053526"/>
            <a:ext cx="2441542" cy="1340177"/>
          </a:xfrm>
          <a:prstGeom prst="wedgeRoundRectCallout">
            <a:avLst>
              <a:gd name="adj1" fmla="val 35013"/>
              <a:gd name="adj2" fmla="val -81605"/>
              <a:gd name="adj3" fmla="val 16667"/>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Aggregate Result, like Count, Sum or Collecting collection</a:t>
            </a:r>
            <a:endParaRPr lang="en-IN" dirty="0"/>
          </a:p>
        </p:txBody>
      </p:sp>
      <p:sp>
        <p:nvSpPr>
          <p:cNvPr id="13" name="Rectangle 12"/>
          <p:cNvSpPr/>
          <p:nvPr/>
        </p:nvSpPr>
        <p:spPr>
          <a:xfrm>
            <a:off x="2472965" y="4289194"/>
            <a:ext cx="6096000" cy="2031325"/>
          </a:xfrm>
          <a:prstGeom prst="rect">
            <a:avLst/>
          </a:prstGeom>
        </p:spPr>
        <p:txBody>
          <a:bodyPr>
            <a:spAutoFit/>
          </a:bodyPr>
          <a:lstStyle/>
          <a:p>
            <a:r>
              <a:rPr lang="en-US" dirty="0">
                <a:solidFill>
                  <a:srgbClr val="000000"/>
                </a:solidFill>
                <a:latin typeface="Courier New" panose="02070309020205020404" pitchFamily="49" charset="0"/>
              </a:rPr>
              <a:t>Stream API- </a:t>
            </a:r>
          </a:p>
          <a:p>
            <a:r>
              <a:rPr lang="en-US" dirty="0">
                <a:solidFill>
                  <a:srgbClr val="000000"/>
                </a:solidFill>
                <a:latin typeface="Courier New" panose="02070309020205020404" pitchFamily="49" charset="0"/>
              </a:rPr>
              <a:t>- Technically Stream is sequence of elements from a source</a:t>
            </a:r>
          </a:p>
          <a:p>
            <a:r>
              <a:rPr lang="en-US" dirty="0">
                <a:solidFill>
                  <a:srgbClr val="000000"/>
                </a:solidFill>
                <a:latin typeface="Courier New" panose="02070309020205020404" pitchFamily="49" charset="0"/>
              </a:rPr>
              <a:t>- Source can be anything like Collections, arrays, generator </a:t>
            </a:r>
          </a:p>
          <a:p>
            <a:r>
              <a:rPr lang="en-US" dirty="0">
                <a:solidFill>
                  <a:srgbClr val="000000"/>
                </a:solidFill>
                <a:latin typeface="Courier New" panose="02070309020205020404" pitchFamily="49" charset="0"/>
              </a:rPr>
              <a:t>functions or I/O resources.</a:t>
            </a:r>
          </a:p>
          <a:p>
            <a:r>
              <a:rPr lang="en-US" dirty="0">
                <a:solidFill>
                  <a:srgbClr val="000000"/>
                </a:solidFill>
                <a:latin typeface="Courier New" panose="02070309020205020404" pitchFamily="49" charset="0"/>
              </a:rPr>
              <a:t>- import </a:t>
            </a:r>
            <a:r>
              <a:rPr lang="en-US" dirty="0" err="1">
                <a:solidFill>
                  <a:srgbClr val="000000"/>
                </a:solidFill>
                <a:latin typeface="Courier New" panose="02070309020205020404" pitchFamily="49" charset="0"/>
              </a:rPr>
              <a:t>java.util.stream</a:t>
            </a:r>
            <a:r>
              <a:rPr lang="en-US" dirty="0">
                <a:solidFill>
                  <a:srgbClr val="000000"/>
                </a:solidFill>
                <a:latin typeface="Courier New" panose="02070309020205020404" pitchFamily="49" charset="0"/>
              </a:rPr>
              <a:t> </a:t>
            </a:r>
          </a:p>
        </p:txBody>
      </p:sp>
    </p:spTree>
    <p:extLst>
      <p:ext uri="{BB962C8B-B14F-4D97-AF65-F5344CB8AC3E}">
        <p14:creationId xmlns:p14="http://schemas.microsoft.com/office/powerpoint/2010/main" val="34282616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E9332CB-78F0-68D7-4E5F-4AB2B829E5A7}"/>
              </a:ext>
            </a:extLst>
          </p:cNvPr>
          <p:cNvSpPr>
            <a:spLocks noGrp="1"/>
          </p:cNvSpPr>
          <p:nvPr>
            <p:ph idx="1"/>
          </p:nvPr>
        </p:nvSpPr>
        <p:spPr>
          <a:xfrm>
            <a:off x="838200" y="279133"/>
            <a:ext cx="10515600" cy="5897830"/>
          </a:xfrm>
        </p:spPr>
        <p:txBody>
          <a:bodyPr>
            <a:normAutofit/>
          </a:bodyPr>
          <a:lstStyle/>
          <a:p>
            <a:r>
              <a:rPr lang="en-US" dirty="0" err="1"/>
              <a:t>EntityManagerFactory</a:t>
            </a:r>
            <a:r>
              <a:rPr lang="en-US" dirty="0"/>
              <a:t> </a:t>
            </a:r>
          </a:p>
          <a:p>
            <a:r>
              <a:rPr lang="en-US" dirty="0" err="1"/>
              <a:t>EntityManagerFactory</a:t>
            </a:r>
            <a:r>
              <a:rPr lang="en-US" dirty="0"/>
              <a:t>  class is a factory for </a:t>
            </a:r>
            <a:r>
              <a:rPr lang="en-US" dirty="0" err="1"/>
              <a:t>EntityManagers</a:t>
            </a:r>
            <a:r>
              <a:rPr lang="en-US" dirty="0"/>
              <a:t>. </a:t>
            </a:r>
            <a:r>
              <a:rPr lang="en-US" dirty="0" err="1"/>
              <a:t>EntityManagerFactory</a:t>
            </a:r>
            <a:r>
              <a:rPr lang="en-US" dirty="0"/>
              <a:t> object represents the JDBC connection pool. </a:t>
            </a:r>
            <a:r>
              <a:rPr lang="en-US" dirty="0" err="1"/>
              <a:t>EntityManagerFactory</a:t>
            </a:r>
            <a:r>
              <a:rPr lang="en-US" dirty="0"/>
              <a:t> is created by reading persistece.xml and there will be only one object of </a:t>
            </a:r>
            <a:r>
              <a:rPr lang="en-US" dirty="0" err="1"/>
              <a:t>EntityManagerFactory</a:t>
            </a:r>
            <a:r>
              <a:rPr lang="en-US" dirty="0"/>
              <a:t> which will be immutable and also thread safe.</a:t>
            </a:r>
          </a:p>
          <a:p>
            <a:r>
              <a:rPr lang="en-US" dirty="0" err="1"/>
              <a:t>EntityManager</a:t>
            </a:r>
            <a:endParaRPr lang="en-US" dirty="0"/>
          </a:p>
          <a:p>
            <a:r>
              <a:rPr lang="en-US" dirty="0"/>
              <a:t>As the name tells, </a:t>
            </a:r>
            <a:r>
              <a:rPr lang="en-US" dirty="0" err="1"/>
              <a:t>EntityManager</a:t>
            </a:r>
            <a:r>
              <a:rPr lang="en-US" dirty="0"/>
              <a:t> manages the entities. </a:t>
            </a:r>
            <a:r>
              <a:rPr lang="en-US" dirty="0" err="1"/>
              <a:t>EntityManager</a:t>
            </a:r>
            <a:r>
              <a:rPr lang="en-US" dirty="0"/>
              <a:t> manages the complete transactions of entities. </a:t>
            </a:r>
            <a:r>
              <a:rPr lang="en-US" dirty="0" err="1"/>
              <a:t>EntityManager</a:t>
            </a:r>
            <a:r>
              <a:rPr lang="en-US" dirty="0"/>
              <a:t> is used to perform CRUD (Create, Read, Update, Delete) operations on entities. </a:t>
            </a:r>
            <a:r>
              <a:rPr lang="en-US" dirty="0" err="1"/>
              <a:t>EntityManager</a:t>
            </a:r>
            <a:r>
              <a:rPr lang="en-US" dirty="0"/>
              <a:t> provides sophisticated methods to perform CRUD operations. </a:t>
            </a:r>
          </a:p>
          <a:p>
            <a:r>
              <a:rPr lang="en-US" dirty="0"/>
              <a:t>JPA Persistence Unit</a:t>
            </a:r>
          </a:p>
        </p:txBody>
      </p:sp>
    </p:spTree>
    <p:extLst>
      <p:ext uri="{BB962C8B-B14F-4D97-AF65-F5344CB8AC3E}">
        <p14:creationId xmlns:p14="http://schemas.microsoft.com/office/powerpoint/2010/main" val="3891722658"/>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7329" y="414779"/>
            <a:ext cx="9275584" cy="5762184"/>
          </a:xfrm>
        </p:spPr>
        <p:txBody>
          <a:bodyPr/>
          <a:lstStyle/>
          <a:p>
            <a:r>
              <a:rPr lang="en-US" dirty="0" err="1"/>
              <a:t>DelegatingFilterProxy</a:t>
            </a:r>
            <a:endParaRPr lang="en-US" dirty="0"/>
          </a:p>
          <a:p>
            <a:r>
              <a:rPr lang="en-US" dirty="0"/>
              <a:t>Spring provides the Filter implementation named as </a:t>
            </a:r>
            <a:r>
              <a:rPr lang="en-US" dirty="0" err="1"/>
              <a:t>DeleagtingFilterProxy</a:t>
            </a:r>
            <a:r>
              <a:rPr lang="en-US" dirty="0"/>
              <a:t>, that allows the bridging between the spring lifecycle and </a:t>
            </a:r>
            <a:r>
              <a:rPr lang="en-US" dirty="0" err="1"/>
              <a:t>ApplicationContext</a:t>
            </a:r>
            <a:r>
              <a:rPr lang="en-US" dirty="0"/>
              <a:t>.</a:t>
            </a:r>
            <a:endParaRPr lang="en-IN" dirty="0"/>
          </a:p>
        </p:txBody>
      </p:sp>
      <p:sp>
        <p:nvSpPr>
          <p:cNvPr id="4" name="Rectangle 3"/>
          <p:cNvSpPr/>
          <p:nvPr/>
        </p:nvSpPr>
        <p:spPr>
          <a:xfrm>
            <a:off x="10232404" y="1495917"/>
            <a:ext cx="1310326" cy="405352"/>
          </a:xfrm>
          <a:prstGeom prst="rect">
            <a:avLst/>
          </a:prstGeom>
        </p:spPr>
        <p:style>
          <a:lnRef idx="2">
            <a:schemeClr val="accent6"/>
          </a:lnRef>
          <a:fillRef idx="1">
            <a:schemeClr val="lt1"/>
          </a:fillRef>
          <a:effectRef idx="0">
            <a:schemeClr val="accent6"/>
          </a:effectRef>
          <a:fontRef idx="minor">
            <a:schemeClr val="dk1"/>
          </a:fontRef>
        </p:style>
        <p:txBody>
          <a:bodyPr rtlCol="0" anchor="t"/>
          <a:lstStyle/>
          <a:p>
            <a:pPr algn="ctr"/>
            <a:r>
              <a:rPr lang="en-US" dirty="0"/>
              <a:t>client</a:t>
            </a:r>
            <a:endParaRPr lang="en-IN" dirty="0"/>
          </a:p>
        </p:txBody>
      </p:sp>
      <p:cxnSp>
        <p:nvCxnSpPr>
          <p:cNvPr id="5" name="Straight Arrow Connector 4"/>
          <p:cNvCxnSpPr>
            <a:stCxn id="4" idx="2"/>
            <a:endCxn id="6" idx="0"/>
          </p:cNvCxnSpPr>
          <p:nvPr/>
        </p:nvCxnSpPr>
        <p:spPr>
          <a:xfrm>
            <a:off x="10887567" y="1901269"/>
            <a:ext cx="3927" cy="248051"/>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8798742" y="2286390"/>
            <a:ext cx="3110845" cy="4295925"/>
          </a:xfrm>
          <a:prstGeom prst="rect">
            <a:avLst/>
          </a:prstGeom>
        </p:spPr>
        <p:style>
          <a:lnRef idx="2">
            <a:schemeClr val="accent6"/>
          </a:lnRef>
          <a:fillRef idx="1">
            <a:schemeClr val="lt1"/>
          </a:fillRef>
          <a:effectRef idx="0">
            <a:schemeClr val="accent6"/>
          </a:effectRef>
          <a:fontRef idx="minor">
            <a:schemeClr val="dk1"/>
          </a:fontRef>
        </p:style>
        <p:txBody>
          <a:bodyPr rtlCol="0" anchor="t"/>
          <a:lstStyle/>
          <a:p>
            <a:pPr algn="ctr"/>
            <a:r>
              <a:rPr lang="en-US" dirty="0"/>
              <a:t>Filter Chain</a:t>
            </a:r>
            <a:endParaRPr lang="en-IN" dirty="0"/>
          </a:p>
        </p:txBody>
      </p:sp>
      <p:sp>
        <p:nvSpPr>
          <p:cNvPr id="7" name="Rectangle 6"/>
          <p:cNvSpPr/>
          <p:nvPr/>
        </p:nvSpPr>
        <p:spPr>
          <a:xfrm>
            <a:off x="10354165" y="2645422"/>
            <a:ext cx="1074656" cy="358219"/>
          </a:xfrm>
          <a:prstGeom prst="rect">
            <a:avLst/>
          </a:prstGeom>
        </p:spPr>
        <p:style>
          <a:lnRef idx="2">
            <a:schemeClr val="accent6"/>
          </a:lnRef>
          <a:fillRef idx="1">
            <a:schemeClr val="lt1"/>
          </a:fillRef>
          <a:effectRef idx="0">
            <a:schemeClr val="accent6"/>
          </a:effectRef>
          <a:fontRef idx="minor">
            <a:schemeClr val="dk1"/>
          </a:fontRef>
        </p:style>
        <p:txBody>
          <a:bodyPr rtlCol="0" anchor="t"/>
          <a:lstStyle/>
          <a:p>
            <a:pPr algn="ctr"/>
            <a:r>
              <a:rPr lang="en-US" dirty="0"/>
              <a:t>Filter 1</a:t>
            </a:r>
            <a:endParaRPr lang="en-IN" dirty="0"/>
          </a:p>
        </p:txBody>
      </p:sp>
      <p:sp>
        <p:nvSpPr>
          <p:cNvPr id="8" name="Rectangle 7"/>
          <p:cNvSpPr/>
          <p:nvPr/>
        </p:nvSpPr>
        <p:spPr>
          <a:xfrm>
            <a:off x="9549353" y="3223604"/>
            <a:ext cx="2284821" cy="1034546"/>
          </a:xfrm>
          <a:prstGeom prst="rect">
            <a:avLst/>
          </a:prstGeom>
        </p:spPr>
        <p:style>
          <a:lnRef idx="2">
            <a:schemeClr val="accent6"/>
          </a:lnRef>
          <a:fillRef idx="1">
            <a:schemeClr val="lt1"/>
          </a:fillRef>
          <a:effectRef idx="0">
            <a:schemeClr val="accent6"/>
          </a:effectRef>
          <a:fontRef idx="minor">
            <a:schemeClr val="dk1"/>
          </a:fontRef>
        </p:style>
        <p:txBody>
          <a:bodyPr rtlCol="0" anchor="t"/>
          <a:lstStyle/>
          <a:p>
            <a:pPr algn="ctr"/>
            <a:r>
              <a:rPr lang="en-US" dirty="0" err="1"/>
              <a:t>DelegatingFilterProxy</a:t>
            </a:r>
            <a:endParaRPr lang="en-IN" dirty="0"/>
          </a:p>
        </p:txBody>
      </p:sp>
      <p:sp>
        <p:nvSpPr>
          <p:cNvPr id="9" name="Rectangle 8"/>
          <p:cNvSpPr/>
          <p:nvPr/>
        </p:nvSpPr>
        <p:spPr>
          <a:xfrm>
            <a:off x="10354165" y="4663502"/>
            <a:ext cx="1074656" cy="358219"/>
          </a:xfrm>
          <a:prstGeom prst="rect">
            <a:avLst/>
          </a:prstGeom>
        </p:spPr>
        <p:style>
          <a:lnRef idx="2">
            <a:schemeClr val="accent6"/>
          </a:lnRef>
          <a:fillRef idx="1">
            <a:schemeClr val="lt1"/>
          </a:fillRef>
          <a:effectRef idx="0">
            <a:schemeClr val="accent6"/>
          </a:effectRef>
          <a:fontRef idx="minor">
            <a:schemeClr val="dk1"/>
          </a:fontRef>
        </p:style>
        <p:txBody>
          <a:bodyPr rtlCol="0" anchor="t"/>
          <a:lstStyle/>
          <a:p>
            <a:pPr algn="ctr"/>
            <a:r>
              <a:rPr lang="en-US" dirty="0"/>
              <a:t>Filter 3</a:t>
            </a:r>
            <a:endParaRPr lang="en-IN" dirty="0"/>
          </a:p>
        </p:txBody>
      </p:sp>
      <p:sp>
        <p:nvSpPr>
          <p:cNvPr id="10" name="Rectangle 9"/>
          <p:cNvSpPr/>
          <p:nvPr/>
        </p:nvSpPr>
        <p:spPr>
          <a:xfrm>
            <a:off x="10354165" y="5355630"/>
            <a:ext cx="1074656" cy="358219"/>
          </a:xfrm>
          <a:prstGeom prst="rect">
            <a:avLst/>
          </a:prstGeom>
        </p:spPr>
        <p:style>
          <a:lnRef idx="2">
            <a:schemeClr val="accent6"/>
          </a:lnRef>
          <a:fillRef idx="1">
            <a:schemeClr val="lt1"/>
          </a:fillRef>
          <a:effectRef idx="0">
            <a:schemeClr val="accent6"/>
          </a:effectRef>
          <a:fontRef idx="minor">
            <a:schemeClr val="dk1"/>
          </a:fontRef>
        </p:style>
        <p:txBody>
          <a:bodyPr rtlCol="0" anchor="t"/>
          <a:lstStyle/>
          <a:p>
            <a:pPr algn="ctr"/>
            <a:r>
              <a:rPr lang="en-US" dirty="0"/>
              <a:t>Filter 4</a:t>
            </a:r>
            <a:endParaRPr lang="en-IN" dirty="0"/>
          </a:p>
        </p:txBody>
      </p:sp>
      <p:sp>
        <p:nvSpPr>
          <p:cNvPr id="11" name="Rectangle 10"/>
          <p:cNvSpPr/>
          <p:nvPr/>
        </p:nvSpPr>
        <p:spPr>
          <a:xfrm>
            <a:off x="10236330" y="6072068"/>
            <a:ext cx="1310326" cy="405352"/>
          </a:xfrm>
          <a:prstGeom prst="rect">
            <a:avLst/>
          </a:prstGeom>
        </p:spPr>
        <p:style>
          <a:lnRef idx="2">
            <a:schemeClr val="accent6"/>
          </a:lnRef>
          <a:fillRef idx="1">
            <a:schemeClr val="lt1"/>
          </a:fillRef>
          <a:effectRef idx="0">
            <a:schemeClr val="accent6"/>
          </a:effectRef>
          <a:fontRef idx="minor">
            <a:schemeClr val="dk1"/>
          </a:fontRef>
        </p:style>
        <p:txBody>
          <a:bodyPr rtlCol="0" anchor="t"/>
          <a:lstStyle/>
          <a:p>
            <a:pPr algn="ctr"/>
            <a:r>
              <a:rPr lang="en-US" dirty="0"/>
              <a:t>Servlet</a:t>
            </a:r>
            <a:endParaRPr lang="en-IN" dirty="0"/>
          </a:p>
        </p:txBody>
      </p:sp>
      <p:sp>
        <p:nvSpPr>
          <p:cNvPr id="13" name="Rectangle 12"/>
          <p:cNvSpPr/>
          <p:nvPr/>
        </p:nvSpPr>
        <p:spPr>
          <a:xfrm>
            <a:off x="9879291" y="3693180"/>
            <a:ext cx="1198580" cy="360808"/>
          </a:xfrm>
          <a:prstGeom prst="rect">
            <a:avLst/>
          </a:prstGeom>
        </p:spPr>
        <p:style>
          <a:lnRef idx="2">
            <a:schemeClr val="accent6"/>
          </a:lnRef>
          <a:fillRef idx="1">
            <a:schemeClr val="lt1"/>
          </a:fillRef>
          <a:effectRef idx="0">
            <a:schemeClr val="accent6"/>
          </a:effectRef>
          <a:fontRef idx="minor">
            <a:schemeClr val="dk1"/>
          </a:fontRef>
        </p:style>
        <p:txBody>
          <a:bodyPr rtlCol="0" anchor="t"/>
          <a:lstStyle/>
          <a:p>
            <a:pPr algn="ctr"/>
            <a:r>
              <a:rPr lang="en-US" dirty="0" err="1"/>
              <a:t>BeanFilter</a:t>
            </a:r>
            <a:endParaRPr lang="en-IN" dirty="0"/>
          </a:p>
        </p:txBody>
      </p:sp>
      <p:cxnSp>
        <p:nvCxnSpPr>
          <p:cNvPr id="14" name="Straight Arrow Connector 13"/>
          <p:cNvCxnSpPr/>
          <p:nvPr/>
        </p:nvCxnSpPr>
        <p:spPr>
          <a:xfrm>
            <a:off x="10887567" y="3003641"/>
            <a:ext cx="0" cy="219963"/>
          </a:xfrm>
          <a:prstGeom prst="straightConnector1">
            <a:avLst/>
          </a:prstGeom>
          <a:ln w="38100">
            <a:solidFill>
              <a:schemeClr val="accent2"/>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8" idx="2"/>
            <a:endCxn id="9" idx="0"/>
          </p:cNvCxnSpPr>
          <p:nvPr/>
        </p:nvCxnSpPr>
        <p:spPr>
          <a:xfrm>
            <a:off x="10691764" y="4258150"/>
            <a:ext cx="199729" cy="405352"/>
          </a:xfrm>
          <a:prstGeom prst="straightConnector1">
            <a:avLst/>
          </a:prstGeom>
          <a:ln w="38100">
            <a:solidFill>
              <a:schemeClr val="accent2"/>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9" idx="2"/>
            <a:endCxn id="10" idx="0"/>
          </p:cNvCxnSpPr>
          <p:nvPr/>
        </p:nvCxnSpPr>
        <p:spPr>
          <a:xfrm>
            <a:off x="10891493" y="5021721"/>
            <a:ext cx="0" cy="333909"/>
          </a:xfrm>
          <a:prstGeom prst="straightConnector1">
            <a:avLst/>
          </a:prstGeom>
          <a:ln w="38100">
            <a:solidFill>
              <a:schemeClr val="accent2"/>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endCxn id="11" idx="0"/>
          </p:cNvCxnSpPr>
          <p:nvPr/>
        </p:nvCxnSpPr>
        <p:spPr>
          <a:xfrm>
            <a:off x="10887567" y="5599903"/>
            <a:ext cx="3926" cy="472165"/>
          </a:xfrm>
          <a:prstGeom prst="straightConnector1">
            <a:avLst/>
          </a:prstGeom>
          <a:ln w="38100">
            <a:solidFill>
              <a:schemeClr val="accent2"/>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77831836"/>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97584" y="226243"/>
            <a:ext cx="10656216" cy="5950720"/>
          </a:xfrm>
        </p:spPr>
        <p:txBody>
          <a:bodyPr/>
          <a:lstStyle/>
          <a:p>
            <a:r>
              <a:rPr lang="en-US" dirty="0" err="1"/>
              <a:t>FilterChainProxy</a:t>
            </a:r>
            <a:r>
              <a:rPr lang="en-US" dirty="0"/>
              <a:t>- </a:t>
            </a:r>
          </a:p>
          <a:p>
            <a:r>
              <a:rPr lang="en-US" dirty="0"/>
              <a:t>This is the special filter provides by the spring security, delegates to many Filter instances through the </a:t>
            </a:r>
            <a:r>
              <a:rPr lang="en-US" dirty="0" err="1"/>
              <a:t>securityFilterChain</a:t>
            </a:r>
            <a:r>
              <a:rPr lang="en-US" dirty="0"/>
              <a:t>.</a:t>
            </a:r>
            <a:endParaRPr lang="en-IN" dirty="0"/>
          </a:p>
        </p:txBody>
      </p:sp>
      <p:sp>
        <p:nvSpPr>
          <p:cNvPr id="4" name="Rectangle 3"/>
          <p:cNvSpPr/>
          <p:nvPr/>
        </p:nvSpPr>
        <p:spPr>
          <a:xfrm>
            <a:off x="412422" y="2850043"/>
            <a:ext cx="1310326" cy="405352"/>
          </a:xfrm>
          <a:prstGeom prst="rect">
            <a:avLst/>
          </a:prstGeom>
        </p:spPr>
        <p:style>
          <a:lnRef idx="2">
            <a:schemeClr val="accent6"/>
          </a:lnRef>
          <a:fillRef idx="1">
            <a:schemeClr val="lt1"/>
          </a:fillRef>
          <a:effectRef idx="0">
            <a:schemeClr val="accent6"/>
          </a:effectRef>
          <a:fontRef idx="minor">
            <a:schemeClr val="dk1"/>
          </a:fontRef>
        </p:style>
        <p:txBody>
          <a:bodyPr rtlCol="0" anchor="t"/>
          <a:lstStyle/>
          <a:p>
            <a:pPr algn="ctr"/>
            <a:r>
              <a:rPr lang="en-US" dirty="0"/>
              <a:t>client</a:t>
            </a:r>
            <a:endParaRPr lang="en-IN" dirty="0"/>
          </a:p>
        </p:txBody>
      </p:sp>
      <p:cxnSp>
        <p:nvCxnSpPr>
          <p:cNvPr id="5" name="Straight Arrow Connector 4"/>
          <p:cNvCxnSpPr/>
          <p:nvPr/>
        </p:nvCxnSpPr>
        <p:spPr>
          <a:xfrm>
            <a:off x="1760455" y="3038578"/>
            <a:ext cx="754144" cy="0"/>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498102" y="2251441"/>
            <a:ext cx="7560298" cy="1272618"/>
          </a:xfrm>
          <a:prstGeom prst="rect">
            <a:avLst/>
          </a:prstGeom>
        </p:spPr>
        <p:style>
          <a:lnRef idx="2">
            <a:schemeClr val="accent6"/>
          </a:lnRef>
          <a:fillRef idx="1">
            <a:schemeClr val="lt1"/>
          </a:fillRef>
          <a:effectRef idx="0">
            <a:schemeClr val="accent6"/>
          </a:effectRef>
          <a:fontRef idx="minor">
            <a:schemeClr val="dk1"/>
          </a:fontRef>
        </p:style>
        <p:txBody>
          <a:bodyPr rtlCol="0" anchor="t"/>
          <a:lstStyle/>
          <a:p>
            <a:pPr algn="ctr"/>
            <a:r>
              <a:rPr lang="en-US" dirty="0"/>
              <a:t>Filter Chain</a:t>
            </a:r>
            <a:endParaRPr lang="en-IN" dirty="0"/>
          </a:p>
        </p:txBody>
      </p:sp>
      <p:sp>
        <p:nvSpPr>
          <p:cNvPr id="7" name="Rectangle 6"/>
          <p:cNvSpPr/>
          <p:nvPr/>
        </p:nvSpPr>
        <p:spPr>
          <a:xfrm>
            <a:off x="2823328" y="3052719"/>
            <a:ext cx="1074656" cy="358219"/>
          </a:xfrm>
          <a:prstGeom prst="rect">
            <a:avLst/>
          </a:prstGeom>
        </p:spPr>
        <p:style>
          <a:lnRef idx="2">
            <a:schemeClr val="accent6"/>
          </a:lnRef>
          <a:fillRef idx="1">
            <a:schemeClr val="lt1"/>
          </a:fillRef>
          <a:effectRef idx="0">
            <a:schemeClr val="accent6"/>
          </a:effectRef>
          <a:fontRef idx="minor">
            <a:schemeClr val="dk1"/>
          </a:fontRef>
        </p:style>
        <p:txBody>
          <a:bodyPr rtlCol="0" anchor="t"/>
          <a:lstStyle/>
          <a:p>
            <a:pPr algn="ctr"/>
            <a:r>
              <a:rPr lang="en-US" dirty="0"/>
              <a:t>Filter 1</a:t>
            </a:r>
            <a:endParaRPr lang="en-IN" dirty="0"/>
          </a:p>
        </p:txBody>
      </p:sp>
      <p:sp>
        <p:nvSpPr>
          <p:cNvPr id="8" name="Rectangle 7"/>
          <p:cNvSpPr/>
          <p:nvPr/>
        </p:nvSpPr>
        <p:spPr>
          <a:xfrm>
            <a:off x="4138366" y="2623800"/>
            <a:ext cx="2341776" cy="787138"/>
          </a:xfrm>
          <a:prstGeom prst="rect">
            <a:avLst/>
          </a:prstGeom>
        </p:spPr>
        <p:style>
          <a:lnRef idx="2">
            <a:schemeClr val="accent6"/>
          </a:lnRef>
          <a:fillRef idx="1">
            <a:schemeClr val="lt1"/>
          </a:fillRef>
          <a:effectRef idx="0">
            <a:schemeClr val="accent6"/>
          </a:effectRef>
          <a:fontRef idx="minor">
            <a:schemeClr val="dk1"/>
          </a:fontRef>
        </p:style>
        <p:txBody>
          <a:bodyPr rtlCol="0" anchor="t"/>
          <a:lstStyle/>
          <a:p>
            <a:pPr algn="ctr"/>
            <a:r>
              <a:rPr lang="en-US" dirty="0" err="1"/>
              <a:t>DelegatingFilterProxy</a:t>
            </a:r>
            <a:endParaRPr lang="en-IN" dirty="0"/>
          </a:p>
        </p:txBody>
      </p:sp>
      <p:sp>
        <p:nvSpPr>
          <p:cNvPr id="9" name="Rectangle 8"/>
          <p:cNvSpPr/>
          <p:nvPr/>
        </p:nvSpPr>
        <p:spPr>
          <a:xfrm>
            <a:off x="6685174" y="2996158"/>
            <a:ext cx="1074656" cy="358219"/>
          </a:xfrm>
          <a:prstGeom prst="rect">
            <a:avLst/>
          </a:prstGeom>
        </p:spPr>
        <p:style>
          <a:lnRef idx="2">
            <a:schemeClr val="accent6"/>
          </a:lnRef>
          <a:fillRef idx="1">
            <a:schemeClr val="lt1"/>
          </a:fillRef>
          <a:effectRef idx="0">
            <a:schemeClr val="accent6"/>
          </a:effectRef>
          <a:fontRef idx="minor">
            <a:schemeClr val="dk1"/>
          </a:fontRef>
        </p:style>
        <p:txBody>
          <a:bodyPr rtlCol="0" anchor="t"/>
          <a:lstStyle/>
          <a:p>
            <a:pPr algn="ctr"/>
            <a:r>
              <a:rPr lang="en-US" dirty="0"/>
              <a:t>Filter 3</a:t>
            </a:r>
            <a:endParaRPr lang="en-IN" dirty="0"/>
          </a:p>
        </p:txBody>
      </p:sp>
      <p:sp>
        <p:nvSpPr>
          <p:cNvPr id="10" name="Rectangle 9"/>
          <p:cNvSpPr/>
          <p:nvPr/>
        </p:nvSpPr>
        <p:spPr>
          <a:xfrm>
            <a:off x="8544612" y="2974163"/>
            <a:ext cx="1310326" cy="405352"/>
          </a:xfrm>
          <a:prstGeom prst="rect">
            <a:avLst/>
          </a:prstGeom>
        </p:spPr>
        <p:style>
          <a:lnRef idx="2">
            <a:schemeClr val="accent6"/>
          </a:lnRef>
          <a:fillRef idx="1">
            <a:schemeClr val="lt1"/>
          </a:fillRef>
          <a:effectRef idx="0">
            <a:schemeClr val="accent6"/>
          </a:effectRef>
          <a:fontRef idx="minor">
            <a:schemeClr val="dk1"/>
          </a:fontRef>
        </p:style>
        <p:txBody>
          <a:bodyPr rtlCol="0" anchor="t"/>
          <a:lstStyle/>
          <a:p>
            <a:pPr algn="ctr"/>
            <a:r>
              <a:rPr lang="en-US" dirty="0"/>
              <a:t>Servlet</a:t>
            </a:r>
            <a:endParaRPr lang="en-IN" dirty="0"/>
          </a:p>
        </p:txBody>
      </p:sp>
      <p:cxnSp>
        <p:nvCxnSpPr>
          <p:cNvPr id="11" name="Straight Arrow Connector 10"/>
          <p:cNvCxnSpPr/>
          <p:nvPr/>
        </p:nvCxnSpPr>
        <p:spPr>
          <a:xfrm>
            <a:off x="7790468" y="3181553"/>
            <a:ext cx="754144" cy="0"/>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4309619" y="2974163"/>
            <a:ext cx="1968631" cy="380213"/>
          </a:xfrm>
          <a:prstGeom prst="rect">
            <a:avLst/>
          </a:prstGeom>
        </p:spPr>
        <p:style>
          <a:lnRef idx="2">
            <a:schemeClr val="accent6"/>
          </a:lnRef>
          <a:fillRef idx="1">
            <a:schemeClr val="lt1"/>
          </a:fillRef>
          <a:effectRef idx="0">
            <a:schemeClr val="accent6"/>
          </a:effectRef>
          <a:fontRef idx="minor">
            <a:schemeClr val="dk1"/>
          </a:fontRef>
        </p:style>
        <p:txBody>
          <a:bodyPr rtlCol="0" anchor="t"/>
          <a:lstStyle/>
          <a:p>
            <a:pPr algn="ctr"/>
            <a:r>
              <a:rPr lang="en-US" dirty="0" err="1"/>
              <a:t>FilterChainProxy</a:t>
            </a:r>
            <a:endParaRPr lang="en-IN" dirty="0"/>
          </a:p>
        </p:txBody>
      </p:sp>
      <p:cxnSp>
        <p:nvCxnSpPr>
          <p:cNvPr id="13" name="Straight Arrow Connector 12"/>
          <p:cNvCxnSpPr>
            <a:stCxn id="12" idx="2"/>
          </p:cNvCxnSpPr>
          <p:nvPr/>
        </p:nvCxnSpPr>
        <p:spPr>
          <a:xfrm>
            <a:off x="5293935" y="3354376"/>
            <a:ext cx="13355" cy="491766"/>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4138366" y="3835146"/>
            <a:ext cx="2714920" cy="557751"/>
          </a:xfrm>
          <a:prstGeom prst="rect">
            <a:avLst/>
          </a:prstGeom>
        </p:spPr>
        <p:style>
          <a:lnRef idx="2">
            <a:schemeClr val="accent6"/>
          </a:lnRef>
          <a:fillRef idx="1">
            <a:schemeClr val="lt1"/>
          </a:fillRef>
          <a:effectRef idx="0">
            <a:schemeClr val="accent6"/>
          </a:effectRef>
          <a:fontRef idx="minor">
            <a:schemeClr val="dk1"/>
          </a:fontRef>
        </p:style>
        <p:txBody>
          <a:bodyPr rtlCol="0" anchor="t"/>
          <a:lstStyle/>
          <a:p>
            <a:pPr algn="ctr"/>
            <a:r>
              <a:rPr lang="en-US" dirty="0" err="1"/>
              <a:t>SecurityFilterChain</a:t>
            </a:r>
            <a:endParaRPr lang="en-IN" dirty="0"/>
          </a:p>
        </p:txBody>
      </p:sp>
    </p:spTree>
    <p:extLst>
      <p:ext uri="{BB962C8B-B14F-4D97-AF65-F5344CB8AC3E}">
        <p14:creationId xmlns:p14="http://schemas.microsoft.com/office/powerpoint/2010/main" val="2564969526"/>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12423" y="1615126"/>
            <a:ext cx="1310326" cy="405352"/>
          </a:xfrm>
          <a:prstGeom prst="rect">
            <a:avLst/>
          </a:prstGeom>
        </p:spPr>
        <p:style>
          <a:lnRef idx="2">
            <a:schemeClr val="accent6"/>
          </a:lnRef>
          <a:fillRef idx="1">
            <a:schemeClr val="lt1"/>
          </a:fillRef>
          <a:effectRef idx="0">
            <a:schemeClr val="accent6"/>
          </a:effectRef>
          <a:fontRef idx="minor">
            <a:schemeClr val="dk1"/>
          </a:fontRef>
        </p:style>
        <p:txBody>
          <a:bodyPr rtlCol="0" anchor="t"/>
          <a:lstStyle/>
          <a:p>
            <a:pPr algn="ctr"/>
            <a:r>
              <a:rPr lang="en-US" dirty="0"/>
              <a:t>client</a:t>
            </a:r>
            <a:endParaRPr lang="en-IN" dirty="0"/>
          </a:p>
        </p:txBody>
      </p:sp>
      <p:cxnSp>
        <p:nvCxnSpPr>
          <p:cNvPr id="3" name="Straight Arrow Connector 2"/>
          <p:cNvCxnSpPr/>
          <p:nvPr/>
        </p:nvCxnSpPr>
        <p:spPr>
          <a:xfrm>
            <a:off x="1760456" y="1803661"/>
            <a:ext cx="754144" cy="0"/>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498103" y="1016524"/>
            <a:ext cx="7560298" cy="1272618"/>
          </a:xfrm>
          <a:prstGeom prst="rect">
            <a:avLst/>
          </a:prstGeom>
        </p:spPr>
        <p:style>
          <a:lnRef idx="2">
            <a:schemeClr val="accent6"/>
          </a:lnRef>
          <a:fillRef idx="1">
            <a:schemeClr val="lt1"/>
          </a:fillRef>
          <a:effectRef idx="0">
            <a:schemeClr val="accent6"/>
          </a:effectRef>
          <a:fontRef idx="minor">
            <a:schemeClr val="dk1"/>
          </a:fontRef>
        </p:style>
        <p:txBody>
          <a:bodyPr rtlCol="0" anchor="t"/>
          <a:lstStyle/>
          <a:p>
            <a:pPr algn="ctr"/>
            <a:r>
              <a:rPr lang="en-US" dirty="0"/>
              <a:t>Filter Chain</a:t>
            </a:r>
            <a:endParaRPr lang="en-IN" dirty="0"/>
          </a:p>
        </p:txBody>
      </p:sp>
      <p:sp>
        <p:nvSpPr>
          <p:cNvPr id="5" name="Rectangle 4"/>
          <p:cNvSpPr/>
          <p:nvPr/>
        </p:nvSpPr>
        <p:spPr>
          <a:xfrm>
            <a:off x="2823329" y="1817802"/>
            <a:ext cx="1074656" cy="358219"/>
          </a:xfrm>
          <a:prstGeom prst="rect">
            <a:avLst/>
          </a:prstGeom>
        </p:spPr>
        <p:style>
          <a:lnRef idx="2">
            <a:schemeClr val="accent6"/>
          </a:lnRef>
          <a:fillRef idx="1">
            <a:schemeClr val="lt1"/>
          </a:fillRef>
          <a:effectRef idx="0">
            <a:schemeClr val="accent6"/>
          </a:effectRef>
          <a:fontRef idx="minor">
            <a:schemeClr val="dk1"/>
          </a:fontRef>
        </p:style>
        <p:txBody>
          <a:bodyPr rtlCol="0" anchor="t"/>
          <a:lstStyle/>
          <a:p>
            <a:pPr algn="ctr"/>
            <a:r>
              <a:rPr lang="en-US" dirty="0"/>
              <a:t>Filter 1</a:t>
            </a:r>
            <a:endParaRPr lang="en-IN" dirty="0"/>
          </a:p>
        </p:txBody>
      </p:sp>
      <p:sp>
        <p:nvSpPr>
          <p:cNvPr id="6" name="Rectangle 5"/>
          <p:cNvSpPr/>
          <p:nvPr/>
        </p:nvSpPr>
        <p:spPr>
          <a:xfrm>
            <a:off x="4138367" y="1388883"/>
            <a:ext cx="2341776" cy="787138"/>
          </a:xfrm>
          <a:prstGeom prst="rect">
            <a:avLst/>
          </a:prstGeom>
        </p:spPr>
        <p:style>
          <a:lnRef idx="2">
            <a:schemeClr val="accent6"/>
          </a:lnRef>
          <a:fillRef idx="1">
            <a:schemeClr val="lt1"/>
          </a:fillRef>
          <a:effectRef idx="0">
            <a:schemeClr val="accent6"/>
          </a:effectRef>
          <a:fontRef idx="minor">
            <a:schemeClr val="dk1"/>
          </a:fontRef>
        </p:style>
        <p:txBody>
          <a:bodyPr rtlCol="0" anchor="t"/>
          <a:lstStyle/>
          <a:p>
            <a:pPr algn="ctr"/>
            <a:r>
              <a:rPr lang="en-US" dirty="0" err="1"/>
              <a:t>DelegatingFilterProxy</a:t>
            </a:r>
            <a:endParaRPr lang="en-IN" dirty="0"/>
          </a:p>
        </p:txBody>
      </p:sp>
      <p:sp>
        <p:nvSpPr>
          <p:cNvPr id="7" name="Rectangle 6"/>
          <p:cNvSpPr/>
          <p:nvPr/>
        </p:nvSpPr>
        <p:spPr>
          <a:xfrm>
            <a:off x="6685175" y="1761241"/>
            <a:ext cx="1074656" cy="358219"/>
          </a:xfrm>
          <a:prstGeom prst="rect">
            <a:avLst/>
          </a:prstGeom>
        </p:spPr>
        <p:style>
          <a:lnRef idx="2">
            <a:schemeClr val="accent6"/>
          </a:lnRef>
          <a:fillRef idx="1">
            <a:schemeClr val="lt1"/>
          </a:fillRef>
          <a:effectRef idx="0">
            <a:schemeClr val="accent6"/>
          </a:effectRef>
          <a:fontRef idx="minor">
            <a:schemeClr val="dk1"/>
          </a:fontRef>
        </p:style>
        <p:txBody>
          <a:bodyPr rtlCol="0" anchor="t"/>
          <a:lstStyle/>
          <a:p>
            <a:pPr algn="ctr"/>
            <a:r>
              <a:rPr lang="en-US" dirty="0"/>
              <a:t>Filter 3</a:t>
            </a:r>
            <a:endParaRPr lang="en-IN" dirty="0"/>
          </a:p>
        </p:txBody>
      </p:sp>
      <p:sp>
        <p:nvSpPr>
          <p:cNvPr id="8" name="Rectangle 7"/>
          <p:cNvSpPr/>
          <p:nvPr/>
        </p:nvSpPr>
        <p:spPr>
          <a:xfrm>
            <a:off x="8544613" y="1739246"/>
            <a:ext cx="1310326" cy="405352"/>
          </a:xfrm>
          <a:prstGeom prst="rect">
            <a:avLst/>
          </a:prstGeom>
        </p:spPr>
        <p:style>
          <a:lnRef idx="2">
            <a:schemeClr val="accent6"/>
          </a:lnRef>
          <a:fillRef idx="1">
            <a:schemeClr val="lt1"/>
          </a:fillRef>
          <a:effectRef idx="0">
            <a:schemeClr val="accent6"/>
          </a:effectRef>
          <a:fontRef idx="minor">
            <a:schemeClr val="dk1"/>
          </a:fontRef>
        </p:style>
        <p:txBody>
          <a:bodyPr rtlCol="0" anchor="t"/>
          <a:lstStyle/>
          <a:p>
            <a:pPr algn="ctr"/>
            <a:r>
              <a:rPr lang="en-US" dirty="0"/>
              <a:t>Servlet</a:t>
            </a:r>
            <a:endParaRPr lang="en-IN" dirty="0"/>
          </a:p>
        </p:txBody>
      </p:sp>
      <p:cxnSp>
        <p:nvCxnSpPr>
          <p:cNvPr id="9" name="Straight Arrow Connector 8"/>
          <p:cNvCxnSpPr/>
          <p:nvPr/>
        </p:nvCxnSpPr>
        <p:spPr>
          <a:xfrm>
            <a:off x="7790469" y="1946636"/>
            <a:ext cx="754144" cy="0"/>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4309620" y="1739246"/>
            <a:ext cx="1968631" cy="380213"/>
          </a:xfrm>
          <a:prstGeom prst="rect">
            <a:avLst/>
          </a:prstGeom>
        </p:spPr>
        <p:style>
          <a:lnRef idx="2">
            <a:schemeClr val="accent6"/>
          </a:lnRef>
          <a:fillRef idx="1">
            <a:schemeClr val="lt1"/>
          </a:fillRef>
          <a:effectRef idx="0">
            <a:schemeClr val="accent6"/>
          </a:effectRef>
          <a:fontRef idx="minor">
            <a:schemeClr val="dk1"/>
          </a:fontRef>
        </p:style>
        <p:txBody>
          <a:bodyPr rtlCol="0" anchor="t"/>
          <a:lstStyle/>
          <a:p>
            <a:pPr algn="ctr"/>
            <a:r>
              <a:rPr lang="en-US" dirty="0" err="1"/>
              <a:t>FilterChainProxy</a:t>
            </a:r>
            <a:endParaRPr lang="en-IN" dirty="0"/>
          </a:p>
        </p:txBody>
      </p:sp>
      <p:cxnSp>
        <p:nvCxnSpPr>
          <p:cNvPr id="11" name="Straight Arrow Connector 10"/>
          <p:cNvCxnSpPr>
            <a:stCxn id="10" idx="2"/>
          </p:cNvCxnSpPr>
          <p:nvPr/>
        </p:nvCxnSpPr>
        <p:spPr>
          <a:xfrm>
            <a:off x="5293936" y="2119459"/>
            <a:ext cx="13355" cy="491766"/>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3799002" y="2600229"/>
            <a:ext cx="4421171" cy="2311136"/>
          </a:xfrm>
          <a:prstGeom prst="rect">
            <a:avLst/>
          </a:prstGeom>
        </p:spPr>
        <p:style>
          <a:lnRef idx="2">
            <a:schemeClr val="accent6"/>
          </a:lnRef>
          <a:fillRef idx="1">
            <a:schemeClr val="lt1"/>
          </a:fillRef>
          <a:effectRef idx="0">
            <a:schemeClr val="accent6"/>
          </a:effectRef>
          <a:fontRef idx="minor">
            <a:schemeClr val="dk1"/>
          </a:fontRef>
        </p:style>
        <p:txBody>
          <a:bodyPr rtlCol="0" anchor="t"/>
          <a:lstStyle/>
          <a:p>
            <a:pPr algn="ctr"/>
            <a:r>
              <a:rPr lang="en-US" dirty="0" err="1"/>
              <a:t>SecurityFilterChain</a:t>
            </a:r>
            <a:endParaRPr lang="en-IN" dirty="0"/>
          </a:p>
        </p:txBody>
      </p:sp>
      <p:sp>
        <p:nvSpPr>
          <p:cNvPr id="13" name="Rectangle 12"/>
          <p:cNvSpPr/>
          <p:nvPr/>
        </p:nvSpPr>
        <p:spPr>
          <a:xfrm>
            <a:off x="5049625" y="3011864"/>
            <a:ext cx="1973343" cy="438346"/>
          </a:xfrm>
          <a:prstGeom prst="rect">
            <a:avLst/>
          </a:prstGeom>
        </p:spPr>
        <p:style>
          <a:lnRef idx="2">
            <a:schemeClr val="accent6"/>
          </a:lnRef>
          <a:fillRef idx="1">
            <a:schemeClr val="lt1"/>
          </a:fillRef>
          <a:effectRef idx="0">
            <a:schemeClr val="accent6"/>
          </a:effectRef>
          <a:fontRef idx="minor">
            <a:schemeClr val="dk1"/>
          </a:fontRef>
        </p:style>
        <p:txBody>
          <a:bodyPr rtlCol="0" anchor="t"/>
          <a:lstStyle/>
          <a:p>
            <a:pPr algn="ctr"/>
            <a:r>
              <a:rPr lang="en-US" dirty="0" err="1"/>
              <a:t>SecurityFilter</a:t>
            </a:r>
            <a:r>
              <a:rPr lang="en-US" dirty="0"/>
              <a:t> 1</a:t>
            </a:r>
            <a:endParaRPr lang="en-IN" dirty="0"/>
          </a:p>
        </p:txBody>
      </p:sp>
      <p:sp>
        <p:nvSpPr>
          <p:cNvPr id="14" name="Rectangle 13"/>
          <p:cNvSpPr/>
          <p:nvPr/>
        </p:nvSpPr>
        <p:spPr>
          <a:xfrm>
            <a:off x="5049624" y="4089662"/>
            <a:ext cx="1973343" cy="438346"/>
          </a:xfrm>
          <a:prstGeom prst="rect">
            <a:avLst/>
          </a:prstGeom>
        </p:spPr>
        <p:style>
          <a:lnRef idx="2">
            <a:schemeClr val="accent6"/>
          </a:lnRef>
          <a:fillRef idx="1">
            <a:schemeClr val="lt1"/>
          </a:fillRef>
          <a:effectRef idx="0">
            <a:schemeClr val="accent6"/>
          </a:effectRef>
          <a:fontRef idx="minor">
            <a:schemeClr val="dk1"/>
          </a:fontRef>
        </p:style>
        <p:txBody>
          <a:bodyPr rtlCol="0" anchor="t"/>
          <a:lstStyle/>
          <a:p>
            <a:pPr algn="ctr"/>
            <a:r>
              <a:rPr lang="en-US" dirty="0" err="1"/>
              <a:t>SecurityFilter</a:t>
            </a:r>
            <a:r>
              <a:rPr lang="en-US" dirty="0"/>
              <a:t> N</a:t>
            </a:r>
            <a:endParaRPr lang="en-IN" dirty="0"/>
          </a:p>
        </p:txBody>
      </p:sp>
      <p:sp>
        <p:nvSpPr>
          <p:cNvPr id="15" name="Rectangle 14"/>
          <p:cNvSpPr/>
          <p:nvPr/>
        </p:nvSpPr>
        <p:spPr>
          <a:xfrm>
            <a:off x="5049625" y="3535837"/>
            <a:ext cx="1973343" cy="438346"/>
          </a:xfrm>
          <a:prstGeom prst="rect">
            <a:avLst/>
          </a:prstGeom>
        </p:spPr>
        <p:style>
          <a:lnRef idx="2">
            <a:schemeClr val="accent6"/>
          </a:lnRef>
          <a:fillRef idx="1">
            <a:schemeClr val="lt1"/>
          </a:fillRef>
          <a:effectRef idx="0">
            <a:schemeClr val="accent6"/>
          </a:effectRef>
          <a:fontRef idx="minor">
            <a:schemeClr val="dk1"/>
          </a:fontRef>
        </p:style>
        <p:txBody>
          <a:bodyPr rtlCol="0" anchor="t"/>
          <a:lstStyle/>
          <a:p>
            <a:pPr algn="ctr"/>
            <a:r>
              <a:rPr lang="en-US" dirty="0" err="1"/>
              <a:t>SecurityFilter</a:t>
            </a:r>
            <a:r>
              <a:rPr lang="en-US" dirty="0"/>
              <a:t> 2</a:t>
            </a:r>
            <a:endParaRPr lang="en-IN" dirty="0"/>
          </a:p>
        </p:txBody>
      </p:sp>
      <p:sp>
        <p:nvSpPr>
          <p:cNvPr id="17" name="Rectangle 16"/>
          <p:cNvSpPr/>
          <p:nvPr/>
        </p:nvSpPr>
        <p:spPr>
          <a:xfrm>
            <a:off x="226243" y="5052767"/>
            <a:ext cx="11453567" cy="1461155"/>
          </a:xfrm>
          <a:prstGeom prst="rect">
            <a:avLst/>
          </a:prstGeom>
        </p:spPr>
        <p:style>
          <a:lnRef idx="2">
            <a:schemeClr val="accent6"/>
          </a:lnRef>
          <a:fillRef idx="1">
            <a:schemeClr val="lt1"/>
          </a:fillRef>
          <a:effectRef idx="0">
            <a:schemeClr val="accent6"/>
          </a:effectRef>
          <a:fontRef idx="minor">
            <a:schemeClr val="dk1"/>
          </a:fontRef>
        </p:style>
        <p:txBody>
          <a:bodyPr rtlCol="0" anchor="t"/>
          <a:lstStyle/>
          <a:p>
            <a:pPr marL="285750" indent="-285750">
              <a:buFont typeface="Arial" panose="020B0604020202020204" pitchFamily="34" charset="0"/>
              <a:buChar char="•"/>
            </a:pPr>
            <a:r>
              <a:rPr lang="en-US" dirty="0" err="1"/>
              <a:t>SecurityFilterChain</a:t>
            </a:r>
            <a:r>
              <a:rPr lang="en-US" dirty="0"/>
              <a:t> it used by </a:t>
            </a:r>
            <a:r>
              <a:rPr lang="en-US" dirty="0" err="1"/>
              <a:t>FIlterChainProxy</a:t>
            </a:r>
            <a:r>
              <a:rPr lang="en-US" dirty="0"/>
              <a:t>, to </a:t>
            </a:r>
            <a:r>
              <a:rPr lang="en-US" dirty="0" err="1"/>
              <a:t>determinewhich</a:t>
            </a:r>
            <a:r>
              <a:rPr lang="en-US" dirty="0"/>
              <a:t> Spring security filter instance should be invoked for the current request.</a:t>
            </a:r>
          </a:p>
          <a:p>
            <a:pPr marL="285750" indent="-285750">
              <a:buFont typeface="Arial" panose="020B0604020202020204" pitchFamily="34" charset="0"/>
              <a:buChar char="•"/>
            </a:pPr>
            <a:r>
              <a:rPr lang="en-US" dirty="0" err="1"/>
              <a:t>SecurityFilters</a:t>
            </a:r>
            <a:r>
              <a:rPr lang="en-US" dirty="0"/>
              <a:t> are nothing but beans, but they registered as they are registered as </a:t>
            </a:r>
            <a:r>
              <a:rPr lang="en-US" dirty="0" err="1"/>
              <a:t>FilterChainProxy</a:t>
            </a:r>
            <a:endParaRPr lang="en-US" dirty="0"/>
          </a:p>
          <a:p>
            <a:pPr algn="ctr"/>
            <a:endParaRPr lang="en-IN" dirty="0"/>
          </a:p>
        </p:txBody>
      </p:sp>
    </p:spTree>
    <p:extLst>
      <p:ext uri="{BB962C8B-B14F-4D97-AF65-F5344CB8AC3E}">
        <p14:creationId xmlns:p14="http://schemas.microsoft.com/office/powerpoint/2010/main" val="3758934173"/>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12423" y="1615126"/>
            <a:ext cx="1310326" cy="405352"/>
          </a:xfrm>
          <a:prstGeom prst="rect">
            <a:avLst/>
          </a:prstGeom>
        </p:spPr>
        <p:style>
          <a:lnRef idx="2">
            <a:schemeClr val="accent6"/>
          </a:lnRef>
          <a:fillRef idx="1">
            <a:schemeClr val="lt1"/>
          </a:fillRef>
          <a:effectRef idx="0">
            <a:schemeClr val="accent6"/>
          </a:effectRef>
          <a:fontRef idx="minor">
            <a:schemeClr val="dk1"/>
          </a:fontRef>
        </p:style>
        <p:txBody>
          <a:bodyPr rtlCol="0" anchor="t"/>
          <a:lstStyle/>
          <a:p>
            <a:pPr algn="ctr"/>
            <a:r>
              <a:rPr lang="en-US" dirty="0"/>
              <a:t>client</a:t>
            </a:r>
            <a:endParaRPr lang="en-IN" dirty="0"/>
          </a:p>
        </p:txBody>
      </p:sp>
      <p:cxnSp>
        <p:nvCxnSpPr>
          <p:cNvPr id="3" name="Straight Arrow Connector 2"/>
          <p:cNvCxnSpPr/>
          <p:nvPr/>
        </p:nvCxnSpPr>
        <p:spPr>
          <a:xfrm>
            <a:off x="1760456" y="1803661"/>
            <a:ext cx="754144" cy="0"/>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498103" y="1016524"/>
            <a:ext cx="7560298" cy="1272618"/>
          </a:xfrm>
          <a:prstGeom prst="rect">
            <a:avLst/>
          </a:prstGeom>
        </p:spPr>
        <p:style>
          <a:lnRef idx="2">
            <a:schemeClr val="accent6"/>
          </a:lnRef>
          <a:fillRef idx="1">
            <a:schemeClr val="lt1"/>
          </a:fillRef>
          <a:effectRef idx="0">
            <a:schemeClr val="accent6"/>
          </a:effectRef>
          <a:fontRef idx="minor">
            <a:schemeClr val="dk1"/>
          </a:fontRef>
        </p:style>
        <p:txBody>
          <a:bodyPr rtlCol="0" anchor="t"/>
          <a:lstStyle/>
          <a:p>
            <a:pPr algn="ctr"/>
            <a:r>
              <a:rPr lang="en-US" dirty="0"/>
              <a:t>Filter Chain</a:t>
            </a:r>
            <a:endParaRPr lang="en-IN" dirty="0"/>
          </a:p>
        </p:txBody>
      </p:sp>
      <p:sp>
        <p:nvSpPr>
          <p:cNvPr id="5" name="Rectangle 4"/>
          <p:cNvSpPr/>
          <p:nvPr/>
        </p:nvSpPr>
        <p:spPr>
          <a:xfrm>
            <a:off x="2823329" y="1817802"/>
            <a:ext cx="1074656" cy="358219"/>
          </a:xfrm>
          <a:prstGeom prst="rect">
            <a:avLst/>
          </a:prstGeom>
        </p:spPr>
        <p:style>
          <a:lnRef idx="2">
            <a:schemeClr val="accent6"/>
          </a:lnRef>
          <a:fillRef idx="1">
            <a:schemeClr val="lt1"/>
          </a:fillRef>
          <a:effectRef idx="0">
            <a:schemeClr val="accent6"/>
          </a:effectRef>
          <a:fontRef idx="minor">
            <a:schemeClr val="dk1"/>
          </a:fontRef>
        </p:style>
        <p:txBody>
          <a:bodyPr rtlCol="0" anchor="t"/>
          <a:lstStyle/>
          <a:p>
            <a:pPr algn="ctr"/>
            <a:r>
              <a:rPr lang="en-US" dirty="0"/>
              <a:t>Filter 1</a:t>
            </a:r>
            <a:endParaRPr lang="en-IN" dirty="0"/>
          </a:p>
        </p:txBody>
      </p:sp>
      <p:sp>
        <p:nvSpPr>
          <p:cNvPr id="6" name="Rectangle 5"/>
          <p:cNvSpPr/>
          <p:nvPr/>
        </p:nvSpPr>
        <p:spPr>
          <a:xfrm>
            <a:off x="4138367" y="1388883"/>
            <a:ext cx="2341776" cy="787138"/>
          </a:xfrm>
          <a:prstGeom prst="rect">
            <a:avLst/>
          </a:prstGeom>
        </p:spPr>
        <p:style>
          <a:lnRef idx="2">
            <a:schemeClr val="accent6"/>
          </a:lnRef>
          <a:fillRef idx="1">
            <a:schemeClr val="lt1"/>
          </a:fillRef>
          <a:effectRef idx="0">
            <a:schemeClr val="accent6"/>
          </a:effectRef>
          <a:fontRef idx="minor">
            <a:schemeClr val="dk1"/>
          </a:fontRef>
        </p:style>
        <p:txBody>
          <a:bodyPr rtlCol="0" anchor="t"/>
          <a:lstStyle/>
          <a:p>
            <a:pPr algn="ctr"/>
            <a:r>
              <a:rPr lang="en-US" dirty="0" err="1"/>
              <a:t>DelegatingFilterProxy</a:t>
            </a:r>
            <a:endParaRPr lang="en-IN" dirty="0"/>
          </a:p>
        </p:txBody>
      </p:sp>
      <p:sp>
        <p:nvSpPr>
          <p:cNvPr id="7" name="Rectangle 6"/>
          <p:cNvSpPr/>
          <p:nvPr/>
        </p:nvSpPr>
        <p:spPr>
          <a:xfrm>
            <a:off x="6685175" y="1761241"/>
            <a:ext cx="1074656" cy="358219"/>
          </a:xfrm>
          <a:prstGeom prst="rect">
            <a:avLst/>
          </a:prstGeom>
        </p:spPr>
        <p:style>
          <a:lnRef idx="2">
            <a:schemeClr val="accent6"/>
          </a:lnRef>
          <a:fillRef idx="1">
            <a:schemeClr val="lt1"/>
          </a:fillRef>
          <a:effectRef idx="0">
            <a:schemeClr val="accent6"/>
          </a:effectRef>
          <a:fontRef idx="minor">
            <a:schemeClr val="dk1"/>
          </a:fontRef>
        </p:style>
        <p:txBody>
          <a:bodyPr rtlCol="0" anchor="t"/>
          <a:lstStyle/>
          <a:p>
            <a:pPr algn="ctr"/>
            <a:r>
              <a:rPr lang="en-US" dirty="0"/>
              <a:t>Filter 3</a:t>
            </a:r>
            <a:endParaRPr lang="en-IN" dirty="0"/>
          </a:p>
        </p:txBody>
      </p:sp>
      <p:sp>
        <p:nvSpPr>
          <p:cNvPr id="8" name="Rectangle 7"/>
          <p:cNvSpPr/>
          <p:nvPr/>
        </p:nvSpPr>
        <p:spPr>
          <a:xfrm>
            <a:off x="8544613" y="1739246"/>
            <a:ext cx="1310326" cy="405352"/>
          </a:xfrm>
          <a:prstGeom prst="rect">
            <a:avLst/>
          </a:prstGeom>
        </p:spPr>
        <p:style>
          <a:lnRef idx="2">
            <a:schemeClr val="accent6"/>
          </a:lnRef>
          <a:fillRef idx="1">
            <a:schemeClr val="lt1"/>
          </a:fillRef>
          <a:effectRef idx="0">
            <a:schemeClr val="accent6"/>
          </a:effectRef>
          <a:fontRef idx="minor">
            <a:schemeClr val="dk1"/>
          </a:fontRef>
        </p:style>
        <p:txBody>
          <a:bodyPr rtlCol="0" anchor="t"/>
          <a:lstStyle/>
          <a:p>
            <a:pPr algn="ctr"/>
            <a:r>
              <a:rPr lang="en-US" dirty="0"/>
              <a:t>Servlet</a:t>
            </a:r>
            <a:endParaRPr lang="en-IN" dirty="0"/>
          </a:p>
        </p:txBody>
      </p:sp>
      <p:cxnSp>
        <p:nvCxnSpPr>
          <p:cNvPr id="9" name="Straight Arrow Connector 8"/>
          <p:cNvCxnSpPr/>
          <p:nvPr/>
        </p:nvCxnSpPr>
        <p:spPr>
          <a:xfrm>
            <a:off x="7790469" y="1946636"/>
            <a:ext cx="754144" cy="0"/>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4309620" y="1739246"/>
            <a:ext cx="1968631" cy="380213"/>
          </a:xfrm>
          <a:prstGeom prst="rect">
            <a:avLst/>
          </a:prstGeom>
        </p:spPr>
        <p:style>
          <a:lnRef idx="2">
            <a:schemeClr val="accent6"/>
          </a:lnRef>
          <a:fillRef idx="1">
            <a:schemeClr val="lt1"/>
          </a:fillRef>
          <a:effectRef idx="0">
            <a:schemeClr val="accent6"/>
          </a:effectRef>
          <a:fontRef idx="minor">
            <a:schemeClr val="dk1"/>
          </a:fontRef>
        </p:style>
        <p:txBody>
          <a:bodyPr rtlCol="0" anchor="t"/>
          <a:lstStyle/>
          <a:p>
            <a:pPr algn="ctr"/>
            <a:r>
              <a:rPr lang="en-US" dirty="0" err="1"/>
              <a:t>FilterChainProxy</a:t>
            </a:r>
            <a:endParaRPr lang="en-IN" dirty="0"/>
          </a:p>
        </p:txBody>
      </p:sp>
      <p:cxnSp>
        <p:nvCxnSpPr>
          <p:cNvPr id="11" name="Straight Arrow Connector 10"/>
          <p:cNvCxnSpPr>
            <a:stCxn id="10" idx="2"/>
          </p:cNvCxnSpPr>
          <p:nvPr/>
        </p:nvCxnSpPr>
        <p:spPr>
          <a:xfrm>
            <a:off x="5293936" y="2119459"/>
            <a:ext cx="13355" cy="491766"/>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287517" y="3445496"/>
            <a:ext cx="4421171" cy="3068425"/>
          </a:xfrm>
          <a:prstGeom prst="rect">
            <a:avLst/>
          </a:prstGeom>
        </p:spPr>
        <p:style>
          <a:lnRef idx="2">
            <a:schemeClr val="accent6"/>
          </a:lnRef>
          <a:fillRef idx="1">
            <a:schemeClr val="lt1"/>
          </a:fillRef>
          <a:effectRef idx="0">
            <a:schemeClr val="accent6"/>
          </a:effectRef>
          <a:fontRef idx="minor">
            <a:schemeClr val="dk1"/>
          </a:fontRef>
        </p:style>
        <p:txBody>
          <a:bodyPr rtlCol="0" anchor="t"/>
          <a:lstStyle/>
          <a:p>
            <a:pPr algn="ctr"/>
            <a:r>
              <a:rPr lang="en-US" dirty="0" err="1"/>
              <a:t>SecurityFilterChain</a:t>
            </a:r>
            <a:r>
              <a:rPr lang="en-US" dirty="0"/>
              <a:t> 1</a:t>
            </a:r>
            <a:endParaRPr lang="en-IN" dirty="0"/>
          </a:p>
        </p:txBody>
      </p:sp>
      <p:sp>
        <p:nvSpPr>
          <p:cNvPr id="16" name="Rectangle 15"/>
          <p:cNvSpPr/>
          <p:nvPr/>
        </p:nvSpPr>
        <p:spPr>
          <a:xfrm>
            <a:off x="287516" y="3711019"/>
            <a:ext cx="1547567" cy="546754"/>
          </a:xfrm>
          <a:prstGeom prst="rect">
            <a:avLst/>
          </a:prstGeom>
        </p:spPr>
        <p:style>
          <a:lnRef idx="2">
            <a:schemeClr val="accent6"/>
          </a:lnRef>
          <a:fillRef idx="1">
            <a:schemeClr val="lt1"/>
          </a:fillRef>
          <a:effectRef idx="0">
            <a:schemeClr val="accent6"/>
          </a:effectRef>
          <a:fontRef idx="minor">
            <a:schemeClr val="dk1"/>
          </a:fontRef>
        </p:style>
        <p:txBody>
          <a:bodyPr rtlCol="0" anchor="t"/>
          <a:lstStyle/>
          <a:p>
            <a:pPr algn="ctr"/>
            <a:r>
              <a:rPr lang="en-US" dirty="0"/>
              <a:t>/</a:t>
            </a:r>
            <a:r>
              <a:rPr lang="en-US" dirty="0" err="1"/>
              <a:t>api</a:t>
            </a:r>
            <a:r>
              <a:rPr lang="en-US" dirty="0"/>
              <a:t>/messages</a:t>
            </a:r>
            <a:endParaRPr lang="en-IN" dirty="0"/>
          </a:p>
        </p:txBody>
      </p:sp>
      <p:sp>
        <p:nvSpPr>
          <p:cNvPr id="17" name="Diamond 16"/>
          <p:cNvSpPr/>
          <p:nvPr/>
        </p:nvSpPr>
        <p:spPr>
          <a:xfrm>
            <a:off x="4883085" y="2600226"/>
            <a:ext cx="848412" cy="711723"/>
          </a:xfrm>
          <a:prstGeom prst="diamond">
            <a:avLst/>
          </a:prstGeom>
        </p:spPr>
        <p:style>
          <a:lnRef idx="2">
            <a:schemeClr val="accent6"/>
          </a:lnRef>
          <a:fillRef idx="1">
            <a:schemeClr val="lt1"/>
          </a:fillRef>
          <a:effectRef idx="0">
            <a:schemeClr val="accent6"/>
          </a:effectRef>
          <a:fontRef idx="minor">
            <a:schemeClr val="dk1"/>
          </a:fontRef>
        </p:style>
        <p:txBody>
          <a:bodyPr rtlCol="0" anchor="t"/>
          <a:lstStyle/>
          <a:p>
            <a:pPr algn="ctr"/>
            <a:r>
              <a:rPr lang="en-US" dirty="0"/>
              <a:t>?</a:t>
            </a:r>
            <a:endParaRPr lang="en-IN" dirty="0"/>
          </a:p>
        </p:txBody>
      </p:sp>
      <p:sp>
        <p:nvSpPr>
          <p:cNvPr id="18" name="Rectangle 17"/>
          <p:cNvSpPr/>
          <p:nvPr/>
        </p:nvSpPr>
        <p:spPr>
          <a:xfrm>
            <a:off x="5731497" y="3445497"/>
            <a:ext cx="4421171" cy="3068424"/>
          </a:xfrm>
          <a:prstGeom prst="rect">
            <a:avLst/>
          </a:prstGeom>
        </p:spPr>
        <p:style>
          <a:lnRef idx="2">
            <a:schemeClr val="accent6"/>
          </a:lnRef>
          <a:fillRef idx="1">
            <a:schemeClr val="lt1"/>
          </a:fillRef>
          <a:effectRef idx="0">
            <a:schemeClr val="accent6"/>
          </a:effectRef>
          <a:fontRef idx="minor">
            <a:schemeClr val="dk1"/>
          </a:fontRef>
        </p:style>
        <p:txBody>
          <a:bodyPr rtlCol="0" anchor="t"/>
          <a:lstStyle/>
          <a:p>
            <a:pPr algn="ctr"/>
            <a:r>
              <a:rPr lang="en-US" dirty="0" err="1"/>
              <a:t>SecurityFilterChain</a:t>
            </a:r>
            <a:r>
              <a:rPr lang="en-US" dirty="0"/>
              <a:t> N</a:t>
            </a:r>
            <a:endParaRPr lang="en-IN" dirty="0"/>
          </a:p>
        </p:txBody>
      </p:sp>
      <p:sp>
        <p:nvSpPr>
          <p:cNvPr id="19" name="Rectangle 18"/>
          <p:cNvSpPr/>
          <p:nvPr/>
        </p:nvSpPr>
        <p:spPr>
          <a:xfrm>
            <a:off x="6336384" y="3711019"/>
            <a:ext cx="942680" cy="546754"/>
          </a:xfrm>
          <a:prstGeom prst="rect">
            <a:avLst/>
          </a:prstGeom>
        </p:spPr>
        <p:style>
          <a:lnRef idx="2">
            <a:schemeClr val="accent6"/>
          </a:lnRef>
          <a:fillRef idx="1">
            <a:schemeClr val="lt1"/>
          </a:fillRef>
          <a:effectRef idx="0">
            <a:schemeClr val="accent6"/>
          </a:effectRef>
          <a:fontRef idx="minor">
            <a:schemeClr val="dk1"/>
          </a:fontRef>
        </p:style>
        <p:txBody>
          <a:bodyPr rtlCol="0" anchor="t"/>
          <a:lstStyle/>
          <a:p>
            <a:pPr algn="ctr"/>
            <a:r>
              <a:rPr lang="en-US" dirty="0"/>
              <a:t>/</a:t>
            </a:r>
            <a:r>
              <a:rPr lang="en-US" dirty="0" err="1"/>
              <a:t>api</a:t>
            </a:r>
            <a:r>
              <a:rPr lang="en-US" dirty="0"/>
              <a:t>/…</a:t>
            </a:r>
            <a:endParaRPr lang="en-IN" dirty="0"/>
          </a:p>
        </p:txBody>
      </p:sp>
      <p:cxnSp>
        <p:nvCxnSpPr>
          <p:cNvPr id="21" name="Elbow Connector 20"/>
          <p:cNvCxnSpPr>
            <a:stCxn id="17" idx="2"/>
            <a:endCxn id="18" idx="1"/>
          </p:cNvCxnSpPr>
          <p:nvPr/>
        </p:nvCxnSpPr>
        <p:spPr>
          <a:xfrm rot="16200000" flipH="1">
            <a:off x="4685514" y="3933726"/>
            <a:ext cx="1667760" cy="424206"/>
          </a:xfrm>
          <a:prstGeom prst="bentConnector2">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23" name="Elbow Connector 22"/>
          <p:cNvCxnSpPr>
            <a:stCxn id="17" idx="2"/>
            <a:endCxn id="12" idx="3"/>
          </p:cNvCxnSpPr>
          <p:nvPr/>
        </p:nvCxnSpPr>
        <p:spPr>
          <a:xfrm rot="5400000">
            <a:off x="4174110" y="3846528"/>
            <a:ext cx="1667760" cy="598603"/>
          </a:xfrm>
          <a:prstGeom prst="bentConnector2">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a:xfrm>
            <a:off x="1900290" y="4407031"/>
            <a:ext cx="1973343" cy="438346"/>
          </a:xfrm>
          <a:prstGeom prst="rect">
            <a:avLst/>
          </a:prstGeom>
        </p:spPr>
        <p:style>
          <a:lnRef idx="2">
            <a:schemeClr val="accent6"/>
          </a:lnRef>
          <a:fillRef idx="1">
            <a:schemeClr val="lt1"/>
          </a:fillRef>
          <a:effectRef idx="0">
            <a:schemeClr val="accent6"/>
          </a:effectRef>
          <a:fontRef idx="minor">
            <a:schemeClr val="dk1"/>
          </a:fontRef>
        </p:style>
        <p:txBody>
          <a:bodyPr rtlCol="0" anchor="t"/>
          <a:lstStyle/>
          <a:p>
            <a:pPr algn="ctr"/>
            <a:r>
              <a:rPr lang="en-US" dirty="0" err="1"/>
              <a:t>SecurityFilter</a:t>
            </a:r>
            <a:r>
              <a:rPr lang="en-US" dirty="0"/>
              <a:t> 1</a:t>
            </a:r>
            <a:endParaRPr lang="en-IN" dirty="0"/>
          </a:p>
        </p:txBody>
      </p:sp>
      <p:sp>
        <p:nvSpPr>
          <p:cNvPr id="27" name="Rectangle 26"/>
          <p:cNvSpPr/>
          <p:nvPr/>
        </p:nvSpPr>
        <p:spPr>
          <a:xfrm>
            <a:off x="1900289" y="5484829"/>
            <a:ext cx="1973343" cy="438346"/>
          </a:xfrm>
          <a:prstGeom prst="rect">
            <a:avLst/>
          </a:prstGeom>
        </p:spPr>
        <p:style>
          <a:lnRef idx="2">
            <a:schemeClr val="accent6"/>
          </a:lnRef>
          <a:fillRef idx="1">
            <a:schemeClr val="lt1"/>
          </a:fillRef>
          <a:effectRef idx="0">
            <a:schemeClr val="accent6"/>
          </a:effectRef>
          <a:fontRef idx="minor">
            <a:schemeClr val="dk1"/>
          </a:fontRef>
        </p:style>
        <p:txBody>
          <a:bodyPr rtlCol="0" anchor="t"/>
          <a:lstStyle/>
          <a:p>
            <a:pPr algn="ctr"/>
            <a:r>
              <a:rPr lang="en-US" dirty="0" err="1"/>
              <a:t>SecurityFilter</a:t>
            </a:r>
            <a:r>
              <a:rPr lang="en-US" dirty="0"/>
              <a:t> 3</a:t>
            </a:r>
            <a:endParaRPr lang="en-IN" dirty="0"/>
          </a:p>
        </p:txBody>
      </p:sp>
      <p:sp>
        <p:nvSpPr>
          <p:cNvPr id="28" name="Rectangle 27"/>
          <p:cNvSpPr/>
          <p:nvPr/>
        </p:nvSpPr>
        <p:spPr>
          <a:xfrm>
            <a:off x="1900290" y="4931004"/>
            <a:ext cx="1973343" cy="438346"/>
          </a:xfrm>
          <a:prstGeom prst="rect">
            <a:avLst/>
          </a:prstGeom>
        </p:spPr>
        <p:style>
          <a:lnRef idx="2">
            <a:schemeClr val="accent6"/>
          </a:lnRef>
          <a:fillRef idx="1">
            <a:schemeClr val="lt1"/>
          </a:fillRef>
          <a:effectRef idx="0">
            <a:schemeClr val="accent6"/>
          </a:effectRef>
          <a:fontRef idx="minor">
            <a:schemeClr val="dk1"/>
          </a:fontRef>
        </p:style>
        <p:txBody>
          <a:bodyPr rtlCol="0" anchor="t"/>
          <a:lstStyle/>
          <a:p>
            <a:pPr algn="ctr"/>
            <a:r>
              <a:rPr lang="en-US" dirty="0" err="1"/>
              <a:t>SecurityFilter</a:t>
            </a:r>
            <a:r>
              <a:rPr lang="en-US" dirty="0"/>
              <a:t> 2</a:t>
            </a:r>
            <a:endParaRPr lang="en-IN" dirty="0"/>
          </a:p>
        </p:txBody>
      </p:sp>
      <p:sp>
        <p:nvSpPr>
          <p:cNvPr id="29" name="Rectangle 28"/>
          <p:cNvSpPr/>
          <p:nvPr/>
        </p:nvSpPr>
        <p:spPr>
          <a:xfrm>
            <a:off x="6955410" y="4408602"/>
            <a:ext cx="1973343" cy="438346"/>
          </a:xfrm>
          <a:prstGeom prst="rect">
            <a:avLst/>
          </a:prstGeom>
        </p:spPr>
        <p:style>
          <a:lnRef idx="2">
            <a:schemeClr val="accent6"/>
          </a:lnRef>
          <a:fillRef idx="1">
            <a:schemeClr val="lt1"/>
          </a:fillRef>
          <a:effectRef idx="0">
            <a:schemeClr val="accent6"/>
          </a:effectRef>
          <a:fontRef idx="minor">
            <a:schemeClr val="dk1"/>
          </a:fontRef>
        </p:style>
        <p:txBody>
          <a:bodyPr rtlCol="0" anchor="t"/>
          <a:lstStyle/>
          <a:p>
            <a:pPr algn="ctr"/>
            <a:r>
              <a:rPr lang="en-US" dirty="0" err="1"/>
              <a:t>SecurityFilter</a:t>
            </a:r>
            <a:r>
              <a:rPr lang="en-US" dirty="0"/>
              <a:t> 1</a:t>
            </a:r>
            <a:endParaRPr lang="en-IN" dirty="0"/>
          </a:p>
        </p:txBody>
      </p:sp>
      <p:sp>
        <p:nvSpPr>
          <p:cNvPr id="30" name="Rectangle 29"/>
          <p:cNvSpPr/>
          <p:nvPr/>
        </p:nvSpPr>
        <p:spPr>
          <a:xfrm>
            <a:off x="6955409" y="5486400"/>
            <a:ext cx="1973343" cy="438346"/>
          </a:xfrm>
          <a:prstGeom prst="rect">
            <a:avLst/>
          </a:prstGeom>
        </p:spPr>
        <p:style>
          <a:lnRef idx="2">
            <a:schemeClr val="accent6"/>
          </a:lnRef>
          <a:fillRef idx="1">
            <a:schemeClr val="lt1"/>
          </a:fillRef>
          <a:effectRef idx="0">
            <a:schemeClr val="accent6"/>
          </a:effectRef>
          <a:fontRef idx="minor">
            <a:schemeClr val="dk1"/>
          </a:fontRef>
        </p:style>
        <p:txBody>
          <a:bodyPr rtlCol="0" anchor="t"/>
          <a:lstStyle/>
          <a:p>
            <a:pPr algn="ctr"/>
            <a:r>
              <a:rPr lang="en-US" dirty="0" err="1"/>
              <a:t>SecurityFilter</a:t>
            </a:r>
            <a:r>
              <a:rPr lang="en-US" dirty="0"/>
              <a:t> 3</a:t>
            </a:r>
            <a:endParaRPr lang="en-IN" dirty="0"/>
          </a:p>
        </p:txBody>
      </p:sp>
      <p:sp>
        <p:nvSpPr>
          <p:cNvPr id="31" name="Rectangle 30"/>
          <p:cNvSpPr/>
          <p:nvPr/>
        </p:nvSpPr>
        <p:spPr>
          <a:xfrm>
            <a:off x="6955410" y="4932575"/>
            <a:ext cx="1973343" cy="438346"/>
          </a:xfrm>
          <a:prstGeom prst="rect">
            <a:avLst/>
          </a:prstGeom>
        </p:spPr>
        <p:style>
          <a:lnRef idx="2">
            <a:schemeClr val="accent6"/>
          </a:lnRef>
          <a:fillRef idx="1">
            <a:schemeClr val="lt1"/>
          </a:fillRef>
          <a:effectRef idx="0">
            <a:schemeClr val="accent6"/>
          </a:effectRef>
          <a:fontRef idx="minor">
            <a:schemeClr val="dk1"/>
          </a:fontRef>
        </p:style>
        <p:txBody>
          <a:bodyPr rtlCol="0" anchor="t"/>
          <a:lstStyle/>
          <a:p>
            <a:pPr algn="ctr"/>
            <a:r>
              <a:rPr lang="en-US" dirty="0" err="1"/>
              <a:t>SecurityFilter</a:t>
            </a:r>
            <a:r>
              <a:rPr lang="en-US" dirty="0"/>
              <a:t> 2</a:t>
            </a:r>
            <a:endParaRPr lang="en-IN" dirty="0"/>
          </a:p>
        </p:txBody>
      </p:sp>
      <p:sp>
        <p:nvSpPr>
          <p:cNvPr id="32" name="Rectangle 31"/>
          <p:cNvSpPr/>
          <p:nvPr/>
        </p:nvSpPr>
        <p:spPr>
          <a:xfrm>
            <a:off x="6955408" y="6037084"/>
            <a:ext cx="1973343" cy="438346"/>
          </a:xfrm>
          <a:prstGeom prst="rect">
            <a:avLst/>
          </a:prstGeom>
        </p:spPr>
        <p:style>
          <a:lnRef idx="2">
            <a:schemeClr val="accent6"/>
          </a:lnRef>
          <a:fillRef idx="1">
            <a:schemeClr val="lt1"/>
          </a:fillRef>
          <a:effectRef idx="0">
            <a:schemeClr val="accent6"/>
          </a:effectRef>
          <a:fontRef idx="minor">
            <a:schemeClr val="dk1"/>
          </a:fontRef>
        </p:style>
        <p:txBody>
          <a:bodyPr rtlCol="0" anchor="t"/>
          <a:lstStyle/>
          <a:p>
            <a:pPr algn="ctr"/>
            <a:r>
              <a:rPr lang="en-US" dirty="0" err="1"/>
              <a:t>SecurityFilter</a:t>
            </a:r>
            <a:r>
              <a:rPr lang="en-US" dirty="0"/>
              <a:t> 4</a:t>
            </a:r>
            <a:endParaRPr lang="en-IN" dirty="0"/>
          </a:p>
        </p:txBody>
      </p:sp>
    </p:spTree>
    <p:extLst>
      <p:ext uri="{BB962C8B-B14F-4D97-AF65-F5344CB8AC3E}">
        <p14:creationId xmlns:p14="http://schemas.microsoft.com/office/powerpoint/2010/main" val="796357272"/>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Protection against Exploits</a:t>
            </a:r>
            <a:endParaRPr lang="en-IN" dirty="0"/>
          </a:p>
        </p:txBody>
      </p:sp>
      <p:sp>
        <p:nvSpPr>
          <p:cNvPr id="3" name="Content Placeholder 2"/>
          <p:cNvSpPr>
            <a:spLocks noGrp="1"/>
          </p:cNvSpPr>
          <p:nvPr>
            <p:ph idx="1"/>
          </p:nvPr>
        </p:nvSpPr>
        <p:spPr/>
        <p:txBody>
          <a:bodyPr/>
          <a:lstStyle/>
          <a:p>
            <a:r>
              <a:rPr lang="en-US" dirty="0"/>
              <a:t>CSRF-Cross Site Request Forgery attack- spring provides support for protecting against this attack.</a:t>
            </a:r>
          </a:p>
          <a:p>
            <a:endParaRPr lang="en-IN" dirty="0"/>
          </a:p>
        </p:txBody>
      </p:sp>
      <p:sp>
        <p:nvSpPr>
          <p:cNvPr id="4" name="Rectangle 3"/>
          <p:cNvSpPr/>
          <p:nvPr/>
        </p:nvSpPr>
        <p:spPr>
          <a:xfrm>
            <a:off x="780068" y="4905086"/>
            <a:ext cx="1310326" cy="405352"/>
          </a:xfrm>
          <a:prstGeom prst="rect">
            <a:avLst/>
          </a:prstGeom>
        </p:spPr>
        <p:style>
          <a:lnRef idx="2">
            <a:schemeClr val="accent6"/>
          </a:lnRef>
          <a:fillRef idx="1">
            <a:schemeClr val="lt1"/>
          </a:fillRef>
          <a:effectRef idx="0">
            <a:schemeClr val="accent6"/>
          </a:effectRef>
          <a:fontRef idx="minor">
            <a:schemeClr val="dk1"/>
          </a:fontRef>
        </p:style>
        <p:txBody>
          <a:bodyPr rtlCol="0" anchor="t"/>
          <a:lstStyle/>
          <a:p>
            <a:pPr algn="ctr"/>
            <a:r>
              <a:rPr lang="en-US" dirty="0"/>
              <a:t>client</a:t>
            </a:r>
            <a:endParaRPr lang="en-IN" dirty="0"/>
          </a:p>
        </p:txBody>
      </p:sp>
      <p:cxnSp>
        <p:nvCxnSpPr>
          <p:cNvPr id="5" name="Straight Arrow Connector 4"/>
          <p:cNvCxnSpPr/>
          <p:nvPr/>
        </p:nvCxnSpPr>
        <p:spPr>
          <a:xfrm>
            <a:off x="2128101" y="5093621"/>
            <a:ext cx="754144" cy="0"/>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865748" y="4306484"/>
            <a:ext cx="7560298" cy="1272618"/>
          </a:xfrm>
          <a:prstGeom prst="rect">
            <a:avLst/>
          </a:prstGeom>
        </p:spPr>
        <p:style>
          <a:lnRef idx="2">
            <a:schemeClr val="accent6"/>
          </a:lnRef>
          <a:fillRef idx="1">
            <a:schemeClr val="lt1"/>
          </a:fillRef>
          <a:effectRef idx="0">
            <a:schemeClr val="accent6"/>
          </a:effectRef>
          <a:fontRef idx="minor">
            <a:schemeClr val="dk1"/>
          </a:fontRef>
        </p:style>
        <p:txBody>
          <a:bodyPr rtlCol="0" anchor="t"/>
          <a:lstStyle/>
          <a:p>
            <a:pPr algn="ctr"/>
            <a:r>
              <a:rPr lang="en-US" dirty="0"/>
              <a:t>Filter Chain</a:t>
            </a:r>
            <a:endParaRPr lang="en-IN" dirty="0"/>
          </a:p>
        </p:txBody>
      </p:sp>
      <p:sp>
        <p:nvSpPr>
          <p:cNvPr id="7" name="Rectangle 6"/>
          <p:cNvSpPr/>
          <p:nvPr/>
        </p:nvSpPr>
        <p:spPr>
          <a:xfrm>
            <a:off x="3190974" y="5107762"/>
            <a:ext cx="1074656" cy="358219"/>
          </a:xfrm>
          <a:prstGeom prst="rect">
            <a:avLst/>
          </a:prstGeom>
        </p:spPr>
        <p:style>
          <a:lnRef idx="2">
            <a:schemeClr val="accent6"/>
          </a:lnRef>
          <a:fillRef idx="1">
            <a:schemeClr val="lt1"/>
          </a:fillRef>
          <a:effectRef idx="0">
            <a:schemeClr val="accent6"/>
          </a:effectRef>
          <a:fontRef idx="minor">
            <a:schemeClr val="dk1"/>
          </a:fontRef>
        </p:style>
        <p:txBody>
          <a:bodyPr rtlCol="0" anchor="t"/>
          <a:lstStyle/>
          <a:p>
            <a:pPr algn="ctr"/>
            <a:r>
              <a:rPr lang="en-US" dirty="0"/>
              <a:t>Filter 1</a:t>
            </a:r>
            <a:endParaRPr lang="en-IN" dirty="0"/>
          </a:p>
        </p:txBody>
      </p:sp>
      <p:sp>
        <p:nvSpPr>
          <p:cNvPr id="8" name="Rectangle 7"/>
          <p:cNvSpPr/>
          <p:nvPr/>
        </p:nvSpPr>
        <p:spPr>
          <a:xfrm>
            <a:off x="4506012" y="4678843"/>
            <a:ext cx="2341776" cy="787138"/>
          </a:xfrm>
          <a:prstGeom prst="rect">
            <a:avLst/>
          </a:prstGeom>
        </p:spPr>
        <p:style>
          <a:lnRef idx="2">
            <a:schemeClr val="accent6"/>
          </a:lnRef>
          <a:fillRef idx="1">
            <a:schemeClr val="lt1"/>
          </a:fillRef>
          <a:effectRef idx="0">
            <a:schemeClr val="accent6"/>
          </a:effectRef>
          <a:fontRef idx="minor">
            <a:schemeClr val="dk1"/>
          </a:fontRef>
        </p:style>
        <p:txBody>
          <a:bodyPr rtlCol="0" anchor="t"/>
          <a:lstStyle/>
          <a:p>
            <a:pPr algn="ctr"/>
            <a:r>
              <a:rPr lang="en-US" dirty="0" err="1"/>
              <a:t>DelegatingFilterProxy</a:t>
            </a:r>
            <a:endParaRPr lang="en-IN" dirty="0"/>
          </a:p>
        </p:txBody>
      </p:sp>
      <p:sp>
        <p:nvSpPr>
          <p:cNvPr id="9" name="Rectangle 8"/>
          <p:cNvSpPr/>
          <p:nvPr/>
        </p:nvSpPr>
        <p:spPr>
          <a:xfrm>
            <a:off x="7052820" y="5051201"/>
            <a:ext cx="1074656" cy="358219"/>
          </a:xfrm>
          <a:prstGeom prst="rect">
            <a:avLst/>
          </a:prstGeom>
        </p:spPr>
        <p:style>
          <a:lnRef idx="2">
            <a:schemeClr val="accent6"/>
          </a:lnRef>
          <a:fillRef idx="1">
            <a:schemeClr val="lt1"/>
          </a:fillRef>
          <a:effectRef idx="0">
            <a:schemeClr val="accent6"/>
          </a:effectRef>
          <a:fontRef idx="minor">
            <a:schemeClr val="dk1"/>
          </a:fontRef>
        </p:style>
        <p:txBody>
          <a:bodyPr rtlCol="0" anchor="t"/>
          <a:lstStyle/>
          <a:p>
            <a:pPr algn="ctr"/>
            <a:r>
              <a:rPr lang="en-US" dirty="0"/>
              <a:t>Filter 3</a:t>
            </a:r>
            <a:endParaRPr lang="en-IN" dirty="0"/>
          </a:p>
        </p:txBody>
      </p:sp>
      <p:sp>
        <p:nvSpPr>
          <p:cNvPr id="10" name="Rectangle 9"/>
          <p:cNvSpPr/>
          <p:nvPr/>
        </p:nvSpPr>
        <p:spPr>
          <a:xfrm>
            <a:off x="8912258" y="5029206"/>
            <a:ext cx="1310326" cy="405352"/>
          </a:xfrm>
          <a:prstGeom prst="rect">
            <a:avLst/>
          </a:prstGeom>
        </p:spPr>
        <p:style>
          <a:lnRef idx="2">
            <a:schemeClr val="accent6"/>
          </a:lnRef>
          <a:fillRef idx="1">
            <a:schemeClr val="lt1"/>
          </a:fillRef>
          <a:effectRef idx="0">
            <a:schemeClr val="accent6"/>
          </a:effectRef>
          <a:fontRef idx="minor">
            <a:schemeClr val="dk1"/>
          </a:fontRef>
        </p:style>
        <p:txBody>
          <a:bodyPr rtlCol="0" anchor="t"/>
          <a:lstStyle/>
          <a:p>
            <a:pPr algn="ctr"/>
            <a:r>
              <a:rPr lang="en-US" dirty="0"/>
              <a:t>Servlet</a:t>
            </a:r>
            <a:endParaRPr lang="en-IN" dirty="0"/>
          </a:p>
        </p:txBody>
      </p:sp>
      <p:cxnSp>
        <p:nvCxnSpPr>
          <p:cNvPr id="11" name="Straight Arrow Connector 10"/>
          <p:cNvCxnSpPr/>
          <p:nvPr/>
        </p:nvCxnSpPr>
        <p:spPr>
          <a:xfrm>
            <a:off x="8158114" y="5236596"/>
            <a:ext cx="754144" cy="0"/>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4677265" y="5029206"/>
            <a:ext cx="1968631" cy="380213"/>
          </a:xfrm>
          <a:prstGeom prst="rect">
            <a:avLst/>
          </a:prstGeom>
        </p:spPr>
        <p:style>
          <a:lnRef idx="2">
            <a:schemeClr val="accent6"/>
          </a:lnRef>
          <a:fillRef idx="1">
            <a:schemeClr val="lt1"/>
          </a:fillRef>
          <a:effectRef idx="0">
            <a:schemeClr val="accent6"/>
          </a:effectRef>
          <a:fontRef idx="minor">
            <a:schemeClr val="dk1"/>
          </a:fontRef>
        </p:style>
        <p:txBody>
          <a:bodyPr rtlCol="0" anchor="t"/>
          <a:lstStyle/>
          <a:p>
            <a:pPr algn="ctr"/>
            <a:r>
              <a:rPr lang="en-US" dirty="0" err="1"/>
              <a:t>FilterChainProxy</a:t>
            </a:r>
            <a:endParaRPr lang="en-IN" dirty="0"/>
          </a:p>
        </p:txBody>
      </p:sp>
      <p:cxnSp>
        <p:nvCxnSpPr>
          <p:cNvPr id="13" name="Straight Arrow Connector 12"/>
          <p:cNvCxnSpPr>
            <a:stCxn id="12" idx="2"/>
          </p:cNvCxnSpPr>
          <p:nvPr/>
        </p:nvCxnSpPr>
        <p:spPr>
          <a:xfrm>
            <a:off x="5661581" y="5409419"/>
            <a:ext cx="13355" cy="491766"/>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4506012" y="5890189"/>
            <a:ext cx="2714920" cy="557751"/>
          </a:xfrm>
          <a:prstGeom prst="rect">
            <a:avLst/>
          </a:prstGeom>
        </p:spPr>
        <p:style>
          <a:lnRef idx="2">
            <a:schemeClr val="accent6"/>
          </a:lnRef>
          <a:fillRef idx="1">
            <a:schemeClr val="lt1"/>
          </a:fillRef>
          <a:effectRef idx="0">
            <a:schemeClr val="accent6"/>
          </a:effectRef>
          <a:fontRef idx="minor">
            <a:schemeClr val="dk1"/>
          </a:fontRef>
        </p:style>
        <p:txBody>
          <a:bodyPr rtlCol="0" anchor="t"/>
          <a:lstStyle/>
          <a:p>
            <a:pPr algn="ctr"/>
            <a:r>
              <a:rPr lang="en-US" dirty="0" err="1"/>
              <a:t>SecurityFilterChain</a:t>
            </a:r>
            <a:endParaRPr lang="en-IN" dirty="0"/>
          </a:p>
        </p:txBody>
      </p:sp>
    </p:spTree>
    <p:extLst>
      <p:ext uri="{BB962C8B-B14F-4D97-AF65-F5344CB8AC3E}">
        <p14:creationId xmlns:p14="http://schemas.microsoft.com/office/powerpoint/2010/main" val="3001810868"/>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1914" y="273377"/>
            <a:ext cx="5740924" cy="7571303"/>
          </a:xfrm>
          <a:prstGeom prst="rect">
            <a:avLst/>
          </a:prstGeom>
          <a:noFill/>
        </p:spPr>
        <p:txBody>
          <a:bodyPr wrap="square" rtlCol="0">
            <a:spAutoFit/>
          </a:bodyPr>
          <a:lstStyle/>
          <a:p>
            <a:pPr marL="285750" indent="-285750">
              <a:buFont typeface="Arial" panose="020B0604020202020204" pitchFamily="34" charset="0"/>
              <a:buChar char="•"/>
            </a:pPr>
            <a:r>
              <a:rPr lang="en-US" dirty="0"/>
              <a:t>@</a:t>
            </a:r>
            <a:r>
              <a:rPr lang="en-US" dirty="0" err="1"/>
              <a:t>EnableWebSecurity</a:t>
            </a:r>
            <a:endParaRPr lang="en-US" dirty="0"/>
          </a:p>
          <a:p>
            <a:pPr marL="285750" indent="-285750">
              <a:buFont typeface="Arial" panose="020B0604020202020204" pitchFamily="34" charset="0"/>
              <a:buChar char="•"/>
            </a:pPr>
            <a:r>
              <a:rPr lang="en-US" dirty="0"/>
              <a:t>@Configuration</a:t>
            </a:r>
          </a:p>
          <a:p>
            <a:pPr marL="285750" indent="-285750">
              <a:buFont typeface="Arial" panose="020B0604020202020204" pitchFamily="34" charset="0"/>
              <a:buChar char="•"/>
            </a:pPr>
            <a:r>
              <a:rPr lang="en-US" dirty="0"/>
              <a:t>Class </a:t>
            </a:r>
            <a:r>
              <a:rPr lang="en-US" dirty="0" err="1"/>
              <a:t>SecurityConfig</a:t>
            </a:r>
            <a:endParaRPr lang="en-US" dirty="0"/>
          </a:p>
          <a:p>
            <a:pPr marL="285750" indent="-285750">
              <a:buFont typeface="Arial" panose="020B0604020202020204" pitchFamily="34" charset="0"/>
              <a:buChar char="•"/>
            </a:pPr>
            <a:r>
              <a:rPr lang="en-US" dirty="0"/>
              <a:t>{</a:t>
            </a:r>
          </a:p>
          <a:p>
            <a:pPr marL="285750" indent="-285750">
              <a:buFont typeface="Arial" panose="020B0604020202020204" pitchFamily="34" charset="0"/>
              <a:buChar char="•"/>
            </a:pPr>
            <a:r>
              <a:rPr lang="en-US" dirty="0"/>
              <a:t>@Bean</a:t>
            </a:r>
          </a:p>
          <a:p>
            <a:pPr marL="285750" indent="-285750">
              <a:buFont typeface="Arial" panose="020B0604020202020204" pitchFamily="34" charset="0"/>
              <a:buChar char="•"/>
            </a:pPr>
            <a:r>
              <a:rPr lang="en-US" dirty="0"/>
              <a:t>Public </a:t>
            </a:r>
            <a:r>
              <a:rPr lang="en-US" dirty="0" err="1"/>
              <a:t>SecurityFiletrChain</a:t>
            </a:r>
            <a:r>
              <a:rPr lang="en-US" dirty="0"/>
              <a:t> </a:t>
            </a:r>
            <a:r>
              <a:rPr lang="en-US" dirty="0" err="1"/>
              <a:t>filterchain</a:t>
            </a:r>
            <a:r>
              <a:rPr lang="en-US" dirty="0"/>
              <a:t>(</a:t>
            </a:r>
            <a:r>
              <a:rPr lang="en-US" dirty="0" err="1"/>
              <a:t>HttpSecurity</a:t>
            </a:r>
            <a:r>
              <a:rPr lang="en-US" dirty="0"/>
              <a:t> http)</a:t>
            </a:r>
          </a:p>
          <a:p>
            <a:pPr marL="285750" indent="-285750">
              <a:buFont typeface="Arial" panose="020B0604020202020204" pitchFamily="34" charset="0"/>
              <a:buChar char="•"/>
            </a:pPr>
            <a:r>
              <a:rPr lang="en-US" dirty="0"/>
              <a:t>{</a:t>
            </a:r>
          </a:p>
          <a:p>
            <a:pPr marL="285750" indent="-285750">
              <a:buFont typeface="Arial" panose="020B0604020202020204" pitchFamily="34" charset="0"/>
              <a:buChar char="•"/>
            </a:pPr>
            <a:r>
              <a:rPr lang="en-US" dirty="0"/>
              <a:t>}</a:t>
            </a:r>
          </a:p>
          <a:p>
            <a:pPr marL="742950" lvl="1"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a:t>
            </a:r>
          </a:p>
          <a:p>
            <a:pPr marL="285750" indent="-285750">
              <a:buFont typeface="Arial" panose="020B0604020202020204" pitchFamily="34" charset="0"/>
              <a:buChar char="•"/>
            </a:pPr>
            <a:r>
              <a:rPr lang="en-US" dirty="0" err="1"/>
              <a:t>ExceptionTranslationFilter</a:t>
            </a:r>
            <a:r>
              <a:rPr lang="en-US" dirty="0"/>
              <a:t>– allows translation of </a:t>
            </a:r>
            <a:r>
              <a:rPr lang="en-US" dirty="0" err="1"/>
              <a:t>AccessDeniedException</a:t>
            </a:r>
            <a:r>
              <a:rPr lang="en-US" dirty="0"/>
              <a:t> and </a:t>
            </a:r>
            <a:r>
              <a:rPr lang="en-US" dirty="0" err="1"/>
              <a:t>AUthenticationException</a:t>
            </a:r>
            <a:r>
              <a:rPr lang="en-US" dirty="0"/>
              <a:t> into </a:t>
            </a:r>
            <a:r>
              <a:rPr lang="en-US" dirty="0" err="1"/>
              <a:t>HttpResponses</a:t>
            </a:r>
            <a:endParaRPr lang="en-US" dirty="0"/>
          </a:p>
          <a:p>
            <a:pPr marL="285750" indent="-285750">
              <a:buFont typeface="Arial" panose="020B0604020202020204" pitchFamily="34" charset="0"/>
              <a:buChar char="•"/>
            </a:pPr>
            <a:r>
              <a:rPr lang="en-US" dirty="0" err="1"/>
              <a:t>RequestCache</a:t>
            </a:r>
            <a:r>
              <a:rPr lang="en-US" dirty="0"/>
              <a:t>-</a:t>
            </a:r>
          </a:p>
          <a:p>
            <a:pPr marL="285750" indent="-285750">
              <a:buFont typeface="Arial" panose="020B0604020202020204" pitchFamily="34" charset="0"/>
              <a:buChar char="•"/>
            </a:pPr>
            <a:r>
              <a:rPr lang="en-US" dirty="0" err="1"/>
              <a:t>HttpServletRequest</a:t>
            </a:r>
            <a:r>
              <a:rPr lang="en-US" dirty="0"/>
              <a:t> is saved in </a:t>
            </a:r>
            <a:r>
              <a:rPr lang="en-US" dirty="0" err="1"/>
              <a:t>RequestCache</a:t>
            </a:r>
            <a:r>
              <a:rPr lang="en-US" dirty="0"/>
              <a:t>.</a:t>
            </a:r>
          </a:p>
          <a:p>
            <a:pPr marL="285750" indent="-285750">
              <a:buFont typeface="Arial" panose="020B0604020202020204" pitchFamily="34" charset="0"/>
              <a:buChar char="•"/>
            </a:pPr>
            <a:r>
              <a:rPr lang="en-US" dirty="0"/>
              <a:t>When the user is successfully authenticates, then the </a:t>
            </a:r>
            <a:r>
              <a:rPr lang="en-US" dirty="0" err="1"/>
              <a:t>RequestCache</a:t>
            </a:r>
            <a:r>
              <a:rPr lang="en-US" dirty="0"/>
              <a:t> is used to replay the original Request.</a:t>
            </a:r>
          </a:p>
          <a:p>
            <a:pPr marL="285750" indent="-285750">
              <a:buFont typeface="Arial" panose="020B0604020202020204" pitchFamily="34" charset="0"/>
              <a:buChar char="•"/>
            </a:pPr>
            <a:r>
              <a:rPr lang="en-US" dirty="0" err="1"/>
              <a:t>SecurityContextHolder</a:t>
            </a:r>
            <a:r>
              <a:rPr lang="en-US" dirty="0"/>
              <a:t>- this is where the </a:t>
            </a:r>
            <a:r>
              <a:rPr lang="en-US" dirty="0" err="1"/>
              <a:t>the</a:t>
            </a:r>
            <a:r>
              <a:rPr lang="en-US" dirty="0"/>
              <a:t> spring security stores the details of who is authenticated</a:t>
            </a:r>
          </a:p>
          <a:p>
            <a:pPr marL="285750" indent="-285750">
              <a:buFont typeface="Arial" panose="020B0604020202020204" pitchFamily="34" charset="0"/>
              <a:buChar char="•"/>
            </a:pPr>
            <a:r>
              <a:rPr lang="en-US" dirty="0"/>
              <a:t>Authentication- this interface is present inside the </a:t>
            </a:r>
            <a:r>
              <a:rPr lang="en-US" dirty="0" err="1"/>
              <a:t>SecurityContextHolder</a:t>
            </a:r>
            <a:r>
              <a:rPr lang="en-US" dirty="0"/>
              <a:t>.</a:t>
            </a:r>
          </a:p>
          <a:p>
            <a:pPr marL="285750" indent="-285750">
              <a:buFont typeface="Arial" panose="020B0604020202020204" pitchFamily="34" charset="0"/>
              <a:buChar char="•"/>
            </a:pPr>
            <a:r>
              <a:rPr lang="en-US" dirty="0"/>
              <a:t>Authentication interface serves two main purposes within spring security.</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
        <p:nvSpPr>
          <p:cNvPr id="3" name="Rectangle 2"/>
          <p:cNvSpPr/>
          <p:nvPr/>
        </p:nvSpPr>
        <p:spPr>
          <a:xfrm>
            <a:off x="6438506" y="273377"/>
            <a:ext cx="3035431" cy="3782506"/>
          </a:xfrm>
          <a:prstGeom prst="rect">
            <a:avLst/>
          </a:prstGeom>
        </p:spPr>
        <p:style>
          <a:lnRef idx="2">
            <a:schemeClr val="accent6"/>
          </a:lnRef>
          <a:fillRef idx="1">
            <a:schemeClr val="lt1"/>
          </a:fillRef>
          <a:effectRef idx="0">
            <a:schemeClr val="accent6"/>
          </a:effectRef>
          <a:fontRef idx="minor">
            <a:schemeClr val="dk1"/>
          </a:fontRef>
        </p:style>
        <p:txBody>
          <a:bodyPr rtlCol="0" anchor="t"/>
          <a:lstStyle/>
          <a:p>
            <a:pPr algn="ctr"/>
            <a:r>
              <a:rPr lang="en-US" dirty="0" err="1"/>
              <a:t>SecurityFilterChain</a:t>
            </a:r>
            <a:r>
              <a:rPr lang="en-US" dirty="0"/>
              <a:t> </a:t>
            </a:r>
            <a:endParaRPr lang="en-IN" dirty="0"/>
          </a:p>
        </p:txBody>
      </p:sp>
      <p:sp>
        <p:nvSpPr>
          <p:cNvPr id="6" name="Rectangle 5"/>
          <p:cNvSpPr/>
          <p:nvPr/>
        </p:nvSpPr>
        <p:spPr>
          <a:xfrm>
            <a:off x="6941269" y="828111"/>
            <a:ext cx="1973343" cy="438346"/>
          </a:xfrm>
          <a:prstGeom prst="rect">
            <a:avLst/>
          </a:prstGeom>
        </p:spPr>
        <p:style>
          <a:lnRef idx="2">
            <a:schemeClr val="accent6"/>
          </a:lnRef>
          <a:fillRef idx="1">
            <a:schemeClr val="lt1"/>
          </a:fillRef>
          <a:effectRef idx="0">
            <a:schemeClr val="accent6"/>
          </a:effectRef>
          <a:fontRef idx="minor">
            <a:schemeClr val="dk1"/>
          </a:fontRef>
        </p:style>
        <p:txBody>
          <a:bodyPr rtlCol="0" anchor="t"/>
          <a:lstStyle/>
          <a:p>
            <a:pPr algn="ctr"/>
            <a:r>
              <a:rPr lang="en-US" dirty="0" err="1"/>
              <a:t>SecurityFilter</a:t>
            </a:r>
            <a:r>
              <a:rPr lang="en-US" dirty="0"/>
              <a:t> 1</a:t>
            </a:r>
            <a:endParaRPr lang="en-IN" dirty="0"/>
          </a:p>
        </p:txBody>
      </p:sp>
      <p:sp>
        <p:nvSpPr>
          <p:cNvPr id="7" name="Rectangle 6"/>
          <p:cNvSpPr/>
          <p:nvPr/>
        </p:nvSpPr>
        <p:spPr>
          <a:xfrm>
            <a:off x="6941269" y="2854204"/>
            <a:ext cx="1973343" cy="438346"/>
          </a:xfrm>
          <a:prstGeom prst="rect">
            <a:avLst/>
          </a:prstGeom>
        </p:spPr>
        <p:style>
          <a:lnRef idx="2">
            <a:schemeClr val="accent6"/>
          </a:lnRef>
          <a:fillRef idx="1">
            <a:schemeClr val="lt1"/>
          </a:fillRef>
          <a:effectRef idx="0">
            <a:schemeClr val="accent6"/>
          </a:effectRef>
          <a:fontRef idx="minor">
            <a:schemeClr val="dk1"/>
          </a:fontRef>
        </p:style>
        <p:txBody>
          <a:bodyPr rtlCol="0" anchor="t"/>
          <a:lstStyle/>
          <a:p>
            <a:pPr algn="ctr"/>
            <a:r>
              <a:rPr lang="en-US" dirty="0" err="1"/>
              <a:t>SecurityFilter</a:t>
            </a:r>
            <a:r>
              <a:rPr lang="en-US" dirty="0"/>
              <a:t> 3</a:t>
            </a:r>
            <a:endParaRPr lang="en-IN" dirty="0"/>
          </a:p>
        </p:txBody>
      </p:sp>
      <p:sp>
        <p:nvSpPr>
          <p:cNvPr id="8" name="Rectangle 7"/>
          <p:cNvSpPr/>
          <p:nvPr/>
        </p:nvSpPr>
        <p:spPr>
          <a:xfrm>
            <a:off x="6941269" y="1420430"/>
            <a:ext cx="1973343" cy="438346"/>
          </a:xfrm>
          <a:prstGeom prst="rect">
            <a:avLst/>
          </a:prstGeom>
        </p:spPr>
        <p:style>
          <a:lnRef idx="2">
            <a:schemeClr val="accent6"/>
          </a:lnRef>
          <a:fillRef idx="1">
            <a:schemeClr val="lt1"/>
          </a:fillRef>
          <a:effectRef idx="0">
            <a:schemeClr val="accent6"/>
          </a:effectRef>
          <a:fontRef idx="minor">
            <a:schemeClr val="dk1"/>
          </a:fontRef>
        </p:style>
        <p:txBody>
          <a:bodyPr rtlCol="0" anchor="t"/>
          <a:lstStyle/>
          <a:p>
            <a:pPr algn="ctr"/>
            <a:r>
              <a:rPr lang="en-US" dirty="0" err="1"/>
              <a:t>SecurityFilter</a:t>
            </a:r>
            <a:r>
              <a:rPr lang="en-US" dirty="0"/>
              <a:t> 2</a:t>
            </a:r>
            <a:endParaRPr lang="en-IN" dirty="0"/>
          </a:p>
        </p:txBody>
      </p:sp>
      <p:sp>
        <p:nvSpPr>
          <p:cNvPr id="9" name="Rectangle 8"/>
          <p:cNvSpPr/>
          <p:nvPr/>
        </p:nvSpPr>
        <p:spPr>
          <a:xfrm>
            <a:off x="6931055" y="3455044"/>
            <a:ext cx="1973343" cy="438346"/>
          </a:xfrm>
          <a:prstGeom prst="rect">
            <a:avLst/>
          </a:prstGeom>
        </p:spPr>
        <p:style>
          <a:lnRef idx="2">
            <a:schemeClr val="accent6"/>
          </a:lnRef>
          <a:fillRef idx="1">
            <a:schemeClr val="lt1"/>
          </a:fillRef>
          <a:effectRef idx="0">
            <a:schemeClr val="accent6"/>
          </a:effectRef>
          <a:fontRef idx="minor">
            <a:schemeClr val="dk1"/>
          </a:fontRef>
        </p:style>
        <p:txBody>
          <a:bodyPr rtlCol="0" anchor="t"/>
          <a:lstStyle/>
          <a:p>
            <a:pPr algn="ctr"/>
            <a:r>
              <a:rPr lang="en-US" dirty="0" err="1"/>
              <a:t>SecurityFilter</a:t>
            </a:r>
            <a:r>
              <a:rPr lang="en-US" dirty="0"/>
              <a:t> 3</a:t>
            </a:r>
            <a:endParaRPr lang="en-IN" dirty="0"/>
          </a:p>
        </p:txBody>
      </p:sp>
      <p:sp>
        <p:nvSpPr>
          <p:cNvPr id="10" name="Rectangle 9"/>
          <p:cNvSpPr/>
          <p:nvPr/>
        </p:nvSpPr>
        <p:spPr>
          <a:xfrm>
            <a:off x="6617616" y="2090871"/>
            <a:ext cx="2677211" cy="438346"/>
          </a:xfrm>
          <a:prstGeom prst="rect">
            <a:avLst/>
          </a:prstGeom>
        </p:spPr>
        <p:style>
          <a:lnRef idx="2">
            <a:schemeClr val="accent6"/>
          </a:lnRef>
          <a:fillRef idx="1">
            <a:schemeClr val="lt1"/>
          </a:fillRef>
          <a:effectRef idx="0">
            <a:schemeClr val="accent6"/>
          </a:effectRef>
          <a:fontRef idx="minor">
            <a:schemeClr val="dk1"/>
          </a:fontRef>
        </p:style>
        <p:txBody>
          <a:bodyPr rtlCol="0" anchor="t"/>
          <a:lstStyle/>
          <a:p>
            <a:pPr algn="ctr"/>
            <a:r>
              <a:rPr lang="en-US" dirty="0" err="1"/>
              <a:t>ExceptionTranslationFilter</a:t>
            </a:r>
            <a:endParaRPr lang="en-IN" dirty="0"/>
          </a:p>
        </p:txBody>
      </p:sp>
      <p:sp>
        <p:nvSpPr>
          <p:cNvPr id="11" name="Rectangle 10"/>
          <p:cNvSpPr/>
          <p:nvPr/>
        </p:nvSpPr>
        <p:spPr>
          <a:xfrm>
            <a:off x="9976700" y="1666916"/>
            <a:ext cx="1913641" cy="995428"/>
          </a:xfrm>
          <a:prstGeom prst="rect">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Continue Processing request normally</a:t>
            </a:r>
            <a:endParaRPr lang="en-IN" dirty="0"/>
          </a:p>
        </p:txBody>
      </p:sp>
      <p:cxnSp>
        <p:nvCxnSpPr>
          <p:cNvPr id="13" name="Straight Arrow Connector 12"/>
          <p:cNvCxnSpPr>
            <a:stCxn id="3" idx="3"/>
            <a:endCxn id="11" idx="1"/>
          </p:cNvCxnSpPr>
          <p:nvPr/>
        </p:nvCxnSpPr>
        <p:spPr>
          <a:xfrm>
            <a:off x="9473937" y="2164630"/>
            <a:ext cx="502763" cy="0"/>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15" name="Flowchart: Decision 14"/>
          <p:cNvSpPr/>
          <p:nvPr/>
        </p:nvSpPr>
        <p:spPr>
          <a:xfrm>
            <a:off x="9774021" y="2915478"/>
            <a:ext cx="2318997" cy="1517477"/>
          </a:xfrm>
          <a:prstGeom prst="flowChartDecision">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Security Exception</a:t>
            </a:r>
            <a:endParaRPr lang="en-IN" dirty="0"/>
          </a:p>
        </p:txBody>
      </p:sp>
      <p:cxnSp>
        <p:nvCxnSpPr>
          <p:cNvPr id="17" name="Straight Arrow Connector 16"/>
          <p:cNvCxnSpPr>
            <a:stCxn id="11" idx="2"/>
            <a:endCxn id="15" idx="0"/>
          </p:cNvCxnSpPr>
          <p:nvPr/>
        </p:nvCxnSpPr>
        <p:spPr>
          <a:xfrm flipH="1">
            <a:off x="10933520" y="2662344"/>
            <a:ext cx="1" cy="253134"/>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5910606" y="4520694"/>
            <a:ext cx="2837468" cy="2172337"/>
          </a:xfrm>
          <a:prstGeom prst="rect">
            <a:avLst/>
          </a:prstGeom>
          <a:ln w="28575"/>
        </p:spPr>
        <p:style>
          <a:lnRef idx="2">
            <a:schemeClr val="accent6"/>
          </a:lnRef>
          <a:fillRef idx="1">
            <a:schemeClr val="lt1"/>
          </a:fillRef>
          <a:effectRef idx="0">
            <a:schemeClr val="accent6"/>
          </a:effectRef>
          <a:fontRef idx="minor">
            <a:schemeClr val="dk1"/>
          </a:fontRef>
        </p:style>
        <p:txBody>
          <a:bodyPr rtlCol="0" anchor="t"/>
          <a:lstStyle/>
          <a:p>
            <a:pPr algn="ctr"/>
            <a:r>
              <a:rPr lang="en-US" dirty="0" err="1"/>
              <a:t>StartAuthentication</a:t>
            </a:r>
            <a:endParaRPr lang="en-IN" dirty="0"/>
          </a:p>
        </p:txBody>
      </p:sp>
      <p:sp>
        <p:nvSpPr>
          <p:cNvPr id="19" name="Rectangle 18"/>
          <p:cNvSpPr/>
          <p:nvPr/>
        </p:nvSpPr>
        <p:spPr>
          <a:xfrm>
            <a:off x="6202838" y="4934382"/>
            <a:ext cx="2347274" cy="405353"/>
          </a:xfrm>
          <a:prstGeom prst="rect">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err="1"/>
              <a:t>SecurityContextHolder</a:t>
            </a:r>
            <a:endParaRPr lang="en-IN" dirty="0"/>
          </a:p>
        </p:txBody>
      </p:sp>
      <p:sp>
        <p:nvSpPr>
          <p:cNvPr id="20" name="Rectangle 19"/>
          <p:cNvSpPr/>
          <p:nvPr/>
        </p:nvSpPr>
        <p:spPr>
          <a:xfrm>
            <a:off x="6202838" y="5489657"/>
            <a:ext cx="2347274" cy="405353"/>
          </a:xfrm>
          <a:prstGeom prst="rect">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err="1"/>
              <a:t>RequestCache</a:t>
            </a:r>
            <a:endParaRPr lang="en-IN" dirty="0"/>
          </a:p>
        </p:txBody>
      </p:sp>
      <p:sp>
        <p:nvSpPr>
          <p:cNvPr id="21" name="Rectangle 20"/>
          <p:cNvSpPr/>
          <p:nvPr/>
        </p:nvSpPr>
        <p:spPr>
          <a:xfrm>
            <a:off x="6202838" y="5966245"/>
            <a:ext cx="2347274" cy="405353"/>
          </a:xfrm>
          <a:prstGeom prst="rect">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dirty="0" err="1"/>
              <a:t>AuthenticationEntryPoint</a:t>
            </a:r>
            <a:endParaRPr lang="en-IN" sz="1600" dirty="0"/>
          </a:p>
        </p:txBody>
      </p:sp>
      <p:cxnSp>
        <p:nvCxnSpPr>
          <p:cNvPr id="23" name="Elbow Connector 22"/>
          <p:cNvCxnSpPr>
            <a:stCxn id="15" idx="1"/>
            <a:endCxn id="18" idx="3"/>
          </p:cNvCxnSpPr>
          <p:nvPr/>
        </p:nvCxnSpPr>
        <p:spPr>
          <a:xfrm rot="10800000" flipV="1">
            <a:off x="8748075" y="3674217"/>
            <a:ext cx="1025947" cy="1932646"/>
          </a:xfrm>
          <a:prstGeom prst="bentConnector3">
            <a:avLst>
              <a:gd name="adj1" fmla="val 19678"/>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a:xfrm>
            <a:off x="9940562" y="4801500"/>
            <a:ext cx="2004768" cy="1781666"/>
          </a:xfrm>
          <a:prstGeom prst="rect">
            <a:avLst/>
          </a:prstGeom>
          <a:ln w="28575"/>
        </p:spPr>
        <p:style>
          <a:lnRef idx="2">
            <a:schemeClr val="accent6"/>
          </a:lnRef>
          <a:fillRef idx="1">
            <a:schemeClr val="lt1"/>
          </a:fillRef>
          <a:effectRef idx="0">
            <a:schemeClr val="accent6"/>
          </a:effectRef>
          <a:fontRef idx="minor">
            <a:schemeClr val="dk1"/>
          </a:fontRef>
        </p:style>
        <p:txBody>
          <a:bodyPr rtlCol="0" anchor="t"/>
          <a:lstStyle/>
          <a:p>
            <a:pPr algn="ctr"/>
            <a:r>
              <a:rPr lang="en-US" dirty="0" err="1"/>
              <a:t>AccessDenied</a:t>
            </a:r>
            <a:endParaRPr lang="en-IN" dirty="0"/>
          </a:p>
        </p:txBody>
      </p:sp>
      <p:sp>
        <p:nvSpPr>
          <p:cNvPr id="27" name="Rectangle 26"/>
          <p:cNvSpPr/>
          <p:nvPr/>
        </p:nvSpPr>
        <p:spPr>
          <a:xfrm>
            <a:off x="10073324" y="5385844"/>
            <a:ext cx="1720389" cy="796295"/>
          </a:xfrm>
          <a:prstGeom prst="rect">
            <a:avLst/>
          </a:prstGeom>
        </p:spPr>
        <p:style>
          <a:lnRef idx="2">
            <a:schemeClr val="accent6"/>
          </a:lnRef>
          <a:fillRef idx="1">
            <a:schemeClr val="lt1"/>
          </a:fillRef>
          <a:effectRef idx="0">
            <a:schemeClr val="accent6"/>
          </a:effectRef>
          <a:fontRef idx="minor">
            <a:schemeClr val="dk1"/>
          </a:fontRef>
        </p:style>
        <p:txBody>
          <a:bodyPr rtlCol="0" anchor="t"/>
          <a:lstStyle/>
          <a:p>
            <a:pPr algn="ctr"/>
            <a:r>
              <a:rPr lang="en-US" dirty="0" err="1"/>
              <a:t>AccessDenied</a:t>
            </a:r>
            <a:endParaRPr lang="en-US" dirty="0"/>
          </a:p>
          <a:p>
            <a:pPr algn="ctr"/>
            <a:r>
              <a:rPr lang="en-US" dirty="0"/>
              <a:t>Handler</a:t>
            </a:r>
            <a:endParaRPr lang="en-IN" dirty="0"/>
          </a:p>
        </p:txBody>
      </p:sp>
      <p:cxnSp>
        <p:nvCxnSpPr>
          <p:cNvPr id="29" name="Straight Arrow Connector 28"/>
          <p:cNvCxnSpPr>
            <a:stCxn id="15" idx="2"/>
            <a:endCxn id="26" idx="0"/>
          </p:cNvCxnSpPr>
          <p:nvPr/>
        </p:nvCxnSpPr>
        <p:spPr>
          <a:xfrm>
            <a:off x="10933520" y="4432955"/>
            <a:ext cx="9426" cy="368545"/>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56758539"/>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0255" y="751344"/>
            <a:ext cx="11783505" cy="5909310"/>
          </a:xfrm>
          <a:prstGeom prst="rect">
            <a:avLst/>
          </a:prstGeom>
        </p:spPr>
        <p:txBody>
          <a:bodyPr wrap="square">
            <a:spAutoFit/>
          </a:bodyPr>
          <a:lstStyle/>
          <a:p>
            <a:pPr marL="285750" indent="-285750">
              <a:buFont typeface="Arial" panose="020B0604020202020204" pitchFamily="34" charset="0"/>
              <a:buChar char="•"/>
            </a:pPr>
            <a:r>
              <a:rPr lang="en-US" dirty="0"/>
              <a:t>OAuth1.0-</a:t>
            </a:r>
          </a:p>
          <a:p>
            <a:pPr marL="742950" lvl="1" indent="-285750">
              <a:buFont typeface="Arial" panose="020B0604020202020204" pitchFamily="34" charset="0"/>
              <a:buChar char="•"/>
            </a:pPr>
            <a:r>
              <a:rPr lang="en-US" dirty="0"/>
              <a:t>It provides a method for clients to access the server resources on behalf of the resource owners.</a:t>
            </a:r>
          </a:p>
          <a:p>
            <a:pPr marL="742950" lvl="1" indent="-285750">
              <a:buFont typeface="Arial" panose="020B0604020202020204" pitchFamily="34" charset="0"/>
              <a:buChar char="•"/>
            </a:pPr>
            <a:r>
              <a:rPr lang="en-US" dirty="0"/>
              <a:t>It also provides the process for end-users to authorize the third party access to their server resources without sharing the credentials.</a:t>
            </a:r>
          </a:p>
          <a:p>
            <a:pPr marL="285750" indent="-285750">
              <a:buFont typeface="Arial" panose="020B0604020202020204" pitchFamily="34" charset="0"/>
              <a:buChar char="•"/>
            </a:pPr>
            <a:r>
              <a:rPr lang="en-US" dirty="0"/>
              <a:t>OAuth2.0-</a:t>
            </a:r>
          </a:p>
          <a:p>
            <a:pPr marL="742950" lvl="1" indent="-285750">
              <a:buFont typeface="Arial" panose="020B0604020202020204" pitchFamily="34" charset="0"/>
              <a:buChar char="•"/>
            </a:pPr>
            <a:r>
              <a:rPr lang="en-US" dirty="0"/>
              <a:t>Open Authentication authorization framework, it enables the third party application to obtain limited access to an Http Service, either on behalf of resource owner by orchestrating some approval interaction between resource owner and http service , or by allowing third party application to obtain access on it’s behalf.</a:t>
            </a:r>
          </a:p>
          <a:p>
            <a:pPr marL="742950" lvl="1" indent="-285750">
              <a:buFont typeface="Arial" panose="020B0604020202020204" pitchFamily="34" charset="0"/>
              <a:buChar char="•"/>
            </a:pPr>
            <a:r>
              <a:rPr lang="en-US" dirty="0"/>
              <a:t>It defines four roles-</a:t>
            </a:r>
          </a:p>
          <a:p>
            <a:pPr marL="1257300" lvl="2" indent="-342900">
              <a:buFont typeface="+mj-lt"/>
              <a:buAutoNum type="arabicPeriod"/>
            </a:pPr>
            <a:r>
              <a:rPr lang="en-US" dirty="0"/>
              <a:t>Resource Owner</a:t>
            </a:r>
          </a:p>
          <a:p>
            <a:pPr marL="1714500" lvl="3" indent="-342900">
              <a:buFont typeface="Arial" panose="020B0604020202020204" pitchFamily="34" charset="0"/>
              <a:buChar char="•"/>
            </a:pPr>
            <a:r>
              <a:rPr lang="en-US" dirty="0"/>
              <a:t>Entity capable of granting access to the protected resource. When Resource owner is a person, it is </a:t>
            </a:r>
            <a:r>
              <a:rPr lang="en-US" dirty="0" err="1"/>
              <a:t>reffered</a:t>
            </a:r>
            <a:r>
              <a:rPr lang="en-US" dirty="0"/>
              <a:t> as end-user.</a:t>
            </a:r>
          </a:p>
          <a:p>
            <a:pPr marL="1257300" lvl="2" indent="-342900">
              <a:buFont typeface="+mj-lt"/>
              <a:buAutoNum type="arabicPeriod"/>
            </a:pPr>
            <a:r>
              <a:rPr lang="en-US" dirty="0"/>
              <a:t>Resource Server</a:t>
            </a:r>
          </a:p>
          <a:p>
            <a:pPr marL="1714500" lvl="3" indent="-342900">
              <a:buFont typeface="Arial" panose="020B0604020202020204" pitchFamily="34" charset="0"/>
              <a:buChar char="•"/>
            </a:pPr>
            <a:r>
              <a:rPr lang="en-US" dirty="0"/>
              <a:t>The server hosting the protected resource, capable of accepting and responding to protected resource requests using access tokens.</a:t>
            </a:r>
          </a:p>
          <a:p>
            <a:pPr marL="1257300" lvl="2" indent="-342900">
              <a:buFont typeface="+mj-lt"/>
              <a:buAutoNum type="arabicPeriod"/>
            </a:pPr>
            <a:r>
              <a:rPr lang="en-US" dirty="0"/>
              <a:t>Client</a:t>
            </a:r>
          </a:p>
          <a:p>
            <a:pPr marL="1714500" lvl="3" indent="-342900">
              <a:buFont typeface="Arial" panose="020B0604020202020204" pitchFamily="34" charset="0"/>
              <a:buChar char="•"/>
            </a:pPr>
            <a:r>
              <a:rPr lang="en-US" dirty="0"/>
              <a:t>The application making protected resource request on behalf of the resource owner and with it’s authorization</a:t>
            </a:r>
          </a:p>
          <a:p>
            <a:pPr marL="1257300" lvl="2" indent="-342900">
              <a:buFont typeface="+mj-lt"/>
              <a:buAutoNum type="arabicPeriod"/>
            </a:pPr>
            <a:r>
              <a:rPr lang="en-US" dirty="0"/>
              <a:t>Authorization Server</a:t>
            </a:r>
          </a:p>
          <a:p>
            <a:pPr marL="1714500" lvl="3" indent="-342900">
              <a:buFont typeface="Arial" panose="020B0604020202020204" pitchFamily="34" charset="0"/>
              <a:buChar char="•"/>
            </a:pPr>
            <a:r>
              <a:rPr lang="en-US" dirty="0"/>
              <a:t>The server issuing the access tokens to the clients after successfully authenticating the resource owner and obtaining the authorization.</a:t>
            </a:r>
          </a:p>
        </p:txBody>
      </p:sp>
    </p:spTree>
    <p:extLst>
      <p:ext uri="{BB962C8B-B14F-4D97-AF65-F5344CB8AC3E}">
        <p14:creationId xmlns:p14="http://schemas.microsoft.com/office/powerpoint/2010/main" val="918068715"/>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2805" y="829559"/>
            <a:ext cx="1395168" cy="506219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Client (Photo editor Application)</a:t>
            </a:r>
            <a:endParaRPr lang="en-IN" dirty="0"/>
          </a:p>
        </p:txBody>
      </p:sp>
      <p:sp>
        <p:nvSpPr>
          <p:cNvPr id="3" name="Rectangle 2"/>
          <p:cNvSpPr/>
          <p:nvPr/>
        </p:nvSpPr>
        <p:spPr>
          <a:xfrm>
            <a:off x="6975835" y="754144"/>
            <a:ext cx="2290713" cy="139516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Resource Owner</a:t>
            </a:r>
          </a:p>
          <a:p>
            <a:pPr algn="ctr"/>
            <a:r>
              <a:rPr lang="en-US" dirty="0"/>
              <a:t>(USER)</a:t>
            </a:r>
          </a:p>
          <a:p>
            <a:pPr algn="ctr"/>
            <a:r>
              <a:rPr lang="en-US" dirty="0"/>
              <a:t>Google drive account</a:t>
            </a:r>
          </a:p>
          <a:p>
            <a:pPr algn="ctr"/>
            <a:endParaRPr lang="en-IN" dirty="0"/>
          </a:p>
        </p:txBody>
      </p:sp>
      <p:sp>
        <p:nvSpPr>
          <p:cNvPr id="4" name="Right Arrow 3"/>
          <p:cNvSpPr/>
          <p:nvPr/>
        </p:nvSpPr>
        <p:spPr>
          <a:xfrm>
            <a:off x="1875934" y="829559"/>
            <a:ext cx="5099901" cy="584462"/>
          </a:xfrm>
          <a:prstGeom prst="rightArrow">
            <a:avLst/>
          </a:prstGeom>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t>A. Authorization Request</a:t>
            </a:r>
            <a:endParaRPr lang="en-IN" dirty="0"/>
          </a:p>
        </p:txBody>
      </p:sp>
      <p:sp>
        <p:nvSpPr>
          <p:cNvPr id="5" name="Left Arrow 4"/>
          <p:cNvSpPr/>
          <p:nvPr/>
        </p:nvSpPr>
        <p:spPr>
          <a:xfrm>
            <a:off x="1748672" y="1489436"/>
            <a:ext cx="5099901" cy="612742"/>
          </a:xfrm>
          <a:prstGeom prst="leftArrow">
            <a:avLst/>
          </a:prstGeom>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t>B. Authorization Grant</a:t>
            </a:r>
            <a:endParaRPr lang="en-IN" dirty="0"/>
          </a:p>
        </p:txBody>
      </p:sp>
      <p:sp>
        <p:nvSpPr>
          <p:cNvPr id="6" name="Rectangle 5"/>
          <p:cNvSpPr/>
          <p:nvPr/>
        </p:nvSpPr>
        <p:spPr>
          <a:xfrm>
            <a:off x="6975835" y="2405406"/>
            <a:ext cx="2290713" cy="139516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Authorization Server</a:t>
            </a:r>
          </a:p>
          <a:p>
            <a:pPr algn="ctr"/>
            <a:r>
              <a:rPr lang="en-US" dirty="0" err="1"/>
              <a:t>Oauth’s</a:t>
            </a:r>
            <a:r>
              <a:rPr lang="en-US" dirty="0"/>
              <a:t> main engine That creates the access tokens</a:t>
            </a:r>
            <a:endParaRPr lang="en-IN" dirty="0"/>
          </a:p>
        </p:txBody>
      </p:sp>
      <p:sp>
        <p:nvSpPr>
          <p:cNvPr id="7" name="Right Arrow 6"/>
          <p:cNvSpPr/>
          <p:nvPr/>
        </p:nvSpPr>
        <p:spPr>
          <a:xfrm>
            <a:off x="1875934" y="2480821"/>
            <a:ext cx="5099901" cy="584462"/>
          </a:xfrm>
          <a:prstGeom prst="rightArrow">
            <a:avLst/>
          </a:prstGeom>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t>C. Authorization Grant</a:t>
            </a:r>
            <a:endParaRPr lang="en-IN" dirty="0"/>
          </a:p>
        </p:txBody>
      </p:sp>
      <p:sp>
        <p:nvSpPr>
          <p:cNvPr id="8" name="Left Arrow 7"/>
          <p:cNvSpPr/>
          <p:nvPr/>
        </p:nvSpPr>
        <p:spPr>
          <a:xfrm>
            <a:off x="1748672" y="3140698"/>
            <a:ext cx="5099901" cy="612742"/>
          </a:xfrm>
          <a:prstGeom prst="leftArrow">
            <a:avLst/>
          </a:prstGeom>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t>D. Access Token</a:t>
            </a:r>
            <a:endParaRPr lang="en-IN" dirty="0"/>
          </a:p>
        </p:txBody>
      </p:sp>
      <p:sp>
        <p:nvSpPr>
          <p:cNvPr id="9" name="Rectangle 8"/>
          <p:cNvSpPr/>
          <p:nvPr/>
        </p:nvSpPr>
        <p:spPr>
          <a:xfrm>
            <a:off x="6975835" y="4056668"/>
            <a:ext cx="2290713" cy="139516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Resource Server</a:t>
            </a:r>
          </a:p>
          <a:p>
            <a:pPr algn="ctr"/>
            <a:r>
              <a:rPr lang="en-US" dirty="0"/>
              <a:t>Google drive</a:t>
            </a:r>
            <a:endParaRPr lang="en-IN" dirty="0"/>
          </a:p>
        </p:txBody>
      </p:sp>
      <p:sp>
        <p:nvSpPr>
          <p:cNvPr id="10" name="Right Arrow 9"/>
          <p:cNvSpPr/>
          <p:nvPr/>
        </p:nvSpPr>
        <p:spPr>
          <a:xfrm>
            <a:off x="1875934" y="4132083"/>
            <a:ext cx="5099901" cy="584462"/>
          </a:xfrm>
          <a:prstGeom prst="rightArrow">
            <a:avLst/>
          </a:prstGeom>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t>E. Access Token</a:t>
            </a:r>
            <a:endParaRPr lang="en-IN" dirty="0"/>
          </a:p>
        </p:txBody>
      </p:sp>
      <p:sp>
        <p:nvSpPr>
          <p:cNvPr id="11" name="Left Arrow 10"/>
          <p:cNvSpPr/>
          <p:nvPr/>
        </p:nvSpPr>
        <p:spPr>
          <a:xfrm>
            <a:off x="1748672" y="4791960"/>
            <a:ext cx="5099901" cy="612742"/>
          </a:xfrm>
          <a:prstGeom prst="leftArrow">
            <a:avLst/>
          </a:prstGeom>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t>F. Protected Resource</a:t>
            </a:r>
            <a:endParaRPr lang="en-IN" dirty="0"/>
          </a:p>
        </p:txBody>
      </p:sp>
    </p:spTree>
    <p:extLst>
      <p:ext uri="{BB962C8B-B14F-4D97-AF65-F5344CB8AC3E}">
        <p14:creationId xmlns:p14="http://schemas.microsoft.com/office/powerpoint/2010/main" val="65880180"/>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385740" y="414779"/>
            <a:ext cx="10454326" cy="5632311"/>
          </a:xfrm>
          <a:prstGeom prst="rect">
            <a:avLst/>
          </a:prstGeom>
          <a:noFill/>
        </p:spPr>
        <p:txBody>
          <a:bodyPr wrap="square" rtlCol="0">
            <a:spAutoFit/>
          </a:bodyPr>
          <a:lstStyle/>
          <a:p>
            <a:pPr marL="285750" indent="-285750">
              <a:buFont typeface="Arial" panose="020B0604020202020204" pitchFamily="34" charset="0"/>
              <a:buChar char="•"/>
            </a:pPr>
            <a:r>
              <a:rPr lang="en-US" b="1" dirty="0"/>
              <a:t>Authentication-</a:t>
            </a:r>
            <a:r>
              <a:rPr lang="en-US" dirty="0"/>
              <a:t> it answers the question –Who are you</a:t>
            </a:r>
          </a:p>
          <a:p>
            <a:pPr marL="285750" indent="-285750">
              <a:buFont typeface="Arial" panose="020B0604020202020204" pitchFamily="34" charset="0"/>
              <a:buChar char="•"/>
            </a:pPr>
            <a:r>
              <a:rPr lang="en-US" dirty="0"/>
              <a:t>Authentication is a process of verifying the identity of  a user, system , entity</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t>Authorization-</a:t>
            </a:r>
          </a:p>
          <a:p>
            <a:pPr marL="285750" indent="-285750">
              <a:buFont typeface="Arial" panose="020B0604020202020204" pitchFamily="34" charset="0"/>
              <a:buChar char="•"/>
            </a:pPr>
            <a:r>
              <a:rPr lang="en-US" dirty="0"/>
              <a:t>What are you allowed to do?</a:t>
            </a:r>
          </a:p>
          <a:p>
            <a:pPr marL="285750" indent="-285750">
              <a:buFont typeface="Arial" panose="020B0604020202020204" pitchFamily="34" charset="0"/>
              <a:buChar char="•"/>
            </a:pPr>
            <a:r>
              <a:rPr lang="en-US" dirty="0"/>
              <a:t>It allows you to define the access control rules, roles, permissions which are used to control what authenticated users can do and can not do within your application.</a:t>
            </a:r>
          </a:p>
          <a:p>
            <a:pPr marL="285750" indent="-285750">
              <a:buFont typeface="Arial" panose="020B0604020202020204" pitchFamily="34" charset="0"/>
              <a:buChar char="•"/>
            </a:pPr>
            <a:r>
              <a:rPr lang="en-US" b="1" dirty="0"/>
              <a:t>API Authorization-</a:t>
            </a:r>
          </a:p>
          <a:p>
            <a:pPr marL="285750" indent="-285750">
              <a:buFont typeface="Arial" panose="020B0604020202020204" pitchFamily="34" charset="0"/>
              <a:buChar char="•"/>
            </a:pPr>
            <a:r>
              <a:rPr lang="en-US" dirty="0"/>
              <a:t>It’s the process that controls the access to the web services or the application programming interface</a:t>
            </a:r>
          </a:p>
          <a:p>
            <a:pPr marL="285750" indent="-285750">
              <a:buFont typeface="Arial" panose="020B0604020202020204" pitchFamily="34" charset="0"/>
              <a:buChar char="•"/>
            </a:pPr>
            <a:r>
              <a:rPr lang="en-US" dirty="0"/>
              <a:t>It ensures that only the authorized users and applications can access the resources exposed by the  API.</a:t>
            </a:r>
          </a:p>
          <a:p>
            <a:pPr marL="285750" indent="-285750">
              <a:buFont typeface="Arial" panose="020B0604020202020204" pitchFamily="34" charset="0"/>
              <a:buChar char="•"/>
            </a:pPr>
            <a:r>
              <a:rPr lang="en-US" dirty="0"/>
              <a:t>API-based authorization includes the token based Authentication. </a:t>
            </a:r>
            <a:r>
              <a:rPr lang="en-US" dirty="0" err="1"/>
              <a:t>e.g</a:t>
            </a:r>
            <a:r>
              <a:rPr lang="en-US" dirty="0"/>
              <a:t> OAuth or API Keys</a:t>
            </a:r>
          </a:p>
          <a:p>
            <a:pPr marL="285750" indent="-285750">
              <a:buFont typeface="Arial" panose="020B0604020202020204" pitchFamily="34" charset="0"/>
              <a:buChar char="•"/>
            </a:pPr>
            <a:r>
              <a:rPr lang="en-US" dirty="0" err="1"/>
              <a:t>Oauth</a:t>
            </a:r>
            <a:r>
              <a:rPr lang="en-US" dirty="0"/>
              <a:t>-Open Authorization- widely used protocol for securing Authorization</a:t>
            </a:r>
          </a:p>
          <a:p>
            <a:pPr marL="742950" lvl="1" indent="-285750">
              <a:buFont typeface="Arial" panose="020B0604020202020204" pitchFamily="34" charset="0"/>
              <a:buChar char="•"/>
            </a:pPr>
            <a:r>
              <a:rPr lang="en-US" dirty="0"/>
              <a:t>Access Token-Random string or digit generated by the authorization server.</a:t>
            </a:r>
          </a:p>
          <a:p>
            <a:pPr marL="742950" lvl="1" indent="-285750">
              <a:buFont typeface="Arial" panose="020B0604020202020204" pitchFamily="34" charset="0"/>
              <a:buChar char="•"/>
            </a:pPr>
            <a:r>
              <a:rPr lang="en-US" dirty="0"/>
              <a:t>Resource- something that is protected from real world due to security reasons.</a:t>
            </a:r>
          </a:p>
          <a:p>
            <a:pPr marL="742950" lvl="1" indent="-285750">
              <a:buFont typeface="Arial" panose="020B0604020202020204" pitchFamily="34" charset="0"/>
              <a:buChar char="•"/>
            </a:pPr>
            <a:r>
              <a:rPr lang="en-US" dirty="0"/>
              <a:t>Resource Owner- is the person, who owns the resource or has full access to it.</a:t>
            </a:r>
          </a:p>
          <a:p>
            <a:pPr marL="742950" lvl="1" indent="-285750">
              <a:buFont typeface="Arial" panose="020B0604020202020204" pitchFamily="34" charset="0"/>
              <a:buChar char="•"/>
            </a:pPr>
            <a:r>
              <a:rPr lang="en-US" dirty="0"/>
              <a:t>Resource server- server which stores the resource.</a:t>
            </a:r>
          </a:p>
          <a:p>
            <a:pPr marL="742950" lvl="1" indent="-285750">
              <a:buFont typeface="Arial" panose="020B0604020202020204" pitchFamily="34" charset="0"/>
              <a:buChar char="•"/>
            </a:pPr>
            <a:r>
              <a:rPr lang="en-US" dirty="0"/>
              <a:t>Client-application that needs access to the resource on behalf of its owner to provide required services.</a:t>
            </a:r>
          </a:p>
          <a:p>
            <a:pPr marL="742950" lvl="1" indent="-285750">
              <a:buFont typeface="Arial" panose="020B0604020202020204" pitchFamily="34" charset="0"/>
              <a:buChar char="•"/>
            </a:pPr>
            <a:r>
              <a:rPr lang="en-US" dirty="0"/>
              <a:t>Authorization Server- server which provides the access token to the client to access resources from the resource server</a:t>
            </a:r>
            <a:endParaRPr lang="en-IN" dirty="0"/>
          </a:p>
        </p:txBody>
      </p:sp>
    </p:spTree>
    <p:extLst>
      <p:ext uri="{BB962C8B-B14F-4D97-AF65-F5344CB8AC3E}">
        <p14:creationId xmlns:p14="http://schemas.microsoft.com/office/powerpoint/2010/main" val="3737438326"/>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386499" y="169682"/>
            <a:ext cx="1753386" cy="1913641"/>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a:t>Client</a:t>
            </a:r>
          </a:p>
          <a:p>
            <a:pPr algn="ctr"/>
            <a:r>
              <a:rPr lang="en-US" dirty="0"/>
              <a:t>Document Review Service</a:t>
            </a:r>
            <a:endParaRPr lang="en-IN" dirty="0"/>
          </a:p>
        </p:txBody>
      </p:sp>
      <p:sp>
        <p:nvSpPr>
          <p:cNvPr id="5" name="Rounded Rectangle 4"/>
          <p:cNvSpPr/>
          <p:nvPr/>
        </p:nvSpPr>
        <p:spPr>
          <a:xfrm>
            <a:off x="386499" y="4196500"/>
            <a:ext cx="1753386" cy="1036948"/>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a:t>User </a:t>
            </a:r>
          </a:p>
          <a:p>
            <a:pPr algn="ctr"/>
            <a:r>
              <a:rPr lang="en-US" dirty="0"/>
              <a:t>Resource owner</a:t>
            </a:r>
          </a:p>
        </p:txBody>
      </p:sp>
      <p:cxnSp>
        <p:nvCxnSpPr>
          <p:cNvPr id="7" name="Straight Arrow Connector 6"/>
          <p:cNvCxnSpPr/>
          <p:nvPr/>
        </p:nvCxnSpPr>
        <p:spPr>
          <a:xfrm flipH="1" flipV="1">
            <a:off x="1077951" y="2111604"/>
            <a:ext cx="24985" cy="199848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904971" y="3652716"/>
            <a:ext cx="45719" cy="369332"/>
          </a:xfrm>
          <a:prstGeom prst="rect">
            <a:avLst/>
          </a:prstGeom>
          <a:noFill/>
        </p:spPr>
        <p:txBody>
          <a:bodyPr wrap="square" rtlCol="0">
            <a:spAutoFit/>
          </a:bodyPr>
          <a:lstStyle/>
          <a:p>
            <a:r>
              <a:rPr lang="en-US" dirty="0"/>
              <a:t>1</a:t>
            </a:r>
            <a:endParaRPr lang="en-IN" dirty="0"/>
          </a:p>
        </p:txBody>
      </p:sp>
      <p:sp>
        <p:nvSpPr>
          <p:cNvPr id="9" name="Rounded Rectangle 8"/>
          <p:cNvSpPr/>
          <p:nvPr/>
        </p:nvSpPr>
        <p:spPr>
          <a:xfrm>
            <a:off x="6664751" y="169682"/>
            <a:ext cx="3091991" cy="2997723"/>
          </a:xfrm>
          <a:prstGeom prst="roundRect">
            <a:avLst/>
          </a:prstGeom>
        </p:spPr>
        <p:style>
          <a:lnRef idx="0">
            <a:schemeClr val="accent5"/>
          </a:lnRef>
          <a:fillRef idx="3">
            <a:schemeClr val="accent5"/>
          </a:fillRef>
          <a:effectRef idx="3">
            <a:schemeClr val="accent5"/>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t>Authorization Server</a:t>
            </a:r>
            <a:endParaRPr lang="en-IN" dirty="0"/>
          </a:p>
        </p:txBody>
      </p:sp>
      <p:cxnSp>
        <p:nvCxnSpPr>
          <p:cNvPr id="11" name="Straight Arrow Connector 10"/>
          <p:cNvCxnSpPr/>
          <p:nvPr/>
        </p:nvCxnSpPr>
        <p:spPr>
          <a:xfrm flipV="1">
            <a:off x="2432115" y="659876"/>
            <a:ext cx="4034673" cy="2828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2714919" y="348792"/>
            <a:ext cx="235670" cy="367646"/>
          </a:xfrm>
          <a:prstGeom prst="rect">
            <a:avLst/>
          </a:prstGeom>
          <a:noFill/>
        </p:spPr>
        <p:txBody>
          <a:bodyPr wrap="square" rtlCol="0">
            <a:spAutoFit/>
          </a:bodyPr>
          <a:lstStyle/>
          <a:p>
            <a:r>
              <a:rPr lang="en-US" dirty="0"/>
              <a:t>2</a:t>
            </a:r>
            <a:endParaRPr lang="en-IN" dirty="0"/>
          </a:p>
        </p:txBody>
      </p:sp>
      <p:cxnSp>
        <p:nvCxnSpPr>
          <p:cNvPr id="14" name="Elbow Connector 13"/>
          <p:cNvCxnSpPr>
            <a:stCxn id="9" idx="2"/>
            <a:endCxn id="5" idx="0"/>
          </p:cNvCxnSpPr>
          <p:nvPr/>
        </p:nvCxnSpPr>
        <p:spPr>
          <a:xfrm rot="5400000">
            <a:off x="4222423" y="208175"/>
            <a:ext cx="1029095" cy="6947555"/>
          </a:xfrm>
          <a:prstGeom prst="bentConnector3">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1206631" y="3423329"/>
            <a:ext cx="329938" cy="369332"/>
          </a:xfrm>
          <a:prstGeom prst="rect">
            <a:avLst/>
          </a:prstGeom>
          <a:noFill/>
        </p:spPr>
        <p:txBody>
          <a:bodyPr wrap="square" rtlCol="0">
            <a:spAutoFit/>
          </a:bodyPr>
          <a:lstStyle/>
          <a:p>
            <a:r>
              <a:rPr lang="en-US" dirty="0"/>
              <a:t>3</a:t>
            </a:r>
            <a:endParaRPr lang="en-IN" dirty="0"/>
          </a:p>
        </p:txBody>
      </p:sp>
      <p:cxnSp>
        <p:nvCxnSpPr>
          <p:cNvPr id="17" name="Elbow Connector 16"/>
          <p:cNvCxnSpPr>
            <a:stCxn id="5" idx="3"/>
          </p:cNvCxnSpPr>
          <p:nvPr/>
        </p:nvCxnSpPr>
        <p:spPr>
          <a:xfrm flipV="1">
            <a:off x="2139885" y="2729059"/>
            <a:ext cx="4524866" cy="1985915"/>
          </a:xfrm>
          <a:prstGeom prst="bentConnector3">
            <a:avLst>
              <a:gd name="adj1" fmla="val 50000"/>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2328421" y="4421171"/>
            <a:ext cx="45719" cy="369332"/>
          </a:xfrm>
          <a:prstGeom prst="rect">
            <a:avLst/>
          </a:prstGeom>
          <a:noFill/>
        </p:spPr>
        <p:txBody>
          <a:bodyPr wrap="square" rtlCol="0">
            <a:spAutoFit/>
          </a:bodyPr>
          <a:lstStyle/>
          <a:p>
            <a:r>
              <a:rPr lang="en-US" dirty="0"/>
              <a:t>4</a:t>
            </a:r>
            <a:endParaRPr lang="en-IN" dirty="0"/>
          </a:p>
        </p:txBody>
      </p:sp>
      <p:sp>
        <p:nvSpPr>
          <p:cNvPr id="19" name="Left Arrow 18"/>
          <p:cNvSpPr/>
          <p:nvPr/>
        </p:nvSpPr>
        <p:spPr>
          <a:xfrm>
            <a:off x="2374139" y="674016"/>
            <a:ext cx="4384879" cy="678730"/>
          </a:xfrm>
          <a:prstGeom prst="leftArrow">
            <a:avLst/>
          </a:prstGeom>
        </p:spPr>
        <p:style>
          <a:lnRef idx="0">
            <a:schemeClr val="accent5"/>
          </a:lnRef>
          <a:fillRef idx="3">
            <a:schemeClr val="accent5"/>
          </a:fillRef>
          <a:effectRef idx="3">
            <a:schemeClr val="accent5"/>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err="1"/>
              <a:t>Auth</a:t>
            </a:r>
            <a:r>
              <a:rPr lang="en-US" dirty="0"/>
              <a:t> Token</a:t>
            </a:r>
            <a:endParaRPr lang="en-IN" dirty="0"/>
          </a:p>
        </p:txBody>
      </p:sp>
      <p:sp>
        <p:nvSpPr>
          <p:cNvPr id="22" name="TextBox 21"/>
          <p:cNvSpPr txBox="1"/>
          <p:nvPr/>
        </p:nvSpPr>
        <p:spPr>
          <a:xfrm>
            <a:off x="6051657" y="933255"/>
            <a:ext cx="311084" cy="369332"/>
          </a:xfrm>
          <a:prstGeom prst="rect">
            <a:avLst/>
          </a:prstGeom>
          <a:noFill/>
        </p:spPr>
        <p:txBody>
          <a:bodyPr wrap="square" rtlCol="0">
            <a:spAutoFit/>
          </a:bodyPr>
          <a:lstStyle/>
          <a:p>
            <a:r>
              <a:rPr lang="en-US" dirty="0"/>
              <a:t>5</a:t>
            </a:r>
            <a:endParaRPr lang="en-IN" dirty="0"/>
          </a:p>
        </p:txBody>
      </p:sp>
      <p:sp>
        <p:nvSpPr>
          <p:cNvPr id="29" name="Right Arrow 28"/>
          <p:cNvSpPr/>
          <p:nvPr/>
        </p:nvSpPr>
        <p:spPr>
          <a:xfrm>
            <a:off x="2412554" y="1319752"/>
            <a:ext cx="4384879" cy="678730"/>
          </a:xfrm>
          <a:prstGeom prst="rightArrow">
            <a:avLst/>
          </a:prstGeom>
        </p:spPr>
        <p:style>
          <a:lnRef idx="0">
            <a:schemeClr val="accent5"/>
          </a:lnRef>
          <a:fillRef idx="3">
            <a:schemeClr val="accent5"/>
          </a:fillRef>
          <a:effectRef idx="3">
            <a:schemeClr val="accent5"/>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err="1"/>
              <a:t>Auth</a:t>
            </a:r>
            <a:r>
              <a:rPr lang="en-US" dirty="0"/>
              <a:t> Token</a:t>
            </a:r>
            <a:endParaRPr lang="en-IN" dirty="0"/>
          </a:p>
        </p:txBody>
      </p:sp>
      <p:sp>
        <p:nvSpPr>
          <p:cNvPr id="30" name="TextBox 29"/>
          <p:cNvSpPr txBox="1"/>
          <p:nvPr/>
        </p:nvSpPr>
        <p:spPr>
          <a:xfrm>
            <a:off x="6015011" y="1658273"/>
            <a:ext cx="356803" cy="369332"/>
          </a:xfrm>
          <a:prstGeom prst="rect">
            <a:avLst/>
          </a:prstGeom>
          <a:noFill/>
        </p:spPr>
        <p:txBody>
          <a:bodyPr wrap="square" rtlCol="0">
            <a:spAutoFit/>
          </a:bodyPr>
          <a:lstStyle/>
          <a:p>
            <a:r>
              <a:rPr lang="en-US" dirty="0"/>
              <a:t>6</a:t>
            </a:r>
            <a:endParaRPr lang="en-IN" dirty="0"/>
          </a:p>
        </p:txBody>
      </p:sp>
      <p:sp>
        <p:nvSpPr>
          <p:cNvPr id="31" name="Left Arrow 30"/>
          <p:cNvSpPr/>
          <p:nvPr/>
        </p:nvSpPr>
        <p:spPr>
          <a:xfrm>
            <a:off x="2408548" y="1971888"/>
            <a:ext cx="4157221" cy="645737"/>
          </a:xfrm>
          <a:prstGeom prst="leftArrow">
            <a:avLst/>
          </a:prstGeom>
        </p:spPr>
        <p:style>
          <a:lnRef idx="0">
            <a:schemeClr val="accent5"/>
          </a:lnRef>
          <a:fillRef idx="3">
            <a:schemeClr val="accent5"/>
          </a:fillRef>
          <a:effectRef idx="3">
            <a:schemeClr val="accent5"/>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t>Access Token</a:t>
            </a:r>
            <a:endParaRPr lang="en-IN" dirty="0"/>
          </a:p>
        </p:txBody>
      </p:sp>
      <p:sp>
        <p:nvSpPr>
          <p:cNvPr id="35" name="TextBox 34"/>
          <p:cNvSpPr txBox="1"/>
          <p:nvPr/>
        </p:nvSpPr>
        <p:spPr>
          <a:xfrm>
            <a:off x="5978542" y="2176747"/>
            <a:ext cx="356803" cy="369332"/>
          </a:xfrm>
          <a:prstGeom prst="rect">
            <a:avLst/>
          </a:prstGeom>
          <a:noFill/>
        </p:spPr>
        <p:txBody>
          <a:bodyPr wrap="square" rtlCol="0">
            <a:spAutoFit/>
          </a:bodyPr>
          <a:lstStyle/>
          <a:p>
            <a:r>
              <a:rPr lang="en-US" dirty="0"/>
              <a:t>7</a:t>
            </a:r>
            <a:endParaRPr lang="en-IN" dirty="0"/>
          </a:p>
        </p:txBody>
      </p:sp>
      <p:sp>
        <p:nvSpPr>
          <p:cNvPr id="37" name="Rounded Rectangle 36"/>
          <p:cNvSpPr/>
          <p:nvPr/>
        </p:nvSpPr>
        <p:spPr>
          <a:xfrm>
            <a:off x="7098384" y="3921551"/>
            <a:ext cx="3091991" cy="2758124"/>
          </a:xfrm>
          <a:prstGeom prst="roundRect">
            <a:avLst/>
          </a:prstGeom>
        </p:spPr>
        <p:style>
          <a:lnRef idx="0">
            <a:schemeClr val="accent5"/>
          </a:lnRef>
          <a:fillRef idx="3">
            <a:schemeClr val="accent5"/>
          </a:fillRef>
          <a:effectRef idx="3">
            <a:schemeClr val="accent5"/>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t>Resource Server</a:t>
            </a:r>
          </a:p>
          <a:p>
            <a:pPr algn="ctr"/>
            <a:r>
              <a:rPr lang="en-US" dirty="0"/>
              <a:t>e.g. </a:t>
            </a:r>
            <a:r>
              <a:rPr lang="en-US" dirty="0" err="1"/>
              <a:t>OneDriver</a:t>
            </a:r>
            <a:r>
              <a:rPr lang="en-US" dirty="0"/>
              <a:t> which contains confidential pages</a:t>
            </a:r>
            <a:endParaRPr lang="en-IN" dirty="0"/>
          </a:p>
        </p:txBody>
      </p:sp>
      <p:cxnSp>
        <p:nvCxnSpPr>
          <p:cNvPr id="39" name="Elbow Connector 38"/>
          <p:cNvCxnSpPr>
            <a:stCxn id="4" idx="2"/>
            <a:endCxn id="37" idx="0"/>
          </p:cNvCxnSpPr>
          <p:nvPr/>
        </p:nvCxnSpPr>
        <p:spPr>
          <a:xfrm rot="16200000" flipH="1">
            <a:off x="4034672" y="-688157"/>
            <a:ext cx="1838228" cy="7381188"/>
          </a:xfrm>
          <a:prstGeom prst="bentConnector3">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1319755" y="2724059"/>
            <a:ext cx="4232634" cy="369332"/>
          </a:xfrm>
          <a:prstGeom prst="rect">
            <a:avLst/>
          </a:prstGeom>
          <a:noFill/>
        </p:spPr>
        <p:txBody>
          <a:bodyPr wrap="square" rtlCol="0">
            <a:spAutoFit/>
          </a:bodyPr>
          <a:lstStyle/>
          <a:p>
            <a:r>
              <a:rPr lang="en-US" dirty="0"/>
              <a:t>8. API Call  with Access Token</a:t>
            </a:r>
            <a:endParaRPr lang="en-IN" dirty="0"/>
          </a:p>
        </p:txBody>
      </p:sp>
      <p:cxnSp>
        <p:nvCxnSpPr>
          <p:cNvPr id="42" name="Straight Arrow Connector 41"/>
          <p:cNvCxnSpPr/>
          <p:nvPr/>
        </p:nvCxnSpPr>
        <p:spPr>
          <a:xfrm flipH="1" flipV="1">
            <a:off x="7833674" y="3093391"/>
            <a:ext cx="28281" cy="828160"/>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7777113" y="3809101"/>
            <a:ext cx="56561" cy="369332"/>
          </a:xfrm>
          <a:prstGeom prst="rect">
            <a:avLst/>
          </a:prstGeom>
          <a:noFill/>
        </p:spPr>
        <p:txBody>
          <a:bodyPr wrap="square" rtlCol="0">
            <a:spAutoFit/>
          </a:bodyPr>
          <a:lstStyle/>
          <a:p>
            <a:r>
              <a:rPr lang="en-US" dirty="0"/>
              <a:t>9</a:t>
            </a:r>
            <a:endParaRPr lang="en-IN" dirty="0"/>
          </a:p>
        </p:txBody>
      </p:sp>
      <p:cxnSp>
        <p:nvCxnSpPr>
          <p:cNvPr id="45" name="Straight Arrow Connector 44"/>
          <p:cNvCxnSpPr/>
          <p:nvPr/>
        </p:nvCxnSpPr>
        <p:spPr>
          <a:xfrm>
            <a:off x="9030878" y="3093391"/>
            <a:ext cx="56562" cy="900376"/>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9002599" y="3128129"/>
            <a:ext cx="518473" cy="369332"/>
          </a:xfrm>
          <a:prstGeom prst="rect">
            <a:avLst/>
          </a:prstGeom>
          <a:noFill/>
        </p:spPr>
        <p:txBody>
          <a:bodyPr wrap="square" rtlCol="0">
            <a:spAutoFit/>
          </a:bodyPr>
          <a:lstStyle/>
          <a:p>
            <a:r>
              <a:rPr lang="en-US" dirty="0"/>
              <a:t>10</a:t>
            </a:r>
            <a:endParaRPr lang="en-IN" dirty="0"/>
          </a:p>
        </p:txBody>
      </p:sp>
      <p:cxnSp>
        <p:nvCxnSpPr>
          <p:cNvPr id="52" name="Elbow Connector 51"/>
          <p:cNvCxnSpPr>
            <a:stCxn id="37" idx="1"/>
          </p:cNvCxnSpPr>
          <p:nvPr/>
        </p:nvCxnSpPr>
        <p:spPr>
          <a:xfrm rot="10800000">
            <a:off x="2139886" y="1904215"/>
            <a:ext cx="4958499" cy="3396399"/>
          </a:xfrm>
          <a:prstGeom prst="bentConnector3">
            <a:avLst/>
          </a:prstGeom>
          <a:ln w="28575">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6466788" y="5187729"/>
            <a:ext cx="537327" cy="369332"/>
          </a:xfrm>
          <a:prstGeom prst="rect">
            <a:avLst/>
          </a:prstGeom>
          <a:noFill/>
        </p:spPr>
        <p:txBody>
          <a:bodyPr wrap="square" rtlCol="0">
            <a:spAutoFit/>
          </a:bodyPr>
          <a:lstStyle/>
          <a:p>
            <a:r>
              <a:rPr lang="en-US" dirty="0"/>
              <a:t>11</a:t>
            </a:r>
            <a:endParaRPr lang="en-IN" dirty="0"/>
          </a:p>
        </p:txBody>
      </p:sp>
      <p:cxnSp>
        <p:nvCxnSpPr>
          <p:cNvPr id="55" name="Straight Arrow Connector 54"/>
          <p:cNvCxnSpPr/>
          <p:nvPr/>
        </p:nvCxnSpPr>
        <p:spPr>
          <a:xfrm>
            <a:off x="612741" y="2065256"/>
            <a:ext cx="18854" cy="2113177"/>
          </a:xfrm>
          <a:prstGeom prst="straightConnector1">
            <a:avLst/>
          </a:prstGeom>
          <a:ln w="28575">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122547" y="3722016"/>
            <a:ext cx="568906" cy="369332"/>
          </a:xfrm>
          <a:prstGeom prst="rect">
            <a:avLst/>
          </a:prstGeom>
          <a:noFill/>
        </p:spPr>
        <p:txBody>
          <a:bodyPr wrap="square" rtlCol="0">
            <a:spAutoFit/>
          </a:bodyPr>
          <a:lstStyle/>
          <a:p>
            <a:r>
              <a:rPr lang="en-US" dirty="0"/>
              <a:t>12</a:t>
            </a:r>
            <a:endParaRPr lang="en-IN" dirty="0"/>
          </a:p>
        </p:txBody>
      </p:sp>
    </p:spTree>
    <p:extLst>
      <p:ext uri="{BB962C8B-B14F-4D97-AF65-F5344CB8AC3E}">
        <p14:creationId xmlns:p14="http://schemas.microsoft.com/office/powerpoint/2010/main" val="2982363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E9332CB-78F0-68D7-4E5F-4AB2B829E5A7}"/>
              </a:ext>
            </a:extLst>
          </p:cNvPr>
          <p:cNvSpPr>
            <a:spLocks noGrp="1"/>
          </p:cNvSpPr>
          <p:nvPr>
            <p:ph idx="1"/>
          </p:nvPr>
        </p:nvSpPr>
        <p:spPr>
          <a:xfrm>
            <a:off x="838200" y="279133"/>
            <a:ext cx="10515600" cy="5897830"/>
          </a:xfrm>
        </p:spPr>
        <p:txBody>
          <a:bodyPr>
            <a:normAutofit/>
          </a:bodyPr>
          <a:lstStyle/>
          <a:p>
            <a:r>
              <a:rPr lang="en-US" dirty="0"/>
              <a:t>JPA Persistence Unit defined inside persistence.xml defines a set of all entity classes that are managed by </a:t>
            </a:r>
            <a:r>
              <a:rPr lang="en-US" dirty="0" err="1"/>
              <a:t>EntityManager</a:t>
            </a:r>
            <a:r>
              <a:rPr lang="en-US" dirty="0"/>
              <a:t> instances in an application. </a:t>
            </a:r>
          </a:p>
          <a:p>
            <a:r>
              <a:rPr lang="en-US" dirty="0"/>
              <a:t>This set of entity classes represents the data contained within a single data store. The JAR file or directory whose META-INF directory contains persistence.xml is called the root of the persistence unit. The scope of the persistence unit is determined by the persistence unit’s root. </a:t>
            </a:r>
          </a:p>
          <a:p>
            <a:r>
              <a:rPr lang="en-US" dirty="0"/>
              <a:t>Each persistence unit must be identified with a name that is unique to the persistence unit’s scope. Persistent units can be packaged as part of a WAR or EJB JAR file, or can be packaged as a JAR file that can then be included in a WAR or EAR file.  </a:t>
            </a:r>
          </a:p>
          <a:p>
            <a:r>
              <a:rPr lang="en-US" dirty="0"/>
              <a:t>JPA Entity classes/ Persistent Classes</a:t>
            </a:r>
          </a:p>
        </p:txBody>
      </p:sp>
    </p:spTree>
    <p:extLst>
      <p:ext uri="{BB962C8B-B14F-4D97-AF65-F5344CB8AC3E}">
        <p14:creationId xmlns:p14="http://schemas.microsoft.com/office/powerpoint/2010/main" val="4092667552"/>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09048" y="0"/>
            <a:ext cx="10030119" cy="6740307"/>
          </a:xfrm>
          <a:prstGeom prst="rect">
            <a:avLst/>
          </a:prstGeom>
          <a:noFill/>
        </p:spPr>
        <p:txBody>
          <a:bodyPr wrap="square" rtlCol="0">
            <a:spAutoFit/>
          </a:bodyPr>
          <a:lstStyle/>
          <a:p>
            <a:pPr marL="285750" indent="-285750">
              <a:buFont typeface="Arial" panose="020B0604020202020204" pitchFamily="34" charset="0"/>
              <a:buChar char="•"/>
            </a:pPr>
            <a:r>
              <a:rPr lang="en-US" dirty="0" err="1"/>
              <a:t>Oauth</a:t>
            </a:r>
            <a:r>
              <a:rPr lang="en-US" dirty="0"/>
              <a:t>-Open Authorization- widely used protocol for securing Authorization</a:t>
            </a:r>
          </a:p>
          <a:p>
            <a:pPr marL="285750" indent="-285750">
              <a:buFont typeface="Arial" panose="020B0604020202020204" pitchFamily="34" charset="0"/>
              <a:buChar char="•"/>
            </a:pPr>
            <a:r>
              <a:rPr lang="en-US" dirty="0"/>
              <a:t>Steps-</a:t>
            </a:r>
          </a:p>
          <a:p>
            <a:pPr marL="285750" indent="-285750">
              <a:buFont typeface="Arial" panose="020B0604020202020204" pitchFamily="34" charset="0"/>
              <a:buChar char="•"/>
            </a:pPr>
            <a:r>
              <a:rPr lang="en-US" dirty="0"/>
              <a:t>1. create a web application using spring boot</a:t>
            </a:r>
          </a:p>
          <a:p>
            <a:pPr marL="285750" indent="-285750">
              <a:buFont typeface="Arial" panose="020B0604020202020204" pitchFamily="34" charset="0"/>
              <a:buChar char="•"/>
            </a:pPr>
            <a:r>
              <a:rPr lang="en-US" dirty="0"/>
              <a:t>2. add dependencies-spring Web, spring security, </a:t>
            </a:r>
            <a:r>
              <a:rPr lang="en-US" dirty="0" err="1"/>
              <a:t>Oauth</a:t>
            </a:r>
            <a:r>
              <a:rPr lang="en-US" dirty="0"/>
              <a:t> and many more as per plan</a:t>
            </a:r>
          </a:p>
          <a:p>
            <a:pPr marL="285750" indent="-285750">
              <a:buFont typeface="Arial" panose="020B0604020202020204" pitchFamily="34" charset="0"/>
              <a:buChar char="•"/>
            </a:pPr>
            <a:r>
              <a:rPr lang="en-US" dirty="0"/>
              <a:t>3. Configure security- defines the user roles and permissions</a:t>
            </a:r>
          </a:p>
          <a:p>
            <a:pPr marL="285750" indent="-285750">
              <a:buFont typeface="Arial" panose="020B0604020202020204" pitchFamily="34" charset="0"/>
              <a:buChar char="•"/>
            </a:pPr>
            <a:r>
              <a:rPr lang="en-US" dirty="0"/>
              <a:t>4. </a:t>
            </a:r>
            <a:r>
              <a:rPr lang="en-US" dirty="0" err="1"/>
              <a:t>Oauth</a:t>
            </a:r>
            <a:r>
              <a:rPr lang="en-US" dirty="0"/>
              <a:t> Configuration-Configure, OAuth2.0 settings, client registration, authorization endpoints, token endpoints</a:t>
            </a:r>
          </a:p>
          <a:p>
            <a:pPr marL="285750" indent="-285750">
              <a:buFont typeface="Arial" panose="020B0604020202020204" pitchFamily="34" charset="0"/>
              <a:buChar char="•"/>
            </a:pPr>
            <a:r>
              <a:rPr lang="en-US" dirty="0"/>
              <a:t>5. implement the user consent- create user interfaces for the resource owner</a:t>
            </a:r>
          </a:p>
          <a:p>
            <a:pPr marL="285750" indent="-285750">
              <a:buFont typeface="Arial" panose="020B0604020202020204" pitchFamily="34" charset="0"/>
              <a:buChar char="•"/>
            </a:pPr>
            <a:r>
              <a:rPr lang="en-US" dirty="0"/>
              <a:t>6. Customize the authorization server behavior according to your requirements</a:t>
            </a:r>
          </a:p>
          <a:p>
            <a:pPr marL="285750" indent="-285750">
              <a:buFont typeface="Arial" panose="020B0604020202020204" pitchFamily="34" charset="0"/>
              <a:buChar char="•"/>
            </a:pPr>
            <a:r>
              <a:rPr lang="en-US" dirty="0"/>
              <a:t>7. secure resources</a:t>
            </a:r>
          </a:p>
          <a:p>
            <a:pPr marL="285750" indent="-285750">
              <a:buFont typeface="Arial" panose="020B0604020202020204" pitchFamily="34" charset="0"/>
              <a:buChar char="•"/>
            </a:pPr>
            <a:r>
              <a:rPr lang="en-US" dirty="0"/>
              <a:t>8. Test and deploy</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Authentication Server</a:t>
            </a:r>
          </a:p>
          <a:p>
            <a:pPr marL="285750" indent="-285750">
              <a:buFont typeface="Arial" panose="020B0604020202020204" pitchFamily="34" charset="0"/>
              <a:buChar char="•"/>
            </a:pPr>
            <a:r>
              <a:rPr lang="en-US" dirty="0"/>
              <a:t>Features for spring security includes-</a:t>
            </a:r>
          </a:p>
          <a:p>
            <a:pPr marL="285750" indent="-285750">
              <a:buFont typeface="Arial" panose="020B0604020202020204" pitchFamily="34" charset="0"/>
              <a:buChar char="•"/>
            </a:pPr>
            <a:r>
              <a:rPr lang="en-US" dirty="0"/>
              <a:t>Authentication</a:t>
            </a:r>
          </a:p>
          <a:p>
            <a:pPr marL="285750" indent="-285750">
              <a:buFont typeface="Arial" panose="020B0604020202020204" pitchFamily="34" charset="0"/>
              <a:buChar char="•"/>
            </a:pPr>
            <a:r>
              <a:rPr lang="en-US" dirty="0"/>
              <a:t>Authorization</a:t>
            </a:r>
          </a:p>
          <a:p>
            <a:pPr marL="285750" indent="-285750">
              <a:buFont typeface="Arial" panose="020B0604020202020204" pitchFamily="34" charset="0"/>
              <a:buChar char="•"/>
            </a:pPr>
            <a:r>
              <a:rPr lang="en-US" dirty="0"/>
              <a:t>Access Control</a:t>
            </a:r>
          </a:p>
          <a:p>
            <a:pPr marL="285750" indent="-285750">
              <a:buFont typeface="Arial" panose="020B0604020202020204" pitchFamily="34" charset="0"/>
              <a:buChar char="•"/>
            </a:pPr>
            <a:r>
              <a:rPr lang="en-US" dirty="0"/>
              <a:t>Session Management</a:t>
            </a:r>
          </a:p>
          <a:p>
            <a:pPr marL="285750" indent="-285750">
              <a:buFont typeface="Arial" panose="020B0604020202020204" pitchFamily="34" charset="0"/>
              <a:buChar char="•"/>
            </a:pPr>
            <a:r>
              <a:rPr lang="en-US" dirty="0"/>
              <a:t>Custom Filters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hlinkClick r:id="rId2"/>
              </a:rPr>
              <a:t>https://developers.google.com/identity/openid-connect/openid-connect</a:t>
            </a:r>
            <a:endParaRPr lang="en-US" dirty="0"/>
          </a:p>
          <a:p>
            <a:pPr marL="285750" indent="-285750">
              <a:buFont typeface="Arial" panose="020B0604020202020204" pitchFamily="34" charset="0"/>
              <a:buChar char="•"/>
            </a:pPr>
            <a:r>
              <a:rPr lang="en-US" dirty="0">
                <a:hlinkClick r:id="rId3"/>
              </a:rPr>
              <a:t>https://spring.io/guides/tutorials/spring-boot-oauth2/</a:t>
            </a:r>
            <a:endParaRPr lang="en-US" dirty="0"/>
          </a:p>
          <a:p>
            <a:pPr marL="285750" indent="-285750">
              <a:buFont typeface="Arial" panose="020B0604020202020204" pitchFamily="34" charset="0"/>
              <a:buChar char="•"/>
            </a:pPr>
            <a:endParaRPr lang="en-US" dirty="0"/>
          </a:p>
          <a:p>
            <a:endParaRPr lang="en-IN" dirty="0"/>
          </a:p>
        </p:txBody>
      </p:sp>
    </p:spTree>
    <p:extLst>
      <p:ext uri="{BB962C8B-B14F-4D97-AF65-F5344CB8AC3E}">
        <p14:creationId xmlns:p14="http://schemas.microsoft.com/office/powerpoint/2010/main" val="956893051"/>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JWT Token</a:t>
            </a:r>
            <a:endParaRPr lang="en-IN" dirty="0"/>
          </a:p>
        </p:txBody>
      </p:sp>
      <p:sp>
        <p:nvSpPr>
          <p:cNvPr id="3" name="Content Placeholder 2"/>
          <p:cNvSpPr>
            <a:spLocks noGrp="1"/>
          </p:cNvSpPr>
          <p:nvPr>
            <p:ph idx="1"/>
          </p:nvPr>
        </p:nvSpPr>
        <p:spPr/>
        <p:txBody>
          <a:bodyPr/>
          <a:lstStyle/>
          <a:p>
            <a:r>
              <a:rPr lang="en-US" dirty="0"/>
              <a:t>JSON Web Token which is used to transfer information over the web between two parties securely</a:t>
            </a:r>
          </a:p>
          <a:p>
            <a:r>
              <a:rPr lang="en-US" dirty="0"/>
              <a:t>Can be used for authentication and also for information exchange</a:t>
            </a:r>
            <a:endParaRPr lang="en-IN" dirty="0"/>
          </a:p>
          <a:p>
            <a:r>
              <a:rPr lang="en-US" dirty="0"/>
              <a:t>Token contains header, payload and signature separated by dots(.)</a:t>
            </a:r>
          </a:p>
          <a:p>
            <a:endParaRPr lang="en-US" dirty="0"/>
          </a:p>
        </p:txBody>
      </p:sp>
    </p:spTree>
    <p:extLst>
      <p:ext uri="{BB962C8B-B14F-4D97-AF65-F5344CB8AC3E}">
        <p14:creationId xmlns:p14="http://schemas.microsoft.com/office/powerpoint/2010/main" val="4019772401"/>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82151" y="320678"/>
            <a:ext cx="10515600" cy="661395"/>
          </a:xfrm>
        </p:spPr>
        <p:txBody>
          <a:bodyPr>
            <a:normAutofit/>
          </a:bodyPr>
          <a:lstStyle/>
          <a:p>
            <a:r>
              <a:rPr lang="en-US" sz="2000" dirty="0"/>
              <a:t>JWT Authorization</a:t>
            </a:r>
          </a:p>
        </p:txBody>
      </p:sp>
      <p:sp>
        <p:nvSpPr>
          <p:cNvPr id="2" name="Rectangle 1"/>
          <p:cNvSpPr/>
          <p:nvPr/>
        </p:nvSpPr>
        <p:spPr>
          <a:xfrm>
            <a:off x="1057186" y="1312639"/>
            <a:ext cx="2611225" cy="1226904"/>
          </a:xfrm>
          <a:prstGeom prst="rect">
            <a:avLst/>
          </a:prstGeom>
          <a:solidFill>
            <a:schemeClr val="accent6">
              <a:lumMod val="20000"/>
              <a:lumOff val="80000"/>
            </a:schemeClr>
          </a:solidFill>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Bearer Authentication Token</a:t>
            </a:r>
          </a:p>
          <a:p>
            <a:pPr algn="ctr"/>
            <a:endParaRPr lang="en-US" dirty="0"/>
          </a:p>
          <a:p>
            <a:pPr algn="ctr"/>
            <a:endParaRPr lang="en-IN" dirty="0"/>
          </a:p>
        </p:txBody>
      </p:sp>
      <p:sp>
        <p:nvSpPr>
          <p:cNvPr id="4" name="Rectangle 3"/>
          <p:cNvSpPr/>
          <p:nvPr/>
        </p:nvSpPr>
        <p:spPr>
          <a:xfrm>
            <a:off x="1672288" y="1993606"/>
            <a:ext cx="1168924" cy="292230"/>
          </a:xfrm>
          <a:prstGeom prst="rect">
            <a:avLst/>
          </a:prstGeom>
          <a:solidFill>
            <a:schemeClr val="accent6">
              <a:lumMod val="20000"/>
              <a:lumOff val="80000"/>
            </a:schemeClr>
          </a:solidFill>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Token</a:t>
            </a:r>
            <a:endParaRPr lang="en-IN" dirty="0"/>
          </a:p>
        </p:txBody>
      </p:sp>
      <p:cxnSp>
        <p:nvCxnSpPr>
          <p:cNvPr id="7" name="Straight Arrow Connector 6"/>
          <p:cNvCxnSpPr>
            <a:endCxn id="2" idx="1"/>
          </p:cNvCxnSpPr>
          <p:nvPr/>
        </p:nvCxnSpPr>
        <p:spPr>
          <a:xfrm flipV="1">
            <a:off x="482151" y="1926091"/>
            <a:ext cx="575035" cy="709"/>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3668411" y="1794114"/>
            <a:ext cx="518474" cy="0"/>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4243446" y="1312639"/>
            <a:ext cx="2611225" cy="1226904"/>
          </a:xfrm>
          <a:prstGeom prst="rect">
            <a:avLst/>
          </a:prstGeom>
          <a:solidFill>
            <a:schemeClr val="accent6">
              <a:lumMod val="20000"/>
              <a:lumOff val="80000"/>
            </a:schemeClr>
          </a:solidFill>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err="1"/>
              <a:t>AuthenticationManager</a:t>
            </a:r>
            <a:endParaRPr lang="en-US" dirty="0"/>
          </a:p>
          <a:p>
            <a:pPr algn="ctr"/>
            <a:endParaRPr lang="en-US" dirty="0"/>
          </a:p>
          <a:p>
            <a:pPr algn="ctr"/>
            <a:endParaRPr lang="en-IN" dirty="0"/>
          </a:p>
        </p:txBody>
      </p:sp>
      <p:sp>
        <p:nvSpPr>
          <p:cNvPr id="11" name="Rectangle 10"/>
          <p:cNvSpPr/>
          <p:nvPr/>
        </p:nvSpPr>
        <p:spPr>
          <a:xfrm>
            <a:off x="4545104" y="1982652"/>
            <a:ext cx="1941922" cy="358218"/>
          </a:xfrm>
          <a:prstGeom prst="rect">
            <a:avLst/>
          </a:prstGeom>
          <a:solidFill>
            <a:schemeClr val="accent6">
              <a:lumMod val="20000"/>
              <a:lumOff val="80000"/>
            </a:schemeClr>
          </a:solidFill>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err="1"/>
              <a:t>ProviderManager</a:t>
            </a:r>
            <a:endParaRPr lang="en-IN" dirty="0"/>
          </a:p>
        </p:txBody>
      </p:sp>
      <p:sp>
        <p:nvSpPr>
          <p:cNvPr id="12" name="Rectangle 11"/>
          <p:cNvSpPr/>
          <p:nvPr/>
        </p:nvSpPr>
        <p:spPr>
          <a:xfrm>
            <a:off x="4111471" y="2765786"/>
            <a:ext cx="3063711" cy="3044858"/>
          </a:xfrm>
          <a:prstGeom prst="rect">
            <a:avLst/>
          </a:prstGeom>
          <a:solidFill>
            <a:schemeClr val="accent6">
              <a:lumMod val="20000"/>
              <a:lumOff val="80000"/>
            </a:schemeClr>
          </a:solidFill>
          <a:ln w="28575"/>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sp>
        <p:nvSpPr>
          <p:cNvPr id="13" name="Rectangle 12"/>
          <p:cNvSpPr/>
          <p:nvPr/>
        </p:nvSpPr>
        <p:spPr>
          <a:xfrm>
            <a:off x="4809053" y="2935468"/>
            <a:ext cx="1734532" cy="274088"/>
          </a:xfrm>
          <a:prstGeom prst="rect">
            <a:avLst/>
          </a:prstGeom>
          <a:solidFill>
            <a:schemeClr val="accent6">
              <a:lumMod val="20000"/>
              <a:lumOff val="80000"/>
            </a:schemeClr>
          </a:solidFill>
          <a:ln w="28575"/>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sp>
        <p:nvSpPr>
          <p:cNvPr id="14" name="Rectangle 13"/>
          <p:cNvSpPr/>
          <p:nvPr/>
        </p:nvSpPr>
        <p:spPr>
          <a:xfrm>
            <a:off x="4809053" y="3298755"/>
            <a:ext cx="1734532" cy="274088"/>
          </a:xfrm>
          <a:prstGeom prst="rect">
            <a:avLst/>
          </a:prstGeom>
          <a:solidFill>
            <a:schemeClr val="accent6">
              <a:lumMod val="20000"/>
              <a:lumOff val="80000"/>
            </a:schemeClr>
          </a:solidFill>
          <a:ln w="28575"/>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sp>
        <p:nvSpPr>
          <p:cNvPr id="15" name="Rectangle 14"/>
          <p:cNvSpPr/>
          <p:nvPr/>
        </p:nvSpPr>
        <p:spPr>
          <a:xfrm>
            <a:off x="4309435" y="3921874"/>
            <a:ext cx="2743200" cy="657579"/>
          </a:xfrm>
          <a:prstGeom prst="rect">
            <a:avLst/>
          </a:prstGeom>
          <a:solidFill>
            <a:schemeClr val="accent6">
              <a:lumMod val="20000"/>
              <a:lumOff val="80000"/>
            </a:schemeClr>
          </a:solidFill>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err="1"/>
              <a:t>JwtAuthenticationProvider</a:t>
            </a:r>
            <a:endParaRPr lang="en-IN" dirty="0"/>
          </a:p>
        </p:txBody>
      </p:sp>
      <p:sp>
        <p:nvSpPr>
          <p:cNvPr id="16" name="Rectangle 15"/>
          <p:cNvSpPr/>
          <p:nvPr/>
        </p:nvSpPr>
        <p:spPr>
          <a:xfrm>
            <a:off x="4799631" y="4928484"/>
            <a:ext cx="1734532" cy="274088"/>
          </a:xfrm>
          <a:prstGeom prst="rect">
            <a:avLst/>
          </a:prstGeom>
          <a:solidFill>
            <a:schemeClr val="accent6">
              <a:lumMod val="20000"/>
              <a:lumOff val="80000"/>
            </a:schemeClr>
          </a:solidFill>
          <a:ln w="28575"/>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sp>
        <p:nvSpPr>
          <p:cNvPr id="17" name="Rectangle 16"/>
          <p:cNvSpPr/>
          <p:nvPr/>
        </p:nvSpPr>
        <p:spPr>
          <a:xfrm>
            <a:off x="4799631" y="5270230"/>
            <a:ext cx="1734532" cy="274088"/>
          </a:xfrm>
          <a:prstGeom prst="rect">
            <a:avLst/>
          </a:prstGeom>
          <a:solidFill>
            <a:schemeClr val="accent6">
              <a:lumMod val="20000"/>
              <a:lumOff val="80000"/>
            </a:schemeClr>
          </a:solidFill>
          <a:ln w="28575"/>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cxnSp>
        <p:nvCxnSpPr>
          <p:cNvPr id="19" name="Straight Arrow Connector 18"/>
          <p:cNvCxnSpPr>
            <a:stCxn id="14" idx="2"/>
            <a:endCxn id="15" idx="0"/>
          </p:cNvCxnSpPr>
          <p:nvPr/>
        </p:nvCxnSpPr>
        <p:spPr>
          <a:xfrm>
            <a:off x="5676319" y="3572843"/>
            <a:ext cx="4716" cy="349031"/>
          </a:xfrm>
          <a:prstGeom prst="straightConnector1">
            <a:avLst/>
          </a:prstGeom>
          <a:ln w="38100">
            <a:solidFill>
              <a:schemeClr val="accent2"/>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15" idx="2"/>
            <a:endCxn id="16" idx="0"/>
          </p:cNvCxnSpPr>
          <p:nvPr/>
        </p:nvCxnSpPr>
        <p:spPr>
          <a:xfrm flipH="1">
            <a:off x="5666897" y="4579453"/>
            <a:ext cx="14138" cy="349031"/>
          </a:xfrm>
          <a:prstGeom prst="straightConnector1">
            <a:avLst/>
          </a:prstGeom>
          <a:ln w="38100">
            <a:solidFill>
              <a:schemeClr val="accent2"/>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6" name="Elbow Connector 35"/>
          <p:cNvCxnSpPr>
            <a:stCxn id="10" idx="3"/>
            <a:endCxn id="12" idx="3"/>
          </p:cNvCxnSpPr>
          <p:nvPr/>
        </p:nvCxnSpPr>
        <p:spPr>
          <a:xfrm>
            <a:off x="6854671" y="1926091"/>
            <a:ext cx="320511" cy="2362124"/>
          </a:xfrm>
          <a:prstGeom prst="bentConnector3">
            <a:avLst>
              <a:gd name="adj1" fmla="val 171324"/>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37" name="Rectangle 36"/>
          <p:cNvSpPr/>
          <p:nvPr/>
        </p:nvSpPr>
        <p:spPr>
          <a:xfrm>
            <a:off x="1328210" y="4288215"/>
            <a:ext cx="2295426" cy="1767524"/>
          </a:xfrm>
          <a:prstGeom prst="rect">
            <a:avLst/>
          </a:prstGeom>
          <a:solidFill>
            <a:schemeClr val="accent6">
              <a:lumMod val="20000"/>
              <a:lumOff val="80000"/>
            </a:schemeClr>
          </a:solidFill>
          <a:ln w="28575"/>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sp>
        <p:nvSpPr>
          <p:cNvPr id="38" name="Rectangle 37"/>
          <p:cNvSpPr/>
          <p:nvPr/>
        </p:nvSpPr>
        <p:spPr>
          <a:xfrm>
            <a:off x="1486110" y="4467736"/>
            <a:ext cx="1941921" cy="623119"/>
          </a:xfrm>
          <a:prstGeom prst="rect">
            <a:avLst/>
          </a:prstGeom>
          <a:solidFill>
            <a:schemeClr val="accent6">
              <a:lumMod val="20000"/>
              <a:lumOff val="80000"/>
            </a:schemeClr>
          </a:solidFill>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err="1"/>
              <a:t>JwtDecoder</a:t>
            </a:r>
            <a:endParaRPr lang="en-IN" dirty="0"/>
          </a:p>
        </p:txBody>
      </p:sp>
      <p:sp>
        <p:nvSpPr>
          <p:cNvPr id="39" name="Rectangle 38"/>
          <p:cNvSpPr/>
          <p:nvPr/>
        </p:nvSpPr>
        <p:spPr>
          <a:xfrm>
            <a:off x="1493179" y="5179832"/>
            <a:ext cx="1941921" cy="623119"/>
          </a:xfrm>
          <a:prstGeom prst="rect">
            <a:avLst/>
          </a:prstGeom>
          <a:solidFill>
            <a:schemeClr val="accent6">
              <a:lumMod val="20000"/>
              <a:lumOff val="80000"/>
            </a:schemeClr>
          </a:solidFill>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err="1"/>
              <a:t>JwtAuthenticationConverter</a:t>
            </a:r>
            <a:endParaRPr lang="en-IN" dirty="0"/>
          </a:p>
        </p:txBody>
      </p:sp>
      <p:cxnSp>
        <p:nvCxnSpPr>
          <p:cNvPr id="41" name="Straight Arrow Connector 40"/>
          <p:cNvCxnSpPr/>
          <p:nvPr/>
        </p:nvCxnSpPr>
        <p:spPr>
          <a:xfrm flipH="1">
            <a:off x="3623636" y="5285871"/>
            <a:ext cx="523189" cy="0"/>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623553" y="1578008"/>
            <a:ext cx="255908" cy="369332"/>
          </a:xfrm>
          <a:prstGeom prst="rect">
            <a:avLst/>
          </a:prstGeom>
          <a:noFill/>
        </p:spPr>
        <p:txBody>
          <a:bodyPr wrap="square" rtlCol="0">
            <a:spAutoFit/>
          </a:bodyPr>
          <a:lstStyle/>
          <a:p>
            <a:r>
              <a:rPr lang="en-US" dirty="0"/>
              <a:t>1</a:t>
            </a:r>
            <a:endParaRPr lang="en-IN" dirty="0"/>
          </a:p>
        </p:txBody>
      </p:sp>
      <p:sp>
        <p:nvSpPr>
          <p:cNvPr id="46" name="TextBox 45"/>
          <p:cNvSpPr txBox="1"/>
          <p:nvPr/>
        </p:nvSpPr>
        <p:spPr>
          <a:xfrm>
            <a:off x="7514547" y="2351006"/>
            <a:ext cx="386499" cy="369332"/>
          </a:xfrm>
          <a:prstGeom prst="rect">
            <a:avLst/>
          </a:prstGeom>
          <a:noFill/>
        </p:spPr>
        <p:txBody>
          <a:bodyPr wrap="square" rtlCol="0">
            <a:spAutoFit/>
          </a:bodyPr>
          <a:lstStyle/>
          <a:p>
            <a:r>
              <a:rPr lang="en-US" dirty="0"/>
              <a:t>2</a:t>
            </a:r>
            <a:endParaRPr lang="en-IN" dirty="0"/>
          </a:p>
        </p:txBody>
      </p:sp>
      <p:sp>
        <p:nvSpPr>
          <p:cNvPr id="47" name="TextBox 46"/>
          <p:cNvSpPr txBox="1"/>
          <p:nvPr/>
        </p:nvSpPr>
        <p:spPr>
          <a:xfrm>
            <a:off x="1285790" y="4602377"/>
            <a:ext cx="400639" cy="369332"/>
          </a:xfrm>
          <a:prstGeom prst="rect">
            <a:avLst/>
          </a:prstGeom>
          <a:noFill/>
        </p:spPr>
        <p:txBody>
          <a:bodyPr wrap="square" rtlCol="0">
            <a:spAutoFit/>
          </a:bodyPr>
          <a:lstStyle/>
          <a:p>
            <a:r>
              <a:rPr lang="en-US" dirty="0"/>
              <a:t>3</a:t>
            </a:r>
            <a:endParaRPr lang="en-IN" dirty="0"/>
          </a:p>
        </p:txBody>
      </p:sp>
      <p:sp>
        <p:nvSpPr>
          <p:cNvPr id="48" name="TextBox 47"/>
          <p:cNvSpPr txBox="1"/>
          <p:nvPr/>
        </p:nvSpPr>
        <p:spPr>
          <a:xfrm>
            <a:off x="1271649" y="5288265"/>
            <a:ext cx="400639" cy="369332"/>
          </a:xfrm>
          <a:prstGeom prst="rect">
            <a:avLst/>
          </a:prstGeom>
          <a:noFill/>
        </p:spPr>
        <p:txBody>
          <a:bodyPr wrap="square" rtlCol="0">
            <a:spAutoFit/>
          </a:bodyPr>
          <a:lstStyle/>
          <a:p>
            <a:r>
              <a:rPr lang="en-US" dirty="0"/>
              <a:t>4</a:t>
            </a:r>
            <a:endParaRPr lang="en-IN" dirty="0"/>
          </a:p>
        </p:txBody>
      </p:sp>
      <p:sp>
        <p:nvSpPr>
          <p:cNvPr id="49" name="Rectangle 48"/>
          <p:cNvSpPr/>
          <p:nvPr/>
        </p:nvSpPr>
        <p:spPr>
          <a:xfrm>
            <a:off x="1057185" y="2645581"/>
            <a:ext cx="2620653" cy="1494885"/>
          </a:xfrm>
          <a:prstGeom prst="rect">
            <a:avLst/>
          </a:prstGeom>
          <a:solidFill>
            <a:schemeClr val="accent6">
              <a:lumMod val="20000"/>
              <a:lumOff val="80000"/>
            </a:schemeClr>
          </a:solidFill>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err="1"/>
              <a:t>Jwt</a:t>
            </a:r>
            <a:r>
              <a:rPr lang="en-US" dirty="0"/>
              <a:t> Authentication Token</a:t>
            </a:r>
          </a:p>
          <a:p>
            <a:pPr algn="ctr"/>
            <a:endParaRPr lang="en-US" dirty="0"/>
          </a:p>
          <a:p>
            <a:pPr algn="ctr"/>
            <a:endParaRPr lang="en-US" dirty="0"/>
          </a:p>
          <a:p>
            <a:pPr algn="ctr"/>
            <a:endParaRPr lang="en-IN" dirty="0"/>
          </a:p>
        </p:txBody>
      </p:sp>
      <p:sp>
        <p:nvSpPr>
          <p:cNvPr id="50" name="Rectangle 49"/>
          <p:cNvSpPr/>
          <p:nvPr/>
        </p:nvSpPr>
        <p:spPr>
          <a:xfrm>
            <a:off x="1208014" y="3298755"/>
            <a:ext cx="1894789" cy="277141"/>
          </a:xfrm>
          <a:prstGeom prst="rect">
            <a:avLst/>
          </a:prstGeom>
          <a:solidFill>
            <a:schemeClr val="accent6">
              <a:lumMod val="20000"/>
              <a:lumOff val="80000"/>
            </a:schemeClr>
          </a:solidFill>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err="1"/>
              <a:t>Jwt</a:t>
            </a:r>
            <a:endParaRPr lang="en-IN" dirty="0"/>
          </a:p>
        </p:txBody>
      </p:sp>
      <p:sp>
        <p:nvSpPr>
          <p:cNvPr id="51" name="Rectangle 50"/>
          <p:cNvSpPr/>
          <p:nvPr/>
        </p:nvSpPr>
        <p:spPr>
          <a:xfrm>
            <a:off x="1208013" y="3683869"/>
            <a:ext cx="1894789" cy="287790"/>
          </a:xfrm>
          <a:prstGeom prst="rect">
            <a:avLst/>
          </a:prstGeom>
          <a:solidFill>
            <a:schemeClr val="accent6">
              <a:lumMod val="20000"/>
              <a:lumOff val="80000"/>
            </a:schemeClr>
          </a:solidFill>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Authorities</a:t>
            </a:r>
            <a:endParaRPr lang="en-IN" dirty="0"/>
          </a:p>
        </p:txBody>
      </p:sp>
      <p:cxnSp>
        <p:nvCxnSpPr>
          <p:cNvPr id="53" name="Straight Arrow Connector 52"/>
          <p:cNvCxnSpPr>
            <a:stCxn id="49" idx="1"/>
          </p:cNvCxnSpPr>
          <p:nvPr/>
        </p:nvCxnSpPr>
        <p:spPr>
          <a:xfrm flipH="1">
            <a:off x="548139" y="3393024"/>
            <a:ext cx="509046" cy="4358"/>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632979" y="3010883"/>
            <a:ext cx="339366" cy="369332"/>
          </a:xfrm>
          <a:prstGeom prst="rect">
            <a:avLst/>
          </a:prstGeom>
          <a:noFill/>
        </p:spPr>
        <p:txBody>
          <a:bodyPr wrap="square" rtlCol="0">
            <a:spAutoFit/>
          </a:bodyPr>
          <a:lstStyle/>
          <a:p>
            <a:r>
              <a:rPr lang="en-US" dirty="0"/>
              <a:t>5</a:t>
            </a:r>
            <a:endParaRPr lang="en-IN" dirty="0"/>
          </a:p>
        </p:txBody>
      </p:sp>
      <p:cxnSp>
        <p:nvCxnSpPr>
          <p:cNvPr id="56" name="Elbow Connector 55"/>
          <p:cNvCxnSpPr>
            <a:stCxn id="10" idx="1"/>
            <a:endCxn id="49" idx="3"/>
          </p:cNvCxnSpPr>
          <p:nvPr/>
        </p:nvCxnSpPr>
        <p:spPr>
          <a:xfrm rot="10800000" flipV="1">
            <a:off x="3677838" y="1926090"/>
            <a:ext cx="565608" cy="1466933"/>
          </a:xfrm>
          <a:prstGeom prst="bentConnector3">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a:off x="4694548" y="6386305"/>
            <a:ext cx="4845378" cy="369332"/>
          </a:xfrm>
          <a:prstGeom prst="rect">
            <a:avLst/>
          </a:prstGeom>
          <a:noFill/>
        </p:spPr>
        <p:txBody>
          <a:bodyPr wrap="square" rtlCol="0">
            <a:spAutoFit/>
          </a:bodyPr>
          <a:lstStyle/>
          <a:p>
            <a:r>
              <a:rPr lang="en-US" dirty="0" err="1"/>
              <a:t>JwtAuthenticationProvider</a:t>
            </a:r>
            <a:r>
              <a:rPr lang="en-US" dirty="0"/>
              <a:t> </a:t>
            </a:r>
            <a:endParaRPr lang="en-IN" dirty="0"/>
          </a:p>
        </p:txBody>
      </p:sp>
    </p:spTree>
    <p:extLst>
      <p:ext uri="{BB962C8B-B14F-4D97-AF65-F5344CB8AC3E}">
        <p14:creationId xmlns:p14="http://schemas.microsoft.com/office/powerpoint/2010/main" val="2020605798"/>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 Phase Commit(2PC)</a:t>
            </a:r>
            <a:endParaRPr lang="en-IN" dirty="0"/>
          </a:p>
        </p:txBody>
      </p:sp>
      <p:pic>
        <p:nvPicPr>
          <p:cNvPr id="14" name="Picture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61608" y="1318821"/>
            <a:ext cx="5296461" cy="3353091"/>
          </a:xfrm>
          <a:prstGeom prst="rect">
            <a:avLst/>
          </a:prstGeom>
        </p:spPr>
      </p:pic>
      <p:sp>
        <p:nvSpPr>
          <p:cNvPr id="15" name="TextBox 14"/>
          <p:cNvSpPr txBox="1"/>
          <p:nvPr/>
        </p:nvSpPr>
        <p:spPr>
          <a:xfrm>
            <a:off x="546755" y="1690688"/>
            <a:ext cx="6042581" cy="1200329"/>
          </a:xfrm>
          <a:prstGeom prst="rect">
            <a:avLst/>
          </a:prstGeom>
          <a:noFill/>
        </p:spPr>
        <p:txBody>
          <a:bodyPr wrap="square" rtlCol="0">
            <a:spAutoFit/>
          </a:bodyPr>
          <a:lstStyle/>
          <a:p>
            <a:pPr marL="285750" indent="-285750">
              <a:buFont typeface="Arial" panose="020B0604020202020204" pitchFamily="34" charset="0"/>
              <a:buChar char="•"/>
            </a:pPr>
            <a:r>
              <a:rPr lang="en-US" dirty="0"/>
              <a:t>Transaction </a:t>
            </a:r>
            <a:r>
              <a:rPr lang="en-US" dirty="0" err="1"/>
              <a:t>Coorditator</a:t>
            </a:r>
            <a:r>
              <a:rPr lang="en-US" dirty="0"/>
              <a:t>- this entity orchestrates commit part of transaction.</a:t>
            </a:r>
          </a:p>
          <a:p>
            <a:pPr marL="285750" indent="-285750">
              <a:buFont typeface="Arial" panose="020B0604020202020204" pitchFamily="34" charset="0"/>
              <a:buChar char="•"/>
            </a:pPr>
            <a:r>
              <a:rPr lang="en-US" dirty="0"/>
              <a:t>Other servers that are managing the individual </a:t>
            </a:r>
            <a:r>
              <a:rPr lang="en-US" dirty="0" err="1"/>
              <a:t>transactipn</a:t>
            </a:r>
            <a:r>
              <a:rPr lang="en-US" dirty="0"/>
              <a:t> are known as participants.</a:t>
            </a:r>
            <a:endParaRPr lang="en-IN" dirty="0"/>
          </a:p>
        </p:txBody>
      </p:sp>
      <p:sp>
        <p:nvSpPr>
          <p:cNvPr id="16" name="Rectangle 15"/>
          <p:cNvSpPr/>
          <p:nvPr/>
        </p:nvSpPr>
        <p:spPr>
          <a:xfrm>
            <a:off x="273377" y="3289955"/>
            <a:ext cx="980388" cy="716437"/>
          </a:xfrm>
          <a:prstGeom prst="rect">
            <a:avLst/>
          </a:prstGeom>
          <a:solidFill>
            <a:schemeClr val="accent6">
              <a:lumMod val="20000"/>
              <a:lumOff val="80000"/>
            </a:schemeClr>
          </a:solidFill>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client</a:t>
            </a:r>
            <a:endParaRPr lang="en-IN" dirty="0"/>
          </a:p>
        </p:txBody>
      </p:sp>
      <p:sp>
        <p:nvSpPr>
          <p:cNvPr id="17" name="Rectangle 16"/>
          <p:cNvSpPr/>
          <p:nvPr/>
        </p:nvSpPr>
        <p:spPr>
          <a:xfrm>
            <a:off x="1443871" y="3289954"/>
            <a:ext cx="1355889" cy="716437"/>
          </a:xfrm>
          <a:prstGeom prst="rect">
            <a:avLst/>
          </a:prstGeom>
          <a:solidFill>
            <a:schemeClr val="accent6">
              <a:lumMod val="20000"/>
              <a:lumOff val="80000"/>
            </a:schemeClr>
          </a:solidFill>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Transaction </a:t>
            </a:r>
            <a:r>
              <a:rPr lang="en-US" dirty="0" err="1"/>
              <a:t>Coorditator</a:t>
            </a:r>
            <a:endParaRPr lang="en-IN" dirty="0"/>
          </a:p>
        </p:txBody>
      </p:sp>
      <p:sp>
        <p:nvSpPr>
          <p:cNvPr id="18" name="Rectangle 17"/>
          <p:cNvSpPr/>
          <p:nvPr/>
        </p:nvSpPr>
        <p:spPr>
          <a:xfrm>
            <a:off x="3077851" y="3289953"/>
            <a:ext cx="980388" cy="716437"/>
          </a:xfrm>
          <a:prstGeom prst="rect">
            <a:avLst/>
          </a:prstGeom>
          <a:solidFill>
            <a:schemeClr val="accent6">
              <a:lumMod val="20000"/>
              <a:lumOff val="80000"/>
            </a:schemeClr>
          </a:solidFill>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Shard A</a:t>
            </a:r>
            <a:endParaRPr lang="en-IN" dirty="0"/>
          </a:p>
        </p:txBody>
      </p:sp>
      <p:sp>
        <p:nvSpPr>
          <p:cNvPr id="19" name="Rectangle 18"/>
          <p:cNvSpPr/>
          <p:nvPr/>
        </p:nvSpPr>
        <p:spPr>
          <a:xfrm>
            <a:off x="4240490" y="3289952"/>
            <a:ext cx="980388" cy="716437"/>
          </a:xfrm>
          <a:prstGeom prst="rect">
            <a:avLst/>
          </a:prstGeom>
          <a:solidFill>
            <a:schemeClr val="accent6">
              <a:lumMod val="20000"/>
              <a:lumOff val="80000"/>
            </a:schemeClr>
          </a:solidFill>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Shard B</a:t>
            </a:r>
            <a:endParaRPr lang="en-IN" dirty="0"/>
          </a:p>
        </p:txBody>
      </p:sp>
      <p:cxnSp>
        <p:nvCxnSpPr>
          <p:cNvPr id="23" name="Straight Connector 22"/>
          <p:cNvCxnSpPr>
            <a:stCxn id="19" idx="2"/>
          </p:cNvCxnSpPr>
          <p:nvPr/>
        </p:nvCxnSpPr>
        <p:spPr>
          <a:xfrm>
            <a:off x="4730684" y="4006389"/>
            <a:ext cx="0" cy="2064473"/>
          </a:xfrm>
          <a:prstGeom prst="line">
            <a:avLst/>
          </a:prstGeom>
          <a:ln w="38100">
            <a:solidFill>
              <a:schemeClr val="accent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3568045" y="4006388"/>
            <a:ext cx="0" cy="2064473"/>
          </a:xfrm>
          <a:prstGeom prst="line">
            <a:avLst/>
          </a:prstGeom>
          <a:ln w="38100">
            <a:solidFill>
              <a:schemeClr val="accent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2102961" y="4006387"/>
            <a:ext cx="0" cy="2064473"/>
          </a:xfrm>
          <a:prstGeom prst="line">
            <a:avLst/>
          </a:prstGeom>
          <a:ln w="38100">
            <a:solidFill>
              <a:schemeClr val="accent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763571" y="3994750"/>
            <a:ext cx="0" cy="2064473"/>
          </a:xfrm>
          <a:prstGeom prst="line">
            <a:avLst/>
          </a:prstGeom>
          <a:ln w="38100">
            <a:solidFill>
              <a:schemeClr val="accent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16" idx="2"/>
          </p:cNvCxnSpPr>
          <p:nvPr/>
        </p:nvCxnSpPr>
        <p:spPr>
          <a:xfrm>
            <a:off x="763571" y="4006392"/>
            <a:ext cx="2804474" cy="398934"/>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29" name="Can 28"/>
          <p:cNvSpPr/>
          <p:nvPr/>
        </p:nvSpPr>
        <p:spPr>
          <a:xfrm>
            <a:off x="3442350" y="4432696"/>
            <a:ext cx="234103" cy="563510"/>
          </a:xfrm>
          <a:prstGeom prst="can">
            <a:avLst/>
          </a:prstGeom>
          <a:solidFill>
            <a:schemeClr val="accent6">
              <a:lumMod val="20000"/>
              <a:lumOff val="80000"/>
            </a:schemeClr>
          </a:solidFill>
          <a:ln w="28575"/>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sp>
        <p:nvSpPr>
          <p:cNvPr id="31" name="TextBox 30"/>
          <p:cNvSpPr txBox="1"/>
          <p:nvPr/>
        </p:nvSpPr>
        <p:spPr>
          <a:xfrm>
            <a:off x="2241891" y="4242209"/>
            <a:ext cx="1329403" cy="369332"/>
          </a:xfrm>
          <a:prstGeom prst="rect">
            <a:avLst/>
          </a:prstGeom>
          <a:noFill/>
        </p:spPr>
        <p:txBody>
          <a:bodyPr wrap="none" rtlCol="0">
            <a:spAutoFit/>
          </a:bodyPr>
          <a:lstStyle/>
          <a:p>
            <a:r>
              <a:rPr lang="en-US" dirty="0"/>
              <a:t>Begin Credit</a:t>
            </a:r>
            <a:endParaRPr lang="en-IN" dirty="0"/>
          </a:p>
        </p:txBody>
      </p:sp>
      <p:cxnSp>
        <p:nvCxnSpPr>
          <p:cNvPr id="33" name="Straight Arrow Connector 32"/>
          <p:cNvCxnSpPr>
            <a:stCxn id="16" idx="2"/>
          </p:cNvCxnSpPr>
          <p:nvPr/>
        </p:nvCxnSpPr>
        <p:spPr>
          <a:xfrm>
            <a:off x="763571" y="4006392"/>
            <a:ext cx="3967113" cy="1263192"/>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34" name="Can 33"/>
          <p:cNvSpPr/>
          <p:nvPr/>
        </p:nvSpPr>
        <p:spPr>
          <a:xfrm>
            <a:off x="4591755" y="5281226"/>
            <a:ext cx="292231" cy="593888"/>
          </a:xfrm>
          <a:prstGeom prst="can">
            <a:avLst/>
          </a:prstGeom>
          <a:solidFill>
            <a:schemeClr val="accent6">
              <a:lumMod val="20000"/>
              <a:lumOff val="80000"/>
            </a:schemeClr>
          </a:solidFill>
          <a:ln w="28575"/>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sp>
        <p:nvSpPr>
          <p:cNvPr id="35" name="TextBox 34"/>
          <p:cNvSpPr txBox="1"/>
          <p:nvPr/>
        </p:nvSpPr>
        <p:spPr>
          <a:xfrm>
            <a:off x="3883843" y="5206359"/>
            <a:ext cx="811379" cy="646331"/>
          </a:xfrm>
          <a:prstGeom prst="rect">
            <a:avLst/>
          </a:prstGeom>
          <a:noFill/>
        </p:spPr>
        <p:txBody>
          <a:bodyPr wrap="square" rtlCol="0">
            <a:spAutoFit/>
          </a:bodyPr>
          <a:lstStyle/>
          <a:p>
            <a:r>
              <a:rPr lang="en-US" dirty="0"/>
              <a:t>Begin Debit</a:t>
            </a:r>
            <a:endParaRPr lang="en-IN" dirty="0"/>
          </a:p>
        </p:txBody>
      </p:sp>
    </p:spTree>
    <p:extLst>
      <p:ext uri="{BB962C8B-B14F-4D97-AF65-F5344CB8AC3E}">
        <p14:creationId xmlns:p14="http://schemas.microsoft.com/office/powerpoint/2010/main" val="460942649"/>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028329" y="655136"/>
            <a:ext cx="980388" cy="716437"/>
          </a:xfrm>
          <a:prstGeom prst="rect">
            <a:avLst/>
          </a:prstGeom>
          <a:solidFill>
            <a:schemeClr val="accent6">
              <a:lumMod val="20000"/>
              <a:lumOff val="80000"/>
            </a:schemeClr>
          </a:solidFill>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client</a:t>
            </a:r>
            <a:endParaRPr lang="en-IN" dirty="0"/>
          </a:p>
        </p:txBody>
      </p:sp>
      <p:sp>
        <p:nvSpPr>
          <p:cNvPr id="5" name="Rectangle 4"/>
          <p:cNvSpPr/>
          <p:nvPr/>
        </p:nvSpPr>
        <p:spPr>
          <a:xfrm>
            <a:off x="3703826" y="659296"/>
            <a:ext cx="1355889" cy="716437"/>
          </a:xfrm>
          <a:prstGeom prst="rect">
            <a:avLst/>
          </a:prstGeom>
          <a:solidFill>
            <a:schemeClr val="accent6">
              <a:lumMod val="20000"/>
              <a:lumOff val="80000"/>
            </a:schemeClr>
          </a:solidFill>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Transaction </a:t>
            </a:r>
            <a:r>
              <a:rPr lang="en-US" dirty="0" err="1"/>
              <a:t>Coorditator</a:t>
            </a:r>
            <a:endParaRPr lang="en-IN" dirty="0"/>
          </a:p>
        </p:txBody>
      </p:sp>
      <p:sp>
        <p:nvSpPr>
          <p:cNvPr id="6" name="Rectangle 5"/>
          <p:cNvSpPr/>
          <p:nvPr/>
        </p:nvSpPr>
        <p:spPr>
          <a:xfrm>
            <a:off x="6035627" y="630304"/>
            <a:ext cx="980388" cy="716437"/>
          </a:xfrm>
          <a:prstGeom prst="rect">
            <a:avLst/>
          </a:prstGeom>
          <a:solidFill>
            <a:schemeClr val="accent6">
              <a:lumMod val="20000"/>
              <a:lumOff val="80000"/>
            </a:schemeClr>
          </a:solidFill>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Shard A</a:t>
            </a:r>
            <a:endParaRPr lang="en-IN" dirty="0"/>
          </a:p>
        </p:txBody>
      </p:sp>
      <p:sp>
        <p:nvSpPr>
          <p:cNvPr id="7" name="Rectangle 6"/>
          <p:cNvSpPr/>
          <p:nvPr/>
        </p:nvSpPr>
        <p:spPr>
          <a:xfrm>
            <a:off x="8576819" y="800419"/>
            <a:ext cx="980388" cy="716437"/>
          </a:xfrm>
          <a:prstGeom prst="rect">
            <a:avLst/>
          </a:prstGeom>
          <a:solidFill>
            <a:schemeClr val="accent6">
              <a:lumMod val="20000"/>
              <a:lumOff val="80000"/>
            </a:schemeClr>
          </a:solidFill>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Shard B</a:t>
            </a:r>
            <a:endParaRPr lang="en-IN" dirty="0"/>
          </a:p>
        </p:txBody>
      </p:sp>
      <p:cxnSp>
        <p:nvCxnSpPr>
          <p:cNvPr id="8" name="Straight Connector 7"/>
          <p:cNvCxnSpPr>
            <a:stCxn id="7" idx="2"/>
          </p:cNvCxnSpPr>
          <p:nvPr/>
        </p:nvCxnSpPr>
        <p:spPr>
          <a:xfrm>
            <a:off x="9067013" y="1516856"/>
            <a:ext cx="61684" cy="2979730"/>
          </a:xfrm>
          <a:prstGeom prst="line">
            <a:avLst/>
          </a:prstGeom>
          <a:ln w="38100">
            <a:solidFill>
              <a:schemeClr val="accent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6575408" y="1335400"/>
            <a:ext cx="118915" cy="3368575"/>
          </a:xfrm>
          <a:prstGeom prst="line">
            <a:avLst/>
          </a:prstGeom>
          <a:ln w="38100">
            <a:solidFill>
              <a:schemeClr val="accent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5" idx="2"/>
          </p:cNvCxnSpPr>
          <p:nvPr/>
        </p:nvCxnSpPr>
        <p:spPr>
          <a:xfrm>
            <a:off x="4381771" y="1375733"/>
            <a:ext cx="18737" cy="3328242"/>
          </a:xfrm>
          <a:prstGeom prst="line">
            <a:avLst/>
          </a:prstGeom>
          <a:ln w="38100">
            <a:solidFill>
              <a:schemeClr val="accent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4" idx="2"/>
          </p:cNvCxnSpPr>
          <p:nvPr/>
        </p:nvCxnSpPr>
        <p:spPr>
          <a:xfrm>
            <a:off x="2518523" y="1371573"/>
            <a:ext cx="114206" cy="3332402"/>
          </a:xfrm>
          <a:prstGeom prst="line">
            <a:avLst/>
          </a:prstGeom>
          <a:ln w="38100">
            <a:solidFill>
              <a:schemeClr val="accent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4" idx="2"/>
            <a:endCxn id="13" idx="1"/>
          </p:cNvCxnSpPr>
          <p:nvPr/>
        </p:nvCxnSpPr>
        <p:spPr>
          <a:xfrm>
            <a:off x="2518523" y="1371573"/>
            <a:ext cx="4104822" cy="390134"/>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13" name="Can 12"/>
          <p:cNvSpPr/>
          <p:nvPr/>
        </p:nvSpPr>
        <p:spPr>
          <a:xfrm>
            <a:off x="6449713" y="1761707"/>
            <a:ext cx="347263" cy="1065473"/>
          </a:xfrm>
          <a:prstGeom prst="can">
            <a:avLst/>
          </a:prstGeom>
          <a:solidFill>
            <a:schemeClr val="accent6">
              <a:lumMod val="20000"/>
              <a:lumOff val="80000"/>
            </a:schemeClr>
          </a:solidFill>
          <a:ln w="28575"/>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sp>
        <p:nvSpPr>
          <p:cNvPr id="14" name="TextBox 13"/>
          <p:cNvSpPr txBox="1"/>
          <p:nvPr/>
        </p:nvSpPr>
        <p:spPr>
          <a:xfrm>
            <a:off x="5079574" y="1572061"/>
            <a:ext cx="1329403" cy="369332"/>
          </a:xfrm>
          <a:prstGeom prst="rect">
            <a:avLst/>
          </a:prstGeom>
          <a:noFill/>
        </p:spPr>
        <p:txBody>
          <a:bodyPr wrap="none" rtlCol="0">
            <a:spAutoFit/>
          </a:bodyPr>
          <a:lstStyle/>
          <a:p>
            <a:r>
              <a:rPr lang="en-US" dirty="0"/>
              <a:t>Begin Credit</a:t>
            </a:r>
            <a:endParaRPr lang="en-IN" dirty="0"/>
          </a:p>
        </p:txBody>
      </p:sp>
      <p:cxnSp>
        <p:nvCxnSpPr>
          <p:cNvPr id="15" name="Straight Arrow Connector 14"/>
          <p:cNvCxnSpPr>
            <a:stCxn id="4" idx="2"/>
            <a:endCxn id="16" idx="1"/>
          </p:cNvCxnSpPr>
          <p:nvPr/>
        </p:nvCxnSpPr>
        <p:spPr>
          <a:xfrm>
            <a:off x="2518523" y="1371573"/>
            <a:ext cx="6610175" cy="861720"/>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16" name="Can 15"/>
          <p:cNvSpPr/>
          <p:nvPr/>
        </p:nvSpPr>
        <p:spPr>
          <a:xfrm>
            <a:off x="8953139" y="2233293"/>
            <a:ext cx="351117" cy="1166580"/>
          </a:xfrm>
          <a:prstGeom prst="can">
            <a:avLst/>
          </a:prstGeom>
          <a:solidFill>
            <a:schemeClr val="accent6">
              <a:lumMod val="20000"/>
              <a:lumOff val="80000"/>
            </a:schemeClr>
          </a:solidFill>
          <a:ln w="28575"/>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sp>
        <p:nvSpPr>
          <p:cNvPr id="17" name="TextBox 16"/>
          <p:cNvSpPr txBox="1"/>
          <p:nvPr/>
        </p:nvSpPr>
        <p:spPr>
          <a:xfrm>
            <a:off x="9066566" y="1843280"/>
            <a:ext cx="1033393" cy="646331"/>
          </a:xfrm>
          <a:prstGeom prst="rect">
            <a:avLst/>
          </a:prstGeom>
          <a:noFill/>
        </p:spPr>
        <p:txBody>
          <a:bodyPr wrap="square" rtlCol="0">
            <a:spAutoFit/>
          </a:bodyPr>
          <a:lstStyle/>
          <a:p>
            <a:r>
              <a:rPr lang="en-US" dirty="0"/>
              <a:t>Begin Debit</a:t>
            </a:r>
            <a:endParaRPr lang="en-IN" dirty="0"/>
          </a:p>
        </p:txBody>
      </p:sp>
      <p:cxnSp>
        <p:nvCxnSpPr>
          <p:cNvPr id="28" name="Straight Arrow Connector 27"/>
          <p:cNvCxnSpPr>
            <a:endCxn id="13" idx="2"/>
          </p:cNvCxnSpPr>
          <p:nvPr/>
        </p:nvCxnSpPr>
        <p:spPr>
          <a:xfrm>
            <a:off x="4381771" y="2233293"/>
            <a:ext cx="2067942" cy="61151"/>
          </a:xfrm>
          <a:prstGeom prst="straightConnector1">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endCxn id="16" idx="2"/>
          </p:cNvCxnSpPr>
          <p:nvPr/>
        </p:nvCxnSpPr>
        <p:spPr>
          <a:xfrm>
            <a:off x="4381771" y="2233293"/>
            <a:ext cx="4571368" cy="583290"/>
          </a:xfrm>
          <a:prstGeom prst="straightConnector1">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5129529" y="1977096"/>
            <a:ext cx="1075087" cy="646331"/>
          </a:xfrm>
          <a:prstGeom prst="rect">
            <a:avLst/>
          </a:prstGeom>
          <a:noFill/>
        </p:spPr>
        <p:txBody>
          <a:bodyPr wrap="square" rtlCol="0">
            <a:spAutoFit/>
          </a:bodyPr>
          <a:lstStyle/>
          <a:p>
            <a:r>
              <a:rPr lang="en-US" dirty="0"/>
              <a:t>Request Commit</a:t>
            </a:r>
            <a:endParaRPr lang="en-IN" dirty="0"/>
          </a:p>
        </p:txBody>
      </p:sp>
      <p:cxnSp>
        <p:nvCxnSpPr>
          <p:cNvPr id="35" name="Straight Arrow Connector 34"/>
          <p:cNvCxnSpPr>
            <a:stCxn id="13" idx="2"/>
          </p:cNvCxnSpPr>
          <p:nvPr/>
        </p:nvCxnSpPr>
        <p:spPr>
          <a:xfrm flipH="1">
            <a:off x="4381770" y="2294444"/>
            <a:ext cx="2067943" cy="627865"/>
          </a:xfrm>
          <a:prstGeom prst="straightConnector1">
            <a:avLst/>
          </a:prstGeom>
          <a:ln w="381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16" idx="2"/>
          </p:cNvCxnSpPr>
          <p:nvPr/>
        </p:nvCxnSpPr>
        <p:spPr>
          <a:xfrm flipH="1">
            <a:off x="4400508" y="2816583"/>
            <a:ext cx="4552631" cy="105726"/>
          </a:xfrm>
          <a:prstGeom prst="straightConnector1">
            <a:avLst/>
          </a:prstGeom>
          <a:ln w="381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4722829" y="2623427"/>
            <a:ext cx="410690" cy="369332"/>
          </a:xfrm>
          <a:prstGeom prst="rect">
            <a:avLst/>
          </a:prstGeom>
          <a:noFill/>
        </p:spPr>
        <p:txBody>
          <a:bodyPr wrap="none" rtlCol="0">
            <a:spAutoFit/>
          </a:bodyPr>
          <a:lstStyle/>
          <a:p>
            <a:r>
              <a:rPr lang="en-US" dirty="0"/>
              <a:t>ok</a:t>
            </a:r>
            <a:endParaRPr lang="en-IN" dirty="0"/>
          </a:p>
        </p:txBody>
      </p:sp>
      <p:sp>
        <p:nvSpPr>
          <p:cNvPr id="39" name="TextBox 38"/>
          <p:cNvSpPr txBox="1"/>
          <p:nvPr/>
        </p:nvSpPr>
        <p:spPr>
          <a:xfrm>
            <a:off x="6909845" y="2619781"/>
            <a:ext cx="410690" cy="369332"/>
          </a:xfrm>
          <a:prstGeom prst="rect">
            <a:avLst/>
          </a:prstGeom>
          <a:noFill/>
        </p:spPr>
        <p:txBody>
          <a:bodyPr wrap="none" rtlCol="0">
            <a:spAutoFit/>
          </a:bodyPr>
          <a:lstStyle/>
          <a:p>
            <a:r>
              <a:rPr lang="en-US" dirty="0"/>
              <a:t>ok</a:t>
            </a:r>
            <a:endParaRPr lang="en-IN" dirty="0"/>
          </a:p>
        </p:txBody>
      </p:sp>
      <p:cxnSp>
        <p:nvCxnSpPr>
          <p:cNvPr id="46" name="Straight Arrow Connector 45"/>
          <p:cNvCxnSpPr>
            <a:endCxn id="16" idx="3"/>
          </p:cNvCxnSpPr>
          <p:nvPr/>
        </p:nvCxnSpPr>
        <p:spPr>
          <a:xfrm>
            <a:off x="4409055" y="3327662"/>
            <a:ext cx="4719643" cy="72211"/>
          </a:xfrm>
          <a:prstGeom prst="straightConnector1">
            <a:avLst/>
          </a:prstGeom>
          <a:ln w="38100">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endCxn id="13" idx="3"/>
          </p:cNvCxnSpPr>
          <p:nvPr/>
        </p:nvCxnSpPr>
        <p:spPr>
          <a:xfrm flipV="1">
            <a:off x="4400508" y="2827180"/>
            <a:ext cx="2222837" cy="541886"/>
          </a:xfrm>
          <a:prstGeom prst="straightConnector1">
            <a:avLst/>
          </a:prstGeom>
          <a:ln w="38100">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5023728" y="3070556"/>
            <a:ext cx="928459" cy="369332"/>
          </a:xfrm>
          <a:prstGeom prst="rect">
            <a:avLst/>
          </a:prstGeom>
          <a:noFill/>
        </p:spPr>
        <p:txBody>
          <a:bodyPr wrap="none" rtlCol="0">
            <a:spAutoFit/>
          </a:bodyPr>
          <a:lstStyle/>
          <a:p>
            <a:r>
              <a:rPr lang="en-US" dirty="0"/>
              <a:t>Commit</a:t>
            </a:r>
          </a:p>
        </p:txBody>
      </p:sp>
    </p:spTree>
    <p:extLst>
      <p:ext uri="{BB962C8B-B14F-4D97-AF65-F5344CB8AC3E}">
        <p14:creationId xmlns:p14="http://schemas.microsoft.com/office/powerpoint/2010/main" val="1780654119"/>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Event Sourcing</a:t>
            </a:r>
            <a:endParaRPr lang="en-IN" dirty="0"/>
          </a:p>
        </p:txBody>
      </p:sp>
      <p:sp>
        <p:nvSpPr>
          <p:cNvPr id="3" name="Content Placeholder 2"/>
          <p:cNvSpPr>
            <a:spLocks noGrp="1"/>
          </p:cNvSpPr>
          <p:nvPr>
            <p:ph idx="1"/>
          </p:nvPr>
        </p:nvSpPr>
        <p:spPr/>
        <p:txBody>
          <a:bodyPr/>
          <a:lstStyle/>
          <a:p>
            <a:r>
              <a:rPr lang="en-US" dirty="0"/>
              <a:t>This is an architectural design pattern synchronously receive and asynchronously distribute the data/ events within an architecture.</a:t>
            </a:r>
          </a:p>
          <a:p>
            <a:r>
              <a:rPr lang="en-US" dirty="0"/>
              <a:t>Only create , read and delete operations are allowed to </a:t>
            </a:r>
            <a:r>
              <a:rPr lang="en-US" dirty="0" err="1"/>
              <a:t>perfomed</a:t>
            </a:r>
            <a:endParaRPr lang="en-US" dirty="0"/>
          </a:p>
          <a:p>
            <a:endParaRPr lang="en-IN" dirty="0"/>
          </a:p>
        </p:txBody>
      </p:sp>
    </p:spTree>
    <p:extLst>
      <p:ext uri="{BB962C8B-B14F-4D97-AF65-F5344CB8AC3E}">
        <p14:creationId xmlns:p14="http://schemas.microsoft.com/office/powerpoint/2010/main" val="1641889044"/>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3122" y="2799761"/>
            <a:ext cx="1244338" cy="1140643"/>
          </a:xfrm>
          <a:prstGeom prst="rect">
            <a:avLst/>
          </a:prstGeom>
          <a:solidFill>
            <a:schemeClr val="accent6">
              <a:lumMod val="20000"/>
              <a:lumOff val="80000"/>
            </a:schemeClr>
          </a:solidFill>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Event sourcing system </a:t>
            </a:r>
          </a:p>
          <a:p>
            <a:pPr algn="ctr"/>
            <a:r>
              <a:rPr lang="en-US" dirty="0"/>
              <a:t>SA</a:t>
            </a:r>
            <a:endParaRPr lang="en-IN" dirty="0"/>
          </a:p>
        </p:txBody>
      </p:sp>
      <p:sp>
        <p:nvSpPr>
          <p:cNvPr id="5" name="Can 4"/>
          <p:cNvSpPr/>
          <p:nvPr/>
        </p:nvSpPr>
        <p:spPr>
          <a:xfrm>
            <a:off x="2498101" y="2326360"/>
            <a:ext cx="886119" cy="2121031"/>
          </a:xfrm>
          <a:prstGeom prst="can">
            <a:avLst/>
          </a:prstGeom>
          <a:solidFill>
            <a:schemeClr val="accent6">
              <a:lumMod val="20000"/>
              <a:lumOff val="80000"/>
            </a:schemeClr>
          </a:solidFill>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DA</a:t>
            </a:r>
            <a:endParaRPr lang="en-IN" dirty="0"/>
          </a:p>
        </p:txBody>
      </p:sp>
      <p:cxnSp>
        <p:nvCxnSpPr>
          <p:cNvPr id="7" name="Straight Arrow Connector 6"/>
          <p:cNvCxnSpPr>
            <a:stCxn id="4" idx="3"/>
            <a:endCxn id="5" idx="2"/>
          </p:cNvCxnSpPr>
          <p:nvPr/>
        </p:nvCxnSpPr>
        <p:spPr>
          <a:xfrm>
            <a:off x="1357460" y="3370083"/>
            <a:ext cx="1140641" cy="16793"/>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1498861" y="3063711"/>
            <a:ext cx="1300899" cy="646331"/>
          </a:xfrm>
          <a:prstGeom prst="rect">
            <a:avLst/>
          </a:prstGeom>
          <a:noFill/>
        </p:spPr>
        <p:txBody>
          <a:bodyPr wrap="square" rtlCol="0">
            <a:spAutoFit/>
          </a:bodyPr>
          <a:lstStyle/>
          <a:p>
            <a:r>
              <a:rPr lang="en-US" dirty="0"/>
              <a:t>Create/ Insert</a:t>
            </a:r>
            <a:endParaRPr lang="en-IN" dirty="0"/>
          </a:p>
        </p:txBody>
      </p:sp>
      <p:sp>
        <p:nvSpPr>
          <p:cNvPr id="11" name="Rectangle 10"/>
          <p:cNvSpPr/>
          <p:nvPr/>
        </p:nvSpPr>
        <p:spPr>
          <a:xfrm>
            <a:off x="4571999" y="1027522"/>
            <a:ext cx="1376313" cy="904973"/>
          </a:xfrm>
          <a:prstGeom prst="rect">
            <a:avLst/>
          </a:prstGeom>
          <a:solidFill>
            <a:schemeClr val="accent6">
              <a:lumMod val="20000"/>
              <a:lumOff val="80000"/>
            </a:schemeClr>
          </a:solidFill>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Summarizer</a:t>
            </a:r>
            <a:endParaRPr lang="en-IN" dirty="0"/>
          </a:p>
        </p:txBody>
      </p:sp>
      <p:cxnSp>
        <p:nvCxnSpPr>
          <p:cNvPr id="13" name="Straight Arrow Connector 12"/>
          <p:cNvCxnSpPr>
            <a:stCxn id="5" idx="1"/>
            <a:endCxn id="11" idx="1"/>
          </p:cNvCxnSpPr>
          <p:nvPr/>
        </p:nvCxnSpPr>
        <p:spPr>
          <a:xfrm flipV="1">
            <a:off x="2941161" y="1480009"/>
            <a:ext cx="1630838" cy="846351"/>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rot="19926093">
            <a:off x="3273341" y="1611439"/>
            <a:ext cx="653512" cy="369332"/>
          </a:xfrm>
          <a:prstGeom prst="rect">
            <a:avLst/>
          </a:prstGeom>
          <a:noFill/>
        </p:spPr>
        <p:txBody>
          <a:bodyPr wrap="none" rtlCol="0">
            <a:spAutoFit/>
          </a:bodyPr>
          <a:lstStyle/>
          <a:p>
            <a:r>
              <a:rPr lang="en-US" dirty="0"/>
              <a:t>Read</a:t>
            </a:r>
            <a:endParaRPr lang="en-IN" dirty="0"/>
          </a:p>
        </p:txBody>
      </p:sp>
      <p:sp>
        <p:nvSpPr>
          <p:cNvPr id="15" name="Can 14"/>
          <p:cNvSpPr/>
          <p:nvPr/>
        </p:nvSpPr>
        <p:spPr>
          <a:xfrm>
            <a:off x="8088198" y="735290"/>
            <a:ext cx="1348033" cy="1489435"/>
          </a:xfrm>
          <a:prstGeom prst="can">
            <a:avLst/>
          </a:prstGeom>
          <a:solidFill>
            <a:schemeClr val="accent6">
              <a:lumMod val="20000"/>
              <a:lumOff val="80000"/>
            </a:schemeClr>
          </a:solidFill>
          <a:ln w="28575"/>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cxnSp>
        <p:nvCxnSpPr>
          <p:cNvPr id="17" name="Straight Arrow Connector 16"/>
          <p:cNvCxnSpPr>
            <a:stCxn id="11" idx="3"/>
            <a:endCxn id="15" idx="2"/>
          </p:cNvCxnSpPr>
          <p:nvPr/>
        </p:nvCxnSpPr>
        <p:spPr>
          <a:xfrm flipV="1">
            <a:off x="5948312" y="1480008"/>
            <a:ext cx="2139886" cy="1"/>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6376294" y="1156841"/>
            <a:ext cx="1178350" cy="646331"/>
          </a:xfrm>
          <a:prstGeom prst="rect">
            <a:avLst/>
          </a:prstGeom>
          <a:noFill/>
        </p:spPr>
        <p:txBody>
          <a:bodyPr wrap="square" rtlCol="0">
            <a:spAutoFit/>
          </a:bodyPr>
          <a:lstStyle/>
          <a:p>
            <a:r>
              <a:rPr lang="en-US" dirty="0"/>
              <a:t>Update/ Create</a:t>
            </a:r>
            <a:endParaRPr lang="en-IN" dirty="0"/>
          </a:p>
        </p:txBody>
      </p:sp>
      <p:sp>
        <p:nvSpPr>
          <p:cNvPr id="21" name="Rectangle 20"/>
          <p:cNvSpPr/>
          <p:nvPr/>
        </p:nvSpPr>
        <p:spPr>
          <a:xfrm>
            <a:off x="4315824" y="4355184"/>
            <a:ext cx="1888662" cy="1140643"/>
          </a:xfrm>
          <a:prstGeom prst="rect">
            <a:avLst/>
          </a:prstGeom>
          <a:solidFill>
            <a:schemeClr val="accent6">
              <a:lumMod val="20000"/>
              <a:lumOff val="80000"/>
            </a:schemeClr>
          </a:solidFill>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Propagator</a:t>
            </a:r>
            <a:endParaRPr lang="en-IN" dirty="0"/>
          </a:p>
        </p:txBody>
      </p:sp>
      <p:cxnSp>
        <p:nvCxnSpPr>
          <p:cNvPr id="23" name="Straight Arrow Connector 22"/>
          <p:cNvCxnSpPr>
            <a:stCxn id="5" idx="3"/>
            <a:endCxn id="21" idx="1"/>
          </p:cNvCxnSpPr>
          <p:nvPr/>
        </p:nvCxnSpPr>
        <p:spPr>
          <a:xfrm>
            <a:off x="2941161" y="4447391"/>
            <a:ext cx="1374663" cy="478115"/>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21" idx="3"/>
            <a:endCxn id="27" idx="2"/>
          </p:cNvCxnSpPr>
          <p:nvPr/>
        </p:nvCxnSpPr>
        <p:spPr>
          <a:xfrm flipV="1">
            <a:off x="6204486" y="4925505"/>
            <a:ext cx="760983" cy="1"/>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27" name="Can 26"/>
          <p:cNvSpPr/>
          <p:nvPr/>
        </p:nvSpPr>
        <p:spPr>
          <a:xfrm>
            <a:off x="6965469" y="3275814"/>
            <a:ext cx="764510" cy="3299381"/>
          </a:xfrm>
          <a:prstGeom prst="can">
            <a:avLst/>
          </a:prstGeom>
          <a:solidFill>
            <a:schemeClr val="accent6">
              <a:lumMod val="20000"/>
              <a:lumOff val="80000"/>
            </a:schemeClr>
          </a:solidFill>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Dumb Bus</a:t>
            </a:r>
            <a:endParaRPr lang="en-IN" dirty="0"/>
          </a:p>
        </p:txBody>
      </p:sp>
      <p:sp>
        <p:nvSpPr>
          <p:cNvPr id="29" name="Rectangle 28"/>
          <p:cNvSpPr/>
          <p:nvPr/>
        </p:nvSpPr>
        <p:spPr>
          <a:xfrm>
            <a:off x="9096866" y="3139126"/>
            <a:ext cx="980388" cy="801278"/>
          </a:xfrm>
          <a:prstGeom prst="rect">
            <a:avLst/>
          </a:prstGeom>
          <a:solidFill>
            <a:schemeClr val="accent6">
              <a:lumMod val="20000"/>
              <a:lumOff val="80000"/>
            </a:schemeClr>
          </a:solidFill>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Client S1</a:t>
            </a:r>
            <a:endParaRPr lang="en-IN" dirty="0"/>
          </a:p>
        </p:txBody>
      </p:sp>
      <p:sp>
        <p:nvSpPr>
          <p:cNvPr id="30" name="Rectangle 29"/>
          <p:cNvSpPr/>
          <p:nvPr/>
        </p:nvSpPr>
        <p:spPr>
          <a:xfrm>
            <a:off x="9096866" y="5495827"/>
            <a:ext cx="980388" cy="801278"/>
          </a:xfrm>
          <a:prstGeom prst="rect">
            <a:avLst/>
          </a:prstGeom>
          <a:solidFill>
            <a:schemeClr val="accent6">
              <a:lumMod val="20000"/>
              <a:lumOff val="80000"/>
            </a:schemeClr>
          </a:solidFill>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Client SN</a:t>
            </a:r>
            <a:endParaRPr lang="en-IN" dirty="0"/>
          </a:p>
        </p:txBody>
      </p:sp>
      <p:cxnSp>
        <p:nvCxnSpPr>
          <p:cNvPr id="32" name="Straight Arrow Connector 31"/>
          <p:cNvCxnSpPr>
            <a:stCxn id="27" idx="4"/>
            <a:endCxn id="29" idx="1"/>
          </p:cNvCxnSpPr>
          <p:nvPr/>
        </p:nvCxnSpPr>
        <p:spPr>
          <a:xfrm flipV="1">
            <a:off x="7729979" y="3539765"/>
            <a:ext cx="1366887" cy="1385740"/>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rot="19069380">
            <a:off x="7876032" y="3852766"/>
            <a:ext cx="1074781" cy="369332"/>
          </a:xfrm>
          <a:prstGeom prst="rect">
            <a:avLst/>
          </a:prstGeom>
          <a:noFill/>
        </p:spPr>
        <p:txBody>
          <a:bodyPr wrap="none" rtlCol="0">
            <a:spAutoFit/>
          </a:bodyPr>
          <a:lstStyle/>
          <a:p>
            <a:r>
              <a:rPr lang="en-US" dirty="0"/>
              <a:t>subscribe</a:t>
            </a:r>
            <a:endParaRPr lang="en-IN" dirty="0"/>
          </a:p>
        </p:txBody>
      </p:sp>
      <p:cxnSp>
        <p:nvCxnSpPr>
          <p:cNvPr id="34" name="Straight Arrow Connector 33"/>
          <p:cNvCxnSpPr>
            <a:stCxn id="27" idx="4"/>
            <a:endCxn id="30" idx="1"/>
          </p:cNvCxnSpPr>
          <p:nvPr/>
        </p:nvCxnSpPr>
        <p:spPr>
          <a:xfrm>
            <a:off x="7729979" y="4925505"/>
            <a:ext cx="1366887" cy="970961"/>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rot="1964955">
            <a:off x="7846399" y="5311161"/>
            <a:ext cx="1074781" cy="369332"/>
          </a:xfrm>
          <a:prstGeom prst="rect">
            <a:avLst/>
          </a:prstGeom>
          <a:noFill/>
        </p:spPr>
        <p:txBody>
          <a:bodyPr wrap="none" rtlCol="0">
            <a:spAutoFit/>
          </a:bodyPr>
          <a:lstStyle/>
          <a:p>
            <a:r>
              <a:rPr lang="en-US" dirty="0"/>
              <a:t>subscribe</a:t>
            </a:r>
            <a:endParaRPr lang="en-IN" dirty="0"/>
          </a:p>
        </p:txBody>
      </p:sp>
      <p:sp>
        <p:nvSpPr>
          <p:cNvPr id="38" name="TextBox 37"/>
          <p:cNvSpPr txBox="1"/>
          <p:nvPr/>
        </p:nvSpPr>
        <p:spPr>
          <a:xfrm>
            <a:off x="6193597" y="4547552"/>
            <a:ext cx="814647" cy="369332"/>
          </a:xfrm>
          <a:prstGeom prst="rect">
            <a:avLst/>
          </a:prstGeom>
          <a:noFill/>
        </p:spPr>
        <p:txBody>
          <a:bodyPr wrap="none" rtlCol="0">
            <a:spAutoFit/>
          </a:bodyPr>
          <a:lstStyle/>
          <a:p>
            <a:r>
              <a:rPr lang="en-US" dirty="0" err="1"/>
              <a:t>pubish</a:t>
            </a:r>
            <a:endParaRPr lang="en-IN" dirty="0"/>
          </a:p>
        </p:txBody>
      </p:sp>
    </p:spTree>
    <p:extLst>
      <p:ext uri="{BB962C8B-B14F-4D97-AF65-F5344CB8AC3E}">
        <p14:creationId xmlns:p14="http://schemas.microsoft.com/office/powerpoint/2010/main" val="955293581"/>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CQRS(Command Query Responsibility </a:t>
            </a:r>
            <a:r>
              <a:rPr lang="en-US" dirty="0" err="1"/>
              <a:t>Seggregation</a:t>
            </a:r>
            <a:r>
              <a:rPr lang="en-US" dirty="0"/>
              <a:t>)</a:t>
            </a:r>
            <a:endParaRPr lang="en-IN" dirty="0"/>
          </a:p>
        </p:txBody>
      </p:sp>
      <p:sp>
        <p:nvSpPr>
          <p:cNvPr id="3" name="Content Placeholder 2"/>
          <p:cNvSpPr>
            <a:spLocks noGrp="1"/>
          </p:cNvSpPr>
          <p:nvPr>
            <p:ph idx="1"/>
          </p:nvPr>
        </p:nvSpPr>
        <p:spPr>
          <a:xfrm>
            <a:off x="838200" y="1653035"/>
            <a:ext cx="10515600" cy="4351338"/>
          </a:xfrm>
        </p:spPr>
        <p:txBody>
          <a:bodyPr/>
          <a:lstStyle/>
          <a:p>
            <a:r>
              <a:rPr lang="en-US" dirty="0"/>
              <a:t>Focus is on to separate the way of reading and writing the data</a:t>
            </a:r>
          </a:p>
          <a:p>
            <a:r>
              <a:rPr lang="en-US" dirty="0"/>
              <a:t>Two models it contains-</a:t>
            </a:r>
          </a:p>
          <a:p>
            <a:pPr lvl="1"/>
            <a:r>
              <a:rPr lang="en-US" dirty="0"/>
              <a:t>Queries – reading the data</a:t>
            </a:r>
          </a:p>
          <a:p>
            <a:pPr lvl="1"/>
            <a:r>
              <a:rPr lang="en-US" dirty="0"/>
              <a:t>Commands – writing data, changing state(insert, update, delete)</a:t>
            </a:r>
            <a:endParaRPr lang="en-IN" dirty="0"/>
          </a:p>
        </p:txBody>
      </p:sp>
      <p:sp>
        <p:nvSpPr>
          <p:cNvPr id="4" name="Can 3"/>
          <p:cNvSpPr/>
          <p:nvPr/>
        </p:nvSpPr>
        <p:spPr>
          <a:xfrm>
            <a:off x="8220174" y="3365369"/>
            <a:ext cx="2450969" cy="3132105"/>
          </a:xfrm>
          <a:prstGeom prst="can">
            <a:avLst/>
          </a:prstGeom>
          <a:solidFill>
            <a:schemeClr val="accent6">
              <a:lumMod val="20000"/>
              <a:lumOff val="80000"/>
            </a:schemeClr>
          </a:solidFill>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Storage</a:t>
            </a:r>
            <a:endParaRPr lang="en-IN" dirty="0"/>
          </a:p>
        </p:txBody>
      </p:sp>
      <p:sp>
        <p:nvSpPr>
          <p:cNvPr id="5" name="Rectangle 4"/>
          <p:cNvSpPr/>
          <p:nvPr/>
        </p:nvSpPr>
        <p:spPr>
          <a:xfrm>
            <a:off x="5241303" y="3902697"/>
            <a:ext cx="1951348" cy="725864"/>
          </a:xfrm>
          <a:prstGeom prst="rect">
            <a:avLst/>
          </a:prstGeom>
          <a:solidFill>
            <a:schemeClr val="accent6">
              <a:lumMod val="20000"/>
              <a:lumOff val="80000"/>
            </a:schemeClr>
          </a:solidFill>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Command service</a:t>
            </a:r>
          </a:p>
          <a:p>
            <a:pPr algn="ctr"/>
            <a:r>
              <a:rPr lang="en-US" dirty="0"/>
              <a:t>[Command Model]</a:t>
            </a:r>
            <a:endParaRPr lang="en-IN" dirty="0"/>
          </a:p>
        </p:txBody>
      </p:sp>
      <p:sp>
        <p:nvSpPr>
          <p:cNvPr id="6" name="Right Arrow 5"/>
          <p:cNvSpPr/>
          <p:nvPr/>
        </p:nvSpPr>
        <p:spPr>
          <a:xfrm>
            <a:off x="7315200" y="3921551"/>
            <a:ext cx="1357460" cy="707010"/>
          </a:xfrm>
          <a:prstGeom prst="rightArrow">
            <a:avLst/>
          </a:prstGeom>
          <a:solidFill>
            <a:schemeClr val="accent6">
              <a:lumMod val="20000"/>
              <a:lumOff val="80000"/>
            </a:schemeClr>
          </a:solidFill>
          <a:ln w="28575"/>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sp>
        <p:nvSpPr>
          <p:cNvPr id="7" name="TextBox 6"/>
          <p:cNvSpPr txBox="1"/>
          <p:nvPr/>
        </p:nvSpPr>
        <p:spPr>
          <a:xfrm>
            <a:off x="8672660" y="4119513"/>
            <a:ext cx="1225484" cy="369332"/>
          </a:xfrm>
          <a:prstGeom prst="rect">
            <a:avLst/>
          </a:prstGeom>
          <a:noFill/>
        </p:spPr>
        <p:txBody>
          <a:bodyPr wrap="square" rtlCol="0">
            <a:spAutoFit/>
          </a:bodyPr>
          <a:lstStyle/>
          <a:p>
            <a:r>
              <a:rPr lang="en-US" dirty="0"/>
              <a:t>WRITES</a:t>
            </a:r>
            <a:endParaRPr lang="en-IN" dirty="0"/>
          </a:p>
        </p:txBody>
      </p:sp>
      <p:sp>
        <p:nvSpPr>
          <p:cNvPr id="8" name="Rectangle 7"/>
          <p:cNvSpPr/>
          <p:nvPr/>
        </p:nvSpPr>
        <p:spPr>
          <a:xfrm>
            <a:off x="5156461" y="5115971"/>
            <a:ext cx="1951348" cy="1223462"/>
          </a:xfrm>
          <a:prstGeom prst="rect">
            <a:avLst/>
          </a:prstGeom>
          <a:solidFill>
            <a:schemeClr val="accent6">
              <a:lumMod val="20000"/>
              <a:lumOff val="80000"/>
            </a:schemeClr>
          </a:solidFill>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Query service</a:t>
            </a:r>
          </a:p>
          <a:p>
            <a:pPr algn="ctr"/>
            <a:r>
              <a:rPr lang="en-US" dirty="0"/>
              <a:t>[Query Model]</a:t>
            </a:r>
            <a:endParaRPr lang="en-IN" dirty="0"/>
          </a:p>
        </p:txBody>
      </p:sp>
      <p:sp>
        <p:nvSpPr>
          <p:cNvPr id="9" name="Right Arrow 8"/>
          <p:cNvSpPr/>
          <p:nvPr/>
        </p:nvSpPr>
        <p:spPr>
          <a:xfrm>
            <a:off x="7192651" y="5069797"/>
            <a:ext cx="1357460" cy="707010"/>
          </a:xfrm>
          <a:prstGeom prst="rightArrow">
            <a:avLst/>
          </a:prstGeom>
          <a:solidFill>
            <a:schemeClr val="accent6">
              <a:lumMod val="20000"/>
              <a:lumOff val="80000"/>
            </a:schemeClr>
          </a:solidFill>
          <a:ln w="28575"/>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sp>
        <p:nvSpPr>
          <p:cNvPr id="10" name="TextBox 9"/>
          <p:cNvSpPr txBox="1"/>
          <p:nvPr/>
        </p:nvSpPr>
        <p:spPr>
          <a:xfrm>
            <a:off x="8385143" y="5259488"/>
            <a:ext cx="1225484" cy="369332"/>
          </a:xfrm>
          <a:prstGeom prst="rect">
            <a:avLst/>
          </a:prstGeom>
          <a:noFill/>
        </p:spPr>
        <p:txBody>
          <a:bodyPr wrap="square" rtlCol="0">
            <a:spAutoFit/>
          </a:bodyPr>
          <a:lstStyle/>
          <a:p>
            <a:r>
              <a:rPr lang="en-US" dirty="0"/>
              <a:t>READS</a:t>
            </a:r>
            <a:endParaRPr lang="en-IN" dirty="0"/>
          </a:p>
        </p:txBody>
      </p:sp>
      <p:sp>
        <p:nvSpPr>
          <p:cNvPr id="11" name="Left Arrow 10"/>
          <p:cNvSpPr/>
          <p:nvPr/>
        </p:nvSpPr>
        <p:spPr>
          <a:xfrm>
            <a:off x="7192651" y="5776807"/>
            <a:ext cx="1192492" cy="535093"/>
          </a:xfrm>
          <a:prstGeom prst="leftArrow">
            <a:avLst/>
          </a:prstGeom>
          <a:solidFill>
            <a:schemeClr val="accent6">
              <a:lumMod val="20000"/>
              <a:lumOff val="80000"/>
            </a:schemeClr>
          </a:solidFill>
          <a:ln w="28575"/>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sp>
        <p:nvSpPr>
          <p:cNvPr id="12" name="Rectangle 11"/>
          <p:cNvSpPr/>
          <p:nvPr/>
        </p:nvSpPr>
        <p:spPr>
          <a:xfrm>
            <a:off x="3365369" y="3902697"/>
            <a:ext cx="876693" cy="2274266"/>
          </a:xfrm>
          <a:prstGeom prst="rect">
            <a:avLst/>
          </a:prstGeom>
          <a:solidFill>
            <a:schemeClr val="accent6">
              <a:lumMod val="20000"/>
              <a:lumOff val="80000"/>
            </a:schemeClr>
          </a:solidFill>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UI</a:t>
            </a:r>
            <a:endParaRPr lang="en-IN" dirty="0"/>
          </a:p>
        </p:txBody>
      </p:sp>
      <p:sp>
        <p:nvSpPr>
          <p:cNvPr id="13" name="Right Arrow 12"/>
          <p:cNvSpPr/>
          <p:nvPr/>
        </p:nvSpPr>
        <p:spPr>
          <a:xfrm>
            <a:off x="4128938" y="4119513"/>
            <a:ext cx="1187779" cy="369332"/>
          </a:xfrm>
          <a:prstGeom prst="rightArrow">
            <a:avLst/>
          </a:prstGeom>
          <a:solidFill>
            <a:schemeClr val="accent6">
              <a:lumMod val="20000"/>
              <a:lumOff val="80000"/>
            </a:schemeClr>
          </a:solidFill>
          <a:ln w="28575"/>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sp>
        <p:nvSpPr>
          <p:cNvPr id="14" name="Left Arrow 13"/>
          <p:cNvSpPr/>
          <p:nvPr/>
        </p:nvSpPr>
        <p:spPr>
          <a:xfrm>
            <a:off x="4128938" y="5776807"/>
            <a:ext cx="1112365" cy="267546"/>
          </a:xfrm>
          <a:prstGeom prst="leftArrow">
            <a:avLst/>
          </a:prstGeom>
          <a:solidFill>
            <a:schemeClr val="accent6">
              <a:lumMod val="20000"/>
              <a:lumOff val="80000"/>
            </a:schemeClr>
          </a:solidFill>
          <a:ln w="28575"/>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sp>
        <p:nvSpPr>
          <p:cNvPr id="15" name="Right Arrow 14"/>
          <p:cNvSpPr/>
          <p:nvPr/>
        </p:nvSpPr>
        <p:spPr>
          <a:xfrm>
            <a:off x="4044096" y="5199131"/>
            <a:ext cx="1272621" cy="429689"/>
          </a:xfrm>
          <a:prstGeom prst="rightArrow">
            <a:avLst/>
          </a:prstGeom>
          <a:solidFill>
            <a:schemeClr val="accent6">
              <a:lumMod val="20000"/>
              <a:lumOff val="80000"/>
            </a:schemeClr>
          </a:solidFill>
          <a:ln w="28575"/>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spTree>
    <p:extLst>
      <p:ext uri="{BB962C8B-B14F-4D97-AF65-F5344CB8AC3E}">
        <p14:creationId xmlns:p14="http://schemas.microsoft.com/office/powerpoint/2010/main" val="1216210632"/>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Can 17"/>
          <p:cNvSpPr/>
          <p:nvPr/>
        </p:nvSpPr>
        <p:spPr>
          <a:xfrm>
            <a:off x="6721311" y="3441290"/>
            <a:ext cx="1611984" cy="1328964"/>
          </a:xfrm>
          <a:prstGeom prst="can">
            <a:avLst/>
          </a:prstGeom>
          <a:solidFill>
            <a:schemeClr val="accent6">
              <a:lumMod val="20000"/>
              <a:lumOff val="80000"/>
            </a:schemeClr>
          </a:solidFill>
          <a:ln w="28575"/>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sp>
        <p:nvSpPr>
          <p:cNvPr id="17" name="Can 16"/>
          <p:cNvSpPr/>
          <p:nvPr/>
        </p:nvSpPr>
        <p:spPr>
          <a:xfrm>
            <a:off x="6759018" y="1800520"/>
            <a:ext cx="1611984" cy="1278323"/>
          </a:xfrm>
          <a:prstGeom prst="can">
            <a:avLst/>
          </a:prstGeom>
          <a:solidFill>
            <a:schemeClr val="accent6">
              <a:lumMod val="20000"/>
              <a:lumOff val="80000"/>
            </a:schemeClr>
          </a:solidFill>
          <a:ln w="28575"/>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sp>
        <p:nvSpPr>
          <p:cNvPr id="2" name="Title 1"/>
          <p:cNvSpPr>
            <a:spLocks noGrp="1"/>
          </p:cNvSpPr>
          <p:nvPr>
            <p:ph type="title"/>
          </p:nvPr>
        </p:nvSpPr>
        <p:spPr/>
        <p:txBody>
          <a:bodyPr/>
          <a:lstStyle/>
          <a:p>
            <a:r>
              <a:rPr lang="en-US" dirty="0"/>
              <a:t>CQRS(Command Query Responsibility </a:t>
            </a:r>
            <a:r>
              <a:rPr lang="en-US" dirty="0" err="1"/>
              <a:t>Seggregation</a:t>
            </a:r>
            <a:r>
              <a:rPr lang="en-US" dirty="0"/>
              <a:t>)</a:t>
            </a:r>
            <a:endParaRPr lang="en-IN" dirty="0"/>
          </a:p>
        </p:txBody>
      </p:sp>
      <p:sp>
        <p:nvSpPr>
          <p:cNvPr id="5" name="Rectangle 4"/>
          <p:cNvSpPr/>
          <p:nvPr/>
        </p:nvSpPr>
        <p:spPr>
          <a:xfrm>
            <a:off x="3450210" y="2228016"/>
            <a:ext cx="1951348" cy="725864"/>
          </a:xfrm>
          <a:prstGeom prst="rect">
            <a:avLst/>
          </a:prstGeom>
          <a:solidFill>
            <a:schemeClr val="accent6">
              <a:lumMod val="20000"/>
              <a:lumOff val="80000"/>
            </a:schemeClr>
          </a:solidFill>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Command service</a:t>
            </a:r>
          </a:p>
          <a:p>
            <a:pPr algn="ctr"/>
            <a:r>
              <a:rPr lang="en-US" dirty="0"/>
              <a:t>[Command Model]</a:t>
            </a:r>
            <a:endParaRPr lang="en-IN" dirty="0"/>
          </a:p>
        </p:txBody>
      </p:sp>
      <p:sp>
        <p:nvSpPr>
          <p:cNvPr id="6" name="Right Arrow 5"/>
          <p:cNvSpPr/>
          <p:nvPr/>
        </p:nvSpPr>
        <p:spPr>
          <a:xfrm>
            <a:off x="5524107" y="2246870"/>
            <a:ext cx="1357460" cy="707010"/>
          </a:xfrm>
          <a:prstGeom prst="rightArrow">
            <a:avLst/>
          </a:prstGeom>
          <a:solidFill>
            <a:schemeClr val="accent6">
              <a:lumMod val="20000"/>
              <a:lumOff val="80000"/>
            </a:schemeClr>
          </a:solidFill>
          <a:ln w="28575"/>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sp>
        <p:nvSpPr>
          <p:cNvPr id="7" name="TextBox 6"/>
          <p:cNvSpPr txBox="1"/>
          <p:nvPr/>
        </p:nvSpPr>
        <p:spPr>
          <a:xfrm>
            <a:off x="7041821" y="2378424"/>
            <a:ext cx="1225484" cy="369332"/>
          </a:xfrm>
          <a:prstGeom prst="rect">
            <a:avLst/>
          </a:prstGeom>
          <a:noFill/>
        </p:spPr>
        <p:txBody>
          <a:bodyPr wrap="square" rtlCol="0">
            <a:spAutoFit/>
          </a:bodyPr>
          <a:lstStyle/>
          <a:p>
            <a:r>
              <a:rPr lang="en-US" dirty="0"/>
              <a:t>WRITES</a:t>
            </a:r>
            <a:endParaRPr lang="en-IN" dirty="0"/>
          </a:p>
        </p:txBody>
      </p:sp>
      <p:sp>
        <p:nvSpPr>
          <p:cNvPr id="8" name="Rectangle 7"/>
          <p:cNvSpPr/>
          <p:nvPr/>
        </p:nvSpPr>
        <p:spPr>
          <a:xfrm>
            <a:off x="3365368" y="3441290"/>
            <a:ext cx="1951348" cy="1223462"/>
          </a:xfrm>
          <a:prstGeom prst="rect">
            <a:avLst/>
          </a:prstGeom>
          <a:solidFill>
            <a:schemeClr val="accent6">
              <a:lumMod val="20000"/>
              <a:lumOff val="80000"/>
            </a:schemeClr>
          </a:solidFill>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Query service</a:t>
            </a:r>
          </a:p>
          <a:p>
            <a:pPr algn="ctr"/>
            <a:r>
              <a:rPr lang="en-US" dirty="0"/>
              <a:t>[Query Model]</a:t>
            </a:r>
            <a:endParaRPr lang="en-IN" dirty="0"/>
          </a:p>
        </p:txBody>
      </p:sp>
      <p:sp>
        <p:nvSpPr>
          <p:cNvPr id="9" name="Right Arrow 8"/>
          <p:cNvSpPr/>
          <p:nvPr/>
        </p:nvSpPr>
        <p:spPr>
          <a:xfrm>
            <a:off x="5401558" y="3395116"/>
            <a:ext cx="1357460" cy="707010"/>
          </a:xfrm>
          <a:prstGeom prst="rightArrow">
            <a:avLst/>
          </a:prstGeom>
          <a:solidFill>
            <a:schemeClr val="accent6">
              <a:lumMod val="20000"/>
              <a:lumOff val="80000"/>
            </a:schemeClr>
          </a:solidFill>
          <a:ln w="28575"/>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sp>
        <p:nvSpPr>
          <p:cNvPr id="10" name="TextBox 9"/>
          <p:cNvSpPr txBox="1"/>
          <p:nvPr/>
        </p:nvSpPr>
        <p:spPr>
          <a:xfrm>
            <a:off x="6956979" y="4038475"/>
            <a:ext cx="1225484" cy="369332"/>
          </a:xfrm>
          <a:prstGeom prst="rect">
            <a:avLst/>
          </a:prstGeom>
          <a:noFill/>
        </p:spPr>
        <p:txBody>
          <a:bodyPr wrap="square" rtlCol="0">
            <a:spAutoFit/>
          </a:bodyPr>
          <a:lstStyle/>
          <a:p>
            <a:r>
              <a:rPr lang="en-US" dirty="0"/>
              <a:t>READS</a:t>
            </a:r>
            <a:endParaRPr lang="en-IN" dirty="0"/>
          </a:p>
        </p:txBody>
      </p:sp>
      <p:sp>
        <p:nvSpPr>
          <p:cNvPr id="11" name="Left Arrow 10"/>
          <p:cNvSpPr/>
          <p:nvPr/>
        </p:nvSpPr>
        <p:spPr>
          <a:xfrm>
            <a:off x="5401558" y="4102126"/>
            <a:ext cx="1192492" cy="535093"/>
          </a:xfrm>
          <a:prstGeom prst="leftArrow">
            <a:avLst/>
          </a:prstGeom>
          <a:solidFill>
            <a:schemeClr val="accent6">
              <a:lumMod val="20000"/>
              <a:lumOff val="80000"/>
            </a:schemeClr>
          </a:solidFill>
          <a:ln w="28575"/>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sp>
        <p:nvSpPr>
          <p:cNvPr id="12" name="Rectangle 11"/>
          <p:cNvSpPr/>
          <p:nvPr/>
        </p:nvSpPr>
        <p:spPr>
          <a:xfrm>
            <a:off x="1574276" y="2228016"/>
            <a:ext cx="876693" cy="2274266"/>
          </a:xfrm>
          <a:prstGeom prst="rect">
            <a:avLst/>
          </a:prstGeom>
          <a:solidFill>
            <a:schemeClr val="accent6">
              <a:lumMod val="20000"/>
              <a:lumOff val="80000"/>
            </a:schemeClr>
          </a:solidFill>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UI</a:t>
            </a:r>
            <a:endParaRPr lang="en-IN" dirty="0"/>
          </a:p>
        </p:txBody>
      </p:sp>
      <p:sp>
        <p:nvSpPr>
          <p:cNvPr id="13" name="Right Arrow 12"/>
          <p:cNvSpPr/>
          <p:nvPr/>
        </p:nvSpPr>
        <p:spPr>
          <a:xfrm>
            <a:off x="2337845" y="2444832"/>
            <a:ext cx="1187779" cy="369332"/>
          </a:xfrm>
          <a:prstGeom prst="rightArrow">
            <a:avLst/>
          </a:prstGeom>
          <a:solidFill>
            <a:schemeClr val="accent6">
              <a:lumMod val="20000"/>
              <a:lumOff val="80000"/>
            </a:schemeClr>
          </a:solidFill>
          <a:ln w="28575"/>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sp>
        <p:nvSpPr>
          <p:cNvPr id="14" name="Left Arrow 13"/>
          <p:cNvSpPr/>
          <p:nvPr/>
        </p:nvSpPr>
        <p:spPr>
          <a:xfrm>
            <a:off x="2337845" y="4102126"/>
            <a:ext cx="1112365" cy="267546"/>
          </a:xfrm>
          <a:prstGeom prst="leftArrow">
            <a:avLst/>
          </a:prstGeom>
          <a:solidFill>
            <a:schemeClr val="accent6">
              <a:lumMod val="20000"/>
              <a:lumOff val="80000"/>
            </a:schemeClr>
          </a:solidFill>
          <a:ln w="28575"/>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sp>
        <p:nvSpPr>
          <p:cNvPr id="15" name="Right Arrow 14"/>
          <p:cNvSpPr/>
          <p:nvPr/>
        </p:nvSpPr>
        <p:spPr>
          <a:xfrm>
            <a:off x="2253003" y="3524450"/>
            <a:ext cx="1272621" cy="429689"/>
          </a:xfrm>
          <a:prstGeom prst="rightArrow">
            <a:avLst/>
          </a:prstGeom>
          <a:solidFill>
            <a:schemeClr val="accent6">
              <a:lumMod val="20000"/>
              <a:lumOff val="80000"/>
            </a:schemeClr>
          </a:solidFill>
          <a:ln w="28575"/>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sp>
        <p:nvSpPr>
          <p:cNvPr id="19" name="Curved Left Arrow 18"/>
          <p:cNvSpPr/>
          <p:nvPr/>
        </p:nvSpPr>
        <p:spPr>
          <a:xfrm>
            <a:off x="8371002" y="2444832"/>
            <a:ext cx="867266" cy="1962975"/>
          </a:xfrm>
          <a:prstGeom prst="curvedLeftArrow">
            <a:avLst/>
          </a:prstGeom>
          <a:solidFill>
            <a:schemeClr val="accent6">
              <a:lumMod val="20000"/>
              <a:lumOff val="80000"/>
            </a:schemeClr>
          </a:solidFill>
          <a:ln w="28575"/>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solidFill>
                <a:schemeClr val="tx1"/>
              </a:solidFill>
            </a:endParaRPr>
          </a:p>
        </p:txBody>
      </p:sp>
      <p:sp>
        <p:nvSpPr>
          <p:cNvPr id="20" name="TextBox 19"/>
          <p:cNvSpPr txBox="1"/>
          <p:nvPr/>
        </p:nvSpPr>
        <p:spPr>
          <a:xfrm>
            <a:off x="9445658" y="2814164"/>
            <a:ext cx="1046375" cy="369332"/>
          </a:xfrm>
          <a:prstGeom prst="rect">
            <a:avLst/>
          </a:prstGeom>
          <a:noFill/>
        </p:spPr>
        <p:txBody>
          <a:bodyPr wrap="square" rtlCol="0">
            <a:spAutoFit/>
          </a:bodyPr>
          <a:lstStyle/>
          <a:p>
            <a:r>
              <a:rPr lang="en-US" dirty="0"/>
              <a:t>Sync</a:t>
            </a:r>
            <a:endParaRPr lang="en-IN" dirty="0"/>
          </a:p>
        </p:txBody>
      </p:sp>
    </p:spTree>
    <p:extLst>
      <p:ext uri="{BB962C8B-B14F-4D97-AF65-F5344CB8AC3E}">
        <p14:creationId xmlns:p14="http://schemas.microsoft.com/office/powerpoint/2010/main" val="845341582"/>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Saga Pattern</a:t>
            </a:r>
            <a:endParaRPr lang="en-IN" dirty="0"/>
          </a:p>
        </p:txBody>
      </p:sp>
      <p:sp>
        <p:nvSpPr>
          <p:cNvPr id="3" name="Content Placeholder 2"/>
          <p:cNvSpPr>
            <a:spLocks noGrp="1"/>
          </p:cNvSpPr>
          <p:nvPr>
            <p:ph idx="1"/>
          </p:nvPr>
        </p:nvSpPr>
        <p:spPr/>
        <p:txBody>
          <a:bodyPr/>
          <a:lstStyle/>
          <a:p>
            <a:r>
              <a:rPr lang="en-US" dirty="0"/>
              <a:t>Manage the transactions that span across multiple </a:t>
            </a:r>
            <a:r>
              <a:rPr lang="en-US" dirty="0" err="1"/>
              <a:t>microservices</a:t>
            </a:r>
            <a:r>
              <a:rPr lang="en-US" dirty="0"/>
              <a:t> using Sequence of local transactions</a:t>
            </a:r>
          </a:p>
          <a:p>
            <a:r>
              <a:rPr lang="en-US" dirty="0"/>
              <a:t>Saga</a:t>
            </a:r>
            <a:r>
              <a:rPr lang="en-US"/>
              <a:t> </a:t>
            </a:r>
            <a:r>
              <a:rPr lang="en-US" dirty="0"/>
              <a:t>Execution Controller(SEC)-it tracks all the events of distributed transactions as a sequence and decides the rollback events in case of a failure.</a:t>
            </a:r>
          </a:p>
          <a:p>
            <a:r>
              <a:rPr lang="en-US"/>
              <a:t>SEC </a:t>
            </a:r>
            <a:r>
              <a:rPr lang="en-US" dirty="0"/>
              <a:t>internally uses the Saga log to keep track of all transactions</a:t>
            </a:r>
          </a:p>
          <a:p>
            <a:endParaRPr lang="en-US" dirty="0"/>
          </a:p>
          <a:p>
            <a:endParaRPr lang="en-US" dirty="0"/>
          </a:p>
          <a:p>
            <a:r>
              <a:rPr lang="en-US"/>
              <a:t>Saga </a:t>
            </a:r>
            <a:r>
              <a:rPr lang="en-US" dirty="0"/>
              <a:t>Execution Controller-</a:t>
            </a:r>
          </a:p>
          <a:p>
            <a:endParaRPr lang="en-US" dirty="0"/>
          </a:p>
          <a:p>
            <a:endParaRPr lang="en-IN" dirty="0"/>
          </a:p>
        </p:txBody>
      </p:sp>
    </p:spTree>
    <p:extLst>
      <p:ext uri="{BB962C8B-B14F-4D97-AF65-F5344CB8AC3E}">
        <p14:creationId xmlns:p14="http://schemas.microsoft.com/office/powerpoint/2010/main" val="33550017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E9332CB-78F0-68D7-4E5F-4AB2B829E5A7}"/>
              </a:ext>
            </a:extLst>
          </p:cNvPr>
          <p:cNvSpPr>
            <a:spLocks noGrp="1"/>
          </p:cNvSpPr>
          <p:nvPr>
            <p:ph idx="1"/>
          </p:nvPr>
        </p:nvSpPr>
        <p:spPr>
          <a:xfrm>
            <a:off x="838200" y="279133"/>
            <a:ext cx="10515600" cy="5897830"/>
          </a:xfrm>
        </p:spPr>
        <p:txBody>
          <a:bodyPr>
            <a:normAutofit lnSpcReduction="10000"/>
          </a:bodyPr>
          <a:lstStyle/>
          <a:p>
            <a:r>
              <a:rPr lang="en-US"/>
              <a:t>There </a:t>
            </a:r>
            <a:r>
              <a:rPr lang="en-US" dirty="0"/>
              <a:t>should be a java class representing a database table. Such classes are called as Entity classes/ Persistent Classes. Persistence class or an entity class is a POJO (Plain Old Java Object) class, i.e. an ordinary Java class that is annotated with @Entity annotation. Each persistent instance of an entity class - each entity - represents a unique database record. Each variable/field may represent each column of table. </a:t>
            </a:r>
          </a:p>
          <a:p>
            <a:r>
              <a:rPr lang="en-US" dirty="0"/>
              <a:t>JPA Query</a:t>
            </a:r>
          </a:p>
          <a:p>
            <a:r>
              <a:rPr lang="en-US" dirty="0"/>
              <a:t>The </a:t>
            </a:r>
            <a:r>
              <a:rPr lang="en-US" dirty="0" err="1"/>
              <a:t>javax.persistence.Query</a:t>
            </a:r>
            <a:r>
              <a:rPr lang="en-US" dirty="0"/>
              <a:t> interface is used to issue queries in JPA.  Java Persistence Query Language (JPQL) is the query language used in JPA. The syntax of JPQL is almost same as SQL, but it is object-oriented rather than table oriented.  The </a:t>
            </a:r>
            <a:r>
              <a:rPr lang="en-US" dirty="0" err="1"/>
              <a:t>EntityManager.createQuery</a:t>
            </a:r>
            <a:r>
              <a:rPr lang="en-US" dirty="0"/>
              <a:t>  method is used to create a Query instance from a given JPQL string.  </a:t>
            </a:r>
            <a:r>
              <a:rPr lang="en-US" dirty="0" err="1"/>
              <a:t>getResultList</a:t>
            </a:r>
            <a:r>
              <a:rPr lang="en-US" dirty="0"/>
              <a:t>() method of Query object is used to execute the query. This method returns a List containing the matching entity class objects.</a:t>
            </a:r>
            <a:endParaRPr lang="en-IN" dirty="0"/>
          </a:p>
        </p:txBody>
      </p:sp>
    </p:spTree>
    <p:extLst>
      <p:ext uri="{BB962C8B-B14F-4D97-AF65-F5344CB8AC3E}">
        <p14:creationId xmlns:p14="http://schemas.microsoft.com/office/powerpoint/2010/main" val="1887755793"/>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Saga Pattern</a:t>
            </a:r>
            <a:endParaRPr lang="en-IN" dirty="0"/>
          </a:p>
        </p:txBody>
      </p:sp>
      <p:sp>
        <p:nvSpPr>
          <p:cNvPr id="3" name="Content Placeholder 2"/>
          <p:cNvSpPr>
            <a:spLocks noGrp="1"/>
          </p:cNvSpPr>
          <p:nvPr>
            <p:ph idx="1"/>
          </p:nvPr>
        </p:nvSpPr>
        <p:spPr/>
        <p:txBody>
          <a:bodyPr>
            <a:normAutofit fontScale="92500" lnSpcReduction="10000"/>
          </a:bodyPr>
          <a:lstStyle/>
          <a:p>
            <a:r>
              <a:rPr lang="en-US" dirty="0"/>
              <a:t>Implementations: </a:t>
            </a:r>
          </a:p>
          <a:p>
            <a:pPr lvl="1"/>
            <a:r>
              <a:rPr lang="en-US" dirty="0"/>
              <a:t>Orchestration –</a:t>
            </a:r>
          </a:p>
          <a:p>
            <a:pPr lvl="2"/>
            <a:r>
              <a:rPr lang="en-US" dirty="0"/>
              <a:t> In this a single orchestrator/arranger manages all the transactions and directs the services to execute local transactions</a:t>
            </a:r>
          </a:p>
          <a:p>
            <a:pPr lvl="2"/>
            <a:r>
              <a:rPr lang="en-US" dirty="0"/>
              <a:t>Orchestrator acts as a centralized controller of the local transactions and maintains the status of the complete transaction.</a:t>
            </a:r>
          </a:p>
          <a:p>
            <a:pPr lvl="2"/>
            <a:r>
              <a:rPr lang="en-US" dirty="0"/>
              <a:t>Suggested for scenarios when you have already implemented </a:t>
            </a:r>
            <a:r>
              <a:rPr lang="en-US" dirty="0" err="1"/>
              <a:t>microservices</a:t>
            </a:r>
            <a:r>
              <a:rPr lang="en-US" dirty="0"/>
              <a:t> and when a large number of </a:t>
            </a:r>
            <a:r>
              <a:rPr lang="en-US" dirty="0" err="1"/>
              <a:t>microservices</a:t>
            </a:r>
            <a:r>
              <a:rPr lang="en-US" dirty="0"/>
              <a:t> participate in a single transaction</a:t>
            </a:r>
          </a:p>
          <a:p>
            <a:pPr lvl="2"/>
            <a:endParaRPr lang="en-US" dirty="0"/>
          </a:p>
          <a:p>
            <a:pPr lvl="1"/>
            <a:r>
              <a:rPr lang="en-US" dirty="0" err="1"/>
              <a:t>Choregraphy</a:t>
            </a:r>
            <a:r>
              <a:rPr lang="en-US" dirty="0"/>
              <a:t>-</a:t>
            </a:r>
          </a:p>
          <a:p>
            <a:pPr lvl="2"/>
            <a:r>
              <a:rPr lang="en-US" dirty="0"/>
              <a:t>In this all the services that are part of the distributed transaction publish a new </a:t>
            </a:r>
            <a:r>
              <a:rPr lang="en-IN" dirty="0"/>
              <a:t>event after completing their local transaction</a:t>
            </a:r>
          </a:p>
          <a:p>
            <a:pPr lvl="2"/>
            <a:r>
              <a:rPr lang="en-US" dirty="0"/>
              <a:t>Suggested for scenarios when you implement </a:t>
            </a:r>
            <a:r>
              <a:rPr lang="en-US" dirty="0" err="1"/>
              <a:t>microservice</a:t>
            </a:r>
            <a:r>
              <a:rPr lang="en-US" dirty="0"/>
              <a:t> from scratch, and when a small number of </a:t>
            </a:r>
            <a:r>
              <a:rPr lang="en-US" dirty="0" err="1"/>
              <a:t>microservices</a:t>
            </a:r>
            <a:r>
              <a:rPr lang="en-US" dirty="0"/>
              <a:t> participate </a:t>
            </a:r>
            <a:r>
              <a:rPr lang="en-US"/>
              <a:t>in single </a:t>
            </a:r>
            <a:r>
              <a:rPr lang="en-US" dirty="0"/>
              <a:t>transaction</a:t>
            </a:r>
            <a:endParaRPr lang="en-IN" dirty="0"/>
          </a:p>
          <a:p>
            <a:pPr lvl="2"/>
            <a:endParaRPr lang="en-US" dirty="0"/>
          </a:p>
        </p:txBody>
      </p:sp>
    </p:spTree>
    <p:extLst>
      <p:ext uri="{BB962C8B-B14F-4D97-AF65-F5344CB8AC3E}">
        <p14:creationId xmlns:p14="http://schemas.microsoft.com/office/powerpoint/2010/main" val="291913225"/>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88536" y="216816"/>
            <a:ext cx="2347274" cy="895547"/>
          </a:xfrm>
          <a:prstGeom prst="rect">
            <a:avLst/>
          </a:prstGeom>
          <a:solidFill>
            <a:schemeClr val="accent6">
              <a:lumMod val="20000"/>
              <a:lumOff val="80000"/>
            </a:schemeClr>
          </a:solidFill>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Booking Service</a:t>
            </a:r>
            <a:endParaRPr lang="en-IN" dirty="0"/>
          </a:p>
        </p:txBody>
      </p:sp>
      <p:cxnSp>
        <p:nvCxnSpPr>
          <p:cNvPr id="8" name="Straight Connector 7"/>
          <p:cNvCxnSpPr>
            <a:stCxn id="6" idx="2"/>
          </p:cNvCxnSpPr>
          <p:nvPr/>
        </p:nvCxnSpPr>
        <p:spPr>
          <a:xfrm>
            <a:off x="1362173" y="1112363"/>
            <a:ext cx="32994" cy="5552388"/>
          </a:xfrm>
          <a:prstGeom prst="line">
            <a:avLst/>
          </a:prstGeom>
          <a:ln w="381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2820186" y="216816"/>
            <a:ext cx="2347274" cy="895547"/>
          </a:xfrm>
          <a:prstGeom prst="rect">
            <a:avLst/>
          </a:prstGeom>
          <a:solidFill>
            <a:schemeClr val="accent6">
              <a:lumMod val="20000"/>
              <a:lumOff val="80000"/>
            </a:schemeClr>
          </a:solidFill>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Payment Service</a:t>
            </a:r>
            <a:endParaRPr lang="en-IN" dirty="0"/>
          </a:p>
        </p:txBody>
      </p:sp>
      <p:cxnSp>
        <p:nvCxnSpPr>
          <p:cNvPr id="10" name="Straight Connector 9"/>
          <p:cNvCxnSpPr>
            <a:stCxn id="9" idx="2"/>
          </p:cNvCxnSpPr>
          <p:nvPr/>
        </p:nvCxnSpPr>
        <p:spPr>
          <a:xfrm>
            <a:off x="3993823" y="1112363"/>
            <a:ext cx="32994" cy="5552388"/>
          </a:xfrm>
          <a:prstGeom prst="line">
            <a:avLst/>
          </a:prstGeom>
          <a:ln w="381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5751922" y="216816"/>
            <a:ext cx="2347274" cy="895547"/>
          </a:xfrm>
          <a:prstGeom prst="rect">
            <a:avLst/>
          </a:prstGeom>
          <a:solidFill>
            <a:schemeClr val="accent6">
              <a:lumMod val="20000"/>
              <a:lumOff val="80000"/>
            </a:schemeClr>
          </a:solidFill>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Seat Updating Service</a:t>
            </a:r>
            <a:endParaRPr lang="en-IN" dirty="0"/>
          </a:p>
        </p:txBody>
      </p:sp>
      <p:cxnSp>
        <p:nvCxnSpPr>
          <p:cNvPr id="12" name="Straight Connector 11"/>
          <p:cNvCxnSpPr>
            <a:stCxn id="11" idx="2"/>
          </p:cNvCxnSpPr>
          <p:nvPr/>
        </p:nvCxnSpPr>
        <p:spPr>
          <a:xfrm>
            <a:off x="6925559" y="1112363"/>
            <a:ext cx="32994" cy="5552388"/>
          </a:xfrm>
          <a:prstGeom prst="line">
            <a:avLst/>
          </a:prstGeom>
          <a:ln w="381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8716652" y="216816"/>
            <a:ext cx="2347274" cy="895547"/>
          </a:xfrm>
          <a:prstGeom prst="rect">
            <a:avLst/>
          </a:prstGeom>
          <a:solidFill>
            <a:schemeClr val="accent6">
              <a:lumMod val="20000"/>
              <a:lumOff val="80000"/>
            </a:schemeClr>
          </a:solidFill>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Notification Service</a:t>
            </a:r>
            <a:endParaRPr lang="en-IN" dirty="0"/>
          </a:p>
        </p:txBody>
      </p:sp>
      <p:cxnSp>
        <p:nvCxnSpPr>
          <p:cNvPr id="14" name="Straight Connector 13"/>
          <p:cNvCxnSpPr>
            <a:stCxn id="13" idx="2"/>
          </p:cNvCxnSpPr>
          <p:nvPr/>
        </p:nvCxnSpPr>
        <p:spPr>
          <a:xfrm>
            <a:off x="9890289" y="1112363"/>
            <a:ext cx="32994" cy="5552388"/>
          </a:xfrm>
          <a:prstGeom prst="line">
            <a:avLst/>
          </a:prstGeom>
          <a:ln w="381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5" name="Oval 14"/>
          <p:cNvSpPr/>
          <p:nvPr/>
        </p:nvSpPr>
        <p:spPr>
          <a:xfrm>
            <a:off x="1095081" y="1376313"/>
            <a:ext cx="559323" cy="461914"/>
          </a:xfrm>
          <a:prstGeom prst="ellipse">
            <a:avLst/>
          </a:prstGeom>
          <a:solidFill>
            <a:schemeClr val="accent6">
              <a:lumMod val="20000"/>
              <a:lumOff val="80000"/>
            </a:schemeClr>
          </a:solidFill>
          <a:ln w="28575"/>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cxnSp>
        <p:nvCxnSpPr>
          <p:cNvPr id="17" name="Straight Arrow Connector 16"/>
          <p:cNvCxnSpPr>
            <a:stCxn id="15" idx="6"/>
            <a:endCxn id="18" idx="2"/>
          </p:cNvCxnSpPr>
          <p:nvPr/>
        </p:nvCxnSpPr>
        <p:spPr>
          <a:xfrm>
            <a:off x="1654404" y="1607270"/>
            <a:ext cx="2125744" cy="226244"/>
          </a:xfrm>
          <a:prstGeom prst="straightConnector1">
            <a:avLst/>
          </a:prstGeom>
          <a:ln w="381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8" name="Oval 17"/>
          <p:cNvSpPr/>
          <p:nvPr/>
        </p:nvSpPr>
        <p:spPr>
          <a:xfrm>
            <a:off x="3780148" y="1659118"/>
            <a:ext cx="395926" cy="348792"/>
          </a:xfrm>
          <a:prstGeom prst="ellipse">
            <a:avLst/>
          </a:prstGeom>
          <a:solidFill>
            <a:schemeClr val="accent6">
              <a:lumMod val="20000"/>
              <a:lumOff val="80000"/>
            </a:schemeClr>
          </a:solidFill>
          <a:ln w="28575"/>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sp>
        <p:nvSpPr>
          <p:cNvPr id="20" name="Oval 19"/>
          <p:cNvSpPr/>
          <p:nvPr/>
        </p:nvSpPr>
        <p:spPr>
          <a:xfrm>
            <a:off x="6708742" y="1586060"/>
            <a:ext cx="499621" cy="494907"/>
          </a:xfrm>
          <a:prstGeom prst="ellipse">
            <a:avLst/>
          </a:prstGeom>
          <a:solidFill>
            <a:schemeClr val="accent6">
              <a:lumMod val="20000"/>
              <a:lumOff val="80000"/>
            </a:schemeClr>
          </a:solidFill>
          <a:ln w="28575"/>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cxnSp>
        <p:nvCxnSpPr>
          <p:cNvPr id="22" name="Straight Arrow Connector 21"/>
          <p:cNvCxnSpPr>
            <a:stCxn id="18" idx="6"/>
            <a:endCxn id="20" idx="2"/>
          </p:cNvCxnSpPr>
          <p:nvPr/>
        </p:nvCxnSpPr>
        <p:spPr>
          <a:xfrm>
            <a:off x="4176074" y="1833514"/>
            <a:ext cx="2532668" cy="0"/>
          </a:xfrm>
          <a:prstGeom prst="straightConnector1">
            <a:avLst/>
          </a:prstGeom>
          <a:ln w="381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20" idx="6"/>
            <a:endCxn id="25" idx="2"/>
          </p:cNvCxnSpPr>
          <p:nvPr/>
        </p:nvCxnSpPr>
        <p:spPr>
          <a:xfrm>
            <a:off x="7208363" y="1833514"/>
            <a:ext cx="2532668" cy="484302"/>
          </a:xfrm>
          <a:prstGeom prst="straightConnector1">
            <a:avLst/>
          </a:prstGeom>
          <a:ln w="381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5" name="Oval 24"/>
          <p:cNvSpPr/>
          <p:nvPr/>
        </p:nvSpPr>
        <p:spPr>
          <a:xfrm>
            <a:off x="9741031" y="2080967"/>
            <a:ext cx="366074" cy="473697"/>
          </a:xfrm>
          <a:prstGeom prst="ellipse">
            <a:avLst/>
          </a:prstGeom>
          <a:solidFill>
            <a:schemeClr val="accent6">
              <a:lumMod val="20000"/>
              <a:lumOff val="80000"/>
            </a:schemeClr>
          </a:solidFill>
          <a:ln w="28575"/>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cxnSp>
        <p:nvCxnSpPr>
          <p:cNvPr id="28" name="Straight Arrow Connector 27"/>
          <p:cNvCxnSpPr>
            <a:stCxn id="25" idx="6"/>
            <a:endCxn id="29" idx="2"/>
          </p:cNvCxnSpPr>
          <p:nvPr/>
        </p:nvCxnSpPr>
        <p:spPr>
          <a:xfrm flipV="1">
            <a:off x="10107105" y="2255952"/>
            <a:ext cx="406137" cy="61864"/>
          </a:xfrm>
          <a:prstGeom prst="straightConnector1">
            <a:avLst/>
          </a:prstGeom>
          <a:ln w="381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9" name="Oval 28"/>
          <p:cNvSpPr/>
          <p:nvPr/>
        </p:nvSpPr>
        <p:spPr>
          <a:xfrm>
            <a:off x="10513242" y="1957240"/>
            <a:ext cx="767499" cy="597424"/>
          </a:xfrm>
          <a:prstGeom prst="ellipse">
            <a:avLst/>
          </a:prstGeom>
          <a:solidFill>
            <a:schemeClr val="accent6">
              <a:lumMod val="20000"/>
              <a:lumOff val="80000"/>
            </a:schemeClr>
          </a:solidFill>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End</a:t>
            </a:r>
            <a:endParaRPr lang="en-IN" dirty="0"/>
          </a:p>
        </p:txBody>
      </p:sp>
      <p:sp>
        <p:nvSpPr>
          <p:cNvPr id="31" name="TextBox 30"/>
          <p:cNvSpPr txBox="1"/>
          <p:nvPr/>
        </p:nvSpPr>
        <p:spPr>
          <a:xfrm>
            <a:off x="254524" y="1055623"/>
            <a:ext cx="1183063" cy="1200329"/>
          </a:xfrm>
          <a:prstGeom prst="rect">
            <a:avLst/>
          </a:prstGeom>
          <a:noFill/>
        </p:spPr>
        <p:txBody>
          <a:bodyPr wrap="square" rtlCol="0">
            <a:spAutoFit/>
          </a:bodyPr>
          <a:lstStyle/>
          <a:p>
            <a:r>
              <a:rPr lang="en-US" dirty="0"/>
              <a:t>Customer request for booking</a:t>
            </a:r>
            <a:endParaRPr lang="en-IN" dirty="0"/>
          </a:p>
        </p:txBody>
      </p:sp>
      <p:sp>
        <p:nvSpPr>
          <p:cNvPr id="32" name="TextBox 31"/>
          <p:cNvSpPr txBox="1"/>
          <p:nvPr/>
        </p:nvSpPr>
        <p:spPr>
          <a:xfrm>
            <a:off x="2828041" y="1657529"/>
            <a:ext cx="1183063" cy="923330"/>
          </a:xfrm>
          <a:prstGeom prst="rect">
            <a:avLst/>
          </a:prstGeom>
          <a:noFill/>
        </p:spPr>
        <p:txBody>
          <a:bodyPr wrap="square" rtlCol="0">
            <a:spAutoFit/>
          </a:bodyPr>
          <a:lstStyle/>
          <a:p>
            <a:r>
              <a:rPr lang="en-US" dirty="0"/>
              <a:t>Process the Payment</a:t>
            </a:r>
            <a:endParaRPr lang="en-IN" dirty="0"/>
          </a:p>
        </p:txBody>
      </p:sp>
      <p:sp>
        <p:nvSpPr>
          <p:cNvPr id="33" name="TextBox 32"/>
          <p:cNvSpPr txBox="1"/>
          <p:nvPr/>
        </p:nvSpPr>
        <p:spPr>
          <a:xfrm>
            <a:off x="5950671" y="1825219"/>
            <a:ext cx="1183063" cy="923330"/>
          </a:xfrm>
          <a:prstGeom prst="rect">
            <a:avLst/>
          </a:prstGeom>
          <a:noFill/>
        </p:spPr>
        <p:txBody>
          <a:bodyPr wrap="square" rtlCol="0">
            <a:spAutoFit/>
          </a:bodyPr>
          <a:lstStyle/>
          <a:p>
            <a:r>
              <a:rPr lang="en-US" dirty="0"/>
              <a:t>Update the seat availability</a:t>
            </a:r>
            <a:endParaRPr lang="en-IN" dirty="0"/>
          </a:p>
        </p:txBody>
      </p:sp>
      <p:sp>
        <p:nvSpPr>
          <p:cNvPr id="34" name="TextBox 33"/>
          <p:cNvSpPr txBox="1"/>
          <p:nvPr/>
        </p:nvSpPr>
        <p:spPr>
          <a:xfrm>
            <a:off x="8702119" y="2119194"/>
            <a:ext cx="1313075" cy="1200329"/>
          </a:xfrm>
          <a:prstGeom prst="rect">
            <a:avLst/>
          </a:prstGeom>
          <a:noFill/>
        </p:spPr>
        <p:txBody>
          <a:bodyPr wrap="square" rtlCol="0">
            <a:spAutoFit/>
          </a:bodyPr>
          <a:lstStyle/>
          <a:p>
            <a:r>
              <a:rPr lang="en-US" dirty="0"/>
              <a:t>Send notification to the customer</a:t>
            </a:r>
            <a:endParaRPr lang="en-IN" dirty="0"/>
          </a:p>
        </p:txBody>
      </p:sp>
      <p:sp>
        <p:nvSpPr>
          <p:cNvPr id="35" name="Oval 34"/>
          <p:cNvSpPr/>
          <p:nvPr/>
        </p:nvSpPr>
        <p:spPr>
          <a:xfrm>
            <a:off x="9674258" y="3784544"/>
            <a:ext cx="366074" cy="509048"/>
          </a:xfrm>
          <a:prstGeom prst="ellipse">
            <a:avLst/>
          </a:prstGeom>
          <a:solidFill>
            <a:srgbClr val="FF0000"/>
          </a:solidFill>
          <a:ln w="28575">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sp>
        <p:nvSpPr>
          <p:cNvPr id="36" name="Oval 35"/>
          <p:cNvSpPr/>
          <p:nvPr/>
        </p:nvSpPr>
        <p:spPr>
          <a:xfrm>
            <a:off x="6786907" y="3784544"/>
            <a:ext cx="366074" cy="509048"/>
          </a:xfrm>
          <a:prstGeom prst="ellipse">
            <a:avLst/>
          </a:prstGeom>
          <a:solidFill>
            <a:srgbClr val="FF0000"/>
          </a:solidFill>
          <a:ln w="28575">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sp>
        <p:nvSpPr>
          <p:cNvPr id="37" name="Oval 36"/>
          <p:cNvSpPr/>
          <p:nvPr/>
        </p:nvSpPr>
        <p:spPr>
          <a:xfrm>
            <a:off x="3815499" y="3789575"/>
            <a:ext cx="366074" cy="509048"/>
          </a:xfrm>
          <a:prstGeom prst="ellipse">
            <a:avLst/>
          </a:prstGeom>
          <a:solidFill>
            <a:srgbClr val="FF0000"/>
          </a:solidFill>
          <a:ln w="28575">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sp>
        <p:nvSpPr>
          <p:cNvPr id="38" name="Oval 37"/>
          <p:cNvSpPr/>
          <p:nvPr/>
        </p:nvSpPr>
        <p:spPr>
          <a:xfrm>
            <a:off x="1249052" y="3789575"/>
            <a:ext cx="366074" cy="509048"/>
          </a:xfrm>
          <a:prstGeom prst="ellipse">
            <a:avLst/>
          </a:prstGeom>
          <a:solidFill>
            <a:srgbClr val="FF0000"/>
          </a:solidFill>
          <a:ln w="28575">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cxnSp>
        <p:nvCxnSpPr>
          <p:cNvPr id="40" name="Straight Arrow Connector 39"/>
          <p:cNvCxnSpPr>
            <a:stCxn id="35" idx="2"/>
            <a:endCxn id="36" idx="6"/>
          </p:cNvCxnSpPr>
          <p:nvPr/>
        </p:nvCxnSpPr>
        <p:spPr>
          <a:xfrm flipH="1">
            <a:off x="7152981" y="4039068"/>
            <a:ext cx="2521277"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36" idx="2"/>
            <a:endCxn id="37" idx="6"/>
          </p:cNvCxnSpPr>
          <p:nvPr/>
        </p:nvCxnSpPr>
        <p:spPr>
          <a:xfrm flipH="1">
            <a:off x="4181573" y="4039068"/>
            <a:ext cx="2605334" cy="503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stCxn id="37" idx="2"/>
            <a:endCxn id="38" idx="6"/>
          </p:cNvCxnSpPr>
          <p:nvPr/>
        </p:nvCxnSpPr>
        <p:spPr>
          <a:xfrm flipH="1">
            <a:off x="1615126" y="4044099"/>
            <a:ext cx="2200373"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8196803" y="3732379"/>
            <a:ext cx="1443676" cy="923330"/>
          </a:xfrm>
          <a:prstGeom prst="rect">
            <a:avLst/>
          </a:prstGeom>
          <a:noFill/>
        </p:spPr>
        <p:txBody>
          <a:bodyPr wrap="square" rtlCol="0">
            <a:spAutoFit/>
          </a:bodyPr>
          <a:lstStyle/>
          <a:p>
            <a:r>
              <a:rPr lang="en-US" dirty="0"/>
              <a:t>Cancel Booking Confirmation</a:t>
            </a:r>
            <a:endParaRPr lang="en-IN" dirty="0"/>
          </a:p>
        </p:txBody>
      </p:sp>
      <p:sp>
        <p:nvSpPr>
          <p:cNvPr id="48" name="TextBox 47"/>
          <p:cNvSpPr txBox="1"/>
          <p:nvPr/>
        </p:nvSpPr>
        <p:spPr>
          <a:xfrm>
            <a:off x="5475306" y="3732379"/>
            <a:ext cx="1443676" cy="923330"/>
          </a:xfrm>
          <a:prstGeom prst="rect">
            <a:avLst/>
          </a:prstGeom>
          <a:noFill/>
        </p:spPr>
        <p:txBody>
          <a:bodyPr wrap="square" rtlCol="0">
            <a:spAutoFit/>
          </a:bodyPr>
          <a:lstStyle/>
          <a:p>
            <a:r>
              <a:rPr lang="en-US" dirty="0"/>
              <a:t>Reverse the Update seat availability</a:t>
            </a:r>
            <a:endParaRPr lang="en-IN" dirty="0"/>
          </a:p>
        </p:txBody>
      </p:sp>
      <p:sp>
        <p:nvSpPr>
          <p:cNvPr id="49" name="TextBox 48"/>
          <p:cNvSpPr txBox="1"/>
          <p:nvPr/>
        </p:nvSpPr>
        <p:spPr>
          <a:xfrm>
            <a:off x="2629489" y="3732379"/>
            <a:ext cx="1443676" cy="923330"/>
          </a:xfrm>
          <a:prstGeom prst="rect">
            <a:avLst/>
          </a:prstGeom>
          <a:noFill/>
        </p:spPr>
        <p:txBody>
          <a:bodyPr wrap="square" rtlCol="0">
            <a:spAutoFit/>
          </a:bodyPr>
          <a:lstStyle/>
          <a:p>
            <a:r>
              <a:rPr lang="en-US" dirty="0"/>
              <a:t>Reverse the Process the Payment</a:t>
            </a:r>
            <a:endParaRPr lang="en-IN" dirty="0"/>
          </a:p>
        </p:txBody>
      </p:sp>
      <p:sp>
        <p:nvSpPr>
          <p:cNvPr id="50" name="Rectangle 49"/>
          <p:cNvSpPr/>
          <p:nvPr/>
        </p:nvSpPr>
        <p:spPr>
          <a:xfrm>
            <a:off x="278183" y="3747154"/>
            <a:ext cx="1113056" cy="646331"/>
          </a:xfrm>
          <a:prstGeom prst="rect">
            <a:avLst/>
          </a:prstGeom>
        </p:spPr>
        <p:txBody>
          <a:bodyPr wrap="square">
            <a:spAutoFit/>
          </a:bodyPr>
          <a:lstStyle/>
          <a:p>
            <a:r>
              <a:rPr lang="en-US" dirty="0"/>
              <a:t>Cancel Booking</a:t>
            </a:r>
            <a:endParaRPr lang="en-IN" dirty="0"/>
          </a:p>
        </p:txBody>
      </p:sp>
      <p:cxnSp>
        <p:nvCxnSpPr>
          <p:cNvPr id="52" name="Elbow Connector 51"/>
          <p:cNvCxnSpPr>
            <a:stCxn id="38" idx="4"/>
            <a:endCxn id="29" idx="4"/>
          </p:cNvCxnSpPr>
          <p:nvPr/>
        </p:nvCxnSpPr>
        <p:spPr>
          <a:xfrm rot="5400000" flipH="1" flipV="1">
            <a:off x="5292560" y="-1305808"/>
            <a:ext cx="1743959" cy="9464903"/>
          </a:xfrm>
          <a:prstGeom prst="bentConnector3">
            <a:avLst>
              <a:gd name="adj1" fmla="val -55270"/>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 name="Straight Arrow Connector 2"/>
          <p:cNvCxnSpPr>
            <a:endCxn id="38" idx="7"/>
          </p:cNvCxnSpPr>
          <p:nvPr/>
        </p:nvCxnSpPr>
        <p:spPr>
          <a:xfrm>
            <a:off x="1508289" y="1833514"/>
            <a:ext cx="53227" cy="2030609"/>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4160161" y="1957240"/>
            <a:ext cx="53227" cy="2030609"/>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a:off x="7091410" y="1842831"/>
            <a:ext cx="53227" cy="2030609"/>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endCxn id="35" idx="7"/>
          </p:cNvCxnSpPr>
          <p:nvPr/>
        </p:nvCxnSpPr>
        <p:spPr>
          <a:xfrm flipH="1">
            <a:off x="9986722" y="2507963"/>
            <a:ext cx="75207" cy="1351129"/>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9917391" y="1697680"/>
            <a:ext cx="947001" cy="369332"/>
          </a:xfrm>
          <a:prstGeom prst="rect">
            <a:avLst/>
          </a:prstGeom>
          <a:noFill/>
        </p:spPr>
        <p:txBody>
          <a:bodyPr wrap="square" rtlCol="0">
            <a:spAutoFit/>
          </a:bodyPr>
          <a:lstStyle/>
          <a:p>
            <a:r>
              <a:rPr lang="en-US" dirty="0"/>
              <a:t>success</a:t>
            </a:r>
            <a:endParaRPr lang="en-IN" dirty="0"/>
          </a:p>
        </p:txBody>
      </p:sp>
      <p:sp>
        <p:nvSpPr>
          <p:cNvPr id="7" name="TextBox 6"/>
          <p:cNvSpPr txBox="1"/>
          <p:nvPr/>
        </p:nvSpPr>
        <p:spPr>
          <a:xfrm>
            <a:off x="10963373" y="2972544"/>
            <a:ext cx="908506" cy="369332"/>
          </a:xfrm>
          <a:prstGeom prst="rect">
            <a:avLst/>
          </a:prstGeom>
          <a:noFill/>
        </p:spPr>
        <p:txBody>
          <a:bodyPr wrap="square" rtlCol="0">
            <a:spAutoFit/>
          </a:bodyPr>
          <a:lstStyle/>
          <a:p>
            <a:r>
              <a:rPr lang="en-US" dirty="0"/>
              <a:t>reject</a:t>
            </a:r>
            <a:endParaRPr lang="en-IN" dirty="0"/>
          </a:p>
        </p:txBody>
      </p:sp>
      <p:sp>
        <p:nvSpPr>
          <p:cNvPr id="16" name="TextBox 15"/>
          <p:cNvSpPr txBox="1"/>
          <p:nvPr/>
        </p:nvSpPr>
        <p:spPr>
          <a:xfrm>
            <a:off x="4986779" y="5986021"/>
            <a:ext cx="3210024" cy="369332"/>
          </a:xfrm>
          <a:prstGeom prst="rect">
            <a:avLst/>
          </a:prstGeom>
          <a:noFill/>
        </p:spPr>
        <p:txBody>
          <a:bodyPr wrap="square" rtlCol="0">
            <a:spAutoFit/>
          </a:bodyPr>
          <a:lstStyle/>
          <a:p>
            <a:r>
              <a:rPr lang="en-US" dirty="0"/>
              <a:t>Orchestration-Based Saga</a:t>
            </a:r>
            <a:endParaRPr lang="en-IN" dirty="0"/>
          </a:p>
        </p:txBody>
      </p:sp>
    </p:spTree>
    <p:extLst>
      <p:ext uri="{BB962C8B-B14F-4D97-AF65-F5344CB8AC3E}">
        <p14:creationId xmlns:p14="http://schemas.microsoft.com/office/powerpoint/2010/main" val="1476769094"/>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55482" y="1480009"/>
            <a:ext cx="1725105" cy="1102936"/>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r>
              <a:rPr lang="en-US"/>
              <a:t>Customer request for booking</a:t>
            </a:r>
            <a:endParaRPr lang="en-IN" dirty="0"/>
          </a:p>
        </p:txBody>
      </p:sp>
      <p:sp>
        <p:nvSpPr>
          <p:cNvPr id="6" name="Rectangle 5"/>
          <p:cNvSpPr/>
          <p:nvPr/>
        </p:nvSpPr>
        <p:spPr>
          <a:xfrm>
            <a:off x="188536" y="216816"/>
            <a:ext cx="2347274" cy="895547"/>
          </a:xfrm>
          <a:prstGeom prst="rect">
            <a:avLst/>
          </a:prstGeom>
          <a:solidFill>
            <a:schemeClr val="accent6">
              <a:lumMod val="20000"/>
              <a:lumOff val="80000"/>
            </a:schemeClr>
          </a:solidFill>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Booking Service</a:t>
            </a:r>
            <a:endParaRPr lang="en-IN" dirty="0"/>
          </a:p>
        </p:txBody>
      </p:sp>
      <p:sp>
        <p:nvSpPr>
          <p:cNvPr id="9" name="Rectangle 8"/>
          <p:cNvSpPr/>
          <p:nvPr/>
        </p:nvSpPr>
        <p:spPr>
          <a:xfrm>
            <a:off x="2820186" y="216816"/>
            <a:ext cx="2347274" cy="895547"/>
          </a:xfrm>
          <a:prstGeom prst="rect">
            <a:avLst/>
          </a:prstGeom>
          <a:solidFill>
            <a:schemeClr val="accent6">
              <a:lumMod val="20000"/>
              <a:lumOff val="80000"/>
            </a:schemeClr>
          </a:solidFill>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Payment Service</a:t>
            </a:r>
            <a:endParaRPr lang="en-IN" dirty="0"/>
          </a:p>
        </p:txBody>
      </p:sp>
      <p:sp>
        <p:nvSpPr>
          <p:cNvPr id="11" name="Rectangle 10"/>
          <p:cNvSpPr/>
          <p:nvPr/>
        </p:nvSpPr>
        <p:spPr>
          <a:xfrm>
            <a:off x="5751922" y="216816"/>
            <a:ext cx="2347274" cy="895547"/>
          </a:xfrm>
          <a:prstGeom prst="rect">
            <a:avLst/>
          </a:prstGeom>
          <a:solidFill>
            <a:schemeClr val="accent6">
              <a:lumMod val="20000"/>
              <a:lumOff val="80000"/>
            </a:schemeClr>
          </a:solidFill>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Seat Updating Service</a:t>
            </a:r>
            <a:endParaRPr lang="en-IN" dirty="0"/>
          </a:p>
        </p:txBody>
      </p:sp>
      <p:sp>
        <p:nvSpPr>
          <p:cNvPr id="13" name="Rectangle 12"/>
          <p:cNvSpPr/>
          <p:nvPr/>
        </p:nvSpPr>
        <p:spPr>
          <a:xfrm>
            <a:off x="8716652" y="216816"/>
            <a:ext cx="2347274" cy="895547"/>
          </a:xfrm>
          <a:prstGeom prst="rect">
            <a:avLst/>
          </a:prstGeom>
          <a:solidFill>
            <a:schemeClr val="accent6">
              <a:lumMod val="20000"/>
              <a:lumOff val="80000"/>
            </a:schemeClr>
          </a:solidFill>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Notification Service</a:t>
            </a:r>
            <a:endParaRPr lang="en-IN" dirty="0"/>
          </a:p>
        </p:txBody>
      </p:sp>
      <p:sp>
        <p:nvSpPr>
          <p:cNvPr id="16" name="TextBox 15"/>
          <p:cNvSpPr txBox="1"/>
          <p:nvPr/>
        </p:nvSpPr>
        <p:spPr>
          <a:xfrm>
            <a:off x="4986779" y="5986021"/>
            <a:ext cx="3210024" cy="369332"/>
          </a:xfrm>
          <a:prstGeom prst="rect">
            <a:avLst/>
          </a:prstGeom>
          <a:noFill/>
        </p:spPr>
        <p:txBody>
          <a:bodyPr wrap="square" rtlCol="0">
            <a:spAutoFit/>
          </a:bodyPr>
          <a:lstStyle/>
          <a:p>
            <a:r>
              <a:rPr lang="en-US" dirty="0" err="1"/>
              <a:t>Choregraphy</a:t>
            </a:r>
            <a:r>
              <a:rPr lang="en-US" dirty="0"/>
              <a:t>-Based Saga</a:t>
            </a:r>
            <a:endParaRPr lang="en-IN" dirty="0"/>
          </a:p>
        </p:txBody>
      </p:sp>
      <p:cxnSp>
        <p:nvCxnSpPr>
          <p:cNvPr id="19" name="Straight Arrow Connector 18"/>
          <p:cNvCxnSpPr>
            <a:stCxn id="2" idx="3"/>
            <a:endCxn id="23" idx="1"/>
          </p:cNvCxnSpPr>
          <p:nvPr/>
        </p:nvCxnSpPr>
        <p:spPr>
          <a:xfrm>
            <a:off x="2580587" y="2031477"/>
            <a:ext cx="765928" cy="0"/>
          </a:xfrm>
          <a:prstGeom prst="straightConnector1">
            <a:avLst/>
          </a:prstGeom>
          <a:ln w="381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3346515" y="1480009"/>
            <a:ext cx="1820945" cy="1102936"/>
          </a:xfrm>
          <a:prstGeom prst="rect">
            <a:avLst/>
          </a:prstGeom>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t>Process The Payment</a:t>
            </a:r>
            <a:endParaRPr lang="en-IN" dirty="0"/>
          </a:p>
        </p:txBody>
      </p:sp>
      <p:cxnSp>
        <p:nvCxnSpPr>
          <p:cNvPr id="27" name="Straight Arrow Connector 26"/>
          <p:cNvCxnSpPr>
            <a:stCxn id="23" idx="3"/>
            <a:endCxn id="30" idx="1"/>
          </p:cNvCxnSpPr>
          <p:nvPr/>
        </p:nvCxnSpPr>
        <p:spPr>
          <a:xfrm>
            <a:off x="5167460" y="2031477"/>
            <a:ext cx="584462" cy="0"/>
          </a:xfrm>
          <a:prstGeom prst="straightConnector1">
            <a:avLst/>
          </a:prstGeom>
          <a:ln w="381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0" name="Rectangle 29"/>
          <p:cNvSpPr/>
          <p:nvPr/>
        </p:nvSpPr>
        <p:spPr>
          <a:xfrm>
            <a:off x="5751922" y="1480008"/>
            <a:ext cx="2347274" cy="1102937"/>
          </a:xfrm>
          <a:prstGeom prst="rect">
            <a:avLst/>
          </a:prstGeom>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a:t>Update the seat availability</a:t>
            </a:r>
            <a:endParaRPr lang="en-IN" dirty="0"/>
          </a:p>
        </p:txBody>
      </p:sp>
      <p:cxnSp>
        <p:nvCxnSpPr>
          <p:cNvPr id="46" name="Straight Arrow Connector 45"/>
          <p:cNvCxnSpPr>
            <a:stCxn id="30" idx="3"/>
            <a:endCxn id="53" idx="1"/>
          </p:cNvCxnSpPr>
          <p:nvPr/>
        </p:nvCxnSpPr>
        <p:spPr>
          <a:xfrm flipV="1">
            <a:off x="8099196" y="1989057"/>
            <a:ext cx="1157925" cy="42420"/>
          </a:xfrm>
          <a:prstGeom prst="straightConnector1">
            <a:avLst/>
          </a:prstGeom>
          <a:ln w="381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3" name="Rectangle 52"/>
          <p:cNvSpPr/>
          <p:nvPr/>
        </p:nvSpPr>
        <p:spPr>
          <a:xfrm>
            <a:off x="9257121" y="1395168"/>
            <a:ext cx="1706252" cy="1187778"/>
          </a:xfrm>
          <a:prstGeom prst="rect">
            <a:avLst/>
          </a:prstGeom>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t>Send the Confirmation</a:t>
            </a:r>
            <a:endParaRPr lang="en-IN" dirty="0"/>
          </a:p>
        </p:txBody>
      </p:sp>
      <p:sp>
        <p:nvSpPr>
          <p:cNvPr id="54" name="Rectangle 53"/>
          <p:cNvSpPr/>
          <p:nvPr/>
        </p:nvSpPr>
        <p:spPr>
          <a:xfrm>
            <a:off x="1225484" y="3341876"/>
            <a:ext cx="9737889" cy="805918"/>
          </a:xfrm>
          <a:prstGeom prst="rect">
            <a:avLst/>
          </a:prstGeom>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t>Saga Execution Controller(SEC)</a:t>
            </a:r>
            <a:endParaRPr lang="en-IN" dirty="0"/>
          </a:p>
        </p:txBody>
      </p:sp>
      <p:cxnSp>
        <p:nvCxnSpPr>
          <p:cNvPr id="56" name="Elbow Connector 55"/>
          <p:cNvCxnSpPr>
            <a:stCxn id="2" idx="1"/>
            <a:endCxn id="54" idx="1"/>
          </p:cNvCxnSpPr>
          <p:nvPr/>
        </p:nvCxnSpPr>
        <p:spPr>
          <a:xfrm rot="10800000" flipH="1" flipV="1">
            <a:off x="855482" y="2031477"/>
            <a:ext cx="370002" cy="1713358"/>
          </a:xfrm>
          <a:prstGeom prst="bentConnector3">
            <a:avLst>
              <a:gd name="adj1" fmla="val -61783"/>
            </a:avLst>
          </a:prstGeom>
          <a:ln w="381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7" name="TextBox 56"/>
          <p:cNvSpPr txBox="1"/>
          <p:nvPr/>
        </p:nvSpPr>
        <p:spPr>
          <a:xfrm>
            <a:off x="-11784" y="3686129"/>
            <a:ext cx="1564850" cy="923330"/>
          </a:xfrm>
          <a:prstGeom prst="rect">
            <a:avLst/>
          </a:prstGeom>
          <a:noFill/>
        </p:spPr>
        <p:txBody>
          <a:bodyPr wrap="square" rtlCol="0">
            <a:spAutoFit/>
          </a:bodyPr>
          <a:lstStyle/>
          <a:p>
            <a:r>
              <a:rPr lang="en-US" dirty="0"/>
              <a:t>Start the Booking Process</a:t>
            </a:r>
            <a:endParaRPr lang="en-IN" dirty="0"/>
          </a:p>
        </p:txBody>
      </p:sp>
      <p:cxnSp>
        <p:nvCxnSpPr>
          <p:cNvPr id="63" name="Straight Arrow Connector 62"/>
          <p:cNvCxnSpPr/>
          <p:nvPr/>
        </p:nvCxnSpPr>
        <p:spPr>
          <a:xfrm flipH="1">
            <a:off x="1461155" y="2550673"/>
            <a:ext cx="27110" cy="791203"/>
          </a:xfrm>
          <a:prstGeom prst="straightConnector1">
            <a:avLst/>
          </a:prstGeom>
          <a:ln w="381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4" name="TextBox 63"/>
          <p:cNvSpPr txBox="1"/>
          <p:nvPr/>
        </p:nvSpPr>
        <p:spPr>
          <a:xfrm>
            <a:off x="583274" y="2705997"/>
            <a:ext cx="914417" cy="369332"/>
          </a:xfrm>
          <a:prstGeom prst="rect">
            <a:avLst/>
          </a:prstGeom>
          <a:noFill/>
        </p:spPr>
        <p:txBody>
          <a:bodyPr wrap="none" rtlCol="0">
            <a:spAutoFit/>
          </a:bodyPr>
          <a:lstStyle/>
          <a:p>
            <a:r>
              <a:rPr lang="en-US" dirty="0"/>
              <a:t>Start T1</a:t>
            </a:r>
            <a:endParaRPr lang="en-IN" dirty="0"/>
          </a:p>
        </p:txBody>
      </p:sp>
      <p:cxnSp>
        <p:nvCxnSpPr>
          <p:cNvPr id="78" name="Straight Arrow Connector 77"/>
          <p:cNvCxnSpPr/>
          <p:nvPr/>
        </p:nvCxnSpPr>
        <p:spPr>
          <a:xfrm>
            <a:off x="2535810" y="2582945"/>
            <a:ext cx="0" cy="758931"/>
          </a:xfrm>
          <a:prstGeom prst="straightConnector1">
            <a:avLst/>
          </a:prstGeom>
          <a:ln w="381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9" name="TextBox 78"/>
          <p:cNvSpPr txBox="1"/>
          <p:nvPr/>
        </p:nvSpPr>
        <p:spPr>
          <a:xfrm>
            <a:off x="1771702" y="2649050"/>
            <a:ext cx="822661" cy="369332"/>
          </a:xfrm>
          <a:prstGeom prst="rect">
            <a:avLst/>
          </a:prstGeom>
          <a:noFill/>
        </p:spPr>
        <p:txBody>
          <a:bodyPr wrap="none" rtlCol="0">
            <a:spAutoFit/>
          </a:bodyPr>
          <a:lstStyle/>
          <a:p>
            <a:r>
              <a:rPr lang="en-US" dirty="0"/>
              <a:t>End T1</a:t>
            </a:r>
            <a:endParaRPr lang="en-IN" dirty="0"/>
          </a:p>
        </p:txBody>
      </p:sp>
      <p:cxnSp>
        <p:nvCxnSpPr>
          <p:cNvPr id="80" name="Straight Arrow Connector 79"/>
          <p:cNvCxnSpPr/>
          <p:nvPr/>
        </p:nvCxnSpPr>
        <p:spPr>
          <a:xfrm flipH="1">
            <a:off x="3768862" y="2566449"/>
            <a:ext cx="27110" cy="791203"/>
          </a:xfrm>
          <a:prstGeom prst="straightConnector1">
            <a:avLst/>
          </a:prstGeom>
          <a:ln w="381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81" name="TextBox 80"/>
          <p:cNvSpPr txBox="1"/>
          <p:nvPr/>
        </p:nvSpPr>
        <p:spPr>
          <a:xfrm>
            <a:off x="2890981" y="2721773"/>
            <a:ext cx="914417" cy="369332"/>
          </a:xfrm>
          <a:prstGeom prst="rect">
            <a:avLst/>
          </a:prstGeom>
          <a:noFill/>
        </p:spPr>
        <p:txBody>
          <a:bodyPr wrap="none" rtlCol="0">
            <a:spAutoFit/>
          </a:bodyPr>
          <a:lstStyle/>
          <a:p>
            <a:r>
              <a:rPr lang="en-US" dirty="0"/>
              <a:t>Start T2</a:t>
            </a:r>
            <a:endParaRPr lang="en-IN" dirty="0"/>
          </a:p>
        </p:txBody>
      </p:sp>
      <p:cxnSp>
        <p:nvCxnSpPr>
          <p:cNvPr id="82" name="Straight Arrow Connector 81"/>
          <p:cNvCxnSpPr/>
          <p:nvPr/>
        </p:nvCxnSpPr>
        <p:spPr>
          <a:xfrm>
            <a:off x="4843517" y="2598721"/>
            <a:ext cx="0" cy="758931"/>
          </a:xfrm>
          <a:prstGeom prst="straightConnector1">
            <a:avLst/>
          </a:prstGeom>
          <a:ln w="381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4079811" y="2703490"/>
            <a:ext cx="822661" cy="369332"/>
          </a:xfrm>
          <a:prstGeom prst="rect">
            <a:avLst/>
          </a:prstGeom>
          <a:noFill/>
        </p:spPr>
        <p:txBody>
          <a:bodyPr wrap="none" rtlCol="0">
            <a:spAutoFit/>
          </a:bodyPr>
          <a:lstStyle/>
          <a:p>
            <a:r>
              <a:rPr lang="en-US" dirty="0"/>
              <a:t>End T2</a:t>
            </a:r>
            <a:endParaRPr lang="en-IN" dirty="0"/>
          </a:p>
        </p:txBody>
      </p:sp>
      <p:cxnSp>
        <p:nvCxnSpPr>
          <p:cNvPr id="84" name="Straight Arrow Connector 83"/>
          <p:cNvCxnSpPr/>
          <p:nvPr/>
        </p:nvCxnSpPr>
        <p:spPr>
          <a:xfrm flipH="1">
            <a:off x="6305861" y="2559499"/>
            <a:ext cx="27110" cy="791203"/>
          </a:xfrm>
          <a:prstGeom prst="straightConnector1">
            <a:avLst/>
          </a:prstGeom>
          <a:ln w="381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85" name="TextBox 84"/>
          <p:cNvSpPr txBox="1"/>
          <p:nvPr/>
        </p:nvSpPr>
        <p:spPr>
          <a:xfrm>
            <a:off x="5427980" y="2714823"/>
            <a:ext cx="914417" cy="369332"/>
          </a:xfrm>
          <a:prstGeom prst="rect">
            <a:avLst/>
          </a:prstGeom>
          <a:noFill/>
        </p:spPr>
        <p:txBody>
          <a:bodyPr wrap="none" rtlCol="0">
            <a:spAutoFit/>
          </a:bodyPr>
          <a:lstStyle/>
          <a:p>
            <a:r>
              <a:rPr lang="en-US" dirty="0"/>
              <a:t>Start T3</a:t>
            </a:r>
            <a:endParaRPr lang="en-IN" dirty="0"/>
          </a:p>
        </p:txBody>
      </p:sp>
      <p:cxnSp>
        <p:nvCxnSpPr>
          <p:cNvPr id="86" name="Straight Arrow Connector 85"/>
          <p:cNvCxnSpPr/>
          <p:nvPr/>
        </p:nvCxnSpPr>
        <p:spPr>
          <a:xfrm>
            <a:off x="7380516" y="2591771"/>
            <a:ext cx="0" cy="758931"/>
          </a:xfrm>
          <a:prstGeom prst="straightConnector1">
            <a:avLst/>
          </a:prstGeom>
          <a:ln w="381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6662427" y="2664826"/>
            <a:ext cx="822661" cy="369332"/>
          </a:xfrm>
          <a:prstGeom prst="rect">
            <a:avLst/>
          </a:prstGeom>
          <a:noFill/>
        </p:spPr>
        <p:txBody>
          <a:bodyPr wrap="none" rtlCol="0">
            <a:spAutoFit/>
          </a:bodyPr>
          <a:lstStyle/>
          <a:p>
            <a:r>
              <a:rPr lang="en-US" dirty="0"/>
              <a:t>End T3</a:t>
            </a:r>
            <a:endParaRPr lang="en-IN" dirty="0"/>
          </a:p>
        </p:txBody>
      </p:sp>
      <p:cxnSp>
        <p:nvCxnSpPr>
          <p:cNvPr id="88" name="Straight Arrow Connector 87"/>
          <p:cNvCxnSpPr/>
          <p:nvPr/>
        </p:nvCxnSpPr>
        <p:spPr>
          <a:xfrm flipH="1">
            <a:off x="9430653" y="2561736"/>
            <a:ext cx="27110" cy="791203"/>
          </a:xfrm>
          <a:prstGeom prst="straightConnector1">
            <a:avLst/>
          </a:prstGeom>
          <a:ln w="381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89" name="TextBox 88"/>
          <p:cNvSpPr txBox="1"/>
          <p:nvPr/>
        </p:nvSpPr>
        <p:spPr>
          <a:xfrm>
            <a:off x="8552772" y="2717060"/>
            <a:ext cx="914417" cy="369332"/>
          </a:xfrm>
          <a:prstGeom prst="rect">
            <a:avLst/>
          </a:prstGeom>
          <a:noFill/>
        </p:spPr>
        <p:txBody>
          <a:bodyPr wrap="none" rtlCol="0">
            <a:spAutoFit/>
          </a:bodyPr>
          <a:lstStyle/>
          <a:p>
            <a:r>
              <a:rPr lang="en-US" dirty="0"/>
              <a:t>Start T4</a:t>
            </a:r>
            <a:endParaRPr lang="en-IN" dirty="0"/>
          </a:p>
        </p:txBody>
      </p:sp>
      <p:cxnSp>
        <p:nvCxnSpPr>
          <p:cNvPr id="90" name="Straight Arrow Connector 89"/>
          <p:cNvCxnSpPr/>
          <p:nvPr/>
        </p:nvCxnSpPr>
        <p:spPr>
          <a:xfrm>
            <a:off x="10505308" y="2594008"/>
            <a:ext cx="0" cy="758931"/>
          </a:xfrm>
          <a:prstGeom prst="straightConnector1">
            <a:avLst/>
          </a:prstGeom>
          <a:ln w="381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91" name="TextBox 90"/>
          <p:cNvSpPr txBox="1"/>
          <p:nvPr/>
        </p:nvSpPr>
        <p:spPr>
          <a:xfrm>
            <a:off x="9764366" y="2659018"/>
            <a:ext cx="822661" cy="369332"/>
          </a:xfrm>
          <a:prstGeom prst="rect">
            <a:avLst/>
          </a:prstGeom>
          <a:noFill/>
        </p:spPr>
        <p:txBody>
          <a:bodyPr wrap="none" rtlCol="0">
            <a:spAutoFit/>
          </a:bodyPr>
          <a:lstStyle/>
          <a:p>
            <a:r>
              <a:rPr lang="en-US" dirty="0"/>
              <a:t>End T4</a:t>
            </a:r>
            <a:endParaRPr lang="en-IN" dirty="0"/>
          </a:p>
        </p:txBody>
      </p:sp>
      <p:cxnSp>
        <p:nvCxnSpPr>
          <p:cNvPr id="94" name="Straight Arrow Connector 93"/>
          <p:cNvCxnSpPr>
            <a:stCxn id="54" idx="2"/>
          </p:cNvCxnSpPr>
          <p:nvPr/>
        </p:nvCxnSpPr>
        <p:spPr>
          <a:xfrm flipH="1">
            <a:off x="6094428" y="4147794"/>
            <a:ext cx="1" cy="707010"/>
          </a:xfrm>
          <a:prstGeom prst="straightConnector1">
            <a:avLst/>
          </a:prstGeom>
          <a:ln w="381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95" name="Rectangle 94"/>
          <p:cNvSpPr/>
          <p:nvPr/>
        </p:nvSpPr>
        <p:spPr>
          <a:xfrm>
            <a:off x="4383464" y="4817097"/>
            <a:ext cx="3978111" cy="641095"/>
          </a:xfrm>
          <a:prstGeom prst="rect">
            <a:avLst/>
          </a:prstGeom>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t>Saga Log</a:t>
            </a:r>
            <a:endParaRPr lang="en-IN" dirty="0"/>
          </a:p>
        </p:txBody>
      </p:sp>
      <p:cxnSp>
        <p:nvCxnSpPr>
          <p:cNvPr id="99" name="Elbow Connector 98"/>
          <p:cNvCxnSpPr>
            <a:stCxn id="53" idx="3"/>
            <a:endCxn id="54" idx="3"/>
          </p:cNvCxnSpPr>
          <p:nvPr/>
        </p:nvCxnSpPr>
        <p:spPr>
          <a:xfrm>
            <a:off x="10963373" y="1989057"/>
            <a:ext cx="12700" cy="1755778"/>
          </a:xfrm>
          <a:prstGeom prst="bentConnector3">
            <a:avLst>
              <a:gd name="adj1" fmla="val 5734024"/>
            </a:avLst>
          </a:prstGeom>
          <a:ln w="381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01" name="Rectangle 100"/>
          <p:cNvSpPr/>
          <p:nvPr/>
        </p:nvSpPr>
        <p:spPr>
          <a:xfrm>
            <a:off x="11063926" y="3751868"/>
            <a:ext cx="1159497" cy="923330"/>
          </a:xfrm>
          <a:prstGeom prst="rect">
            <a:avLst/>
          </a:prstGeom>
        </p:spPr>
        <p:txBody>
          <a:bodyPr wrap="square">
            <a:spAutoFit/>
          </a:bodyPr>
          <a:lstStyle/>
          <a:p>
            <a:r>
              <a:rPr lang="en-US" dirty="0"/>
              <a:t>End the Booking Process</a:t>
            </a:r>
            <a:endParaRPr lang="en-IN" dirty="0"/>
          </a:p>
        </p:txBody>
      </p:sp>
    </p:spTree>
    <p:extLst>
      <p:ext uri="{BB962C8B-B14F-4D97-AF65-F5344CB8AC3E}">
        <p14:creationId xmlns:p14="http://schemas.microsoft.com/office/powerpoint/2010/main" val="4194455688"/>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55482" y="1480009"/>
            <a:ext cx="1725105" cy="1102936"/>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r>
              <a:rPr lang="en-US"/>
              <a:t>Customer request for booking</a:t>
            </a:r>
            <a:endParaRPr lang="en-IN" dirty="0"/>
          </a:p>
        </p:txBody>
      </p:sp>
      <p:sp>
        <p:nvSpPr>
          <p:cNvPr id="6" name="Rectangle 5"/>
          <p:cNvSpPr/>
          <p:nvPr/>
        </p:nvSpPr>
        <p:spPr>
          <a:xfrm>
            <a:off x="188536" y="216816"/>
            <a:ext cx="2347274" cy="895547"/>
          </a:xfrm>
          <a:prstGeom prst="rect">
            <a:avLst/>
          </a:prstGeom>
          <a:solidFill>
            <a:schemeClr val="accent6">
              <a:lumMod val="20000"/>
              <a:lumOff val="80000"/>
            </a:schemeClr>
          </a:solidFill>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Booking Service</a:t>
            </a:r>
            <a:endParaRPr lang="en-IN" dirty="0"/>
          </a:p>
        </p:txBody>
      </p:sp>
      <p:sp>
        <p:nvSpPr>
          <p:cNvPr id="9" name="Rectangle 8"/>
          <p:cNvSpPr/>
          <p:nvPr/>
        </p:nvSpPr>
        <p:spPr>
          <a:xfrm>
            <a:off x="2820186" y="216816"/>
            <a:ext cx="2347274" cy="895547"/>
          </a:xfrm>
          <a:prstGeom prst="rect">
            <a:avLst/>
          </a:prstGeom>
          <a:solidFill>
            <a:schemeClr val="accent6">
              <a:lumMod val="20000"/>
              <a:lumOff val="80000"/>
            </a:schemeClr>
          </a:solidFill>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Payment Service</a:t>
            </a:r>
            <a:endParaRPr lang="en-IN" dirty="0"/>
          </a:p>
        </p:txBody>
      </p:sp>
      <p:sp>
        <p:nvSpPr>
          <p:cNvPr id="11" name="Rectangle 10"/>
          <p:cNvSpPr/>
          <p:nvPr/>
        </p:nvSpPr>
        <p:spPr>
          <a:xfrm>
            <a:off x="5751922" y="216816"/>
            <a:ext cx="2347274" cy="895547"/>
          </a:xfrm>
          <a:prstGeom prst="rect">
            <a:avLst/>
          </a:prstGeom>
          <a:solidFill>
            <a:schemeClr val="accent6">
              <a:lumMod val="20000"/>
              <a:lumOff val="80000"/>
            </a:schemeClr>
          </a:solidFill>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Seat Updating Service</a:t>
            </a:r>
            <a:endParaRPr lang="en-IN" dirty="0"/>
          </a:p>
        </p:txBody>
      </p:sp>
      <p:sp>
        <p:nvSpPr>
          <p:cNvPr id="13" name="Rectangle 12"/>
          <p:cNvSpPr/>
          <p:nvPr/>
        </p:nvSpPr>
        <p:spPr>
          <a:xfrm>
            <a:off x="8716652" y="216816"/>
            <a:ext cx="2347274" cy="895547"/>
          </a:xfrm>
          <a:prstGeom prst="rect">
            <a:avLst/>
          </a:prstGeom>
          <a:solidFill>
            <a:schemeClr val="accent6">
              <a:lumMod val="20000"/>
              <a:lumOff val="80000"/>
            </a:schemeClr>
          </a:solidFill>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Notification Service</a:t>
            </a:r>
            <a:endParaRPr lang="en-IN" dirty="0"/>
          </a:p>
        </p:txBody>
      </p:sp>
      <p:sp>
        <p:nvSpPr>
          <p:cNvPr id="16" name="TextBox 15"/>
          <p:cNvSpPr txBox="1"/>
          <p:nvPr/>
        </p:nvSpPr>
        <p:spPr>
          <a:xfrm>
            <a:off x="4986779" y="5986021"/>
            <a:ext cx="3210024" cy="369332"/>
          </a:xfrm>
          <a:prstGeom prst="rect">
            <a:avLst/>
          </a:prstGeom>
          <a:noFill/>
        </p:spPr>
        <p:txBody>
          <a:bodyPr wrap="square" rtlCol="0">
            <a:spAutoFit/>
          </a:bodyPr>
          <a:lstStyle/>
          <a:p>
            <a:r>
              <a:rPr lang="en-US" dirty="0" err="1"/>
              <a:t>Choregraphy</a:t>
            </a:r>
            <a:r>
              <a:rPr lang="en-US" dirty="0"/>
              <a:t>-Based Saga</a:t>
            </a:r>
            <a:endParaRPr lang="en-IN" dirty="0"/>
          </a:p>
        </p:txBody>
      </p:sp>
      <p:cxnSp>
        <p:nvCxnSpPr>
          <p:cNvPr id="19" name="Straight Arrow Connector 18"/>
          <p:cNvCxnSpPr>
            <a:stCxn id="2" idx="3"/>
            <a:endCxn id="23" idx="1"/>
          </p:cNvCxnSpPr>
          <p:nvPr/>
        </p:nvCxnSpPr>
        <p:spPr>
          <a:xfrm>
            <a:off x="2580587" y="2031477"/>
            <a:ext cx="765928" cy="0"/>
          </a:xfrm>
          <a:prstGeom prst="straightConnector1">
            <a:avLst/>
          </a:prstGeom>
          <a:ln w="381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3346515" y="1480009"/>
            <a:ext cx="1820945" cy="1102936"/>
          </a:xfrm>
          <a:prstGeom prst="rect">
            <a:avLst/>
          </a:prstGeom>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t>Process The Payment</a:t>
            </a:r>
            <a:endParaRPr lang="en-IN" dirty="0"/>
          </a:p>
        </p:txBody>
      </p:sp>
      <p:cxnSp>
        <p:nvCxnSpPr>
          <p:cNvPr id="27" name="Straight Arrow Connector 26"/>
          <p:cNvCxnSpPr>
            <a:stCxn id="23" idx="3"/>
            <a:endCxn id="30" idx="1"/>
          </p:cNvCxnSpPr>
          <p:nvPr/>
        </p:nvCxnSpPr>
        <p:spPr>
          <a:xfrm>
            <a:off x="5167460" y="2031477"/>
            <a:ext cx="584462" cy="0"/>
          </a:xfrm>
          <a:prstGeom prst="straightConnector1">
            <a:avLst/>
          </a:prstGeom>
          <a:ln w="381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0" name="Rectangle 29"/>
          <p:cNvSpPr/>
          <p:nvPr/>
        </p:nvSpPr>
        <p:spPr>
          <a:xfrm>
            <a:off x="5751922" y="1480008"/>
            <a:ext cx="2347274" cy="1102937"/>
          </a:xfrm>
          <a:prstGeom prst="rect">
            <a:avLst/>
          </a:prstGeom>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a:t>Update the seat availability</a:t>
            </a:r>
            <a:endParaRPr lang="en-IN" dirty="0"/>
          </a:p>
        </p:txBody>
      </p:sp>
      <p:sp>
        <p:nvSpPr>
          <p:cNvPr id="53" name="Rectangle 52"/>
          <p:cNvSpPr/>
          <p:nvPr/>
        </p:nvSpPr>
        <p:spPr>
          <a:xfrm>
            <a:off x="9257121" y="1395168"/>
            <a:ext cx="1706252" cy="1187778"/>
          </a:xfrm>
          <a:prstGeom prst="rect">
            <a:avLst/>
          </a:prstGeom>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t>Send the Confirmation</a:t>
            </a:r>
            <a:endParaRPr lang="en-IN" dirty="0"/>
          </a:p>
        </p:txBody>
      </p:sp>
      <p:sp>
        <p:nvSpPr>
          <p:cNvPr id="54" name="Rectangle 53"/>
          <p:cNvSpPr/>
          <p:nvPr/>
        </p:nvSpPr>
        <p:spPr>
          <a:xfrm>
            <a:off x="1225484" y="3341876"/>
            <a:ext cx="9737889" cy="805918"/>
          </a:xfrm>
          <a:prstGeom prst="rect">
            <a:avLst/>
          </a:prstGeom>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t>Saga Execution Controller(SEC)</a:t>
            </a:r>
            <a:endParaRPr lang="en-IN" dirty="0"/>
          </a:p>
        </p:txBody>
      </p:sp>
      <p:cxnSp>
        <p:nvCxnSpPr>
          <p:cNvPr id="56" name="Elbow Connector 55"/>
          <p:cNvCxnSpPr>
            <a:stCxn id="2" idx="1"/>
            <a:endCxn id="54" idx="1"/>
          </p:cNvCxnSpPr>
          <p:nvPr/>
        </p:nvCxnSpPr>
        <p:spPr>
          <a:xfrm rot="10800000" flipH="1" flipV="1">
            <a:off x="855482" y="2031477"/>
            <a:ext cx="370002" cy="1713358"/>
          </a:xfrm>
          <a:prstGeom prst="bentConnector3">
            <a:avLst>
              <a:gd name="adj1" fmla="val -61783"/>
            </a:avLst>
          </a:prstGeom>
          <a:ln w="381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7" name="TextBox 56"/>
          <p:cNvSpPr txBox="1"/>
          <p:nvPr/>
        </p:nvSpPr>
        <p:spPr>
          <a:xfrm>
            <a:off x="-11784" y="3686129"/>
            <a:ext cx="1564850" cy="923330"/>
          </a:xfrm>
          <a:prstGeom prst="rect">
            <a:avLst/>
          </a:prstGeom>
          <a:noFill/>
        </p:spPr>
        <p:txBody>
          <a:bodyPr wrap="square" rtlCol="0">
            <a:spAutoFit/>
          </a:bodyPr>
          <a:lstStyle/>
          <a:p>
            <a:r>
              <a:rPr lang="en-US" dirty="0"/>
              <a:t>Start the Booking Process</a:t>
            </a:r>
            <a:endParaRPr lang="en-IN" dirty="0"/>
          </a:p>
        </p:txBody>
      </p:sp>
      <p:cxnSp>
        <p:nvCxnSpPr>
          <p:cNvPr id="63" name="Straight Arrow Connector 62"/>
          <p:cNvCxnSpPr/>
          <p:nvPr/>
        </p:nvCxnSpPr>
        <p:spPr>
          <a:xfrm flipH="1">
            <a:off x="1461155" y="2550673"/>
            <a:ext cx="27110" cy="791203"/>
          </a:xfrm>
          <a:prstGeom prst="straightConnector1">
            <a:avLst/>
          </a:prstGeom>
          <a:ln w="381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4" name="TextBox 63"/>
          <p:cNvSpPr txBox="1"/>
          <p:nvPr/>
        </p:nvSpPr>
        <p:spPr>
          <a:xfrm>
            <a:off x="583274" y="2705997"/>
            <a:ext cx="914417" cy="369332"/>
          </a:xfrm>
          <a:prstGeom prst="rect">
            <a:avLst/>
          </a:prstGeom>
          <a:noFill/>
        </p:spPr>
        <p:txBody>
          <a:bodyPr wrap="none" rtlCol="0">
            <a:spAutoFit/>
          </a:bodyPr>
          <a:lstStyle/>
          <a:p>
            <a:r>
              <a:rPr lang="en-US" dirty="0"/>
              <a:t>Start T1</a:t>
            </a:r>
            <a:endParaRPr lang="en-IN" dirty="0"/>
          </a:p>
        </p:txBody>
      </p:sp>
      <p:cxnSp>
        <p:nvCxnSpPr>
          <p:cNvPr id="78" name="Straight Arrow Connector 77"/>
          <p:cNvCxnSpPr/>
          <p:nvPr/>
        </p:nvCxnSpPr>
        <p:spPr>
          <a:xfrm>
            <a:off x="2535810" y="2582945"/>
            <a:ext cx="0" cy="758931"/>
          </a:xfrm>
          <a:prstGeom prst="straightConnector1">
            <a:avLst/>
          </a:prstGeom>
          <a:ln w="381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9" name="TextBox 78"/>
          <p:cNvSpPr txBox="1"/>
          <p:nvPr/>
        </p:nvSpPr>
        <p:spPr>
          <a:xfrm>
            <a:off x="1771702" y="2649050"/>
            <a:ext cx="822661" cy="369332"/>
          </a:xfrm>
          <a:prstGeom prst="rect">
            <a:avLst/>
          </a:prstGeom>
          <a:noFill/>
        </p:spPr>
        <p:txBody>
          <a:bodyPr wrap="none" rtlCol="0">
            <a:spAutoFit/>
          </a:bodyPr>
          <a:lstStyle/>
          <a:p>
            <a:r>
              <a:rPr lang="en-US" dirty="0"/>
              <a:t>End T1</a:t>
            </a:r>
            <a:endParaRPr lang="en-IN" dirty="0"/>
          </a:p>
        </p:txBody>
      </p:sp>
      <p:cxnSp>
        <p:nvCxnSpPr>
          <p:cNvPr id="80" name="Straight Arrow Connector 79"/>
          <p:cNvCxnSpPr/>
          <p:nvPr/>
        </p:nvCxnSpPr>
        <p:spPr>
          <a:xfrm flipH="1">
            <a:off x="3768862" y="2566449"/>
            <a:ext cx="27110" cy="791203"/>
          </a:xfrm>
          <a:prstGeom prst="straightConnector1">
            <a:avLst/>
          </a:prstGeom>
          <a:ln w="381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81" name="TextBox 80"/>
          <p:cNvSpPr txBox="1"/>
          <p:nvPr/>
        </p:nvSpPr>
        <p:spPr>
          <a:xfrm>
            <a:off x="2890981" y="2721773"/>
            <a:ext cx="914417" cy="369332"/>
          </a:xfrm>
          <a:prstGeom prst="rect">
            <a:avLst/>
          </a:prstGeom>
          <a:noFill/>
        </p:spPr>
        <p:txBody>
          <a:bodyPr wrap="none" rtlCol="0">
            <a:spAutoFit/>
          </a:bodyPr>
          <a:lstStyle/>
          <a:p>
            <a:r>
              <a:rPr lang="en-US" dirty="0"/>
              <a:t>Start T2</a:t>
            </a:r>
            <a:endParaRPr lang="en-IN" dirty="0"/>
          </a:p>
        </p:txBody>
      </p:sp>
      <p:cxnSp>
        <p:nvCxnSpPr>
          <p:cNvPr id="82" name="Straight Arrow Connector 81"/>
          <p:cNvCxnSpPr/>
          <p:nvPr/>
        </p:nvCxnSpPr>
        <p:spPr>
          <a:xfrm>
            <a:off x="4843517" y="2598721"/>
            <a:ext cx="0" cy="758931"/>
          </a:xfrm>
          <a:prstGeom prst="straightConnector1">
            <a:avLst/>
          </a:prstGeom>
          <a:ln w="381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4079811" y="2703490"/>
            <a:ext cx="822661" cy="369332"/>
          </a:xfrm>
          <a:prstGeom prst="rect">
            <a:avLst/>
          </a:prstGeom>
          <a:noFill/>
        </p:spPr>
        <p:txBody>
          <a:bodyPr wrap="none" rtlCol="0">
            <a:spAutoFit/>
          </a:bodyPr>
          <a:lstStyle/>
          <a:p>
            <a:r>
              <a:rPr lang="en-US" dirty="0"/>
              <a:t>End T2</a:t>
            </a:r>
            <a:endParaRPr lang="en-IN" dirty="0"/>
          </a:p>
        </p:txBody>
      </p:sp>
      <p:cxnSp>
        <p:nvCxnSpPr>
          <p:cNvPr id="84" name="Straight Arrow Connector 83"/>
          <p:cNvCxnSpPr/>
          <p:nvPr/>
        </p:nvCxnSpPr>
        <p:spPr>
          <a:xfrm flipH="1">
            <a:off x="6305861" y="2559499"/>
            <a:ext cx="27110" cy="791203"/>
          </a:xfrm>
          <a:prstGeom prst="straightConnector1">
            <a:avLst/>
          </a:prstGeom>
          <a:ln w="381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85" name="TextBox 84"/>
          <p:cNvSpPr txBox="1"/>
          <p:nvPr/>
        </p:nvSpPr>
        <p:spPr>
          <a:xfrm>
            <a:off x="5427980" y="2714823"/>
            <a:ext cx="914417" cy="369332"/>
          </a:xfrm>
          <a:prstGeom prst="rect">
            <a:avLst/>
          </a:prstGeom>
          <a:noFill/>
        </p:spPr>
        <p:txBody>
          <a:bodyPr wrap="none" rtlCol="0">
            <a:spAutoFit/>
          </a:bodyPr>
          <a:lstStyle/>
          <a:p>
            <a:r>
              <a:rPr lang="en-US" dirty="0"/>
              <a:t>Start T3</a:t>
            </a:r>
            <a:endParaRPr lang="en-IN" dirty="0"/>
          </a:p>
        </p:txBody>
      </p:sp>
      <p:cxnSp>
        <p:nvCxnSpPr>
          <p:cNvPr id="86" name="Straight Arrow Connector 85"/>
          <p:cNvCxnSpPr/>
          <p:nvPr/>
        </p:nvCxnSpPr>
        <p:spPr>
          <a:xfrm>
            <a:off x="7380516" y="2591771"/>
            <a:ext cx="0" cy="75893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6662427" y="2664826"/>
            <a:ext cx="782778" cy="369332"/>
          </a:xfrm>
          <a:prstGeom prst="rect">
            <a:avLst/>
          </a:prstGeom>
          <a:noFill/>
        </p:spPr>
        <p:txBody>
          <a:bodyPr wrap="none" rtlCol="0">
            <a:spAutoFit/>
          </a:bodyPr>
          <a:lstStyle/>
          <a:p>
            <a:r>
              <a:rPr lang="en-US" dirty="0"/>
              <a:t>Fail T3</a:t>
            </a:r>
            <a:endParaRPr lang="en-IN" dirty="0"/>
          </a:p>
        </p:txBody>
      </p:sp>
      <p:cxnSp>
        <p:nvCxnSpPr>
          <p:cNvPr id="94" name="Straight Arrow Connector 93"/>
          <p:cNvCxnSpPr>
            <a:stCxn id="54" idx="2"/>
          </p:cNvCxnSpPr>
          <p:nvPr/>
        </p:nvCxnSpPr>
        <p:spPr>
          <a:xfrm flipH="1">
            <a:off x="6094428" y="4147794"/>
            <a:ext cx="1" cy="707010"/>
          </a:xfrm>
          <a:prstGeom prst="straightConnector1">
            <a:avLst/>
          </a:prstGeom>
          <a:ln w="381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95" name="Rectangle 94"/>
          <p:cNvSpPr/>
          <p:nvPr/>
        </p:nvSpPr>
        <p:spPr>
          <a:xfrm>
            <a:off x="4383464" y="4817097"/>
            <a:ext cx="3978111" cy="641095"/>
          </a:xfrm>
          <a:prstGeom prst="rect">
            <a:avLst/>
          </a:prstGeom>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t>Saga Log</a:t>
            </a:r>
            <a:endParaRPr lang="en-IN" dirty="0"/>
          </a:p>
        </p:txBody>
      </p:sp>
      <p:sp>
        <p:nvSpPr>
          <p:cNvPr id="101" name="Rectangle 100"/>
          <p:cNvSpPr/>
          <p:nvPr/>
        </p:nvSpPr>
        <p:spPr>
          <a:xfrm>
            <a:off x="8492750" y="2970014"/>
            <a:ext cx="1159497" cy="923330"/>
          </a:xfrm>
          <a:prstGeom prst="rect">
            <a:avLst/>
          </a:prstGeom>
        </p:spPr>
        <p:txBody>
          <a:bodyPr wrap="square">
            <a:spAutoFit/>
          </a:bodyPr>
          <a:lstStyle/>
          <a:p>
            <a:r>
              <a:rPr lang="en-US" dirty="0"/>
              <a:t>End the Booking Process</a:t>
            </a:r>
            <a:endParaRPr lang="en-IN" dirty="0"/>
          </a:p>
        </p:txBody>
      </p:sp>
      <p:cxnSp>
        <p:nvCxnSpPr>
          <p:cNvPr id="4" name="Elbow Connector 3"/>
          <p:cNvCxnSpPr>
            <a:stCxn id="30" idx="3"/>
          </p:cNvCxnSpPr>
          <p:nvPr/>
        </p:nvCxnSpPr>
        <p:spPr>
          <a:xfrm>
            <a:off x="8099196" y="2031477"/>
            <a:ext cx="460342" cy="1326175"/>
          </a:xfrm>
          <a:prstGeom prst="bentConnector2">
            <a:avLst/>
          </a:prstGeom>
          <a:ln w="381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3634146"/>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18317757"/>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DevSecOps</a:t>
            </a:r>
            <a:endParaRPr lang="en-IN" dirty="0"/>
          </a:p>
        </p:txBody>
      </p:sp>
      <p:sp>
        <p:nvSpPr>
          <p:cNvPr id="3" name="Content Placeholder 2"/>
          <p:cNvSpPr>
            <a:spLocks noGrp="1"/>
          </p:cNvSpPr>
          <p:nvPr>
            <p:ph idx="1"/>
          </p:nvPr>
        </p:nvSpPr>
        <p:spPr/>
        <p:txBody>
          <a:bodyPr/>
          <a:lstStyle/>
          <a:p>
            <a:r>
              <a:rPr lang="en-US" dirty="0"/>
              <a:t>In development, security focuses on to identifying and preventing the vulnerabilities, and in operations, monitoring and defending against the attacks are the main objectives.</a:t>
            </a:r>
          </a:p>
          <a:p>
            <a:endParaRPr lang="en-IN" dirty="0"/>
          </a:p>
        </p:txBody>
      </p:sp>
    </p:spTree>
    <p:extLst>
      <p:ext uri="{BB962C8B-B14F-4D97-AF65-F5344CB8AC3E}">
        <p14:creationId xmlns:p14="http://schemas.microsoft.com/office/powerpoint/2010/main" val="2552361921"/>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183177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D05BBD-0E97-2A85-60F6-9BF682301274}"/>
              </a:ext>
            </a:extLst>
          </p:cNvPr>
          <p:cNvSpPr>
            <a:spLocks noGrp="1"/>
          </p:cNvSpPr>
          <p:nvPr>
            <p:ph type="title"/>
          </p:nvPr>
        </p:nvSpPr>
        <p:spPr/>
        <p:txBody>
          <a:bodyPr/>
          <a:lstStyle/>
          <a:p>
            <a:r>
              <a:rPr lang="en-US" dirty="0"/>
              <a:t>Design Patterns</a:t>
            </a:r>
            <a:endParaRPr lang="en-IN" dirty="0"/>
          </a:p>
        </p:txBody>
      </p:sp>
      <p:sp>
        <p:nvSpPr>
          <p:cNvPr id="3" name="Content Placeholder 2">
            <a:extLst>
              <a:ext uri="{FF2B5EF4-FFF2-40B4-BE49-F238E27FC236}">
                <a16:creationId xmlns:a16="http://schemas.microsoft.com/office/drawing/2014/main" id="{7880687B-529A-3ED8-40F9-A6813549E113}"/>
              </a:ext>
            </a:extLst>
          </p:cNvPr>
          <p:cNvSpPr>
            <a:spLocks noGrp="1"/>
          </p:cNvSpPr>
          <p:nvPr>
            <p:ph idx="1"/>
          </p:nvPr>
        </p:nvSpPr>
        <p:spPr/>
        <p:txBody>
          <a:bodyPr/>
          <a:lstStyle/>
          <a:p>
            <a:r>
              <a:rPr lang="en-US" dirty="0"/>
              <a:t>Intent</a:t>
            </a:r>
          </a:p>
          <a:p>
            <a:r>
              <a:rPr lang="en-US" dirty="0"/>
              <a:t>Motivation</a:t>
            </a:r>
          </a:p>
          <a:p>
            <a:r>
              <a:rPr lang="en-US" dirty="0"/>
              <a:t>Structure of Classes</a:t>
            </a:r>
          </a:p>
          <a:p>
            <a:r>
              <a:rPr lang="en-US" dirty="0"/>
              <a:t>Code Example</a:t>
            </a:r>
            <a:endParaRPr lang="en-IN" dirty="0"/>
          </a:p>
        </p:txBody>
      </p:sp>
    </p:spTree>
    <p:extLst>
      <p:ext uri="{BB962C8B-B14F-4D97-AF65-F5344CB8AC3E}">
        <p14:creationId xmlns:p14="http://schemas.microsoft.com/office/powerpoint/2010/main" val="33972718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9F24F8A7-4721-951F-E942-79CD64B52C6B}"/>
              </a:ext>
            </a:extLst>
          </p:cNvPr>
          <p:cNvGraphicFramePr/>
          <p:nvPr>
            <p:extLst>
              <p:ext uri="{D42A27DB-BD31-4B8C-83A1-F6EECF244321}">
                <p14:modId xmlns:p14="http://schemas.microsoft.com/office/powerpoint/2010/main" val="1015091692"/>
              </p:ext>
            </p:extLst>
          </p:nvPr>
        </p:nvGraphicFramePr>
        <p:xfrm>
          <a:off x="644893" y="115503"/>
          <a:ext cx="11454063" cy="649705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411430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0713787-DC1E-E77C-FBA9-E5AB80573B8B}"/>
              </a:ext>
            </a:extLst>
          </p:cNvPr>
          <p:cNvSpPr>
            <a:spLocks noGrp="1"/>
          </p:cNvSpPr>
          <p:nvPr>
            <p:ph idx="1"/>
          </p:nvPr>
        </p:nvSpPr>
        <p:spPr>
          <a:xfrm>
            <a:off x="838200" y="298383"/>
            <a:ext cx="10515600" cy="5878580"/>
          </a:xfrm>
        </p:spPr>
        <p:txBody>
          <a:bodyPr/>
          <a:lstStyle/>
          <a:p>
            <a:r>
              <a:rPr lang="en-US" dirty="0"/>
              <a:t>Creational-</a:t>
            </a:r>
          </a:p>
          <a:p>
            <a:r>
              <a:rPr lang="en-US" dirty="0"/>
              <a:t>Factory Design Pattern</a:t>
            </a:r>
          </a:p>
          <a:p>
            <a:r>
              <a:rPr lang="en-US" dirty="0"/>
              <a:t>Builder</a:t>
            </a:r>
          </a:p>
          <a:p>
            <a:r>
              <a:rPr lang="en-US" dirty="0"/>
              <a:t>Abstract Factory</a:t>
            </a:r>
          </a:p>
          <a:p>
            <a:r>
              <a:rPr lang="en-US" dirty="0"/>
              <a:t>Prototype</a:t>
            </a:r>
          </a:p>
          <a:p>
            <a:r>
              <a:rPr lang="en-US" dirty="0"/>
              <a:t>Singleton- </a:t>
            </a:r>
          </a:p>
          <a:p>
            <a:pPr lvl="1"/>
            <a:r>
              <a:rPr lang="en-US" dirty="0"/>
              <a:t>Intent - ensures class has only one instance , while providing the global access to this instance</a:t>
            </a:r>
          </a:p>
          <a:p>
            <a:pPr lvl="1"/>
            <a:r>
              <a:rPr lang="en-US" dirty="0"/>
              <a:t>Solution- make default constructor as private</a:t>
            </a:r>
          </a:p>
          <a:p>
            <a:pPr lvl="1"/>
            <a:r>
              <a:rPr lang="en-US" dirty="0"/>
              <a:t>Create a static creation method that acts as </a:t>
            </a:r>
            <a:r>
              <a:rPr lang="en-US"/>
              <a:t>a constructor</a:t>
            </a:r>
            <a:endParaRPr lang="en-IN" dirty="0"/>
          </a:p>
        </p:txBody>
      </p:sp>
    </p:spTree>
    <p:extLst>
      <p:ext uri="{BB962C8B-B14F-4D97-AF65-F5344CB8AC3E}">
        <p14:creationId xmlns:p14="http://schemas.microsoft.com/office/powerpoint/2010/main" val="7514189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83287"/>
          </a:xfrm>
        </p:spPr>
        <p:txBody>
          <a:bodyPr>
            <a:normAutofit fontScale="90000"/>
          </a:bodyPr>
          <a:lstStyle/>
          <a:p>
            <a:r>
              <a:rPr lang="en-US" dirty="0"/>
              <a:t>Spring Framework</a:t>
            </a:r>
            <a:endParaRPr lang="en-IN" dirty="0"/>
          </a:p>
        </p:txBody>
      </p:sp>
      <p:sp>
        <p:nvSpPr>
          <p:cNvPr id="3" name="Content Placeholder 2"/>
          <p:cNvSpPr>
            <a:spLocks noGrp="1"/>
          </p:cNvSpPr>
          <p:nvPr>
            <p:ph idx="1"/>
          </p:nvPr>
        </p:nvSpPr>
        <p:spPr>
          <a:xfrm>
            <a:off x="649664" y="848412"/>
            <a:ext cx="10515600" cy="4351338"/>
          </a:xfrm>
        </p:spPr>
        <p:txBody>
          <a:bodyPr/>
          <a:lstStyle/>
          <a:p>
            <a:r>
              <a:rPr lang="en-US" sz="1800" dirty="0"/>
              <a:t>Spring framework is a Java Platform that provides comprehensive infrastructure support for developing the Java Applications.</a:t>
            </a:r>
          </a:p>
          <a:p>
            <a:endParaRPr lang="en-IN" dirty="0"/>
          </a:p>
        </p:txBody>
      </p:sp>
      <p:pic>
        <p:nvPicPr>
          <p:cNvPr id="1026" name="Picture 2" descr="https://docs.spring.io/spring-framework/docs/3.0.x/spring-framework-reference/html/images/spring-overview.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01798" y="1423447"/>
            <a:ext cx="7164371" cy="52130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96162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35289" y="530266"/>
            <a:ext cx="11067069" cy="6186309"/>
          </a:xfrm>
          <a:prstGeom prst="rect">
            <a:avLst/>
          </a:prstGeom>
        </p:spPr>
        <p:txBody>
          <a:bodyPr wrap="square">
            <a:spAutoFit/>
          </a:bodyPr>
          <a:lstStyle/>
          <a:p>
            <a:r>
              <a:rPr lang="en-US" dirty="0">
                <a:solidFill>
                  <a:srgbClr val="000000"/>
                </a:solidFill>
                <a:latin typeface="Calibri" panose="020F0502020204030204" pitchFamily="34" charset="0"/>
                <a:ea typeface="Calibri" panose="020F0502020204030204" pitchFamily="34" charset="0"/>
                <a:cs typeface="Calibri" panose="020F0502020204030204" pitchFamily="34" charset="0"/>
              </a:rPr>
              <a:t>Spring -</a:t>
            </a:r>
          </a:p>
          <a:p>
            <a:r>
              <a:rPr lang="en-US" dirty="0">
                <a:solidFill>
                  <a:srgbClr val="000000"/>
                </a:solidFill>
                <a:latin typeface="Calibri" panose="020F0502020204030204" pitchFamily="34" charset="0"/>
                <a:ea typeface="Calibri" panose="020F0502020204030204" pitchFamily="34" charset="0"/>
                <a:cs typeface="Calibri" panose="020F0502020204030204" pitchFamily="34" charset="0"/>
              </a:rPr>
              <a:t>- Java Platform that provides comprehensive </a:t>
            </a:r>
          </a:p>
          <a:p>
            <a:r>
              <a:rPr lang="en-US" dirty="0">
                <a:solidFill>
                  <a:srgbClr val="000000"/>
                </a:solidFill>
                <a:latin typeface="Calibri" panose="020F0502020204030204" pitchFamily="34" charset="0"/>
                <a:ea typeface="Calibri" panose="020F0502020204030204" pitchFamily="34" charset="0"/>
                <a:cs typeface="Calibri" panose="020F0502020204030204" pitchFamily="34" charset="0"/>
              </a:rPr>
              <a:t>infrastructure support for developing java </a:t>
            </a:r>
            <a:r>
              <a:rPr lang="en-US" dirty="0" err="1">
                <a:solidFill>
                  <a:srgbClr val="000000"/>
                </a:solidFill>
                <a:latin typeface="Calibri" panose="020F0502020204030204" pitchFamily="34" charset="0"/>
                <a:ea typeface="Calibri" panose="020F0502020204030204" pitchFamily="34" charset="0"/>
                <a:cs typeface="Calibri" panose="020F0502020204030204" pitchFamily="34" charset="0"/>
              </a:rPr>
              <a:t>APplications</a:t>
            </a:r>
            <a:endParaRPr lang="en-US"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r>
              <a:rPr lang="en-US" dirty="0">
                <a:solidFill>
                  <a:srgbClr val="000000"/>
                </a:solidFill>
                <a:latin typeface="Calibri" panose="020F0502020204030204" pitchFamily="34" charset="0"/>
                <a:ea typeface="Calibri" panose="020F0502020204030204" pitchFamily="34" charset="0"/>
                <a:cs typeface="Calibri" panose="020F0502020204030204" pitchFamily="34" charset="0"/>
              </a:rPr>
              <a:t>- open source, </a:t>
            </a:r>
            <a:r>
              <a:rPr lang="en-US" u="sng" dirty="0" err="1">
                <a:solidFill>
                  <a:srgbClr val="000000"/>
                </a:solidFill>
                <a:latin typeface="Calibri" panose="020F0502020204030204" pitchFamily="34" charset="0"/>
                <a:ea typeface="Calibri" panose="020F0502020204030204" pitchFamily="34" charset="0"/>
                <a:cs typeface="Calibri" panose="020F0502020204030204" pitchFamily="34" charset="0"/>
              </a:rPr>
              <a:t>lighteweight</a:t>
            </a:r>
            <a:r>
              <a:rPr lang="en-US" dirty="0">
                <a:solidFill>
                  <a:srgbClr val="000000"/>
                </a:solidFill>
                <a:latin typeface="Calibri" panose="020F0502020204030204" pitchFamily="34" charset="0"/>
                <a:ea typeface="Calibri" panose="020F0502020204030204" pitchFamily="34" charset="0"/>
                <a:cs typeface="Calibri" panose="020F0502020204030204" pitchFamily="34" charset="0"/>
              </a:rPr>
              <a:t>, aspect - oriented loosely coupled, container,</a:t>
            </a:r>
          </a:p>
          <a:p>
            <a:r>
              <a:rPr lang="en-US" dirty="0">
                <a:solidFill>
                  <a:srgbClr val="000000"/>
                </a:solidFill>
                <a:latin typeface="Calibri" panose="020F0502020204030204" pitchFamily="34" charset="0"/>
                <a:ea typeface="Calibri" panose="020F0502020204030204" pitchFamily="34" charset="0"/>
                <a:cs typeface="Calibri" panose="020F0502020204030204" pitchFamily="34" charset="0"/>
              </a:rPr>
              <a:t>- based java framework</a:t>
            </a:r>
            <a:br>
              <a:rPr lang="en-US" dirty="0">
                <a:solidFill>
                  <a:srgbClr val="000000"/>
                </a:solidFill>
                <a:latin typeface="Calibri" panose="020F0502020204030204" pitchFamily="34" charset="0"/>
                <a:ea typeface="Calibri" panose="020F0502020204030204" pitchFamily="34" charset="0"/>
                <a:cs typeface="Calibri" panose="020F0502020204030204" pitchFamily="34" charset="0"/>
              </a:rPr>
            </a:br>
            <a:endParaRPr lang="en-US"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r>
              <a:rPr lang="en-US" dirty="0">
                <a:solidFill>
                  <a:srgbClr val="000000"/>
                </a:solidFill>
                <a:latin typeface="Calibri" panose="020F0502020204030204" pitchFamily="34" charset="0"/>
                <a:ea typeface="Calibri" panose="020F0502020204030204" pitchFamily="34" charset="0"/>
                <a:cs typeface="Calibri" panose="020F0502020204030204" pitchFamily="34" charset="0"/>
              </a:rPr>
              <a:t>Dependency Injection or IOC</a:t>
            </a:r>
          </a:p>
          <a:p>
            <a:r>
              <a:rPr lang="en-US" dirty="0">
                <a:solidFill>
                  <a:srgbClr val="000000"/>
                </a:solidFill>
                <a:latin typeface="Calibri" panose="020F0502020204030204" pitchFamily="34" charset="0"/>
                <a:ea typeface="Calibri" panose="020F0502020204030204" pitchFamily="34" charset="0"/>
                <a:cs typeface="Calibri" panose="020F0502020204030204" pitchFamily="34" charset="0"/>
              </a:rPr>
              <a:t>- Using IOC, spring offers creating and inject the required instances </a:t>
            </a:r>
          </a:p>
          <a:p>
            <a:r>
              <a:rPr lang="en-US" dirty="0">
                <a:solidFill>
                  <a:srgbClr val="000000"/>
                </a:solidFill>
                <a:latin typeface="Calibri" panose="020F0502020204030204" pitchFamily="34" charset="0"/>
                <a:ea typeface="Calibri" panose="020F0502020204030204" pitchFamily="34" charset="0"/>
                <a:cs typeface="Calibri" panose="020F0502020204030204" pitchFamily="34" charset="0"/>
              </a:rPr>
              <a:t>- </a:t>
            </a:r>
          </a:p>
          <a:p>
            <a:r>
              <a:rPr lang="en-US" u="sng" dirty="0" err="1">
                <a:solidFill>
                  <a:srgbClr val="000000"/>
                </a:solidFill>
                <a:latin typeface="Calibri" panose="020F0502020204030204" pitchFamily="34" charset="0"/>
                <a:ea typeface="Calibri" panose="020F0502020204030204" pitchFamily="34" charset="0"/>
                <a:cs typeface="Calibri" panose="020F0502020204030204" pitchFamily="34" charset="0"/>
              </a:rPr>
              <a:t>Config</a:t>
            </a:r>
            <a:r>
              <a:rPr lang="en-US" dirty="0">
                <a:solidFill>
                  <a:srgbClr val="000000"/>
                </a:solidFill>
                <a:latin typeface="Calibri" panose="020F0502020204030204" pitchFamily="34" charset="0"/>
                <a:ea typeface="Calibri" panose="020F0502020204030204" pitchFamily="34" charset="0"/>
                <a:cs typeface="Calibri" panose="020F0502020204030204" pitchFamily="34" charset="0"/>
              </a:rPr>
              <a:t> File(Class </a:t>
            </a:r>
            <a:r>
              <a:rPr lang="en-US" u="sng" dirty="0">
                <a:solidFill>
                  <a:srgbClr val="000000"/>
                </a:solidFill>
                <a:latin typeface="Calibri" panose="020F0502020204030204" pitchFamily="34" charset="0"/>
                <a:ea typeface="Calibri" panose="020F0502020204030204" pitchFamily="34" charset="0"/>
                <a:cs typeface="Calibri" panose="020F0502020204030204" pitchFamily="34" charset="0"/>
              </a:rPr>
              <a:t>Airtel</a:t>
            </a:r>
            <a:r>
              <a:rPr lang="en-US" dirty="0">
                <a:solidFill>
                  <a:srgbClr val="000000"/>
                </a:solidFill>
                <a:latin typeface="Calibri" panose="020F0502020204030204" pitchFamily="34" charset="0"/>
                <a:ea typeface="Calibri" panose="020F0502020204030204" pitchFamily="34" charset="0"/>
                <a:cs typeface="Calibri" panose="020F0502020204030204" pitchFamily="34" charset="0"/>
              </a:rPr>
              <a:t>, class </a:t>
            </a:r>
            <a:r>
              <a:rPr lang="en-US" u="sng" dirty="0" err="1">
                <a:solidFill>
                  <a:srgbClr val="000000"/>
                </a:solidFill>
                <a:latin typeface="Calibri" panose="020F0502020204030204" pitchFamily="34" charset="0"/>
                <a:ea typeface="Calibri" panose="020F0502020204030204" pitchFamily="34" charset="0"/>
                <a:cs typeface="Calibri" panose="020F0502020204030204" pitchFamily="34" charset="0"/>
              </a:rPr>
              <a:t>Jio</a:t>
            </a:r>
            <a:r>
              <a:rPr lang="en-US" dirty="0">
                <a:solidFill>
                  <a:srgbClr val="000000"/>
                </a:solidFill>
                <a:latin typeface="Calibri" panose="020F0502020204030204" pitchFamily="34" charset="0"/>
                <a:ea typeface="Calibri" panose="020F0502020204030204" pitchFamily="34" charset="0"/>
                <a:cs typeface="Calibri" panose="020F0502020204030204" pitchFamily="34" charset="0"/>
              </a:rPr>
              <a:t>)---&gt;object of these classes</a:t>
            </a:r>
          </a:p>
          <a:p>
            <a:br>
              <a:rPr lang="en-US" dirty="0">
                <a:solidFill>
                  <a:srgbClr val="000000"/>
                </a:solidFill>
                <a:latin typeface="Calibri" panose="020F0502020204030204" pitchFamily="34" charset="0"/>
                <a:ea typeface="Calibri" panose="020F0502020204030204" pitchFamily="34" charset="0"/>
                <a:cs typeface="Calibri" panose="020F0502020204030204" pitchFamily="34" charset="0"/>
              </a:rPr>
            </a:br>
            <a:r>
              <a:rPr lang="en-US" dirty="0" err="1">
                <a:solidFill>
                  <a:srgbClr val="000000"/>
                </a:solidFill>
                <a:latin typeface="Calibri" panose="020F0502020204030204" pitchFamily="34" charset="0"/>
                <a:ea typeface="Calibri" panose="020F0502020204030204" pitchFamily="34" charset="0"/>
                <a:cs typeface="Calibri" panose="020F0502020204030204" pitchFamily="34" charset="0"/>
              </a:rPr>
              <a:t>getBean</a:t>
            </a:r>
            <a:r>
              <a:rPr lang="en-US" dirty="0">
                <a:solidFill>
                  <a:srgbClr val="000000"/>
                </a:solidFill>
                <a:latin typeface="Calibri" panose="020F0502020204030204" pitchFamily="34" charset="0"/>
                <a:ea typeface="Calibri" panose="020F0502020204030204" pitchFamily="34" charset="0"/>
                <a:cs typeface="Calibri" panose="020F0502020204030204" pitchFamily="34" charset="0"/>
              </a:rPr>
              <a:t>()--&gt;get object of the class</a:t>
            </a:r>
            <a:br>
              <a:rPr lang="en-US" dirty="0">
                <a:solidFill>
                  <a:srgbClr val="000000"/>
                </a:solidFill>
                <a:latin typeface="Calibri" panose="020F0502020204030204" pitchFamily="34" charset="0"/>
                <a:ea typeface="Calibri" panose="020F0502020204030204" pitchFamily="34" charset="0"/>
                <a:cs typeface="Calibri" panose="020F0502020204030204" pitchFamily="34" charset="0"/>
              </a:rPr>
            </a:br>
            <a:endParaRPr lang="en-US"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r>
              <a:rPr lang="en-US" dirty="0">
                <a:solidFill>
                  <a:srgbClr val="000000"/>
                </a:solidFill>
                <a:latin typeface="Calibri" panose="020F0502020204030204" pitchFamily="34" charset="0"/>
                <a:ea typeface="Calibri" panose="020F0502020204030204" pitchFamily="34" charset="0"/>
                <a:cs typeface="Calibri" panose="020F0502020204030204" pitchFamily="34" charset="0"/>
              </a:rPr>
              <a:t>IOC </a:t>
            </a:r>
            <a:r>
              <a:rPr lang="en-US" dirty="0" err="1">
                <a:solidFill>
                  <a:srgbClr val="000000"/>
                </a:solidFill>
                <a:latin typeface="Calibri" panose="020F0502020204030204" pitchFamily="34" charset="0"/>
                <a:ea typeface="Calibri" panose="020F0502020204030204" pitchFamily="34" charset="0"/>
                <a:cs typeface="Calibri" panose="020F0502020204030204" pitchFamily="34" charset="0"/>
              </a:rPr>
              <a:t>COntainer</a:t>
            </a:r>
            <a:r>
              <a:rPr lang="en-US" dirty="0">
                <a:solidFill>
                  <a:srgbClr val="000000"/>
                </a:solidFill>
                <a:latin typeface="Calibri" panose="020F0502020204030204" pitchFamily="34" charset="0"/>
                <a:ea typeface="Calibri" panose="020F0502020204030204" pitchFamily="34" charset="0"/>
                <a:cs typeface="Calibri" panose="020F0502020204030204" pitchFamily="34" charset="0"/>
              </a:rPr>
              <a:t> Types-</a:t>
            </a:r>
          </a:p>
          <a:p>
            <a:br>
              <a:rPr lang="en-US" dirty="0">
                <a:solidFill>
                  <a:srgbClr val="000000"/>
                </a:solidFill>
                <a:latin typeface="Calibri" panose="020F0502020204030204" pitchFamily="34" charset="0"/>
                <a:ea typeface="Calibri" panose="020F0502020204030204" pitchFamily="34" charset="0"/>
                <a:cs typeface="Calibri" panose="020F0502020204030204" pitchFamily="34" charset="0"/>
              </a:rPr>
            </a:br>
            <a:r>
              <a:rPr lang="en-US" dirty="0">
                <a:solidFill>
                  <a:srgbClr val="000000"/>
                </a:solidFill>
                <a:latin typeface="Calibri" panose="020F0502020204030204" pitchFamily="34" charset="0"/>
                <a:ea typeface="Calibri" panose="020F0502020204030204" pitchFamily="34" charset="0"/>
                <a:cs typeface="Calibri" panose="020F0502020204030204" pitchFamily="34" charset="0"/>
              </a:rPr>
              <a:t>1. Interface </a:t>
            </a:r>
            <a:r>
              <a:rPr lang="en-US" dirty="0" err="1">
                <a:solidFill>
                  <a:srgbClr val="000000"/>
                </a:solidFill>
                <a:latin typeface="Calibri" panose="020F0502020204030204" pitchFamily="34" charset="0"/>
                <a:ea typeface="Calibri" panose="020F0502020204030204" pitchFamily="34" charset="0"/>
                <a:cs typeface="Calibri" panose="020F0502020204030204" pitchFamily="34" charset="0"/>
              </a:rPr>
              <a:t>BeanFactory</a:t>
            </a:r>
            <a:r>
              <a:rPr lang="en-US" dirty="0">
                <a:solidFill>
                  <a:srgbClr val="000000"/>
                </a:solidFill>
                <a:latin typeface="Calibri" panose="020F0502020204030204" pitchFamily="34" charset="0"/>
                <a:ea typeface="Calibri" panose="020F0502020204030204" pitchFamily="34" charset="0"/>
                <a:cs typeface="Calibri" panose="020F0502020204030204" pitchFamily="34" charset="0"/>
              </a:rPr>
              <a:t> - factory of beans which creates and dispenses the beans</a:t>
            </a:r>
          </a:p>
          <a:p>
            <a:r>
              <a:rPr lang="en-US" dirty="0">
                <a:solidFill>
                  <a:srgbClr val="000000"/>
                </a:solidFill>
                <a:latin typeface="Calibri" panose="020F0502020204030204" pitchFamily="34" charset="0"/>
                <a:ea typeface="Calibri" panose="020F0502020204030204" pitchFamily="34" charset="0"/>
                <a:cs typeface="Calibri" panose="020F0502020204030204" pitchFamily="34" charset="0"/>
              </a:rPr>
              <a:t>2. Interface </a:t>
            </a:r>
            <a:r>
              <a:rPr lang="en-US" dirty="0" err="1">
                <a:solidFill>
                  <a:srgbClr val="000000"/>
                </a:solidFill>
                <a:latin typeface="Calibri" panose="020F0502020204030204" pitchFamily="34" charset="0"/>
                <a:ea typeface="Calibri" panose="020F0502020204030204" pitchFamily="34" charset="0"/>
                <a:cs typeface="Calibri" panose="020F0502020204030204" pitchFamily="34" charset="0"/>
              </a:rPr>
              <a:t>ApplicationContext</a:t>
            </a:r>
            <a:r>
              <a:rPr lang="en-US" dirty="0">
                <a:solidFill>
                  <a:srgbClr val="000000"/>
                </a:solidFill>
                <a:latin typeface="Calibri" panose="020F0502020204030204" pitchFamily="34" charset="0"/>
                <a:ea typeface="Calibri" panose="020F0502020204030204" pitchFamily="34" charset="0"/>
                <a:cs typeface="Calibri" panose="020F0502020204030204" pitchFamily="34" charset="0"/>
              </a:rPr>
              <a:t> extends the </a:t>
            </a:r>
            <a:r>
              <a:rPr lang="en-US" dirty="0" err="1">
                <a:solidFill>
                  <a:srgbClr val="000000"/>
                </a:solidFill>
                <a:latin typeface="Calibri" panose="020F0502020204030204" pitchFamily="34" charset="0"/>
                <a:ea typeface="Calibri" panose="020F0502020204030204" pitchFamily="34" charset="0"/>
                <a:cs typeface="Calibri" panose="020F0502020204030204" pitchFamily="34" charset="0"/>
              </a:rPr>
              <a:t>BeanFactory</a:t>
            </a:r>
            <a:endParaRPr lang="en-US"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r>
              <a:rPr lang="en-US" dirty="0">
                <a:solidFill>
                  <a:srgbClr val="000000"/>
                </a:solidFill>
                <a:latin typeface="Calibri" panose="020F0502020204030204" pitchFamily="34" charset="0"/>
                <a:ea typeface="Calibri" panose="020F0502020204030204" pitchFamily="34" charset="0"/>
                <a:cs typeface="Calibri" panose="020F0502020204030204" pitchFamily="34" charset="0"/>
              </a:rPr>
              <a:t>when we initialize the </a:t>
            </a:r>
            <a:r>
              <a:rPr lang="en-US" dirty="0" err="1">
                <a:solidFill>
                  <a:srgbClr val="000000"/>
                </a:solidFill>
                <a:latin typeface="Calibri" panose="020F0502020204030204" pitchFamily="34" charset="0"/>
                <a:ea typeface="Calibri" panose="020F0502020204030204" pitchFamily="34" charset="0"/>
                <a:cs typeface="Calibri" panose="020F0502020204030204" pitchFamily="34" charset="0"/>
              </a:rPr>
              <a:t>ApplicationContext</a:t>
            </a:r>
            <a:r>
              <a:rPr lang="en-US"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dirty="0" err="1">
                <a:solidFill>
                  <a:srgbClr val="000000"/>
                </a:solidFill>
                <a:latin typeface="Calibri" panose="020F0502020204030204" pitchFamily="34" charset="0"/>
                <a:ea typeface="Calibri" panose="020F0502020204030204" pitchFamily="34" charset="0"/>
                <a:cs typeface="Calibri" panose="020F0502020204030204" pitchFamily="34" charset="0"/>
              </a:rPr>
              <a:t>BeanFactory</a:t>
            </a:r>
            <a:r>
              <a:rPr lang="en-US" dirty="0">
                <a:solidFill>
                  <a:srgbClr val="000000"/>
                </a:solidFill>
                <a:latin typeface="Calibri" panose="020F0502020204030204" pitchFamily="34" charset="0"/>
                <a:ea typeface="Calibri" panose="020F0502020204030204" pitchFamily="34" charset="0"/>
                <a:cs typeface="Calibri" panose="020F0502020204030204" pitchFamily="34" charset="0"/>
              </a:rPr>
              <a:t> container will get </a:t>
            </a:r>
            <a:r>
              <a:rPr lang="en-US" u="sng" dirty="0" err="1">
                <a:solidFill>
                  <a:srgbClr val="000000"/>
                </a:solidFill>
                <a:latin typeface="Calibri" panose="020F0502020204030204" pitchFamily="34" charset="0"/>
                <a:ea typeface="Calibri" panose="020F0502020204030204" pitchFamily="34" charset="0"/>
                <a:cs typeface="Calibri" panose="020F0502020204030204" pitchFamily="34" charset="0"/>
              </a:rPr>
              <a:t>initialise</a:t>
            </a:r>
            <a:endParaRPr lang="en-US"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r>
              <a:rPr lang="en-US" dirty="0">
                <a:solidFill>
                  <a:srgbClr val="000000"/>
                </a:solidFill>
                <a:latin typeface="Calibri" panose="020F0502020204030204" pitchFamily="34" charset="0"/>
                <a:ea typeface="Calibri" panose="020F0502020204030204" pitchFamily="34" charset="0"/>
                <a:cs typeface="Calibri" panose="020F0502020204030204" pitchFamily="34" charset="0"/>
              </a:rPr>
              <a:t>- types-</a:t>
            </a:r>
          </a:p>
          <a:p>
            <a:r>
              <a:rPr lang="en-US" dirty="0">
                <a:solidFill>
                  <a:srgbClr val="000000"/>
                </a:solidFill>
                <a:latin typeface="Calibri" panose="020F0502020204030204" pitchFamily="34" charset="0"/>
                <a:ea typeface="Calibri" panose="020F0502020204030204" pitchFamily="34" charset="0"/>
                <a:cs typeface="Calibri" panose="020F0502020204030204" pitchFamily="34" charset="0"/>
              </a:rPr>
              <a:t>1. </a:t>
            </a:r>
            <a:r>
              <a:rPr lang="en-US" dirty="0" err="1">
                <a:solidFill>
                  <a:srgbClr val="000000"/>
                </a:solidFill>
                <a:latin typeface="Calibri" panose="020F0502020204030204" pitchFamily="34" charset="0"/>
                <a:ea typeface="Calibri" panose="020F0502020204030204" pitchFamily="34" charset="0"/>
                <a:cs typeface="Calibri" panose="020F0502020204030204" pitchFamily="34" charset="0"/>
              </a:rPr>
              <a:t>ClassPathXmlApplicationContext</a:t>
            </a:r>
            <a:endParaRPr lang="en-US"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r>
              <a:rPr lang="en-US" dirty="0">
                <a:solidFill>
                  <a:srgbClr val="000000"/>
                </a:solidFill>
                <a:latin typeface="Calibri" panose="020F0502020204030204" pitchFamily="34" charset="0"/>
                <a:ea typeface="Calibri" panose="020F0502020204030204" pitchFamily="34" charset="0"/>
                <a:cs typeface="Calibri" panose="020F0502020204030204" pitchFamily="34" charset="0"/>
              </a:rPr>
              <a:t>2. </a:t>
            </a:r>
            <a:r>
              <a:rPr lang="en-US" dirty="0" err="1">
                <a:solidFill>
                  <a:srgbClr val="000000"/>
                </a:solidFill>
                <a:latin typeface="Calibri" panose="020F0502020204030204" pitchFamily="34" charset="0"/>
                <a:ea typeface="Calibri" panose="020F0502020204030204" pitchFamily="34" charset="0"/>
                <a:cs typeface="Calibri" panose="020F0502020204030204" pitchFamily="34" charset="0"/>
              </a:rPr>
              <a:t>FileSystemXmlApplicationContext</a:t>
            </a:r>
            <a:endParaRPr lang="en-US"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r>
              <a:rPr lang="en-US" dirty="0">
                <a:solidFill>
                  <a:srgbClr val="000000"/>
                </a:solidFill>
                <a:latin typeface="Calibri" panose="020F0502020204030204" pitchFamily="34" charset="0"/>
                <a:ea typeface="Calibri" panose="020F0502020204030204" pitchFamily="34" charset="0"/>
                <a:cs typeface="Calibri" panose="020F0502020204030204" pitchFamily="34" charset="0"/>
              </a:rPr>
              <a:t>2. </a:t>
            </a:r>
            <a:r>
              <a:rPr lang="en-US" dirty="0" err="1">
                <a:solidFill>
                  <a:srgbClr val="000000"/>
                </a:solidFill>
                <a:latin typeface="Calibri" panose="020F0502020204030204" pitchFamily="34" charset="0"/>
                <a:ea typeface="Calibri" panose="020F0502020204030204" pitchFamily="34" charset="0"/>
                <a:cs typeface="Calibri" panose="020F0502020204030204" pitchFamily="34" charset="0"/>
              </a:rPr>
              <a:t>XmlWebApplicationContext</a:t>
            </a:r>
            <a:endParaRPr lang="en-US" dirty="0">
              <a:solidFill>
                <a:srgbClr val="000000"/>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8671734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75035" y="966003"/>
            <a:ext cx="11491273" cy="5355312"/>
          </a:xfrm>
          <a:prstGeom prst="rect">
            <a:avLst/>
          </a:prstGeom>
        </p:spPr>
        <p:txBody>
          <a:bodyPr wrap="square">
            <a:spAutoFit/>
          </a:bodyPr>
          <a:lstStyle/>
          <a:p>
            <a:br>
              <a:rPr lang="en-US" dirty="0">
                <a:solidFill>
                  <a:srgbClr val="000000"/>
                </a:solidFill>
                <a:latin typeface="Courier New" panose="02070309020205020404" pitchFamily="49" charset="0"/>
              </a:rPr>
            </a:br>
            <a:endParaRPr lang="en-US" dirty="0">
              <a:solidFill>
                <a:srgbClr val="000000"/>
              </a:solidFill>
              <a:latin typeface="Courier New" panose="02070309020205020404" pitchFamily="49" charset="0"/>
            </a:endParaRPr>
          </a:p>
          <a:p>
            <a:r>
              <a:rPr lang="en-US" b="1" dirty="0">
                <a:solidFill>
                  <a:srgbClr val="000000"/>
                </a:solidFill>
                <a:latin typeface="Courier New" panose="02070309020205020404" pitchFamily="49" charset="0"/>
              </a:rPr>
              <a:t>Dependency Injection-</a:t>
            </a:r>
          </a:p>
          <a:p>
            <a:r>
              <a:rPr lang="en-US" dirty="0">
                <a:solidFill>
                  <a:srgbClr val="000000"/>
                </a:solidFill>
                <a:latin typeface="Courier New" panose="02070309020205020404" pitchFamily="49" charset="0"/>
              </a:rPr>
              <a:t>1. Setter injection</a:t>
            </a:r>
          </a:p>
          <a:p>
            <a:r>
              <a:rPr lang="en-US" dirty="0">
                <a:solidFill>
                  <a:srgbClr val="000000"/>
                </a:solidFill>
                <a:latin typeface="Courier New" panose="02070309020205020404" pitchFamily="49" charset="0"/>
              </a:rPr>
              <a:t>- &lt;property&gt; tag is used as sub-tag under &lt;bean&gt; tag</a:t>
            </a:r>
          </a:p>
          <a:p>
            <a:r>
              <a:rPr lang="en-US" dirty="0">
                <a:solidFill>
                  <a:srgbClr val="000000"/>
                </a:solidFill>
                <a:latin typeface="Courier New" panose="02070309020205020404" pitchFamily="49" charset="0"/>
              </a:rPr>
              <a:t>- similar to setter method, setter methods and no-</a:t>
            </a:r>
            <a:r>
              <a:rPr lang="en-US" u="sng" dirty="0" err="1">
                <a:solidFill>
                  <a:srgbClr val="000000"/>
                </a:solidFill>
                <a:latin typeface="Courier New" panose="02070309020205020404" pitchFamily="49" charset="0"/>
              </a:rPr>
              <a:t>arg</a:t>
            </a:r>
            <a:r>
              <a:rPr lang="en-US" dirty="0">
                <a:solidFill>
                  <a:srgbClr val="000000"/>
                </a:solidFill>
                <a:latin typeface="Courier New" panose="02070309020205020404" pitchFamily="49" charset="0"/>
              </a:rPr>
              <a:t> constructor is required</a:t>
            </a:r>
          </a:p>
          <a:p>
            <a:r>
              <a:rPr lang="en-US" dirty="0">
                <a:solidFill>
                  <a:srgbClr val="000000"/>
                </a:solidFill>
                <a:latin typeface="Courier New" panose="02070309020205020404" pitchFamily="49" charset="0"/>
              </a:rPr>
              <a:t>for setter injection</a:t>
            </a:r>
          </a:p>
          <a:p>
            <a:r>
              <a:rPr lang="en-US" dirty="0">
                <a:solidFill>
                  <a:srgbClr val="000000"/>
                </a:solidFill>
                <a:latin typeface="Courier New" panose="02070309020205020404" pitchFamily="49" charset="0"/>
              </a:rPr>
              <a:t>- only change from &lt;constructor-</a:t>
            </a:r>
            <a:r>
              <a:rPr lang="en-US" u="sng" dirty="0" err="1">
                <a:solidFill>
                  <a:srgbClr val="000000"/>
                </a:solidFill>
                <a:latin typeface="Courier New" panose="02070309020205020404" pitchFamily="49" charset="0"/>
              </a:rPr>
              <a:t>arg</a:t>
            </a:r>
            <a:r>
              <a:rPr lang="en-US" dirty="0">
                <a:solidFill>
                  <a:srgbClr val="000000"/>
                </a:solidFill>
                <a:latin typeface="Courier New" panose="02070309020205020404" pitchFamily="49" charset="0"/>
              </a:rPr>
              <a:t>&gt; tag is that index attributed is </a:t>
            </a:r>
          </a:p>
          <a:p>
            <a:r>
              <a:rPr lang="en-US" dirty="0">
                <a:solidFill>
                  <a:srgbClr val="000000"/>
                </a:solidFill>
                <a:latin typeface="Courier New" panose="02070309020205020404" pitchFamily="49" charset="0"/>
              </a:rPr>
              <a:t>supported in &lt;property&gt; tag, rest is same. </a:t>
            </a:r>
          </a:p>
          <a:p>
            <a:r>
              <a:rPr lang="en-US" dirty="0">
                <a:solidFill>
                  <a:srgbClr val="000000"/>
                </a:solidFill>
                <a:latin typeface="Courier New" panose="02070309020205020404" pitchFamily="49" charset="0"/>
              </a:rPr>
              <a:t>- &lt;property&gt; has same sub-tags as :&lt;value&gt;,&lt;bean&gt;, </a:t>
            </a:r>
            <a:r>
              <a:rPr lang="en-US" u="sng" dirty="0">
                <a:solidFill>
                  <a:srgbClr val="000000"/>
                </a:solidFill>
                <a:latin typeface="Courier New" panose="02070309020205020404" pitchFamily="49" charset="0"/>
              </a:rPr>
              <a:t>&lt;ref&gt;</a:t>
            </a:r>
            <a:r>
              <a:rPr lang="en-US" dirty="0">
                <a:solidFill>
                  <a:srgbClr val="000000"/>
                </a:solidFill>
                <a:latin typeface="Courier New" panose="02070309020205020404" pitchFamily="49" charset="0"/>
              </a:rPr>
              <a:t>, &lt;set&gt;, &lt;list&gt;,</a:t>
            </a:r>
          </a:p>
          <a:p>
            <a:r>
              <a:rPr lang="en-US" dirty="0">
                <a:solidFill>
                  <a:srgbClr val="000000"/>
                </a:solidFill>
                <a:latin typeface="Courier New" panose="02070309020205020404" pitchFamily="49" charset="0"/>
              </a:rPr>
              <a:t>&lt;map&gt;,&lt;prop&gt;,&lt;null&gt;</a:t>
            </a:r>
          </a:p>
          <a:p>
            <a:r>
              <a:rPr lang="en-US" dirty="0">
                <a:solidFill>
                  <a:srgbClr val="000000"/>
                </a:solidFill>
                <a:latin typeface="Courier New" panose="02070309020205020404" pitchFamily="49" charset="0"/>
              </a:rPr>
              <a:t>2. Constructor Injection -</a:t>
            </a:r>
          </a:p>
          <a:p>
            <a:r>
              <a:rPr lang="en-US" dirty="0">
                <a:solidFill>
                  <a:srgbClr val="000000"/>
                </a:solidFill>
                <a:latin typeface="Courier New" panose="02070309020205020404" pitchFamily="49" charset="0"/>
              </a:rPr>
              <a:t>- &lt;constructor-</a:t>
            </a:r>
            <a:r>
              <a:rPr lang="en-US" u="sng" dirty="0" err="1">
                <a:solidFill>
                  <a:srgbClr val="000000"/>
                </a:solidFill>
                <a:latin typeface="Courier New" panose="02070309020205020404" pitchFamily="49" charset="0"/>
              </a:rPr>
              <a:t>arg</a:t>
            </a:r>
            <a:r>
              <a:rPr lang="en-US" dirty="0">
                <a:solidFill>
                  <a:srgbClr val="000000"/>
                </a:solidFill>
                <a:latin typeface="Courier New" panose="02070309020205020404" pitchFamily="49" charset="0"/>
              </a:rPr>
              <a:t>&gt; can contains name(must be there if index is not used),</a:t>
            </a:r>
          </a:p>
          <a:p>
            <a:r>
              <a:rPr lang="en-US" dirty="0">
                <a:solidFill>
                  <a:srgbClr val="000000"/>
                </a:solidFill>
                <a:latin typeface="Courier New" panose="02070309020205020404" pitchFamily="49" charset="0"/>
              </a:rPr>
              <a:t>index, type(optional) attribute, value or </a:t>
            </a:r>
            <a:r>
              <a:rPr lang="en-US" u="sng" dirty="0">
                <a:solidFill>
                  <a:srgbClr val="000000"/>
                </a:solidFill>
                <a:latin typeface="Courier New" panose="02070309020205020404" pitchFamily="49" charset="0"/>
              </a:rPr>
              <a:t>ref</a:t>
            </a:r>
            <a:r>
              <a:rPr lang="en-US" dirty="0">
                <a:solidFill>
                  <a:srgbClr val="000000"/>
                </a:solidFill>
                <a:latin typeface="Courier New" panose="02070309020205020404" pitchFamily="49" charset="0"/>
              </a:rPr>
              <a:t>(id value of the other beans)</a:t>
            </a:r>
          </a:p>
          <a:p>
            <a:r>
              <a:rPr lang="en-US" dirty="0">
                <a:solidFill>
                  <a:srgbClr val="000000"/>
                </a:solidFill>
                <a:latin typeface="Courier New" panose="02070309020205020404" pitchFamily="49" charset="0"/>
              </a:rPr>
              <a:t>- for below constructor, index 0() zero , refers to id, index 1 refers to name and so on</a:t>
            </a:r>
          </a:p>
          <a:p>
            <a:r>
              <a:rPr lang="en-US" dirty="0">
                <a:solidFill>
                  <a:srgbClr val="000000"/>
                </a:solidFill>
                <a:latin typeface="Courier New" panose="02070309020205020404" pitchFamily="49" charset="0"/>
              </a:rPr>
              <a:t>Employee(</a:t>
            </a:r>
            <a:r>
              <a:rPr lang="en-US" u="sng" dirty="0" err="1">
                <a:solidFill>
                  <a:srgbClr val="000000"/>
                </a:solidFill>
                <a:latin typeface="Courier New" panose="02070309020205020404" pitchFamily="49" charset="0"/>
              </a:rPr>
              <a:t>int</a:t>
            </a:r>
            <a:r>
              <a:rPr lang="en-US" dirty="0">
                <a:solidFill>
                  <a:srgbClr val="000000"/>
                </a:solidFill>
                <a:latin typeface="Courier New" panose="02070309020205020404" pitchFamily="49" charset="0"/>
              </a:rPr>
              <a:t> id, String name, String email, </a:t>
            </a:r>
            <a:r>
              <a:rPr lang="en-US" dirty="0" err="1">
                <a:solidFill>
                  <a:srgbClr val="000000"/>
                </a:solidFill>
                <a:latin typeface="Courier New" panose="02070309020205020404" pitchFamily="49" charset="0"/>
              </a:rPr>
              <a:t>EmployeeAddress</a:t>
            </a:r>
            <a:r>
              <a:rPr lang="en-US" dirty="0">
                <a:solidFill>
                  <a:srgbClr val="000000"/>
                </a:solidFill>
                <a:latin typeface="Courier New" panose="02070309020205020404" pitchFamily="49" charset="0"/>
              </a:rPr>
              <a:t> address)</a:t>
            </a:r>
          </a:p>
          <a:p>
            <a:r>
              <a:rPr lang="en-US" dirty="0">
                <a:solidFill>
                  <a:srgbClr val="000000"/>
                </a:solidFill>
                <a:latin typeface="Courier New" panose="02070309020205020404" pitchFamily="49" charset="0"/>
              </a:rPr>
              <a:t>- &lt;constructor-</a:t>
            </a:r>
            <a:r>
              <a:rPr lang="en-US" u="sng" dirty="0" err="1">
                <a:solidFill>
                  <a:srgbClr val="000000"/>
                </a:solidFill>
                <a:latin typeface="Courier New" panose="02070309020205020404" pitchFamily="49" charset="0"/>
              </a:rPr>
              <a:t>arg</a:t>
            </a:r>
            <a:r>
              <a:rPr lang="en-US" dirty="0">
                <a:solidFill>
                  <a:srgbClr val="000000"/>
                </a:solidFill>
                <a:latin typeface="Courier New" panose="02070309020205020404" pitchFamily="49" charset="0"/>
              </a:rPr>
              <a:t>&gt; has &lt;value&gt;,&lt;bean&gt;, </a:t>
            </a:r>
            <a:r>
              <a:rPr lang="en-US" u="sng" dirty="0">
                <a:solidFill>
                  <a:srgbClr val="000000"/>
                </a:solidFill>
                <a:latin typeface="Courier New" panose="02070309020205020404" pitchFamily="49" charset="0"/>
              </a:rPr>
              <a:t>&lt;ref&gt;</a:t>
            </a:r>
            <a:r>
              <a:rPr lang="en-US" dirty="0">
                <a:solidFill>
                  <a:srgbClr val="000000"/>
                </a:solidFill>
                <a:latin typeface="Courier New" panose="02070309020205020404" pitchFamily="49" charset="0"/>
              </a:rPr>
              <a:t>, &lt;set&gt;, &lt;list&gt;,</a:t>
            </a:r>
          </a:p>
          <a:p>
            <a:r>
              <a:rPr lang="en-US" dirty="0">
                <a:solidFill>
                  <a:srgbClr val="000000"/>
                </a:solidFill>
                <a:latin typeface="Courier New" panose="02070309020205020404" pitchFamily="49" charset="0"/>
              </a:rPr>
              <a:t>&lt;map&gt;,&lt;prop&gt;,&lt;null&gt;</a:t>
            </a:r>
            <a:endParaRPr lang="en-IN" dirty="0"/>
          </a:p>
        </p:txBody>
      </p:sp>
    </p:spTree>
    <p:extLst>
      <p:ext uri="{BB962C8B-B14F-4D97-AF65-F5344CB8AC3E}">
        <p14:creationId xmlns:p14="http://schemas.microsoft.com/office/powerpoint/2010/main" val="5099153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Spring Container</a:t>
            </a:r>
            <a:endParaRPr lang="en-IN" dirty="0"/>
          </a:p>
        </p:txBody>
      </p:sp>
      <p:pic>
        <p:nvPicPr>
          <p:cNvPr id="2050" name="Picture 2" descr="container magi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47654" y="1838472"/>
            <a:ext cx="8041063" cy="45623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01260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Stream Sources</a:t>
            </a:r>
            <a:endParaRPr lang="en-IN" dirty="0"/>
          </a:p>
        </p:txBody>
      </p:sp>
      <p:sp>
        <p:nvSpPr>
          <p:cNvPr id="3" name="Content Placeholder 2"/>
          <p:cNvSpPr>
            <a:spLocks noGrp="1"/>
          </p:cNvSpPr>
          <p:nvPr>
            <p:ph idx="1"/>
          </p:nvPr>
        </p:nvSpPr>
        <p:spPr/>
        <p:txBody>
          <a:bodyPr/>
          <a:lstStyle/>
          <a:p>
            <a:r>
              <a:rPr lang="en-US" dirty="0"/>
              <a:t>From a Collection via, stream() and </a:t>
            </a:r>
            <a:r>
              <a:rPr lang="en-US" dirty="0" err="1"/>
              <a:t>parallelStream</a:t>
            </a:r>
            <a:r>
              <a:rPr lang="en-US" dirty="0"/>
              <a:t>() methods</a:t>
            </a:r>
          </a:p>
          <a:p>
            <a:r>
              <a:rPr lang="en-US" dirty="0"/>
              <a:t>From Array via </a:t>
            </a:r>
            <a:r>
              <a:rPr lang="en-US" dirty="0" err="1"/>
              <a:t>Arrays.stream</a:t>
            </a:r>
            <a:r>
              <a:rPr lang="en-US" dirty="0"/>
              <a:t>(T[])</a:t>
            </a:r>
          </a:p>
          <a:p>
            <a:r>
              <a:rPr lang="en-US" dirty="0"/>
              <a:t>From static factory methods </a:t>
            </a:r>
            <a:r>
              <a:rPr lang="en-US" dirty="0" err="1"/>
              <a:t>Stream.of</a:t>
            </a:r>
            <a:r>
              <a:rPr lang="en-US" dirty="0"/>
              <a:t>(T[]), </a:t>
            </a:r>
            <a:r>
              <a:rPr lang="en-US" dirty="0" err="1"/>
              <a:t>IntStream.range</a:t>
            </a:r>
            <a:r>
              <a:rPr lang="en-US" dirty="0"/>
              <a:t>(</a:t>
            </a:r>
            <a:r>
              <a:rPr lang="en-US" dirty="0" err="1"/>
              <a:t>int</a:t>
            </a:r>
            <a:r>
              <a:rPr lang="en-US" dirty="0"/>
              <a:t>, </a:t>
            </a:r>
            <a:r>
              <a:rPr lang="en-US" dirty="0" err="1"/>
              <a:t>int</a:t>
            </a:r>
            <a:r>
              <a:rPr lang="en-US" dirty="0"/>
              <a:t>) or </a:t>
            </a:r>
            <a:r>
              <a:rPr lang="en-US" dirty="0" err="1"/>
              <a:t>Stream.iterate</a:t>
            </a:r>
            <a:r>
              <a:rPr lang="en-US" dirty="0"/>
              <a:t>(T, </a:t>
            </a:r>
            <a:r>
              <a:rPr lang="en-US" dirty="0" err="1"/>
              <a:t>unaryOperator</a:t>
            </a:r>
            <a:r>
              <a:rPr lang="en-US" dirty="0"/>
              <a:t>)</a:t>
            </a:r>
          </a:p>
          <a:p>
            <a:r>
              <a:rPr lang="en-US" dirty="0"/>
              <a:t>Line of a File , </a:t>
            </a:r>
            <a:r>
              <a:rPr lang="en-US" dirty="0" err="1"/>
              <a:t>BufferedReader.lines</a:t>
            </a:r>
            <a:r>
              <a:rPr lang="en-US" dirty="0"/>
              <a:t>();</a:t>
            </a:r>
          </a:p>
          <a:p>
            <a:r>
              <a:rPr lang="en-US" dirty="0"/>
              <a:t>Streams of random numbers using </a:t>
            </a:r>
            <a:r>
              <a:rPr lang="en-US" dirty="0" err="1"/>
              <a:t>Random.ints</a:t>
            </a:r>
            <a:r>
              <a:rPr lang="en-US" dirty="0"/>
              <a:t>();</a:t>
            </a:r>
          </a:p>
          <a:p>
            <a:endParaRPr lang="en-IN" dirty="0"/>
          </a:p>
        </p:txBody>
      </p:sp>
    </p:spTree>
    <p:extLst>
      <p:ext uri="{BB962C8B-B14F-4D97-AF65-F5344CB8AC3E}">
        <p14:creationId xmlns:p14="http://schemas.microsoft.com/office/powerpoint/2010/main" val="10550001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32"/>
          <p:cNvSpPr/>
          <p:nvPr/>
        </p:nvSpPr>
        <p:spPr>
          <a:xfrm>
            <a:off x="599322" y="1373344"/>
            <a:ext cx="9911565" cy="4622104"/>
          </a:xfrm>
          <a:prstGeom prst="rect">
            <a:avLst/>
          </a:prstGeom>
          <a:solidFill>
            <a:schemeClr val="accent6">
              <a:lumMod val="20000"/>
              <a:lumOff val="8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sp>
        <p:nvSpPr>
          <p:cNvPr id="2" name="Title 1"/>
          <p:cNvSpPr>
            <a:spLocks noGrp="1"/>
          </p:cNvSpPr>
          <p:nvPr>
            <p:ph type="title"/>
          </p:nvPr>
        </p:nvSpPr>
        <p:spPr/>
        <p:txBody>
          <a:bodyPr/>
          <a:lstStyle/>
          <a:p>
            <a:r>
              <a:rPr lang="en-US" dirty="0"/>
              <a:t>Spring Web MVC</a:t>
            </a:r>
            <a:endParaRPr lang="en-IN" dirty="0"/>
          </a:p>
        </p:txBody>
      </p:sp>
      <p:sp>
        <p:nvSpPr>
          <p:cNvPr id="5" name="Rectangle 4"/>
          <p:cNvSpPr/>
          <p:nvPr/>
        </p:nvSpPr>
        <p:spPr>
          <a:xfrm>
            <a:off x="2969443" y="1611984"/>
            <a:ext cx="1734532" cy="160255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Front Controller</a:t>
            </a:r>
          </a:p>
          <a:p>
            <a:pPr algn="ctr"/>
            <a:r>
              <a:rPr lang="en-US" dirty="0"/>
              <a:t>Dispatcher Servlet</a:t>
            </a:r>
            <a:endParaRPr lang="en-IN" dirty="0"/>
          </a:p>
        </p:txBody>
      </p:sp>
      <p:sp>
        <p:nvSpPr>
          <p:cNvPr id="7" name="Rounded Rectangle 6"/>
          <p:cNvSpPr/>
          <p:nvPr/>
        </p:nvSpPr>
        <p:spPr>
          <a:xfrm>
            <a:off x="7588577" y="1611984"/>
            <a:ext cx="2262433" cy="152714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Controller –Handle Request and create a </a:t>
            </a:r>
            <a:endParaRPr lang="en-IN" dirty="0"/>
          </a:p>
        </p:txBody>
      </p:sp>
      <p:cxnSp>
        <p:nvCxnSpPr>
          <p:cNvPr id="11" name="Straight Arrow Connector 10"/>
          <p:cNvCxnSpPr/>
          <p:nvPr/>
        </p:nvCxnSpPr>
        <p:spPr>
          <a:xfrm>
            <a:off x="4326903" y="3214540"/>
            <a:ext cx="9427" cy="1131217"/>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5130442" y="2926433"/>
            <a:ext cx="2107082" cy="646331"/>
          </a:xfrm>
          <a:prstGeom prst="rect">
            <a:avLst/>
          </a:prstGeom>
        </p:spPr>
        <p:txBody>
          <a:bodyPr wrap="square">
            <a:spAutoFit/>
          </a:bodyPr>
          <a:lstStyle/>
          <a:p>
            <a:pPr algn="ctr"/>
            <a:r>
              <a:rPr lang="en-US" dirty="0"/>
              <a:t>Delegate of Rendering Response  </a:t>
            </a:r>
            <a:endParaRPr lang="en-IN" dirty="0"/>
          </a:p>
        </p:txBody>
      </p:sp>
      <p:cxnSp>
        <p:nvCxnSpPr>
          <p:cNvPr id="16" name="Straight Arrow Connector 15"/>
          <p:cNvCxnSpPr/>
          <p:nvPr/>
        </p:nvCxnSpPr>
        <p:spPr>
          <a:xfrm flipH="1">
            <a:off x="4703975" y="2818614"/>
            <a:ext cx="2884602" cy="0"/>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4703975" y="1960775"/>
            <a:ext cx="2960017" cy="18854"/>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5130327" y="1600870"/>
            <a:ext cx="1826654" cy="369332"/>
          </a:xfrm>
          <a:prstGeom prst="rect">
            <a:avLst/>
          </a:prstGeom>
        </p:spPr>
        <p:txBody>
          <a:bodyPr wrap="none">
            <a:spAutoFit/>
          </a:bodyPr>
          <a:lstStyle/>
          <a:p>
            <a:pPr algn="ctr"/>
            <a:r>
              <a:rPr lang="en-US" dirty="0"/>
              <a:t>Delegate Request</a:t>
            </a:r>
            <a:endParaRPr lang="en-IN" dirty="0"/>
          </a:p>
        </p:txBody>
      </p:sp>
      <p:cxnSp>
        <p:nvCxnSpPr>
          <p:cNvPr id="21" name="Straight Arrow Connector 20"/>
          <p:cNvCxnSpPr/>
          <p:nvPr/>
        </p:nvCxnSpPr>
        <p:spPr>
          <a:xfrm>
            <a:off x="1253765" y="1960775"/>
            <a:ext cx="1715678" cy="0"/>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1042962" y="1945750"/>
            <a:ext cx="1862498" cy="369332"/>
          </a:xfrm>
          <a:prstGeom prst="rect">
            <a:avLst/>
          </a:prstGeom>
        </p:spPr>
        <p:txBody>
          <a:bodyPr wrap="none">
            <a:spAutoFit/>
          </a:bodyPr>
          <a:lstStyle/>
          <a:p>
            <a:pPr algn="ctr"/>
            <a:r>
              <a:rPr lang="en-US" dirty="0"/>
              <a:t>Incoming Request</a:t>
            </a:r>
            <a:endParaRPr lang="en-IN" dirty="0"/>
          </a:p>
        </p:txBody>
      </p:sp>
      <p:sp>
        <p:nvSpPr>
          <p:cNvPr id="23" name="Rectangle 22"/>
          <p:cNvSpPr/>
          <p:nvPr/>
        </p:nvSpPr>
        <p:spPr>
          <a:xfrm>
            <a:off x="2564090" y="4342467"/>
            <a:ext cx="2358847" cy="10369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View Resolver / View </a:t>
            </a:r>
            <a:r>
              <a:rPr lang="en-US" dirty="0" err="1"/>
              <a:t>Temaplate</a:t>
            </a:r>
            <a:endParaRPr lang="en-IN" dirty="0"/>
          </a:p>
        </p:txBody>
      </p:sp>
      <p:sp>
        <p:nvSpPr>
          <p:cNvPr id="24" name="TextBox 23"/>
          <p:cNvSpPr txBox="1"/>
          <p:nvPr/>
        </p:nvSpPr>
        <p:spPr>
          <a:xfrm>
            <a:off x="4441466" y="3895465"/>
            <a:ext cx="780983" cy="369332"/>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en-US" dirty="0"/>
              <a:t>model</a:t>
            </a:r>
            <a:endParaRPr lang="en-IN" dirty="0"/>
          </a:p>
        </p:txBody>
      </p:sp>
      <p:sp>
        <p:nvSpPr>
          <p:cNvPr id="25" name="TextBox 24"/>
          <p:cNvSpPr txBox="1"/>
          <p:nvPr/>
        </p:nvSpPr>
        <p:spPr>
          <a:xfrm>
            <a:off x="5793491" y="2633948"/>
            <a:ext cx="780983" cy="369332"/>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en-US" dirty="0"/>
              <a:t>model</a:t>
            </a:r>
            <a:endParaRPr lang="en-IN" dirty="0"/>
          </a:p>
        </p:txBody>
      </p:sp>
      <p:sp>
        <p:nvSpPr>
          <p:cNvPr id="26" name="TextBox 25"/>
          <p:cNvSpPr txBox="1"/>
          <p:nvPr/>
        </p:nvSpPr>
        <p:spPr>
          <a:xfrm>
            <a:off x="8845354" y="2479763"/>
            <a:ext cx="780983" cy="369332"/>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en-US" dirty="0"/>
              <a:t>model</a:t>
            </a:r>
            <a:endParaRPr lang="en-IN" dirty="0"/>
          </a:p>
        </p:txBody>
      </p:sp>
      <p:cxnSp>
        <p:nvCxnSpPr>
          <p:cNvPr id="28" name="Straight Arrow Connector 27"/>
          <p:cNvCxnSpPr/>
          <p:nvPr/>
        </p:nvCxnSpPr>
        <p:spPr>
          <a:xfrm flipV="1">
            <a:off x="3271101" y="3249598"/>
            <a:ext cx="18854" cy="1092869"/>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2418933" y="3546542"/>
            <a:ext cx="931108" cy="646331"/>
          </a:xfrm>
          <a:prstGeom prst="rect">
            <a:avLst/>
          </a:prstGeom>
          <a:noFill/>
        </p:spPr>
        <p:txBody>
          <a:bodyPr wrap="square" rtlCol="0">
            <a:spAutoFit/>
          </a:bodyPr>
          <a:lstStyle/>
          <a:p>
            <a:r>
              <a:rPr lang="en-US" dirty="0"/>
              <a:t>Return Control</a:t>
            </a:r>
            <a:endParaRPr lang="en-IN" dirty="0"/>
          </a:p>
        </p:txBody>
      </p:sp>
      <p:cxnSp>
        <p:nvCxnSpPr>
          <p:cNvPr id="31" name="Straight Arrow Connector 30"/>
          <p:cNvCxnSpPr/>
          <p:nvPr/>
        </p:nvCxnSpPr>
        <p:spPr>
          <a:xfrm flipH="1">
            <a:off x="1187777" y="2818614"/>
            <a:ext cx="1781666" cy="0"/>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32" name="Rectangle 31"/>
          <p:cNvSpPr/>
          <p:nvPr/>
        </p:nvSpPr>
        <p:spPr>
          <a:xfrm>
            <a:off x="1121029" y="2769794"/>
            <a:ext cx="1770357" cy="369332"/>
          </a:xfrm>
          <a:prstGeom prst="rect">
            <a:avLst/>
          </a:prstGeom>
        </p:spPr>
        <p:txBody>
          <a:bodyPr wrap="none">
            <a:spAutoFit/>
          </a:bodyPr>
          <a:lstStyle/>
          <a:p>
            <a:pPr algn="ctr"/>
            <a:r>
              <a:rPr lang="en-US" dirty="0"/>
              <a:t>Return Response</a:t>
            </a:r>
            <a:endParaRPr lang="en-IN" dirty="0"/>
          </a:p>
        </p:txBody>
      </p:sp>
      <p:sp>
        <p:nvSpPr>
          <p:cNvPr id="34" name="TextBox 33"/>
          <p:cNvSpPr txBox="1"/>
          <p:nvPr/>
        </p:nvSpPr>
        <p:spPr>
          <a:xfrm>
            <a:off x="251110" y="6265535"/>
            <a:ext cx="10570861" cy="646331"/>
          </a:xfrm>
          <a:prstGeom prst="rect">
            <a:avLst/>
          </a:prstGeom>
          <a:noFill/>
        </p:spPr>
        <p:txBody>
          <a:bodyPr wrap="square" rtlCol="0">
            <a:spAutoFit/>
          </a:bodyPr>
          <a:lstStyle/>
          <a:p>
            <a:r>
              <a:rPr lang="en-US" dirty="0"/>
              <a:t>Servlet Class- </a:t>
            </a:r>
            <a:r>
              <a:rPr lang="en-US" dirty="0" err="1"/>
              <a:t>org.springframework.web.servlet.DispatcherServlet</a:t>
            </a:r>
            <a:r>
              <a:rPr lang="en-US" dirty="0"/>
              <a:t> , or take class to </a:t>
            </a:r>
            <a:r>
              <a:rPr lang="en-US" dirty="0" err="1"/>
              <a:t>impkement</a:t>
            </a:r>
            <a:r>
              <a:rPr lang="en-US" dirty="0"/>
              <a:t> </a:t>
            </a:r>
            <a:r>
              <a:rPr lang="en-US" dirty="0" err="1"/>
              <a:t>WebAPplicationInitializer</a:t>
            </a:r>
            <a:r>
              <a:rPr lang="en-US" dirty="0"/>
              <a:t> interface</a:t>
            </a:r>
            <a:endParaRPr lang="en-IN" dirty="0"/>
          </a:p>
        </p:txBody>
      </p:sp>
      <p:sp>
        <p:nvSpPr>
          <p:cNvPr id="27" name="TextBox 26"/>
          <p:cNvSpPr txBox="1"/>
          <p:nvPr/>
        </p:nvSpPr>
        <p:spPr>
          <a:xfrm>
            <a:off x="7451888" y="4342467"/>
            <a:ext cx="3242821" cy="1477328"/>
          </a:xfrm>
          <a:prstGeom prst="rect">
            <a:avLst/>
          </a:prstGeom>
          <a:noFill/>
        </p:spPr>
        <p:txBody>
          <a:bodyPr wrap="square" rtlCol="0">
            <a:spAutoFit/>
          </a:bodyPr>
          <a:lstStyle/>
          <a:p>
            <a:r>
              <a:rPr lang="en-US" dirty="0"/>
              <a:t>Web.xml in dynamic web </a:t>
            </a:r>
            <a:r>
              <a:rPr lang="en-US" dirty="0" err="1"/>
              <a:t>app</a:t>
            </a:r>
            <a:r>
              <a:rPr lang="en-US" dirty="0" err="1">
                <a:sym typeface="Wingdings" panose="05000000000000000000" pitchFamily="2" charset="2"/>
              </a:rPr>
              <a:t>all</a:t>
            </a:r>
            <a:r>
              <a:rPr lang="en-US" dirty="0">
                <a:sym typeface="Wingdings" panose="05000000000000000000" pitchFamily="2" charset="2"/>
              </a:rPr>
              <a:t> servlet entry</a:t>
            </a:r>
          </a:p>
          <a:p>
            <a:endParaRPr lang="en-US" dirty="0">
              <a:sym typeface="Wingdings" panose="05000000000000000000" pitchFamily="2" charset="2"/>
            </a:endParaRPr>
          </a:p>
          <a:p>
            <a:r>
              <a:rPr lang="en-US" dirty="0">
                <a:sym typeface="Wingdings" panose="05000000000000000000" pitchFamily="2" charset="2"/>
              </a:rPr>
              <a:t>Web.xml/web configuration class- only </a:t>
            </a:r>
            <a:r>
              <a:rPr lang="en-US" dirty="0" err="1">
                <a:sym typeface="Wingdings" panose="05000000000000000000" pitchFamily="2" charset="2"/>
              </a:rPr>
              <a:t>DispatcherServlet</a:t>
            </a:r>
            <a:endParaRPr lang="en-IN" dirty="0"/>
          </a:p>
        </p:txBody>
      </p:sp>
    </p:spTree>
    <p:extLst>
      <p:ext uri="{BB962C8B-B14F-4D97-AF65-F5344CB8AC3E}">
        <p14:creationId xmlns:p14="http://schemas.microsoft.com/office/powerpoint/2010/main" val="16720350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Spring MVC</a:t>
            </a:r>
            <a:endParaRPr lang="en-IN" dirty="0"/>
          </a:p>
        </p:txBody>
      </p:sp>
      <p:sp>
        <p:nvSpPr>
          <p:cNvPr id="3" name="Content Placeholder 2"/>
          <p:cNvSpPr>
            <a:spLocks noGrp="1"/>
          </p:cNvSpPr>
          <p:nvPr>
            <p:ph idx="1"/>
          </p:nvPr>
        </p:nvSpPr>
        <p:spPr>
          <a:xfrm>
            <a:off x="0" y="1825625"/>
            <a:ext cx="3883843" cy="4351338"/>
          </a:xfrm>
        </p:spPr>
        <p:txBody>
          <a:bodyPr/>
          <a:lstStyle/>
          <a:p>
            <a:r>
              <a:rPr lang="en-US" dirty="0" err="1"/>
              <a:t>DispatcherServlet</a:t>
            </a:r>
            <a:r>
              <a:rPr lang="en-US" dirty="0"/>
              <a:t> it expects a </a:t>
            </a:r>
            <a:r>
              <a:rPr lang="en-US" dirty="0" err="1"/>
              <a:t>WebApplicationContext</a:t>
            </a:r>
            <a:r>
              <a:rPr lang="en-US" dirty="0"/>
              <a:t> for its configurations</a:t>
            </a:r>
            <a:endParaRPr lang="en-IN" dirty="0"/>
          </a:p>
        </p:txBody>
      </p:sp>
      <p:sp>
        <p:nvSpPr>
          <p:cNvPr id="4" name="Rectangle 3"/>
          <p:cNvSpPr/>
          <p:nvPr/>
        </p:nvSpPr>
        <p:spPr>
          <a:xfrm>
            <a:off x="4468307" y="1193084"/>
            <a:ext cx="6495067" cy="518041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sp>
        <p:nvSpPr>
          <p:cNvPr id="5" name="Rectangle 4"/>
          <p:cNvSpPr/>
          <p:nvPr/>
        </p:nvSpPr>
        <p:spPr>
          <a:xfrm>
            <a:off x="6315959" y="966305"/>
            <a:ext cx="2611225" cy="52790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err="1"/>
              <a:t>DispatcherServlet</a:t>
            </a:r>
            <a:endParaRPr lang="en-IN" dirty="0"/>
          </a:p>
        </p:txBody>
      </p:sp>
      <p:sp>
        <p:nvSpPr>
          <p:cNvPr id="6" name="Rectangle 5"/>
          <p:cNvSpPr/>
          <p:nvPr/>
        </p:nvSpPr>
        <p:spPr>
          <a:xfrm>
            <a:off x="4953785" y="1709156"/>
            <a:ext cx="5707929" cy="2202967"/>
          </a:xfrm>
          <a:prstGeom prst="rect">
            <a:avLst/>
          </a:prstGeom>
        </p:spPr>
        <p:style>
          <a:lnRef idx="2">
            <a:schemeClr val="accent6"/>
          </a:lnRef>
          <a:fillRef idx="1">
            <a:schemeClr val="lt1"/>
          </a:fillRef>
          <a:effectRef idx="0">
            <a:schemeClr val="accent6"/>
          </a:effectRef>
          <a:fontRef idx="minor">
            <a:schemeClr val="dk1"/>
          </a:fontRef>
        </p:style>
        <p:txBody>
          <a:bodyPr rtlCol="0" anchor="t"/>
          <a:lstStyle/>
          <a:p>
            <a:pPr algn="ctr"/>
            <a:r>
              <a:rPr lang="en-US" b="1" dirty="0"/>
              <a:t>Servlet </a:t>
            </a:r>
            <a:r>
              <a:rPr lang="en-US" b="1" dirty="0" err="1"/>
              <a:t>WebApplicationContext</a:t>
            </a:r>
            <a:r>
              <a:rPr lang="en-US" b="1" dirty="0"/>
              <a:t> </a:t>
            </a:r>
          </a:p>
          <a:p>
            <a:pPr algn="ctr"/>
            <a:r>
              <a:rPr lang="en-US" dirty="0"/>
              <a:t>(contains controllers, view Resolvers and other web- related beans)</a:t>
            </a:r>
          </a:p>
          <a:p>
            <a:pPr algn="ctr"/>
            <a:endParaRPr lang="en-IN" dirty="0"/>
          </a:p>
        </p:txBody>
      </p:sp>
      <p:sp>
        <p:nvSpPr>
          <p:cNvPr id="7" name="Flowchart: Multidocument 6"/>
          <p:cNvSpPr/>
          <p:nvPr/>
        </p:nvSpPr>
        <p:spPr>
          <a:xfrm>
            <a:off x="5071622" y="2912882"/>
            <a:ext cx="1432874" cy="801279"/>
          </a:xfrm>
          <a:prstGeom prst="flowChartMultidocumen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Controllers</a:t>
            </a:r>
            <a:endParaRPr lang="en-IN" dirty="0"/>
          </a:p>
        </p:txBody>
      </p:sp>
      <p:sp>
        <p:nvSpPr>
          <p:cNvPr id="8" name="Rounded Rectangle 7"/>
          <p:cNvSpPr/>
          <p:nvPr/>
        </p:nvSpPr>
        <p:spPr>
          <a:xfrm>
            <a:off x="8478231" y="2902551"/>
            <a:ext cx="1862973" cy="801279"/>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err="1"/>
              <a:t>HandlerMapping</a:t>
            </a:r>
            <a:endParaRPr lang="en-IN" dirty="0"/>
          </a:p>
        </p:txBody>
      </p:sp>
      <p:sp>
        <p:nvSpPr>
          <p:cNvPr id="9" name="Rounded Rectangle 8"/>
          <p:cNvSpPr/>
          <p:nvPr/>
        </p:nvSpPr>
        <p:spPr>
          <a:xfrm>
            <a:off x="6688318" y="2982012"/>
            <a:ext cx="1588416" cy="801279"/>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err="1"/>
              <a:t>ViewResolver</a:t>
            </a:r>
            <a:endParaRPr lang="en-IN" dirty="0"/>
          </a:p>
        </p:txBody>
      </p:sp>
      <p:cxnSp>
        <p:nvCxnSpPr>
          <p:cNvPr id="11" name="Straight Arrow Connector 10"/>
          <p:cNvCxnSpPr>
            <a:stCxn id="6" idx="2"/>
          </p:cNvCxnSpPr>
          <p:nvPr/>
        </p:nvCxnSpPr>
        <p:spPr>
          <a:xfrm flipH="1">
            <a:off x="7805394" y="3912123"/>
            <a:ext cx="2356" cy="622170"/>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4953785" y="4534293"/>
            <a:ext cx="5707929" cy="1698277"/>
          </a:xfrm>
          <a:prstGeom prst="rect">
            <a:avLst/>
          </a:prstGeom>
        </p:spPr>
        <p:style>
          <a:lnRef idx="2">
            <a:schemeClr val="accent6"/>
          </a:lnRef>
          <a:fillRef idx="1">
            <a:schemeClr val="lt1"/>
          </a:fillRef>
          <a:effectRef idx="0">
            <a:schemeClr val="accent6"/>
          </a:effectRef>
          <a:fontRef idx="minor">
            <a:schemeClr val="dk1"/>
          </a:fontRef>
        </p:style>
        <p:txBody>
          <a:bodyPr rtlCol="0" anchor="t"/>
          <a:lstStyle/>
          <a:p>
            <a:pPr algn="ctr"/>
            <a:r>
              <a:rPr lang="en-US" b="1" dirty="0"/>
              <a:t>Root </a:t>
            </a:r>
            <a:r>
              <a:rPr lang="en-US" b="1" dirty="0" err="1"/>
              <a:t>WebApplicationContext</a:t>
            </a:r>
            <a:r>
              <a:rPr lang="en-US" b="1" dirty="0"/>
              <a:t> </a:t>
            </a:r>
          </a:p>
          <a:p>
            <a:pPr algn="ctr"/>
            <a:r>
              <a:rPr lang="en-US" dirty="0"/>
              <a:t>(contains middle-tier services and </a:t>
            </a:r>
            <a:r>
              <a:rPr lang="en-US" dirty="0" err="1"/>
              <a:t>datasources</a:t>
            </a:r>
            <a:r>
              <a:rPr lang="en-US" dirty="0"/>
              <a:t>, etc.)</a:t>
            </a:r>
          </a:p>
          <a:p>
            <a:pPr algn="ctr"/>
            <a:endParaRPr lang="en-IN" dirty="0"/>
          </a:p>
        </p:txBody>
      </p:sp>
      <p:sp>
        <p:nvSpPr>
          <p:cNvPr id="13" name="Flowchart: Multidocument 12"/>
          <p:cNvSpPr/>
          <p:nvPr/>
        </p:nvSpPr>
        <p:spPr>
          <a:xfrm>
            <a:off x="5379563" y="5297863"/>
            <a:ext cx="1432874" cy="801279"/>
          </a:xfrm>
          <a:prstGeom prst="flowChartMultidocumen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Services</a:t>
            </a:r>
            <a:endParaRPr lang="en-IN" dirty="0"/>
          </a:p>
        </p:txBody>
      </p:sp>
      <p:sp>
        <p:nvSpPr>
          <p:cNvPr id="14" name="Flowchart: Multidocument 13"/>
          <p:cNvSpPr/>
          <p:nvPr/>
        </p:nvSpPr>
        <p:spPr>
          <a:xfrm>
            <a:off x="7560296" y="5263298"/>
            <a:ext cx="1913641" cy="801279"/>
          </a:xfrm>
          <a:prstGeom prst="flowChartMultidocumen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Repositories</a:t>
            </a:r>
            <a:endParaRPr lang="en-IN" dirty="0"/>
          </a:p>
        </p:txBody>
      </p:sp>
      <p:sp>
        <p:nvSpPr>
          <p:cNvPr id="15" name="TextBox 14"/>
          <p:cNvSpPr txBox="1"/>
          <p:nvPr/>
        </p:nvSpPr>
        <p:spPr>
          <a:xfrm>
            <a:off x="7805394" y="3985125"/>
            <a:ext cx="2705228" cy="369332"/>
          </a:xfrm>
          <a:prstGeom prst="rect">
            <a:avLst/>
          </a:prstGeom>
          <a:noFill/>
        </p:spPr>
        <p:txBody>
          <a:bodyPr wrap="none" rtlCol="0">
            <a:spAutoFit/>
          </a:bodyPr>
          <a:lstStyle/>
          <a:p>
            <a:r>
              <a:rPr lang="en-US" dirty="0"/>
              <a:t>Delegates if no bean found</a:t>
            </a:r>
            <a:endParaRPr lang="en-IN" dirty="0"/>
          </a:p>
        </p:txBody>
      </p:sp>
      <p:sp>
        <p:nvSpPr>
          <p:cNvPr id="10" name="TextBox 9"/>
          <p:cNvSpPr txBox="1"/>
          <p:nvPr/>
        </p:nvSpPr>
        <p:spPr>
          <a:xfrm>
            <a:off x="556181" y="3985125"/>
            <a:ext cx="3242821" cy="1477328"/>
          </a:xfrm>
          <a:prstGeom prst="rect">
            <a:avLst/>
          </a:prstGeom>
          <a:noFill/>
        </p:spPr>
        <p:txBody>
          <a:bodyPr wrap="square" rtlCol="0">
            <a:spAutoFit/>
          </a:bodyPr>
          <a:lstStyle/>
          <a:p>
            <a:r>
              <a:rPr lang="en-US" dirty="0"/>
              <a:t>Web.xml in dynamic web </a:t>
            </a:r>
            <a:r>
              <a:rPr lang="en-US" dirty="0" err="1"/>
              <a:t>app</a:t>
            </a:r>
            <a:r>
              <a:rPr lang="en-US" dirty="0" err="1">
                <a:sym typeface="Wingdings" panose="05000000000000000000" pitchFamily="2" charset="2"/>
              </a:rPr>
              <a:t>all</a:t>
            </a:r>
            <a:r>
              <a:rPr lang="en-US" dirty="0">
                <a:sym typeface="Wingdings" panose="05000000000000000000" pitchFamily="2" charset="2"/>
              </a:rPr>
              <a:t> servlet entry</a:t>
            </a:r>
          </a:p>
          <a:p>
            <a:endParaRPr lang="en-US" dirty="0">
              <a:sym typeface="Wingdings" panose="05000000000000000000" pitchFamily="2" charset="2"/>
            </a:endParaRPr>
          </a:p>
          <a:p>
            <a:r>
              <a:rPr lang="en-US" dirty="0">
                <a:sym typeface="Wingdings" panose="05000000000000000000" pitchFamily="2" charset="2"/>
              </a:rPr>
              <a:t>Web.xml/web configuration class- only </a:t>
            </a:r>
            <a:r>
              <a:rPr lang="en-US" dirty="0" err="1">
                <a:sym typeface="Wingdings" panose="05000000000000000000" pitchFamily="2" charset="2"/>
              </a:rPr>
              <a:t>DispatcherServlet</a:t>
            </a:r>
            <a:endParaRPr lang="en-IN" dirty="0"/>
          </a:p>
        </p:txBody>
      </p:sp>
    </p:spTree>
    <p:extLst>
      <p:ext uri="{BB962C8B-B14F-4D97-AF65-F5344CB8AC3E}">
        <p14:creationId xmlns:p14="http://schemas.microsoft.com/office/powerpoint/2010/main" val="26479636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Spring MVC</a:t>
            </a:r>
            <a:endParaRPr lang="en-IN" dirty="0"/>
          </a:p>
        </p:txBody>
      </p:sp>
      <p:sp>
        <p:nvSpPr>
          <p:cNvPr id="3" name="Content Placeholder 2"/>
          <p:cNvSpPr>
            <a:spLocks noGrp="1"/>
          </p:cNvSpPr>
          <p:nvPr>
            <p:ph idx="1"/>
          </p:nvPr>
        </p:nvSpPr>
        <p:spPr/>
        <p:txBody>
          <a:bodyPr>
            <a:normAutofit fontScale="92500" lnSpcReduction="20000"/>
          </a:bodyPr>
          <a:lstStyle/>
          <a:p>
            <a:r>
              <a:rPr lang="en-US" dirty="0"/>
              <a:t>Controllers- it will provide you access to the application behavior that you typically define through a service interface.</a:t>
            </a:r>
          </a:p>
          <a:p>
            <a:r>
              <a:rPr lang="en-US" dirty="0"/>
              <a:t>The controller interprets the user input and transforms that into a model represented to the user by the view.</a:t>
            </a:r>
          </a:p>
          <a:p>
            <a:r>
              <a:rPr lang="en-US" dirty="0"/>
              <a:t>@Controller – it indicates that the particular class serves as role of controller.</a:t>
            </a:r>
          </a:p>
          <a:p>
            <a:r>
              <a:rPr lang="en-US" dirty="0"/>
              <a:t>@</a:t>
            </a:r>
            <a:r>
              <a:rPr lang="en-US" dirty="0" err="1"/>
              <a:t>RequestMapping</a:t>
            </a:r>
            <a:r>
              <a:rPr lang="en-US" dirty="0"/>
              <a:t> – used to  map URLs onto an entire class or particular handler method.</a:t>
            </a:r>
          </a:p>
          <a:p>
            <a:r>
              <a:rPr lang="en-US" dirty="0"/>
              <a:t>Typically the class level maps a request to specific path  or path pattern onto a form controller.</a:t>
            </a:r>
          </a:p>
          <a:p>
            <a:r>
              <a:rPr lang="en-US" dirty="0"/>
              <a:t>With additional method-level annotation narrowing the primary path mapping for a specific HTTP method request like GET, POST, etc.  Or a HTTP request parameter condition.</a:t>
            </a:r>
            <a:endParaRPr lang="en-IN" dirty="0"/>
          </a:p>
        </p:txBody>
      </p:sp>
    </p:spTree>
    <p:extLst>
      <p:ext uri="{BB962C8B-B14F-4D97-AF65-F5344CB8AC3E}">
        <p14:creationId xmlns:p14="http://schemas.microsoft.com/office/powerpoint/2010/main" val="4740492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Rounded Rectangle 60"/>
          <p:cNvSpPr/>
          <p:nvPr/>
        </p:nvSpPr>
        <p:spPr>
          <a:xfrm>
            <a:off x="9068586" y="339365"/>
            <a:ext cx="2686639" cy="6183983"/>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IN"/>
          </a:p>
        </p:txBody>
      </p:sp>
      <p:sp>
        <p:nvSpPr>
          <p:cNvPr id="2" name="Rectangle 1"/>
          <p:cNvSpPr/>
          <p:nvPr/>
        </p:nvSpPr>
        <p:spPr>
          <a:xfrm>
            <a:off x="1357459" y="1046375"/>
            <a:ext cx="1272619" cy="537328"/>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err="1"/>
              <a:t>DispatcherServlet</a:t>
            </a:r>
            <a:endParaRPr lang="en-IN" dirty="0"/>
          </a:p>
        </p:txBody>
      </p:sp>
      <p:cxnSp>
        <p:nvCxnSpPr>
          <p:cNvPr id="4" name="Straight Arrow Connector 3"/>
          <p:cNvCxnSpPr>
            <a:endCxn id="2" idx="1"/>
          </p:cNvCxnSpPr>
          <p:nvPr/>
        </p:nvCxnSpPr>
        <p:spPr>
          <a:xfrm>
            <a:off x="141402" y="1315039"/>
            <a:ext cx="1216057" cy="0"/>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163469" y="945707"/>
            <a:ext cx="1171924" cy="369332"/>
          </a:xfrm>
          <a:prstGeom prst="rect">
            <a:avLst/>
          </a:prstGeom>
        </p:spPr>
        <p:txBody>
          <a:bodyPr wrap="none">
            <a:spAutoFit/>
          </a:bodyPr>
          <a:lstStyle/>
          <a:p>
            <a:pPr algn="ctr"/>
            <a:r>
              <a:rPr lang="en-US" dirty="0"/>
              <a:t>1. Request</a:t>
            </a:r>
            <a:endParaRPr lang="en-IN" dirty="0"/>
          </a:p>
        </p:txBody>
      </p:sp>
      <p:sp>
        <p:nvSpPr>
          <p:cNvPr id="7" name="Rectangle 6"/>
          <p:cNvSpPr/>
          <p:nvPr/>
        </p:nvSpPr>
        <p:spPr>
          <a:xfrm>
            <a:off x="3252247" y="131975"/>
            <a:ext cx="1772240" cy="565609"/>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err="1"/>
              <a:t>HandlerMapping</a:t>
            </a:r>
            <a:endParaRPr lang="en-IN" dirty="0"/>
          </a:p>
        </p:txBody>
      </p:sp>
      <p:cxnSp>
        <p:nvCxnSpPr>
          <p:cNvPr id="9" name="Straight Arrow Connector 8"/>
          <p:cNvCxnSpPr>
            <a:stCxn id="2" idx="0"/>
            <a:endCxn id="7" idx="1"/>
          </p:cNvCxnSpPr>
          <p:nvPr/>
        </p:nvCxnSpPr>
        <p:spPr>
          <a:xfrm flipV="1">
            <a:off x="1993769" y="414780"/>
            <a:ext cx="1258478" cy="631595"/>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2460395" y="414779"/>
            <a:ext cx="45719" cy="369332"/>
          </a:xfrm>
          <a:prstGeom prst="rect">
            <a:avLst/>
          </a:prstGeom>
          <a:noFill/>
        </p:spPr>
        <p:txBody>
          <a:bodyPr wrap="square" rtlCol="0">
            <a:spAutoFit/>
          </a:bodyPr>
          <a:lstStyle/>
          <a:p>
            <a:r>
              <a:rPr lang="en-US" dirty="0"/>
              <a:t>2</a:t>
            </a:r>
            <a:endParaRPr lang="en-IN" dirty="0"/>
          </a:p>
        </p:txBody>
      </p:sp>
      <p:sp>
        <p:nvSpPr>
          <p:cNvPr id="11" name="Rectangle 10"/>
          <p:cNvSpPr/>
          <p:nvPr/>
        </p:nvSpPr>
        <p:spPr>
          <a:xfrm>
            <a:off x="3487918" y="1130373"/>
            <a:ext cx="1904214" cy="679573"/>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err="1"/>
              <a:t>HandlerAdapter</a:t>
            </a:r>
            <a:endParaRPr lang="en-IN" dirty="0"/>
          </a:p>
        </p:txBody>
      </p:sp>
      <p:cxnSp>
        <p:nvCxnSpPr>
          <p:cNvPr id="13" name="Straight Arrow Connector 12"/>
          <p:cNvCxnSpPr>
            <a:stCxn id="2" idx="3"/>
            <a:endCxn id="11" idx="1"/>
          </p:cNvCxnSpPr>
          <p:nvPr/>
        </p:nvCxnSpPr>
        <p:spPr>
          <a:xfrm>
            <a:off x="2630078" y="1315039"/>
            <a:ext cx="857840" cy="155121"/>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978870" y="1269320"/>
            <a:ext cx="45719" cy="369332"/>
          </a:xfrm>
          <a:prstGeom prst="rect">
            <a:avLst/>
          </a:prstGeom>
          <a:noFill/>
        </p:spPr>
        <p:txBody>
          <a:bodyPr wrap="square" rtlCol="0">
            <a:spAutoFit/>
          </a:bodyPr>
          <a:lstStyle/>
          <a:p>
            <a:r>
              <a:rPr lang="en-US" dirty="0"/>
              <a:t>3</a:t>
            </a:r>
            <a:endParaRPr lang="en-IN" dirty="0"/>
          </a:p>
        </p:txBody>
      </p:sp>
      <p:sp>
        <p:nvSpPr>
          <p:cNvPr id="16" name="Rectangle 15"/>
          <p:cNvSpPr/>
          <p:nvPr/>
        </p:nvSpPr>
        <p:spPr>
          <a:xfrm>
            <a:off x="7090529" y="1114199"/>
            <a:ext cx="1904214" cy="679573"/>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a:t>Controller</a:t>
            </a:r>
            <a:endParaRPr lang="en-IN" dirty="0"/>
          </a:p>
        </p:txBody>
      </p:sp>
      <p:cxnSp>
        <p:nvCxnSpPr>
          <p:cNvPr id="18" name="Straight Arrow Connector 17"/>
          <p:cNvCxnSpPr>
            <a:stCxn id="11" idx="3"/>
            <a:endCxn id="16" idx="1"/>
          </p:cNvCxnSpPr>
          <p:nvPr/>
        </p:nvCxnSpPr>
        <p:spPr>
          <a:xfrm flipV="1">
            <a:off x="5392132" y="1453986"/>
            <a:ext cx="1698397" cy="16174"/>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5712643" y="1392599"/>
            <a:ext cx="45719" cy="369332"/>
          </a:xfrm>
          <a:prstGeom prst="rect">
            <a:avLst/>
          </a:prstGeom>
          <a:noFill/>
        </p:spPr>
        <p:txBody>
          <a:bodyPr wrap="square" rtlCol="0">
            <a:spAutoFit/>
          </a:bodyPr>
          <a:lstStyle/>
          <a:p>
            <a:r>
              <a:rPr lang="en-US" dirty="0"/>
              <a:t>4</a:t>
            </a:r>
            <a:endParaRPr lang="en-IN" dirty="0"/>
          </a:p>
        </p:txBody>
      </p:sp>
      <p:sp>
        <p:nvSpPr>
          <p:cNvPr id="20" name="Rectangle 19"/>
          <p:cNvSpPr/>
          <p:nvPr/>
        </p:nvSpPr>
        <p:spPr>
          <a:xfrm>
            <a:off x="5392132" y="2337847"/>
            <a:ext cx="1640264" cy="537328"/>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err="1"/>
              <a:t>ViewName</a:t>
            </a:r>
            <a:endParaRPr lang="en-IN" dirty="0"/>
          </a:p>
        </p:txBody>
      </p:sp>
      <p:cxnSp>
        <p:nvCxnSpPr>
          <p:cNvPr id="22" name="Straight Arrow Connector 21"/>
          <p:cNvCxnSpPr>
            <a:stCxn id="16" idx="2"/>
            <a:endCxn id="20" idx="0"/>
          </p:cNvCxnSpPr>
          <p:nvPr/>
        </p:nvCxnSpPr>
        <p:spPr>
          <a:xfrm flipH="1">
            <a:off x="6212264" y="1793772"/>
            <a:ext cx="1830372" cy="544075"/>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6702458" y="1865223"/>
            <a:ext cx="57346" cy="369332"/>
          </a:xfrm>
          <a:prstGeom prst="rect">
            <a:avLst/>
          </a:prstGeom>
          <a:noFill/>
        </p:spPr>
        <p:txBody>
          <a:bodyPr wrap="square" rtlCol="0">
            <a:spAutoFit/>
          </a:bodyPr>
          <a:lstStyle/>
          <a:p>
            <a:r>
              <a:rPr lang="en-US" dirty="0"/>
              <a:t>5</a:t>
            </a:r>
            <a:endParaRPr lang="en-IN" dirty="0"/>
          </a:p>
        </p:txBody>
      </p:sp>
      <p:cxnSp>
        <p:nvCxnSpPr>
          <p:cNvPr id="25" name="Straight Arrow Connector 24"/>
          <p:cNvCxnSpPr>
            <a:stCxn id="20" idx="1"/>
            <a:endCxn id="11" idx="2"/>
          </p:cNvCxnSpPr>
          <p:nvPr/>
        </p:nvCxnSpPr>
        <p:spPr>
          <a:xfrm flipH="1" flipV="1">
            <a:off x="4440025" y="1809946"/>
            <a:ext cx="952107" cy="796565"/>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a:xfrm>
            <a:off x="2933151" y="2752627"/>
            <a:ext cx="1610569" cy="70701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err="1"/>
              <a:t>ViewResolver</a:t>
            </a:r>
            <a:endParaRPr lang="en-IN" dirty="0"/>
          </a:p>
        </p:txBody>
      </p:sp>
      <p:cxnSp>
        <p:nvCxnSpPr>
          <p:cNvPr id="28" name="Straight Arrow Connector 27"/>
          <p:cNvCxnSpPr>
            <a:stCxn id="2" idx="2"/>
            <a:endCxn id="26" idx="1"/>
          </p:cNvCxnSpPr>
          <p:nvPr/>
        </p:nvCxnSpPr>
        <p:spPr>
          <a:xfrm>
            <a:off x="1993769" y="1583703"/>
            <a:ext cx="939382" cy="1522429"/>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2606425" y="2337847"/>
            <a:ext cx="45719" cy="369332"/>
          </a:xfrm>
          <a:prstGeom prst="rect">
            <a:avLst/>
          </a:prstGeom>
          <a:noFill/>
        </p:spPr>
        <p:txBody>
          <a:bodyPr wrap="square" rtlCol="0">
            <a:spAutoFit/>
          </a:bodyPr>
          <a:lstStyle/>
          <a:p>
            <a:r>
              <a:rPr lang="en-US" dirty="0"/>
              <a:t>6</a:t>
            </a:r>
            <a:endParaRPr lang="en-IN" dirty="0"/>
          </a:p>
        </p:txBody>
      </p:sp>
      <p:sp>
        <p:nvSpPr>
          <p:cNvPr id="30" name="Rectangle 29"/>
          <p:cNvSpPr/>
          <p:nvPr/>
        </p:nvSpPr>
        <p:spPr>
          <a:xfrm>
            <a:off x="1197087" y="3789575"/>
            <a:ext cx="1371834" cy="631596"/>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a:t>View</a:t>
            </a:r>
            <a:endParaRPr lang="en-IN" dirty="0"/>
          </a:p>
        </p:txBody>
      </p:sp>
      <p:cxnSp>
        <p:nvCxnSpPr>
          <p:cNvPr id="32" name="Straight Arrow Connector 31"/>
          <p:cNvCxnSpPr>
            <a:stCxn id="2" idx="2"/>
          </p:cNvCxnSpPr>
          <p:nvPr/>
        </p:nvCxnSpPr>
        <p:spPr>
          <a:xfrm flipH="1">
            <a:off x="1948119" y="1583703"/>
            <a:ext cx="45650" cy="2271860"/>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35" name="Elbow Connector 34"/>
          <p:cNvCxnSpPr>
            <a:stCxn id="26" idx="2"/>
            <a:endCxn id="30" idx="3"/>
          </p:cNvCxnSpPr>
          <p:nvPr/>
        </p:nvCxnSpPr>
        <p:spPr>
          <a:xfrm rot="5400000">
            <a:off x="2830811" y="3197748"/>
            <a:ext cx="645736" cy="1169515"/>
          </a:xfrm>
          <a:prstGeom prst="bentConnector2">
            <a:avLst/>
          </a:prstGeom>
          <a:ln w="38100">
            <a:solidFill>
              <a:schemeClr val="accent2"/>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30" idx="1"/>
          </p:cNvCxnSpPr>
          <p:nvPr/>
        </p:nvCxnSpPr>
        <p:spPr>
          <a:xfrm flipH="1">
            <a:off x="163469" y="4105373"/>
            <a:ext cx="1033618" cy="23567"/>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38" name="Rectangle 37"/>
          <p:cNvSpPr/>
          <p:nvPr/>
        </p:nvSpPr>
        <p:spPr>
          <a:xfrm>
            <a:off x="-43446" y="3721058"/>
            <a:ext cx="1309141" cy="369332"/>
          </a:xfrm>
          <a:prstGeom prst="rect">
            <a:avLst/>
          </a:prstGeom>
        </p:spPr>
        <p:txBody>
          <a:bodyPr wrap="none">
            <a:spAutoFit/>
          </a:bodyPr>
          <a:lstStyle/>
          <a:p>
            <a:pPr algn="ctr"/>
            <a:r>
              <a:rPr lang="en-US" dirty="0"/>
              <a:t>8. Response</a:t>
            </a:r>
            <a:endParaRPr lang="en-IN" dirty="0"/>
          </a:p>
        </p:txBody>
      </p:sp>
      <p:sp>
        <p:nvSpPr>
          <p:cNvPr id="39" name="TextBox 38"/>
          <p:cNvSpPr txBox="1"/>
          <p:nvPr/>
        </p:nvSpPr>
        <p:spPr>
          <a:xfrm>
            <a:off x="1883004" y="3060413"/>
            <a:ext cx="45719" cy="369332"/>
          </a:xfrm>
          <a:prstGeom prst="rect">
            <a:avLst/>
          </a:prstGeom>
          <a:noFill/>
        </p:spPr>
        <p:txBody>
          <a:bodyPr wrap="square" rtlCol="0">
            <a:spAutoFit/>
          </a:bodyPr>
          <a:lstStyle/>
          <a:p>
            <a:r>
              <a:rPr lang="en-US" dirty="0"/>
              <a:t>7</a:t>
            </a:r>
            <a:endParaRPr lang="en-IN" dirty="0"/>
          </a:p>
        </p:txBody>
      </p:sp>
      <p:cxnSp>
        <p:nvCxnSpPr>
          <p:cNvPr id="41" name="Elbow Connector 40"/>
          <p:cNvCxnSpPr>
            <a:stCxn id="7" idx="3"/>
            <a:endCxn id="16" idx="0"/>
          </p:cNvCxnSpPr>
          <p:nvPr/>
        </p:nvCxnSpPr>
        <p:spPr>
          <a:xfrm>
            <a:off x="5024487" y="414780"/>
            <a:ext cx="3018149" cy="699419"/>
          </a:xfrm>
          <a:prstGeom prst="bentConnector2">
            <a:avLst/>
          </a:prstGeom>
          <a:ln w="38100">
            <a:solidFill>
              <a:schemeClr val="accent2"/>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48" name="Rectangle 47"/>
          <p:cNvSpPr/>
          <p:nvPr/>
        </p:nvSpPr>
        <p:spPr>
          <a:xfrm>
            <a:off x="9558779" y="970689"/>
            <a:ext cx="1593130" cy="971804"/>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a:t>Service</a:t>
            </a:r>
          </a:p>
          <a:p>
            <a:pPr algn="ctr"/>
            <a:r>
              <a:rPr lang="en-US" dirty="0"/>
              <a:t>(</a:t>
            </a:r>
            <a:r>
              <a:rPr lang="en-US" dirty="0" err="1"/>
              <a:t>Busimess</a:t>
            </a:r>
            <a:r>
              <a:rPr lang="en-US" dirty="0"/>
              <a:t> Logic)</a:t>
            </a:r>
            <a:endParaRPr lang="en-IN" dirty="0"/>
          </a:p>
        </p:txBody>
      </p:sp>
      <p:sp>
        <p:nvSpPr>
          <p:cNvPr id="49" name="Rectangle 48"/>
          <p:cNvSpPr/>
          <p:nvPr/>
        </p:nvSpPr>
        <p:spPr>
          <a:xfrm>
            <a:off x="9558779" y="2479249"/>
            <a:ext cx="1593130" cy="1310326"/>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a:t>Repository</a:t>
            </a:r>
          </a:p>
          <a:p>
            <a:pPr algn="ctr"/>
            <a:r>
              <a:rPr lang="en-US" dirty="0"/>
              <a:t>Data Access Layer</a:t>
            </a:r>
            <a:endParaRPr lang="en-IN" dirty="0"/>
          </a:p>
        </p:txBody>
      </p:sp>
      <p:sp>
        <p:nvSpPr>
          <p:cNvPr id="50" name="Can 49"/>
          <p:cNvSpPr/>
          <p:nvPr/>
        </p:nvSpPr>
        <p:spPr>
          <a:xfrm>
            <a:off x="9789736" y="4421171"/>
            <a:ext cx="1131216" cy="1564850"/>
          </a:xfrm>
          <a:prstGeom prst="ca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a:t>Database</a:t>
            </a:r>
            <a:endParaRPr lang="en-IN" dirty="0"/>
          </a:p>
        </p:txBody>
      </p:sp>
      <p:cxnSp>
        <p:nvCxnSpPr>
          <p:cNvPr id="55" name="Straight Arrow Connector 54"/>
          <p:cNvCxnSpPr>
            <a:stCxn id="48" idx="2"/>
            <a:endCxn id="49" idx="0"/>
          </p:cNvCxnSpPr>
          <p:nvPr/>
        </p:nvCxnSpPr>
        <p:spPr>
          <a:xfrm>
            <a:off x="10355344" y="1942493"/>
            <a:ext cx="0" cy="536756"/>
          </a:xfrm>
          <a:prstGeom prst="straightConnector1">
            <a:avLst/>
          </a:prstGeom>
          <a:ln w="38100">
            <a:solidFill>
              <a:schemeClr val="accent2"/>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stCxn id="16" idx="3"/>
            <a:endCxn id="48" idx="1"/>
          </p:cNvCxnSpPr>
          <p:nvPr/>
        </p:nvCxnSpPr>
        <p:spPr>
          <a:xfrm>
            <a:off x="8994743" y="1453986"/>
            <a:ext cx="564036" cy="2605"/>
          </a:xfrm>
          <a:prstGeom prst="straightConnector1">
            <a:avLst/>
          </a:prstGeom>
          <a:ln w="38100">
            <a:solidFill>
              <a:schemeClr val="accent2"/>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stCxn id="49" idx="2"/>
            <a:endCxn id="50" idx="1"/>
          </p:cNvCxnSpPr>
          <p:nvPr/>
        </p:nvCxnSpPr>
        <p:spPr>
          <a:xfrm>
            <a:off x="10355344" y="3789575"/>
            <a:ext cx="0" cy="631596"/>
          </a:xfrm>
          <a:prstGeom prst="straightConnector1">
            <a:avLst/>
          </a:prstGeom>
          <a:ln w="38100">
            <a:solidFill>
              <a:schemeClr val="accent2"/>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950313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52487" y="263951"/>
            <a:ext cx="4911365" cy="584775"/>
          </a:xfrm>
          <a:prstGeom prst="rect">
            <a:avLst/>
          </a:prstGeom>
          <a:noFill/>
        </p:spPr>
        <p:txBody>
          <a:bodyPr wrap="square" rtlCol="0">
            <a:spAutoFit/>
          </a:bodyPr>
          <a:lstStyle/>
          <a:p>
            <a:r>
              <a:rPr lang="en-US" sz="3200" dirty="0"/>
              <a:t>Spring Boot</a:t>
            </a:r>
            <a:endParaRPr lang="en-IN" sz="3200" dirty="0"/>
          </a:p>
        </p:txBody>
      </p:sp>
      <p:graphicFrame>
        <p:nvGraphicFramePr>
          <p:cNvPr id="5" name="Diagram 4"/>
          <p:cNvGraphicFramePr/>
          <p:nvPr>
            <p:extLst>
              <p:ext uri="{D42A27DB-BD31-4B8C-83A1-F6EECF244321}">
                <p14:modId xmlns:p14="http://schemas.microsoft.com/office/powerpoint/2010/main" val="1756366440"/>
              </p:ext>
            </p:extLst>
          </p:nvPr>
        </p:nvGraphicFramePr>
        <p:xfrm>
          <a:off x="452487" y="970961"/>
          <a:ext cx="11321591" cy="225300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Box 5"/>
          <p:cNvSpPr txBox="1"/>
          <p:nvPr/>
        </p:nvSpPr>
        <p:spPr>
          <a:xfrm>
            <a:off x="820132" y="3497344"/>
            <a:ext cx="10162095" cy="2554545"/>
          </a:xfrm>
          <a:prstGeom prst="rect">
            <a:avLst/>
          </a:prstGeom>
          <a:noFill/>
        </p:spPr>
        <p:txBody>
          <a:bodyPr wrap="square" rtlCol="0">
            <a:spAutoFit/>
          </a:bodyPr>
          <a:lstStyle/>
          <a:p>
            <a:pPr marL="285750" indent="-285750">
              <a:buFont typeface="Arial" panose="020B0604020202020204" pitchFamily="34" charset="0"/>
              <a:buChar char="•"/>
            </a:pPr>
            <a:r>
              <a:rPr lang="en-US" sz="2000" dirty="0"/>
              <a:t>Makes it easy to create standalone, production-grade spring-based applications.</a:t>
            </a:r>
          </a:p>
          <a:p>
            <a:pPr marL="285750" indent="-285750">
              <a:buFont typeface="Arial" panose="020B0604020202020204" pitchFamily="34" charset="0"/>
              <a:buChar char="•"/>
            </a:pPr>
            <a:r>
              <a:rPr lang="en-US" sz="2000" dirty="0"/>
              <a:t>Features-</a:t>
            </a:r>
          </a:p>
          <a:p>
            <a:pPr marL="285750" indent="-285750">
              <a:buFont typeface="Arial" panose="020B0604020202020204" pitchFamily="34" charset="0"/>
              <a:buChar char="•"/>
            </a:pPr>
            <a:r>
              <a:rPr lang="en-US" sz="2000" dirty="0"/>
              <a:t>Create stand-alone spring applications</a:t>
            </a:r>
          </a:p>
          <a:p>
            <a:pPr marL="285750" indent="-285750">
              <a:buFont typeface="Arial" panose="020B0604020202020204" pitchFamily="34" charset="0"/>
              <a:buChar char="•"/>
            </a:pPr>
            <a:r>
              <a:rPr lang="en-US" sz="2000" dirty="0"/>
              <a:t>Embed Tomcat, and Jetty, no need to deploy war files.</a:t>
            </a:r>
          </a:p>
          <a:p>
            <a:pPr marL="285750" indent="-285750">
              <a:buFont typeface="Arial" panose="020B0604020202020204" pitchFamily="34" charset="0"/>
              <a:buChar char="•"/>
            </a:pPr>
            <a:r>
              <a:rPr lang="en-US" sz="2000" dirty="0"/>
              <a:t>Provides opinioned starter ‘dependencies’ to simplify your build configuration</a:t>
            </a:r>
          </a:p>
          <a:p>
            <a:pPr marL="285750" indent="-285750">
              <a:buFont typeface="Arial" panose="020B0604020202020204" pitchFamily="34" charset="0"/>
              <a:buChar char="•"/>
            </a:pPr>
            <a:r>
              <a:rPr lang="en-US" sz="2000" dirty="0"/>
              <a:t>Automatically configure spring and 3</a:t>
            </a:r>
            <a:r>
              <a:rPr lang="en-US" sz="2000" baseline="30000" dirty="0"/>
              <a:t>rd</a:t>
            </a:r>
            <a:r>
              <a:rPr lang="en-US" sz="2000" dirty="0"/>
              <a:t> party libraries</a:t>
            </a:r>
          </a:p>
          <a:p>
            <a:pPr marL="285750" indent="-285750">
              <a:buFont typeface="Arial" panose="020B0604020202020204" pitchFamily="34" charset="0"/>
              <a:buChar char="•"/>
            </a:pPr>
            <a:r>
              <a:rPr lang="en-US" sz="2000" dirty="0"/>
              <a:t>Provides production-ready features, like metrics, health-check, externalized configurations</a:t>
            </a:r>
          </a:p>
          <a:p>
            <a:pPr marL="285750" indent="-285750">
              <a:buFont typeface="Arial" panose="020B0604020202020204" pitchFamily="34" charset="0"/>
              <a:buChar char="•"/>
            </a:pPr>
            <a:r>
              <a:rPr lang="en-US" sz="2000" dirty="0"/>
              <a:t>No requirement for xml file </a:t>
            </a:r>
            <a:endParaRPr lang="en-IN" sz="2000" dirty="0"/>
          </a:p>
        </p:txBody>
      </p:sp>
    </p:spTree>
    <p:extLst>
      <p:ext uri="{BB962C8B-B14F-4D97-AF65-F5344CB8AC3E}">
        <p14:creationId xmlns:p14="http://schemas.microsoft.com/office/powerpoint/2010/main" val="17127132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Requirements for Spring Boot -V3.2.5</a:t>
            </a:r>
            <a:endParaRPr lang="en-IN" dirty="0"/>
          </a:p>
        </p:txBody>
      </p:sp>
      <p:sp>
        <p:nvSpPr>
          <p:cNvPr id="3" name="Content Placeholder 2"/>
          <p:cNvSpPr>
            <a:spLocks noGrp="1"/>
          </p:cNvSpPr>
          <p:nvPr>
            <p:ph idx="1"/>
          </p:nvPr>
        </p:nvSpPr>
        <p:spPr/>
        <p:txBody>
          <a:bodyPr>
            <a:normAutofit fontScale="92500" lnSpcReduction="10000"/>
          </a:bodyPr>
          <a:lstStyle/>
          <a:p>
            <a:r>
              <a:rPr lang="en-US" dirty="0"/>
              <a:t>Java 17 and above</a:t>
            </a:r>
          </a:p>
          <a:p>
            <a:r>
              <a:rPr lang="en-US" dirty="0"/>
              <a:t>Spring Framework 6.1.X</a:t>
            </a:r>
          </a:p>
          <a:p>
            <a:r>
              <a:rPr lang="en-US" dirty="0"/>
              <a:t>Maven 3.6.3</a:t>
            </a:r>
          </a:p>
          <a:p>
            <a:r>
              <a:rPr lang="en-US" dirty="0"/>
              <a:t>Tomcat 10.X servlet version 6.0</a:t>
            </a:r>
          </a:p>
          <a:p>
            <a:endParaRPr lang="en-US" dirty="0"/>
          </a:p>
          <a:p>
            <a:r>
              <a:rPr lang="en-US" dirty="0"/>
              <a:t>Starter Dependencies-</a:t>
            </a:r>
          </a:p>
          <a:p>
            <a:r>
              <a:rPr lang="en-US" dirty="0"/>
              <a:t>These are set of convenient dependency descriptors you can include in your application.</a:t>
            </a:r>
          </a:p>
          <a:p>
            <a:r>
              <a:rPr lang="en-US" dirty="0"/>
              <a:t>This is one-stop shop for all spring and related technologies</a:t>
            </a:r>
          </a:p>
          <a:p>
            <a:r>
              <a:rPr lang="en-US" dirty="0"/>
              <a:t>Naming pattern : spring-boot-starter-*, * is type of application</a:t>
            </a:r>
            <a:endParaRPr lang="en-IN" dirty="0"/>
          </a:p>
        </p:txBody>
      </p:sp>
    </p:spTree>
    <p:extLst>
      <p:ext uri="{BB962C8B-B14F-4D97-AF65-F5344CB8AC3E}">
        <p14:creationId xmlns:p14="http://schemas.microsoft.com/office/powerpoint/2010/main" val="12706369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p:cNvGraphicFramePr/>
          <p:nvPr>
            <p:extLst>
              <p:ext uri="{D42A27DB-BD31-4B8C-83A1-F6EECF244321}">
                <p14:modId xmlns:p14="http://schemas.microsoft.com/office/powerpoint/2010/main" val="2614556577"/>
              </p:ext>
            </p:extLst>
          </p:nvPr>
        </p:nvGraphicFramePr>
        <p:xfrm>
          <a:off x="556181" y="719666"/>
          <a:ext cx="10859679"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58484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SpringApplication</a:t>
            </a:r>
            <a:endParaRPr lang="en-IN" dirty="0"/>
          </a:p>
        </p:txBody>
      </p:sp>
      <p:sp>
        <p:nvSpPr>
          <p:cNvPr id="3" name="Content Placeholder 2"/>
          <p:cNvSpPr>
            <a:spLocks noGrp="1"/>
          </p:cNvSpPr>
          <p:nvPr>
            <p:ph idx="1"/>
          </p:nvPr>
        </p:nvSpPr>
        <p:spPr/>
        <p:txBody>
          <a:bodyPr/>
          <a:lstStyle/>
          <a:p>
            <a:r>
              <a:rPr lang="en-US" dirty="0"/>
              <a:t>Can be used to bootstrap and launch the Spring application from Java Main method.</a:t>
            </a:r>
          </a:p>
          <a:p>
            <a:r>
              <a:rPr lang="en-US" dirty="0"/>
              <a:t>It performs default steps in order bootstrap your application-</a:t>
            </a:r>
          </a:p>
          <a:p>
            <a:pPr lvl="1"/>
            <a:r>
              <a:rPr lang="en-US" dirty="0"/>
              <a:t>Creates an appropriate </a:t>
            </a:r>
            <a:r>
              <a:rPr lang="en-US" dirty="0" err="1"/>
              <a:t>ApplicationContext</a:t>
            </a:r>
            <a:r>
              <a:rPr lang="en-US" dirty="0"/>
              <a:t> instance</a:t>
            </a:r>
          </a:p>
          <a:p>
            <a:pPr lvl="1"/>
            <a:r>
              <a:rPr lang="en-US" dirty="0"/>
              <a:t>Register a </a:t>
            </a:r>
            <a:r>
              <a:rPr lang="en-US" dirty="0" err="1"/>
              <a:t>CommandLinePropertSource</a:t>
            </a:r>
            <a:r>
              <a:rPr lang="en-US" dirty="0"/>
              <a:t> to expose the command arguments as Spring properties.</a:t>
            </a:r>
          </a:p>
          <a:p>
            <a:pPr lvl="1"/>
            <a:r>
              <a:rPr lang="en-US" dirty="0"/>
              <a:t>Refresh the Application and load all the singleton beans</a:t>
            </a:r>
          </a:p>
          <a:p>
            <a:pPr lvl="1"/>
            <a:r>
              <a:rPr lang="en-US" dirty="0"/>
              <a:t>Trigger any </a:t>
            </a:r>
            <a:r>
              <a:rPr lang="en-US" dirty="0" err="1"/>
              <a:t>commandLineRunner</a:t>
            </a:r>
            <a:r>
              <a:rPr lang="en-US" dirty="0"/>
              <a:t> beans.</a:t>
            </a:r>
          </a:p>
          <a:p>
            <a:r>
              <a:rPr lang="en-US" dirty="0"/>
              <a:t>The constructor arguments passed to the </a:t>
            </a:r>
            <a:r>
              <a:rPr lang="en-US" dirty="0" err="1"/>
              <a:t>SpringApplication</a:t>
            </a:r>
            <a:r>
              <a:rPr lang="en-US" dirty="0"/>
              <a:t> are configuration sources for spring beans.</a:t>
            </a:r>
          </a:p>
        </p:txBody>
      </p:sp>
    </p:spTree>
    <p:extLst>
      <p:ext uri="{BB962C8B-B14F-4D97-AF65-F5344CB8AC3E}">
        <p14:creationId xmlns:p14="http://schemas.microsoft.com/office/powerpoint/2010/main" val="374836492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CommandLineRunner</a:t>
            </a:r>
            <a:endParaRPr lang="en-IN" dirty="0"/>
          </a:p>
        </p:txBody>
      </p:sp>
      <p:sp>
        <p:nvSpPr>
          <p:cNvPr id="3" name="Content Placeholder 2"/>
          <p:cNvSpPr>
            <a:spLocks noGrp="1"/>
          </p:cNvSpPr>
          <p:nvPr>
            <p:ph idx="1"/>
          </p:nvPr>
        </p:nvSpPr>
        <p:spPr/>
        <p:txBody>
          <a:bodyPr>
            <a:normAutofit fontScale="77500" lnSpcReduction="20000"/>
          </a:bodyPr>
          <a:lstStyle/>
          <a:p>
            <a:r>
              <a:rPr lang="en-US" dirty="0"/>
              <a:t>If you want to access the raw command Line arguments or you need to run some specific code once the </a:t>
            </a:r>
            <a:r>
              <a:rPr lang="en-US" dirty="0" err="1"/>
              <a:t>SpringApplication</a:t>
            </a:r>
            <a:r>
              <a:rPr lang="en-US" dirty="0"/>
              <a:t> has started you can implement that by using the </a:t>
            </a:r>
            <a:r>
              <a:rPr lang="en-US" dirty="0" err="1"/>
              <a:t>CommandLineRunner</a:t>
            </a:r>
            <a:r>
              <a:rPr lang="en-US" dirty="0"/>
              <a:t> interface.</a:t>
            </a:r>
          </a:p>
          <a:p>
            <a:r>
              <a:rPr lang="en-US" dirty="0"/>
              <a:t>The run(String..</a:t>
            </a:r>
            <a:r>
              <a:rPr lang="en-US" dirty="0" err="1"/>
              <a:t>args</a:t>
            </a:r>
            <a:r>
              <a:rPr lang="en-US" dirty="0"/>
              <a:t>) method will be called on spring beans implementing this interface.</a:t>
            </a:r>
          </a:p>
          <a:p>
            <a:r>
              <a:rPr lang="en-US" dirty="0"/>
              <a:t>Each </a:t>
            </a:r>
            <a:r>
              <a:rPr lang="en-US" dirty="0" err="1"/>
              <a:t>SpringAPplication</a:t>
            </a:r>
            <a:r>
              <a:rPr lang="en-US" dirty="0"/>
              <a:t> class it will register the shutdown hook with the JVM to ensure that the </a:t>
            </a:r>
            <a:r>
              <a:rPr lang="en-US" dirty="0" err="1"/>
              <a:t>ApplicationContext</a:t>
            </a:r>
            <a:r>
              <a:rPr lang="en-US" dirty="0"/>
              <a:t> is closed gracefully on exit.</a:t>
            </a:r>
          </a:p>
          <a:p>
            <a:r>
              <a:rPr lang="en-US" dirty="0"/>
              <a:t>@Component</a:t>
            </a:r>
          </a:p>
          <a:p>
            <a:r>
              <a:rPr lang="en-US" dirty="0"/>
              <a:t>Public class </a:t>
            </a:r>
            <a:r>
              <a:rPr lang="en-US" dirty="0" err="1"/>
              <a:t>MyBean</a:t>
            </a:r>
            <a:endParaRPr lang="en-US" dirty="0"/>
          </a:p>
          <a:p>
            <a:r>
              <a:rPr lang="en-US" dirty="0"/>
              <a:t>{</a:t>
            </a:r>
          </a:p>
          <a:p>
            <a:r>
              <a:rPr lang="en-US" dirty="0"/>
              <a:t>@Value(“${</a:t>
            </a:r>
            <a:r>
              <a:rPr lang="en-US" dirty="0" err="1"/>
              <a:t>server.port</a:t>
            </a:r>
            <a:r>
              <a:rPr lang="en-US" dirty="0"/>
              <a:t>}</a:t>
            </a:r>
          </a:p>
          <a:p>
            <a:r>
              <a:rPr lang="en-US" dirty="0"/>
              <a:t>Public String </a:t>
            </a:r>
            <a:r>
              <a:rPr lang="en-US" dirty="0" err="1"/>
              <a:t>portNo</a:t>
            </a:r>
            <a:r>
              <a:rPr lang="en-US" dirty="0"/>
              <a:t>;</a:t>
            </a:r>
          </a:p>
          <a:p>
            <a:r>
              <a:rPr lang="en-US" dirty="0"/>
              <a:t>}</a:t>
            </a:r>
          </a:p>
          <a:p>
            <a:r>
              <a:rPr lang="en-US" dirty="0"/>
              <a:t>Java –jar app.jar –</a:t>
            </a:r>
            <a:r>
              <a:rPr lang="en-US" dirty="0" err="1"/>
              <a:t>portNo</a:t>
            </a:r>
            <a:r>
              <a:rPr lang="en-US" dirty="0"/>
              <a:t>=“8085”</a:t>
            </a:r>
          </a:p>
          <a:p>
            <a:endParaRPr lang="en-IN" dirty="0"/>
          </a:p>
        </p:txBody>
      </p:sp>
      <p:sp>
        <p:nvSpPr>
          <p:cNvPr id="4" name="TextBox 3"/>
          <p:cNvSpPr txBox="1"/>
          <p:nvPr/>
        </p:nvSpPr>
        <p:spPr>
          <a:xfrm>
            <a:off x="7277493" y="4119513"/>
            <a:ext cx="4194928" cy="2031325"/>
          </a:xfrm>
          <a:prstGeom prst="rect">
            <a:avLst/>
          </a:prstGeom>
          <a:noFill/>
        </p:spPr>
        <p:txBody>
          <a:bodyPr wrap="square" rtlCol="0">
            <a:spAutoFit/>
          </a:bodyPr>
          <a:lstStyle/>
          <a:p>
            <a:r>
              <a:rPr lang="en-US" dirty="0" err="1"/>
              <a:t>Server.port</a:t>
            </a:r>
            <a:r>
              <a:rPr lang="en-US" dirty="0"/>
              <a:t>=8085</a:t>
            </a:r>
          </a:p>
          <a:p>
            <a:endParaRPr lang="en-US" dirty="0"/>
          </a:p>
          <a:p>
            <a:r>
              <a:rPr lang="en-US" dirty="0"/>
              <a:t>YAML-</a:t>
            </a:r>
          </a:p>
          <a:p>
            <a:endParaRPr lang="en-US" dirty="0"/>
          </a:p>
          <a:p>
            <a:r>
              <a:rPr lang="en-US" dirty="0"/>
              <a:t>Server:</a:t>
            </a:r>
          </a:p>
          <a:p>
            <a:r>
              <a:rPr lang="en-US" dirty="0"/>
              <a:t>	port: 8085</a:t>
            </a:r>
          </a:p>
          <a:p>
            <a:endParaRPr lang="en-IN" dirty="0"/>
          </a:p>
        </p:txBody>
      </p:sp>
    </p:spTree>
    <p:extLst>
      <p:ext uri="{BB962C8B-B14F-4D97-AF65-F5344CB8AC3E}">
        <p14:creationId xmlns:p14="http://schemas.microsoft.com/office/powerpoint/2010/main" val="384040813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lnSpcReduction="10000"/>
          </a:bodyPr>
          <a:lstStyle/>
          <a:p>
            <a:r>
              <a:rPr lang="en-US" dirty="0"/>
              <a:t>Tomcat and Jetty have the default port on which they listen to the HTTP request is 8080.</a:t>
            </a:r>
          </a:p>
          <a:p>
            <a:r>
              <a:rPr lang="en-US" dirty="0" err="1"/>
              <a:t>Server.port</a:t>
            </a:r>
            <a:endParaRPr lang="en-US" dirty="0"/>
          </a:p>
          <a:p>
            <a:r>
              <a:rPr lang="en-US" dirty="0" err="1"/>
              <a:t>Server.address</a:t>
            </a:r>
            <a:endParaRPr lang="en-US" dirty="0"/>
          </a:p>
          <a:p>
            <a:r>
              <a:rPr lang="en-US" dirty="0" err="1"/>
              <a:t>Server.timeout</a:t>
            </a:r>
            <a:endParaRPr lang="en-US" dirty="0"/>
          </a:p>
          <a:p>
            <a:endParaRPr lang="en-US" dirty="0"/>
          </a:p>
          <a:p>
            <a:r>
              <a:rPr lang="en-US" dirty="0"/>
              <a:t>We can customize the embedded server properties using java class implementing the interface </a:t>
            </a:r>
            <a:r>
              <a:rPr lang="en-US" dirty="0" err="1"/>
              <a:t>EmbeddedServletContainerCustomizer</a:t>
            </a:r>
            <a:r>
              <a:rPr lang="en-US" dirty="0"/>
              <a:t>, it has customize() method which can implemented in order set customize the server properties, like </a:t>
            </a:r>
            <a:r>
              <a:rPr lang="en-US" dirty="0" err="1"/>
              <a:t>container.setPort</a:t>
            </a:r>
            <a:r>
              <a:rPr lang="en-US" dirty="0"/>
              <a:t>(8085);</a:t>
            </a:r>
          </a:p>
          <a:p>
            <a:endParaRPr lang="en-US" dirty="0"/>
          </a:p>
          <a:p>
            <a:endParaRPr lang="en-IN" dirty="0"/>
          </a:p>
        </p:txBody>
      </p:sp>
    </p:spTree>
    <p:extLst>
      <p:ext uri="{BB962C8B-B14F-4D97-AF65-F5344CB8AC3E}">
        <p14:creationId xmlns:p14="http://schemas.microsoft.com/office/powerpoint/2010/main" val="41501064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Stream Operations</a:t>
            </a: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131924257"/>
              </p:ext>
            </p:extLst>
          </p:nvPr>
        </p:nvGraphicFramePr>
        <p:xfrm>
          <a:off x="838200" y="1404594"/>
          <a:ext cx="10515600" cy="477236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974523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77592" y="933254"/>
            <a:ext cx="7258639" cy="1074655"/>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a:t>Experience APIs</a:t>
            </a:r>
            <a:endParaRPr lang="en-IN" dirty="0"/>
          </a:p>
        </p:txBody>
      </p:sp>
      <p:sp>
        <p:nvSpPr>
          <p:cNvPr id="3" name="Rectangle 2"/>
          <p:cNvSpPr/>
          <p:nvPr/>
        </p:nvSpPr>
        <p:spPr>
          <a:xfrm>
            <a:off x="2177591" y="2358272"/>
            <a:ext cx="7258639" cy="1074655"/>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a:t>Process APIs- </a:t>
            </a:r>
            <a:r>
              <a:rPr lang="en-US" dirty="0" err="1"/>
              <a:t>agiility</a:t>
            </a:r>
            <a:r>
              <a:rPr lang="en-US" dirty="0"/>
              <a:t> and new value creation</a:t>
            </a:r>
            <a:endParaRPr lang="en-IN" dirty="0"/>
          </a:p>
        </p:txBody>
      </p:sp>
      <p:sp>
        <p:nvSpPr>
          <p:cNvPr id="4" name="Rectangle 3"/>
          <p:cNvSpPr/>
          <p:nvPr/>
        </p:nvSpPr>
        <p:spPr>
          <a:xfrm>
            <a:off x="2177591" y="3783290"/>
            <a:ext cx="7258639" cy="1074655"/>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a:t>System APIs- primary </a:t>
            </a:r>
            <a:r>
              <a:rPr lang="en-US" dirty="0" err="1"/>
              <a:t>layer,decentralized</a:t>
            </a:r>
            <a:r>
              <a:rPr lang="en-US" dirty="0"/>
              <a:t> access to the core assets</a:t>
            </a:r>
            <a:endParaRPr lang="en-IN" dirty="0"/>
          </a:p>
        </p:txBody>
      </p:sp>
      <p:sp>
        <p:nvSpPr>
          <p:cNvPr id="5" name="Cloud 4"/>
          <p:cNvSpPr/>
          <p:nvPr/>
        </p:nvSpPr>
        <p:spPr>
          <a:xfrm>
            <a:off x="2281287" y="5514680"/>
            <a:ext cx="1366886" cy="857840"/>
          </a:xfrm>
          <a:prstGeom prst="cloud">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a:t>SaaS apps</a:t>
            </a:r>
            <a:endParaRPr lang="en-IN" dirty="0"/>
          </a:p>
        </p:txBody>
      </p:sp>
      <p:sp>
        <p:nvSpPr>
          <p:cNvPr id="6" name="Rectangle 5"/>
          <p:cNvSpPr/>
          <p:nvPr/>
        </p:nvSpPr>
        <p:spPr>
          <a:xfrm>
            <a:off x="4062951" y="5514680"/>
            <a:ext cx="1272619" cy="85784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a:t>Mainframe</a:t>
            </a:r>
            <a:endParaRPr lang="en-IN" dirty="0"/>
          </a:p>
        </p:txBody>
      </p:sp>
      <p:sp>
        <p:nvSpPr>
          <p:cNvPr id="7" name="Can 6"/>
          <p:cNvSpPr/>
          <p:nvPr/>
        </p:nvSpPr>
        <p:spPr>
          <a:xfrm>
            <a:off x="5986020" y="5514680"/>
            <a:ext cx="1197205" cy="857840"/>
          </a:xfrm>
          <a:prstGeom prst="ca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a:t>Databases</a:t>
            </a:r>
            <a:endParaRPr lang="en-IN" dirty="0"/>
          </a:p>
        </p:txBody>
      </p:sp>
      <p:sp>
        <p:nvSpPr>
          <p:cNvPr id="8" name="Flowchart: Predefined Process 7"/>
          <p:cNvSpPr/>
          <p:nvPr/>
        </p:nvSpPr>
        <p:spPr>
          <a:xfrm>
            <a:off x="7466029" y="5429839"/>
            <a:ext cx="914400" cy="876693"/>
          </a:xfrm>
          <a:prstGeom prst="flowChartPredefinedProcess">
            <a:avLst/>
          </a:prstGeom>
          <a:ln>
            <a:solidFill>
              <a:srgbClr val="FFFF00"/>
            </a:solidFill>
          </a:ln>
        </p:spPr>
        <p:style>
          <a:lnRef idx="0">
            <a:schemeClr val="accent5"/>
          </a:lnRef>
          <a:fillRef idx="3">
            <a:schemeClr val="accent5"/>
          </a:fillRef>
          <a:effectRef idx="3">
            <a:schemeClr val="accent5"/>
          </a:effectRef>
          <a:fontRef idx="minor">
            <a:schemeClr val="lt1"/>
          </a:fontRef>
        </p:style>
        <p:txBody>
          <a:bodyPr rtlCol="0" anchor="ctr"/>
          <a:lstStyle/>
          <a:p>
            <a:pPr algn="ctr"/>
            <a:r>
              <a:rPr lang="en-US"/>
              <a:t>FTP Files</a:t>
            </a:r>
            <a:endParaRPr lang="en-IN" dirty="0"/>
          </a:p>
        </p:txBody>
      </p:sp>
      <p:sp>
        <p:nvSpPr>
          <p:cNvPr id="9" name="Flowchart: Alternate Process 8"/>
          <p:cNvSpPr/>
          <p:nvPr/>
        </p:nvSpPr>
        <p:spPr>
          <a:xfrm>
            <a:off x="8682086" y="5326144"/>
            <a:ext cx="1046375" cy="980388"/>
          </a:xfrm>
          <a:prstGeom prst="flowChartAlternateProcess">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a:t>Web services</a:t>
            </a:r>
            <a:endParaRPr lang="en-IN" dirty="0"/>
          </a:p>
        </p:txBody>
      </p:sp>
      <p:cxnSp>
        <p:nvCxnSpPr>
          <p:cNvPr id="11" name="Straight Arrow Connector 10"/>
          <p:cNvCxnSpPr>
            <a:stCxn id="5" idx="3"/>
          </p:cNvCxnSpPr>
          <p:nvPr/>
        </p:nvCxnSpPr>
        <p:spPr>
          <a:xfrm flipV="1">
            <a:off x="2964730" y="4857945"/>
            <a:ext cx="4713" cy="705783"/>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6" idx="0"/>
          </p:cNvCxnSpPr>
          <p:nvPr/>
        </p:nvCxnSpPr>
        <p:spPr>
          <a:xfrm flipV="1">
            <a:off x="4699261" y="4857945"/>
            <a:ext cx="4714" cy="65673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7" idx="1"/>
          </p:cNvCxnSpPr>
          <p:nvPr/>
        </p:nvCxnSpPr>
        <p:spPr>
          <a:xfrm flipH="1" flipV="1">
            <a:off x="6570482" y="4769963"/>
            <a:ext cx="14141" cy="74471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8" idx="0"/>
          </p:cNvCxnSpPr>
          <p:nvPr/>
        </p:nvCxnSpPr>
        <p:spPr>
          <a:xfrm flipH="1" flipV="1">
            <a:off x="7918515" y="4857945"/>
            <a:ext cx="4714" cy="57189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9" idx="0"/>
          </p:cNvCxnSpPr>
          <p:nvPr/>
        </p:nvCxnSpPr>
        <p:spPr>
          <a:xfrm flipV="1">
            <a:off x="9205274" y="4857945"/>
            <a:ext cx="4714" cy="46819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1" name="Up-Down Arrow 20"/>
          <p:cNvSpPr/>
          <p:nvPr/>
        </p:nvSpPr>
        <p:spPr>
          <a:xfrm>
            <a:off x="5533534" y="2007909"/>
            <a:ext cx="207390" cy="350363"/>
          </a:xfrm>
          <a:prstGeom prst="upDownArrow">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IN"/>
          </a:p>
        </p:txBody>
      </p:sp>
      <p:sp>
        <p:nvSpPr>
          <p:cNvPr id="22" name="Up-Down Arrow 21"/>
          <p:cNvSpPr/>
          <p:nvPr/>
        </p:nvSpPr>
        <p:spPr>
          <a:xfrm>
            <a:off x="5533534" y="3432927"/>
            <a:ext cx="207390" cy="350363"/>
          </a:xfrm>
          <a:prstGeom prst="upDownArrow">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62447085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56181" y="395926"/>
            <a:ext cx="10859679" cy="5632311"/>
          </a:xfrm>
          <a:prstGeom prst="rect">
            <a:avLst/>
          </a:prstGeom>
          <a:noFill/>
        </p:spPr>
        <p:txBody>
          <a:bodyPr wrap="square" rtlCol="0">
            <a:spAutoFit/>
          </a:bodyPr>
          <a:lstStyle/>
          <a:p>
            <a:pPr marL="285750" indent="-285750">
              <a:buFont typeface="Arial" panose="020B0604020202020204" pitchFamily="34" charset="0"/>
              <a:buChar char="•"/>
            </a:pPr>
            <a:r>
              <a:rPr lang="en-US" dirty="0"/>
              <a:t>Spring Boot Actuators-</a:t>
            </a:r>
          </a:p>
          <a:p>
            <a:pPr marL="285750" indent="-285750">
              <a:buFont typeface="Arial" panose="020B0604020202020204" pitchFamily="34" charset="0"/>
              <a:buChar char="•"/>
            </a:pPr>
            <a:r>
              <a:rPr lang="en-US" dirty="0"/>
              <a:t>Actuators provides you with all production ready features-</a:t>
            </a:r>
          </a:p>
          <a:p>
            <a:pPr marL="285750" indent="-285750">
              <a:buFont typeface="Arial" panose="020B0604020202020204" pitchFamily="34" charset="0"/>
              <a:buChar char="•"/>
            </a:pPr>
            <a:r>
              <a:rPr lang="en-US" dirty="0"/>
              <a:t>Actuator endpoints let you monitor and interact you with the application</a:t>
            </a:r>
          </a:p>
          <a:p>
            <a:pPr marL="285750" indent="-285750">
              <a:buFont typeface="Arial" panose="020B0604020202020204" pitchFamily="34" charset="0"/>
              <a:buChar char="•"/>
            </a:pPr>
            <a:r>
              <a:rPr lang="en-US" dirty="0" err="1"/>
              <a:t>E.g</a:t>
            </a:r>
            <a:r>
              <a:rPr lang="en-US" dirty="0"/>
              <a:t> health endpoint- basic health information about the application , accessed by /actuator/health</a:t>
            </a:r>
          </a:p>
          <a:p>
            <a:pPr marL="285750" indent="-285750">
              <a:buFont typeface="Arial" panose="020B0604020202020204" pitchFamily="34" charset="0"/>
              <a:buChar char="•"/>
            </a:pPr>
            <a:r>
              <a:rPr lang="en-US" dirty="0"/>
              <a:t>Beans- provides complete list of all spring beans  in application</a:t>
            </a:r>
          </a:p>
          <a:p>
            <a:pPr marL="285750" indent="-285750">
              <a:buFont typeface="Arial" panose="020B0604020202020204" pitchFamily="34" charset="0"/>
              <a:buChar char="•"/>
            </a:pPr>
            <a:r>
              <a:rPr lang="en-US" dirty="0"/>
              <a:t>Caches- expose available cache</a:t>
            </a:r>
          </a:p>
          <a:p>
            <a:pPr marL="285750" indent="-285750">
              <a:buFont typeface="Arial" panose="020B0604020202020204" pitchFamily="34" charset="0"/>
              <a:buChar char="•"/>
            </a:pPr>
            <a:r>
              <a:rPr lang="en-US" dirty="0" err="1"/>
              <a:t>Configprops</a:t>
            </a:r>
            <a:r>
              <a:rPr lang="en-US" dirty="0"/>
              <a:t>- display configuration properties</a:t>
            </a:r>
          </a:p>
          <a:p>
            <a:pPr marL="285750" indent="-285750">
              <a:buFont typeface="Arial" panose="020B0604020202020204" pitchFamily="34" charset="0"/>
              <a:buChar char="•"/>
            </a:pPr>
            <a:r>
              <a:rPr lang="en-US" dirty="0" err="1"/>
              <a:t>Env</a:t>
            </a:r>
            <a:r>
              <a:rPr lang="en-US" dirty="0"/>
              <a:t>- properties from Spring’s configurable environment</a:t>
            </a:r>
          </a:p>
          <a:p>
            <a:pPr marL="285750" indent="-285750">
              <a:buFont typeface="Arial" panose="020B0604020202020204" pitchFamily="34" charset="0"/>
              <a:buChar char="•"/>
            </a:pPr>
            <a:r>
              <a:rPr lang="en-US" dirty="0"/>
              <a:t>Info- to show arbitrary application info</a:t>
            </a:r>
          </a:p>
          <a:p>
            <a:pPr marL="285750" indent="-285750">
              <a:buFont typeface="Arial" panose="020B0604020202020204" pitchFamily="34" charset="0"/>
              <a:buChar char="•"/>
            </a:pPr>
            <a:r>
              <a:rPr lang="en-US" dirty="0"/>
              <a:t>Metrics- to show metrics info about app</a:t>
            </a:r>
          </a:p>
          <a:p>
            <a:pPr marL="285750" indent="-285750">
              <a:buFont typeface="Arial" panose="020B0604020202020204" pitchFamily="34" charset="0"/>
              <a:buChar char="•"/>
            </a:pPr>
            <a:r>
              <a:rPr lang="en-US" dirty="0"/>
              <a:t>Shutdown- forcefully shutdown appl, disabled by default</a:t>
            </a:r>
          </a:p>
          <a:p>
            <a:pPr marL="285750" indent="-285750">
              <a:buFont typeface="Arial" panose="020B0604020202020204" pitchFamily="34" charset="0"/>
              <a:buChar char="•"/>
            </a:pPr>
            <a:r>
              <a:rPr lang="en-US" dirty="0" err="1"/>
              <a:t>Threaddump</a:t>
            </a:r>
            <a:r>
              <a:rPr lang="en-US" dirty="0"/>
              <a:t>- perform thread dump</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All other except shutdown are enabled</a:t>
            </a:r>
          </a:p>
          <a:p>
            <a:pPr marL="285750" indent="-285750">
              <a:buFont typeface="Arial" panose="020B0604020202020204" pitchFamily="34" charset="0"/>
              <a:buChar char="•"/>
            </a:pPr>
            <a:r>
              <a:rPr lang="en-US" dirty="0"/>
              <a:t>Com.cg.bankapp.MainApp.java</a:t>
            </a:r>
          </a:p>
          <a:p>
            <a:pPr marL="285750" indent="-285750">
              <a:buFont typeface="Arial" panose="020B0604020202020204" pitchFamily="34" charset="0"/>
              <a:buChar char="•"/>
            </a:pPr>
            <a:r>
              <a:rPr lang="en-US" dirty="0"/>
              <a:t>Com.cg.bankapp.service.UserService.java</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415316908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486292202"/>
              </p:ext>
            </p:extLst>
          </p:nvPr>
        </p:nvGraphicFramePr>
        <p:xfrm>
          <a:off x="575036" y="719666"/>
          <a:ext cx="11331020" cy="4942840"/>
        </p:xfrm>
        <a:graphic>
          <a:graphicData uri="http://schemas.openxmlformats.org/drawingml/2006/table">
            <a:tbl>
              <a:tblPr firstRow="1" bandRow="1">
                <a:tableStyleId>{7DF18680-E054-41AD-8BC1-D1AEF772440D}</a:tableStyleId>
              </a:tblPr>
              <a:tblGrid>
                <a:gridCol w="2832755">
                  <a:extLst>
                    <a:ext uri="{9D8B030D-6E8A-4147-A177-3AD203B41FA5}">
                      <a16:colId xmlns:a16="http://schemas.microsoft.com/office/drawing/2014/main" val="2816910555"/>
                    </a:ext>
                  </a:extLst>
                </a:gridCol>
                <a:gridCol w="2832755">
                  <a:extLst>
                    <a:ext uri="{9D8B030D-6E8A-4147-A177-3AD203B41FA5}">
                      <a16:colId xmlns:a16="http://schemas.microsoft.com/office/drawing/2014/main" val="1906557314"/>
                    </a:ext>
                  </a:extLst>
                </a:gridCol>
                <a:gridCol w="2832755">
                  <a:extLst>
                    <a:ext uri="{9D8B030D-6E8A-4147-A177-3AD203B41FA5}">
                      <a16:colId xmlns:a16="http://schemas.microsoft.com/office/drawing/2014/main" val="816698757"/>
                    </a:ext>
                  </a:extLst>
                </a:gridCol>
                <a:gridCol w="2832755">
                  <a:extLst>
                    <a:ext uri="{9D8B030D-6E8A-4147-A177-3AD203B41FA5}">
                      <a16:colId xmlns:a16="http://schemas.microsoft.com/office/drawing/2014/main" val="3183126715"/>
                    </a:ext>
                  </a:extLst>
                </a:gridCol>
              </a:tblGrid>
              <a:tr h="370840">
                <a:tc>
                  <a:txBody>
                    <a:bodyPr/>
                    <a:lstStyle/>
                    <a:p>
                      <a:endParaRPr lang="en-IN" dirty="0"/>
                    </a:p>
                  </a:txBody>
                  <a:tcPr/>
                </a:tc>
                <a:tc>
                  <a:txBody>
                    <a:bodyPr/>
                    <a:lstStyle/>
                    <a:p>
                      <a:r>
                        <a:rPr lang="en-US" dirty="0"/>
                        <a:t>Spring framework</a:t>
                      </a:r>
                      <a:endParaRPr lang="en-IN" dirty="0"/>
                    </a:p>
                  </a:txBody>
                  <a:tcPr/>
                </a:tc>
                <a:tc>
                  <a:txBody>
                    <a:bodyPr/>
                    <a:lstStyle/>
                    <a:p>
                      <a:r>
                        <a:rPr lang="en-US" dirty="0"/>
                        <a:t>Spring </a:t>
                      </a:r>
                      <a:r>
                        <a:rPr lang="en-US" dirty="0" err="1"/>
                        <a:t>mvc</a:t>
                      </a:r>
                      <a:endParaRPr lang="en-IN" dirty="0"/>
                    </a:p>
                  </a:txBody>
                  <a:tcPr/>
                </a:tc>
                <a:tc>
                  <a:txBody>
                    <a:bodyPr/>
                    <a:lstStyle/>
                    <a:p>
                      <a:r>
                        <a:rPr lang="en-US" dirty="0"/>
                        <a:t>Spring Boot</a:t>
                      </a:r>
                      <a:endParaRPr lang="en-IN" dirty="0"/>
                    </a:p>
                  </a:txBody>
                  <a:tcPr/>
                </a:tc>
                <a:extLst>
                  <a:ext uri="{0D108BD9-81ED-4DB2-BD59-A6C34878D82A}">
                    <a16:rowId xmlns:a16="http://schemas.microsoft.com/office/drawing/2014/main" val="1857470344"/>
                  </a:ext>
                </a:extLst>
              </a:tr>
              <a:tr h="370840">
                <a:tc>
                  <a:txBody>
                    <a:bodyPr/>
                    <a:lstStyle/>
                    <a:p>
                      <a:r>
                        <a:rPr lang="en-US" dirty="0"/>
                        <a:t>use</a:t>
                      </a:r>
                      <a:endParaRPr lang="en-IN" dirty="0"/>
                    </a:p>
                  </a:txBody>
                  <a:tcPr/>
                </a:tc>
                <a:tc>
                  <a:txBody>
                    <a:bodyPr/>
                    <a:lstStyle/>
                    <a:p>
                      <a:r>
                        <a:rPr lang="en-US" dirty="0"/>
                        <a:t>Enterprise-level</a:t>
                      </a:r>
                      <a:r>
                        <a:rPr lang="en-US" baseline="0" dirty="0"/>
                        <a:t> applications</a:t>
                      </a:r>
                      <a:endParaRPr lang="en-IN" dirty="0"/>
                    </a:p>
                  </a:txBody>
                  <a:tcPr/>
                </a:tc>
                <a:tc>
                  <a:txBody>
                    <a:bodyPr/>
                    <a:lstStyle/>
                    <a:p>
                      <a:r>
                        <a:rPr lang="en-US" dirty="0"/>
                        <a:t>Web application &amp; Restful services</a:t>
                      </a:r>
                      <a:endParaRPr lang="en-IN" dirty="0"/>
                    </a:p>
                  </a:txBody>
                  <a:tcPr/>
                </a:tc>
                <a:tc>
                  <a:txBody>
                    <a:bodyPr/>
                    <a:lstStyle/>
                    <a:p>
                      <a:r>
                        <a:rPr lang="en-US" dirty="0"/>
                        <a:t>Rapid development &amp; </a:t>
                      </a:r>
                      <a:r>
                        <a:rPr lang="en-US" dirty="0" err="1"/>
                        <a:t>microservices</a:t>
                      </a:r>
                      <a:endParaRPr lang="en-IN" dirty="0"/>
                    </a:p>
                  </a:txBody>
                  <a:tcPr/>
                </a:tc>
                <a:extLst>
                  <a:ext uri="{0D108BD9-81ED-4DB2-BD59-A6C34878D82A}">
                    <a16:rowId xmlns:a16="http://schemas.microsoft.com/office/drawing/2014/main" val="237253690"/>
                  </a:ext>
                </a:extLst>
              </a:tr>
              <a:tr h="370840">
                <a:tc>
                  <a:txBody>
                    <a:bodyPr/>
                    <a:lstStyle/>
                    <a:p>
                      <a:r>
                        <a:rPr lang="en-US" dirty="0"/>
                        <a:t>configuration</a:t>
                      </a:r>
                      <a:endParaRPr lang="en-IN" dirty="0"/>
                    </a:p>
                  </a:txBody>
                  <a:tcPr/>
                </a:tc>
                <a:tc>
                  <a:txBody>
                    <a:bodyPr/>
                    <a:lstStyle/>
                    <a:p>
                      <a:r>
                        <a:rPr lang="en-US" dirty="0"/>
                        <a:t>Xml files need to configure manually, explicitly</a:t>
                      </a:r>
                      <a:endParaRPr lang="en-IN" dirty="0"/>
                    </a:p>
                  </a:txBody>
                  <a:tcPr/>
                </a:tc>
                <a:tc>
                  <a:txBody>
                    <a:bodyPr/>
                    <a:lstStyle/>
                    <a:p>
                      <a:r>
                        <a:rPr lang="en-US" dirty="0"/>
                        <a:t>Web-focused, integrated with spring framework</a:t>
                      </a:r>
                      <a:endParaRPr lang="en-IN" dirty="0"/>
                    </a:p>
                  </a:txBody>
                  <a:tcPr/>
                </a:tc>
                <a:tc>
                  <a:txBody>
                    <a:bodyPr/>
                    <a:lstStyle/>
                    <a:p>
                      <a:r>
                        <a:rPr lang="en-US" dirty="0"/>
                        <a:t>Auto-configuration with sensible defaults</a:t>
                      </a:r>
                      <a:endParaRPr lang="en-IN" dirty="0"/>
                    </a:p>
                  </a:txBody>
                  <a:tcPr/>
                </a:tc>
                <a:extLst>
                  <a:ext uri="{0D108BD9-81ED-4DB2-BD59-A6C34878D82A}">
                    <a16:rowId xmlns:a16="http://schemas.microsoft.com/office/drawing/2014/main" val="623613760"/>
                  </a:ext>
                </a:extLst>
              </a:tr>
              <a:tr h="370840">
                <a:tc>
                  <a:txBody>
                    <a:bodyPr/>
                    <a:lstStyle/>
                    <a:p>
                      <a:r>
                        <a:rPr lang="en-US" dirty="0"/>
                        <a:t>deployment</a:t>
                      </a:r>
                      <a:endParaRPr lang="en-IN" dirty="0"/>
                    </a:p>
                  </a:txBody>
                  <a:tcPr/>
                </a:tc>
                <a:tc>
                  <a:txBody>
                    <a:bodyPr/>
                    <a:lstStyle/>
                    <a:p>
                      <a:r>
                        <a:rPr lang="en-US" dirty="0"/>
                        <a:t>External</a:t>
                      </a:r>
                      <a:r>
                        <a:rPr lang="en-US" baseline="0" dirty="0"/>
                        <a:t> servers</a:t>
                      </a:r>
                      <a:endParaRPr lang="en-IN" dirty="0"/>
                    </a:p>
                  </a:txBody>
                  <a:tcPr/>
                </a:tc>
                <a:tc>
                  <a:txBody>
                    <a:bodyPr/>
                    <a:lstStyle/>
                    <a:p>
                      <a:r>
                        <a:rPr lang="en-US" dirty="0"/>
                        <a:t>Deployed as WAR file in web servers</a:t>
                      </a:r>
                      <a:endParaRPr lang="en-IN" dirty="0"/>
                    </a:p>
                  </a:txBody>
                  <a:tcPr/>
                </a:tc>
                <a:tc>
                  <a:txBody>
                    <a:bodyPr/>
                    <a:lstStyle/>
                    <a:p>
                      <a:r>
                        <a:rPr lang="en-US" dirty="0"/>
                        <a:t>Standalone jars with embedded with servers</a:t>
                      </a:r>
                      <a:endParaRPr lang="en-IN" dirty="0"/>
                    </a:p>
                  </a:txBody>
                  <a:tcPr/>
                </a:tc>
                <a:extLst>
                  <a:ext uri="{0D108BD9-81ED-4DB2-BD59-A6C34878D82A}">
                    <a16:rowId xmlns:a16="http://schemas.microsoft.com/office/drawing/2014/main" val="2450630223"/>
                  </a:ext>
                </a:extLst>
              </a:tr>
              <a:tr h="370840">
                <a:tc>
                  <a:txBody>
                    <a:bodyPr/>
                    <a:lstStyle/>
                    <a:p>
                      <a:r>
                        <a:rPr lang="en-US" dirty="0"/>
                        <a:t>dependencies</a:t>
                      </a:r>
                      <a:endParaRPr lang="en-IN" dirty="0"/>
                    </a:p>
                  </a:txBody>
                  <a:tcPr/>
                </a:tc>
                <a:tc>
                  <a:txBody>
                    <a:bodyPr/>
                    <a:lstStyle/>
                    <a:p>
                      <a:r>
                        <a:rPr lang="en-US" dirty="0"/>
                        <a:t>Explicitly need to be added</a:t>
                      </a:r>
                      <a:endParaRPr lang="en-IN" dirty="0"/>
                    </a:p>
                  </a:txBody>
                  <a:tcPr/>
                </a:tc>
                <a:tc>
                  <a:txBody>
                    <a:bodyPr/>
                    <a:lstStyle/>
                    <a:p>
                      <a:r>
                        <a:rPr lang="en-US" dirty="0"/>
                        <a:t>Requires</a:t>
                      </a:r>
                      <a:r>
                        <a:rPr lang="en-US" baseline="0" dirty="0"/>
                        <a:t> spring core , integrates with spring modules</a:t>
                      </a:r>
                      <a:endParaRPr lang="en-IN" dirty="0"/>
                    </a:p>
                  </a:txBody>
                  <a:tcPr/>
                </a:tc>
                <a:tc>
                  <a:txBody>
                    <a:bodyPr/>
                    <a:lstStyle/>
                    <a:p>
                      <a:r>
                        <a:rPr lang="en-US" dirty="0"/>
                        <a:t>Starter POM to include sets</a:t>
                      </a:r>
                      <a:r>
                        <a:rPr lang="en-US" baseline="0" dirty="0"/>
                        <a:t> of dependencies for your common tasks.</a:t>
                      </a:r>
                      <a:endParaRPr lang="en-IN" dirty="0"/>
                    </a:p>
                  </a:txBody>
                  <a:tcPr/>
                </a:tc>
                <a:extLst>
                  <a:ext uri="{0D108BD9-81ED-4DB2-BD59-A6C34878D82A}">
                    <a16:rowId xmlns:a16="http://schemas.microsoft.com/office/drawing/2014/main" val="2789161139"/>
                  </a:ext>
                </a:extLst>
              </a:tr>
              <a:tr h="370840">
                <a:tc>
                  <a:txBody>
                    <a:bodyPr/>
                    <a:lstStyle/>
                    <a:p>
                      <a:endParaRPr lang="en-IN" dirty="0"/>
                    </a:p>
                  </a:txBody>
                  <a:tcPr/>
                </a:tc>
                <a:tc>
                  <a:txBody>
                    <a:bodyPr/>
                    <a:lstStyle/>
                    <a:p>
                      <a:r>
                        <a:rPr lang="en-US" dirty="0"/>
                        <a:t>Is solid foundation suitable enterprise applications and where the fine-grained control over the configuration is required.</a:t>
                      </a:r>
                      <a:endParaRPr lang="en-IN" dirty="0"/>
                    </a:p>
                  </a:txBody>
                  <a:tcPr/>
                </a:tc>
                <a:tc>
                  <a:txBody>
                    <a:bodyPr/>
                    <a:lstStyle/>
                    <a:p>
                      <a:r>
                        <a:rPr lang="en-US" dirty="0"/>
                        <a:t>Suitable for web applications and RESTful</a:t>
                      </a:r>
                      <a:r>
                        <a:rPr lang="en-US" baseline="0" dirty="0"/>
                        <a:t> service development within spring ecosystem</a:t>
                      </a:r>
                      <a:endParaRPr lang="en-IN" dirty="0"/>
                    </a:p>
                  </a:txBody>
                  <a:tcPr/>
                </a:tc>
                <a:tc>
                  <a:txBody>
                    <a:bodyPr/>
                    <a:lstStyle/>
                    <a:p>
                      <a:r>
                        <a:rPr lang="en-US" dirty="0"/>
                        <a:t>Go-to for rapid application development,</a:t>
                      </a:r>
                      <a:r>
                        <a:rPr lang="en-US" baseline="0" dirty="0"/>
                        <a:t> especially for </a:t>
                      </a:r>
                      <a:r>
                        <a:rPr lang="en-US" baseline="0" dirty="0" err="1"/>
                        <a:t>microservices</a:t>
                      </a:r>
                      <a:r>
                        <a:rPr lang="en-US" baseline="0" dirty="0"/>
                        <a:t> or when you -want the production-ready application without hassle extensive setup.</a:t>
                      </a:r>
                      <a:endParaRPr lang="en-IN" dirty="0"/>
                    </a:p>
                  </a:txBody>
                  <a:tcPr/>
                </a:tc>
                <a:extLst>
                  <a:ext uri="{0D108BD9-81ED-4DB2-BD59-A6C34878D82A}">
                    <a16:rowId xmlns:a16="http://schemas.microsoft.com/office/drawing/2014/main" val="1898982769"/>
                  </a:ext>
                </a:extLst>
              </a:tr>
            </a:tbl>
          </a:graphicData>
        </a:graphic>
      </p:graphicFrame>
    </p:spTree>
    <p:extLst>
      <p:ext uri="{BB962C8B-B14F-4D97-AF65-F5344CB8AC3E}">
        <p14:creationId xmlns:p14="http://schemas.microsoft.com/office/powerpoint/2010/main" val="12710495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33633" y="424206"/>
            <a:ext cx="11142482" cy="1754326"/>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pPr marL="285750" indent="-285750">
              <a:buFont typeface="Arial" panose="020B0604020202020204" pitchFamily="34" charset="0"/>
              <a:buChar char="•"/>
            </a:pPr>
            <a:r>
              <a:rPr lang="en-US" b="1" dirty="0"/>
              <a:t>Spring Boot Actuators-</a:t>
            </a:r>
          </a:p>
          <a:p>
            <a:pPr marL="285750" indent="-285750">
              <a:buFont typeface="Arial" panose="020B0604020202020204" pitchFamily="34" charset="0"/>
              <a:buChar char="•"/>
            </a:pPr>
            <a:r>
              <a:rPr lang="en-US" dirty="0"/>
              <a:t>Is sub-project from Spring Boot Framework.</a:t>
            </a:r>
          </a:p>
          <a:p>
            <a:pPr marL="285750" indent="-285750">
              <a:buFont typeface="Arial" panose="020B0604020202020204" pitchFamily="34" charset="0"/>
              <a:buChar char="•"/>
            </a:pPr>
            <a:r>
              <a:rPr lang="en-US" dirty="0"/>
              <a:t> You can choose to manage and monitor your application using HTTP endpoints, with JMX or even by remote shell (SSH or Telnet). </a:t>
            </a:r>
          </a:p>
          <a:p>
            <a:pPr marL="285750" indent="-285750">
              <a:buFont typeface="Arial" panose="020B0604020202020204" pitchFamily="34" charset="0"/>
              <a:buChar char="•"/>
            </a:pPr>
            <a:r>
              <a:rPr lang="en-US" dirty="0"/>
              <a:t>Benefit is monitor the health and metrics for </a:t>
            </a:r>
            <a:r>
              <a:rPr lang="en-US"/>
              <a:t>production-ready applications.</a:t>
            </a:r>
          </a:p>
          <a:p>
            <a:pPr marL="285750" indent="-285750">
              <a:buFont typeface="Arial" panose="020B0604020202020204" pitchFamily="34" charset="0"/>
              <a:buChar char="•"/>
            </a:pPr>
            <a:endParaRPr lang="en-IN" dirty="0"/>
          </a:p>
        </p:txBody>
      </p:sp>
      <p:sp>
        <p:nvSpPr>
          <p:cNvPr id="3" name="Rectangle 2"/>
          <p:cNvSpPr/>
          <p:nvPr/>
        </p:nvSpPr>
        <p:spPr>
          <a:xfrm>
            <a:off x="395925" y="2178532"/>
            <a:ext cx="11217897" cy="2582944"/>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marL="285750" indent="-285750">
              <a:buFont typeface="Arial" panose="020B0604020202020204" pitchFamily="34" charset="0"/>
              <a:buChar char="•"/>
            </a:pPr>
            <a:r>
              <a:rPr lang="en-US" dirty="0"/>
              <a:t>importing the configuration classes</a:t>
            </a:r>
          </a:p>
          <a:p>
            <a:pPr marL="742950" lvl="1" indent="-285750">
              <a:buFont typeface="Arial" panose="020B0604020202020204" pitchFamily="34" charset="0"/>
              <a:buChar char="•"/>
            </a:pPr>
            <a:r>
              <a:rPr lang="en-US" dirty="0"/>
              <a:t>@Import</a:t>
            </a:r>
          </a:p>
          <a:p>
            <a:pPr marL="742950" lvl="1" indent="-285750">
              <a:buFont typeface="Arial" panose="020B0604020202020204" pitchFamily="34" charset="0"/>
              <a:buChar char="•"/>
            </a:pPr>
            <a:r>
              <a:rPr lang="en-US" dirty="0"/>
              <a:t>@</a:t>
            </a:r>
            <a:r>
              <a:rPr lang="en-US" dirty="0" err="1"/>
              <a:t>ComponentSCan</a:t>
            </a:r>
            <a:r>
              <a:rPr lang="en-US" dirty="0"/>
              <a:t> with @Configuration</a:t>
            </a:r>
          </a:p>
          <a:p>
            <a:pPr marL="285750" indent="-285750">
              <a:buFont typeface="Arial" panose="020B0604020202020204" pitchFamily="34" charset="0"/>
              <a:buChar char="•"/>
            </a:pPr>
            <a:r>
              <a:rPr lang="en-US" dirty="0"/>
              <a:t>Importing XML configuration</a:t>
            </a:r>
          </a:p>
          <a:p>
            <a:pPr marL="742950" lvl="1" indent="-285750">
              <a:buFont typeface="Arial" panose="020B0604020202020204" pitchFamily="34" charset="0"/>
              <a:buChar char="•"/>
            </a:pPr>
            <a:r>
              <a:rPr lang="en-US" dirty="0"/>
              <a:t>@</a:t>
            </a:r>
            <a:r>
              <a:rPr lang="en-US" dirty="0" err="1"/>
              <a:t>ImportResource</a:t>
            </a:r>
            <a:endParaRPr lang="en-US" dirty="0"/>
          </a:p>
          <a:p>
            <a:pPr marL="285750" indent="-285750">
              <a:buFont typeface="Arial" panose="020B0604020202020204" pitchFamily="34" charset="0"/>
              <a:buChar char="•"/>
            </a:pPr>
            <a:endParaRPr lang="en-IN" dirty="0"/>
          </a:p>
        </p:txBody>
      </p:sp>
      <p:sp>
        <p:nvSpPr>
          <p:cNvPr id="4" name="Rectangle 3"/>
          <p:cNvSpPr/>
          <p:nvPr/>
        </p:nvSpPr>
        <p:spPr>
          <a:xfrm>
            <a:off x="298378" y="4948132"/>
            <a:ext cx="8562818" cy="1477328"/>
          </a:xfrm>
          <a:prstGeom prst="rect">
            <a:avLst/>
          </a:prstGeom>
        </p:spPr>
        <p:txBody>
          <a:bodyPr wrap="square">
            <a:spAutoFit/>
          </a:bodyPr>
          <a:lstStyle/>
          <a:p>
            <a:pPr lvl="0"/>
            <a:r>
              <a:rPr lang="en-US" dirty="0"/>
              <a:t>@</a:t>
            </a:r>
            <a:r>
              <a:rPr lang="en-US" dirty="0" err="1"/>
              <a:t>SpringBootApplication</a:t>
            </a:r>
            <a:r>
              <a:rPr lang="en-US" dirty="0"/>
              <a:t>(exclude ={</a:t>
            </a:r>
            <a:r>
              <a:rPr lang="en-US" dirty="0" err="1"/>
              <a:t>DataSOurceAUtoConfiguration.class</a:t>
            </a:r>
            <a:r>
              <a:rPr lang="en-US" dirty="0"/>
              <a:t>})</a:t>
            </a:r>
          </a:p>
          <a:p>
            <a:pPr lvl="0"/>
            <a:r>
              <a:rPr lang="en-US" dirty="0"/>
              <a:t>Class </a:t>
            </a:r>
            <a:r>
              <a:rPr lang="en-US" dirty="0" err="1"/>
              <a:t>MainApp</a:t>
            </a:r>
            <a:endParaRPr lang="en-US" dirty="0"/>
          </a:p>
          <a:p>
            <a:pPr lvl="0"/>
            <a:r>
              <a:rPr lang="en-US" dirty="0"/>
              <a:t>{</a:t>
            </a:r>
          </a:p>
          <a:p>
            <a:pPr lvl="0"/>
            <a:endParaRPr lang="en-US" dirty="0"/>
          </a:p>
          <a:p>
            <a:pPr lvl="0"/>
            <a:r>
              <a:rPr lang="en-US" dirty="0"/>
              <a:t>}</a:t>
            </a:r>
          </a:p>
        </p:txBody>
      </p:sp>
    </p:spTree>
    <p:extLst>
      <p:ext uri="{BB962C8B-B14F-4D97-AF65-F5344CB8AC3E}">
        <p14:creationId xmlns:p14="http://schemas.microsoft.com/office/powerpoint/2010/main" val="342192047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48792" y="348792"/>
            <a:ext cx="11189616" cy="4801314"/>
          </a:xfrm>
          <a:prstGeom prst="rect">
            <a:avLst/>
          </a:prstGeom>
          <a:noFill/>
        </p:spPr>
        <p:txBody>
          <a:bodyPr wrap="square" rtlCol="0">
            <a:spAutoFit/>
          </a:bodyPr>
          <a:lstStyle/>
          <a:p>
            <a:pPr marL="285750" indent="-285750">
              <a:buFont typeface="Arial" panose="020B0604020202020204" pitchFamily="34" charset="0"/>
              <a:buChar char="•"/>
            </a:pPr>
            <a:r>
              <a:rPr lang="en-US" dirty="0"/>
              <a:t>@</a:t>
            </a:r>
            <a:r>
              <a:rPr lang="en-US" dirty="0" err="1"/>
              <a:t>ControllerAdvice</a:t>
            </a:r>
            <a:r>
              <a:rPr lang="en-US" dirty="0"/>
              <a:t>-</a:t>
            </a:r>
          </a:p>
          <a:p>
            <a:pPr marL="285750" indent="-285750">
              <a:buFont typeface="Arial" panose="020B0604020202020204" pitchFamily="34" charset="0"/>
              <a:buChar char="•"/>
            </a:pPr>
            <a:r>
              <a:rPr lang="en-US" dirty="0"/>
              <a:t>Annotated with @Component, means these classes will be registered as spring beans</a:t>
            </a:r>
          </a:p>
          <a:p>
            <a:pPr marL="285750" indent="-285750">
              <a:buFont typeface="Arial" panose="020B0604020202020204" pitchFamily="34" charset="0"/>
              <a:buChar char="•"/>
            </a:pPr>
            <a:r>
              <a:rPr lang="en-US" dirty="0"/>
              <a:t>Applied to all Controllers, we can even applied selectors for using it with specific set of controllers</a:t>
            </a:r>
          </a:p>
          <a:p>
            <a:pPr marL="285750" indent="-285750">
              <a:buFont typeface="Arial" panose="020B0604020202020204" pitchFamily="34" charset="0"/>
              <a:buChar char="•"/>
            </a:pPr>
            <a:r>
              <a:rPr lang="en-US" dirty="0"/>
              <a:t>@</a:t>
            </a:r>
            <a:r>
              <a:rPr lang="en-US" dirty="0" err="1"/>
              <a:t>RestControllerAdvice</a:t>
            </a:r>
            <a:r>
              <a:rPr lang="en-US" dirty="0"/>
              <a:t>-</a:t>
            </a:r>
          </a:p>
          <a:p>
            <a:pPr marL="285750" indent="-285750">
              <a:buFont typeface="Arial" panose="020B0604020202020204" pitchFamily="34" charset="0"/>
              <a:buChar char="•"/>
            </a:pPr>
            <a:r>
              <a:rPr lang="en-US" dirty="0"/>
              <a:t>Annotated with </a:t>
            </a:r>
            <a:r>
              <a:rPr lang="en-US" dirty="0" err="1"/>
              <a:t>controlleradvice</a:t>
            </a:r>
            <a:r>
              <a:rPr lang="en-US" dirty="0"/>
              <a:t> and response body annotations</a:t>
            </a:r>
          </a:p>
          <a:p>
            <a:pPr marL="285750" indent="-285750">
              <a:buFont typeface="Arial" panose="020B0604020202020204" pitchFamily="34" charset="0"/>
              <a:buChar char="•"/>
            </a:pPr>
            <a:r>
              <a:rPr lang="en-US" dirty="0"/>
              <a:t>@</a:t>
            </a:r>
            <a:r>
              <a:rPr lang="en-US" dirty="0" err="1"/>
              <a:t>ExceptionHandler</a:t>
            </a:r>
            <a:r>
              <a:rPr lang="en-US" dirty="0"/>
              <a:t> methods applied after local ones, i.e. from @Controllers.</a:t>
            </a:r>
          </a:p>
          <a:p>
            <a:pPr marL="285750" indent="-285750">
              <a:buFont typeface="Arial" panose="020B0604020202020204" pitchFamily="34" charset="0"/>
              <a:buChar char="•"/>
            </a:pPr>
            <a:r>
              <a:rPr lang="en-US" dirty="0"/>
              <a:t>@</a:t>
            </a:r>
            <a:r>
              <a:rPr lang="en-US" dirty="0" err="1"/>
              <a:t>ModelAttribute</a:t>
            </a:r>
            <a:r>
              <a:rPr lang="en-US" dirty="0"/>
              <a:t> and @</a:t>
            </a:r>
            <a:r>
              <a:rPr lang="en-US" dirty="0" err="1"/>
              <a:t>InitBinder</a:t>
            </a:r>
            <a:r>
              <a:rPr lang="en-US" dirty="0"/>
              <a:t> applied before local ones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a:t>
            </a:r>
            <a:r>
              <a:rPr lang="en-US" dirty="0" err="1"/>
              <a:t>ResponseEntity</a:t>
            </a:r>
            <a:r>
              <a:rPr lang="en-US" dirty="0"/>
              <a:t>&lt;T&gt;</a:t>
            </a:r>
          </a:p>
          <a:p>
            <a:pPr marL="285750" indent="-285750">
              <a:buFont typeface="Arial" panose="020B0604020202020204" pitchFamily="34" charset="0"/>
              <a:buChar char="•"/>
            </a:pPr>
            <a:r>
              <a:rPr lang="en-US" dirty="0"/>
              <a:t>It represent whole HTTP Response which includes Status code, header, and body</a:t>
            </a:r>
          </a:p>
          <a:p>
            <a:pPr marL="285750" indent="-285750">
              <a:buFont typeface="Arial" panose="020B0604020202020204" pitchFamily="34" charset="0"/>
              <a:buChar char="•"/>
            </a:pPr>
            <a:r>
              <a:rPr lang="en-US" dirty="0"/>
              <a:t>It has two nested interfaces- </a:t>
            </a:r>
            <a:r>
              <a:rPr lang="en-US" dirty="0" err="1"/>
              <a:t>HeaderBuilder</a:t>
            </a:r>
            <a:r>
              <a:rPr lang="en-US" dirty="0"/>
              <a:t> and </a:t>
            </a:r>
            <a:r>
              <a:rPr lang="en-US" dirty="0" err="1"/>
              <a:t>BodyBuilder</a:t>
            </a: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a:t>
            </a:r>
            <a:r>
              <a:rPr lang="en-US" dirty="0" err="1"/>
              <a:t>ResponseBody</a:t>
            </a:r>
            <a:r>
              <a:rPr lang="en-US" dirty="0"/>
              <a:t>-</a:t>
            </a:r>
          </a:p>
          <a:p>
            <a:pPr marL="285750" indent="-285750">
              <a:buFont typeface="Arial" panose="020B0604020202020204" pitchFamily="34" charset="0"/>
              <a:buChar char="•"/>
            </a:pPr>
            <a:r>
              <a:rPr lang="en-US" dirty="0"/>
              <a:t>@</a:t>
            </a:r>
            <a:r>
              <a:rPr lang="en-US" dirty="0" err="1"/>
              <a:t>ResponseStatus</a:t>
            </a: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149129226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46755" y="339365"/>
            <a:ext cx="5476973" cy="523220"/>
          </a:xfrm>
          <a:prstGeom prst="rect">
            <a:avLst/>
          </a:prstGeom>
          <a:noFill/>
        </p:spPr>
        <p:txBody>
          <a:bodyPr wrap="square" rtlCol="0">
            <a:spAutoFit/>
          </a:bodyPr>
          <a:lstStyle/>
          <a:p>
            <a:r>
              <a:rPr lang="en-US" sz="2800" b="1" dirty="0"/>
              <a:t>Application Architecture</a:t>
            </a:r>
            <a:endParaRPr lang="en-IN" sz="2800" b="1" dirty="0"/>
          </a:p>
        </p:txBody>
      </p:sp>
      <p:graphicFrame>
        <p:nvGraphicFramePr>
          <p:cNvPr id="3" name="Diagram 2"/>
          <p:cNvGraphicFramePr/>
          <p:nvPr>
            <p:extLst>
              <p:ext uri="{D42A27DB-BD31-4B8C-83A1-F6EECF244321}">
                <p14:modId xmlns:p14="http://schemas.microsoft.com/office/powerpoint/2010/main" val="313676705"/>
              </p:ext>
            </p:extLst>
          </p:nvPr>
        </p:nvGraphicFramePr>
        <p:xfrm>
          <a:off x="471341" y="1055802"/>
          <a:ext cx="7711125" cy="256409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Left-Right Arrow 3"/>
          <p:cNvSpPr/>
          <p:nvPr/>
        </p:nvSpPr>
        <p:spPr>
          <a:xfrm>
            <a:off x="8163612" y="1993769"/>
            <a:ext cx="923827" cy="490194"/>
          </a:xfrm>
          <a:prstGeom prst="leftRightArrow">
            <a:avLst/>
          </a:prstGeom>
          <a:solidFill>
            <a:schemeClr val="accent5">
              <a:lumMod val="75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Can 4"/>
          <p:cNvSpPr/>
          <p:nvPr/>
        </p:nvSpPr>
        <p:spPr>
          <a:xfrm>
            <a:off x="9087439" y="1263192"/>
            <a:ext cx="1159497" cy="1951348"/>
          </a:xfrm>
          <a:prstGeom prst="can">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dirty="0"/>
              <a:t>Database</a:t>
            </a:r>
            <a:endParaRPr lang="en-IN" dirty="0"/>
          </a:p>
        </p:txBody>
      </p:sp>
      <p:sp>
        <p:nvSpPr>
          <p:cNvPr id="6" name="Up-Down Arrow 5"/>
          <p:cNvSpPr/>
          <p:nvPr/>
        </p:nvSpPr>
        <p:spPr>
          <a:xfrm>
            <a:off x="7154945" y="2672532"/>
            <a:ext cx="480767" cy="768252"/>
          </a:xfrm>
          <a:prstGeom prst="upDownArrow">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IN"/>
          </a:p>
        </p:txBody>
      </p:sp>
      <p:sp>
        <p:nvSpPr>
          <p:cNvPr id="7" name="Rounded Rectangle 6"/>
          <p:cNvSpPr/>
          <p:nvPr/>
        </p:nvSpPr>
        <p:spPr>
          <a:xfrm>
            <a:off x="6532775" y="3440784"/>
            <a:ext cx="1772239" cy="886119"/>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a:t>JPA/Hibernate</a:t>
            </a:r>
            <a:endParaRPr lang="en-IN" dirty="0"/>
          </a:p>
        </p:txBody>
      </p:sp>
      <p:sp>
        <p:nvSpPr>
          <p:cNvPr id="8" name="TextBox 7"/>
          <p:cNvSpPr txBox="1"/>
          <p:nvPr/>
        </p:nvSpPr>
        <p:spPr>
          <a:xfrm>
            <a:off x="707010" y="4326903"/>
            <a:ext cx="10972800" cy="2308324"/>
          </a:xfrm>
          <a:prstGeom prst="rect">
            <a:avLst/>
          </a:prstGeom>
          <a:noFill/>
        </p:spPr>
        <p:txBody>
          <a:bodyPr wrap="square" rtlCol="0">
            <a:spAutoFit/>
          </a:bodyPr>
          <a:lstStyle/>
          <a:p>
            <a:pPr marL="285750" indent="-285750">
              <a:buFont typeface="Arial" panose="020B0604020202020204" pitchFamily="34" charset="0"/>
              <a:buChar char="•"/>
            </a:pPr>
            <a:r>
              <a:rPr lang="en-US" sz="2400" dirty="0"/>
              <a:t>In this case, we are writing a lot of code and repeating the same code for other entities, only the difference is in the type of entity, primary key fields, rest is the same </a:t>
            </a:r>
          </a:p>
          <a:p>
            <a:pPr marL="285750" indent="-285750">
              <a:buFont typeface="Arial" panose="020B0604020202020204" pitchFamily="34" charset="0"/>
              <a:buChar char="•"/>
            </a:pPr>
            <a:r>
              <a:rPr lang="en-US" sz="2400" dirty="0"/>
              <a:t>To avoid boilerplate code</a:t>
            </a:r>
            <a:r>
              <a:rPr lang="en-US" sz="2400" b="1" dirty="0"/>
              <a:t>, Spring Data JPA </a:t>
            </a:r>
            <a:r>
              <a:rPr lang="en-US" sz="2400" dirty="0"/>
              <a:t>can be used.</a:t>
            </a:r>
          </a:p>
          <a:p>
            <a:pPr marL="285750" indent="-285750">
              <a:buFont typeface="Arial" panose="020B0604020202020204" pitchFamily="34" charset="0"/>
              <a:buChar char="•"/>
            </a:pPr>
            <a:r>
              <a:rPr lang="en-US" sz="2400" dirty="0"/>
              <a:t>Spring Data JPA provides repositories so we just need to extend them to get full the out-of-box implantation for CRUD operations of that entity.</a:t>
            </a:r>
            <a:endParaRPr lang="en-IN" sz="2400" dirty="0"/>
          </a:p>
        </p:txBody>
      </p:sp>
    </p:spTree>
    <p:extLst>
      <p:ext uri="{BB962C8B-B14F-4D97-AF65-F5344CB8AC3E}">
        <p14:creationId xmlns:p14="http://schemas.microsoft.com/office/powerpoint/2010/main" val="223520484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p:cNvSpPr>
            <a:spLocks noChangeArrowheads="1"/>
          </p:cNvSpPr>
          <p:nvPr/>
        </p:nvSpPr>
        <p:spPr bwMode="auto">
          <a:xfrm>
            <a:off x="0" y="-209009"/>
            <a:ext cx="65" cy="41801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50784" rIns="0" bIns="8887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 name="Rectangle 3"/>
          <p:cNvSpPr/>
          <p:nvPr/>
        </p:nvSpPr>
        <p:spPr>
          <a:xfrm>
            <a:off x="169682" y="113122"/>
            <a:ext cx="12160578" cy="6334812"/>
          </a:xfrm>
          <a:prstGeom prst="rect">
            <a:avLst/>
          </a:prstGeom>
        </p:spPr>
        <p:txBody>
          <a:bodyPr/>
          <a:lstStyle/>
          <a:p>
            <a:pPr marL="285750" indent="-285750">
              <a:lnSpc>
                <a:spcPct val="150000"/>
              </a:lnSpc>
              <a:buFont typeface="Arial" panose="020B0604020202020204" pitchFamily="34" charset="0"/>
              <a:buChar char="•"/>
            </a:pPr>
            <a:r>
              <a:rPr lang="en-US" b="1" dirty="0"/>
              <a:t>Repository</a:t>
            </a:r>
          </a:p>
          <a:p>
            <a:pPr marL="742950" lvl="1" indent="-285750">
              <a:lnSpc>
                <a:spcPct val="150000"/>
              </a:lnSpc>
              <a:buFont typeface="Arial" panose="020B0604020202020204" pitchFamily="34" charset="0"/>
              <a:buChar char="•"/>
            </a:pPr>
            <a:r>
              <a:rPr lang="en-US" dirty="0"/>
              <a:t>It captures the type of managed entity and the type of entity’s id.</a:t>
            </a:r>
          </a:p>
          <a:p>
            <a:pPr marL="742950" lvl="1" indent="-285750">
              <a:lnSpc>
                <a:spcPct val="150000"/>
              </a:lnSpc>
              <a:buFont typeface="Arial" panose="020B0604020202020204" pitchFamily="34" charset="0"/>
              <a:buChar char="•"/>
            </a:pPr>
            <a:r>
              <a:rPr lang="en-US" dirty="0"/>
              <a:t>It helps the spring container to discover the concrete repository interfaces during the </a:t>
            </a:r>
            <a:r>
              <a:rPr lang="en-US" dirty="0" err="1"/>
              <a:t>classpath</a:t>
            </a:r>
            <a:r>
              <a:rPr lang="en-US" dirty="0"/>
              <a:t> scanning</a:t>
            </a:r>
          </a:p>
          <a:p>
            <a:pPr marL="285750" indent="-285750">
              <a:lnSpc>
                <a:spcPct val="150000"/>
              </a:lnSpc>
              <a:buFont typeface="Arial" panose="020B0604020202020204" pitchFamily="34" charset="0"/>
              <a:buChar char="•"/>
            </a:pPr>
            <a:r>
              <a:rPr lang="en-US" b="1" dirty="0" err="1"/>
              <a:t>CrudRepository</a:t>
            </a:r>
            <a:endParaRPr lang="en-US" b="1" dirty="0"/>
          </a:p>
          <a:p>
            <a:pPr marL="742950" lvl="1" indent="-285750">
              <a:lnSpc>
                <a:spcPct val="150000"/>
              </a:lnSpc>
              <a:buFont typeface="Arial" panose="020B0604020202020204" pitchFamily="34" charset="0"/>
              <a:buChar char="•"/>
            </a:pPr>
            <a:r>
              <a:rPr lang="en-US" dirty="0"/>
              <a:t>It provides the CRUD operations for the managed entity</a:t>
            </a:r>
          </a:p>
          <a:p>
            <a:pPr marL="285750" indent="-285750">
              <a:lnSpc>
                <a:spcPct val="150000"/>
              </a:lnSpc>
              <a:buFont typeface="Arial" panose="020B0604020202020204" pitchFamily="34" charset="0"/>
              <a:buChar char="•"/>
            </a:pPr>
            <a:r>
              <a:rPr kumimoji="0" lang="en-US" altLang="en-US" b="1" i="0" u="none" strike="noStrike" cap="none" normalizeH="0" baseline="0" dirty="0" err="1">
                <a:ln>
                  <a:noFill/>
                </a:ln>
                <a:solidFill>
                  <a:srgbClr val="353833"/>
                </a:solidFill>
                <a:effectLst/>
              </a:rPr>
              <a:t>ListCrudRepository</a:t>
            </a:r>
            <a:endParaRPr lang="en-US" b="1" dirty="0"/>
          </a:p>
          <a:p>
            <a:pPr marL="742950" lvl="1" indent="-285750">
              <a:lnSpc>
                <a:spcPct val="150000"/>
              </a:lnSpc>
              <a:buFont typeface="Arial" panose="020B0604020202020204" pitchFamily="34" charset="0"/>
              <a:buChar char="•"/>
            </a:pPr>
            <a:r>
              <a:rPr lang="en-US" altLang="en-US" dirty="0"/>
              <a:t>extends </a:t>
            </a:r>
            <a:r>
              <a:rPr lang="en-US" altLang="en-US" dirty="0" err="1"/>
              <a:t>CrudRepository</a:t>
            </a:r>
            <a:r>
              <a:rPr lang="en-US" altLang="en-US" dirty="0"/>
              <a:t>&lt;T,ID&gt;, Interface for generic CRUD operations on a repository for a specific type. This an extension to </a:t>
            </a:r>
            <a:r>
              <a:rPr lang="en-US" altLang="en-US" dirty="0" err="1"/>
              <a:t>CrudRepository</a:t>
            </a:r>
            <a:r>
              <a:rPr lang="en-US" altLang="en-US" dirty="0"/>
              <a:t> returning List instead of </a:t>
            </a:r>
            <a:r>
              <a:rPr lang="en-US" altLang="en-US" dirty="0" err="1"/>
              <a:t>Iterable</a:t>
            </a:r>
            <a:r>
              <a:rPr lang="en-US" altLang="en-US" dirty="0"/>
              <a:t> where applicable.</a:t>
            </a:r>
            <a:endParaRPr lang="en-US" dirty="0"/>
          </a:p>
          <a:p>
            <a:pPr marL="742950" lvl="1" indent="-285750">
              <a:lnSpc>
                <a:spcPct val="150000"/>
              </a:lnSpc>
              <a:buFont typeface="Arial" panose="020B0604020202020204" pitchFamily="34" charset="0"/>
              <a:buChar char="•"/>
            </a:pPr>
            <a:r>
              <a:rPr lang="en-US" altLang="en-US" dirty="0"/>
              <a:t>Interface for generic CRUD operations on a repository for a specific type. This an extension to </a:t>
            </a:r>
            <a:r>
              <a:rPr lang="en-US" altLang="en-US" dirty="0" err="1">
                <a:hlinkClick r:id="rId2" tooltip="interface in org.springframework.data.repository"/>
              </a:rPr>
              <a:t>CrudRepository</a:t>
            </a:r>
            <a:r>
              <a:rPr lang="en-US" altLang="en-US" dirty="0"/>
              <a:t> returning </a:t>
            </a:r>
            <a:r>
              <a:rPr lang="en-US" altLang="en-US" dirty="0">
                <a:hlinkClick r:id="rId3" tooltip="class or interface in java.util"/>
              </a:rPr>
              <a:t>List</a:t>
            </a:r>
            <a:r>
              <a:rPr lang="en-US" altLang="en-US" dirty="0"/>
              <a:t> instead of </a:t>
            </a:r>
            <a:r>
              <a:rPr lang="en-US" altLang="en-US" dirty="0" err="1">
                <a:hlinkClick r:id="rId4" tooltip="class or interface in java.lang"/>
              </a:rPr>
              <a:t>Iterable</a:t>
            </a:r>
            <a:r>
              <a:rPr lang="en-US" altLang="en-US" dirty="0"/>
              <a:t> where applicable.</a:t>
            </a:r>
          </a:p>
          <a:p>
            <a:pPr marL="285750" indent="-285750">
              <a:lnSpc>
                <a:spcPct val="150000"/>
              </a:lnSpc>
              <a:buFont typeface="Arial" panose="020B0604020202020204" pitchFamily="34" charset="0"/>
              <a:buChar char="•"/>
            </a:pPr>
            <a:r>
              <a:rPr lang="en-US" altLang="en-US" b="1" dirty="0" err="1"/>
              <a:t>JpaRepository</a:t>
            </a:r>
            <a:endParaRPr lang="en-US" altLang="en-US" b="1" dirty="0"/>
          </a:p>
          <a:p>
            <a:pPr marL="742950" lvl="1" indent="-285750">
              <a:lnSpc>
                <a:spcPct val="150000"/>
              </a:lnSpc>
              <a:buFont typeface="Arial" panose="020B0604020202020204" pitchFamily="34" charset="0"/>
              <a:buChar char="•"/>
            </a:pPr>
            <a:r>
              <a:rPr lang="en-US" altLang="en-US" dirty="0"/>
              <a:t> this interface is JPA Specific, extension of </a:t>
            </a:r>
            <a:r>
              <a:rPr lang="en-US" altLang="en-US" dirty="0" err="1"/>
              <a:t>Respository</a:t>
            </a:r>
            <a:endParaRPr lang="en-US" altLang="en-US" dirty="0"/>
          </a:p>
          <a:p>
            <a:pPr marL="742950" lvl="1" indent="-285750">
              <a:lnSpc>
                <a:spcPct val="150000"/>
              </a:lnSpc>
              <a:buFont typeface="Arial" panose="020B0604020202020204" pitchFamily="34" charset="0"/>
              <a:buChar char="•"/>
            </a:pPr>
            <a:r>
              <a:rPr lang="en-US" altLang="en-US" dirty="0"/>
              <a:t>It is full of API </a:t>
            </a:r>
            <a:r>
              <a:rPr lang="en-US" altLang="en-US" dirty="0" err="1"/>
              <a:t>CrudRepository</a:t>
            </a:r>
            <a:r>
              <a:rPr lang="en-US" altLang="en-US" dirty="0"/>
              <a:t> and </a:t>
            </a:r>
            <a:r>
              <a:rPr lang="en-US" altLang="en-US" dirty="0" err="1"/>
              <a:t>PagingAndSortingRepository</a:t>
            </a:r>
            <a:endParaRPr lang="en-US" altLang="en-US" dirty="0"/>
          </a:p>
          <a:p>
            <a:pPr marL="285750" indent="-285750">
              <a:lnSpc>
                <a:spcPct val="150000"/>
              </a:lnSpc>
              <a:buFont typeface="Arial" panose="020B0604020202020204" pitchFamily="34" charset="0"/>
              <a:buChar char="•"/>
            </a:pPr>
            <a:r>
              <a:rPr lang="en-US" altLang="en-US" b="1" dirty="0" err="1"/>
              <a:t>PagingAndSortingRepository</a:t>
            </a:r>
            <a:r>
              <a:rPr lang="en-US" altLang="en-US" dirty="0"/>
              <a:t> - </a:t>
            </a:r>
            <a:r>
              <a:rPr lang="en-US" altLang="en-US" dirty="0">
                <a:solidFill>
                  <a:srgbClr val="474747"/>
                </a:solidFill>
              </a:rPr>
              <a:t>Repository fragment to provide methods to retrieve entities using the pagination and sorting abstraction. In many cases this will be combined with </a:t>
            </a:r>
            <a:r>
              <a:rPr lang="en-US" altLang="en-US" dirty="0" err="1">
                <a:solidFill>
                  <a:srgbClr val="4A6782"/>
                </a:solidFill>
                <a:hlinkClick r:id="rId2" tooltip="interface in org.springframework.data.repository"/>
              </a:rPr>
              <a:t>CrudRepository</a:t>
            </a:r>
            <a:r>
              <a:rPr lang="en-US" altLang="en-US" dirty="0">
                <a:solidFill>
                  <a:srgbClr val="474747"/>
                </a:solidFill>
              </a:rPr>
              <a:t> or similar or with manually added methods to provide CRUD functionality.</a:t>
            </a:r>
            <a:r>
              <a:rPr lang="en-US" altLang="en-US" dirty="0"/>
              <a:t> </a:t>
            </a:r>
            <a:endParaRPr lang="en-US" dirty="0"/>
          </a:p>
        </p:txBody>
      </p:sp>
    </p:spTree>
    <p:extLst>
      <p:ext uri="{BB962C8B-B14F-4D97-AF65-F5344CB8AC3E}">
        <p14:creationId xmlns:p14="http://schemas.microsoft.com/office/powerpoint/2010/main" val="156228103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84462" y="1305342"/>
            <a:ext cx="8559538" cy="3693319"/>
          </a:xfrm>
          <a:prstGeom prst="rect">
            <a:avLst/>
          </a:prstGeom>
        </p:spPr>
        <p:txBody>
          <a:bodyPr wrap="square">
            <a:spAutoFit/>
          </a:bodyPr>
          <a:lstStyle/>
          <a:p>
            <a:pPr marL="285750" indent="-285750">
              <a:buFont typeface="Arial" panose="020B0604020202020204" pitchFamily="34" charset="0"/>
              <a:buChar char="•"/>
            </a:pPr>
            <a:r>
              <a:rPr lang="en-IN" dirty="0"/>
              <a:t>//Repository---&gt;</a:t>
            </a:r>
            <a:r>
              <a:rPr lang="en-IN" dirty="0" err="1"/>
              <a:t>CrudRepository</a:t>
            </a:r>
            <a:r>
              <a:rPr lang="en-IN" dirty="0"/>
              <a:t> </a:t>
            </a:r>
          </a:p>
          <a:p>
            <a:pPr marL="285750" indent="-285750">
              <a:buFont typeface="Arial" panose="020B0604020202020204" pitchFamily="34" charset="0"/>
              <a:buChar char="•"/>
            </a:pPr>
            <a:r>
              <a:rPr lang="en-IN" dirty="0"/>
              <a:t>Product Save(Product p)</a:t>
            </a:r>
          </a:p>
          <a:p>
            <a:pPr marL="285750" indent="-285750">
              <a:buFont typeface="Arial" panose="020B0604020202020204" pitchFamily="34" charset="0"/>
              <a:buChar char="•"/>
            </a:pPr>
            <a:r>
              <a:rPr lang="en-IN" dirty="0"/>
              <a:t>Optional&lt;Product&gt; </a:t>
            </a:r>
            <a:r>
              <a:rPr lang="en-IN" dirty="0" err="1"/>
              <a:t>findById</a:t>
            </a:r>
            <a:r>
              <a:rPr lang="en-IN" dirty="0"/>
              <a:t>(</a:t>
            </a:r>
            <a:r>
              <a:rPr lang="en-IN" dirty="0" err="1"/>
              <a:t>int</a:t>
            </a:r>
            <a:r>
              <a:rPr lang="en-IN" dirty="0"/>
              <a:t> id);</a:t>
            </a:r>
          </a:p>
          <a:p>
            <a:pPr marL="285750" indent="-285750">
              <a:buFont typeface="Arial" panose="020B0604020202020204" pitchFamily="34" charset="0"/>
              <a:buChar char="•"/>
            </a:pPr>
            <a:r>
              <a:rPr lang="en-IN" dirty="0" err="1"/>
              <a:t>Iterable</a:t>
            </a:r>
            <a:r>
              <a:rPr lang="en-IN" dirty="0"/>
              <a:t> </a:t>
            </a:r>
            <a:r>
              <a:rPr lang="en-IN" dirty="0" err="1"/>
              <a:t>findAll</a:t>
            </a:r>
            <a:r>
              <a:rPr lang="en-IN" dirty="0"/>
              <a:t>()</a:t>
            </a:r>
          </a:p>
          <a:p>
            <a:pPr marL="285750" indent="-285750">
              <a:buFont typeface="Arial" panose="020B0604020202020204" pitchFamily="34" charset="0"/>
              <a:buChar char="•"/>
            </a:pPr>
            <a:r>
              <a:rPr lang="en-IN" dirty="0"/>
              <a:t>long count()</a:t>
            </a:r>
          </a:p>
          <a:p>
            <a:pPr marL="285750" indent="-285750">
              <a:buFont typeface="Arial" panose="020B0604020202020204" pitchFamily="34" charset="0"/>
              <a:buChar char="•"/>
            </a:pPr>
            <a:r>
              <a:rPr lang="en-IN" dirty="0"/>
              <a:t>void delete(Product p)</a:t>
            </a:r>
          </a:p>
          <a:p>
            <a:pPr marL="285750" indent="-285750">
              <a:buFont typeface="Arial" panose="020B0604020202020204" pitchFamily="34" charset="0"/>
              <a:buChar char="•"/>
            </a:pPr>
            <a:r>
              <a:rPr lang="en-IN" dirty="0" err="1"/>
              <a:t>boolean</a:t>
            </a:r>
            <a:r>
              <a:rPr lang="en-IN" dirty="0"/>
              <a:t> </a:t>
            </a:r>
            <a:r>
              <a:rPr lang="en-IN" dirty="0" err="1"/>
              <a:t>existsById</a:t>
            </a:r>
            <a:r>
              <a:rPr lang="en-IN" dirty="0"/>
              <a:t>(</a:t>
            </a:r>
            <a:r>
              <a:rPr lang="en-IN" dirty="0" err="1"/>
              <a:t>int</a:t>
            </a:r>
            <a:r>
              <a:rPr lang="en-IN" dirty="0"/>
              <a:t> Id)</a:t>
            </a:r>
          </a:p>
          <a:p>
            <a:pPr marL="285750" indent="-285750">
              <a:buFont typeface="Arial" panose="020B0604020202020204" pitchFamily="34" charset="0"/>
              <a:buChar char="•"/>
            </a:pPr>
            <a:r>
              <a:rPr lang="en-IN" dirty="0"/>
              <a:t>void </a:t>
            </a:r>
            <a:r>
              <a:rPr lang="en-IN" dirty="0" err="1"/>
              <a:t>deleteById</a:t>
            </a:r>
            <a:r>
              <a:rPr lang="en-IN" dirty="0"/>
              <a:t>(ID id);</a:t>
            </a:r>
          </a:p>
          <a:p>
            <a:pPr marL="285750" indent="-285750">
              <a:buFont typeface="Arial" panose="020B0604020202020204" pitchFamily="34" charset="0"/>
              <a:buChar char="•"/>
            </a:pPr>
            <a:r>
              <a:rPr lang="en-IN" dirty="0"/>
              <a:t>//many others for CRUD operations</a:t>
            </a:r>
          </a:p>
          <a:p>
            <a:pPr marL="285750" indent="-285750">
              <a:buFont typeface="Arial" panose="020B0604020202020204" pitchFamily="34" charset="0"/>
              <a:buChar char="•"/>
            </a:pPr>
            <a:r>
              <a:rPr lang="en-IN" dirty="0"/>
              <a:t>// -----&gt;</a:t>
            </a:r>
            <a:r>
              <a:rPr lang="en-IN" dirty="0" err="1"/>
              <a:t>PagingSortingRepository</a:t>
            </a:r>
            <a:r>
              <a:rPr lang="en-IN" dirty="0"/>
              <a:t>(Page </a:t>
            </a:r>
            <a:r>
              <a:rPr lang="en-IN" dirty="0" err="1"/>
              <a:t>findall</a:t>
            </a:r>
            <a:r>
              <a:rPr lang="en-IN" dirty="0"/>
              <a:t>(</a:t>
            </a:r>
            <a:r>
              <a:rPr lang="en-IN" dirty="0" err="1"/>
              <a:t>Pageable</a:t>
            </a:r>
            <a:r>
              <a:rPr lang="en-IN" dirty="0"/>
              <a:t>),</a:t>
            </a:r>
            <a:r>
              <a:rPr lang="en-IN" dirty="0" err="1"/>
              <a:t>Iterable</a:t>
            </a:r>
            <a:r>
              <a:rPr lang="en-IN" dirty="0"/>
              <a:t> </a:t>
            </a:r>
            <a:r>
              <a:rPr lang="en-IN" dirty="0" err="1"/>
              <a:t>findAll</a:t>
            </a:r>
            <a:r>
              <a:rPr lang="en-IN" dirty="0"/>
              <a:t>(Sort))</a:t>
            </a:r>
          </a:p>
          <a:p>
            <a:pPr marL="285750" indent="-285750">
              <a:buFont typeface="Arial" panose="020B0604020202020204" pitchFamily="34" charset="0"/>
              <a:buChar char="•"/>
            </a:pPr>
            <a:br>
              <a:rPr lang="en-IN" dirty="0"/>
            </a:br>
            <a:endParaRPr lang="en-IN" dirty="0"/>
          </a:p>
          <a:p>
            <a:pPr marL="285750" indent="-285750">
              <a:buFont typeface="Arial" panose="020B0604020202020204" pitchFamily="34" charset="0"/>
              <a:buChar char="•"/>
            </a:pPr>
            <a:r>
              <a:rPr lang="en-IN" dirty="0"/>
              <a:t>//</a:t>
            </a:r>
            <a:r>
              <a:rPr lang="en-IN" dirty="0" err="1"/>
              <a:t>JpaRepository</a:t>
            </a:r>
            <a:r>
              <a:rPr lang="en-IN" dirty="0"/>
              <a:t> --&gt;Repository, </a:t>
            </a:r>
            <a:r>
              <a:rPr lang="en-IN" dirty="0" err="1"/>
              <a:t>CrudRepository</a:t>
            </a:r>
            <a:r>
              <a:rPr lang="en-IN" dirty="0"/>
              <a:t>, </a:t>
            </a:r>
            <a:r>
              <a:rPr lang="en-IN" dirty="0" err="1"/>
              <a:t>PagingSortingRepository</a:t>
            </a:r>
            <a:endParaRPr lang="en-IN" dirty="0"/>
          </a:p>
        </p:txBody>
      </p:sp>
    </p:spTree>
    <p:extLst>
      <p:ext uri="{BB962C8B-B14F-4D97-AF65-F5344CB8AC3E}">
        <p14:creationId xmlns:p14="http://schemas.microsoft.com/office/powerpoint/2010/main" val="151900797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263951" y="1168924"/>
            <a:ext cx="11340445" cy="2328420"/>
          </a:xfrm>
          <a:prstGeom prst="rect">
            <a:avLst/>
          </a:prstGeom>
        </p:spPr>
        <p:style>
          <a:lnRef idx="0">
            <a:schemeClr val="accent2"/>
          </a:lnRef>
          <a:fillRef idx="3">
            <a:schemeClr val="accent2"/>
          </a:fillRef>
          <a:effectRef idx="3">
            <a:schemeClr val="accent2"/>
          </a:effectRef>
          <a:fontRef idx="minor">
            <a:schemeClr val="lt1"/>
          </a:fontRef>
        </p:style>
        <p:txBody>
          <a:bodyPr rtlCol="0" anchor="b"/>
          <a:lstStyle/>
          <a:p>
            <a:pPr algn="ctr"/>
            <a:r>
              <a:rPr lang="en-IN" sz="2400" b="1" dirty="0"/>
              <a:t>Traditional way, with Spring Based applications</a:t>
            </a:r>
          </a:p>
        </p:txBody>
      </p:sp>
      <p:sp>
        <p:nvSpPr>
          <p:cNvPr id="2" name="TextBox 1"/>
          <p:cNvSpPr txBox="1"/>
          <p:nvPr/>
        </p:nvSpPr>
        <p:spPr>
          <a:xfrm>
            <a:off x="263951" y="216816"/>
            <a:ext cx="11208470" cy="923330"/>
          </a:xfrm>
          <a:prstGeom prst="rect">
            <a:avLst/>
          </a:prstGeom>
          <a:noFill/>
        </p:spPr>
        <p:txBody>
          <a:bodyPr wrap="square" rtlCol="0">
            <a:spAutoFit/>
          </a:bodyPr>
          <a:lstStyle/>
          <a:p>
            <a:pPr marL="285750" indent="-285750">
              <a:buFont typeface="Arial" panose="020B0604020202020204" pitchFamily="34" charset="0"/>
              <a:buChar char="•"/>
            </a:pPr>
            <a:r>
              <a:rPr lang="en-IN" dirty="0"/>
              <a:t>Spring Data REST- uses the interfaces that extends </a:t>
            </a:r>
            <a:r>
              <a:rPr lang="en-IN" dirty="0" err="1"/>
              <a:t>JpaRepository</a:t>
            </a:r>
            <a:r>
              <a:rPr lang="en-IN" dirty="0"/>
              <a:t> and provides the CRUD REST APIs for free.</a:t>
            </a:r>
          </a:p>
          <a:p>
            <a:pPr marL="285750" indent="-285750">
              <a:buFont typeface="Arial" panose="020B0604020202020204" pitchFamily="34" charset="0"/>
              <a:buChar char="•"/>
            </a:pPr>
            <a:r>
              <a:rPr lang="en-IN" dirty="0"/>
              <a:t>This helps to minimize the boilerplate code of controller layer.</a:t>
            </a:r>
          </a:p>
          <a:p>
            <a:pPr marL="285750" indent="-285750">
              <a:buFont typeface="Arial" panose="020B0604020202020204" pitchFamily="34" charset="0"/>
              <a:buChar char="•"/>
            </a:pPr>
            <a:endParaRPr lang="en-IN" dirty="0"/>
          </a:p>
        </p:txBody>
      </p:sp>
      <p:sp>
        <p:nvSpPr>
          <p:cNvPr id="3" name="Rectangle 2"/>
          <p:cNvSpPr/>
          <p:nvPr/>
        </p:nvSpPr>
        <p:spPr>
          <a:xfrm>
            <a:off x="659876" y="1621411"/>
            <a:ext cx="1480009" cy="1168924"/>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IN" dirty="0"/>
              <a:t>Postman Client</a:t>
            </a:r>
          </a:p>
        </p:txBody>
      </p:sp>
      <p:cxnSp>
        <p:nvCxnSpPr>
          <p:cNvPr id="5" name="Straight Arrow Connector 4"/>
          <p:cNvCxnSpPr>
            <a:stCxn id="3" idx="3"/>
          </p:cNvCxnSpPr>
          <p:nvPr/>
        </p:nvCxnSpPr>
        <p:spPr>
          <a:xfrm flipV="1">
            <a:off x="2139885" y="2196446"/>
            <a:ext cx="688156" cy="9427"/>
          </a:xfrm>
          <a:prstGeom prst="straightConnector1">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sp>
        <p:nvSpPr>
          <p:cNvPr id="6" name="Rounded Rectangle 5"/>
          <p:cNvSpPr/>
          <p:nvPr/>
        </p:nvSpPr>
        <p:spPr>
          <a:xfrm>
            <a:off x="2828041" y="1621411"/>
            <a:ext cx="1272619" cy="1168924"/>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IN" dirty="0"/>
              <a:t>Controller</a:t>
            </a:r>
          </a:p>
        </p:txBody>
      </p:sp>
      <p:cxnSp>
        <p:nvCxnSpPr>
          <p:cNvPr id="7" name="Straight Arrow Connector 6"/>
          <p:cNvCxnSpPr/>
          <p:nvPr/>
        </p:nvCxnSpPr>
        <p:spPr>
          <a:xfrm flipV="1">
            <a:off x="4100660" y="2196446"/>
            <a:ext cx="688156" cy="9427"/>
          </a:xfrm>
          <a:prstGeom prst="straightConnector1">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sp>
        <p:nvSpPr>
          <p:cNvPr id="8" name="Rounded Rectangle 7"/>
          <p:cNvSpPr/>
          <p:nvPr/>
        </p:nvSpPr>
        <p:spPr>
          <a:xfrm>
            <a:off x="4788816" y="1621411"/>
            <a:ext cx="1272619" cy="1168924"/>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IN" dirty="0"/>
              <a:t>Service</a:t>
            </a:r>
          </a:p>
        </p:txBody>
      </p:sp>
      <p:cxnSp>
        <p:nvCxnSpPr>
          <p:cNvPr id="9" name="Straight Arrow Connector 8"/>
          <p:cNvCxnSpPr/>
          <p:nvPr/>
        </p:nvCxnSpPr>
        <p:spPr>
          <a:xfrm flipV="1">
            <a:off x="6061435" y="2196446"/>
            <a:ext cx="688156" cy="9427"/>
          </a:xfrm>
          <a:prstGeom prst="straightConnector1">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sp>
        <p:nvSpPr>
          <p:cNvPr id="10" name="Rounded Rectangle 9"/>
          <p:cNvSpPr/>
          <p:nvPr/>
        </p:nvSpPr>
        <p:spPr>
          <a:xfrm>
            <a:off x="6749591" y="1621411"/>
            <a:ext cx="1611984" cy="1168924"/>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IN" dirty="0"/>
              <a:t>DAO (Repository)</a:t>
            </a:r>
          </a:p>
        </p:txBody>
      </p:sp>
      <p:sp>
        <p:nvSpPr>
          <p:cNvPr id="11" name="Can 10"/>
          <p:cNvSpPr/>
          <p:nvPr/>
        </p:nvSpPr>
        <p:spPr>
          <a:xfrm>
            <a:off x="9445658" y="1621411"/>
            <a:ext cx="1338606" cy="1168924"/>
          </a:xfrm>
          <a:prstGeom prst="ca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IN" dirty="0"/>
              <a:t>Database</a:t>
            </a:r>
          </a:p>
        </p:txBody>
      </p:sp>
      <p:cxnSp>
        <p:nvCxnSpPr>
          <p:cNvPr id="12" name="Straight Arrow Connector 11"/>
          <p:cNvCxnSpPr>
            <a:stCxn id="10" idx="3"/>
            <a:endCxn id="11" idx="2"/>
          </p:cNvCxnSpPr>
          <p:nvPr/>
        </p:nvCxnSpPr>
        <p:spPr>
          <a:xfrm>
            <a:off x="8361575" y="2205873"/>
            <a:ext cx="1084083" cy="0"/>
          </a:xfrm>
          <a:prstGeom prst="straightConnector1">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876693" y="3733016"/>
            <a:ext cx="10125959" cy="2328420"/>
          </a:xfrm>
          <a:prstGeom prst="rect">
            <a:avLst/>
          </a:prstGeom>
        </p:spPr>
        <p:style>
          <a:lnRef idx="0">
            <a:schemeClr val="accent6"/>
          </a:lnRef>
          <a:fillRef idx="3">
            <a:schemeClr val="accent6"/>
          </a:fillRef>
          <a:effectRef idx="3">
            <a:schemeClr val="accent6"/>
          </a:effectRef>
          <a:fontRef idx="minor">
            <a:schemeClr val="lt1"/>
          </a:fontRef>
        </p:style>
        <p:txBody>
          <a:bodyPr rtlCol="0" anchor="b"/>
          <a:lstStyle/>
          <a:p>
            <a:pPr algn="ctr"/>
            <a:r>
              <a:rPr lang="en-IN" sz="2400" b="1" dirty="0" err="1"/>
              <a:t>SpringDataREST</a:t>
            </a:r>
            <a:endParaRPr lang="en-IN" sz="2400" b="1" dirty="0"/>
          </a:p>
        </p:txBody>
      </p:sp>
      <p:sp>
        <p:nvSpPr>
          <p:cNvPr id="18" name="Rectangle 17"/>
          <p:cNvSpPr/>
          <p:nvPr/>
        </p:nvSpPr>
        <p:spPr>
          <a:xfrm>
            <a:off x="1566420" y="4185503"/>
            <a:ext cx="1480009" cy="1168924"/>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IN" dirty="0"/>
              <a:t>Postman Client</a:t>
            </a:r>
          </a:p>
        </p:txBody>
      </p:sp>
      <p:cxnSp>
        <p:nvCxnSpPr>
          <p:cNvPr id="21" name="Straight Arrow Connector 20"/>
          <p:cNvCxnSpPr/>
          <p:nvPr/>
        </p:nvCxnSpPr>
        <p:spPr>
          <a:xfrm flipV="1">
            <a:off x="2950590" y="4760538"/>
            <a:ext cx="688156" cy="9427"/>
          </a:xfrm>
          <a:prstGeom prst="straightConnector1">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sp>
        <p:nvSpPr>
          <p:cNvPr id="22" name="Rounded Rectangle 21"/>
          <p:cNvSpPr/>
          <p:nvPr/>
        </p:nvSpPr>
        <p:spPr>
          <a:xfrm>
            <a:off x="3638746" y="4185503"/>
            <a:ext cx="1820945" cy="1168924"/>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IN" dirty="0" err="1"/>
              <a:t>SpringDataREST</a:t>
            </a:r>
            <a:endParaRPr lang="en-IN" dirty="0"/>
          </a:p>
        </p:txBody>
      </p:sp>
      <p:cxnSp>
        <p:nvCxnSpPr>
          <p:cNvPr id="23" name="Straight Arrow Connector 22"/>
          <p:cNvCxnSpPr/>
          <p:nvPr/>
        </p:nvCxnSpPr>
        <p:spPr>
          <a:xfrm flipV="1">
            <a:off x="5459691" y="4760538"/>
            <a:ext cx="688156" cy="9427"/>
          </a:xfrm>
          <a:prstGeom prst="straightConnector1">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sp>
        <p:nvSpPr>
          <p:cNvPr id="24" name="Rounded Rectangle 23"/>
          <p:cNvSpPr/>
          <p:nvPr/>
        </p:nvSpPr>
        <p:spPr>
          <a:xfrm>
            <a:off x="6147847" y="4185503"/>
            <a:ext cx="1611984" cy="1168924"/>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IN" dirty="0"/>
              <a:t>DAO (Repository)</a:t>
            </a:r>
          </a:p>
        </p:txBody>
      </p:sp>
      <p:sp>
        <p:nvSpPr>
          <p:cNvPr id="25" name="Can 24"/>
          <p:cNvSpPr/>
          <p:nvPr/>
        </p:nvSpPr>
        <p:spPr>
          <a:xfrm>
            <a:off x="8843914" y="4185503"/>
            <a:ext cx="1338606" cy="1168924"/>
          </a:xfrm>
          <a:prstGeom prst="ca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IN" dirty="0"/>
              <a:t>Database</a:t>
            </a:r>
          </a:p>
        </p:txBody>
      </p:sp>
      <p:cxnSp>
        <p:nvCxnSpPr>
          <p:cNvPr id="26" name="Straight Arrow Connector 25"/>
          <p:cNvCxnSpPr>
            <a:stCxn id="24" idx="3"/>
            <a:endCxn id="25" idx="2"/>
          </p:cNvCxnSpPr>
          <p:nvPr/>
        </p:nvCxnSpPr>
        <p:spPr>
          <a:xfrm>
            <a:off x="7759831" y="4769965"/>
            <a:ext cx="1084083" cy="0"/>
          </a:xfrm>
          <a:prstGeom prst="straightConnector1">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159682" y="6169001"/>
            <a:ext cx="5336717" cy="369332"/>
          </a:xfrm>
          <a:prstGeom prst="rect">
            <a:avLst/>
          </a:prstGeom>
        </p:spPr>
        <p:txBody>
          <a:bodyPr wrap="none">
            <a:spAutoFit/>
          </a:bodyPr>
          <a:lstStyle/>
          <a:p>
            <a:r>
              <a:rPr lang="en-IN" dirty="0"/>
              <a:t>https://www.baeldung.com/spring-data-rest-validators</a:t>
            </a:r>
          </a:p>
        </p:txBody>
      </p:sp>
    </p:spTree>
    <p:extLst>
      <p:ext uri="{BB962C8B-B14F-4D97-AF65-F5344CB8AC3E}">
        <p14:creationId xmlns:p14="http://schemas.microsoft.com/office/powerpoint/2010/main" val="327419119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93889" y="386499"/>
            <a:ext cx="10765410" cy="3139321"/>
          </a:xfrm>
          <a:prstGeom prst="rect">
            <a:avLst/>
          </a:prstGeom>
          <a:noFill/>
        </p:spPr>
        <p:txBody>
          <a:bodyPr wrap="square" rtlCol="0">
            <a:spAutoFit/>
          </a:bodyPr>
          <a:lstStyle/>
          <a:p>
            <a:pPr marL="285750" indent="-285750">
              <a:buFont typeface="Arial" panose="020B0604020202020204" pitchFamily="34" charset="0"/>
              <a:buChar char="•"/>
            </a:pPr>
            <a:r>
              <a:rPr lang="en-IN" dirty="0" err="1"/>
              <a:t>Hazelcast</a:t>
            </a:r>
            <a:r>
              <a:rPr lang="en-IN" dirty="0"/>
              <a:t> Cache-</a:t>
            </a:r>
          </a:p>
          <a:p>
            <a:pPr marL="285750" indent="-285750">
              <a:buFont typeface="Arial" panose="020B0604020202020204" pitchFamily="34" charset="0"/>
              <a:buChar char="•"/>
            </a:pPr>
            <a:r>
              <a:rPr lang="en-US" dirty="0"/>
              <a:t>This open source in-memory data grid(IMDG) based on Java.</a:t>
            </a:r>
          </a:p>
          <a:p>
            <a:pPr marL="285750" indent="-285750">
              <a:buFont typeface="Arial" panose="020B0604020202020204" pitchFamily="34" charset="0"/>
              <a:buChar char="•"/>
            </a:pPr>
            <a:r>
              <a:rPr lang="en-US" dirty="0"/>
              <a:t>It is a clustered data grid backed up by physical or virtual machines</a:t>
            </a:r>
            <a:endParaRPr lang="en-IN" dirty="0"/>
          </a:p>
          <a:p>
            <a:pPr marL="285750" indent="-285750">
              <a:buFont typeface="Arial" panose="020B0604020202020204" pitchFamily="34" charset="0"/>
              <a:buChar char="•"/>
            </a:pPr>
            <a:r>
              <a:rPr lang="en-IN" dirty="0"/>
              <a:t>Caching stores the data that are often used, in temporary memory storage so that you can fetch it quickly.</a:t>
            </a:r>
          </a:p>
          <a:p>
            <a:pPr marL="285750" indent="-285750">
              <a:buFont typeface="Arial" panose="020B0604020202020204" pitchFamily="34" charset="0"/>
              <a:buChar char="•"/>
            </a:pPr>
            <a:r>
              <a:rPr lang="en-IN" dirty="0"/>
              <a:t>This help is improving performance and also scalability.</a:t>
            </a:r>
          </a:p>
          <a:p>
            <a:pPr marL="285750" indent="-285750">
              <a:buFont typeface="Arial" panose="020B0604020202020204" pitchFamily="34" charset="0"/>
              <a:buChar char="•"/>
            </a:pPr>
            <a:r>
              <a:rPr lang="en-IN" dirty="0" err="1"/>
              <a:t>Hazelcast</a:t>
            </a:r>
            <a:r>
              <a:rPr lang="en-IN" dirty="0"/>
              <a:t> is open source in-memory data grid.</a:t>
            </a:r>
          </a:p>
          <a:p>
            <a:pPr marL="285750" indent="-285750">
              <a:buFont typeface="Arial" panose="020B0604020202020204" pitchFamily="34" charset="0"/>
              <a:buChar char="•"/>
            </a:pPr>
            <a:r>
              <a:rPr lang="en-IN" dirty="0"/>
              <a:t>Simple- written in Java</a:t>
            </a:r>
          </a:p>
          <a:p>
            <a:pPr marL="285750" indent="-285750">
              <a:buFont typeface="Arial" panose="020B0604020202020204" pitchFamily="34" charset="0"/>
              <a:buChar char="•"/>
            </a:pPr>
            <a:r>
              <a:rPr lang="en-IN" dirty="0"/>
              <a:t>Peer-to-peer : no master no slave, there is no single point of failure. All members are storing equal amount of data , and do equal amount of processing</a:t>
            </a:r>
          </a:p>
          <a:p>
            <a:pPr marL="285750" indent="-285750">
              <a:buFont typeface="Arial" panose="020B0604020202020204" pitchFamily="34" charset="0"/>
              <a:buChar char="•"/>
            </a:pPr>
            <a:r>
              <a:rPr lang="en-IN" dirty="0"/>
              <a:t>Scalable- we can scale </a:t>
            </a:r>
            <a:r>
              <a:rPr lang="en-IN" dirty="0" err="1"/>
              <a:t>upto</a:t>
            </a:r>
            <a:r>
              <a:rPr lang="en-IN" dirty="0"/>
              <a:t> 100-1000 of members.</a:t>
            </a:r>
          </a:p>
          <a:p>
            <a:pPr marL="285750" indent="-285750">
              <a:buFont typeface="Arial" panose="020B0604020202020204" pitchFamily="34" charset="0"/>
              <a:buChar char="•"/>
            </a:pPr>
            <a:endParaRPr lang="en-IN" dirty="0"/>
          </a:p>
        </p:txBody>
      </p:sp>
      <p:sp>
        <p:nvSpPr>
          <p:cNvPr id="3" name="Cloud 2"/>
          <p:cNvSpPr/>
          <p:nvPr/>
        </p:nvSpPr>
        <p:spPr>
          <a:xfrm>
            <a:off x="4213781" y="3101419"/>
            <a:ext cx="2290714" cy="1065228"/>
          </a:xfrm>
          <a:prstGeom prst="cloud">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IN" dirty="0" err="1"/>
              <a:t>Hazelcast</a:t>
            </a:r>
            <a:r>
              <a:rPr lang="en-IN" dirty="0"/>
              <a:t> Cache</a:t>
            </a:r>
          </a:p>
        </p:txBody>
      </p:sp>
      <p:sp>
        <p:nvSpPr>
          <p:cNvPr id="4" name="Rectangle 3"/>
          <p:cNvSpPr/>
          <p:nvPr/>
        </p:nvSpPr>
        <p:spPr>
          <a:xfrm>
            <a:off x="3271101" y="4713402"/>
            <a:ext cx="4176074" cy="1300899"/>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IN" dirty="0"/>
              <a:t>Spring Boot App</a:t>
            </a:r>
          </a:p>
        </p:txBody>
      </p:sp>
      <p:sp>
        <p:nvSpPr>
          <p:cNvPr id="5" name="Can 4"/>
          <p:cNvSpPr/>
          <p:nvPr/>
        </p:nvSpPr>
        <p:spPr>
          <a:xfrm>
            <a:off x="8220173" y="4713402"/>
            <a:ext cx="1517716" cy="1300899"/>
          </a:xfrm>
          <a:prstGeom prst="ca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IN" dirty="0"/>
              <a:t>Database</a:t>
            </a:r>
          </a:p>
        </p:txBody>
      </p:sp>
      <p:sp>
        <p:nvSpPr>
          <p:cNvPr id="6" name="Rectangle 5"/>
          <p:cNvSpPr/>
          <p:nvPr/>
        </p:nvSpPr>
        <p:spPr>
          <a:xfrm>
            <a:off x="593889" y="4713401"/>
            <a:ext cx="1593130" cy="1300899"/>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IN" dirty="0"/>
              <a:t>Client</a:t>
            </a:r>
          </a:p>
        </p:txBody>
      </p:sp>
      <p:cxnSp>
        <p:nvCxnSpPr>
          <p:cNvPr id="8" name="Straight Arrow Connector 7"/>
          <p:cNvCxnSpPr>
            <a:stCxn id="6" idx="3"/>
            <a:endCxn id="4" idx="1"/>
          </p:cNvCxnSpPr>
          <p:nvPr/>
        </p:nvCxnSpPr>
        <p:spPr>
          <a:xfrm>
            <a:off x="2187019" y="5363851"/>
            <a:ext cx="1084082" cy="1"/>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2256911" y="4994518"/>
            <a:ext cx="944297" cy="369332"/>
          </a:xfrm>
          <a:prstGeom prst="rect">
            <a:avLst/>
          </a:prstGeom>
          <a:noFill/>
        </p:spPr>
        <p:txBody>
          <a:bodyPr wrap="none" rtlCol="0">
            <a:spAutoFit/>
          </a:bodyPr>
          <a:lstStyle/>
          <a:p>
            <a:r>
              <a:rPr lang="en-IN" dirty="0"/>
              <a:t>Request</a:t>
            </a:r>
          </a:p>
        </p:txBody>
      </p:sp>
      <p:cxnSp>
        <p:nvCxnSpPr>
          <p:cNvPr id="13" name="Straight Arrow Connector 12"/>
          <p:cNvCxnSpPr/>
          <p:nvPr/>
        </p:nvCxnSpPr>
        <p:spPr>
          <a:xfrm flipV="1">
            <a:off x="5590095" y="4025245"/>
            <a:ext cx="0" cy="688156"/>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3" idx="1"/>
            <a:endCxn id="4" idx="0"/>
          </p:cNvCxnSpPr>
          <p:nvPr/>
        </p:nvCxnSpPr>
        <p:spPr>
          <a:xfrm>
            <a:off x="5359138" y="4165513"/>
            <a:ext cx="0" cy="547889"/>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5584405" y="3990274"/>
            <a:ext cx="2036190" cy="369332"/>
          </a:xfrm>
          <a:prstGeom prst="rect">
            <a:avLst/>
          </a:prstGeom>
          <a:noFill/>
        </p:spPr>
        <p:txBody>
          <a:bodyPr wrap="square" rtlCol="0">
            <a:spAutoFit/>
          </a:bodyPr>
          <a:lstStyle/>
          <a:p>
            <a:r>
              <a:rPr lang="en-IN" dirty="0"/>
              <a:t>Fetch from Cache</a:t>
            </a:r>
          </a:p>
        </p:txBody>
      </p:sp>
      <p:sp>
        <p:nvSpPr>
          <p:cNvPr id="17" name="TextBox 16"/>
          <p:cNvSpPr txBox="1"/>
          <p:nvPr/>
        </p:nvSpPr>
        <p:spPr>
          <a:xfrm>
            <a:off x="4183549" y="4378749"/>
            <a:ext cx="1371599" cy="369332"/>
          </a:xfrm>
          <a:prstGeom prst="rect">
            <a:avLst/>
          </a:prstGeom>
          <a:noFill/>
        </p:spPr>
        <p:txBody>
          <a:bodyPr wrap="square" rtlCol="0">
            <a:spAutoFit/>
          </a:bodyPr>
          <a:lstStyle/>
          <a:p>
            <a:r>
              <a:rPr lang="en-IN" dirty="0"/>
              <a:t>Cache Data</a:t>
            </a:r>
          </a:p>
        </p:txBody>
      </p:sp>
      <p:cxnSp>
        <p:nvCxnSpPr>
          <p:cNvPr id="19" name="Straight Arrow Connector 18"/>
          <p:cNvCxnSpPr>
            <a:stCxn id="4" idx="3"/>
            <a:endCxn id="5" idx="2"/>
          </p:cNvCxnSpPr>
          <p:nvPr/>
        </p:nvCxnSpPr>
        <p:spPr>
          <a:xfrm>
            <a:off x="7447175" y="5363852"/>
            <a:ext cx="772998" cy="0"/>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H="1">
            <a:off x="7371761" y="5542961"/>
            <a:ext cx="848412" cy="9427"/>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233148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Stream Operations</a:t>
            </a:r>
            <a:endParaRPr lang="en-IN" dirty="0"/>
          </a:p>
        </p:txBody>
      </p:sp>
      <p:sp>
        <p:nvSpPr>
          <p:cNvPr id="3" name="Content Placeholder 2"/>
          <p:cNvSpPr>
            <a:spLocks noGrp="1"/>
          </p:cNvSpPr>
          <p:nvPr>
            <p:ph idx="1"/>
          </p:nvPr>
        </p:nvSpPr>
        <p:spPr/>
        <p:txBody>
          <a:bodyPr>
            <a:normAutofit fontScale="70000" lnSpcReduction="20000"/>
          </a:bodyPr>
          <a:lstStyle/>
          <a:p>
            <a:r>
              <a:rPr lang="en-US" dirty="0"/>
              <a:t>Intermediate- help to build the stream pipeline to build the execution strategy, lazy operations so they are invokes until any terminal operation is invoked.</a:t>
            </a:r>
          </a:p>
          <a:p>
            <a:pPr lvl="1"/>
            <a:r>
              <a:rPr lang="en-US" dirty="0"/>
              <a:t>Stateless Operations-</a:t>
            </a:r>
          </a:p>
          <a:p>
            <a:pPr lvl="2"/>
            <a:r>
              <a:rPr lang="en-US" dirty="0"/>
              <a:t>Such as filter, map </a:t>
            </a:r>
          </a:p>
          <a:p>
            <a:pPr lvl="2"/>
            <a:r>
              <a:rPr lang="en-US" dirty="0"/>
              <a:t>It will retain a state from the previously visited element when processing the new element – each element can be processed independently of the operation on other elements</a:t>
            </a:r>
          </a:p>
          <a:p>
            <a:pPr lvl="1"/>
            <a:r>
              <a:rPr lang="en-US" dirty="0" err="1"/>
              <a:t>Stateful</a:t>
            </a:r>
            <a:r>
              <a:rPr lang="en-US" dirty="0"/>
              <a:t> Operations</a:t>
            </a:r>
          </a:p>
          <a:p>
            <a:pPr lvl="2"/>
            <a:r>
              <a:rPr lang="en-US" dirty="0"/>
              <a:t>Distinct, sorted</a:t>
            </a:r>
          </a:p>
          <a:p>
            <a:pPr lvl="2"/>
            <a:r>
              <a:rPr lang="en-US" dirty="0"/>
              <a:t>These operations incorporate the state from previously seen elements when processing the new element.</a:t>
            </a:r>
          </a:p>
          <a:p>
            <a:pPr lvl="2"/>
            <a:r>
              <a:rPr lang="en-US" dirty="0"/>
              <a:t>These operations may need to process the entire input before producing the result.</a:t>
            </a:r>
          </a:p>
          <a:p>
            <a:r>
              <a:rPr lang="en-US" dirty="0"/>
              <a:t>Terminal </a:t>
            </a:r>
            <a:r>
              <a:rPr lang="en-US" dirty="0" err="1"/>
              <a:t>Opertions</a:t>
            </a:r>
            <a:r>
              <a:rPr lang="en-US" dirty="0"/>
              <a:t>- </a:t>
            </a:r>
          </a:p>
          <a:p>
            <a:pPr lvl="1"/>
            <a:r>
              <a:rPr lang="en-US" dirty="0"/>
              <a:t>traverse the stream and execute the pipeline of operations to produce the result.</a:t>
            </a:r>
          </a:p>
          <a:p>
            <a:pPr lvl="1"/>
            <a:r>
              <a:rPr lang="en-US" dirty="0"/>
              <a:t>They eager in nature</a:t>
            </a:r>
          </a:p>
          <a:p>
            <a:pPr lvl="1"/>
            <a:r>
              <a:rPr lang="en-US" dirty="0"/>
              <a:t>After terminal operation is performed, the stream pipeline is consumed, and can no longer be used.</a:t>
            </a:r>
          </a:p>
          <a:p>
            <a:r>
              <a:rPr lang="en-US" dirty="0"/>
              <a:t>Intermediate operations or Terminal are short-circuiting operations, when presented with infinite input, it may produce the finite stream as a result.</a:t>
            </a:r>
          </a:p>
        </p:txBody>
      </p:sp>
    </p:spTree>
    <p:extLst>
      <p:ext uri="{BB962C8B-B14F-4D97-AF65-F5344CB8AC3E}">
        <p14:creationId xmlns:p14="http://schemas.microsoft.com/office/powerpoint/2010/main" val="257793506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Need for </a:t>
            </a:r>
            <a:r>
              <a:rPr lang="en-US" dirty="0" err="1"/>
              <a:t>Hazelcast</a:t>
            </a:r>
            <a:r>
              <a:rPr lang="en-US" dirty="0"/>
              <a:t> cache</a:t>
            </a:r>
            <a:endParaRPr lang="en-IN" dirty="0"/>
          </a:p>
        </p:txBody>
      </p:sp>
      <p:sp>
        <p:nvSpPr>
          <p:cNvPr id="4" name="Rectangle 3"/>
          <p:cNvSpPr/>
          <p:nvPr/>
        </p:nvSpPr>
        <p:spPr>
          <a:xfrm>
            <a:off x="4449451" y="1366887"/>
            <a:ext cx="4242062" cy="4666268"/>
          </a:xfrm>
          <a:prstGeom prst="rect">
            <a:avLst/>
          </a:prstGeom>
          <a:ln w="28575"/>
        </p:spPr>
        <p:style>
          <a:lnRef idx="2">
            <a:schemeClr val="accent6"/>
          </a:lnRef>
          <a:fillRef idx="1">
            <a:schemeClr val="lt1"/>
          </a:fillRef>
          <a:effectRef idx="0">
            <a:schemeClr val="accent6"/>
          </a:effectRef>
          <a:fontRef idx="minor">
            <a:schemeClr val="dk1"/>
          </a:fontRef>
        </p:style>
        <p:txBody>
          <a:bodyPr rtlCol="0" anchor="t"/>
          <a:lstStyle/>
          <a:p>
            <a:r>
              <a:rPr lang="en-US" dirty="0"/>
              <a:t>Server-1</a:t>
            </a:r>
            <a:endParaRPr lang="en-IN" dirty="0"/>
          </a:p>
        </p:txBody>
      </p:sp>
      <p:sp>
        <p:nvSpPr>
          <p:cNvPr id="5" name="Rectangle 4"/>
          <p:cNvSpPr/>
          <p:nvPr/>
        </p:nvSpPr>
        <p:spPr>
          <a:xfrm>
            <a:off x="5279010" y="1809946"/>
            <a:ext cx="2658359" cy="1366887"/>
          </a:xfrm>
          <a:prstGeom prst="rect">
            <a:avLst/>
          </a:prstGeom>
          <a:solidFill>
            <a:schemeClr val="accent6">
              <a:lumMod val="20000"/>
              <a:lumOff val="80000"/>
            </a:schemeClr>
          </a:solidFill>
          <a:ln w="28575"/>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dirty="0"/>
              <a:t>JVM</a:t>
            </a:r>
            <a:endParaRPr lang="en-IN" dirty="0"/>
          </a:p>
        </p:txBody>
      </p:sp>
      <p:sp>
        <p:nvSpPr>
          <p:cNvPr id="6" name="Rounded Rectangle 5"/>
          <p:cNvSpPr/>
          <p:nvPr/>
        </p:nvSpPr>
        <p:spPr>
          <a:xfrm>
            <a:off x="5731497" y="2215300"/>
            <a:ext cx="1838227" cy="678730"/>
          </a:xfrm>
          <a:prstGeom prst="roundRect">
            <a:avLst/>
          </a:prstGeom>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t>Banking Application</a:t>
            </a:r>
          </a:p>
        </p:txBody>
      </p:sp>
      <p:sp>
        <p:nvSpPr>
          <p:cNvPr id="7" name="Can 6"/>
          <p:cNvSpPr/>
          <p:nvPr/>
        </p:nvSpPr>
        <p:spPr>
          <a:xfrm>
            <a:off x="5585381" y="4178595"/>
            <a:ext cx="2045616" cy="1168924"/>
          </a:xfrm>
          <a:prstGeom prst="can">
            <a:avLst/>
          </a:prstGeom>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t>Database</a:t>
            </a:r>
            <a:endParaRPr lang="en-IN" dirty="0"/>
          </a:p>
        </p:txBody>
      </p:sp>
      <p:cxnSp>
        <p:nvCxnSpPr>
          <p:cNvPr id="9" name="Straight Arrow Connector 8"/>
          <p:cNvCxnSpPr>
            <a:stCxn id="5" idx="2"/>
            <a:endCxn id="7" idx="1"/>
          </p:cNvCxnSpPr>
          <p:nvPr/>
        </p:nvCxnSpPr>
        <p:spPr>
          <a:xfrm flipH="1">
            <a:off x="6608189" y="3176833"/>
            <a:ext cx="1" cy="1001762"/>
          </a:xfrm>
          <a:prstGeom prst="straightConnector1">
            <a:avLst/>
          </a:prstGeom>
          <a:ln w="38100">
            <a:solidFill>
              <a:schemeClr val="accent2"/>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405353" y="1809946"/>
            <a:ext cx="3676453" cy="2862322"/>
          </a:xfrm>
          <a:prstGeom prst="rect">
            <a:avLst/>
          </a:prstGeom>
          <a:noFill/>
        </p:spPr>
        <p:txBody>
          <a:bodyPr wrap="square" rtlCol="0">
            <a:spAutoFit/>
          </a:bodyPr>
          <a:lstStyle/>
          <a:p>
            <a:pPr marL="285750" indent="-285750">
              <a:buFont typeface="Arial" panose="020B0604020202020204" pitchFamily="34" charset="0"/>
              <a:buChar char="•"/>
            </a:pPr>
            <a:r>
              <a:rPr lang="en-US" dirty="0"/>
              <a:t>Drawback with this structure is that each time a call will be made to the database.</a:t>
            </a:r>
          </a:p>
          <a:p>
            <a:pPr marL="285750" indent="-285750">
              <a:buFont typeface="Arial" panose="020B0604020202020204" pitchFamily="34" charset="0"/>
              <a:buChar char="•"/>
            </a:pPr>
            <a:r>
              <a:rPr lang="en-US" dirty="0"/>
              <a:t>Whether it is Create, Read, Update And Delete this application makes a call to the Database.</a:t>
            </a:r>
          </a:p>
          <a:p>
            <a:pPr marL="285750" indent="-285750">
              <a:buFont typeface="Arial" panose="020B0604020202020204" pitchFamily="34" charset="0"/>
              <a:buChar char="•"/>
            </a:pPr>
            <a:r>
              <a:rPr lang="en-US" dirty="0"/>
              <a:t>This will be the network call and this will make application slower </a:t>
            </a:r>
            <a:r>
              <a:rPr lang="en-US"/>
              <a:t>and cost</a:t>
            </a:r>
            <a:endParaRPr lang="en-IN" dirty="0"/>
          </a:p>
        </p:txBody>
      </p:sp>
      <p:sp>
        <p:nvSpPr>
          <p:cNvPr id="8" name="TextBox 7"/>
          <p:cNvSpPr txBox="1"/>
          <p:nvPr/>
        </p:nvSpPr>
        <p:spPr>
          <a:xfrm>
            <a:off x="6608189" y="3535052"/>
            <a:ext cx="1809947" cy="369332"/>
          </a:xfrm>
          <a:prstGeom prst="rect">
            <a:avLst/>
          </a:prstGeom>
          <a:noFill/>
        </p:spPr>
        <p:txBody>
          <a:bodyPr wrap="square" rtlCol="0">
            <a:spAutoFit/>
          </a:bodyPr>
          <a:lstStyle/>
          <a:p>
            <a:r>
              <a:rPr lang="en-US" dirty="0"/>
              <a:t>CRUD Operations</a:t>
            </a:r>
            <a:endParaRPr lang="en-IN" dirty="0"/>
          </a:p>
        </p:txBody>
      </p:sp>
    </p:spTree>
    <p:extLst>
      <p:ext uri="{BB962C8B-B14F-4D97-AF65-F5344CB8AC3E}">
        <p14:creationId xmlns:p14="http://schemas.microsoft.com/office/powerpoint/2010/main" val="192270698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5353" y="255295"/>
            <a:ext cx="10515600" cy="1325563"/>
          </a:xfrm>
        </p:spPr>
        <p:txBody>
          <a:bodyPr/>
          <a:lstStyle/>
          <a:p>
            <a:r>
              <a:rPr lang="en-US" dirty="0"/>
              <a:t>Need for </a:t>
            </a:r>
            <a:r>
              <a:rPr lang="en-US" dirty="0" err="1"/>
              <a:t>Hazelcast</a:t>
            </a:r>
            <a:r>
              <a:rPr lang="en-US" dirty="0"/>
              <a:t> cache</a:t>
            </a:r>
            <a:endParaRPr lang="en-IN" dirty="0"/>
          </a:p>
        </p:txBody>
      </p:sp>
      <p:sp>
        <p:nvSpPr>
          <p:cNvPr id="4" name="Rectangle 3"/>
          <p:cNvSpPr/>
          <p:nvPr/>
        </p:nvSpPr>
        <p:spPr>
          <a:xfrm>
            <a:off x="7305772" y="402832"/>
            <a:ext cx="4242062" cy="5668030"/>
          </a:xfrm>
          <a:prstGeom prst="rect">
            <a:avLst/>
          </a:prstGeom>
          <a:ln w="28575"/>
        </p:spPr>
        <p:style>
          <a:lnRef idx="2">
            <a:schemeClr val="accent6"/>
          </a:lnRef>
          <a:fillRef idx="1">
            <a:schemeClr val="lt1"/>
          </a:fillRef>
          <a:effectRef idx="0">
            <a:schemeClr val="accent6"/>
          </a:effectRef>
          <a:fontRef idx="minor">
            <a:schemeClr val="dk1"/>
          </a:fontRef>
        </p:style>
        <p:txBody>
          <a:bodyPr rtlCol="0" anchor="t"/>
          <a:lstStyle/>
          <a:p>
            <a:r>
              <a:rPr lang="en-US" dirty="0"/>
              <a:t>Server-1</a:t>
            </a:r>
            <a:endParaRPr lang="en-IN" dirty="0"/>
          </a:p>
        </p:txBody>
      </p:sp>
      <p:sp>
        <p:nvSpPr>
          <p:cNvPr id="5" name="Rectangle 4"/>
          <p:cNvSpPr/>
          <p:nvPr/>
        </p:nvSpPr>
        <p:spPr>
          <a:xfrm>
            <a:off x="8135330" y="945970"/>
            <a:ext cx="2658359" cy="2268570"/>
          </a:xfrm>
          <a:prstGeom prst="rect">
            <a:avLst/>
          </a:prstGeom>
          <a:solidFill>
            <a:schemeClr val="accent6">
              <a:lumMod val="20000"/>
              <a:lumOff val="80000"/>
            </a:schemeClr>
          </a:solidFill>
          <a:ln w="28575"/>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dirty="0"/>
              <a:t>JVM</a:t>
            </a:r>
            <a:endParaRPr lang="en-IN" dirty="0"/>
          </a:p>
        </p:txBody>
      </p:sp>
      <p:sp>
        <p:nvSpPr>
          <p:cNvPr id="6" name="Rounded Rectangle 5"/>
          <p:cNvSpPr/>
          <p:nvPr/>
        </p:nvSpPr>
        <p:spPr>
          <a:xfrm>
            <a:off x="8587817" y="1351324"/>
            <a:ext cx="1838227" cy="678730"/>
          </a:xfrm>
          <a:prstGeom prst="roundRect">
            <a:avLst/>
          </a:prstGeom>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t>Banking Application</a:t>
            </a:r>
          </a:p>
        </p:txBody>
      </p:sp>
      <p:sp>
        <p:nvSpPr>
          <p:cNvPr id="7" name="Can 6"/>
          <p:cNvSpPr/>
          <p:nvPr/>
        </p:nvSpPr>
        <p:spPr>
          <a:xfrm>
            <a:off x="8484122" y="4232637"/>
            <a:ext cx="2045616" cy="1168924"/>
          </a:xfrm>
          <a:prstGeom prst="can">
            <a:avLst/>
          </a:prstGeom>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t>Database</a:t>
            </a:r>
            <a:endParaRPr lang="en-IN" dirty="0"/>
          </a:p>
        </p:txBody>
      </p:sp>
      <p:cxnSp>
        <p:nvCxnSpPr>
          <p:cNvPr id="9" name="Straight Arrow Connector 8"/>
          <p:cNvCxnSpPr>
            <a:stCxn id="8" idx="4"/>
            <a:endCxn id="7" idx="1"/>
          </p:cNvCxnSpPr>
          <p:nvPr/>
        </p:nvCxnSpPr>
        <p:spPr>
          <a:xfrm>
            <a:off x="9506930" y="3001015"/>
            <a:ext cx="0" cy="1231622"/>
          </a:xfrm>
          <a:prstGeom prst="straightConnector1">
            <a:avLst/>
          </a:prstGeom>
          <a:ln w="38100">
            <a:solidFill>
              <a:schemeClr val="accent2"/>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405353" y="1809946"/>
            <a:ext cx="6773155" cy="4801314"/>
          </a:xfrm>
          <a:prstGeom prst="rect">
            <a:avLst/>
          </a:prstGeom>
          <a:noFill/>
        </p:spPr>
        <p:txBody>
          <a:bodyPr wrap="square" rtlCol="0">
            <a:spAutoFit/>
          </a:bodyPr>
          <a:lstStyle/>
          <a:p>
            <a:pPr marL="285750" indent="-285750">
              <a:buFont typeface="Arial" panose="020B0604020202020204" pitchFamily="34" charset="0"/>
              <a:buChar char="•"/>
            </a:pPr>
            <a:r>
              <a:rPr lang="en-US" dirty="0"/>
              <a:t>In order to overcome drawbacks of previous architecture, we can include cache, that is in-memory data structure like Map.</a:t>
            </a:r>
          </a:p>
          <a:p>
            <a:pPr marL="285750" indent="-285750">
              <a:buFont typeface="Arial" panose="020B0604020202020204" pitchFamily="34" charset="0"/>
              <a:buChar char="•"/>
            </a:pPr>
            <a:r>
              <a:rPr lang="en-US" dirty="0"/>
              <a:t>Key=</a:t>
            </a:r>
            <a:r>
              <a:rPr lang="en-US" dirty="0" err="1"/>
              <a:t>AccountNo</a:t>
            </a:r>
            <a:endParaRPr lang="en-US" dirty="0"/>
          </a:p>
          <a:p>
            <a:pPr marL="285750" indent="-285750">
              <a:buFont typeface="Arial" panose="020B0604020202020204" pitchFamily="34" charset="0"/>
              <a:buChar char="•"/>
            </a:pPr>
            <a:r>
              <a:rPr lang="en-US" dirty="0"/>
              <a:t>Value=</a:t>
            </a:r>
            <a:r>
              <a:rPr lang="en-US" dirty="0" err="1"/>
              <a:t>AccountObject</a:t>
            </a:r>
            <a:r>
              <a:rPr lang="en-US" dirty="0"/>
              <a:t> in Cache</a:t>
            </a:r>
          </a:p>
          <a:p>
            <a:pPr marL="285750" indent="-285750">
              <a:buFont typeface="Arial" panose="020B0604020202020204" pitchFamily="34" charset="0"/>
              <a:buChar char="•"/>
            </a:pPr>
            <a:r>
              <a:rPr lang="en-US" dirty="0"/>
              <a:t>So the account details will be stored in the Map and in database as well.</a:t>
            </a:r>
          </a:p>
          <a:p>
            <a:pPr marL="285750" indent="-285750">
              <a:buFont typeface="Arial" panose="020B0604020202020204" pitchFamily="34" charset="0"/>
              <a:buChar char="•"/>
            </a:pPr>
            <a:r>
              <a:rPr lang="en-US" dirty="0"/>
              <a:t>Here is the data in the database is too large then the cache will hold on some relevant data from database based on some algorithms.</a:t>
            </a:r>
          </a:p>
          <a:p>
            <a:pPr marL="285750" indent="-285750">
              <a:buFont typeface="Arial" panose="020B0604020202020204" pitchFamily="34" charset="0"/>
              <a:buChar char="•"/>
            </a:pPr>
            <a:r>
              <a:rPr lang="en-US" dirty="0" err="1"/>
              <a:t>Disadvanatges</a:t>
            </a:r>
            <a:r>
              <a:rPr lang="en-US" dirty="0"/>
              <a:t> with this approach-</a:t>
            </a:r>
          </a:p>
          <a:p>
            <a:pPr marL="285750" indent="-285750">
              <a:buFont typeface="Arial" panose="020B0604020202020204" pitchFamily="34" charset="0"/>
              <a:buChar char="•"/>
            </a:pPr>
            <a:r>
              <a:rPr lang="en-US" dirty="0"/>
              <a:t>If load increases like multiple users are performing the operations. Here the cache we stored is stored in the memory of JVM. Which has limitations of size.</a:t>
            </a:r>
          </a:p>
          <a:p>
            <a:pPr marL="285750" indent="-285750">
              <a:buFont typeface="Arial" panose="020B0604020202020204" pitchFamily="34" charset="0"/>
              <a:buChar char="•"/>
            </a:pPr>
            <a:r>
              <a:rPr lang="en-US" dirty="0"/>
              <a:t>In order solve this we can use distributed Micro-service architecture.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IN" dirty="0"/>
          </a:p>
        </p:txBody>
      </p:sp>
      <p:sp>
        <p:nvSpPr>
          <p:cNvPr id="10" name="TextBox 9"/>
          <p:cNvSpPr txBox="1"/>
          <p:nvPr/>
        </p:nvSpPr>
        <p:spPr>
          <a:xfrm>
            <a:off x="9464510" y="3572759"/>
            <a:ext cx="1809947" cy="369332"/>
          </a:xfrm>
          <a:prstGeom prst="rect">
            <a:avLst/>
          </a:prstGeom>
          <a:noFill/>
        </p:spPr>
        <p:txBody>
          <a:bodyPr wrap="square" rtlCol="0">
            <a:spAutoFit/>
          </a:bodyPr>
          <a:lstStyle/>
          <a:p>
            <a:r>
              <a:rPr lang="en-US" dirty="0"/>
              <a:t>CRUD Operations</a:t>
            </a:r>
            <a:endParaRPr lang="en-IN" dirty="0"/>
          </a:p>
        </p:txBody>
      </p:sp>
      <p:sp>
        <p:nvSpPr>
          <p:cNvPr id="8" name="Oval 7"/>
          <p:cNvSpPr/>
          <p:nvPr/>
        </p:nvSpPr>
        <p:spPr>
          <a:xfrm>
            <a:off x="8865907" y="2388273"/>
            <a:ext cx="1282046" cy="612742"/>
          </a:xfrm>
          <a:prstGeom prst="ellipse">
            <a:avLst/>
          </a:prstGeom>
          <a:ln/>
        </p:spPr>
        <p:style>
          <a:lnRef idx="0">
            <a:schemeClr val="accent5"/>
          </a:lnRef>
          <a:fillRef idx="3">
            <a:schemeClr val="accent5"/>
          </a:fillRef>
          <a:effectRef idx="3">
            <a:schemeClr val="accent5"/>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t>cache</a:t>
            </a:r>
            <a:endParaRPr lang="en-IN" dirty="0"/>
          </a:p>
        </p:txBody>
      </p:sp>
      <p:cxnSp>
        <p:nvCxnSpPr>
          <p:cNvPr id="12" name="Straight Arrow Connector 11"/>
          <p:cNvCxnSpPr>
            <a:stCxn id="6" idx="2"/>
            <a:endCxn id="8" idx="0"/>
          </p:cNvCxnSpPr>
          <p:nvPr/>
        </p:nvCxnSpPr>
        <p:spPr>
          <a:xfrm flipH="1">
            <a:off x="9506930" y="2030054"/>
            <a:ext cx="1" cy="358219"/>
          </a:xfrm>
          <a:prstGeom prst="straightConnector1">
            <a:avLst/>
          </a:prstGeom>
          <a:ln w="38100">
            <a:solidFill>
              <a:schemeClr val="accent2"/>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3234526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8089" y="88519"/>
            <a:ext cx="10515600" cy="1325563"/>
          </a:xfrm>
        </p:spPr>
        <p:txBody>
          <a:bodyPr/>
          <a:lstStyle/>
          <a:p>
            <a:r>
              <a:rPr lang="en-US" dirty="0"/>
              <a:t>Need for </a:t>
            </a:r>
            <a:r>
              <a:rPr lang="en-US" dirty="0" err="1"/>
              <a:t>Hazelcast</a:t>
            </a:r>
            <a:r>
              <a:rPr lang="en-US" dirty="0"/>
              <a:t> cache</a:t>
            </a:r>
            <a:endParaRPr lang="en-IN" dirty="0"/>
          </a:p>
        </p:txBody>
      </p:sp>
      <p:sp>
        <p:nvSpPr>
          <p:cNvPr id="4" name="Rectangle 3"/>
          <p:cNvSpPr/>
          <p:nvPr/>
        </p:nvSpPr>
        <p:spPr>
          <a:xfrm>
            <a:off x="631595" y="1260672"/>
            <a:ext cx="3506771" cy="3226488"/>
          </a:xfrm>
          <a:prstGeom prst="rect">
            <a:avLst/>
          </a:prstGeom>
          <a:ln w="28575"/>
        </p:spPr>
        <p:style>
          <a:lnRef idx="2">
            <a:schemeClr val="accent6"/>
          </a:lnRef>
          <a:fillRef idx="1">
            <a:schemeClr val="lt1"/>
          </a:fillRef>
          <a:effectRef idx="0">
            <a:schemeClr val="accent6"/>
          </a:effectRef>
          <a:fontRef idx="minor">
            <a:schemeClr val="dk1"/>
          </a:fontRef>
        </p:style>
        <p:txBody>
          <a:bodyPr rtlCol="0" anchor="t"/>
          <a:lstStyle/>
          <a:p>
            <a:r>
              <a:rPr lang="en-US" dirty="0"/>
              <a:t>Server-1</a:t>
            </a:r>
            <a:endParaRPr lang="en-IN" dirty="0"/>
          </a:p>
        </p:txBody>
      </p:sp>
      <p:sp>
        <p:nvSpPr>
          <p:cNvPr id="5" name="Rectangle 4"/>
          <p:cNvSpPr/>
          <p:nvPr/>
        </p:nvSpPr>
        <p:spPr>
          <a:xfrm>
            <a:off x="999239" y="1803809"/>
            <a:ext cx="2658359" cy="2268570"/>
          </a:xfrm>
          <a:prstGeom prst="rect">
            <a:avLst/>
          </a:prstGeom>
          <a:solidFill>
            <a:schemeClr val="accent6">
              <a:lumMod val="20000"/>
              <a:lumOff val="80000"/>
            </a:schemeClr>
          </a:solidFill>
          <a:ln w="28575"/>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dirty="0"/>
              <a:t>JVM1</a:t>
            </a:r>
            <a:endParaRPr lang="en-IN" dirty="0"/>
          </a:p>
        </p:txBody>
      </p:sp>
      <p:sp>
        <p:nvSpPr>
          <p:cNvPr id="6" name="Rounded Rectangle 5"/>
          <p:cNvSpPr/>
          <p:nvPr/>
        </p:nvSpPr>
        <p:spPr>
          <a:xfrm>
            <a:off x="1451726" y="2209163"/>
            <a:ext cx="1838227" cy="678730"/>
          </a:xfrm>
          <a:prstGeom prst="roundRect">
            <a:avLst/>
          </a:prstGeom>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t>Banking Application1</a:t>
            </a:r>
          </a:p>
        </p:txBody>
      </p:sp>
      <p:sp>
        <p:nvSpPr>
          <p:cNvPr id="7" name="Can 6"/>
          <p:cNvSpPr/>
          <p:nvPr/>
        </p:nvSpPr>
        <p:spPr>
          <a:xfrm>
            <a:off x="5293147" y="5429841"/>
            <a:ext cx="2045616" cy="1168924"/>
          </a:xfrm>
          <a:prstGeom prst="can">
            <a:avLst/>
          </a:prstGeom>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t>Database</a:t>
            </a:r>
            <a:endParaRPr lang="en-IN" dirty="0"/>
          </a:p>
        </p:txBody>
      </p:sp>
      <p:sp>
        <p:nvSpPr>
          <p:cNvPr id="10" name="TextBox 9"/>
          <p:cNvSpPr txBox="1"/>
          <p:nvPr/>
        </p:nvSpPr>
        <p:spPr>
          <a:xfrm>
            <a:off x="6265287" y="4410737"/>
            <a:ext cx="1312682" cy="646331"/>
          </a:xfrm>
          <a:prstGeom prst="rect">
            <a:avLst/>
          </a:prstGeom>
          <a:noFill/>
        </p:spPr>
        <p:txBody>
          <a:bodyPr wrap="square" rtlCol="0">
            <a:spAutoFit/>
          </a:bodyPr>
          <a:lstStyle/>
          <a:p>
            <a:r>
              <a:rPr lang="en-US" dirty="0"/>
              <a:t>CRUD Operations</a:t>
            </a:r>
            <a:endParaRPr lang="en-IN" dirty="0"/>
          </a:p>
        </p:txBody>
      </p:sp>
      <p:sp>
        <p:nvSpPr>
          <p:cNvPr id="8" name="Oval 7"/>
          <p:cNvSpPr/>
          <p:nvPr/>
        </p:nvSpPr>
        <p:spPr>
          <a:xfrm>
            <a:off x="1729816" y="3246112"/>
            <a:ext cx="1282046" cy="612742"/>
          </a:xfrm>
          <a:prstGeom prst="ellipse">
            <a:avLst/>
          </a:prstGeom>
          <a:ln/>
        </p:spPr>
        <p:style>
          <a:lnRef idx="0">
            <a:schemeClr val="accent5"/>
          </a:lnRef>
          <a:fillRef idx="3">
            <a:schemeClr val="accent5"/>
          </a:fillRef>
          <a:effectRef idx="3">
            <a:schemeClr val="accent5"/>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t>cache1</a:t>
            </a:r>
            <a:endParaRPr lang="en-IN" dirty="0"/>
          </a:p>
        </p:txBody>
      </p:sp>
      <p:cxnSp>
        <p:nvCxnSpPr>
          <p:cNvPr id="12" name="Straight Arrow Connector 11"/>
          <p:cNvCxnSpPr>
            <a:stCxn id="6" idx="2"/>
            <a:endCxn id="8" idx="0"/>
          </p:cNvCxnSpPr>
          <p:nvPr/>
        </p:nvCxnSpPr>
        <p:spPr>
          <a:xfrm flipH="1">
            <a:off x="2370839" y="2887893"/>
            <a:ext cx="1" cy="358219"/>
          </a:xfrm>
          <a:prstGeom prst="straightConnector1">
            <a:avLst/>
          </a:prstGeom>
          <a:ln w="38100">
            <a:solidFill>
              <a:schemeClr val="accent2"/>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4576711" y="1260672"/>
            <a:ext cx="3506771" cy="3226488"/>
          </a:xfrm>
          <a:prstGeom prst="rect">
            <a:avLst/>
          </a:prstGeom>
          <a:ln w="28575"/>
        </p:spPr>
        <p:style>
          <a:lnRef idx="2">
            <a:schemeClr val="accent6"/>
          </a:lnRef>
          <a:fillRef idx="1">
            <a:schemeClr val="lt1"/>
          </a:fillRef>
          <a:effectRef idx="0">
            <a:schemeClr val="accent6"/>
          </a:effectRef>
          <a:fontRef idx="minor">
            <a:schemeClr val="dk1"/>
          </a:fontRef>
        </p:style>
        <p:txBody>
          <a:bodyPr rtlCol="0" anchor="t"/>
          <a:lstStyle/>
          <a:p>
            <a:r>
              <a:rPr lang="en-US" dirty="0"/>
              <a:t>Server-2</a:t>
            </a:r>
            <a:endParaRPr lang="en-IN" dirty="0"/>
          </a:p>
        </p:txBody>
      </p:sp>
      <p:sp>
        <p:nvSpPr>
          <p:cNvPr id="14" name="Rectangle 13"/>
          <p:cNvSpPr/>
          <p:nvPr/>
        </p:nvSpPr>
        <p:spPr>
          <a:xfrm>
            <a:off x="4944355" y="1803809"/>
            <a:ext cx="2658359" cy="2268570"/>
          </a:xfrm>
          <a:prstGeom prst="rect">
            <a:avLst/>
          </a:prstGeom>
          <a:solidFill>
            <a:schemeClr val="accent6">
              <a:lumMod val="20000"/>
              <a:lumOff val="80000"/>
            </a:schemeClr>
          </a:solidFill>
          <a:ln w="28575"/>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dirty="0"/>
              <a:t>JVM2</a:t>
            </a:r>
            <a:endParaRPr lang="en-IN" dirty="0"/>
          </a:p>
        </p:txBody>
      </p:sp>
      <p:sp>
        <p:nvSpPr>
          <p:cNvPr id="15" name="Rounded Rectangle 14"/>
          <p:cNvSpPr/>
          <p:nvPr/>
        </p:nvSpPr>
        <p:spPr>
          <a:xfrm>
            <a:off x="5396842" y="2209163"/>
            <a:ext cx="1838227" cy="678730"/>
          </a:xfrm>
          <a:prstGeom prst="roundRect">
            <a:avLst/>
          </a:prstGeom>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t>Banking Application2</a:t>
            </a:r>
          </a:p>
        </p:txBody>
      </p:sp>
      <p:sp>
        <p:nvSpPr>
          <p:cNvPr id="16" name="Oval 15"/>
          <p:cNvSpPr/>
          <p:nvPr/>
        </p:nvSpPr>
        <p:spPr>
          <a:xfrm>
            <a:off x="5674932" y="3246112"/>
            <a:ext cx="1282046" cy="612742"/>
          </a:xfrm>
          <a:prstGeom prst="ellipse">
            <a:avLst/>
          </a:prstGeom>
          <a:ln/>
        </p:spPr>
        <p:style>
          <a:lnRef idx="0">
            <a:schemeClr val="accent5"/>
          </a:lnRef>
          <a:fillRef idx="3">
            <a:schemeClr val="accent5"/>
          </a:fillRef>
          <a:effectRef idx="3">
            <a:schemeClr val="accent5"/>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t>cache2</a:t>
            </a:r>
            <a:endParaRPr lang="en-IN" dirty="0"/>
          </a:p>
        </p:txBody>
      </p:sp>
      <p:cxnSp>
        <p:nvCxnSpPr>
          <p:cNvPr id="17" name="Straight Arrow Connector 16"/>
          <p:cNvCxnSpPr>
            <a:stCxn id="15" idx="2"/>
            <a:endCxn id="16" idx="0"/>
          </p:cNvCxnSpPr>
          <p:nvPr/>
        </p:nvCxnSpPr>
        <p:spPr>
          <a:xfrm flipH="1">
            <a:off x="6315955" y="2887893"/>
            <a:ext cx="1" cy="358219"/>
          </a:xfrm>
          <a:prstGeom prst="straightConnector1">
            <a:avLst/>
          </a:prstGeom>
          <a:ln w="38100">
            <a:solidFill>
              <a:schemeClr val="accent2"/>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8385137" y="1260672"/>
            <a:ext cx="3506771" cy="3226488"/>
          </a:xfrm>
          <a:prstGeom prst="rect">
            <a:avLst/>
          </a:prstGeom>
          <a:ln w="28575"/>
        </p:spPr>
        <p:style>
          <a:lnRef idx="2">
            <a:schemeClr val="accent6"/>
          </a:lnRef>
          <a:fillRef idx="1">
            <a:schemeClr val="lt1"/>
          </a:fillRef>
          <a:effectRef idx="0">
            <a:schemeClr val="accent6"/>
          </a:effectRef>
          <a:fontRef idx="minor">
            <a:schemeClr val="dk1"/>
          </a:fontRef>
        </p:style>
        <p:txBody>
          <a:bodyPr rtlCol="0" anchor="t"/>
          <a:lstStyle/>
          <a:p>
            <a:r>
              <a:rPr lang="en-US" dirty="0"/>
              <a:t>Server-3</a:t>
            </a:r>
            <a:endParaRPr lang="en-IN" dirty="0"/>
          </a:p>
        </p:txBody>
      </p:sp>
      <p:sp>
        <p:nvSpPr>
          <p:cNvPr id="19" name="Rectangle 18"/>
          <p:cNvSpPr/>
          <p:nvPr/>
        </p:nvSpPr>
        <p:spPr>
          <a:xfrm>
            <a:off x="8752781" y="1803809"/>
            <a:ext cx="2658359" cy="2268570"/>
          </a:xfrm>
          <a:prstGeom prst="rect">
            <a:avLst/>
          </a:prstGeom>
          <a:solidFill>
            <a:schemeClr val="accent6">
              <a:lumMod val="20000"/>
              <a:lumOff val="80000"/>
            </a:schemeClr>
          </a:solidFill>
          <a:ln w="28575"/>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dirty="0"/>
              <a:t>JVM3</a:t>
            </a:r>
            <a:endParaRPr lang="en-IN" dirty="0"/>
          </a:p>
        </p:txBody>
      </p:sp>
      <p:sp>
        <p:nvSpPr>
          <p:cNvPr id="20" name="Rounded Rectangle 19"/>
          <p:cNvSpPr/>
          <p:nvPr/>
        </p:nvSpPr>
        <p:spPr>
          <a:xfrm>
            <a:off x="9205268" y="2209163"/>
            <a:ext cx="1838227" cy="678730"/>
          </a:xfrm>
          <a:prstGeom prst="roundRect">
            <a:avLst/>
          </a:prstGeom>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t>Banking Application3</a:t>
            </a:r>
          </a:p>
        </p:txBody>
      </p:sp>
      <p:sp>
        <p:nvSpPr>
          <p:cNvPr id="21" name="Oval 20"/>
          <p:cNvSpPr/>
          <p:nvPr/>
        </p:nvSpPr>
        <p:spPr>
          <a:xfrm>
            <a:off x="9483358" y="3246112"/>
            <a:ext cx="1282046" cy="612742"/>
          </a:xfrm>
          <a:prstGeom prst="ellipse">
            <a:avLst/>
          </a:prstGeom>
          <a:ln/>
        </p:spPr>
        <p:style>
          <a:lnRef idx="0">
            <a:schemeClr val="accent5"/>
          </a:lnRef>
          <a:fillRef idx="3">
            <a:schemeClr val="accent5"/>
          </a:fillRef>
          <a:effectRef idx="3">
            <a:schemeClr val="accent5"/>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t>cache3</a:t>
            </a:r>
            <a:endParaRPr lang="en-IN" dirty="0"/>
          </a:p>
        </p:txBody>
      </p:sp>
      <p:cxnSp>
        <p:nvCxnSpPr>
          <p:cNvPr id="22" name="Straight Arrow Connector 21"/>
          <p:cNvCxnSpPr>
            <a:stCxn id="20" idx="2"/>
            <a:endCxn id="21" idx="0"/>
          </p:cNvCxnSpPr>
          <p:nvPr/>
        </p:nvCxnSpPr>
        <p:spPr>
          <a:xfrm flipH="1">
            <a:off x="10124381" y="2887893"/>
            <a:ext cx="1" cy="358219"/>
          </a:xfrm>
          <a:prstGeom prst="straightConnector1">
            <a:avLst/>
          </a:prstGeom>
          <a:ln w="38100">
            <a:solidFill>
              <a:schemeClr val="accent2"/>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8" idx="4"/>
            <a:endCxn id="7" idx="1"/>
          </p:cNvCxnSpPr>
          <p:nvPr/>
        </p:nvCxnSpPr>
        <p:spPr>
          <a:xfrm>
            <a:off x="2370839" y="3858854"/>
            <a:ext cx="3945116" cy="1570987"/>
          </a:xfrm>
          <a:prstGeom prst="straightConnector1">
            <a:avLst/>
          </a:prstGeom>
          <a:ln w="38100">
            <a:solidFill>
              <a:schemeClr val="accent2"/>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16" idx="4"/>
          </p:cNvCxnSpPr>
          <p:nvPr/>
        </p:nvCxnSpPr>
        <p:spPr>
          <a:xfrm>
            <a:off x="6315955" y="3858854"/>
            <a:ext cx="0" cy="1693534"/>
          </a:xfrm>
          <a:prstGeom prst="straightConnector1">
            <a:avLst/>
          </a:prstGeom>
          <a:ln w="38100">
            <a:solidFill>
              <a:schemeClr val="accent2"/>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21" idx="4"/>
            <a:endCxn id="7" idx="1"/>
          </p:cNvCxnSpPr>
          <p:nvPr/>
        </p:nvCxnSpPr>
        <p:spPr>
          <a:xfrm flipH="1">
            <a:off x="6315955" y="3858854"/>
            <a:ext cx="3808426" cy="1570987"/>
          </a:xfrm>
          <a:prstGeom prst="straightConnector1">
            <a:avLst/>
          </a:prstGeom>
          <a:ln w="38100">
            <a:solidFill>
              <a:schemeClr val="accent2"/>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8061086" y="4615516"/>
            <a:ext cx="1809947" cy="369332"/>
          </a:xfrm>
          <a:prstGeom prst="rect">
            <a:avLst/>
          </a:prstGeom>
          <a:noFill/>
        </p:spPr>
        <p:txBody>
          <a:bodyPr wrap="square" rtlCol="0">
            <a:spAutoFit/>
          </a:bodyPr>
          <a:lstStyle/>
          <a:p>
            <a:r>
              <a:rPr lang="en-US" dirty="0"/>
              <a:t>CRUD Operations</a:t>
            </a:r>
            <a:endParaRPr lang="en-IN" dirty="0"/>
          </a:p>
        </p:txBody>
      </p:sp>
      <p:sp>
        <p:nvSpPr>
          <p:cNvPr id="31" name="TextBox 30"/>
          <p:cNvSpPr txBox="1"/>
          <p:nvPr/>
        </p:nvSpPr>
        <p:spPr>
          <a:xfrm>
            <a:off x="2766764" y="4615517"/>
            <a:ext cx="1809947" cy="369332"/>
          </a:xfrm>
          <a:prstGeom prst="rect">
            <a:avLst/>
          </a:prstGeom>
          <a:noFill/>
        </p:spPr>
        <p:txBody>
          <a:bodyPr wrap="square" rtlCol="0">
            <a:spAutoFit/>
          </a:bodyPr>
          <a:lstStyle/>
          <a:p>
            <a:r>
              <a:rPr lang="en-US" dirty="0"/>
              <a:t>CRUD Operations</a:t>
            </a:r>
            <a:endParaRPr lang="en-IN" dirty="0"/>
          </a:p>
        </p:txBody>
      </p:sp>
      <p:sp>
        <p:nvSpPr>
          <p:cNvPr id="32" name="TextBox 31"/>
          <p:cNvSpPr txBox="1"/>
          <p:nvPr/>
        </p:nvSpPr>
        <p:spPr>
          <a:xfrm>
            <a:off x="278089" y="5269584"/>
            <a:ext cx="4298622" cy="1477328"/>
          </a:xfrm>
          <a:prstGeom prst="rect">
            <a:avLst/>
          </a:prstGeom>
          <a:noFill/>
        </p:spPr>
        <p:txBody>
          <a:bodyPr wrap="square" rtlCol="0">
            <a:spAutoFit/>
          </a:bodyPr>
          <a:lstStyle/>
          <a:p>
            <a:r>
              <a:rPr lang="en-US" dirty="0"/>
              <a:t>The drawback is data integrity, if app1 has updated or removed some details, it will be reflected in the cache2 and cache3. </a:t>
            </a:r>
          </a:p>
          <a:p>
            <a:r>
              <a:rPr lang="en-US" dirty="0"/>
              <a:t>Cache2 and cache3 holds the invalid not updated data.</a:t>
            </a:r>
            <a:endParaRPr lang="en-IN" dirty="0"/>
          </a:p>
        </p:txBody>
      </p:sp>
    </p:spTree>
    <p:extLst>
      <p:ext uri="{BB962C8B-B14F-4D97-AF65-F5344CB8AC3E}">
        <p14:creationId xmlns:p14="http://schemas.microsoft.com/office/powerpoint/2010/main" val="334629577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8089" y="88519"/>
            <a:ext cx="10515600" cy="1325563"/>
          </a:xfrm>
        </p:spPr>
        <p:txBody>
          <a:bodyPr/>
          <a:lstStyle/>
          <a:p>
            <a:r>
              <a:rPr lang="en-US" dirty="0" err="1"/>
              <a:t>Hazelcast</a:t>
            </a:r>
            <a:r>
              <a:rPr lang="en-US" dirty="0"/>
              <a:t> cache</a:t>
            </a:r>
            <a:endParaRPr lang="en-IN" dirty="0"/>
          </a:p>
        </p:txBody>
      </p:sp>
      <p:sp>
        <p:nvSpPr>
          <p:cNvPr id="4" name="Rectangle 3"/>
          <p:cNvSpPr/>
          <p:nvPr/>
        </p:nvSpPr>
        <p:spPr>
          <a:xfrm>
            <a:off x="631595" y="1260672"/>
            <a:ext cx="3506771" cy="3226488"/>
          </a:xfrm>
          <a:prstGeom prst="rect">
            <a:avLst/>
          </a:prstGeom>
          <a:ln w="28575"/>
        </p:spPr>
        <p:style>
          <a:lnRef idx="2">
            <a:schemeClr val="accent6"/>
          </a:lnRef>
          <a:fillRef idx="1">
            <a:schemeClr val="lt1"/>
          </a:fillRef>
          <a:effectRef idx="0">
            <a:schemeClr val="accent6"/>
          </a:effectRef>
          <a:fontRef idx="minor">
            <a:schemeClr val="dk1"/>
          </a:fontRef>
        </p:style>
        <p:txBody>
          <a:bodyPr rtlCol="0" anchor="t"/>
          <a:lstStyle/>
          <a:p>
            <a:r>
              <a:rPr lang="en-US" dirty="0"/>
              <a:t>Server-1</a:t>
            </a:r>
            <a:endParaRPr lang="en-IN" dirty="0"/>
          </a:p>
        </p:txBody>
      </p:sp>
      <p:sp>
        <p:nvSpPr>
          <p:cNvPr id="5" name="Rectangle 4"/>
          <p:cNvSpPr/>
          <p:nvPr/>
        </p:nvSpPr>
        <p:spPr>
          <a:xfrm>
            <a:off x="999239" y="1803809"/>
            <a:ext cx="2658359" cy="2268570"/>
          </a:xfrm>
          <a:prstGeom prst="rect">
            <a:avLst/>
          </a:prstGeom>
          <a:solidFill>
            <a:schemeClr val="accent6">
              <a:lumMod val="20000"/>
              <a:lumOff val="80000"/>
            </a:schemeClr>
          </a:solidFill>
          <a:ln w="28575"/>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dirty="0"/>
              <a:t>JVM1</a:t>
            </a:r>
            <a:endParaRPr lang="en-IN" dirty="0"/>
          </a:p>
        </p:txBody>
      </p:sp>
      <p:sp>
        <p:nvSpPr>
          <p:cNvPr id="6" name="Rounded Rectangle 5"/>
          <p:cNvSpPr/>
          <p:nvPr/>
        </p:nvSpPr>
        <p:spPr>
          <a:xfrm>
            <a:off x="1451726" y="2209163"/>
            <a:ext cx="1838227" cy="678730"/>
          </a:xfrm>
          <a:prstGeom prst="roundRect">
            <a:avLst/>
          </a:prstGeom>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t>Banking Application1</a:t>
            </a:r>
          </a:p>
        </p:txBody>
      </p:sp>
      <p:sp>
        <p:nvSpPr>
          <p:cNvPr id="7" name="Can 6"/>
          <p:cNvSpPr/>
          <p:nvPr/>
        </p:nvSpPr>
        <p:spPr>
          <a:xfrm>
            <a:off x="5293147" y="5429841"/>
            <a:ext cx="2045616" cy="1168924"/>
          </a:xfrm>
          <a:prstGeom prst="can">
            <a:avLst/>
          </a:prstGeom>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t>Database</a:t>
            </a:r>
            <a:endParaRPr lang="en-IN" dirty="0"/>
          </a:p>
        </p:txBody>
      </p:sp>
      <p:sp>
        <p:nvSpPr>
          <p:cNvPr id="10" name="TextBox 9"/>
          <p:cNvSpPr txBox="1"/>
          <p:nvPr/>
        </p:nvSpPr>
        <p:spPr>
          <a:xfrm>
            <a:off x="6265287" y="4410737"/>
            <a:ext cx="1312682" cy="646331"/>
          </a:xfrm>
          <a:prstGeom prst="rect">
            <a:avLst/>
          </a:prstGeom>
          <a:noFill/>
        </p:spPr>
        <p:txBody>
          <a:bodyPr wrap="square" rtlCol="0">
            <a:spAutoFit/>
          </a:bodyPr>
          <a:lstStyle/>
          <a:p>
            <a:r>
              <a:rPr lang="en-US" dirty="0"/>
              <a:t>CRUD Operations</a:t>
            </a:r>
            <a:endParaRPr lang="en-IN" dirty="0"/>
          </a:p>
        </p:txBody>
      </p:sp>
      <p:cxnSp>
        <p:nvCxnSpPr>
          <p:cNvPr id="12" name="Straight Arrow Connector 11"/>
          <p:cNvCxnSpPr>
            <a:stCxn id="6" idx="2"/>
            <a:endCxn id="8" idx="0"/>
          </p:cNvCxnSpPr>
          <p:nvPr/>
        </p:nvCxnSpPr>
        <p:spPr>
          <a:xfrm flipH="1">
            <a:off x="2370839" y="2887893"/>
            <a:ext cx="1" cy="358219"/>
          </a:xfrm>
          <a:prstGeom prst="straightConnector1">
            <a:avLst/>
          </a:prstGeom>
          <a:ln w="38100">
            <a:solidFill>
              <a:schemeClr val="accent2"/>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4576711" y="1260672"/>
            <a:ext cx="3506771" cy="3226488"/>
          </a:xfrm>
          <a:prstGeom prst="rect">
            <a:avLst/>
          </a:prstGeom>
          <a:ln w="28575"/>
        </p:spPr>
        <p:style>
          <a:lnRef idx="2">
            <a:schemeClr val="accent6"/>
          </a:lnRef>
          <a:fillRef idx="1">
            <a:schemeClr val="lt1"/>
          </a:fillRef>
          <a:effectRef idx="0">
            <a:schemeClr val="accent6"/>
          </a:effectRef>
          <a:fontRef idx="minor">
            <a:schemeClr val="dk1"/>
          </a:fontRef>
        </p:style>
        <p:txBody>
          <a:bodyPr rtlCol="0" anchor="t"/>
          <a:lstStyle/>
          <a:p>
            <a:r>
              <a:rPr lang="en-US" dirty="0"/>
              <a:t>Server-2</a:t>
            </a:r>
            <a:endParaRPr lang="en-IN" dirty="0"/>
          </a:p>
        </p:txBody>
      </p:sp>
      <p:sp>
        <p:nvSpPr>
          <p:cNvPr id="14" name="Rectangle 13"/>
          <p:cNvSpPr/>
          <p:nvPr/>
        </p:nvSpPr>
        <p:spPr>
          <a:xfrm>
            <a:off x="4944355" y="1803809"/>
            <a:ext cx="2658359" cy="2268570"/>
          </a:xfrm>
          <a:prstGeom prst="rect">
            <a:avLst/>
          </a:prstGeom>
          <a:solidFill>
            <a:schemeClr val="accent6">
              <a:lumMod val="20000"/>
              <a:lumOff val="80000"/>
            </a:schemeClr>
          </a:solidFill>
          <a:ln w="28575"/>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dirty="0"/>
              <a:t>JVM2</a:t>
            </a:r>
            <a:endParaRPr lang="en-IN" dirty="0"/>
          </a:p>
        </p:txBody>
      </p:sp>
      <p:sp>
        <p:nvSpPr>
          <p:cNvPr id="15" name="Rounded Rectangle 14"/>
          <p:cNvSpPr/>
          <p:nvPr/>
        </p:nvSpPr>
        <p:spPr>
          <a:xfrm>
            <a:off x="5396842" y="2209163"/>
            <a:ext cx="1838227" cy="678730"/>
          </a:xfrm>
          <a:prstGeom prst="roundRect">
            <a:avLst/>
          </a:prstGeom>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t>Banking Application2</a:t>
            </a:r>
          </a:p>
        </p:txBody>
      </p:sp>
      <p:cxnSp>
        <p:nvCxnSpPr>
          <p:cNvPr id="17" name="Straight Arrow Connector 16"/>
          <p:cNvCxnSpPr>
            <a:stCxn id="15" idx="2"/>
            <a:endCxn id="16" idx="0"/>
          </p:cNvCxnSpPr>
          <p:nvPr/>
        </p:nvCxnSpPr>
        <p:spPr>
          <a:xfrm flipH="1">
            <a:off x="6315955" y="2887893"/>
            <a:ext cx="1" cy="358219"/>
          </a:xfrm>
          <a:prstGeom prst="straightConnector1">
            <a:avLst/>
          </a:prstGeom>
          <a:ln w="38100">
            <a:solidFill>
              <a:schemeClr val="accent2"/>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8385137" y="1260672"/>
            <a:ext cx="3506771" cy="3226488"/>
          </a:xfrm>
          <a:prstGeom prst="rect">
            <a:avLst/>
          </a:prstGeom>
          <a:ln w="28575"/>
        </p:spPr>
        <p:style>
          <a:lnRef idx="2">
            <a:schemeClr val="accent6"/>
          </a:lnRef>
          <a:fillRef idx="1">
            <a:schemeClr val="lt1"/>
          </a:fillRef>
          <a:effectRef idx="0">
            <a:schemeClr val="accent6"/>
          </a:effectRef>
          <a:fontRef idx="minor">
            <a:schemeClr val="dk1"/>
          </a:fontRef>
        </p:style>
        <p:txBody>
          <a:bodyPr rtlCol="0" anchor="t"/>
          <a:lstStyle/>
          <a:p>
            <a:r>
              <a:rPr lang="en-US" dirty="0"/>
              <a:t>Server-3</a:t>
            </a:r>
            <a:endParaRPr lang="en-IN" dirty="0"/>
          </a:p>
        </p:txBody>
      </p:sp>
      <p:sp>
        <p:nvSpPr>
          <p:cNvPr id="19" name="Rectangle 18"/>
          <p:cNvSpPr/>
          <p:nvPr/>
        </p:nvSpPr>
        <p:spPr>
          <a:xfrm>
            <a:off x="8752781" y="1803809"/>
            <a:ext cx="2658359" cy="2268570"/>
          </a:xfrm>
          <a:prstGeom prst="rect">
            <a:avLst/>
          </a:prstGeom>
          <a:solidFill>
            <a:schemeClr val="accent6">
              <a:lumMod val="20000"/>
              <a:lumOff val="80000"/>
            </a:schemeClr>
          </a:solidFill>
          <a:ln w="28575"/>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dirty="0"/>
              <a:t>JVM3</a:t>
            </a:r>
            <a:endParaRPr lang="en-IN" dirty="0"/>
          </a:p>
        </p:txBody>
      </p:sp>
      <p:sp>
        <p:nvSpPr>
          <p:cNvPr id="20" name="Rounded Rectangle 19"/>
          <p:cNvSpPr/>
          <p:nvPr/>
        </p:nvSpPr>
        <p:spPr>
          <a:xfrm>
            <a:off x="9205268" y="2209163"/>
            <a:ext cx="1838227" cy="678730"/>
          </a:xfrm>
          <a:prstGeom prst="roundRect">
            <a:avLst/>
          </a:prstGeom>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t>Banking Application3</a:t>
            </a:r>
          </a:p>
        </p:txBody>
      </p:sp>
      <p:cxnSp>
        <p:nvCxnSpPr>
          <p:cNvPr id="22" name="Straight Arrow Connector 21"/>
          <p:cNvCxnSpPr>
            <a:stCxn id="20" idx="2"/>
            <a:endCxn id="21" idx="0"/>
          </p:cNvCxnSpPr>
          <p:nvPr/>
        </p:nvCxnSpPr>
        <p:spPr>
          <a:xfrm flipH="1">
            <a:off x="10124381" y="2887893"/>
            <a:ext cx="1" cy="358219"/>
          </a:xfrm>
          <a:prstGeom prst="straightConnector1">
            <a:avLst/>
          </a:prstGeom>
          <a:ln w="38100">
            <a:solidFill>
              <a:schemeClr val="accent2"/>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16" idx="3"/>
            <a:endCxn id="7" idx="1"/>
          </p:cNvCxnSpPr>
          <p:nvPr/>
        </p:nvCxnSpPr>
        <p:spPr>
          <a:xfrm>
            <a:off x="2604491" y="3769120"/>
            <a:ext cx="3711464" cy="1660721"/>
          </a:xfrm>
          <a:prstGeom prst="straightConnector1">
            <a:avLst/>
          </a:prstGeom>
          <a:ln w="38100">
            <a:solidFill>
              <a:schemeClr val="accent2"/>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16" idx="4"/>
          </p:cNvCxnSpPr>
          <p:nvPr/>
        </p:nvCxnSpPr>
        <p:spPr>
          <a:xfrm>
            <a:off x="6315955" y="3858854"/>
            <a:ext cx="0" cy="1693534"/>
          </a:xfrm>
          <a:prstGeom prst="straightConnector1">
            <a:avLst/>
          </a:prstGeom>
          <a:ln w="38100">
            <a:solidFill>
              <a:schemeClr val="accent2"/>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16" idx="5"/>
            <a:endCxn id="7" idx="1"/>
          </p:cNvCxnSpPr>
          <p:nvPr/>
        </p:nvCxnSpPr>
        <p:spPr>
          <a:xfrm flipH="1">
            <a:off x="6315955" y="3769120"/>
            <a:ext cx="3584203" cy="1660721"/>
          </a:xfrm>
          <a:prstGeom prst="straightConnector1">
            <a:avLst/>
          </a:prstGeom>
          <a:ln w="38100">
            <a:solidFill>
              <a:schemeClr val="accent2"/>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8061086" y="4615516"/>
            <a:ext cx="1809947" cy="369332"/>
          </a:xfrm>
          <a:prstGeom prst="rect">
            <a:avLst/>
          </a:prstGeom>
          <a:noFill/>
        </p:spPr>
        <p:txBody>
          <a:bodyPr wrap="square" rtlCol="0">
            <a:spAutoFit/>
          </a:bodyPr>
          <a:lstStyle/>
          <a:p>
            <a:r>
              <a:rPr lang="en-US" dirty="0"/>
              <a:t>CRUD Operations</a:t>
            </a:r>
            <a:endParaRPr lang="en-IN" dirty="0"/>
          </a:p>
        </p:txBody>
      </p:sp>
      <p:sp>
        <p:nvSpPr>
          <p:cNvPr id="31" name="TextBox 30"/>
          <p:cNvSpPr txBox="1"/>
          <p:nvPr/>
        </p:nvSpPr>
        <p:spPr>
          <a:xfrm>
            <a:off x="2766764" y="4615517"/>
            <a:ext cx="1809947" cy="369332"/>
          </a:xfrm>
          <a:prstGeom prst="rect">
            <a:avLst/>
          </a:prstGeom>
          <a:noFill/>
        </p:spPr>
        <p:txBody>
          <a:bodyPr wrap="square" rtlCol="0">
            <a:spAutoFit/>
          </a:bodyPr>
          <a:lstStyle/>
          <a:p>
            <a:r>
              <a:rPr lang="en-US" dirty="0"/>
              <a:t>CRUD Operations</a:t>
            </a:r>
            <a:endParaRPr lang="en-IN" dirty="0"/>
          </a:p>
        </p:txBody>
      </p:sp>
      <p:sp>
        <p:nvSpPr>
          <p:cNvPr id="16" name="Oval 15"/>
          <p:cNvSpPr/>
          <p:nvPr/>
        </p:nvSpPr>
        <p:spPr>
          <a:xfrm>
            <a:off x="1093509" y="3246112"/>
            <a:ext cx="10317631" cy="612742"/>
          </a:xfrm>
          <a:prstGeom prst="ellipse">
            <a:avLst/>
          </a:prstGeom>
          <a:ln/>
        </p:spPr>
        <p:style>
          <a:lnRef idx="0">
            <a:schemeClr val="accent5"/>
          </a:lnRef>
          <a:fillRef idx="3">
            <a:schemeClr val="accent5"/>
          </a:fillRef>
          <a:effectRef idx="3">
            <a:schemeClr val="accent5"/>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err="1"/>
              <a:t>Hazelcast</a:t>
            </a:r>
            <a:r>
              <a:rPr lang="en-US" dirty="0"/>
              <a:t> cache</a:t>
            </a:r>
            <a:endParaRPr lang="en-IN" dirty="0"/>
          </a:p>
        </p:txBody>
      </p:sp>
      <p:sp>
        <p:nvSpPr>
          <p:cNvPr id="11" name="Rectangle 10"/>
          <p:cNvSpPr/>
          <p:nvPr/>
        </p:nvSpPr>
        <p:spPr>
          <a:xfrm>
            <a:off x="537328" y="5243823"/>
            <a:ext cx="3601038" cy="1354942"/>
          </a:xfrm>
          <a:prstGeom prst="rect">
            <a:avLst/>
          </a:prstGeom>
          <a:ln/>
        </p:spPr>
        <p:style>
          <a:lnRef idx="0">
            <a:schemeClr val="accent6"/>
          </a:lnRef>
          <a:fillRef idx="3">
            <a:schemeClr val="accent6"/>
          </a:fillRef>
          <a:effectRef idx="3">
            <a:schemeClr val="accent6"/>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err="1"/>
              <a:t>Hazelcast</a:t>
            </a:r>
            <a:r>
              <a:rPr lang="en-US" dirty="0"/>
              <a:t> as in-memory distributed cache. It maintains data integrity across all the cache using </a:t>
            </a:r>
            <a:r>
              <a:rPr lang="en-US" dirty="0" err="1"/>
              <a:t>hazlecast</a:t>
            </a:r>
            <a:r>
              <a:rPr lang="en-US" dirty="0"/>
              <a:t>.</a:t>
            </a:r>
            <a:endParaRPr lang="en-IN" dirty="0"/>
          </a:p>
        </p:txBody>
      </p:sp>
    </p:spTree>
    <p:extLst>
      <p:ext uri="{BB962C8B-B14F-4D97-AF65-F5344CB8AC3E}">
        <p14:creationId xmlns:p14="http://schemas.microsoft.com/office/powerpoint/2010/main" val="265535523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8566" y="4807670"/>
            <a:ext cx="11820035" cy="1929673"/>
          </a:xfrm>
        </p:spPr>
        <p:txBody>
          <a:bodyPr>
            <a:normAutofit/>
          </a:bodyPr>
          <a:lstStyle/>
          <a:p>
            <a:r>
              <a:rPr lang="en-US" sz="1800" dirty="0"/>
              <a:t>Goal of this </a:t>
            </a:r>
            <a:r>
              <a:rPr lang="en-US" sz="1800" dirty="0" err="1"/>
              <a:t>hazelcast</a:t>
            </a:r>
            <a:r>
              <a:rPr lang="en-US" sz="1800" dirty="0"/>
              <a:t> caches to provide high availability of data by keeping it in memory and in a highly distributed fashion.</a:t>
            </a:r>
          </a:p>
          <a:p>
            <a:r>
              <a:rPr lang="en-US" sz="1800" dirty="0"/>
              <a:t>Clustering-</a:t>
            </a:r>
            <a:r>
              <a:rPr lang="en-US" sz="1800" dirty="0" err="1"/>
              <a:t>hazelcast</a:t>
            </a:r>
            <a:r>
              <a:rPr lang="en-US" sz="1800" dirty="0"/>
              <a:t> cache has clustered set of nodes that work in union.</a:t>
            </a:r>
          </a:p>
          <a:p>
            <a:r>
              <a:rPr lang="en-US" sz="1800" dirty="0"/>
              <a:t>Distributed-the data in </a:t>
            </a:r>
            <a:r>
              <a:rPr lang="en-US" sz="1800" dirty="0" err="1"/>
              <a:t>hazelcast</a:t>
            </a:r>
            <a:r>
              <a:rPr lang="en-US" sz="1800" dirty="0"/>
              <a:t> is distributed in all the nodes.</a:t>
            </a:r>
          </a:p>
          <a:p>
            <a:r>
              <a:rPr lang="en-US" sz="1800" dirty="0"/>
              <a:t>Fault-tolerant-it maintains replicated copies of data.</a:t>
            </a:r>
            <a:endParaRPr lang="en-IN" sz="1800" dirty="0"/>
          </a:p>
        </p:txBody>
      </p:sp>
      <p:sp>
        <p:nvSpPr>
          <p:cNvPr id="5" name="Rectangle 4"/>
          <p:cNvSpPr/>
          <p:nvPr/>
        </p:nvSpPr>
        <p:spPr>
          <a:xfrm>
            <a:off x="631595" y="383974"/>
            <a:ext cx="3506771" cy="3744966"/>
          </a:xfrm>
          <a:prstGeom prst="rect">
            <a:avLst/>
          </a:prstGeom>
          <a:ln w="28575"/>
        </p:spPr>
        <p:style>
          <a:lnRef idx="2">
            <a:schemeClr val="accent6"/>
          </a:lnRef>
          <a:fillRef idx="1">
            <a:schemeClr val="lt1"/>
          </a:fillRef>
          <a:effectRef idx="0">
            <a:schemeClr val="accent6"/>
          </a:effectRef>
          <a:fontRef idx="minor">
            <a:schemeClr val="dk1"/>
          </a:fontRef>
        </p:style>
        <p:txBody>
          <a:bodyPr rtlCol="0" anchor="t"/>
          <a:lstStyle/>
          <a:p>
            <a:r>
              <a:rPr lang="en-US" dirty="0"/>
              <a:t>Server-1</a:t>
            </a:r>
            <a:endParaRPr lang="en-IN" dirty="0"/>
          </a:p>
        </p:txBody>
      </p:sp>
      <p:sp>
        <p:nvSpPr>
          <p:cNvPr id="6" name="Rectangle 5"/>
          <p:cNvSpPr/>
          <p:nvPr/>
        </p:nvSpPr>
        <p:spPr>
          <a:xfrm>
            <a:off x="999239" y="927110"/>
            <a:ext cx="2658359" cy="2871891"/>
          </a:xfrm>
          <a:prstGeom prst="rect">
            <a:avLst/>
          </a:prstGeom>
          <a:solidFill>
            <a:schemeClr val="accent6">
              <a:lumMod val="20000"/>
              <a:lumOff val="80000"/>
            </a:schemeClr>
          </a:solidFill>
          <a:ln w="28575"/>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dirty="0"/>
              <a:t>JVM1</a:t>
            </a:r>
            <a:endParaRPr lang="en-IN" dirty="0"/>
          </a:p>
        </p:txBody>
      </p:sp>
      <p:sp>
        <p:nvSpPr>
          <p:cNvPr id="7" name="Rounded Rectangle 6"/>
          <p:cNvSpPr/>
          <p:nvPr/>
        </p:nvSpPr>
        <p:spPr>
          <a:xfrm>
            <a:off x="1451726" y="1332465"/>
            <a:ext cx="1838227" cy="678730"/>
          </a:xfrm>
          <a:prstGeom prst="roundRect">
            <a:avLst/>
          </a:prstGeom>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t>Banking Application1</a:t>
            </a:r>
          </a:p>
        </p:txBody>
      </p:sp>
      <p:cxnSp>
        <p:nvCxnSpPr>
          <p:cNvPr id="10" name="Straight Arrow Connector 9"/>
          <p:cNvCxnSpPr>
            <a:stCxn id="7" idx="2"/>
          </p:cNvCxnSpPr>
          <p:nvPr/>
        </p:nvCxnSpPr>
        <p:spPr>
          <a:xfrm flipH="1">
            <a:off x="2370839" y="2011195"/>
            <a:ext cx="1" cy="358219"/>
          </a:xfrm>
          <a:prstGeom prst="straightConnector1">
            <a:avLst/>
          </a:prstGeom>
          <a:ln w="38100">
            <a:solidFill>
              <a:schemeClr val="accent2"/>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4576711" y="383974"/>
            <a:ext cx="3506771" cy="3744966"/>
          </a:xfrm>
          <a:prstGeom prst="rect">
            <a:avLst/>
          </a:prstGeom>
          <a:ln w="28575"/>
        </p:spPr>
        <p:style>
          <a:lnRef idx="2">
            <a:schemeClr val="accent6"/>
          </a:lnRef>
          <a:fillRef idx="1">
            <a:schemeClr val="lt1"/>
          </a:fillRef>
          <a:effectRef idx="0">
            <a:schemeClr val="accent6"/>
          </a:effectRef>
          <a:fontRef idx="minor">
            <a:schemeClr val="dk1"/>
          </a:fontRef>
        </p:style>
        <p:txBody>
          <a:bodyPr rtlCol="0" anchor="t"/>
          <a:lstStyle/>
          <a:p>
            <a:r>
              <a:rPr lang="en-US" dirty="0"/>
              <a:t>Server-2</a:t>
            </a:r>
            <a:endParaRPr lang="en-IN" dirty="0"/>
          </a:p>
        </p:txBody>
      </p:sp>
      <p:sp>
        <p:nvSpPr>
          <p:cNvPr id="12" name="Rectangle 11"/>
          <p:cNvSpPr/>
          <p:nvPr/>
        </p:nvSpPr>
        <p:spPr>
          <a:xfrm>
            <a:off x="4944355" y="927110"/>
            <a:ext cx="2658359" cy="2871891"/>
          </a:xfrm>
          <a:prstGeom prst="rect">
            <a:avLst/>
          </a:prstGeom>
          <a:solidFill>
            <a:schemeClr val="accent6">
              <a:lumMod val="20000"/>
              <a:lumOff val="80000"/>
            </a:schemeClr>
          </a:solidFill>
          <a:ln w="28575"/>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dirty="0"/>
              <a:t>JVM2</a:t>
            </a:r>
            <a:endParaRPr lang="en-IN" dirty="0"/>
          </a:p>
        </p:txBody>
      </p:sp>
      <p:sp>
        <p:nvSpPr>
          <p:cNvPr id="13" name="Rounded Rectangle 12"/>
          <p:cNvSpPr/>
          <p:nvPr/>
        </p:nvSpPr>
        <p:spPr>
          <a:xfrm>
            <a:off x="5396842" y="1332465"/>
            <a:ext cx="1838227" cy="678730"/>
          </a:xfrm>
          <a:prstGeom prst="roundRect">
            <a:avLst/>
          </a:prstGeom>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t>Banking Application2</a:t>
            </a:r>
          </a:p>
        </p:txBody>
      </p:sp>
      <p:cxnSp>
        <p:nvCxnSpPr>
          <p:cNvPr id="14" name="Straight Arrow Connector 13"/>
          <p:cNvCxnSpPr>
            <a:stCxn id="13" idx="2"/>
            <a:endCxn id="24" idx="0"/>
          </p:cNvCxnSpPr>
          <p:nvPr/>
        </p:nvCxnSpPr>
        <p:spPr>
          <a:xfrm flipH="1">
            <a:off x="6252325" y="2011195"/>
            <a:ext cx="63631" cy="358219"/>
          </a:xfrm>
          <a:prstGeom prst="straightConnector1">
            <a:avLst/>
          </a:prstGeom>
          <a:ln w="38100">
            <a:solidFill>
              <a:schemeClr val="accent2"/>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8385137" y="383974"/>
            <a:ext cx="3506771" cy="3744966"/>
          </a:xfrm>
          <a:prstGeom prst="rect">
            <a:avLst/>
          </a:prstGeom>
          <a:ln w="28575"/>
        </p:spPr>
        <p:style>
          <a:lnRef idx="2">
            <a:schemeClr val="accent6"/>
          </a:lnRef>
          <a:fillRef idx="1">
            <a:schemeClr val="lt1"/>
          </a:fillRef>
          <a:effectRef idx="0">
            <a:schemeClr val="accent6"/>
          </a:effectRef>
          <a:fontRef idx="minor">
            <a:schemeClr val="dk1"/>
          </a:fontRef>
        </p:style>
        <p:txBody>
          <a:bodyPr rtlCol="0" anchor="t"/>
          <a:lstStyle/>
          <a:p>
            <a:r>
              <a:rPr lang="en-US" dirty="0"/>
              <a:t>Server-3</a:t>
            </a:r>
            <a:endParaRPr lang="en-IN" dirty="0"/>
          </a:p>
        </p:txBody>
      </p:sp>
      <p:sp>
        <p:nvSpPr>
          <p:cNvPr id="16" name="Rectangle 15"/>
          <p:cNvSpPr/>
          <p:nvPr/>
        </p:nvSpPr>
        <p:spPr>
          <a:xfrm>
            <a:off x="8752781" y="927110"/>
            <a:ext cx="2658359" cy="2871891"/>
          </a:xfrm>
          <a:prstGeom prst="rect">
            <a:avLst/>
          </a:prstGeom>
          <a:solidFill>
            <a:schemeClr val="accent6">
              <a:lumMod val="20000"/>
              <a:lumOff val="80000"/>
            </a:schemeClr>
          </a:solidFill>
          <a:ln w="28575"/>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dirty="0"/>
              <a:t>JVM3</a:t>
            </a:r>
            <a:endParaRPr lang="en-IN" dirty="0"/>
          </a:p>
        </p:txBody>
      </p:sp>
      <p:sp>
        <p:nvSpPr>
          <p:cNvPr id="17" name="Rounded Rectangle 16"/>
          <p:cNvSpPr/>
          <p:nvPr/>
        </p:nvSpPr>
        <p:spPr>
          <a:xfrm>
            <a:off x="9205268" y="1332465"/>
            <a:ext cx="1838227" cy="678730"/>
          </a:xfrm>
          <a:prstGeom prst="roundRect">
            <a:avLst/>
          </a:prstGeom>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t>Banking Application3</a:t>
            </a:r>
          </a:p>
        </p:txBody>
      </p:sp>
      <p:cxnSp>
        <p:nvCxnSpPr>
          <p:cNvPr id="18" name="Straight Arrow Connector 17"/>
          <p:cNvCxnSpPr>
            <a:stCxn id="17" idx="2"/>
          </p:cNvCxnSpPr>
          <p:nvPr/>
        </p:nvCxnSpPr>
        <p:spPr>
          <a:xfrm flipH="1">
            <a:off x="10124381" y="2011195"/>
            <a:ext cx="1" cy="358219"/>
          </a:xfrm>
          <a:prstGeom prst="straightConnector1">
            <a:avLst/>
          </a:prstGeom>
          <a:ln w="38100">
            <a:solidFill>
              <a:schemeClr val="accent2"/>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4" name="Oval 23"/>
          <p:cNvSpPr/>
          <p:nvPr/>
        </p:nvSpPr>
        <p:spPr>
          <a:xfrm>
            <a:off x="1093509" y="2369414"/>
            <a:ext cx="10317631" cy="1269332"/>
          </a:xfrm>
          <a:prstGeom prst="ellipse">
            <a:avLst/>
          </a:prstGeom>
          <a:ln/>
        </p:spPr>
        <p:style>
          <a:lnRef idx="0">
            <a:schemeClr val="accent5"/>
          </a:lnRef>
          <a:fillRef idx="3">
            <a:schemeClr val="accent5"/>
          </a:fillRef>
          <a:effectRef idx="3">
            <a:schemeClr val="accent5"/>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dirty="0" err="1"/>
              <a:t>Hazelcast</a:t>
            </a:r>
            <a:r>
              <a:rPr lang="en-US" dirty="0"/>
              <a:t> cache</a:t>
            </a:r>
            <a:endParaRPr lang="en-IN" dirty="0"/>
          </a:p>
        </p:txBody>
      </p:sp>
      <p:sp>
        <p:nvSpPr>
          <p:cNvPr id="29" name="Rectangle 28"/>
          <p:cNvSpPr/>
          <p:nvPr/>
        </p:nvSpPr>
        <p:spPr>
          <a:xfrm>
            <a:off x="5870536" y="3014410"/>
            <a:ext cx="339365" cy="320511"/>
          </a:xfrm>
          <a:prstGeom prst="rect">
            <a:avLst/>
          </a:prstGeom>
          <a:ln w="28575"/>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t>F</a:t>
            </a:r>
            <a:endParaRPr lang="en-IN" dirty="0"/>
          </a:p>
        </p:txBody>
      </p:sp>
      <p:sp>
        <p:nvSpPr>
          <p:cNvPr id="32" name="Rectangle 31"/>
          <p:cNvSpPr/>
          <p:nvPr/>
        </p:nvSpPr>
        <p:spPr>
          <a:xfrm>
            <a:off x="5278993" y="3004078"/>
            <a:ext cx="339365" cy="320511"/>
          </a:xfrm>
          <a:prstGeom prst="rect">
            <a:avLst/>
          </a:prstGeom>
          <a:ln w="28575"/>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t>B</a:t>
            </a:r>
            <a:endParaRPr lang="en-IN" dirty="0"/>
          </a:p>
        </p:txBody>
      </p:sp>
      <p:sp>
        <p:nvSpPr>
          <p:cNvPr id="33" name="Rectangle 32"/>
          <p:cNvSpPr/>
          <p:nvPr/>
        </p:nvSpPr>
        <p:spPr>
          <a:xfrm>
            <a:off x="6572829" y="3004079"/>
            <a:ext cx="339365" cy="320511"/>
          </a:xfrm>
          <a:prstGeom prst="rect">
            <a:avLst/>
          </a:prstGeom>
          <a:ln w="28575"/>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t>I</a:t>
            </a:r>
            <a:endParaRPr lang="en-IN" dirty="0"/>
          </a:p>
        </p:txBody>
      </p:sp>
      <p:sp>
        <p:nvSpPr>
          <p:cNvPr id="34" name="Rectangle 33"/>
          <p:cNvSpPr/>
          <p:nvPr/>
        </p:nvSpPr>
        <p:spPr>
          <a:xfrm>
            <a:off x="9037953" y="2683567"/>
            <a:ext cx="339365" cy="320511"/>
          </a:xfrm>
          <a:prstGeom prst="rect">
            <a:avLst/>
          </a:prstGeom>
          <a:ln w="28575"/>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t>G</a:t>
            </a:r>
            <a:endParaRPr lang="en-IN" dirty="0"/>
          </a:p>
        </p:txBody>
      </p:sp>
      <p:sp>
        <p:nvSpPr>
          <p:cNvPr id="35" name="Rectangle 34"/>
          <p:cNvSpPr/>
          <p:nvPr/>
        </p:nvSpPr>
        <p:spPr>
          <a:xfrm>
            <a:off x="9575279" y="3001005"/>
            <a:ext cx="339365" cy="320511"/>
          </a:xfrm>
          <a:prstGeom prst="rect">
            <a:avLst/>
          </a:prstGeom>
          <a:ln w="28575"/>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t>C</a:t>
            </a:r>
            <a:endParaRPr lang="en-IN" dirty="0"/>
          </a:p>
        </p:txBody>
      </p:sp>
      <p:sp>
        <p:nvSpPr>
          <p:cNvPr id="36" name="Rectangle 35"/>
          <p:cNvSpPr/>
          <p:nvPr/>
        </p:nvSpPr>
        <p:spPr>
          <a:xfrm>
            <a:off x="10091403" y="2725250"/>
            <a:ext cx="339365" cy="320511"/>
          </a:xfrm>
          <a:prstGeom prst="rect">
            <a:avLst/>
          </a:prstGeom>
          <a:ln w="28575"/>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t>E</a:t>
            </a:r>
            <a:endParaRPr lang="en-IN" dirty="0"/>
          </a:p>
        </p:txBody>
      </p:sp>
      <p:sp>
        <p:nvSpPr>
          <p:cNvPr id="37" name="Rectangle 36"/>
          <p:cNvSpPr/>
          <p:nvPr/>
        </p:nvSpPr>
        <p:spPr>
          <a:xfrm>
            <a:off x="9085086" y="3064403"/>
            <a:ext cx="339365" cy="320511"/>
          </a:xfrm>
          <a:prstGeom prst="rect">
            <a:avLst/>
          </a:prstGeom>
          <a:ln/>
        </p:spPr>
        <p:style>
          <a:lnRef idx="0">
            <a:schemeClr val="accent2"/>
          </a:lnRef>
          <a:fillRef idx="3">
            <a:schemeClr val="accent2"/>
          </a:fillRef>
          <a:effectRef idx="3">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t>F</a:t>
            </a:r>
            <a:endParaRPr lang="en-IN" dirty="0"/>
          </a:p>
        </p:txBody>
      </p:sp>
      <p:sp>
        <p:nvSpPr>
          <p:cNvPr id="4" name="Rectangle 3">
            <a:extLst>
              <a:ext uri="{FF2B5EF4-FFF2-40B4-BE49-F238E27FC236}">
                <a16:creationId xmlns:a16="http://schemas.microsoft.com/office/drawing/2014/main" id="{2C240F81-D8AB-B84A-C3A6-3E3CB5AC88CD}"/>
              </a:ext>
            </a:extLst>
          </p:cNvPr>
          <p:cNvSpPr/>
          <p:nvPr/>
        </p:nvSpPr>
        <p:spPr>
          <a:xfrm>
            <a:off x="2252990" y="2689925"/>
            <a:ext cx="339365" cy="320511"/>
          </a:xfrm>
          <a:prstGeom prst="rect">
            <a:avLst/>
          </a:prstGeom>
          <a:ln w="28575"/>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t>A</a:t>
            </a:r>
            <a:endParaRPr lang="en-IN" dirty="0"/>
          </a:p>
        </p:txBody>
      </p:sp>
      <p:sp>
        <p:nvSpPr>
          <p:cNvPr id="8" name="Rectangle 7">
            <a:extLst>
              <a:ext uri="{FF2B5EF4-FFF2-40B4-BE49-F238E27FC236}">
                <a16:creationId xmlns:a16="http://schemas.microsoft.com/office/drawing/2014/main" id="{8B60DCEB-C825-394E-07A8-7620E73C17E7}"/>
              </a:ext>
            </a:extLst>
          </p:cNvPr>
          <p:cNvSpPr/>
          <p:nvPr/>
        </p:nvSpPr>
        <p:spPr>
          <a:xfrm>
            <a:off x="2830413" y="2671971"/>
            <a:ext cx="339365" cy="320511"/>
          </a:xfrm>
          <a:prstGeom prst="rect">
            <a:avLst/>
          </a:prstGeom>
          <a:ln w="28575"/>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t>D</a:t>
            </a:r>
            <a:endParaRPr lang="en-IN" dirty="0"/>
          </a:p>
        </p:txBody>
      </p:sp>
      <p:sp>
        <p:nvSpPr>
          <p:cNvPr id="9" name="Rectangle 8">
            <a:extLst>
              <a:ext uri="{FF2B5EF4-FFF2-40B4-BE49-F238E27FC236}">
                <a16:creationId xmlns:a16="http://schemas.microsoft.com/office/drawing/2014/main" id="{82A48A72-7177-6CFE-656F-67F0026A9B95}"/>
              </a:ext>
            </a:extLst>
          </p:cNvPr>
          <p:cNvSpPr/>
          <p:nvPr/>
        </p:nvSpPr>
        <p:spPr>
          <a:xfrm>
            <a:off x="1866490" y="2671970"/>
            <a:ext cx="339365" cy="320511"/>
          </a:xfrm>
          <a:prstGeom prst="rect">
            <a:avLst/>
          </a:prstGeom>
          <a:ln w="28575"/>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t>H</a:t>
            </a:r>
            <a:endParaRPr lang="en-IN" dirty="0"/>
          </a:p>
        </p:txBody>
      </p:sp>
      <p:sp>
        <p:nvSpPr>
          <p:cNvPr id="19" name="Rectangle 18">
            <a:extLst>
              <a:ext uri="{FF2B5EF4-FFF2-40B4-BE49-F238E27FC236}">
                <a16:creationId xmlns:a16="http://schemas.microsoft.com/office/drawing/2014/main" id="{0BD9253F-1A5B-D44A-7854-F0B65E0FD8E5}"/>
              </a:ext>
            </a:extLst>
          </p:cNvPr>
          <p:cNvSpPr/>
          <p:nvPr/>
        </p:nvSpPr>
        <p:spPr>
          <a:xfrm>
            <a:off x="2499234" y="3077323"/>
            <a:ext cx="339365" cy="320511"/>
          </a:xfrm>
          <a:prstGeom prst="rect">
            <a:avLst/>
          </a:prstGeom>
          <a:ln/>
        </p:spPr>
        <p:style>
          <a:lnRef idx="0">
            <a:schemeClr val="accent2"/>
          </a:lnRef>
          <a:fillRef idx="3">
            <a:schemeClr val="accent2"/>
          </a:fillRef>
          <a:effectRef idx="3">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t>B</a:t>
            </a:r>
            <a:endParaRPr lang="en-IN" dirty="0"/>
          </a:p>
        </p:txBody>
      </p:sp>
      <p:sp>
        <p:nvSpPr>
          <p:cNvPr id="20" name="Rectangle 19">
            <a:extLst>
              <a:ext uri="{FF2B5EF4-FFF2-40B4-BE49-F238E27FC236}">
                <a16:creationId xmlns:a16="http://schemas.microsoft.com/office/drawing/2014/main" id="{2856297E-BC52-4A47-45F2-28A1FA7E7661}"/>
              </a:ext>
            </a:extLst>
          </p:cNvPr>
          <p:cNvSpPr/>
          <p:nvPr/>
        </p:nvSpPr>
        <p:spPr>
          <a:xfrm>
            <a:off x="2816303" y="3254793"/>
            <a:ext cx="339365" cy="320511"/>
          </a:xfrm>
          <a:prstGeom prst="rect">
            <a:avLst/>
          </a:prstGeom>
          <a:ln/>
        </p:spPr>
        <p:style>
          <a:lnRef idx="0">
            <a:schemeClr val="accent2"/>
          </a:lnRef>
          <a:fillRef idx="3">
            <a:schemeClr val="accent2"/>
          </a:fillRef>
          <a:effectRef idx="3">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t>C</a:t>
            </a:r>
            <a:endParaRPr lang="en-IN" dirty="0"/>
          </a:p>
        </p:txBody>
      </p:sp>
      <p:sp>
        <p:nvSpPr>
          <p:cNvPr id="21" name="Rectangle 20">
            <a:extLst>
              <a:ext uri="{FF2B5EF4-FFF2-40B4-BE49-F238E27FC236}">
                <a16:creationId xmlns:a16="http://schemas.microsoft.com/office/drawing/2014/main" id="{3B579AF5-DB3B-6D49-E74C-FA74F0D031C7}"/>
              </a:ext>
            </a:extLst>
          </p:cNvPr>
          <p:cNvSpPr/>
          <p:nvPr/>
        </p:nvSpPr>
        <p:spPr>
          <a:xfrm>
            <a:off x="3084966" y="3014410"/>
            <a:ext cx="339365" cy="320511"/>
          </a:xfrm>
          <a:prstGeom prst="rect">
            <a:avLst/>
          </a:prstGeom>
          <a:ln/>
        </p:spPr>
        <p:style>
          <a:lnRef idx="0">
            <a:schemeClr val="accent2"/>
          </a:lnRef>
          <a:fillRef idx="3">
            <a:schemeClr val="accent2"/>
          </a:fillRef>
          <a:effectRef idx="3">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t>G</a:t>
            </a:r>
            <a:endParaRPr lang="en-IN" dirty="0"/>
          </a:p>
        </p:txBody>
      </p:sp>
      <p:sp>
        <p:nvSpPr>
          <p:cNvPr id="22" name="Rectangle 21">
            <a:extLst>
              <a:ext uri="{FF2B5EF4-FFF2-40B4-BE49-F238E27FC236}">
                <a16:creationId xmlns:a16="http://schemas.microsoft.com/office/drawing/2014/main" id="{6774BCC7-10FB-1FDF-8D32-15B50BFA3C18}"/>
              </a:ext>
            </a:extLst>
          </p:cNvPr>
          <p:cNvSpPr/>
          <p:nvPr/>
        </p:nvSpPr>
        <p:spPr>
          <a:xfrm>
            <a:off x="5507608" y="3343442"/>
            <a:ext cx="339365" cy="320511"/>
          </a:xfrm>
          <a:prstGeom prst="rect">
            <a:avLst/>
          </a:prstGeom>
          <a:ln/>
        </p:spPr>
        <p:style>
          <a:lnRef idx="0">
            <a:schemeClr val="accent2"/>
          </a:lnRef>
          <a:fillRef idx="3">
            <a:schemeClr val="accent2"/>
          </a:fillRef>
          <a:effectRef idx="3">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t>A</a:t>
            </a:r>
            <a:endParaRPr lang="en-IN" dirty="0"/>
          </a:p>
        </p:txBody>
      </p:sp>
      <p:sp>
        <p:nvSpPr>
          <p:cNvPr id="23" name="Rectangle 22">
            <a:extLst>
              <a:ext uri="{FF2B5EF4-FFF2-40B4-BE49-F238E27FC236}">
                <a16:creationId xmlns:a16="http://schemas.microsoft.com/office/drawing/2014/main" id="{6BBB2C38-2B45-0CAC-FB54-A0EDD76F0DC8}"/>
              </a:ext>
            </a:extLst>
          </p:cNvPr>
          <p:cNvSpPr/>
          <p:nvPr/>
        </p:nvSpPr>
        <p:spPr>
          <a:xfrm>
            <a:off x="5861160" y="3415048"/>
            <a:ext cx="339365" cy="320511"/>
          </a:xfrm>
          <a:prstGeom prst="rect">
            <a:avLst/>
          </a:prstGeom>
          <a:ln/>
        </p:spPr>
        <p:style>
          <a:lnRef idx="0">
            <a:schemeClr val="accent2"/>
          </a:lnRef>
          <a:fillRef idx="3">
            <a:schemeClr val="accent2"/>
          </a:fillRef>
          <a:effectRef idx="3">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t>H</a:t>
            </a:r>
            <a:endParaRPr lang="en-IN" dirty="0"/>
          </a:p>
        </p:txBody>
      </p:sp>
      <p:sp>
        <p:nvSpPr>
          <p:cNvPr id="25" name="Rectangle 24">
            <a:extLst>
              <a:ext uri="{FF2B5EF4-FFF2-40B4-BE49-F238E27FC236}">
                <a16:creationId xmlns:a16="http://schemas.microsoft.com/office/drawing/2014/main" id="{09F15D1A-131B-E77A-0E9A-2347A606AF40}"/>
              </a:ext>
            </a:extLst>
          </p:cNvPr>
          <p:cNvSpPr/>
          <p:nvPr/>
        </p:nvSpPr>
        <p:spPr>
          <a:xfrm>
            <a:off x="6284140" y="3476987"/>
            <a:ext cx="339365" cy="320511"/>
          </a:xfrm>
          <a:prstGeom prst="rect">
            <a:avLst/>
          </a:prstGeom>
          <a:ln/>
        </p:spPr>
        <p:style>
          <a:lnRef idx="0">
            <a:schemeClr val="accent2"/>
          </a:lnRef>
          <a:fillRef idx="3">
            <a:schemeClr val="accent2"/>
          </a:fillRef>
          <a:effectRef idx="3">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t>E</a:t>
            </a:r>
            <a:endParaRPr lang="en-IN" dirty="0"/>
          </a:p>
        </p:txBody>
      </p:sp>
      <p:sp>
        <p:nvSpPr>
          <p:cNvPr id="26" name="Rectangle 25">
            <a:extLst>
              <a:ext uri="{FF2B5EF4-FFF2-40B4-BE49-F238E27FC236}">
                <a16:creationId xmlns:a16="http://schemas.microsoft.com/office/drawing/2014/main" id="{B1AC9EE8-0C9E-92D5-701F-2FFF167257CA}"/>
              </a:ext>
            </a:extLst>
          </p:cNvPr>
          <p:cNvSpPr/>
          <p:nvPr/>
        </p:nvSpPr>
        <p:spPr>
          <a:xfrm>
            <a:off x="9523083" y="3293243"/>
            <a:ext cx="339365" cy="320511"/>
          </a:xfrm>
          <a:prstGeom prst="rect">
            <a:avLst/>
          </a:prstGeom>
          <a:ln/>
        </p:spPr>
        <p:style>
          <a:lnRef idx="0">
            <a:schemeClr val="accent2"/>
          </a:lnRef>
          <a:fillRef idx="3">
            <a:schemeClr val="accent2"/>
          </a:fillRef>
          <a:effectRef idx="3">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t>I</a:t>
            </a:r>
            <a:endParaRPr lang="en-IN" dirty="0"/>
          </a:p>
        </p:txBody>
      </p:sp>
      <p:sp>
        <p:nvSpPr>
          <p:cNvPr id="28" name="Rectangle 27">
            <a:extLst>
              <a:ext uri="{FF2B5EF4-FFF2-40B4-BE49-F238E27FC236}">
                <a16:creationId xmlns:a16="http://schemas.microsoft.com/office/drawing/2014/main" id="{77EDF12A-E7D2-D856-EA3A-91B62CEDBBA0}"/>
              </a:ext>
            </a:extLst>
          </p:cNvPr>
          <p:cNvSpPr/>
          <p:nvPr/>
        </p:nvSpPr>
        <p:spPr>
          <a:xfrm>
            <a:off x="9134402" y="3453693"/>
            <a:ext cx="339365" cy="320511"/>
          </a:xfrm>
          <a:prstGeom prst="rect">
            <a:avLst/>
          </a:prstGeom>
          <a:ln/>
        </p:spPr>
        <p:style>
          <a:lnRef idx="0">
            <a:schemeClr val="accent2"/>
          </a:lnRef>
          <a:fillRef idx="3">
            <a:schemeClr val="accent2"/>
          </a:fillRef>
          <a:effectRef idx="3">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t>D</a:t>
            </a:r>
            <a:endParaRPr lang="en-IN" dirty="0"/>
          </a:p>
        </p:txBody>
      </p:sp>
    </p:spTree>
    <p:extLst>
      <p:ext uri="{BB962C8B-B14F-4D97-AF65-F5344CB8AC3E}">
        <p14:creationId xmlns:p14="http://schemas.microsoft.com/office/powerpoint/2010/main" val="32404675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8566" y="5005633"/>
            <a:ext cx="11820035" cy="1731710"/>
          </a:xfrm>
        </p:spPr>
        <p:txBody>
          <a:bodyPr>
            <a:normAutofit/>
          </a:bodyPr>
          <a:lstStyle/>
          <a:p>
            <a:r>
              <a:rPr lang="en-US" sz="1800" dirty="0"/>
              <a:t>Application scaling-</a:t>
            </a:r>
            <a:r>
              <a:rPr lang="en-US" sz="1800" dirty="0" err="1"/>
              <a:t>hazelcast</a:t>
            </a:r>
            <a:r>
              <a:rPr lang="en-US" sz="1800" dirty="0"/>
              <a:t> can be scaled horizontally, new nodes can be added to the cluster, and the data in the nodes will get automatically distributed again in all the nodes.</a:t>
            </a:r>
          </a:p>
          <a:p>
            <a:r>
              <a:rPr lang="en-US" sz="1800" dirty="0"/>
              <a:t>If the Application 4 is added the data that was in previously in node 3 it gets distributed in 4 nodes..</a:t>
            </a:r>
            <a:endParaRPr lang="en-IN" sz="1800" dirty="0"/>
          </a:p>
        </p:txBody>
      </p:sp>
      <p:sp>
        <p:nvSpPr>
          <p:cNvPr id="5" name="Rectangle 4"/>
          <p:cNvSpPr/>
          <p:nvPr/>
        </p:nvSpPr>
        <p:spPr>
          <a:xfrm>
            <a:off x="1339782" y="374547"/>
            <a:ext cx="1918943" cy="3744966"/>
          </a:xfrm>
          <a:prstGeom prst="rect">
            <a:avLst/>
          </a:prstGeom>
          <a:ln w="28575"/>
        </p:spPr>
        <p:style>
          <a:lnRef idx="2">
            <a:schemeClr val="accent6"/>
          </a:lnRef>
          <a:fillRef idx="1">
            <a:schemeClr val="lt1"/>
          </a:fillRef>
          <a:effectRef idx="0">
            <a:schemeClr val="accent6"/>
          </a:effectRef>
          <a:fontRef idx="minor">
            <a:schemeClr val="dk1"/>
          </a:fontRef>
        </p:style>
        <p:txBody>
          <a:bodyPr rtlCol="0" anchor="t"/>
          <a:lstStyle/>
          <a:p>
            <a:r>
              <a:rPr lang="en-US" dirty="0"/>
              <a:t>Server-1</a:t>
            </a:r>
            <a:endParaRPr lang="en-IN" dirty="0"/>
          </a:p>
        </p:txBody>
      </p:sp>
      <p:sp>
        <p:nvSpPr>
          <p:cNvPr id="6" name="Rectangle 5"/>
          <p:cNvSpPr/>
          <p:nvPr/>
        </p:nvSpPr>
        <p:spPr>
          <a:xfrm>
            <a:off x="1498121" y="917682"/>
            <a:ext cx="1641005" cy="2871891"/>
          </a:xfrm>
          <a:prstGeom prst="rect">
            <a:avLst/>
          </a:prstGeom>
          <a:solidFill>
            <a:schemeClr val="accent6">
              <a:lumMod val="20000"/>
              <a:lumOff val="80000"/>
            </a:schemeClr>
          </a:solidFill>
          <a:ln w="28575"/>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dirty="0"/>
              <a:t>JVM1</a:t>
            </a:r>
            <a:endParaRPr lang="en-IN" dirty="0"/>
          </a:p>
        </p:txBody>
      </p:sp>
      <p:sp>
        <p:nvSpPr>
          <p:cNvPr id="7" name="Rounded Rectangle 6"/>
          <p:cNvSpPr/>
          <p:nvPr/>
        </p:nvSpPr>
        <p:spPr>
          <a:xfrm>
            <a:off x="1611983" y="1423210"/>
            <a:ext cx="1409304" cy="848649"/>
          </a:xfrm>
          <a:prstGeom prst="roundRect">
            <a:avLst/>
          </a:prstGeom>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t>Banking Application1</a:t>
            </a:r>
          </a:p>
        </p:txBody>
      </p:sp>
      <p:cxnSp>
        <p:nvCxnSpPr>
          <p:cNvPr id="10" name="Straight Arrow Connector 9"/>
          <p:cNvCxnSpPr/>
          <p:nvPr/>
        </p:nvCxnSpPr>
        <p:spPr>
          <a:xfrm flipH="1">
            <a:off x="2354340" y="2309806"/>
            <a:ext cx="1" cy="358219"/>
          </a:xfrm>
          <a:prstGeom prst="straightConnector1">
            <a:avLst/>
          </a:prstGeom>
          <a:ln w="38100">
            <a:solidFill>
              <a:schemeClr val="accent2"/>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1" name="Rectangle 30"/>
          <p:cNvSpPr/>
          <p:nvPr/>
        </p:nvSpPr>
        <p:spPr>
          <a:xfrm>
            <a:off x="3883840" y="2994653"/>
            <a:ext cx="339365" cy="320511"/>
          </a:xfrm>
          <a:prstGeom prst="rect">
            <a:avLst/>
          </a:prstGeom>
          <a:ln w="28575"/>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t>G</a:t>
            </a:r>
            <a:endParaRPr lang="en-IN" dirty="0"/>
          </a:p>
        </p:txBody>
      </p:sp>
      <p:sp>
        <p:nvSpPr>
          <p:cNvPr id="26" name="Rectangle 25"/>
          <p:cNvSpPr/>
          <p:nvPr/>
        </p:nvSpPr>
        <p:spPr>
          <a:xfrm>
            <a:off x="3610908" y="374547"/>
            <a:ext cx="1918943" cy="3744966"/>
          </a:xfrm>
          <a:prstGeom prst="rect">
            <a:avLst/>
          </a:prstGeom>
          <a:ln w="28575"/>
        </p:spPr>
        <p:style>
          <a:lnRef idx="2">
            <a:schemeClr val="accent6"/>
          </a:lnRef>
          <a:fillRef idx="1">
            <a:schemeClr val="lt1"/>
          </a:fillRef>
          <a:effectRef idx="0">
            <a:schemeClr val="accent6"/>
          </a:effectRef>
          <a:fontRef idx="minor">
            <a:schemeClr val="dk1"/>
          </a:fontRef>
        </p:style>
        <p:txBody>
          <a:bodyPr rtlCol="0" anchor="t"/>
          <a:lstStyle/>
          <a:p>
            <a:r>
              <a:rPr lang="en-US" dirty="0"/>
              <a:t>Server-2</a:t>
            </a:r>
            <a:endParaRPr lang="en-IN" dirty="0"/>
          </a:p>
        </p:txBody>
      </p:sp>
      <p:sp>
        <p:nvSpPr>
          <p:cNvPr id="28" name="Rectangle 27"/>
          <p:cNvSpPr/>
          <p:nvPr/>
        </p:nvSpPr>
        <p:spPr>
          <a:xfrm>
            <a:off x="3749876" y="811084"/>
            <a:ext cx="1641005" cy="2871891"/>
          </a:xfrm>
          <a:prstGeom prst="rect">
            <a:avLst/>
          </a:prstGeom>
          <a:solidFill>
            <a:schemeClr val="accent6">
              <a:lumMod val="20000"/>
              <a:lumOff val="80000"/>
            </a:schemeClr>
          </a:solidFill>
          <a:ln w="28575"/>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dirty="0"/>
              <a:t>JVM1</a:t>
            </a:r>
            <a:endParaRPr lang="en-IN" dirty="0"/>
          </a:p>
        </p:txBody>
      </p:sp>
      <p:sp>
        <p:nvSpPr>
          <p:cNvPr id="38" name="Rounded Rectangle 37"/>
          <p:cNvSpPr/>
          <p:nvPr/>
        </p:nvSpPr>
        <p:spPr>
          <a:xfrm>
            <a:off x="3922136" y="1423210"/>
            <a:ext cx="1409304" cy="848649"/>
          </a:xfrm>
          <a:prstGeom prst="roundRect">
            <a:avLst/>
          </a:prstGeom>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t>Banking Application1</a:t>
            </a:r>
          </a:p>
        </p:txBody>
      </p:sp>
      <p:cxnSp>
        <p:nvCxnSpPr>
          <p:cNvPr id="39" name="Straight Arrow Connector 38"/>
          <p:cNvCxnSpPr/>
          <p:nvPr/>
        </p:nvCxnSpPr>
        <p:spPr>
          <a:xfrm flipH="1">
            <a:off x="4609405" y="2221487"/>
            <a:ext cx="1" cy="358219"/>
          </a:xfrm>
          <a:prstGeom prst="straightConnector1">
            <a:avLst/>
          </a:prstGeom>
          <a:ln w="38100">
            <a:solidFill>
              <a:schemeClr val="accent2"/>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0" name="Rectangle 39"/>
          <p:cNvSpPr/>
          <p:nvPr/>
        </p:nvSpPr>
        <p:spPr>
          <a:xfrm>
            <a:off x="5889391" y="374547"/>
            <a:ext cx="1918943" cy="3744966"/>
          </a:xfrm>
          <a:prstGeom prst="rect">
            <a:avLst/>
          </a:prstGeom>
          <a:ln w="28575"/>
        </p:spPr>
        <p:style>
          <a:lnRef idx="2">
            <a:schemeClr val="accent6"/>
          </a:lnRef>
          <a:fillRef idx="1">
            <a:schemeClr val="lt1"/>
          </a:fillRef>
          <a:effectRef idx="0">
            <a:schemeClr val="accent6"/>
          </a:effectRef>
          <a:fontRef idx="minor">
            <a:schemeClr val="dk1"/>
          </a:fontRef>
        </p:style>
        <p:txBody>
          <a:bodyPr rtlCol="0" anchor="t"/>
          <a:lstStyle/>
          <a:p>
            <a:r>
              <a:rPr lang="en-US" dirty="0"/>
              <a:t>Server-3</a:t>
            </a:r>
            <a:endParaRPr lang="en-IN" dirty="0"/>
          </a:p>
        </p:txBody>
      </p:sp>
      <p:sp>
        <p:nvSpPr>
          <p:cNvPr id="41" name="Rectangle 40"/>
          <p:cNvSpPr/>
          <p:nvPr/>
        </p:nvSpPr>
        <p:spPr>
          <a:xfrm>
            <a:off x="6047730" y="917682"/>
            <a:ext cx="1641005" cy="2871891"/>
          </a:xfrm>
          <a:prstGeom prst="rect">
            <a:avLst/>
          </a:prstGeom>
          <a:solidFill>
            <a:schemeClr val="accent6">
              <a:lumMod val="20000"/>
              <a:lumOff val="80000"/>
            </a:schemeClr>
          </a:solidFill>
          <a:ln w="28575"/>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dirty="0"/>
              <a:t>JVM1</a:t>
            </a:r>
            <a:endParaRPr lang="en-IN" dirty="0"/>
          </a:p>
        </p:txBody>
      </p:sp>
      <p:sp>
        <p:nvSpPr>
          <p:cNvPr id="42" name="Rounded Rectangle 41"/>
          <p:cNvSpPr/>
          <p:nvPr/>
        </p:nvSpPr>
        <p:spPr>
          <a:xfrm>
            <a:off x="6161592" y="1423210"/>
            <a:ext cx="1409304" cy="848649"/>
          </a:xfrm>
          <a:prstGeom prst="roundRect">
            <a:avLst/>
          </a:prstGeom>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t>Banking Application1</a:t>
            </a:r>
          </a:p>
        </p:txBody>
      </p:sp>
      <p:cxnSp>
        <p:nvCxnSpPr>
          <p:cNvPr id="43" name="Straight Arrow Connector 42"/>
          <p:cNvCxnSpPr>
            <a:stCxn id="42" idx="2"/>
          </p:cNvCxnSpPr>
          <p:nvPr/>
        </p:nvCxnSpPr>
        <p:spPr>
          <a:xfrm flipH="1">
            <a:off x="8051664" y="2001768"/>
            <a:ext cx="1" cy="358219"/>
          </a:xfrm>
          <a:prstGeom prst="straightConnector1">
            <a:avLst/>
          </a:prstGeom>
          <a:ln w="38100">
            <a:solidFill>
              <a:schemeClr val="accent2"/>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4" name="Rectangle 43"/>
          <p:cNvSpPr/>
          <p:nvPr/>
        </p:nvSpPr>
        <p:spPr>
          <a:xfrm>
            <a:off x="7966673" y="374547"/>
            <a:ext cx="1918943" cy="3744966"/>
          </a:xfrm>
          <a:prstGeom prst="rect">
            <a:avLst/>
          </a:prstGeom>
          <a:ln w="28575"/>
        </p:spPr>
        <p:style>
          <a:lnRef idx="2">
            <a:schemeClr val="accent6"/>
          </a:lnRef>
          <a:fillRef idx="1">
            <a:schemeClr val="lt1"/>
          </a:fillRef>
          <a:effectRef idx="0">
            <a:schemeClr val="accent6"/>
          </a:effectRef>
          <a:fontRef idx="minor">
            <a:schemeClr val="dk1"/>
          </a:fontRef>
        </p:style>
        <p:txBody>
          <a:bodyPr rtlCol="0" anchor="t"/>
          <a:lstStyle/>
          <a:p>
            <a:r>
              <a:rPr lang="en-US" dirty="0"/>
              <a:t>Server-4</a:t>
            </a:r>
            <a:endParaRPr lang="en-IN" dirty="0"/>
          </a:p>
        </p:txBody>
      </p:sp>
      <p:sp>
        <p:nvSpPr>
          <p:cNvPr id="45" name="Rectangle 44"/>
          <p:cNvSpPr/>
          <p:nvPr/>
        </p:nvSpPr>
        <p:spPr>
          <a:xfrm>
            <a:off x="8125012" y="917682"/>
            <a:ext cx="1641005" cy="2871891"/>
          </a:xfrm>
          <a:prstGeom prst="rect">
            <a:avLst/>
          </a:prstGeom>
          <a:solidFill>
            <a:schemeClr val="accent6">
              <a:lumMod val="20000"/>
              <a:lumOff val="80000"/>
            </a:schemeClr>
          </a:solidFill>
          <a:ln w="28575"/>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dirty="0"/>
              <a:t>JVM1</a:t>
            </a:r>
            <a:endParaRPr lang="en-IN" dirty="0"/>
          </a:p>
        </p:txBody>
      </p:sp>
      <p:sp>
        <p:nvSpPr>
          <p:cNvPr id="46" name="Rounded Rectangle 45"/>
          <p:cNvSpPr/>
          <p:nvPr/>
        </p:nvSpPr>
        <p:spPr>
          <a:xfrm>
            <a:off x="8238874" y="1423210"/>
            <a:ext cx="1409304" cy="848649"/>
          </a:xfrm>
          <a:prstGeom prst="roundRect">
            <a:avLst/>
          </a:prstGeom>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t>Banking Application1</a:t>
            </a:r>
          </a:p>
        </p:txBody>
      </p:sp>
      <p:cxnSp>
        <p:nvCxnSpPr>
          <p:cNvPr id="47" name="Straight Arrow Connector 46"/>
          <p:cNvCxnSpPr/>
          <p:nvPr/>
        </p:nvCxnSpPr>
        <p:spPr>
          <a:xfrm flipH="1">
            <a:off x="8943526" y="2306567"/>
            <a:ext cx="1" cy="358219"/>
          </a:xfrm>
          <a:prstGeom prst="straightConnector1">
            <a:avLst/>
          </a:prstGeom>
          <a:ln w="38100">
            <a:solidFill>
              <a:schemeClr val="accent2"/>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flipH="1">
            <a:off x="6880671" y="2232795"/>
            <a:ext cx="1" cy="358219"/>
          </a:xfrm>
          <a:prstGeom prst="straightConnector1">
            <a:avLst/>
          </a:prstGeom>
          <a:ln w="38100">
            <a:solidFill>
              <a:schemeClr val="accent2"/>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4" name="Oval 23"/>
          <p:cNvSpPr/>
          <p:nvPr/>
        </p:nvSpPr>
        <p:spPr>
          <a:xfrm>
            <a:off x="1725105" y="2463102"/>
            <a:ext cx="7923073" cy="1169334"/>
          </a:xfrm>
          <a:prstGeom prst="ellipse">
            <a:avLst/>
          </a:prstGeom>
          <a:ln/>
        </p:spPr>
        <p:style>
          <a:lnRef idx="0">
            <a:schemeClr val="accent5"/>
          </a:lnRef>
          <a:fillRef idx="3">
            <a:schemeClr val="accent5"/>
          </a:fillRef>
          <a:effectRef idx="3">
            <a:schemeClr val="accent5"/>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dirty="0" err="1"/>
              <a:t>Hazelcast</a:t>
            </a:r>
            <a:r>
              <a:rPr lang="en-US" dirty="0"/>
              <a:t> cache</a:t>
            </a:r>
            <a:endParaRPr lang="en-IN" dirty="0"/>
          </a:p>
        </p:txBody>
      </p:sp>
      <p:sp>
        <p:nvSpPr>
          <p:cNvPr id="49" name="Rectangle 48"/>
          <p:cNvSpPr/>
          <p:nvPr/>
        </p:nvSpPr>
        <p:spPr>
          <a:xfrm>
            <a:off x="2443232" y="2816725"/>
            <a:ext cx="339365" cy="320511"/>
          </a:xfrm>
          <a:prstGeom prst="rect">
            <a:avLst/>
          </a:prstGeom>
          <a:ln w="28575"/>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t>A</a:t>
            </a:r>
            <a:endParaRPr lang="en-IN" dirty="0"/>
          </a:p>
        </p:txBody>
      </p:sp>
      <p:sp>
        <p:nvSpPr>
          <p:cNvPr id="50" name="Rectangle 49"/>
          <p:cNvSpPr/>
          <p:nvPr/>
        </p:nvSpPr>
        <p:spPr>
          <a:xfrm>
            <a:off x="2612914" y="3222981"/>
            <a:ext cx="339365" cy="320511"/>
          </a:xfrm>
          <a:prstGeom prst="rect">
            <a:avLst/>
          </a:prstGeom>
          <a:ln w="28575"/>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t>D</a:t>
            </a:r>
            <a:endParaRPr lang="en-IN" dirty="0"/>
          </a:p>
        </p:txBody>
      </p:sp>
      <p:sp>
        <p:nvSpPr>
          <p:cNvPr id="51" name="Rectangle 50"/>
          <p:cNvSpPr/>
          <p:nvPr/>
        </p:nvSpPr>
        <p:spPr>
          <a:xfrm>
            <a:off x="4357169" y="2839958"/>
            <a:ext cx="339365" cy="320511"/>
          </a:xfrm>
          <a:prstGeom prst="rect">
            <a:avLst/>
          </a:prstGeom>
          <a:ln w="28575"/>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t>F</a:t>
            </a:r>
            <a:endParaRPr lang="en-IN" dirty="0"/>
          </a:p>
        </p:txBody>
      </p:sp>
      <p:sp>
        <p:nvSpPr>
          <p:cNvPr id="52" name="Rectangle 51"/>
          <p:cNvSpPr/>
          <p:nvPr/>
        </p:nvSpPr>
        <p:spPr>
          <a:xfrm>
            <a:off x="4450189" y="3217727"/>
            <a:ext cx="339365" cy="320511"/>
          </a:xfrm>
          <a:prstGeom prst="rect">
            <a:avLst/>
          </a:prstGeom>
          <a:ln w="28575"/>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t>I</a:t>
            </a:r>
            <a:endParaRPr lang="en-IN" dirty="0"/>
          </a:p>
        </p:txBody>
      </p:sp>
      <p:sp>
        <p:nvSpPr>
          <p:cNvPr id="53" name="Rectangle 52"/>
          <p:cNvSpPr/>
          <p:nvPr/>
        </p:nvSpPr>
        <p:spPr>
          <a:xfrm>
            <a:off x="6848862" y="2777387"/>
            <a:ext cx="339365" cy="320511"/>
          </a:xfrm>
          <a:prstGeom prst="rect">
            <a:avLst/>
          </a:prstGeom>
          <a:ln w="28575"/>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t>C</a:t>
            </a:r>
            <a:endParaRPr lang="en-IN" dirty="0"/>
          </a:p>
        </p:txBody>
      </p:sp>
      <p:sp>
        <p:nvSpPr>
          <p:cNvPr id="55" name="Rectangle 54"/>
          <p:cNvSpPr/>
          <p:nvPr/>
        </p:nvSpPr>
        <p:spPr>
          <a:xfrm>
            <a:off x="8471147" y="2749465"/>
            <a:ext cx="339365" cy="320511"/>
          </a:xfrm>
          <a:prstGeom prst="rect">
            <a:avLst/>
          </a:prstGeom>
          <a:ln w="28575"/>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t>B</a:t>
            </a:r>
            <a:endParaRPr lang="en-IN" dirty="0"/>
          </a:p>
        </p:txBody>
      </p:sp>
      <p:sp>
        <p:nvSpPr>
          <p:cNvPr id="56" name="Rectangle 55"/>
          <p:cNvSpPr/>
          <p:nvPr/>
        </p:nvSpPr>
        <p:spPr>
          <a:xfrm>
            <a:off x="8238874" y="3097898"/>
            <a:ext cx="339365" cy="320511"/>
          </a:xfrm>
          <a:prstGeom prst="rect">
            <a:avLst/>
          </a:prstGeom>
          <a:ln w="28575"/>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t>E</a:t>
            </a:r>
            <a:endParaRPr lang="en-IN" dirty="0"/>
          </a:p>
        </p:txBody>
      </p:sp>
      <p:sp>
        <p:nvSpPr>
          <p:cNvPr id="57" name="Rectangle 56"/>
          <p:cNvSpPr/>
          <p:nvPr/>
        </p:nvSpPr>
        <p:spPr>
          <a:xfrm>
            <a:off x="7386482" y="2884395"/>
            <a:ext cx="339365" cy="320511"/>
          </a:xfrm>
          <a:prstGeom prst="rect">
            <a:avLst/>
          </a:prstGeom>
          <a:ln w="28575"/>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t>G</a:t>
            </a:r>
            <a:endParaRPr lang="en-IN" dirty="0"/>
          </a:p>
        </p:txBody>
      </p:sp>
      <p:sp>
        <p:nvSpPr>
          <p:cNvPr id="2" name="Rectangle 1">
            <a:extLst>
              <a:ext uri="{FF2B5EF4-FFF2-40B4-BE49-F238E27FC236}">
                <a16:creationId xmlns:a16="http://schemas.microsoft.com/office/drawing/2014/main" id="{14BA1719-D59D-5797-6C24-EDA57410B746}"/>
              </a:ext>
            </a:extLst>
          </p:cNvPr>
          <p:cNvSpPr/>
          <p:nvPr/>
        </p:nvSpPr>
        <p:spPr>
          <a:xfrm>
            <a:off x="8688122" y="3057471"/>
            <a:ext cx="339365" cy="320511"/>
          </a:xfrm>
          <a:prstGeom prst="rect">
            <a:avLst/>
          </a:prstGeom>
          <a:ln w="28575"/>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t>H</a:t>
            </a:r>
            <a:endParaRPr lang="en-IN" dirty="0"/>
          </a:p>
        </p:txBody>
      </p:sp>
    </p:spTree>
    <p:extLst>
      <p:ext uri="{BB962C8B-B14F-4D97-AF65-F5344CB8AC3E}">
        <p14:creationId xmlns:p14="http://schemas.microsoft.com/office/powerpoint/2010/main" val="315646274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2487" y="443060"/>
            <a:ext cx="10388338" cy="646331"/>
          </a:xfrm>
          <a:prstGeom prst="rect">
            <a:avLst/>
          </a:prstGeom>
          <a:noFill/>
        </p:spPr>
        <p:txBody>
          <a:bodyPr wrap="square" rtlCol="0">
            <a:spAutoFit/>
          </a:bodyPr>
          <a:lstStyle/>
          <a:p>
            <a:pPr marL="285750" indent="-285750">
              <a:buFont typeface="Arial" panose="020B0604020202020204" pitchFamily="34" charset="0"/>
              <a:buChar char="•"/>
            </a:pPr>
            <a:r>
              <a:rPr lang="en-US" dirty="0" err="1"/>
              <a:t>RestTemplate</a:t>
            </a:r>
            <a:r>
              <a:rPr lang="en-US" dirty="0"/>
              <a:t>-</a:t>
            </a:r>
          </a:p>
          <a:p>
            <a:pPr marL="285750" indent="-285750">
              <a:buFont typeface="Arial" panose="020B0604020202020204" pitchFamily="34" charset="0"/>
              <a:buChar char="•"/>
            </a:pPr>
            <a:r>
              <a:rPr lang="en-US" dirty="0"/>
              <a:t>Synchronous client perform HTTP requests., used as shared components-</a:t>
            </a:r>
            <a:endParaRPr lang="en-IN" dirty="0"/>
          </a:p>
        </p:txBody>
      </p:sp>
      <p:sp>
        <p:nvSpPr>
          <p:cNvPr id="3" name="Rectangle 2"/>
          <p:cNvSpPr/>
          <p:nvPr/>
        </p:nvSpPr>
        <p:spPr>
          <a:xfrm>
            <a:off x="961534" y="1206631"/>
            <a:ext cx="1432874" cy="1527142"/>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a:t>Spring Framework</a:t>
            </a:r>
            <a:endParaRPr lang="en-IN" dirty="0"/>
          </a:p>
        </p:txBody>
      </p:sp>
      <p:sp>
        <p:nvSpPr>
          <p:cNvPr id="4" name="Rectangle 3"/>
          <p:cNvSpPr/>
          <p:nvPr/>
        </p:nvSpPr>
        <p:spPr>
          <a:xfrm>
            <a:off x="3374796" y="1206631"/>
            <a:ext cx="1574276" cy="1527142"/>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err="1"/>
              <a:t>RestTemplate</a:t>
            </a:r>
            <a:endParaRPr lang="en-IN" dirty="0"/>
          </a:p>
        </p:txBody>
      </p:sp>
      <p:sp>
        <p:nvSpPr>
          <p:cNvPr id="5" name="Rectangle 4"/>
          <p:cNvSpPr/>
          <p:nvPr/>
        </p:nvSpPr>
        <p:spPr>
          <a:xfrm>
            <a:off x="5855616" y="1206631"/>
            <a:ext cx="1574276" cy="1527142"/>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a:t>REST API</a:t>
            </a:r>
            <a:endParaRPr lang="en-IN" dirty="0"/>
          </a:p>
        </p:txBody>
      </p:sp>
      <p:cxnSp>
        <p:nvCxnSpPr>
          <p:cNvPr id="7" name="Straight Arrow Connector 6"/>
          <p:cNvCxnSpPr>
            <a:stCxn id="3" idx="3"/>
            <a:endCxn id="4" idx="1"/>
          </p:cNvCxnSpPr>
          <p:nvPr/>
        </p:nvCxnSpPr>
        <p:spPr>
          <a:xfrm>
            <a:off x="2394408" y="1970202"/>
            <a:ext cx="980388" cy="0"/>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2394408" y="1323871"/>
            <a:ext cx="1074655" cy="646331"/>
          </a:xfrm>
          <a:prstGeom prst="rect">
            <a:avLst/>
          </a:prstGeom>
          <a:noFill/>
        </p:spPr>
        <p:txBody>
          <a:bodyPr wrap="square" rtlCol="0">
            <a:spAutoFit/>
          </a:bodyPr>
          <a:lstStyle/>
          <a:p>
            <a:r>
              <a:rPr lang="en-US" dirty="0"/>
              <a:t>Request Resource</a:t>
            </a:r>
            <a:endParaRPr lang="en-IN" dirty="0"/>
          </a:p>
        </p:txBody>
      </p:sp>
      <p:cxnSp>
        <p:nvCxnSpPr>
          <p:cNvPr id="10" name="Straight Arrow Connector 9"/>
          <p:cNvCxnSpPr>
            <a:stCxn id="5" idx="1"/>
            <a:endCxn id="4" idx="3"/>
          </p:cNvCxnSpPr>
          <p:nvPr/>
        </p:nvCxnSpPr>
        <p:spPr>
          <a:xfrm flipH="1">
            <a:off x="4949072" y="1970202"/>
            <a:ext cx="906544" cy="0"/>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4865802" y="2028822"/>
            <a:ext cx="1074655" cy="646331"/>
          </a:xfrm>
          <a:prstGeom prst="rect">
            <a:avLst/>
          </a:prstGeom>
          <a:noFill/>
        </p:spPr>
        <p:txBody>
          <a:bodyPr wrap="square" rtlCol="0">
            <a:spAutoFit/>
          </a:bodyPr>
          <a:lstStyle/>
          <a:p>
            <a:pPr algn="ctr"/>
            <a:r>
              <a:rPr lang="en-US" dirty="0"/>
              <a:t>Get Resource</a:t>
            </a:r>
            <a:endParaRPr lang="en-IN" dirty="0"/>
          </a:p>
        </p:txBody>
      </p:sp>
      <p:sp>
        <p:nvSpPr>
          <p:cNvPr id="12" name="TextBox 11"/>
          <p:cNvSpPr txBox="1"/>
          <p:nvPr/>
        </p:nvSpPr>
        <p:spPr>
          <a:xfrm>
            <a:off x="659875" y="3572759"/>
            <a:ext cx="2601799" cy="2862322"/>
          </a:xfrm>
          <a:prstGeom prst="rect">
            <a:avLst/>
          </a:prstGeom>
          <a:noFill/>
        </p:spPr>
        <p:txBody>
          <a:bodyPr wrap="square" rtlCol="0">
            <a:spAutoFit/>
          </a:bodyPr>
          <a:lstStyle/>
          <a:p>
            <a:pPr marL="285750" indent="-285750">
              <a:buFont typeface="Arial" panose="020B0604020202020204" pitchFamily="34" charset="0"/>
              <a:buChar char="•"/>
            </a:pPr>
            <a:r>
              <a:rPr lang="en-US" dirty="0"/>
              <a:t>Exchange()-</a:t>
            </a:r>
          </a:p>
          <a:p>
            <a:pPr marL="285750" indent="-285750">
              <a:buFont typeface="Arial" panose="020B0604020202020204" pitchFamily="34" charset="0"/>
              <a:buChar char="•"/>
            </a:pPr>
            <a:r>
              <a:rPr lang="en-US" dirty="0"/>
              <a:t>To execute the HTTP Method to the given URI</a:t>
            </a:r>
          </a:p>
          <a:p>
            <a:r>
              <a:rPr lang="en-IN" b="1" dirty="0"/>
              <a:t>public</a:t>
            </a:r>
            <a:r>
              <a:rPr lang="en-IN" dirty="0"/>
              <a:t> </a:t>
            </a:r>
            <a:r>
              <a:rPr lang="en-IN" b="1" dirty="0"/>
              <a:t>class</a:t>
            </a:r>
            <a:r>
              <a:rPr lang="en-IN" dirty="0"/>
              <a:t> Employee </a:t>
            </a:r>
          </a:p>
          <a:p>
            <a:r>
              <a:rPr lang="en-IN" dirty="0"/>
              <a:t>{</a:t>
            </a:r>
            <a:r>
              <a:rPr lang="en-IN" b="1" dirty="0"/>
              <a:t>private</a:t>
            </a:r>
            <a:r>
              <a:rPr lang="en-IN" dirty="0"/>
              <a:t> </a:t>
            </a:r>
            <a:r>
              <a:rPr lang="en-IN" b="1" dirty="0" err="1"/>
              <a:t>int</a:t>
            </a:r>
            <a:r>
              <a:rPr lang="en-IN" dirty="0"/>
              <a:t> id;</a:t>
            </a:r>
          </a:p>
          <a:p>
            <a:r>
              <a:rPr lang="en-IN" b="1" dirty="0"/>
              <a:t>private</a:t>
            </a:r>
            <a:r>
              <a:rPr lang="en-IN" dirty="0"/>
              <a:t> String </a:t>
            </a:r>
            <a:r>
              <a:rPr lang="en-IN" dirty="0" err="1"/>
              <a:t>firstname</a:t>
            </a:r>
            <a:r>
              <a:rPr lang="en-IN" dirty="0"/>
              <a:t>;</a:t>
            </a:r>
          </a:p>
          <a:p>
            <a:r>
              <a:rPr lang="en-IN" b="1" dirty="0"/>
              <a:t>private</a:t>
            </a:r>
            <a:r>
              <a:rPr lang="en-IN" dirty="0"/>
              <a:t> String </a:t>
            </a:r>
            <a:r>
              <a:rPr lang="en-IN" dirty="0" err="1"/>
              <a:t>lastname</a:t>
            </a:r>
            <a:r>
              <a:rPr lang="en-IN" dirty="0"/>
              <a:t>;</a:t>
            </a:r>
          </a:p>
          <a:p>
            <a:r>
              <a:rPr lang="en-IN" dirty="0"/>
              <a:t>}</a:t>
            </a:r>
          </a:p>
          <a:p>
            <a:pPr marL="285750" indent="-285750">
              <a:buFont typeface="Arial" panose="020B0604020202020204" pitchFamily="34" charset="0"/>
              <a:buChar char="•"/>
            </a:pPr>
            <a:endParaRPr lang="en-IN" dirty="0"/>
          </a:p>
        </p:txBody>
      </p:sp>
      <p:sp>
        <p:nvSpPr>
          <p:cNvPr id="13" name="TextBox 12"/>
          <p:cNvSpPr txBox="1"/>
          <p:nvPr/>
        </p:nvSpPr>
        <p:spPr>
          <a:xfrm>
            <a:off x="3216110" y="2880261"/>
            <a:ext cx="8427563" cy="4247317"/>
          </a:xfrm>
          <a:prstGeom prst="rect">
            <a:avLst/>
          </a:prstGeom>
          <a:noFill/>
        </p:spPr>
        <p:txBody>
          <a:bodyPr wrap="square" rtlCol="0">
            <a:spAutoFit/>
          </a:bodyPr>
          <a:lstStyle/>
          <a:p>
            <a:r>
              <a:rPr lang="en-US" dirty="0" err="1"/>
              <a:t>RestTemplate</a:t>
            </a:r>
            <a:r>
              <a:rPr lang="en-US" dirty="0"/>
              <a:t> </a:t>
            </a:r>
            <a:r>
              <a:rPr lang="en-US" dirty="0" err="1"/>
              <a:t>restTemplate</a:t>
            </a:r>
            <a:r>
              <a:rPr lang="en-US" dirty="0"/>
              <a:t>;</a:t>
            </a:r>
          </a:p>
          <a:p>
            <a:r>
              <a:rPr lang="en-US" dirty="0"/>
              <a:t>Employee e=new Employee(101,”John”, “Doe”);</a:t>
            </a:r>
          </a:p>
          <a:p>
            <a:r>
              <a:rPr lang="en-US" dirty="0"/>
              <a:t>//using </a:t>
            </a:r>
            <a:r>
              <a:rPr lang="en-US" dirty="0" err="1"/>
              <a:t>postForENtity</a:t>
            </a:r>
            <a:r>
              <a:rPr lang="en-US" dirty="0"/>
              <a:t>()</a:t>
            </a:r>
          </a:p>
          <a:p>
            <a:r>
              <a:rPr lang="en-US" dirty="0" err="1"/>
              <a:t>ResponseEntity</a:t>
            </a:r>
            <a:r>
              <a:rPr lang="en-US" dirty="0"/>
              <a:t>&lt;Employee&gt; </a:t>
            </a:r>
            <a:r>
              <a:rPr lang="en-US" dirty="0" err="1"/>
              <a:t>empResponse</a:t>
            </a:r>
            <a:r>
              <a:rPr lang="en-US" dirty="0"/>
              <a:t>=</a:t>
            </a:r>
            <a:r>
              <a:rPr lang="en-US" dirty="0" err="1"/>
              <a:t>restTemplate.postForEntity</a:t>
            </a:r>
            <a:r>
              <a:rPr lang="en-US" dirty="0"/>
              <a:t>(</a:t>
            </a:r>
            <a:r>
              <a:rPr lang="en-US" dirty="0">
                <a:hlinkClick r:id="rId2"/>
              </a:rPr>
              <a:t>“http://localhost:8080/employees”,</a:t>
            </a:r>
            <a:r>
              <a:rPr lang="en-US" dirty="0" err="1">
                <a:hlinkClick r:id="rId2"/>
              </a:rPr>
              <a:t>e,Employee.class</a:t>
            </a:r>
            <a:r>
              <a:rPr lang="en-US" dirty="0"/>
              <a:t>);</a:t>
            </a:r>
          </a:p>
          <a:p>
            <a:endParaRPr lang="en-US" dirty="0"/>
          </a:p>
          <a:p>
            <a:r>
              <a:rPr lang="en-US" dirty="0"/>
              <a:t>//with exchange()</a:t>
            </a:r>
          </a:p>
          <a:p>
            <a:r>
              <a:rPr lang="en-US" dirty="0" err="1"/>
              <a:t>HttpHeaders</a:t>
            </a:r>
            <a:r>
              <a:rPr lang="en-US" dirty="0"/>
              <a:t> headers= new </a:t>
            </a:r>
            <a:r>
              <a:rPr lang="en-US" dirty="0" err="1"/>
              <a:t>HttpHeaders</a:t>
            </a:r>
            <a:r>
              <a:rPr lang="en-US" dirty="0"/>
              <a:t>();</a:t>
            </a:r>
          </a:p>
          <a:p>
            <a:r>
              <a:rPr lang="en-US" dirty="0" err="1"/>
              <a:t>headers.setBasicAuth</a:t>
            </a:r>
            <a:r>
              <a:rPr lang="en-US" dirty="0"/>
              <a:t>(“</a:t>
            </a:r>
            <a:r>
              <a:rPr lang="en-US" dirty="0" err="1"/>
              <a:t>abc</a:t>
            </a:r>
            <a:r>
              <a:rPr lang="en-US" dirty="0"/>
              <a:t>”,”</a:t>
            </a:r>
            <a:r>
              <a:rPr lang="en-US" dirty="0" err="1"/>
              <a:t>pwd</a:t>
            </a:r>
            <a:r>
              <a:rPr lang="en-US" dirty="0"/>
              <a:t>”);</a:t>
            </a:r>
          </a:p>
          <a:p>
            <a:r>
              <a:rPr lang="en-US" dirty="0" err="1"/>
              <a:t>ResponseEntity</a:t>
            </a:r>
            <a:r>
              <a:rPr lang="en-US" dirty="0"/>
              <a:t>&lt;Employee&gt; </a:t>
            </a:r>
            <a:r>
              <a:rPr lang="en-US" dirty="0" err="1"/>
              <a:t>empResponse</a:t>
            </a:r>
            <a:r>
              <a:rPr lang="en-US" dirty="0"/>
              <a:t>=</a:t>
            </a:r>
            <a:r>
              <a:rPr lang="en-US" dirty="0" err="1"/>
              <a:t>restTemplate.exchange</a:t>
            </a:r>
            <a:r>
              <a:rPr lang="en-US" dirty="0"/>
              <a:t>(</a:t>
            </a:r>
            <a:r>
              <a:rPr lang="en-US" dirty="0">
                <a:hlinkClick r:id="rId2"/>
              </a:rPr>
              <a:t>“http://localhost:8080/employees”,</a:t>
            </a:r>
            <a:r>
              <a:rPr lang="en-US" dirty="0" err="1">
                <a:hlinkClick r:id="rId2"/>
              </a:rPr>
              <a:t>HttpMethod.POST,new</a:t>
            </a:r>
            <a:r>
              <a:rPr lang="en-US" dirty="0">
                <a:hlinkClick r:id="rId2"/>
              </a:rPr>
              <a:t> </a:t>
            </a:r>
            <a:r>
              <a:rPr lang="en-US" dirty="0" err="1">
                <a:hlinkClick r:id="rId2"/>
              </a:rPr>
              <a:t>HttpEntity</a:t>
            </a:r>
            <a:r>
              <a:rPr lang="en-US" dirty="0">
                <a:hlinkClick r:id="rId2"/>
              </a:rPr>
              <a:t>&lt;</a:t>
            </a:r>
            <a:r>
              <a:rPr lang="en-US" dirty="0" err="1">
                <a:hlinkClick r:id="rId2"/>
              </a:rPr>
              <a:t>e,headers</a:t>
            </a:r>
            <a:r>
              <a:rPr lang="en-US" dirty="0">
                <a:hlinkClick r:id="rId2"/>
              </a:rPr>
              <a:t>&gt;</a:t>
            </a:r>
            <a:r>
              <a:rPr lang="en-US" dirty="0" err="1">
                <a:hlinkClick r:id="rId2"/>
              </a:rPr>
              <a:t>e,Employee.class</a:t>
            </a:r>
            <a:r>
              <a:rPr lang="en-US" dirty="0"/>
              <a:t>);</a:t>
            </a:r>
          </a:p>
          <a:p>
            <a:endParaRPr lang="en-US" dirty="0"/>
          </a:p>
          <a:p>
            <a:endParaRPr lang="en-IN" dirty="0"/>
          </a:p>
        </p:txBody>
      </p:sp>
    </p:spTree>
    <p:extLst>
      <p:ext uri="{BB962C8B-B14F-4D97-AF65-F5344CB8AC3E}">
        <p14:creationId xmlns:p14="http://schemas.microsoft.com/office/powerpoint/2010/main" val="230130347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4524" y="188536"/>
            <a:ext cx="11821212" cy="6504495"/>
          </a:xfrm>
          <a:prstGeom prst="rect">
            <a:avLst/>
          </a:prstGeom>
        </p:spPr>
        <p:style>
          <a:lnRef idx="2">
            <a:schemeClr val="accent5"/>
          </a:lnRef>
          <a:fillRef idx="1">
            <a:schemeClr val="lt1"/>
          </a:fillRef>
          <a:effectRef idx="0">
            <a:schemeClr val="accent5"/>
          </a:effectRef>
          <a:fontRef idx="minor">
            <a:schemeClr val="dk1"/>
          </a:fontRef>
        </p:style>
        <p:txBody>
          <a:bodyPr rtlCol="0" anchor="t"/>
          <a:lstStyle/>
          <a:p>
            <a:pPr marL="285750" indent="-285750">
              <a:buFont typeface="Arial" panose="020B0604020202020204" pitchFamily="34" charset="0"/>
              <a:buChar char="•"/>
            </a:pPr>
            <a:r>
              <a:rPr lang="en-US" dirty="0"/>
              <a:t>Kafka-</a:t>
            </a:r>
          </a:p>
          <a:p>
            <a:pPr marL="285750" indent="-285750">
              <a:buFont typeface="Arial" panose="020B0604020202020204" pitchFamily="34" charset="0"/>
              <a:buChar char="•"/>
            </a:pPr>
            <a:r>
              <a:rPr lang="en-US" i="1" dirty="0">
                <a:solidFill>
                  <a:schemeClr val="accent6">
                    <a:lumMod val="50000"/>
                  </a:schemeClr>
                </a:solidFill>
              </a:rPr>
              <a:t>Kafka is distributed even streaming platform</a:t>
            </a:r>
          </a:p>
          <a:p>
            <a:pPr marL="285750" indent="-285750">
              <a:buFont typeface="Arial" panose="020B0604020202020204" pitchFamily="34" charset="0"/>
              <a:buChar char="•"/>
            </a:pPr>
            <a:r>
              <a:rPr lang="en-US" dirty="0"/>
              <a:t>Event streaming is practice of capturing the data in real-time from event sources like databases, sensors, cloud-service, mobile services, software applications in the form of streams of events, store this events streams durably for later retrievals, manipulating, processing, and reacting to these events streams  in real-time  and retrospectively. Also routing the event stream to different technologies when required.</a:t>
            </a:r>
          </a:p>
          <a:p>
            <a:pPr marL="285750" indent="-285750">
              <a:buFont typeface="Arial" panose="020B0604020202020204" pitchFamily="34" charset="0"/>
              <a:buChar char="•"/>
            </a:pPr>
            <a:r>
              <a:rPr lang="en-US" dirty="0"/>
              <a:t>Due to this event streaming ensures that continuous flow and interpretation of data so that right information is at right place and at the right  time.</a:t>
            </a:r>
          </a:p>
          <a:p>
            <a:pPr marL="285750" indent="-285750">
              <a:buFont typeface="Arial" panose="020B0604020202020204" pitchFamily="34" charset="0"/>
              <a:buChar char="•"/>
            </a:pPr>
            <a:r>
              <a:rPr lang="en-US" dirty="0"/>
              <a:t>Kafka it combine three main capabilities-</a:t>
            </a:r>
          </a:p>
          <a:p>
            <a:pPr marL="285750" indent="-285750">
              <a:buFont typeface="Arial" panose="020B0604020202020204" pitchFamily="34" charset="0"/>
              <a:buChar char="•"/>
            </a:pPr>
            <a:r>
              <a:rPr lang="en-US" dirty="0"/>
              <a:t>1. To publish and subscribe to the streams of events, including import and export of your data from the other systems.</a:t>
            </a:r>
          </a:p>
          <a:p>
            <a:pPr marL="285750" indent="-285750">
              <a:buFont typeface="Arial" panose="020B0604020202020204" pitchFamily="34" charset="0"/>
              <a:buChar char="•"/>
            </a:pPr>
            <a:r>
              <a:rPr lang="en-US" dirty="0"/>
              <a:t>2. To store the streams of events durable and reliably as long as you want.</a:t>
            </a:r>
          </a:p>
          <a:p>
            <a:pPr marL="285750" indent="-285750">
              <a:buFont typeface="Arial" panose="020B0604020202020204" pitchFamily="34" charset="0"/>
              <a:buChar char="•"/>
            </a:pPr>
            <a:r>
              <a:rPr lang="en-US" dirty="0"/>
              <a:t>3. Process the streams of events as they occur or retrospectively.</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IN" dirty="0"/>
          </a:p>
        </p:txBody>
      </p:sp>
      <p:graphicFrame>
        <p:nvGraphicFramePr>
          <p:cNvPr id="3" name="Diagram 2"/>
          <p:cNvGraphicFramePr/>
          <p:nvPr>
            <p:extLst>
              <p:ext uri="{D42A27DB-BD31-4B8C-83A1-F6EECF244321}">
                <p14:modId xmlns:p14="http://schemas.microsoft.com/office/powerpoint/2010/main" val="4240630392"/>
              </p:ext>
            </p:extLst>
          </p:nvPr>
        </p:nvGraphicFramePr>
        <p:xfrm>
          <a:off x="2032000" y="3855563"/>
          <a:ext cx="8128000" cy="228277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3052338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p:cNvGraphicFramePr/>
          <p:nvPr>
            <p:extLst>
              <p:ext uri="{D42A27DB-BD31-4B8C-83A1-F6EECF244321}">
                <p14:modId xmlns:p14="http://schemas.microsoft.com/office/powerpoint/2010/main" val="3657932634"/>
              </p:ext>
            </p:extLst>
          </p:nvPr>
        </p:nvGraphicFramePr>
        <p:xfrm>
          <a:off x="395927" y="311085"/>
          <a:ext cx="11265030" cy="58272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Rounded Rectangle 2"/>
          <p:cNvSpPr/>
          <p:nvPr/>
        </p:nvSpPr>
        <p:spPr>
          <a:xfrm>
            <a:off x="735290" y="1849224"/>
            <a:ext cx="1480009" cy="424206"/>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dirty="0"/>
              <a:t>Producer 1</a:t>
            </a:r>
            <a:endParaRPr lang="en-IN" dirty="0"/>
          </a:p>
        </p:txBody>
      </p:sp>
      <p:sp>
        <p:nvSpPr>
          <p:cNvPr id="4" name="Rounded Rectangle 3"/>
          <p:cNvSpPr/>
          <p:nvPr/>
        </p:nvSpPr>
        <p:spPr>
          <a:xfrm>
            <a:off x="735290" y="2735344"/>
            <a:ext cx="1480009" cy="424206"/>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dirty="0"/>
              <a:t>Producer 2</a:t>
            </a:r>
            <a:endParaRPr lang="en-IN" dirty="0"/>
          </a:p>
        </p:txBody>
      </p:sp>
      <p:sp>
        <p:nvSpPr>
          <p:cNvPr id="5" name="Rounded Rectangle 4"/>
          <p:cNvSpPr/>
          <p:nvPr/>
        </p:nvSpPr>
        <p:spPr>
          <a:xfrm>
            <a:off x="735290" y="4620706"/>
            <a:ext cx="1480009" cy="424206"/>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dirty="0"/>
              <a:t>Producer N</a:t>
            </a:r>
            <a:endParaRPr lang="en-IN" dirty="0"/>
          </a:p>
        </p:txBody>
      </p:sp>
      <p:cxnSp>
        <p:nvCxnSpPr>
          <p:cNvPr id="7" name="Straight Connector 6"/>
          <p:cNvCxnSpPr>
            <a:stCxn id="4" idx="2"/>
            <a:endCxn id="5" idx="0"/>
          </p:cNvCxnSpPr>
          <p:nvPr/>
        </p:nvCxnSpPr>
        <p:spPr>
          <a:xfrm>
            <a:off x="1475295" y="3159550"/>
            <a:ext cx="0" cy="1461156"/>
          </a:xfrm>
          <a:prstGeom prst="line">
            <a:avLst/>
          </a:prstGeom>
          <a:ln w="38100">
            <a:solidFill>
              <a:schemeClr val="accent1"/>
            </a:solidFill>
            <a:prstDash val="sysDash"/>
            <a:tailEnd type="triangle"/>
          </a:ln>
        </p:spPr>
        <p:style>
          <a:lnRef idx="1">
            <a:schemeClr val="accent2"/>
          </a:lnRef>
          <a:fillRef idx="0">
            <a:schemeClr val="accent2"/>
          </a:fillRef>
          <a:effectRef idx="0">
            <a:schemeClr val="accent2"/>
          </a:effectRef>
          <a:fontRef idx="minor">
            <a:schemeClr val="tx1"/>
          </a:fontRef>
        </p:style>
      </p:cxnSp>
      <p:sp>
        <p:nvSpPr>
          <p:cNvPr id="9" name="Rounded Rectangle 8"/>
          <p:cNvSpPr/>
          <p:nvPr/>
        </p:nvSpPr>
        <p:spPr>
          <a:xfrm>
            <a:off x="9860435" y="1867294"/>
            <a:ext cx="1481579" cy="424206"/>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dirty="0"/>
              <a:t>Consumer 1</a:t>
            </a:r>
            <a:endParaRPr lang="en-IN" dirty="0"/>
          </a:p>
        </p:txBody>
      </p:sp>
      <p:sp>
        <p:nvSpPr>
          <p:cNvPr id="10" name="Rounded Rectangle 9"/>
          <p:cNvSpPr/>
          <p:nvPr/>
        </p:nvSpPr>
        <p:spPr>
          <a:xfrm>
            <a:off x="9860436" y="2735344"/>
            <a:ext cx="1481579" cy="424206"/>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dirty="0"/>
              <a:t>Consumer 2</a:t>
            </a:r>
            <a:endParaRPr lang="en-IN" dirty="0"/>
          </a:p>
        </p:txBody>
      </p:sp>
      <p:sp>
        <p:nvSpPr>
          <p:cNvPr id="11" name="Rounded Rectangle 10"/>
          <p:cNvSpPr/>
          <p:nvPr/>
        </p:nvSpPr>
        <p:spPr>
          <a:xfrm>
            <a:off x="9860437" y="4620706"/>
            <a:ext cx="1481579" cy="424206"/>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dirty="0"/>
              <a:t>Consumer N</a:t>
            </a:r>
            <a:endParaRPr lang="en-IN" dirty="0"/>
          </a:p>
        </p:txBody>
      </p:sp>
      <p:cxnSp>
        <p:nvCxnSpPr>
          <p:cNvPr id="12" name="Straight Connector 11"/>
          <p:cNvCxnSpPr>
            <a:stCxn id="10" idx="2"/>
            <a:endCxn id="11" idx="0"/>
          </p:cNvCxnSpPr>
          <p:nvPr/>
        </p:nvCxnSpPr>
        <p:spPr>
          <a:xfrm>
            <a:off x="10601226" y="3159550"/>
            <a:ext cx="1" cy="1461156"/>
          </a:xfrm>
          <a:prstGeom prst="line">
            <a:avLst/>
          </a:prstGeom>
          <a:ln w="38100">
            <a:solidFill>
              <a:schemeClr val="accent1"/>
            </a:solidFill>
            <a:prstDash val="sysDash"/>
            <a:tailEnd type="triangle"/>
          </a:ln>
        </p:spPr>
        <p:style>
          <a:lnRef idx="1">
            <a:schemeClr val="accent2"/>
          </a:lnRef>
          <a:fillRef idx="0">
            <a:schemeClr val="accent2"/>
          </a:fillRef>
          <a:effectRef idx="0">
            <a:schemeClr val="accent2"/>
          </a:effectRef>
          <a:fontRef idx="minor">
            <a:schemeClr val="tx1"/>
          </a:fontRef>
        </p:style>
      </p:cxnSp>
      <p:sp>
        <p:nvSpPr>
          <p:cNvPr id="19" name="Rectangle 18"/>
          <p:cNvSpPr/>
          <p:nvPr/>
        </p:nvSpPr>
        <p:spPr>
          <a:xfrm>
            <a:off x="3478491" y="1677971"/>
            <a:ext cx="1536569" cy="336694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20" name="Rectangle 19"/>
          <p:cNvSpPr/>
          <p:nvPr/>
        </p:nvSpPr>
        <p:spPr>
          <a:xfrm>
            <a:off x="3572759" y="1772239"/>
            <a:ext cx="1366886" cy="311085"/>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a:t>Topic 1</a:t>
            </a:r>
            <a:endParaRPr lang="en-IN" dirty="0"/>
          </a:p>
        </p:txBody>
      </p:sp>
      <p:sp>
        <p:nvSpPr>
          <p:cNvPr id="21" name="Rectangle 20"/>
          <p:cNvSpPr/>
          <p:nvPr/>
        </p:nvSpPr>
        <p:spPr>
          <a:xfrm>
            <a:off x="3572759" y="2177592"/>
            <a:ext cx="1366886" cy="311085"/>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a:t>Topic 2</a:t>
            </a:r>
            <a:endParaRPr lang="en-IN" dirty="0"/>
          </a:p>
        </p:txBody>
      </p:sp>
      <p:cxnSp>
        <p:nvCxnSpPr>
          <p:cNvPr id="25" name="Straight Connector 24"/>
          <p:cNvCxnSpPr/>
          <p:nvPr/>
        </p:nvCxnSpPr>
        <p:spPr>
          <a:xfrm>
            <a:off x="3478491" y="2735344"/>
            <a:ext cx="1536569" cy="0"/>
          </a:xfrm>
          <a:prstGeom prst="line">
            <a:avLst/>
          </a:prstGeom>
          <a:ln w="28575">
            <a:headEnd type="none" w="med" len="med"/>
            <a:tailEnd type="none" w="med" len="med"/>
          </a:ln>
        </p:spPr>
        <p:style>
          <a:lnRef idx="1">
            <a:schemeClr val="accent2"/>
          </a:lnRef>
          <a:fillRef idx="0">
            <a:schemeClr val="accent2"/>
          </a:fillRef>
          <a:effectRef idx="0">
            <a:schemeClr val="accent2"/>
          </a:effectRef>
          <a:fontRef idx="minor">
            <a:schemeClr val="tx1"/>
          </a:fontRef>
        </p:style>
      </p:cxnSp>
      <p:sp>
        <p:nvSpPr>
          <p:cNvPr id="27" name="Rectangle 26"/>
          <p:cNvSpPr/>
          <p:nvPr/>
        </p:nvSpPr>
        <p:spPr>
          <a:xfrm>
            <a:off x="3572759" y="2848465"/>
            <a:ext cx="1366886" cy="311085"/>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a:t>Topic N</a:t>
            </a:r>
            <a:endParaRPr lang="en-IN" dirty="0"/>
          </a:p>
        </p:txBody>
      </p:sp>
      <p:sp>
        <p:nvSpPr>
          <p:cNvPr id="28" name="Rectangle 27"/>
          <p:cNvSpPr/>
          <p:nvPr/>
        </p:nvSpPr>
        <p:spPr>
          <a:xfrm>
            <a:off x="3603789" y="3272670"/>
            <a:ext cx="1366886" cy="311085"/>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a:t>Partition A</a:t>
            </a:r>
            <a:endParaRPr lang="en-IN" dirty="0"/>
          </a:p>
        </p:txBody>
      </p:sp>
      <p:sp>
        <p:nvSpPr>
          <p:cNvPr id="29" name="Rectangle 28"/>
          <p:cNvSpPr/>
          <p:nvPr/>
        </p:nvSpPr>
        <p:spPr>
          <a:xfrm>
            <a:off x="3603789" y="3700020"/>
            <a:ext cx="1366886" cy="311085"/>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a:t>Partition B</a:t>
            </a:r>
            <a:endParaRPr lang="en-IN" dirty="0"/>
          </a:p>
        </p:txBody>
      </p:sp>
      <p:sp>
        <p:nvSpPr>
          <p:cNvPr id="30" name="Rectangle 29"/>
          <p:cNvSpPr/>
          <p:nvPr/>
        </p:nvSpPr>
        <p:spPr>
          <a:xfrm>
            <a:off x="3601040" y="4122652"/>
            <a:ext cx="1366886" cy="311085"/>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a:t>Partition C</a:t>
            </a:r>
            <a:endParaRPr lang="en-IN" dirty="0"/>
          </a:p>
        </p:txBody>
      </p:sp>
      <p:sp>
        <p:nvSpPr>
          <p:cNvPr id="31" name="Rounded Rectangle 30"/>
          <p:cNvSpPr/>
          <p:nvPr/>
        </p:nvSpPr>
        <p:spPr>
          <a:xfrm>
            <a:off x="3685880" y="4620706"/>
            <a:ext cx="1213307" cy="300086"/>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dirty="0"/>
              <a:t>Broker 1</a:t>
            </a:r>
            <a:endParaRPr lang="en-IN" dirty="0"/>
          </a:p>
        </p:txBody>
      </p:sp>
      <p:sp>
        <p:nvSpPr>
          <p:cNvPr id="32" name="Rectangle 31"/>
          <p:cNvSpPr/>
          <p:nvPr/>
        </p:nvSpPr>
        <p:spPr>
          <a:xfrm>
            <a:off x="5132105" y="1678758"/>
            <a:ext cx="1536569" cy="336694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33" name="Rectangle 32"/>
          <p:cNvSpPr/>
          <p:nvPr/>
        </p:nvSpPr>
        <p:spPr>
          <a:xfrm>
            <a:off x="5226373" y="1773026"/>
            <a:ext cx="1366886" cy="311085"/>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a:t>Topic 1</a:t>
            </a:r>
            <a:endParaRPr lang="en-IN" dirty="0"/>
          </a:p>
        </p:txBody>
      </p:sp>
      <p:sp>
        <p:nvSpPr>
          <p:cNvPr id="34" name="Rectangle 33"/>
          <p:cNvSpPr/>
          <p:nvPr/>
        </p:nvSpPr>
        <p:spPr>
          <a:xfrm>
            <a:off x="5226373" y="2178379"/>
            <a:ext cx="1366886" cy="311085"/>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a:t>Topic 2</a:t>
            </a:r>
            <a:endParaRPr lang="en-IN" dirty="0"/>
          </a:p>
        </p:txBody>
      </p:sp>
      <p:cxnSp>
        <p:nvCxnSpPr>
          <p:cNvPr id="35" name="Straight Connector 34"/>
          <p:cNvCxnSpPr/>
          <p:nvPr/>
        </p:nvCxnSpPr>
        <p:spPr>
          <a:xfrm>
            <a:off x="5132105" y="2736131"/>
            <a:ext cx="1536569" cy="0"/>
          </a:xfrm>
          <a:prstGeom prst="line">
            <a:avLst/>
          </a:prstGeom>
          <a:ln w="28575">
            <a:headEnd type="none" w="med" len="med"/>
            <a:tailEnd type="none" w="med" len="med"/>
          </a:ln>
        </p:spPr>
        <p:style>
          <a:lnRef idx="1">
            <a:schemeClr val="accent2"/>
          </a:lnRef>
          <a:fillRef idx="0">
            <a:schemeClr val="accent2"/>
          </a:fillRef>
          <a:effectRef idx="0">
            <a:schemeClr val="accent2"/>
          </a:effectRef>
          <a:fontRef idx="minor">
            <a:schemeClr val="tx1"/>
          </a:fontRef>
        </p:style>
      </p:cxnSp>
      <p:sp>
        <p:nvSpPr>
          <p:cNvPr id="36" name="Rectangle 35"/>
          <p:cNvSpPr/>
          <p:nvPr/>
        </p:nvSpPr>
        <p:spPr>
          <a:xfrm>
            <a:off x="5226373" y="2849252"/>
            <a:ext cx="1366886" cy="311085"/>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a:t>Topic N</a:t>
            </a:r>
            <a:endParaRPr lang="en-IN" dirty="0"/>
          </a:p>
        </p:txBody>
      </p:sp>
      <p:sp>
        <p:nvSpPr>
          <p:cNvPr id="37" name="Rectangle 36"/>
          <p:cNvSpPr/>
          <p:nvPr/>
        </p:nvSpPr>
        <p:spPr>
          <a:xfrm>
            <a:off x="5257403" y="3273457"/>
            <a:ext cx="1366886" cy="311085"/>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a:t>Partition A</a:t>
            </a:r>
            <a:endParaRPr lang="en-IN" dirty="0"/>
          </a:p>
        </p:txBody>
      </p:sp>
      <p:sp>
        <p:nvSpPr>
          <p:cNvPr id="38" name="Rectangle 37"/>
          <p:cNvSpPr/>
          <p:nvPr/>
        </p:nvSpPr>
        <p:spPr>
          <a:xfrm>
            <a:off x="5257403" y="3700807"/>
            <a:ext cx="1366886" cy="311085"/>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a:t>Partition B</a:t>
            </a:r>
            <a:endParaRPr lang="en-IN" dirty="0"/>
          </a:p>
        </p:txBody>
      </p:sp>
      <p:sp>
        <p:nvSpPr>
          <p:cNvPr id="39" name="Rectangle 38"/>
          <p:cNvSpPr/>
          <p:nvPr/>
        </p:nvSpPr>
        <p:spPr>
          <a:xfrm>
            <a:off x="5254654" y="4123439"/>
            <a:ext cx="1366886" cy="311085"/>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a:t>Partition C</a:t>
            </a:r>
            <a:endParaRPr lang="en-IN" dirty="0"/>
          </a:p>
        </p:txBody>
      </p:sp>
      <p:sp>
        <p:nvSpPr>
          <p:cNvPr id="40" name="Rounded Rectangle 39"/>
          <p:cNvSpPr/>
          <p:nvPr/>
        </p:nvSpPr>
        <p:spPr>
          <a:xfrm>
            <a:off x="5339494" y="4621493"/>
            <a:ext cx="1213307" cy="300086"/>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dirty="0"/>
              <a:t>Broker 2</a:t>
            </a:r>
            <a:endParaRPr lang="en-IN" dirty="0"/>
          </a:p>
        </p:txBody>
      </p:sp>
      <p:sp>
        <p:nvSpPr>
          <p:cNvPr id="41" name="Rectangle 40"/>
          <p:cNvSpPr/>
          <p:nvPr/>
        </p:nvSpPr>
        <p:spPr>
          <a:xfrm>
            <a:off x="6857209" y="1677971"/>
            <a:ext cx="1536569" cy="336694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42" name="Rectangle 41"/>
          <p:cNvSpPr/>
          <p:nvPr/>
        </p:nvSpPr>
        <p:spPr>
          <a:xfrm>
            <a:off x="6951477" y="1772239"/>
            <a:ext cx="1366886" cy="311085"/>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a:t>Topic 1</a:t>
            </a:r>
            <a:endParaRPr lang="en-IN" dirty="0"/>
          </a:p>
        </p:txBody>
      </p:sp>
      <p:sp>
        <p:nvSpPr>
          <p:cNvPr id="43" name="Rectangle 42"/>
          <p:cNvSpPr/>
          <p:nvPr/>
        </p:nvSpPr>
        <p:spPr>
          <a:xfrm>
            <a:off x="6951477" y="2177592"/>
            <a:ext cx="1366886" cy="311085"/>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a:t>Topic 2</a:t>
            </a:r>
            <a:endParaRPr lang="en-IN" dirty="0"/>
          </a:p>
        </p:txBody>
      </p:sp>
      <p:cxnSp>
        <p:nvCxnSpPr>
          <p:cNvPr id="44" name="Straight Connector 43"/>
          <p:cNvCxnSpPr/>
          <p:nvPr/>
        </p:nvCxnSpPr>
        <p:spPr>
          <a:xfrm>
            <a:off x="6857209" y="2735344"/>
            <a:ext cx="1536569" cy="0"/>
          </a:xfrm>
          <a:prstGeom prst="line">
            <a:avLst/>
          </a:prstGeom>
          <a:ln w="28575">
            <a:headEnd type="none" w="med" len="med"/>
            <a:tailEnd type="none" w="med" len="med"/>
          </a:ln>
        </p:spPr>
        <p:style>
          <a:lnRef idx="1">
            <a:schemeClr val="accent2"/>
          </a:lnRef>
          <a:fillRef idx="0">
            <a:schemeClr val="accent2"/>
          </a:fillRef>
          <a:effectRef idx="0">
            <a:schemeClr val="accent2"/>
          </a:effectRef>
          <a:fontRef idx="minor">
            <a:schemeClr val="tx1"/>
          </a:fontRef>
        </p:style>
      </p:cxnSp>
      <p:sp>
        <p:nvSpPr>
          <p:cNvPr id="45" name="Rectangle 44"/>
          <p:cNvSpPr/>
          <p:nvPr/>
        </p:nvSpPr>
        <p:spPr>
          <a:xfrm>
            <a:off x="6951477" y="2848465"/>
            <a:ext cx="1366886" cy="311085"/>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a:t>Topic N</a:t>
            </a:r>
            <a:endParaRPr lang="en-IN" dirty="0"/>
          </a:p>
        </p:txBody>
      </p:sp>
      <p:sp>
        <p:nvSpPr>
          <p:cNvPr id="46" name="Rectangle 45"/>
          <p:cNvSpPr/>
          <p:nvPr/>
        </p:nvSpPr>
        <p:spPr>
          <a:xfrm>
            <a:off x="6982507" y="3272670"/>
            <a:ext cx="1366886" cy="311085"/>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a:t>Partition A</a:t>
            </a:r>
            <a:endParaRPr lang="en-IN" dirty="0"/>
          </a:p>
        </p:txBody>
      </p:sp>
      <p:sp>
        <p:nvSpPr>
          <p:cNvPr id="47" name="Rectangle 46"/>
          <p:cNvSpPr/>
          <p:nvPr/>
        </p:nvSpPr>
        <p:spPr>
          <a:xfrm>
            <a:off x="6982507" y="3700020"/>
            <a:ext cx="1366886" cy="311085"/>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a:t>Partition B</a:t>
            </a:r>
            <a:endParaRPr lang="en-IN" dirty="0"/>
          </a:p>
        </p:txBody>
      </p:sp>
      <p:sp>
        <p:nvSpPr>
          <p:cNvPr id="48" name="Rectangle 47"/>
          <p:cNvSpPr/>
          <p:nvPr/>
        </p:nvSpPr>
        <p:spPr>
          <a:xfrm>
            <a:off x="6979758" y="4122652"/>
            <a:ext cx="1366886" cy="311085"/>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a:t>Partition C</a:t>
            </a:r>
            <a:endParaRPr lang="en-IN" dirty="0"/>
          </a:p>
        </p:txBody>
      </p:sp>
      <p:sp>
        <p:nvSpPr>
          <p:cNvPr id="49" name="Rounded Rectangle 48"/>
          <p:cNvSpPr/>
          <p:nvPr/>
        </p:nvSpPr>
        <p:spPr>
          <a:xfrm>
            <a:off x="7064598" y="4620706"/>
            <a:ext cx="1213307" cy="300086"/>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dirty="0"/>
              <a:t>Broker 3</a:t>
            </a:r>
            <a:endParaRPr lang="en-IN" dirty="0"/>
          </a:p>
        </p:txBody>
      </p:sp>
      <p:sp>
        <p:nvSpPr>
          <p:cNvPr id="50" name="Rectangle 49"/>
          <p:cNvSpPr/>
          <p:nvPr/>
        </p:nvSpPr>
        <p:spPr>
          <a:xfrm>
            <a:off x="3874417" y="5458908"/>
            <a:ext cx="4232635" cy="641022"/>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err="1"/>
              <a:t>Zookeper</a:t>
            </a:r>
            <a:endParaRPr lang="en-IN" dirty="0"/>
          </a:p>
        </p:txBody>
      </p:sp>
      <p:cxnSp>
        <p:nvCxnSpPr>
          <p:cNvPr id="52" name="Straight Arrow Connector 51"/>
          <p:cNvCxnSpPr>
            <a:endCxn id="50" idx="1"/>
          </p:cNvCxnSpPr>
          <p:nvPr/>
        </p:nvCxnSpPr>
        <p:spPr>
          <a:xfrm>
            <a:off x="1395167" y="5134422"/>
            <a:ext cx="2479250" cy="644997"/>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stCxn id="50" idx="3"/>
          </p:cNvCxnSpPr>
          <p:nvPr/>
        </p:nvCxnSpPr>
        <p:spPr>
          <a:xfrm flipV="1">
            <a:off x="8107052" y="5239317"/>
            <a:ext cx="2494172" cy="540102"/>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a:stCxn id="19" idx="2"/>
            <a:endCxn id="50" idx="0"/>
          </p:cNvCxnSpPr>
          <p:nvPr/>
        </p:nvCxnSpPr>
        <p:spPr>
          <a:xfrm>
            <a:off x="4246776" y="5044912"/>
            <a:ext cx="1743959" cy="413996"/>
          </a:xfrm>
          <a:prstGeom prst="line">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endCxn id="50" idx="0"/>
          </p:cNvCxnSpPr>
          <p:nvPr/>
        </p:nvCxnSpPr>
        <p:spPr>
          <a:xfrm>
            <a:off x="5920033" y="5106576"/>
            <a:ext cx="70702" cy="352332"/>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stCxn id="41" idx="2"/>
            <a:endCxn id="50" idx="0"/>
          </p:cNvCxnSpPr>
          <p:nvPr/>
        </p:nvCxnSpPr>
        <p:spPr>
          <a:xfrm flipH="1">
            <a:off x="5990735" y="5044912"/>
            <a:ext cx="1634759" cy="413996"/>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8881803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3653718" y="184476"/>
            <a:ext cx="2395243" cy="4110754"/>
          </a:xfrm>
          <a:prstGeom prst="rect">
            <a:avLst/>
          </a:prstGeom>
          <a:solidFill>
            <a:schemeClr val="bg2">
              <a:lumMod val="90000"/>
            </a:schemeClr>
          </a:solidFill>
          <a:ln w="28575">
            <a:solidFill>
              <a:schemeClr val="bg2">
                <a:lumMod val="50000"/>
              </a:schemeClr>
            </a:solidFill>
          </a:ln>
        </p:spPr>
        <p:style>
          <a:lnRef idx="2">
            <a:schemeClr val="accent6"/>
          </a:lnRef>
          <a:fillRef idx="1">
            <a:schemeClr val="lt1"/>
          </a:fillRef>
          <a:effectRef idx="0">
            <a:schemeClr val="accent6"/>
          </a:effectRef>
          <a:fontRef idx="minor">
            <a:schemeClr val="dk1"/>
          </a:fontRef>
        </p:style>
        <p:txBody>
          <a:bodyPr rtlCol="0" anchor="t"/>
          <a:lstStyle/>
          <a:p>
            <a:pPr algn="ctr"/>
            <a:r>
              <a:rPr lang="en-US" dirty="0"/>
              <a:t>Kafka Cluster</a:t>
            </a:r>
            <a:endParaRPr lang="en-IN" dirty="0"/>
          </a:p>
        </p:txBody>
      </p:sp>
      <p:sp>
        <p:nvSpPr>
          <p:cNvPr id="2" name="Rounded Rectangle 1"/>
          <p:cNvSpPr/>
          <p:nvPr/>
        </p:nvSpPr>
        <p:spPr>
          <a:xfrm>
            <a:off x="4111336" y="736277"/>
            <a:ext cx="1480009" cy="424206"/>
          </a:xfrm>
          <a:prstGeom prst="roundRect">
            <a:avLst/>
          </a:prstGeom>
          <a:solidFill>
            <a:schemeClr val="accent4">
              <a:lumMod val="50000"/>
            </a:schemeClr>
          </a:solidFill>
        </p:spPr>
        <p:style>
          <a:lnRef idx="0">
            <a:schemeClr val="accent4"/>
          </a:lnRef>
          <a:fillRef idx="3">
            <a:schemeClr val="accent4"/>
          </a:fillRef>
          <a:effectRef idx="3">
            <a:schemeClr val="accent4"/>
          </a:effectRef>
          <a:fontRef idx="minor">
            <a:schemeClr val="lt1"/>
          </a:fontRef>
        </p:style>
        <p:txBody>
          <a:bodyPr rtlCol="0" anchor="ctr"/>
          <a:lstStyle/>
          <a:p>
            <a:pPr algn="ctr"/>
            <a:r>
              <a:rPr lang="en-US" dirty="0"/>
              <a:t>Logs</a:t>
            </a:r>
            <a:endParaRPr lang="en-IN" dirty="0"/>
          </a:p>
        </p:txBody>
      </p:sp>
      <p:sp>
        <p:nvSpPr>
          <p:cNvPr id="3" name="Rounded Rectangle 2"/>
          <p:cNvSpPr/>
          <p:nvPr/>
        </p:nvSpPr>
        <p:spPr>
          <a:xfrm>
            <a:off x="4111336" y="1622397"/>
            <a:ext cx="1480009" cy="424206"/>
          </a:xfrm>
          <a:prstGeom prst="roundRect">
            <a:avLst/>
          </a:prstGeom>
          <a:solidFill>
            <a:schemeClr val="accent4">
              <a:lumMod val="50000"/>
            </a:schemeClr>
          </a:solidFill>
        </p:spPr>
        <p:style>
          <a:lnRef idx="0">
            <a:schemeClr val="accent4"/>
          </a:lnRef>
          <a:fillRef idx="3">
            <a:schemeClr val="accent4"/>
          </a:fillRef>
          <a:effectRef idx="3">
            <a:schemeClr val="accent4"/>
          </a:effectRef>
          <a:fontRef idx="minor">
            <a:schemeClr val="lt1"/>
          </a:fontRef>
        </p:style>
        <p:txBody>
          <a:bodyPr rtlCol="0" anchor="ctr"/>
          <a:lstStyle/>
          <a:p>
            <a:pPr algn="ctr"/>
            <a:r>
              <a:rPr lang="en-US" dirty="0"/>
              <a:t>Purchases</a:t>
            </a:r>
            <a:endParaRPr lang="en-IN" dirty="0"/>
          </a:p>
        </p:txBody>
      </p:sp>
      <p:sp>
        <p:nvSpPr>
          <p:cNvPr id="4" name="Rounded Rectangle 3"/>
          <p:cNvSpPr/>
          <p:nvPr/>
        </p:nvSpPr>
        <p:spPr>
          <a:xfrm>
            <a:off x="4111334" y="2239853"/>
            <a:ext cx="1480009" cy="792839"/>
          </a:xfrm>
          <a:prstGeom prst="roundRect">
            <a:avLst/>
          </a:prstGeom>
          <a:solidFill>
            <a:schemeClr val="accent4">
              <a:lumMod val="50000"/>
            </a:schemeClr>
          </a:solidFill>
        </p:spPr>
        <p:style>
          <a:lnRef idx="0">
            <a:schemeClr val="accent4"/>
          </a:lnRef>
          <a:fillRef idx="3">
            <a:schemeClr val="accent4"/>
          </a:fillRef>
          <a:effectRef idx="3">
            <a:schemeClr val="accent4"/>
          </a:effectRef>
          <a:fontRef idx="minor">
            <a:schemeClr val="lt1"/>
          </a:fontRef>
        </p:style>
        <p:txBody>
          <a:bodyPr rtlCol="0" anchor="ctr"/>
          <a:lstStyle/>
          <a:p>
            <a:pPr algn="ctr"/>
            <a:r>
              <a:rPr lang="en-US" dirty="0"/>
              <a:t>Twitter Tweets</a:t>
            </a:r>
            <a:endParaRPr lang="en-IN" dirty="0"/>
          </a:p>
        </p:txBody>
      </p:sp>
      <p:sp>
        <p:nvSpPr>
          <p:cNvPr id="7" name="Rounded Rectangle 6"/>
          <p:cNvSpPr/>
          <p:nvPr/>
        </p:nvSpPr>
        <p:spPr>
          <a:xfrm>
            <a:off x="4111334" y="3394093"/>
            <a:ext cx="1480009" cy="424206"/>
          </a:xfrm>
          <a:prstGeom prst="roundRect">
            <a:avLst/>
          </a:prstGeom>
          <a:solidFill>
            <a:schemeClr val="accent4">
              <a:lumMod val="50000"/>
            </a:schemeClr>
          </a:solidFill>
        </p:spPr>
        <p:style>
          <a:lnRef idx="0">
            <a:schemeClr val="accent4"/>
          </a:lnRef>
          <a:fillRef idx="3">
            <a:schemeClr val="accent4"/>
          </a:fillRef>
          <a:effectRef idx="3">
            <a:schemeClr val="accent4"/>
          </a:effectRef>
          <a:fontRef idx="minor">
            <a:schemeClr val="lt1"/>
          </a:fontRef>
        </p:style>
        <p:txBody>
          <a:bodyPr rtlCol="0" anchor="ctr"/>
          <a:lstStyle/>
          <a:p>
            <a:pPr algn="ctr"/>
            <a:r>
              <a:rPr lang="en-US" dirty="0" err="1"/>
              <a:t>Trucks_gps</a:t>
            </a:r>
            <a:endParaRPr lang="en-IN" dirty="0"/>
          </a:p>
        </p:txBody>
      </p:sp>
      <p:sp>
        <p:nvSpPr>
          <p:cNvPr id="8" name="Left Brace 7"/>
          <p:cNvSpPr/>
          <p:nvPr/>
        </p:nvSpPr>
        <p:spPr>
          <a:xfrm>
            <a:off x="2894028" y="612742"/>
            <a:ext cx="759690" cy="3091992"/>
          </a:xfrm>
          <a:prstGeom prst="leftBrace">
            <a:avLst>
              <a:gd name="adj1" fmla="val 8333"/>
              <a:gd name="adj2" fmla="val 50610"/>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9" name="TextBox 8"/>
          <p:cNvSpPr txBox="1"/>
          <p:nvPr/>
        </p:nvSpPr>
        <p:spPr>
          <a:xfrm>
            <a:off x="1319331" y="1278366"/>
            <a:ext cx="1677971" cy="1754326"/>
          </a:xfrm>
          <a:prstGeom prst="rect">
            <a:avLst/>
          </a:prstGeom>
          <a:noFill/>
        </p:spPr>
        <p:txBody>
          <a:bodyPr wrap="square" rtlCol="0">
            <a:spAutoFit/>
          </a:bodyPr>
          <a:lstStyle/>
          <a:p>
            <a:r>
              <a:rPr lang="en-US" b="1" dirty="0"/>
              <a:t>Topics</a:t>
            </a:r>
          </a:p>
          <a:p>
            <a:r>
              <a:rPr lang="en-US" dirty="0"/>
              <a:t>-  with default retention period as 1 week which is customizable</a:t>
            </a:r>
            <a:endParaRPr lang="en-IN" dirty="0"/>
          </a:p>
        </p:txBody>
      </p:sp>
      <p:sp>
        <p:nvSpPr>
          <p:cNvPr id="10" name="Rounded Rectangle 9"/>
          <p:cNvSpPr/>
          <p:nvPr/>
        </p:nvSpPr>
        <p:spPr>
          <a:xfrm>
            <a:off x="2533868" y="5196183"/>
            <a:ext cx="1480009" cy="424206"/>
          </a:xfrm>
          <a:prstGeom prst="roundRect">
            <a:avLst/>
          </a:prstGeom>
          <a:solidFill>
            <a:schemeClr val="accent4">
              <a:lumMod val="50000"/>
            </a:schemeClr>
          </a:solidFill>
        </p:spPr>
        <p:style>
          <a:lnRef idx="0">
            <a:schemeClr val="accent4"/>
          </a:lnRef>
          <a:fillRef idx="3">
            <a:schemeClr val="accent4"/>
          </a:fillRef>
          <a:effectRef idx="3">
            <a:schemeClr val="accent4"/>
          </a:effectRef>
          <a:fontRef idx="minor">
            <a:schemeClr val="lt1"/>
          </a:fontRef>
        </p:style>
        <p:txBody>
          <a:bodyPr rtlCol="0" anchor="ctr"/>
          <a:lstStyle/>
          <a:p>
            <a:pPr algn="ctr"/>
            <a:r>
              <a:rPr lang="en-US" dirty="0" err="1"/>
              <a:t>Trucks_gps</a:t>
            </a:r>
            <a:endParaRPr lang="en-IN" dirty="0"/>
          </a:p>
        </p:txBody>
      </p:sp>
      <p:sp>
        <p:nvSpPr>
          <p:cNvPr id="13" name="Hexagon 12"/>
          <p:cNvSpPr/>
          <p:nvPr/>
        </p:nvSpPr>
        <p:spPr>
          <a:xfrm rot="5400000">
            <a:off x="4487159" y="4765040"/>
            <a:ext cx="1517716" cy="1300899"/>
          </a:xfrm>
          <a:prstGeom prst="hexagon">
            <a:avLst/>
          </a:prstGeom>
          <a:solidFill>
            <a:schemeClr val="accent6">
              <a:lumMod val="20000"/>
              <a:lumOff val="80000"/>
            </a:schemeClr>
          </a:solidFill>
          <a:ln w="28575"/>
        </p:spPr>
        <p:style>
          <a:lnRef idx="2">
            <a:schemeClr val="accent6"/>
          </a:lnRef>
          <a:fillRef idx="1">
            <a:schemeClr val="lt1"/>
          </a:fillRef>
          <a:effectRef idx="0">
            <a:schemeClr val="accent6"/>
          </a:effectRef>
          <a:fontRef idx="minor">
            <a:schemeClr val="dk1"/>
          </a:fontRef>
        </p:style>
        <p:txBody>
          <a:bodyPr vert="vert270" rtlCol="0" anchor="ctr"/>
          <a:lstStyle/>
          <a:p>
            <a:pPr algn="ctr"/>
            <a:r>
              <a:rPr lang="en-US" dirty="0"/>
              <a:t>Kafka</a:t>
            </a:r>
            <a:endParaRPr lang="en-IN" dirty="0"/>
          </a:p>
        </p:txBody>
      </p:sp>
      <p:sp>
        <p:nvSpPr>
          <p:cNvPr id="14" name="Rounded Rectangle 13"/>
          <p:cNvSpPr/>
          <p:nvPr/>
        </p:nvSpPr>
        <p:spPr>
          <a:xfrm>
            <a:off x="6796723" y="4752339"/>
            <a:ext cx="1481579" cy="424206"/>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dirty="0"/>
              <a:t>Consumer 1</a:t>
            </a:r>
            <a:endParaRPr lang="en-IN" dirty="0"/>
          </a:p>
        </p:txBody>
      </p:sp>
      <p:sp>
        <p:nvSpPr>
          <p:cNvPr id="15" name="Rounded Rectangle 14"/>
          <p:cNvSpPr/>
          <p:nvPr/>
        </p:nvSpPr>
        <p:spPr>
          <a:xfrm>
            <a:off x="6796724" y="5620389"/>
            <a:ext cx="1481579" cy="424206"/>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dirty="0"/>
              <a:t>Consumer 2</a:t>
            </a:r>
            <a:endParaRPr lang="en-IN" dirty="0"/>
          </a:p>
        </p:txBody>
      </p:sp>
      <p:sp>
        <p:nvSpPr>
          <p:cNvPr id="20" name="Left Brace 19"/>
          <p:cNvSpPr/>
          <p:nvPr/>
        </p:nvSpPr>
        <p:spPr>
          <a:xfrm>
            <a:off x="6268825" y="4835951"/>
            <a:ext cx="377072" cy="1065228"/>
          </a:xfrm>
          <a:prstGeom prst="leftBrace">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Tree>
    <p:extLst>
      <p:ext uri="{BB962C8B-B14F-4D97-AF65-F5344CB8AC3E}">
        <p14:creationId xmlns:p14="http://schemas.microsoft.com/office/powerpoint/2010/main" val="6290869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F5BCF-706B-6A4A-CE98-8A0644CFA57D}"/>
              </a:ext>
            </a:extLst>
          </p:cNvPr>
          <p:cNvSpPr>
            <a:spLocks noGrp="1"/>
          </p:cNvSpPr>
          <p:nvPr>
            <p:ph type="title"/>
          </p:nvPr>
        </p:nvSpPr>
        <p:spPr/>
        <p:txBody>
          <a:bodyPr/>
          <a:lstStyle/>
          <a:p>
            <a:r>
              <a:rPr lang="en-US" dirty="0"/>
              <a:t>JPA</a:t>
            </a:r>
            <a:endParaRPr lang="en-IN" dirty="0"/>
          </a:p>
        </p:txBody>
      </p:sp>
      <p:sp>
        <p:nvSpPr>
          <p:cNvPr id="3" name="Content Placeholder 2">
            <a:extLst>
              <a:ext uri="{FF2B5EF4-FFF2-40B4-BE49-F238E27FC236}">
                <a16:creationId xmlns:a16="http://schemas.microsoft.com/office/drawing/2014/main" id="{7606E5D4-773D-FF82-913A-7B3D4DEC3D2F}"/>
              </a:ext>
            </a:extLst>
          </p:cNvPr>
          <p:cNvSpPr>
            <a:spLocks noGrp="1"/>
          </p:cNvSpPr>
          <p:nvPr>
            <p:ph idx="1"/>
          </p:nvPr>
        </p:nvSpPr>
        <p:spPr/>
        <p:txBody>
          <a:bodyPr/>
          <a:lstStyle/>
          <a:p>
            <a:pPr algn="just">
              <a:spcBef>
                <a:spcPts val="1498"/>
              </a:spcBef>
              <a:spcAft>
                <a:spcPts val="1195"/>
              </a:spcAft>
            </a:pPr>
            <a:r>
              <a:rPr lang="en-US" sz="1800" b="1" i="0" dirty="0">
                <a:solidFill>
                  <a:srgbClr val="FF0000"/>
                </a:solidFill>
                <a:effectLst/>
                <a:latin typeface="Cambria" panose="02040503050406030204" pitchFamily="18" charset="0"/>
              </a:rPr>
              <a:t>Can JPA be used alone without hibernate</a:t>
            </a:r>
          </a:p>
          <a:p>
            <a:pPr algn="just">
              <a:spcBef>
                <a:spcPts val="0"/>
              </a:spcBef>
              <a:spcAft>
                <a:spcPts val="0"/>
              </a:spcAft>
            </a:pPr>
            <a:r>
              <a:rPr lang="en-US" sz="1800" b="0" i="0" dirty="0">
                <a:solidFill>
                  <a:srgbClr val="000000"/>
                </a:solidFill>
                <a:effectLst/>
                <a:latin typeface="Cambria" panose="02040503050406030204" pitchFamily="18" charset="0"/>
              </a:rPr>
              <a:t>No, JPA cannot be used alone. JPA is a specification from Oracle/Sun, and we have to use the implementation from any of the provider. Hibernate, </a:t>
            </a:r>
            <a:r>
              <a:rPr lang="en-US" sz="1800" b="0" i="0" dirty="0" err="1">
                <a:solidFill>
                  <a:srgbClr val="000000"/>
                </a:solidFill>
                <a:effectLst/>
                <a:latin typeface="Cambria" panose="02040503050406030204" pitchFamily="18" charset="0"/>
              </a:rPr>
              <a:t>OpenJPA</a:t>
            </a:r>
            <a:r>
              <a:rPr lang="en-US" sz="1800" b="0" i="0" dirty="0">
                <a:solidFill>
                  <a:srgbClr val="000000"/>
                </a:solidFill>
                <a:effectLst/>
                <a:latin typeface="Cambria" panose="02040503050406030204" pitchFamily="18" charset="0"/>
              </a:rPr>
              <a:t> and many providers have implemented this JPA specification. In our tutorials we used Hibernate implementation.</a:t>
            </a:r>
          </a:p>
          <a:p>
            <a:pPr algn="just">
              <a:spcBef>
                <a:spcPts val="0"/>
              </a:spcBef>
              <a:spcAft>
                <a:spcPts val="0"/>
              </a:spcAft>
            </a:pPr>
            <a:r>
              <a:rPr lang="en-US" sz="1800" b="0" i="0" dirty="0">
                <a:solidFill>
                  <a:srgbClr val="000000"/>
                </a:solidFill>
                <a:effectLst/>
                <a:latin typeface="Cambria" panose="02040503050406030204" pitchFamily="18" charset="0"/>
              </a:rPr>
              <a:t>Hibernate has implemented JPA, and along with this, hibernate has its own ORM implementation.</a:t>
            </a:r>
          </a:p>
          <a:p>
            <a:pPr algn="just">
              <a:spcBef>
                <a:spcPts val="0"/>
              </a:spcBef>
              <a:spcAft>
                <a:spcPts val="0"/>
              </a:spcAft>
            </a:pPr>
            <a:r>
              <a:rPr lang="en-US" sz="1800" b="0" i="0" dirty="0">
                <a:solidFill>
                  <a:srgbClr val="000000"/>
                </a:solidFill>
                <a:effectLst/>
                <a:latin typeface="Cambria" panose="02040503050406030204" pitchFamily="18" charset="0"/>
              </a:rPr>
              <a:t>Many organizations are using plain hibernate and hibernate came before JPA. After JPA is released, hibernate has implemented this JPA.</a:t>
            </a:r>
          </a:p>
          <a:p>
            <a:pPr algn="just">
              <a:spcBef>
                <a:spcPts val="0"/>
              </a:spcBef>
              <a:spcAft>
                <a:spcPts val="0"/>
              </a:spcAft>
            </a:pPr>
            <a:r>
              <a:rPr lang="en-US" sz="1800" b="0" i="0" dirty="0">
                <a:solidFill>
                  <a:srgbClr val="000000"/>
                </a:solidFill>
                <a:effectLst/>
                <a:latin typeface="Cambria" panose="02040503050406030204" pitchFamily="18" charset="0"/>
              </a:rPr>
              <a:t>Please remember, if you are using JPA with hibernate implementation, then you should say that you are using JPA not hibernate. I have seen developers who are software architects don’t know the difference between JPA and hibernate. </a:t>
            </a:r>
          </a:p>
          <a:p>
            <a:pPr algn="just">
              <a:spcBef>
                <a:spcPts val="0"/>
              </a:spcBef>
              <a:spcAft>
                <a:spcPts val="0"/>
              </a:spcAft>
            </a:pPr>
            <a:r>
              <a:rPr lang="en-US" sz="1800" b="0" i="0" dirty="0">
                <a:solidFill>
                  <a:srgbClr val="000000"/>
                </a:solidFill>
                <a:effectLst/>
                <a:latin typeface="Cambria" panose="02040503050406030204" pitchFamily="18" charset="0"/>
              </a:rPr>
              <a:t>JPA is a specification and Hibernate is an implementation, also remember Hibernate has its own ORM implementation, means before JPA, many developers and organizations were using hibernate own ORM implementation. So hibernate has two implementation, one is implementation for JPA and second is its own ORM implementation.</a:t>
            </a:r>
          </a:p>
        </p:txBody>
      </p:sp>
    </p:spTree>
    <p:extLst>
      <p:ext uri="{BB962C8B-B14F-4D97-AF65-F5344CB8AC3E}">
        <p14:creationId xmlns:p14="http://schemas.microsoft.com/office/powerpoint/2010/main" val="413901642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5926" y="1357460"/>
            <a:ext cx="8936611" cy="3676453"/>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IN"/>
          </a:p>
        </p:txBody>
      </p:sp>
      <p:sp>
        <p:nvSpPr>
          <p:cNvPr id="5" name="TextBox 4"/>
          <p:cNvSpPr txBox="1"/>
          <p:nvPr/>
        </p:nvSpPr>
        <p:spPr>
          <a:xfrm>
            <a:off x="1687399" y="810705"/>
            <a:ext cx="4110086" cy="369332"/>
          </a:xfrm>
          <a:prstGeom prst="rect">
            <a:avLst/>
          </a:prstGeom>
          <a:noFill/>
        </p:spPr>
        <p:txBody>
          <a:bodyPr wrap="square" rtlCol="0">
            <a:spAutoFit/>
          </a:bodyPr>
          <a:lstStyle/>
          <a:p>
            <a:r>
              <a:rPr lang="en-US" dirty="0"/>
              <a:t>Topic A</a:t>
            </a:r>
            <a:endParaRPr lang="en-IN" dirty="0"/>
          </a:p>
        </p:txBody>
      </p:sp>
      <p:sp>
        <p:nvSpPr>
          <p:cNvPr id="6" name="Rounded Rectangle 5"/>
          <p:cNvSpPr/>
          <p:nvPr/>
        </p:nvSpPr>
        <p:spPr>
          <a:xfrm>
            <a:off x="546757" y="1602558"/>
            <a:ext cx="1715679" cy="424206"/>
          </a:xfrm>
          <a:prstGeom prst="roundRect">
            <a:avLst/>
          </a:prstGeom>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t>Partition 0</a:t>
            </a:r>
            <a:endParaRPr lang="en-IN" dirty="0"/>
          </a:p>
        </p:txBody>
      </p:sp>
      <p:sp>
        <p:nvSpPr>
          <p:cNvPr id="7" name="Rounded Rectangle 6"/>
          <p:cNvSpPr/>
          <p:nvPr/>
        </p:nvSpPr>
        <p:spPr>
          <a:xfrm>
            <a:off x="546756" y="2744773"/>
            <a:ext cx="1715679" cy="424206"/>
          </a:xfrm>
          <a:prstGeom prst="roundRect">
            <a:avLst/>
          </a:prstGeom>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t>Partition 1</a:t>
            </a:r>
            <a:endParaRPr lang="en-IN" dirty="0"/>
          </a:p>
        </p:txBody>
      </p:sp>
      <p:graphicFrame>
        <p:nvGraphicFramePr>
          <p:cNvPr id="8" name="Table 7"/>
          <p:cNvGraphicFramePr>
            <a:graphicFrameLocks noGrp="1"/>
          </p:cNvGraphicFramePr>
          <p:nvPr>
            <p:extLst>
              <p:ext uri="{D42A27DB-BD31-4B8C-83A1-F6EECF244321}">
                <p14:modId xmlns:p14="http://schemas.microsoft.com/office/powerpoint/2010/main" val="2022149297"/>
              </p:ext>
            </p:extLst>
          </p:nvPr>
        </p:nvGraphicFramePr>
        <p:xfrm>
          <a:off x="2507530" y="1553776"/>
          <a:ext cx="5893847" cy="640080"/>
        </p:xfrm>
        <a:graphic>
          <a:graphicData uri="http://schemas.openxmlformats.org/drawingml/2006/table">
            <a:tbl>
              <a:tblPr firstRow="1" bandRow="1">
                <a:tableStyleId>{5C22544A-7EE6-4342-B048-85BDC9FD1C3A}</a:tableStyleId>
              </a:tblPr>
              <a:tblGrid>
                <a:gridCol w="982308">
                  <a:extLst>
                    <a:ext uri="{9D8B030D-6E8A-4147-A177-3AD203B41FA5}">
                      <a16:colId xmlns:a16="http://schemas.microsoft.com/office/drawing/2014/main" val="3364037539"/>
                    </a:ext>
                  </a:extLst>
                </a:gridCol>
                <a:gridCol w="982308">
                  <a:extLst>
                    <a:ext uri="{9D8B030D-6E8A-4147-A177-3AD203B41FA5}">
                      <a16:colId xmlns:a16="http://schemas.microsoft.com/office/drawing/2014/main" val="982176867"/>
                    </a:ext>
                  </a:extLst>
                </a:gridCol>
                <a:gridCol w="982308">
                  <a:extLst>
                    <a:ext uri="{9D8B030D-6E8A-4147-A177-3AD203B41FA5}">
                      <a16:colId xmlns:a16="http://schemas.microsoft.com/office/drawing/2014/main" val="2268298990"/>
                    </a:ext>
                  </a:extLst>
                </a:gridCol>
                <a:gridCol w="982308">
                  <a:extLst>
                    <a:ext uri="{9D8B030D-6E8A-4147-A177-3AD203B41FA5}">
                      <a16:colId xmlns:a16="http://schemas.microsoft.com/office/drawing/2014/main" val="1929165912"/>
                    </a:ext>
                  </a:extLst>
                </a:gridCol>
                <a:gridCol w="1964615">
                  <a:extLst>
                    <a:ext uri="{9D8B030D-6E8A-4147-A177-3AD203B41FA5}">
                      <a16:colId xmlns:a16="http://schemas.microsoft.com/office/drawing/2014/main" val="4150936108"/>
                    </a:ext>
                  </a:extLst>
                </a:gridCol>
              </a:tblGrid>
              <a:tr h="532703">
                <a:tc>
                  <a:txBody>
                    <a:bodyPr/>
                    <a:lstStyle/>
                    <a:p>
                      <a:r>
                        <a:rPr lang="en-US" dirty="0"/>
                        <a:t>ABC</a:t>
                      </a:r>
                    </a:p>
                    <a:p>
                      <a:r>
                        <a:rPr lang="en-US" dirty="0"/>
                        <a:t>0</a:t>
                      </a:r>
                      <a:endParaRPr lang="en-IN" dirty="0"/>
                    </a:p>
                  </a:txBody>
                  <a:tcPr/>
                </a:tc>
                <a:tc>
                  <a:txBody>
                    <a:bodyPr/>
                    <a:lstStyle/>
                    <a:p>
                      <a:r>
                        <a:rPr lang="en-US" dirty="0"/>
                        <a:t>DEF</a:t>
                      </a:r>
                    </a:p>
                    <a:p>
                      <a:r>
                        <a:rPr lang="en-US" dirty="0"/>
                        <a:t>1</a:t>
                      </a:r>
                      <a:endParaRPr lang="en-IN" dirty="0"/>
                    </a:p>
                  </a:txBody>
                  <a:tcPr/>
                </a:tc>
                <a:tc>
                  <a:txBody>
                    <a:bodyPr/>
                    <a:lstStyle/>
                    <a:p>
                      <a:r>
                        <a:rPr lang="en-US" dirty="0"/>
                        <a:t>GHI</a:t>
                      </a:r>
                    </a:p>
                    <a:p>
                      <a:r>
                        <a:rPr lang="en-US" dirty="0"/>
                        <a:t>2</a:t>
                      </a:r>
                      <a:endParaRPr lang="en-IN" dirty="0"/>
                    </a:p>
                  </a:txBody>
                  <a:tcPr/>
                </a:tc>
                <a:tc>
                  <a:txBody>
                    <a:bodyPr/>
                    <a:lstStyle/>
                    <a:p>
                      <a:r>
                        <a:rPr lang="en-US" dirty="0"/>
                        <a:t>JKL</a:t>
                      </a:r>
                    </a:p>
                    <a:p>
                      <a:r>
                        <a:rPr lang="en-US" dirty="0"/>
                        <a:t>3</a:t>
                      </a:r>
                      <a:endParaRPr lang="en-IN" dirty="0"/>
                    </a:p>
                  </a:txBody>
                  <a:tcPr/>
                </a:tc>
                <a:tc>
                  <a:txBody>
                    <a:bodyPr/>
                    <a:lstStyle/>
                    <a:p>
                      <a:r>
                        <a:rPr lang="en-US" dirty="0"/>
                        <a:t>-- -- ---- --- -</a:t>
                      </a:r>
                      <a:endParaRPr lang="en-IN" dirty="0"/>
                    </a:p>
                  </a:txBody>
                  <a:tcPr/>
                </a:tc>
                <a:extLst>
                  <a:ext uri="{0D108BD9-81ED-4DB2-BD59-A6C34878D82A}">
                    <a16:rowId xmlns:a16="http://schemas.microsoft.com/office/drawing/2014/main" val="2147954716"/>
                  </a:ext>
                </a:extLst>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1654426007"/>
              </p:ext>
            </p:extLst>
          </p:nvPr>
        </p:nvGraphicFramePr>
        <p:xfrm>
          <a:off x="2507529" y="2599128"/>
          <a:ext cx="6655321" cy="640080"/>
        </p:xfrm>
        <a:graphic>
          <a:graphicData uri="http://schemas.openxmlformats.org/drawingml/2006/table">
            <a:tbl>
              <a:tblPr firstRow="1" bandRow="1">
                <a:tableStyleId>{5C22544A-7EE6-4342-B048-85BDC9FD1C3A}</a:tableStyleId>
              </a:tblPr>
              <a:tblGrid>
                <a:gridCol w="950760">
                  <a:extLst>
                    <a:ext uri="{9D8B030D-6E8A-4147-A177-3AD203B41FA5}">
                      <a16:colId xmlns:a16="http://schemas.microsoft.com/office/drawing/2014/main" val="3364037539"/>
                    </a:ext>
                  </a:extLst>
                </a:gridCol>
                <a:gridCol w="950760">
                  <a:extLst>
                    <a:ext uri="{9D8B030D-6E8A-4147-A177-3AD203B41FA5}">
                      <a16:colId xmlns:a16="http://schemas.microsoft.com/office/drawing/2014/main" val="982176867"/>
                    </a:ext>
                  </a:extLst>
                </a:gridCol>
                <a:gridCol w="950760">
                  <a:extLst>
                    <a:ext uri="{9D8B030D-6E8A-4147-A177-3AD203B41FA5}">
                      <a16:colId xmlns:a16="http://schemas.microsoft.com/office/drawing/2014/main" val="2268298990"/>
                    </a:ext>
                  </a:extLst>
                </a:gridCol>
                <a:gridCol w="950760">
                  <a:extLst>
                    <a:ext uri="{9D8B030D-6E8A-4147-A177-3AD203B41FA5}">
                      <a16:colId xmlns:a16="http://schemas.microsoft.com/office/drawing/2014/main" val="1929165912"/>
                    </a:ext>
                  </a:extLst>
                </a:gridCol>
                <a:gridCol w="950760">
                  <a:extLst>
                    <a:ext uri="{9D8B030D-6E8A-4147-A177-3AD203B41FA5}">
                      <a16:colId xmlns:a16="http://schemas.microsoft.com/office/drawing/2014/main" val="4150936108"/>
                    </a:ext>
                  </a:extLst>
                </a:gridCol>
                <a:gridCol w="628812">
                  <a:extLst>
                    <a:ext uri="{9D8B030D-6E8A-4147-A177-3AD203B41FA5}">
                      <a16:colId xmlns:a16="http://schemas.microsoft.com/office/drawing/2014/main" val="4010885572"/>
                    </a:ext>
                  </a:extLst>
                </a:gridCol>
                <a:gridCol w="1272709">
                  <a:extLst>
                    <a:ext uri="{9D8B030D-6E8A-4147-A177-3AD203B41FA5}">
                      <a16:colId xmlns:a16="http://schemas.microsoft.com/office/drawing/2014/main" val="1901431609"/>
                    </a:ext>
                  </a:extLst>
                </a:gridCol>
              </a:tblGrid>
              <a:tr h="532703">
                <a:tc>
                  <a:txBody>
                    <a:bodyPr/>
                    <a:lstStyle/>
                    <a:p>
                      <a:r>
                        <a:rPr lang="en-US" dirty="0"/>
                        <a:t>ABC</a:t>
                      </a:r>
                    </a:p>
                    <a:p>
                      <a:r>
                        <a:rPr lang="en-US" dirty="0"/>
                        <a:t>0</a:t>
                      </a:r>
                      <a:endParaRPr lang="en-IN" dirty="0"/>
                    </a:p>
                  </a:txBody>
                  <a:tcPr/>
                </a:tc>
                <a:tc>
                  <a:txBody>
                    <a:bodyPr/>
                    <a:lstStyle/>
                    <a:p>
                      <a:r>
                        <a:rPr lang="en-US" dirty="0"/>
                        <a:t>DEF</a:t>
                      </a:r>
                    </a:p>
                    <a:p>
                      <a:r>
                        <a:rPr lang="en-US" dirty="0"/>
                        <a:t>1</a:t>
                      </a:r>
                      <a:endParaRPr lang="en-IN" dirty="0"/>
                    </a:p>
                  </a:txBody>
                  <a:tcPr/>
                </a:tc>
                <a:tc>
                  <a:txBody>
                    <a:bodyPr/>
                    <a:lstStyle/>
                    <a:p>
                      <a:r>
                        <a:rPr lang="en-US" dirty="0"/>
                        <a:t>GHI</a:t>
                      </a:r>
                    </a:p>
                    <a:p>
                      <a:r>
                        <a:rPr lang="en-US" dirty="0"/>
                        <a:t>2</a:t>
                      </a:r>
                      <a:endParaRPr lang="en-IN" dirty="0"/>
                    </a:p>
                  </a:txBody>
                  <a:tcPr/>
                </a:tc>
                <a:tc>
                  <a:txBody>
                    <a:bodyPr/>
                    <a:lstStyle/>
                    <a:p>
                      <a:r>
                        <a:rPr lang="en-US" dirty="0"/>
                        <a:t>JKL</a:t>
                      </a:r>
                    </a:p>
                    <a:p>
                      <a:r>
                        <a:rPr lang="en-US" dirty="0"/>
                        <a:t>3</a:t>
                      </a:r>
                      <a:endParaRPr lang="en-IN" dirty="0"/>
                    </a:p>
                  </a:txBody>
                  <a:tcPr/>
                </a:tc>
                <a:tc>
                  <a:txBody>
                    <a:bodyPr/>
                    <a:lstStyle/>
                    <a:p>
                      <a:r>
                        <a:rPr lang="en-US" dirty="0"/>
                        <a:t>MNO</a:t>
                      </a:r>
                    </a:p>
                    <a:p>
                      <a:r>
                        <a:rPr lang="en-US" dirty="0"/>
                        <a:t>4</a:t>
                      </a:r>
                      <a:endParaRPr lang="en-IN" dirty="0"/>
                    </a:p>
                  </a:txBody>
                  <a:tcPr/>
                </a:tc>
                <a:tc>
                  <a:txBody>
                    <a:bodyPr/>
                    <a:lstStyle/>
                    <a:p>
                      <a:r>
                        <a:rPr lang="en-US" dirty="0"/>
                        <a:t>PQR</a:t>
                      </a:r>
                    </a:p>
                    <a:p>
                      <a:r>
                        <a:rPr lang="en-US" dirty="0"/>
                        <a:t>5</a:t>
                      </a:r>
                      <a:endParaRPr lang="en-IN" dirty="0"/>
                    </a:p>
                  </a:txBody>
                  <a:tcPr/>
                </a:tc>
                <a:tc>
                  <a:txBody>
                    <a:bodyPr/>
                    <a:lstStyle/>
                    <a:p>
                      <a:r>
                        <a:rPr lang="en-US" dirty="0"/>
                        <a:t>-- --- -- --- --- </a:t>
                      </a:r>
                      <a:endParaRPr lang="en-IN" dirty="0"/>
                    </a:p>
                  </a:txBody>
                  <a:tcPr/>
                </a:tc>
                <a:extLst>
                  <a:ext uri="{0D108BD9-81ED-4DB2-BD59-A6C34878D82A}">
                    <a16:rowId xmlns:a16="http://schemas.microsoft.com/office/drawing/2014/main" val="2147954716"/>
                  </a:ext>
                </a:extLst>
              </a:tr>
            </a:tbl>
          </a:graphicData>
        </a:graphic>
      </p:graphicFrame>
      <p:sp>
        <p:nvSpPr>
          <p:cNvPr id="3" name="Rectangle 2"/>
          <p:cNvSpPr/>
          <p:nvPr/>
        </p:nvSpPr>
        <p:spPr>
          <a:xfrm>
            <a:off x="9768261" y="1007408"/>
            <a:ext cx="1366887" cy="876692"/>
          </a:xfrm>
          <a:prstGeom prst="rect">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Producer Client 1</a:t>
            </a:r>
            <a:endParaRPr lang="en-IN" dirty="0"/>
          </a:p>
        </p:txBody>
      </p:sp>
      <p:sp>
        <p:nvSpPr>
          <p:cNvPr id="10" name="Rectangle 9"/>
          <p:cNvSpPr/>
          <p:nvPr/>
        </p:nvSpPr>
        <p:spPr>
          <a:xfrm>
            <a:off x="9829537" y="2649245"/>
            <a:ext cx="1366887" cy="876692"/>
          </a:xfrm>
          <a:prstGeom prst="rect">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Producer Client 2</a:t>
            </a:r>
            <a:endParaRPr lang="en-IN" dirty="0"/>
          </a:p>
        </p:txBody>
      </p:sp>
      <p:sp>
        <p:nvSpPr>
          <p:cNvPr id="12" name="Rounded Rectangle 11"/>
          <p:cNvSpPr/>
          <p:nvPr/>
        </p:nvSpPr>
        <p:spPr>
          <a:xfrm>
            <a:off x="565612" y="3555328"/>
            <a:ext cx="1715679" cy="424206"/>
          </a:xfrm>
          <a:prstGeom prst="roundRect">
            <a:avLst/>
          </a:prstGeom>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t>Partition 2</a:t>
            </a:r>
            <a:endParaRPr lang="en-IN" dirty="0"/>
          </a:p>
        </p:txBody>
      </p:sp>
      <p:sp>
        <p:nvSpPr>
          <p:cNvPr id="13" name="Rounded Rectangle 12"/>
          <p:cNvSpPr/>
          <p:nvPr/>
        </p:nvSpPr>
        <p:spPr>
          <a:xfrm>
            <a:off x="509051" y="4394313"/>
            <a:ext cx="1715679" cy="424206"/>
          </a:xfrm>
          <a:prstGeom prst="roundRect">
            <a:avLst/>
          </a:prstGeom>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t>Partition 3</a:t>
            </a:r>
            <a:endParaRPr lang="en-IN" dirty="0"/>
          </a:p>
        </p:txBody>
      </p:sp>
      <p:graphicFrame>
        <p:nvGraphicFramePr>
          <p:cNvPr id="14" name="Table 13"/>
          <p:cNvGraphicFramePr>
            <a:graphicFrameLocks noGrp="1"/>
          </p:cNvGraphicFramePr>
          <p:nvPr>
            <p:extLst>
              <p:ext uri="{D42A27DB-BD31-4B8C-83A1-F6EECF244321}">
                <p14:modId xmlns:p14="http://schemas.microsoft.com/office/powerpoint/2010/main" val="955715849"/>
              </p:ext>
            </p:extLst>
          </p:nvPr>
        </p:nvGraphicFramePr>
        <p:xfrm>
          <a:off x="2469824" y="3525937"/>
          <a:ext cx="5893847" cy="532703"/>
        </p:xfrm>
        <a:graphic>
          <a:graphicData uri="http://schemas.openxmlformats.org/drawingml/2006/table">
            <a:tbl>
              <a:tblPr firstRow="1" bandRow="1">
                <a:tableStyleId>{5C22544A-7EE6-4342-B048-85BDC9FD1C3A}</a:tableStyleId>
              </a:tblPr>
              <a:tblGrid>
                <a:gridCol w="982308">
                  <a:extLst>
                    <a:ext uri="{9D8B030D-6E8A-4147-A177-3AD203B41FA5}">
                      <a16:colId xmlns:a16="http://schemas.microsoft.com/office/drawing/2014/main" val="3364037539"/>
                    </a:ext>
                  </a:extLst>
                </a:gridCol>
                <a:gridCol w="982308">
                  <a:extLst>
                    <a:ext uri="{9D8B030D-6E8A-4147-A177-3AD203B41FA5}">
                      <a16:colId xmlns:a16="http://schemas.microsoft.com/office/drawing/2014/main" val="982176867"/>
                    </a:ext>
                  </a:extLst>
                </a:gridCol>
                <a:gridCol w="982308">
                  <a:extLst>
                    <a:ext uri="{9D8B030D-6E8A-4147-A177-3AD203B41FA5}">
                      <a16:colId xmlns:a16="http://schemas.microsoft.com/office/drawing/2014/main" val="2268298990"/>
                    </a:ext>
                  </a:extLst>
                </a:gridCol>
                <a:gridCol w="982308">
                  <a:extLst>
                    <a:ext uri="{9D8B030D-6E8A-4147-A177-3AD203B41FA5}">
                      <a16:colId xmlns:a16="http://schemas.microsoft.com/office/drawing/2014/main" val="1929165912"/>
                    </a:ext>
                  </a:extLst>
                </a:gridCol>
                <a:gridCol w="1964615">
                  <a:extLst>
                    <a:ext uri="{9D8B030D-6E8A-4147-A177-3AD203B41FA5}">
                      <a16:colId xmlns:a16="http://schemas.microsoft.com/office/drawing/2014/main" val="4150936108"/>
                    </a:ext>
                  </a:extLst>
                </a:gridCol>
              </a:tblGrid>
              <a:tr h="532703">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2147954716"/>
                  </a:ext>
                </a:extLst>
              </a:tr>
            </a:tbl>
          </a:graphicData>
        </a:graphic>
      </p:graphicFrame>
      <p:graphicFrame>
        <p:nvGraphicFramePr>
          <p:cNvPr id="15" name="Table 14"/>
          <p:cNvGraphicFramePr>
            <a:graphicFrameLocks noGrp="1"/>
          </p:cNvGraphicFramePr>
          <p:nvPr>
            <p:extLst>
              <p:ext uri="{D42A27DB-BD31-4B8C-83A1-F6EECF244321}">
                <p14:modId xmlns:p14="http://schemas.microsoft.com/office/powerpoint/2010/main" val="4164150273"/>
              </p:ext>
            </p:extLst>
          </p:nvPr>
        </p:nvGraphicFramePr>
        <p:xfrm>
          <a:off x="2469824" y="4248668"/>
          <a:ext cx="6655321" cy="532703"/>
        </p:xfrm>
        <a:graphic>
          <a:graphicData uri="http://schemas.openxmlformats.org/drawingml/2006/table">
            <a:tbl>
              <a:tblPr firstRow="1" bandRow="1">
                <a:tableStyleId>{5C22544A-7EE6-4342-B048-85BDC9FD1C3A}</a:tableStyleId>
              </a:tblPr>
              <a:tblGrid>
                <a:gridCol w="950760">
                  <a:extLst>
                    <a:ext uri="{9D8B030D-6E8A-4147-A177-3AD203B41FA5}">
                      <a16:colId xmlns:a16="http://schemas.microsoft.com/office/drawing/2014/main" val="3364037539"/>
                    </a:ext>
                  </a:extLst>
                </a:gridCol>
                <a:gridCol w="950760">
                  <a:extLst>
                    <a:ext uri="{9D8B030D-6E8A-4147-A177-3AD203B41FA5}">
                      <a16:colId xmlns:a16="http://schemas.microsoft.com/office/drawing/2014/main" val="982176867"/>
                    </a:ext>
                  </a:extLst>
                </a:gridCol>
                <a:gridCol w="950760">
                  <a:extLst>
                    <a:ext uri="{9D8B030D-6E8A-4147-A177-3AD203B41FA5}">
                      <a16:colId xmlns:a16="http://schemas.microsoft.com/office/drawing/2014/main" val="2268298990"/>
                    </a:ext>
                  </a:extLst>
                </a:gridCol>
                <a:gridCol w="950760">
                  <a:extLst>
                    <a:ext uri="{9D8B030D-6E8A-4147-A177-3AD203B41FA5}">
                      <a16:colId xmlns:a16="http://schemas.microsoft.com/office/drawing/2014/main" val="1929165912"/>
                    </a:ext>
                  </a:extLst>
                </a:gridCol>
                <a:gridCol w="950760">
                  <a:extLst>
                    <a:ext uri="{9D8B030D-6E8A-4147-A177-3AD203B41FA5}">
                      <a16:colId xmlns:a16="http://schemas.microsoft.com/office/drawing/2014/main" val="4150936108"/>
                    </a:ext>
                  </a:extLst>
                </a:gridCol>
                <a:gridCol w="628812">
                  <a:extLst>
                    <a:ext uri="{9D8B030D-6E8A-4147-A177-3AD203B41FA5}">
                      <a16:colId xmlns:a16="http://schemas.microsoft.com/office/drawing/2014/main" val="4010885572"/>
                    </a:ext>
                  </a:extLst>
                </a:gridCol>
                <a:gridCol w="1272709">
                  <a:extLst>
                    <a:ext uri="{9D8B030D-6E8A-4147-A177-3AD203B41FA5}">
                      <a16:colId xmlns:a16="http://schemas.microsoft.com/office/drawing/2014/main" val="1901431609"/>
                    </a:ext>
                  </a:extLst>
                </a:gridCol>
              </a:tblGrid>
              <a:tr h="532703">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2147954716"/>
                  </a:ext>
                </a:extLst>
              </a:tr>
            </a:tbl>
          </a:graphicData>
        </a:graphic>
      </p:graphicFrame>
      <p:cxnSp>
        <p:nvCxnSpPr>
          <p:cNvPr id="18" name="Straight Arrow Connector 17"/>
          <p:cNvCxnSpPr>
            <a:stCxn id="3" idx="1"/>
            <a:endCxn id="8" idx="3"/>
          </p:cNvCxnSpPr>
          <p:nvPr/>
        </p:nvCxnSpPr>
        <p:spPr>
          <a:xfrm flipH="1">
            <a:off x="8401377" y="1445754"/>
            <a:ext cx="1366884" cy="428062"/>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8022211" y="1008798"/>
            <a:ext cx="1885361" cy="646331"/>
          </a:xfrm>
          <a:prstGeom prst="rect">
            <a:avLst/>
          </a:prstGeom>
          <a:noFill/>
        </p:spPr>
        <p:txBody>
          <a:bodyPr wrap="square" rtlCol="0">
            <a:spAutoFit/>
          </a:bodyPr>
          <a:lstStyle/>
          <a:p>
            <a:r>
              <a:rPr lang="en-US" dirty="0"/>
              <a:t>Event sent and appended to P0</a:t>
            </a:r>
            <a:endParaRPr lang="en-IN" dirty="0"/>
          </a:p>
        </p:txBody>
      </p:sp>
      <p:cxnSp>
        <p:nvCxnSpPr>
          <p:cNvPr id="21" name="Straight Arrow Connector 20"/>
          <p:cNvCxnSpPr>
            <a:endCxn id="11" idx="3"/>
          </p:cNvCxnSpPr>
          <p:nvPr/>
        </p:nvCxnSpPr>
        <p:spPr>
          <a:xfrm flipH="1">
            <a:off x="9162850" y="1451728"/>
            <a:ext cx="598607" cy="1467440"/>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10" idx="1"/>
            <a:endCxn id="14" idx="3"/>
          </p:cNvCxnSpPr>
          <p:nvPr/>
        </p:nvCxnSpPr>
        <p:spPr>
          <a:xfrm flipH="1">
            <a:off x="8363671" y="3087591"/>
            <a:ext cx="1465866" cy="704697"/>
          </a:xfrm>
          <a:prstGeom prst="straightConnector1">
            <a:avLst/>
          </a:prstGeom>
          <a:ln w="381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10" idx="1"/>
            <a:endCxn id="11" idx="3"/>
          </p:cNvCxnSpPr>
          <p:nvPr/>
        </p:nvCxnSpPr>
        <p:spPr>
          <a:xfrm flipH="1" flipV="1">
            <a:off x="9162850" y="2919168"/>
            <a:ext cx="666687" cy="168423"/>
          </a:xfrm>
          <a:prstGeom prst="straightConnector1">
            <a:avLst/>
          </a:prstGeom>
          <a:ln w="381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3286290" y="5732986"/>
            <a:ext cx="1630839" cy="369332"/>
          </a:xfrm>
          <a:prstGeom prst="rect">
            <a:avLst/>
          </a:prstGeom>
          <a:noFill/>
        </p:spPr>
        <p:txBody>
          <a:bodyPr wrap="square" rtlCol="0">
            <a:spAutoFit/>
          </a:bodyPr>
          <a:lstStyle/>
          <a:p>
            <a:r>
              <a:rPr lang="en-US" dirty="0"/>
              <a:t>Offset Values</a:t>
            </a:r>
            <a:endParaRPr lang="en-IN" dirty="0"/>
          </a:p>
        </p:txBody>
      </p:sp>
      <p:cxnSp>
        <p:nvCxnSpPr>
          <p:cNvPr id="29" name="Straight Arrow Connector 28"/>
          <p:cNvCxnSpPr>
            <a:stCxn id="27" idx="0"/>
          </p:cNvCxnSpPr>
          <p:nvPr/>
        </p:nvCxnSpPr>
        <p:spPr>
          <a:xfrm flipH="1" flipV="1">
            <a:off x="2730112" y="3150044"/>
            <a:ext cx="1371598" cy="2582942"/>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2140504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58219"/>
            <a:ext cx="10515600" cy="5818744"/>
          </a:xfrm>
        </p:spPr>
        <p:txBody>
          <a:bodyPr/>
          <a:lstStyle/>
          <a:p>
            <a:r>
              <a:rPr lang="en-US" dirty="0"/>
              <a:t>Admin API-</a:t>
            </a:r>
          </a:p>
          <a:p>
            <a:pPr lvl="1"/>
            <a:r>
              <a:rPr lang="en-US" dirty="0"/>
              <a:t>To manage and inspect the brokers, topics and other </a:t>
            </a:r>
            <a:r>
              <a:rPr lang="en-US" dirty="0" err="1"/>
              <a:t>kafka</a:t>
            </a:r>
            <a:r>
              <a:rPr lang="en-US" dirty="0"/>
              <a:t> objects.</a:t>
            </a:r>
            <a:endParaRPr lang="en-IN" dirty="0"/>
          </a:p>
          <a:p>
            <a:r>
              <a:rPr lang="en-US" dirty="0"/>
              <a:t>Producer API-</a:t>
            </a:r>
          </a:p>
          <a:p>
            <a:pPr lvl="1"/>
            <a:r>
              <a:rPr lang="en-US" dirty="0"/>
              <a:t>Allows application to publish stream of records to one or more topics in the </a:t>
            </a:r>
            <a:r>
              <a:rPr lang="en-US" dirty="0" err="1"/>
              <a:t>kafka</a:t>
            </a:r>
            <a:r>
              <a:rPr lang="en-US" dirty="0"/>
              <a:t> cluster</a:t>
            </a:r>
          </a:p>
          <a:p>
            <a:r>
              <a:rPr lang="en-US" dirty="0"/>
              <a:t>Consumer API-</a:t>
            </a:r>
          </a:p>
          <a:p>
            <a:pPr lvl="1"/>
            <a:r>
              <a:rPr lang="en-US" dirty="0"/>
              <a:t>Allows application to read streams of data from the topics in the </a:t>
            </a:r>
            <a:r>
              <a:rPr lang="en-US" dirty="0" err="1"/>
              <a:t>kafka</a:t>
            </a:r>
            <a:r>
              <a:rPr lang="en-US" dirty="0"/>
              <a:t> cluster</a:t>
            </a:r>
          </a:p>
          <a:p>
            <a:r>
              <a:rPr lang="en-US" dirty="0"/>
              <a:t>Stream API-</a:t>
            </a:r>
          </a:p>
          <a:p>
            <a:pPr lvl="1"/>
            <a:r>
              <a:rPr lang="en-US" dirty="0"/>
              <a:t>Allow transforming streams of data from input topics to the output topics</a:t>
            </a:r>
          </a:p>
          <a:p>
            <a:r>
              <a:rPr lang="en-US" dirty="0"/>
              <a:t>Connect API-</a:t>
            </a:r>
          </a:p>
          <a:p>
            <a:pPr lvl="1"/>
            <a:r>
              <a:rPr lang="en-US" dirty="0"/>
              <a:t>Allows implementing the connectors that continually pull some source system or application into Kafka or the push from the Kafka into some sink system or application.</a:t>
            </a:r>
          </a:p>
          <a:p>
            <a:pPr lvl="1"/>
            <a:endParaRPr lang="en-US" dirty="0"/>
          </a:p>
        </p:txBody>
      </p:sp>
    </p:spTree>
    <p:extLst>
      <p:ext uri="{BB962C8B-B14F-4D97-AF65-F5344CB8AC3E}">
        <p14:creationId xmlns:p14="http://schemas.microsoft.com/office/powerpoint/2010/main" val="278131525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45097"/>
            <a:ext cx="5666295" cy="5931866"/>
          </a:xfrm>
        </p:spPr>
        <p:txBody>
          <a:bodyPr/>
          <a:lstStyle/>
          <a:p>
            <a:r>
              <a:rPr lang="en-US" dirty="0"/>
              <a:t>Topic-</a:t>
            </a:r>
          </a:p>
          <a:p>
            <a:pPr lvl="1"/>
            <a:r>
              <a:rPr lang="en-US" dirty="0"/>
              <a:t>Using topics </a:t>
            </a:r>
            <a:r>
              <a:rPr lang="en-US" dirty="0" err="1"/>
              <a:t>kafka</a:t>
            </a:r>
            <a:r>
              <a:rPr lang="en-US" dirty="0"/>
              <a:t> organize the related messages., each topic is identified by it’s name.</a:t>
            </a:r>
          </a:p>
          <a:p>
            <a:r>
              <a:rPr lang="en-US" dirty="0"/>
              <a:t>Partitions-</a:t>
            </a:r>
          </a:p>
          <a:p>
            <a:pPr lvl="1"/>
            <a:r>
              <a:rPr lang="en-US" dirty="0"/>
              <a:t>Topics broken down into number of partitions</a:t>
            </a:r>
          </a:p>
          <a:p>
            <a:pPr lvl="1"/>
            <a:r>
              <a:rPr lang="en-US" dirty="0"/>
              <a:t>A single topic it may have </a:t>
            </a:r>
            <a:r>
              <a:rPr lang="en-US" dirty="0" err="1"/>
              <a:t>mpre</a:t>
            </a:r>
            <a:r>
              <a:rPr lang="en-US" dirty="0"/>
              <a:t> than one partition.</a:t>
            </a:r>
          </a:p>
          <a:p>
            <a:pPr lvl="1"/>
            <a:endParaRPr lang="en-US" dirty="0"/>
          </a:p>
          <a:p>
            <a:endParaRPr lang="en-US" dirty="0"/>
          </a:p>
          <a:p>
            <a:endParaRPr lang="en-IN" dirty="0"/>
          </a:p>
        </p:txBody>
      </p:sp>
      <p:sp>
        <p:nvSpPr>
          <p:cNvPr id="4" name="Rectangle 3"/>
          <p:cNvSpPr/>
          <p:nvPr/>
        </p:nvSpPr>
        <p:spPr>
          <a:xfrm>
            <a:off x="7400039" y="95471"/>
            <a:ext cx="1989056" cy="2630078"/>
          </a:xfrm>
          <a:prstGeom prst="rect">
            <a:avLst/>
          </a:prstGeom>
          <a:ln w="28575"/>
        </p:spPr>
        <p:style>
          <a:lnRef idx="2">
            <a:schemeClr val="accent6"/>
          </a:lnRef>
          <a:fillRef idx="1">
            <a:schemeClr val="lt1"/>
          </a:fillRef>
          <a:effectRef idx="0">
            <a:schemeClr val="accent6"/>
          </a:effectRef>
          <a:fontRef idx="minor">
            <a:schemeClr val="dk1"/>
          </a:fontRef>
        </p:style>
        <p:txBody>
          <a:bodyPr rtlCol="0" anchor="t"/>
          <a:lstStyle/>
          <a:p>
            <a:pPr algn="ctr"/>
            <a:r>
              <a:rPr lang="en-US" dirty="0"/>
              <a:t>Kafka Cluster</a:t>
            </a:r>
          </a:p>
        </p:txBody>
      </p:sp>
      <p:sp>
        <p:nvSpPr>
          <p:cNvPr id="5" name="Rectangle 4"/>
          <p:cNvSpPr/>
          <p:nvPr/>
        </p:nvSpPr>
        <p:spPr>
          <a:xfrm>
            <a:off x="7616858" y="433634"/>
            <a:ext cx="1555423" cy="480767"/>
          </a:xfrm>
          <a:prstGeom prst="rect">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logs</a:t>
            </a:r>
            <a:endParaRPr lang="en-IN" dirty="0"/>
          </a:p>
        </p:txBody>
      </p:sp>
      <p:sp>
        <p:nvSpPr>
          <p:cNvPr id="6" name="Rectangle 5"/>
          <p:cNvSpPr/>
          <p:nvPr/>
        </p:nvSpPr>
        <p:spPr>
          <a:xfrm>
            <a:off x="7616858" y="1021606"/>
            <a:ext cx="1555423" cy="480767"/>
          </a:xfrm>
          <a:prstGeom prst="rect">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purchases</a:t>
            </a:r>
            <a:endParaRPr lang="en-IN" dirty="0"/>
          </a:p>
        </p:txBody>
      </p:sp>
      <p:sp>
        <p:nvSpPr>
          <p:cNvPr id="7" name="Rectangle 6"/>
          <p:cNvSpPr/>
          <p:nvPr/>
        </p:nvSpPr>
        <p:spPr>
          <a:xfrm>
            <a:off x="7616857" y="1578891"/>
            <a:ext cx="1555423" cy="480767"/>
          </a:xfrm>
          <a:prstGeom prst="rect">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orders</a:t>
            </a:r>
            <a:endParaRPr lang="en-IN" dirty="0"/>
          </a:p>
        </p:txBody>
      </p:sp>
      <p:sp>
        <p:nvSpPr>
          <p:cNvPr id="8" name="Rectangle 7"/>
          <p:cNvSpPr/>
          <p:nvPr/>
        </p:nvSpPr>
        <p:spPr>
          <a:xfrm>
            <a:off x="7616856" y="2136778"/>
            <a:ext cx="1555423" cy="480767"/>
          </a:xfrm>
          <a:prstGeom prst="rect">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err="1"/>
              <a:t>Truck_GPS</a:t>
            </a:r>
            <a:endParaRPr lang="en-IN" dirty="0"/>
          </a:p>
        </p:txBody>
      </p:sp>
    </p:spTree>
    <p:extLst>
      <p:ext uri="{BB962C8B-B14F-4D97-AF65-F5344CB8AC3E}">
        <p14:creationId xmlns:p14="http://schemas.microsoft.com/office/powerpoint/2010/main" val="354736315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320512" y="490195"/>
            <a:ext cx="11764652" cy="5224806"/>
          </a:xfrm>
          <a:prstGeom prst="rect">
            <a:avLst/>
          </a:prstGeom>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a:p>
        </p:txBody>
      </p:sp>
      <p:sp>
        <p:nvSpPr>
          <p:cNvPr id="2" name="Rectangle 1"/>
          <p:cNvSpPr/>
          <p:nvPr/>
        </p:nvSpPr>
        <p:spPr>
          <a:xfrm>
            <a:off x="419493" y="2069182"/>
            <a:ext cx="1055802" cy="1819373"/>
          </a:xfrm>
          <a:prstGeom prst="rect">
            <a:avLst/>
          </a:prstGeom>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t>Producer</a:t>
            </a:r>
            <a:endParaRPr lang="en-IN" dirty="0"/>
          </a:p>
        </p:txBody>
      </p:sp>
      <p:sp>
        <p:nvSpPr>
          <p:cNvPr id="3" name="Right Arrow 2"/>
          <p:cNvSpPr/>
          <p:nvPr/>
        </p:nvSpPr>
        <p:spPr>
          <a:xfrm>
            <a:off x="1527142" y="857839"/>
            <a:ext cx="3440784" cy="4242062"/>
          </a:xfrm>
          <a:prstGeom prst="rightArrow">
            <a:avLst/>
          </a:prstGeom>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t>Apple</a:t>
            </a:r>
          </a:p>
          <a:p>
            <a:pPr algn="ctr"/>
            <a:r>
              <a:rPr lang="en-US" dirty="0"/>
              <a:t>Amazon</a:t>
            </a:r>
          </a:p>
          <a:p>
            <a:pPr algn="ctr"/>
            <a:r>
              <a:rPr lang="en-US" dirty="0"/>
              <a:t>Ben</a:t>
            </a:r>
          </a:p>
          <a:p>
            <a:pPr algn="ctr"/>
            <a:r>
              <a:rPr lang="en-US" dirty="0"/>
              <a:t>Cat</a:t>
            </a:r>
          </a:p>
          <a:p>
            <a:pPr algn="ctr"/>
            <a:r>
              <a:rPr lang="en-US" dirty="0"/>
              <a:t>Confluent</a:t>
            </a:r>
          </a:p>
          <a:p>
            <a:pPr algn="ctr"/>
            <a:r>
              <a:rPr lang="en-US" dirty="0"/>
              <a:t>Dog</a:t>
            </a:r>
            <a:endParaRPr lang="en-IN" dirty="0"/>
          </a:p>
        </p:txBody>
      </p:sp>
      <p:sp>
        <p:nvSpPr>
          <p:cNvPr id="4" name="Rectangle 3"/>
          <p:cNvSpPr/>
          <p:nvPr/>
        </p:nvSpPr>
        <p:spPr>
          <a:xfrm>
            <a:off x="5099898" y="1899500"/>
            <a:ext cx="1366887" cy="2158739"/>
          </a:xfrm>
          <a:prstGeom prst="rect">
            <a:avLst/>
          </a:prstGeom>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err="1"/>
              <a:t>Partitioner</a:t>
            </a:r>
            <a:endParaRPr lang="en-IN" dirty="0"/>
          </a:p>
        </p:txBody>
      </p:sp>
      <p:sp>
        <p:nvSpPr>
          <p:cNvPr id="5" name="Right Arrow 4"/>
          <p:cNvSpPr/>
          <p:nvPr/>
        </p:nvSpPr>
        <p:spPr>
          <a:xfrm>
            <a:off x="6551626" y="2780907"/>
            <a:ext cx="725864" cy="424206"/>
          </a:xfrm>
          <a:prstGeom prst="rightArrow">
            <a:avLst/>
          </a:prstGeom>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a:p>
        </p:txBody>
      </p:sp>
      <p:sp>
        <p:nvSpPr>
          <p:cNvPr id="6" name="Rectangle 5"/>
          <p:cNvSpPr/>
          <p:nvPr/>
        </p:nvSpPr>
        <p:spPr>
          <a:xfrm>
            <a:off x="7409465" y="1819373"/>
            <a:ext cx="4468305" cy="2724347"/>
          </a:xfrm>
          <a:prstGeom prst="rect">
            <a:avLst/>
          </a:prstGeom>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91440" tIns="45720" rIns="91440" bIns="45720" numCol="1" spcCol="0" rtlCol="0" fromWordArt="0" anchor="b" anchorCtr="0" forceAA="0" compatLnSpc="1">
            <a:prstTxWarp prst="textNoShape">
              <a:avLst/>
            </a:prstTxWarp>
            <a:noAutofit/>
          </a:bodyPr>
          <a:lstStyle/>
          <a:p>
            <a:pPr algn="ctr"/>
            <a:r>
              <a:rPr lang="en-US" dirty="0"/>
              <a:t>Test Topic A</a:t>
            </a:r>
            <a:endParaRPr lang="en-IN" dirty="0"/>
          </a:p>
        </p:txBody>
      </p:sp>
      <p:sp>
        <p:nvSpPr>
          <p:cNvPr id="7" name="Rectangle 6"/>
          <p:cNvSpPr/>
          <p:nvPr/>
        </p:nvSpPr>
        <p:spPr>
          <a:xfrm>
            <a:off x="7513159" y="2083324"/>
            <a:ext cx="1376313" cy="433633"/>
          </a:xfrm>
          <a:prstGeom prst="rect">
            <a:avLst/>
          </a:prstGeom>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t>Partition 0</a:t>
            </a:r>
            <a:endParaRPr lang="en-IN" dirty="0"/>
          </a:p>
        </p:txBody>
      </p:sp>
      <p:graphicFrame>
        <p:nvGraphicFramePr>
          <p:cNvPr id="8" name="Table 7"/>
          <p:cNvGraphicFramePr>
            <a:graphicFrameLocks noGrp="1"/>
          </p:cNvGraphicFramePr>
          <p:nvPr>
            <p:extLst>
              <p:ext uri="{D42A27DB-BD31-4B8C-83A1-F6EECF244321}">
                <p14:modId xmlns:p14="http://schemas.microsoft.com/office/powerpoint/2010/main" val="1644416227"/>
              </p:ext>
            </p:extLst>
          </p:nvPr>
        </p:nvGraphicFramePr>
        <p:xfrm>
          <a:off x="9194273" y="2083323"/>
          <a:ext cx="2086466" cy="433633"/>
        </p:xfrm>
        <a:graphic>
          <a:graphicData uri="http://schemas.openxmlformats.org/drawingml/2006/table">
            <a:tbl>
              <a:tblPr firstRow="1" bandRow="1">
                <a:tableStyleId>{5C22544A-7EE6-4342-B048-85BDC9FD1C3A}</a:tableStyleId>
              </a:tblPr>
              <a:tblGrid>
                <a:gridCol w="760429">
                  <a:extLst>
                    <a:ext uri="{9D8B030D-6E8A-4147-A177-3AD203B41FA5}">
                      <a16:colId xmlns:a16="http://schemas.microsoft.com/office/drawing/2014/main" val="824798439"/>
                    </a:ext>
                  </a:extLst>
                </a:gridCol>
                <a:gridCol w="1326037">
                  <a:extLst>
                    <a:ext uri="{9D8B030D-6E8A-4147-A177-3AD203B41FA5}">
                      <a16:colId xmlns:a16="http://schemas.microsoft.com/office/drawing/2014/main" val="30457347"/>
                    </a:ext>
                  </a:extLst>
                </a:gridCol>
              </a:tblGrid>
              <a:tr h="433633">
                <a:tc>
                  <a:txBody>
                    <a:bodyPr/>
                    <a:lstStyle/>
                    <a:p>
                      <a:r>
                        <a:rPr lang="en-US" dirty="0"/>
                        <a:t>Apple</a:t>
                      </a:r>
                      <a:endParaRPr lang="en-IN" dirty="0"/>
                    </a:p>
                  </a:txBody>
                  <a:tcPr/>
                </a:tc>
                <a:tc>
                  <a:txBody>
                    <a:bodyPr/>
                    <a:lstStyle/>
                    <a:p>
                      <a:r>
                        <a:rPr lang="en-US" dirty="0"/>
                        <a:t>Confluent</a:t>
                      </a:r>
                      <a:endParaRPr lang="en-IN" dirty="0"/>
                    </a:p>
                  </a:txBody>
                  <a:tcPr/>
                </a:tc>
                <a:extLst>
                  <a:ext uri="{0D108BD9-81ED-4DB2-BD59-A6C34878D82A}">
                    <a16:rowId xmlns:a16="http://schemas.microsoft.com/office/drawing/2014/main" val="2296819423"/>
                  </a:ext>
                </a:extLst>
              </a:tr>
            </a:tbl>
          </a:graphicData>
        </a:graphic>
      </p:graphicFrame>
      <p:sp>
        <p:nvSpPr>
          <p:cNvPr id="9" name="Rectangle 8"/>
          <p:cNvSpPr/>
          <p:nvPr/>
        </p:nvSpPr>
        <p:spPr>
          <a:xfrm>
            <a:off x="7513159" y="2564090"/>
            <a:ext cx="1376313" cy="433633"/>
          </a:xfrm>
          <a:prstGeom prst="rect">
            <a:avLst/>
          </a:prstGeom>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t>Partition 1</a:t>
            </a:r>
            <a:endParaRPr lang="en-IN" dirty="0"/>
          </a:p>
        </p:txBody>
      </p:sp>
      <p:graphicFrame>
        <p:nvGraphicFramePr>
          <p:cNvPr id="10" name="Table 9"/>
          <p:cNvGraphicFramePr>
            <a:graphicFrameLocks noGrp="1"/>
          </p:cNvGraphicFramePr>
          <p:nvPr>
            <p:extLst>
              <p:ext uri="{D42A27DB-BD31-4B8C-83A1-F6EECF244321}">
                <p14:modId xmlns:p14="http://schemas.microsoft.com/office/powerpoint/2010/main" val="3346751816"/>
              </p:ext>
            </p:extLst>
          </p:nvPr>
        </p:nvGraphicFramePr>
        <p:xfrm>
          <a:off x="9194273" y="2564089"/>
          <a:ext cx="1973260" cy="433633"/>
        </p:xfrm>
        <a:graphic>
          <a:graphicData uri="http://schemas.openxmlformats.org/drawingml/2006/table">
            <a:tbl>
              <a:tblPr firstRow="1" bandRow="1">
                <a:tableStyleId>{5C22544A-7EE6-4342-B048-85BDC9FD1C3A}</a:tableStyleId>
              </a:tblPr>
              <a:tblGrid>
                <a:gridCol w="986630">
                  <a:extLst>
                    <a:ext uri="{9D8B030D-6E8A-4147-A177-3AD203B41FA5}">
                      <a16:colId xmlns:a16="http://schemas.microsoft.com/office/drawing/2014/main" val="824798439"/>
                    </a:ext>
                  </a:extLst>
                </a:gridCol>
                <a:gridCol w="986630">
                  <a:extLst>
                    <a:ext uri="{9D8B030D-6E8A-4147-A177-3AD203B41FA5}">
                      <a16:colId xmlns:a16="http://schemas.microsoft.com/office/drawing/2014/main" val="3485253791"/>
                    </a:ext>
                  </a:extLst>
                </a:gridCol>
              </a:tblGrid>
              <a:tr h="433633">
                <a:tc>
                  <a:txBody>
                    <a:bodyPr/>
                    <a:lstStyle/>
                    <a:p>
                      <a:r>
                        <a:rPr lang="en-US" dirty="0"/>
                        <a:t>Amazon</a:t>
                      </a:r>
                      <a:endParaRPr lang="en-IN" dirty="0"/>
                    </a:p>
                  </a:txBody>
                  <a:tcPr/>
                </a:tc>
                <a:tc>
                  <a:txBody>
                    <a:bodyPr/>
                    <a:lstStyle/>
                    <a:p>
                      <a:r>
                        <a:rPr lang="en-US" dirty="0"/>
                        <a:t>Dog</a:t>
                      </a:r>
                      <a:endParaRPr lang="en-IN" dirty="0"/>
                    </a:p>
                  </a:txBody>
                  <a:tcPr/>
                </a:tc>
                <a:extLst>
                  <a:ext uri="{0D108BD9-81ED-4DB2-BD59-A6C34878D82A}">
                    <a16:rowId xmlns:a16="http://schemas.microsoft.com/office/drawing/2014/main" val="2296819423"/>
                  </a:ext>
                </a:extLst>
              </a:tr>
            </a:tbl>
          </a:graphicData>
        </a:graphic>
      </p:graphicFrame>
      <p:sp>
        <p:nvSpPr>
          <p:cNvPr id="11" name="Rectangle 10"/>
          <p:cNvSpPr/>
          <p:nvPr/>
        </p:nvSpPr>
        <p:spPr>
          <a:xfrm>
            <a:off x="7513157" y="3058996"/>
            <a:ext cx="1376313" cy="433633"/>
          </a:xfrm>
          <a:prstGeom prst="rect">
            <a:avLst/>
          </a:prstGeom>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t>Partition 2</a:t>
            </a:r>
            <a:endParaRPr lang="en-IN" dirty="0"/>
          </a:p>
        </p:txBody>
      </p:sp>
      <p:graphicFrame>
        <p:nvGraphicFramePr>
          <p:cNvPr id="12" name="Table 11"/>
          <p:cNvGraphicFramePr>
            <a:graphicFrameLocks noGrp="1"/>
          </p:cNvGraphicFramePr>
          <p:nvPr>
            <p:extLst>
              <p:ext uri="{D42A27DB-BD31-4B8C-83A1-F6EECF244321}">
                <p14:modId xmlns:p14="http://schemas.microsoft.com/office/powerpoint/2010/main" val="2941201330"/>
              </p:ext>
            </p:extLst>
          </p:nvPr>
        </p:nvGraphicFramePr>
        <p:xfrm>
          <a:off x="9194271" y="3058995"/>
          <a:ext cx="760429" cy="433633"/>
        </p:xfrm>
        <a:graphic>
          <a:graphicData uri="http://schemas.openxmlformats.org/drawingml/2006/table">
            <a:tbl>
              <a:tblPr firstRow="1" bandRow="1">
                <a:tableStyleId>{5C22544A-7EE6-4342-B048-85BDC9FD1C3A}</a:tableStyleId>
              </a:tblPr>
              <a:tblGrid>
                <a:gridCol w="760429">
                  <a:extLst>
                    <a:ext uri="{9D8B030D-6E8A-4147-A177-3AD203B41FA5}">
                      <a16:colId xmlns:a16="http://schemas.microsoft.com/office/drawing/2014/main" val="824798439"/>
                    </a:ext>
                  </a:extLst>
                </a:gridCol>
              </a:tblGrid>
              <a:tr h="433633">
                <a:tc>
                  <a:txBody>
                    <a:bodyPr/>
                    <a:lstStyle/>
                    <a:p>
                      <a:r>
                        <a:rPr lang="en-US" dirty="0"/>
                        <a:t>Ben</a:t>
                      </a:r>
                      <a:endParaRPr lang="en-IN" dirty="0"/>
                    </a:p>
                  </a:txBody>
                  <a:tcPr/>
                </a:tc>
                <a:extLst>
                  <a:ext uri="{0D108BD9-81ED-4DB2-BD59-A6C34878D82A}">
                    <a16:rowId xmlns:a16="http://schemas.microsoft.com/office/drawing/2014/main" val="2296819423"/>
                  </a:ext>
                </a:extLst>
              </a:tr>
            </a:tbl>
          </a:graphicData>
        </a:graphic>
      </p:graphicFrame>
      <p:sp>
        <p:nvSpPr>
          <p:cNvPr id="13" name="Rectangle 12"/>
          <p:cNvSpPr/>
          <p:nvPr/>
        </p:nvSpPr>
        <p:spPr>
          <a:xfrm>
            <a:off x="7503728" y="3539762"/>
            <a:ext cx="1376313" cy="433633"/>
          </a:xfrm>
          <a:prstGeom prst="rect">
            <a:avLst/>
          </a:prstGeom>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t>Partition 3</a:t>
            </a:r>
            <a:endParaRPr lang="en-IN" dirty="0"/>
          </a:p>
        </p:txBody>
      </p:sp>
      <p:graphicFrame>
        <p:nvGraphicFramePr>
          <p:cNvPr id="14" name="Table 13"/>
          <p:cNvGraphicFramePr>
            <a:graphicFrameLocks noGrp="1"/>
          </p:cNvGraphicFramePr>
          <p:nvPr>
            <p:extLst>
              <p:ext uri="{D42A27DB-BD31-4B8C-83A1-F6EECF244321}">
                <p14:modId xmlns:p14="http://schemas.microsoft.com/office/powerpoint/2010/main" val="3388848634"/>
              </p:ext>
            </p:extLst>
          </p:nvPr>
        </p:nvGraphicFramePr>
        <p:xfrm>
          <a:off x="9184842" y="3539761"/>
          <a:ext cx="760429" cy="433633"/>
        </p:xfrm>
        <a:graphic>
          <a:graphicData uri="http://schemas.openxmlformats.org/drawingml/2006/table">
            <a:tbl>
              <a:tblPr firstRow="1" bandRow="1">
                <a:tableStyleId>{5C22544A-7EE6-4342-B048-85BDC9FD1C3A}</a:tableStyleId>
              </a:tblPr>
              <a:tblGrid>
                <a:gridCol w="760429">
                  <a:extLst>
                    <a:ext uri="{9D8B030D-6E8A-4147-A177-3AD203B41FA5}">
                      <a16:colId xmlns:a16="http://schemas.microsoft.com/office/drawing/2014/main" val="824798439"/>
                    </a:ext>
                  </a:extLst>
                </a:gridCol>
              </a:tblGrid>
              <a:tr h="433633">
                <a:tc>
                  <a:txBody>
                    <a:bodyPr/>
                    <a:lstStyle/>
                    <a:p>
                      <a:r>
                        <a:rPr lang="en-US" dirty="0"/>
                        <a:t>Cat</a:t>
                      </a:r>
                      <a:endParaRPr lang="en-IN" dirty="0"/>
                    </a:p>
                  </a:txBody>
                  <a:tcPr/>
                </a:tc>
                <a:extLst>
                  <a:ext uri="{0D108BD9-81ED-4DB2-BD59-A6C34878D82A}">
                    <a16:rowId xmlns:a16="http://schemas.microsoft.com/office/drawing/2014/main" val="2296819423"/>
                  </a:ext>
                </a:extLst>
              </a:tr>
            </a:tbl>
          </a:graphicData>
        </a:graphic>
      </p:graphicFrame>
      <p:sp>
        <p:nvSpPr>
          <p:cNvPr id="16" name="TextBox 15"/>
          <p:cNvSpPr txBox="1"/>
          <p:nvPr/>
        </p:nvSpPr>
        <p:spPr>
          <a:xfrm>
            <a:off x="3733800" y="5099901"/>
            <a:ext cx="5283200" cy="646331"/>
          </a:xfrm>
          <a:prstGeom prst="rect">
            <a:avLst/>
          </a:prstGeom>
          <a:noFill/>
        </p:spPr>
        <p:txBody>
          <a:bodyPr wrap="square" rtlCol="0">
            <a:spAutoFit/>
          </a:bodyPr>
          <a:lstStyle/>
          <a:p>
            <a:r>
              <a:rPr lang="en-US" dirty="0"/>
              <a:t>Keys are optional, if key is not available </a:t>
            </a:r>
            <a:r>
              <a:rPr lang="en-US" dirty="0" err="1"/>
              <a:t>kafka</a:t>
            </a:r>
            <a:r>
              <a:rPr lang="en-US" dirty="0"/>
              <a:t> will partition the data in round-robin fashion</a:t>
            </a:r>
            <a:endParaRPr lang="en-IN" dirty="0"/>
          </a:p>
        </p:txBody>
      </p:sp>
    </p:spTree>
    <p:extLst>
      <p:ext uri="{BB962C8B-B14F-4D97-AF65-F5344CB8AC3E}">
        <p14:creationId xmlns:p14="http://schemas.microsoft.com/office/powerpoint/2010/main" val="287424011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235671" y="254519"/>
            <a:ext cx="11764652" cy="4807669"/>
          </a:xfrm>
          <a:prstGeom prst="rect">
            <a:avLst/>
          </a:prstGeom>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a:p>
        </p:txBody>
      </p:sp>
      <p:sp>
        <p:nvSpPr>
          <p:cNvPr id="2" name="Rectangle 1"/>
          <p:cNvSpPr/>
          <p:nvPr/>
        </p:nvSpPr>
        <p:spPr>
          <a:xfrm>
            <a:off x="419493" y="1946631"/>
            <a:ext cx="1055802" cy="1819373"/>
          </a:xfrm>
          <a:prstGeom prst="rect">
            <a:avLst/>
          </a:prstGeom>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t>Producer</a:t>
            </a:r>
            <a:endParaRPr lang="en-IN" dirty="0"/>
          </a:p>
        </p:txBody>
      </p:sp>
      <p:sp>
        <p:nvSpPr>
          <p:cNvPr id="3" name="Right Arrow 2"/>
          <p:cNvSpPr/>
          <p:nvPr/>
        </p:nvSpPr>
        <p:spPr>
          <a:xfrm>
            <a:off x="1527142" y="735288"/>
            <a:ext cx="3440784" cy="4242062"/>
          </a:xfrm>
          <a:prstGeom prst="rightArrow">
            <a:avLst/>
          </a:prstGeom>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t>K:A</a:t>
            </a:r>
            <a:r>
              <a:rPr lang="en-US"/>
              <a:t>, V:Apple</a:t>
            </a:r>
            <a:endParaRPr lang="en-US" dirty="0"/>
          </a:p>
          <a:p>
            <a:pPr algn="ctr"/>
            <a:r>
              <a:rPr lang="en-US" dirty="0"/>
              <a:t>K:A</a:t>
            </a:r>
            <a:r>
              <a:rPr lang="en-US"/>
              <a:t>, V: </a:t>
            </a:r>
            <a:r>
              <a:rPr lang="en-US" dirty="0"/>
              <a:t>Amazon</a:t>
            </a:r>
          </a:p>
          <a:p>
            <a:pPr algn="ctr"/>
            <a:r>
              <a:rPr lang="en-US" dirty="0"/>
              <a:t>K:B</a:t>
            </a:r>
            <a:r>
              <a:rPr lang="en-US"/>
              <a:t>, V:Ben</a:t>
            </a:r>
            <a:endParaRPr lang="en-US" dirty="0"/>
          </a:p>
          <a:p>
            <a:pPr algn="ctr"/>
            <a:r>
              <a:rPr lang="en-US" dirty="0"/>
              <a:t>K:C</a:t>
            </a:r>
            <a:r>
              <a:rPr lang="en-US"/>
              <a:t>, V:Cat</a:t>
            </a:r>
            <a:endParaRPr lang="en-US" dirty="0"/>
          </a:p>
          <a:p>
            <a:pPr algn="ctr"/>
            <a:r>
              <a:rPr lang="en-US" dirty="0"/>
              <a:t>K:C</a:t>
            </a:r>
            <a:r>
              <a:rPr lang="en-US"/>
              <a:t>, V:Confluent</a:t>
            </a:r>
            <a:endParaRPr lang="en-US" dirty="0"/>
          </a:p>
          <a:p>
            <a:pPr algn="ctr"/>
            <a:r>
              <a:rPr lang="en-US" dirty="0"/>
              <a:t>K:D</a:t>
            </a:r>
            <a:r>
              <a:rPr lang="en-US"/>
              <a:t>, V:Dog</a:t>
            </a:r>
            <a:endParaRPr lang="en-IN" dirty="0"/>
          </a:p>
        </p:txBody>
      </p:sp>
      <p:sp>
        <p:nvSpPr>
          <p:cNvPr id="4" name="Rectangle 3"/>
          <p:cNvSpPr/>
          <p:nvPr/>
        </p:nvSpPr>
        <p:spPr>
          <a:xfrm>
            <a:off x="5099898" y="1776949"/>
            <a:ext cx="1366887" cy="2158739"/>
          </a:xfrm>
          <a:prstGeom prst="rect">
            <a:avLst/>
          </a:prstGeom>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err="1"/>
              <a:t>Partitioner</a:t>
            </a:r>
            <a:endParaRPr lang="en-IN" dirty="0"/>
          </a:p>
        </p:txBody>
      </p:sp>
      <p:sp>
        <p:nvSpPr>
          <p:cNvPr id="5" name="Right Arrow 4"/>
          <p:cNvSpPr/>
          <p:nvPr/>
        </p:nvSpPr>
        <p:spPr>
          <a:xfrm>
            <a:off x="6551626" y="2658356"/>
            <a:ext cx="725864" cy="424206"/>
          </a:xfrm>
          <a:prstGeom prst="rightArrow">
            <a:avLst/>
          </a:prstGeom>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a:p>
        </p:txBody>
      </p:sp>
      <p:sp>
        <p:nvSpPr>
          <p:cNvPr id="6" name="Rectangle 5"/>
          <p:cNvSpPr/>
          <p:nvPr/>
        </p:nvSpPr>
        <p:spPr>
          <a:xfrm>
            <a:off x="7409465" y="1696822"/>
            <a:ext cx="4468305" cy="2724347"/>
          </a:xfrm>
          <a:prstGeom prst="rect">
            <a:avLst/>
          </a:prstGeom>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91440" tIns="45720" rIns="91440" bIns="45720" numCol="1" spcCol="0" rtlCol="0" fromWordArt="0" anchor="b" anchorCtr="0" forceAA="0" compatLnSpc="1">
            <a:prstTxWarp prst="textNoShape">
              <a:avLst/>
            </a:prstTxWarp>
            <a:noAutofit/>
          </a:bodyPr>
          <a:lstStyle/>
          <a:p>
            <a:pPr algn="ctr"/>
            <a:r>
              <a:rPr lang="en-US" dirty="0"/>
              <a:t>Test Topic</a:t>
            </a:r>
            <a:endParaRPr lang="en-IN" dirty="0"/>
          </a:p>
        </p:txBody>
      </p:sp>
      <p:sp>
        <p:nvSpPr>
          <p:cNvPr id="7" name="Rectangle 6"/>
          <p:cNvSpPr/>
          <p:nvPr/>
        </p:nvSpPr>
        <p:spPr>
          <a:xfrm>
            <a:off x="7513159" y="1960773"/>
            <a:ext cx="1376313" cy="433633"/>
          </a:xfrm>
          <a:prstGeom prst="rect">
            <a:avLst/>
          </a:prstGeom>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t>Partition 0</a:t>
            </a:r>
            <a:endParaRPr lang="en-IN" dirty="0"/>
          </a:p>
        </p:txBody>
      </p:sp>
      <p:graphicFrame>
        <p:nvGraphicFramePr>
          <p:cNvPr id="8" name="Table 7"/>
          <p:cNvGraphicFramePr>
            <a:graphicFrameLocks noGrp="1"/>
          </p:cNvGraphicFramePr>
          <p:nvPr>
            <p:extLst>
              <p:ext uri="{D42A27DB-BD31-4B8C-83A1-F6EECF244321}">
                <p14:modId xmlns:p14="http://schemas.microsoft.com/office/powerpoint/2010/main" val="3644881532"/>
              </p:ext>
            </p:extLst>
          </p:nvPr>
        </p:nvGraphicFramePr>
        <p:xfrm>
          <a:off x="9194273" y="1960772"/>
          <a:ext cx="2086466" cy="433633"/>
        </p:xfrm>
        <a:graphic>
          <a:graphicData uri="http://schemas.openxmlformats.org/drawingml/2006/table">
            <a:tbl>
              <a:tblPr firstRow="1" bandRow="1">
                <a:tableStyleId>{5C22544A-7EE6-4342-B048-85BDC9FD1C3A}</a:tableStyleId>
              </a:tblPr>
              <a:tblGrid>
                <a:gridCol w="760429">
                  <a:extLst>
                    <a:ext uri="{9D8B030D-6E8A-4147-A177-3AD203B41FA5}">
                      <a16:colId xmlns:a16="http://schemas.microsoft.com/office/drawing/2014/main" val="824798439"/>
                    </a:ext>
                  </a:extLst>
                </a:gridCol>
                <a:gridCol w="1326037">
                  <a:extLst>
                    <a:ext uri="{9D8B030D-6E8A-4147-A177-3AD203B41FA5}">
                      <a16:colId xmlns:a16="http://schemas.microsoft.com/office/drawing/2014/main" val="30457347"/>
                    </a:ext>
                  </a:extLst>
                </a:gridCol>
              </a:tblGrid>
              <a:tr h="433633">
                <a:tc>
                  <a:txBody>
                    <a:bodyPr/>
                    <a:lstStyle/>
                    <a:p>
                      <a:r>
                        <a:rPr lang="en-US" dirty="0"/>
                        <a:t>Apple</a:t>
                      </a:r>
                      <a:endParaRPr lang="en-IN" dirty="0"/>
                    </a:p>
                  </a:txBody>
                  <a:tcPr/>
                </a:tc>
                <a:tc>
                  <a:txBody>
                    <a:bodyPr/>
                    <a:lstStyle/>
                    <a:p>
                      <a:r>
                        <a:rPr lang="en-US" dirty="0"/>
                        <a:t>Amazon</a:t>
                      </a:r>
                      <a:endParaRPr lang="en-IN" dirty="0"/>
                    </a:p>
                  </a:txBody>
                  <a:tcPr/>
                </a:tc>
                <a:extLst>
                  <a:ext uri="{0D108BD9-81ED-4DB2-BD59-A6C34878D82A}">
                    <a16:rowId xmlns:a16="http://schemas.microsoft.com/office/drawing/2014/main" val="2296819423"/>
                  </a:ext>
                </a:extLst>
              </a:tr>
            </a:tbl>
          </a:graphicData>
        </a:graphic>
      </p:graphicFrame>
      <p:sp>
        <p:nvSpPr>
          <p:cNvPr id="9" name="Rectangle 8"/>
          <p:cNvSpPr/>
          <p:nvPr/>
        </p:nvSpPr>
        <p:spPr>
          <a:xfrm>
            <a:off x="7513159" y="2441539"/>
            <a:ext cx="1376313" cy="433633"/>
          </a:xfrm>
          <a:prstGeom prst="rect">
            <a:avLst/>
          </a:prstGeom>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t>Partition 1</a:t>
            </a:r>
            <a:endParaRPr lang="en-IN" dirty="0"/>
          </a:p>
        </p:txBody>
      </p:sp>
      <p:graphicFrame>
        <p:nvGraphicFramePr>
          <p:cNvPr id="10" name="Table 9"/>
          <p:cNvGraphicFramePr>
            <a:graphicFrameLocks noGrp="1"/>
          </p:cNvGraphicFramePr>
          <p:nvPr>
            <p:extLst>
              <p:ext uri="{D42A27DB-BD31-4B8C-83A1-F6EECF244321}">
                <p14:modId xmlns:p14="http://schemas.microsoft.com/office/powerpoint/2010/main" val="2963892870"/>
              </p:ext>
            </p:extLst>
          </p:nvPr>
        </p:nvGraphicFramePr>
        <p:xfrm>
          <a:off x="9194273" y="2441538"/>
          <a:ext cx="760429" cy="433633"/>
        </p:xfrm>
        <a:graphic>
          <a:graphicData uri="http://schemas.openxmlformats.org/drawingml/2006/table">
            <a:tbl>
              <a:tblPr firstRow="1" bandRow="1">
                <a:tableStyleId>{5C22544A-7EE6-4342-B048-85BDC9FD1C3A}</a:tableStyleId>
              </a:tblPr>
              <a:tblGrid>
                <a:gridCol w="760429">
                  <a:extLst>
                    <a:ext uri="{9D8B030D-6E8A-4147-A177-3AD203B41FA5}">
                      <a16:colId xmlns:a16="http://schemas.microsoft.com/office/drawing/2014/main" val="824798439"/>
                    </a:ext>
                  </a:extLst>
                </a:gridCol>
              </a:tblGrid>
              <a:tr h="433633">
                <a:tc>
                  <a:txBody>
                    <a:bodyPr/>
                    <a:lstStyle/>
                    <a:p>
                      <a:r>
                        <a:rPr lang="en-US" dirty="0"/>
                        <a:t>Ben</a:t>
                      </a:r>
                      <a:endParaRPr lang="en-IN" dirty="0"/>
                    </a:p>
                  </a:txBody>
                  <a:tcPr/>
                </a:tc>
                <a:extLst>
                  <a:ext uri="{0D108BD9-81ED-4DB2-BD59-A6C34878D82A}">
                    <a16:rowId xmlns:a16="http://schemas.microsoft.com/office/drawing/2014/main" val="2296819423"/>
                  </a:ext>
                </a:extLst>
              </a:tr>
            </a:tbl>
          </a:graphicData>
        </a:graphic>
      </p:graphicFrame>
      <p:sp>
        <p:nvSpPr>
          <p:cNvPr id="11" name="Rectangle 10"/>
          <p:cNvSpPr/>
          <p:nvPr/>
        </p:nvSpPr>
        <p:spPr>
          <a:xfrm>
            <a:off x="7513157" y="2936445"/>
            <a:ext cx="1376313" cy="433633"/>
          </a:xfrm>
          <a:prstGeom prst="rect">
            <a:avLst/>
          </a:prstGeom>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t>Partition 2</a:t>
            </a:r>
            <a:endParaRPr lang="en-IN" dirty="0"/>
          </a:p>
        </p:txBody>
      </p:sp>
      <p:graphicFrame>
        <p:nvGraphicFramePr>
          <p:cNvPr id="12" name="Table 11"/>
          <p:cNvGraphicFramePr>
            <a:graphicFrameLocks noGrp="1"/>
          </p:cNvGraphicFramePr>
          <p:nvPr>
            <p:extLst>
              <p:ext uri="{D42A27DB-BD31-4B8C-83A1-F6EECF244321}">
                <p14:modId xmlns:p14="http://schemas.microsoft.com/office/powerpoint/2010/main" val="2758786535"/>
              </p:ext>
            </p:extLst>
          </p:nvPr>
        </p:nvGraphicFramePr>
        <p:xfrm>
          <a:off x="9194271" y="2936444"/>
          <a:ext cx="2086466" cy="433633"/>
        </p:xfrm>
        <a:graphic>
          <a:graphicData uri="http://schemas.openxmlformats.org/drawingml/2006/table">
            <a:tbl>
              <a:tblPr firstRow="1" bandRow="1">
                <a:tableStyleId>{5C22544A-7EE6-4342-B048-85BDC9FD1C3A}</a:tableStyleId>
              </a:tblPr>
              <a:tblGrid>
                <a:gridCol w="760429">
                  <a:extLst>
                    <a:ext uri="{9D8B030D-6E8A-4147-A177-3AD203B41FA5}">
                      <a16:colId xmlns:a16="http://schemas.microsoft.com/office/drawing/2014/main" val="824798439"/>
                    </a:ext>
                  </a:extLst>
                </a:gridCol>
                <a:gridCol w="1326037">
                  <a:extLst>
                    <a:ext uri="{9D8B030D-6E8A-4147-A177-3AD203B41FA5}">
                      <a16:colId xmlns:a16="http://schemas.microsoft.com/office/drawing/2014/main" val="30457347"/>
                    </a:ext>
                  </a:extLst>
                </a:gridCol>
              </a:tblGrid>
              <a:tr h="433633">
                <a:tc>
                  <a:txBody>
                    <a:bodyPr/>
                    <a:lstStyle/>
                    <a:p>
                      <a:r>
                        <a:rPr lang="en-US" dirty="0"/>
                        <a:t>Cat</a:t>
                      </a:r>
                      <a:endParaRPr lang="en-IN" dirty="0"/>
                    </a:p>
                  </a:txBody>
                  <a:tcPr/>
                </a:tc>
                <a:tc>
                  <a:txBody>
                    <a:bodyPr/>
                    <a:lstStyle/>
                    <a:p>
                      <a:r>
                        <a:rPr lang="en-US" dirty="0"/>
                        <a:t>Confluent</a:t>
                      </a:r>
                      <a:endParaRPr lang="en-IN" dirty="0"/>
                    </a:p>
                  </a:txBody>
                  <a:tcPr/>
                </a:tc>
                <a:extLst>
                  <a:ext uri="{0D108BD9-81ED-4DB2-BD59-A6C34878D82A}">
                    <a16:rowId xmlns:a16="http://schemas.microsoft.com/office/drawing/2014/main" val="2296819423"/>
                  </a:ext>
                </a:extLst>
              </a:tr>
            </a:tbl>
          </a:graphicData>
        </a:graphic>
      </p:graphicFrame>
      <p:sp>
        <p:nvSpPr>
          <p:cNvPr id="13" name="Rectangle 12"/>
          <p:cNvSpPr/>
          <p:nvPr/>
        </p:nvSpPr>
        <p:spPr>
          <a:xfrm>
            <a:off x="7503728" y="3417211"/>
            <a:ext cx="1376313" cy="433633"/>
          </a:xfrm>
          <a:prstGeom prst="rect">
            <a:avLst/>
          </a:prstGeom>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t>Partition 3</a:t>
            </a:r>
            <a:endParaRPr lang="en-IN" dirty="0"/>
          </a:p>
        </p:txBody>
      </p:sp>
      <p:graphicFrame>
        <p:nvGraphicFramePr>
          <p:cNvPr id="14" name="Table 13"/>
          <p:cNvGraphicFramePr>
            <a:graphicFrameLocks noGrp="1"/>
          </p:cNvGraphicFramePr>
          <p:nvPr>
            <p:extLst>
              <p:ext uri="{D42A27DB-BD31-4B8C-83A1-F6EECF244321}">
                <p14:modId xmlns:p14="http://schemas.microsoft.com/office/powerpoint/2010/main" val="1431818961"/>
              </p:ext>
            </p:extLst>
          </p:nvPr>
        </p:nvGraphicFramePr>
        <p:xfrm>
          <a:off x="9184842" y="3417210"/>
          <a:ext cx="760429" cy="433633"/>
        </p:xfrm>
        <a:graphic>
          <a:graphicData uri="http://schemas.openxmlformats.org/drawingml/2006/table">
            <a:tbl>
              <a:tblPr firstRow="1" bandRow="1">
                <a:tableStyleId>{5C22544A-7EE6-4342-B048-85BDC9FD1C3A}</a:tableStyleId>
              </a:tblPr>
              <a:tblGrid>
                <a:gridCol w="760429">
                  <a:extLst>
                    <a:ext uri="{9D8B030D-6E8A-4147-A177-3AD203B41FA5}">
                      <a16:colId xmlns:a16="http://schemas.microsoft.com/office/drawing/2014/main" val="824798439"/>
                    </a:ext>
                  </a:extLst>
                </a:gridCol>
              </a:tblGrid>
              <a:tr h="433633">
                <a:tc>
                  <a:txBody>
                    <a:bodyPr/>
                    <a:lstStyle/>
                    <a:p>
                      <a:r>
                        <a:rPr lang="en-US" dirty="0"/>
                        <a:t>Dog</a:t>
                      </a:r>
                      <a:endParaRPr lang="en-IN" dirty="0"/>
                    </a:p>
                  </a:txBody>
                  <a:tcPr/>
                </a:tc>
                <a:extLst>
                  <a:ext uri="{0D108BD9-81ED-4DB2-BD59-A6C34878D82A}">
                    <a16:rowId xmlns:a16="http://schemas.microsoft.com/office/drawing/2014/main" val="2296819423"/>
                  </a:ext>
                </a:extLst>
              </a:tr>
            </a:tbl>
          </a:graphicData>
        </a:graphic>
      </p:graphicFrame>
      <p:sp>
        <p:nvSpPr>
          <p:cNvPr id="16" name="TextBox 15"/>
          <p:cNvSpPr txBox="1"/>
          <p:nvPr/>
        </p:nvSpPr>
        <p:spPr>
          <a:xfrm>
            <a:off x="4140985" y="445067"/>
            <a:ext cx="5283200" cy="369332"/>
          </a:xfrm>
          <a:prstGeom prst="rect">
            <a:avLst/>
          </a:prstGeom>
          <a:noFill/>
        </p:spPr>
        <p:txBody>
          <a:bodyPr wrap="square" rtlCol="0">
            <a:spAutoFit/>
          </a:bodyPr>
          <a:lstStyle/>
          <a:p>
            <a:r>
              <a:rPr lang="en-US" dirty="0"/>
              <a:t>Messages with same key will go in same partition</a:t>
            </a:r>
            <a:endParaRPr lang="en-IN" dirty="0"/>
          </a:p>
        </p:txBody>
      </p:sp>
      <p:sp>
        <p:nvSpPr>
          <p:cNvPr id="17" name="TextBox 16"/>
          <p:cNvSpPr txBox="1"/>
          <p:nvPr/>
        </p:nvSpPr>
        <p:spPr>
          <a:xfrm>
            <a:off x="1475295" y="5293642"/>
            <a:ext cx="9964133" cy="1200329"/>
          </a:xfrm>
          <a:prstGeom prst="rect">
            <a:avLst/>
          </a:prstGeom>
        </p:spPr>
        <p:style>
          <a:lnRef idx="0">
            <a:schemeClr val="accent2"/>
          </a:lnRef>
          <a:fillRef idx="3">
            <a:schemeClr val="accent2"/>
          </a:fillRef>
          <a:effectRef idx="3">
            <a:schemeClr val="accent2"/>
          </a:effectRef>
          <a:fontRef idx="minor">
            <a:schemeClr val="lt1"/>
          </a:fontRef>
        </p:style>
        <p:txBody>
          <a:bodyPr wrap="square" rtlCol="0" anchor="b">
            <a:spAutoFit/>
          </a:bodyPr>
          <a:lstStyle/>
          <a:p>
            <a:pPr algn="ctr"/>
            <a:r>
              <a:rPr lang="en-US" dirty="0"/>
              <a:t>Key Hashing will be used to determine the mapping of a key to a partition</a:t>
            </a:r>
          </a:p>
          <a:p>
            <a:pPr algn="ctr"/>
            <a:r>
              <a:rPr lang="en-US" dirty="0"/>
              <a:t>Default </a:t>
            </a:r>
            <a:r>
              <a:rPr lang="en-US" dirty="0" err="1"/>
              <a:t>kafka</a:t>
            </a:r>
            <a:r>
              <a:rPr lang="en-US" dirty="0"/>
              <a:t> </a:t>
            </a:r>
            <a:r>
              <a:rPr lang="en-US" dirty="0" err="1"/>
              <a:t>partitioner</a:t>
            </a:r>
            <a:r>
              <a:rPr lang="en-US" dirty="0"/>
              <a:t>, the keys are hashed using murmur2 algorithm-</a:t>
            </a:r>
          </a:p>
          <a:p>
            <a:pPr algn="ctr"/>
            <a:r>
              <a:rPr lang="en-US" dirty="0" err="1"/>
              <a:t>TargetPartition</a:t>
            </a:r>
            <a:r>
              <a:rPr lang="en-US" dirty="0"/>
              <a:t>=</a:t>
            </a:r>
            <a:r>
              <a:rPr lang="en-US" dirty="0" err="1"/>
              <a:t>Math.abs</a:t>
            </a:r>
            <a:r>
              <a:rPr lang="en-US" dirty="0"/>
              <a:t>(Utils.murmur2(</a:t>
            </a:r>
            <a:r>
              <a:rPr lang="en-US" dirty="0" err="1"/>
              <a:t>keyBytes</a:t>
            </a:r>
            <a:r>
              <a:rPr lang="en-US" dirty="0"/>
              <a:t>))%(numPartitions-1)</a:t>
            </a:r>
          </a:p>
          <a:p>
            <a:pPr algn="ctr"/>
            <a:endParaRPr lang="en-IN" dirty="0"/>
          </a:p>
        </p:txBody>
      </p:sp>
    </p:spTree>
    <p:extLst>
      <p:ext uri="{BB962C8B-B14F-4D97-AF65-F5344CB8AC3E}">
        <p14:creationId xmlns:p14="http://schemas.microsoft.com/office/powerpoint/2010/main" val="162011361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Anatomy Kafka </a:t>
            </a:r>
            <a:r>
              <a:rPr lang="en-US" dirty="0"/>
              <a:t>Message</a:t>
            </a:r>
            <a:endParaRPr lang="en-IN" dirty="0"/>
          </a:p>
        </p:txBody>
      </p:sp>
      <p:sp>
        <p:nvSpPr>
          <p:cNvPr id="4" name="Rectangle 3"/>
          <p:cNvSpPr/>
          <p:nvPr/>
        </p:nvSpPr>
        <p:spPr>
          <a:xfrm>
            <a:off x="419493" y="2069182"/>
            <a:ext cx="1418734" cy="3436072"/>
          </a:xfrm>
          <a:prstGeom prst="rect">
            <a:avLst/>
          </a:prstGeom>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t>Kafka Message Produces By the Producer</a:t>
            </a:r>
            <a:endParaRPr lang="en-IN" dirty="0"/>
          </a:p>
        </p:txBody>
      </p:sp>
      <p:sp>
        <p:nvSpPr>
          <p:cNvPr id="5" name="Rectangle 4"/>
          <p:cNvSpPr/>
          <p:nvPr/>
        </p:nvSpPr>
        <p:spPr>
          <a:xfrm>
            <a:off x="2507528" y="1414020"/>
            <a:ext cx="5674937" cy="4760536"/>
          </a:xfrm>
          <a:prstGeom prst="rect">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sp>
        <p:nvSpPr>
          <p:cNvPr id="6" name="Rectangle 5"/>
          <p:cNvSpPr/>
          <p:nvPr/>
        </p:nvSpPr>
        <p:spPr>
          <a:xfrm>
            <a:off x="2875175" y="1636482"/>
            <a:ext cx="2318994" cy="741427"/>
          </a:xfrm>
          <a:prstGeom prst="rect">
            <a:avLst/>
          </a:prstGeom>
          <a:ln w="28575">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Key-binary</a:t>
            </a:r>
          </a:p>
          <a:p>
            <a:pPr algn="ctr"/>
            <a:r>
              <a:rPr lang="en-US" dirty="0"/>
              <a:t>(can be null)</a:t>
            </a:r>
            <a:endParaRPr lang="en-IN" dirty="0"/>
          </a:p>
        </p:txBody>
      </p:sp>
      <p:sp>
        <p:nvSpPr>
          <p:cNvPr id="7" name="Rectangle 6"/>
          <p:cNvSpPr/>
          <p:nvPr/>
        </p:nvSpPr>
        <p:spPr>
          <a:xfrm>
            <a:off x="5344997" y="1636482"/>
            <a:ext cx="2488677" cy="741427"/>
          </a:xfrm>
          <a:prstGeom prst="rect">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Value-binary</a:t>
            </a:r>
          </a:p>
          <a:p>
            <a:pPr algn="ctr"/>
            <a:r>
              <a:rPr lang="en-US" dirty="0"/>
              <a:t>(can be null)</a:t>
            </a:r>
            <a:endParaRPr lang="en-IN" dirty="0"/>
          </a:p>
        </p:txBody>
      </p:sp>
      <p:sp>
        <p:nvSpPr>
          <p:cNvPr id="8" name="Rectangle 7"/>
          <p:cNvSpPr/>
          <p:nvPr/>
        </p:nvSpPr>
        <p:spPr>
          <a:xfrm>
            <a:off x="2875175" y="2611225"/>
            <a:ext cx="4958499" cy="716437"/>
          </a:xfrm>
          <a:prstGeom prst="rect">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Compression Type-</a:t>
            </a:r>
          </a:p>
          <a:p>
            <a:pPr algn="ctr"/>
            <a:r>
              <a:rPr lang="en-US" dirty="0"/>
              <a:t>(none, </a:t>
            </a:r>
            <a:r>
              <a:rPr lang="en-US" dirty="0" err="1"/>
              <a:t>gzip</a:t>
            </a:r>
            <a:r>
              <a:rPr lang="en-US" dirty="0"/>
              <a:t>, lz4, snappy)</a:t>
            </a:r>
            <a:endParaRPr lang="en-IN" dirty="0"/>
          </a:p>
        </p:txBody>
      </p:sp>
      <p:sp>
        <p:nvSpPr>
          <p:cNvPr id="9" name="Rectangle 8"/>
          <p:cNvSpPr/>
          <p:nvPr/>
        </p:nvSpPr>
        <p:spPr>
          <a:xfrm>
            <a:off x="2875175" y="3426804"/>
            <a:ext cx="4958499" cy="1352750"/>
          </a:xfrm>
          <a:prstGeom prst="rect">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Headers(Optional)</a:t>
            </a:r>
          </a:p>
          <a:p>
            <a:pPr algn="ctr"/>
            <a:endParaRPr lang="en-US" dirty="0"/>
          </a:p>
          <a:p>
            <a:pPr algn="ctr"/>
            <a:endParaRPr lang="en-US" dirty="0"/>
          </a:p>
          <a:p>
            <a:pPr algn="ctr"/>
            <a:endParaRPr lang="en-US" dirty="0"/>
          </a:p>
        </p:txBody>
      </p:sp>
      <p:sp>
        <p:nvSpPr>
          <p:cNvPr id="10" name="Rectangle 9"/>
          <p:cNvSpPr/>
          <p:nvPr/>
        </p:nvSpPr>
        <p:spPr>
          <a:xfrm>
            <a:off x="3780150" y="3935082"/>
            <a:ext cx="2997724" cy="542815"/>
          </a:xfrm>
          <a:prstGeom prst="rect">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en-US"/>
              <a:t>Key</a:t>
            </a:r>
            <a:r>
              <a:rPr lang="en-US">
                <a:sym typeface="Wingdings" panose="05000000000000000000" pitchFamily="2" charset="2"/>
              </a:rPr>
              <a:t>Value</a:t>
            </a:r>
          </a:p>
          <a:p>
            <a:pPr algn="ctr"/>
            <a:r>
              <a:rPr lang="en-US">
                <a:sym typeface="Wingdings" panose="05000000000000000000" pitchFamily="2" charset="2"/>
              </a:rPr>
              <a:t>KeyValue</a:t>
            </a:r>
            <a:endParaRPr lang="en-IN" dirty="0"/>
          </a:p>
        </p:txBody>
      </p:sp>
      <p:sp>
        <p:nvSpPr>
          <p:cNvPr id="11" name="Rectangle 10"/>
          <p:cNvSpPr/>
          <p:nvPr/>
        </p:nvSpPr>
        <p:spPr>
          <a:xfrm>
            <a:off x="2875175" y="4892511"/>
            <a:ext cx="4958499" cy="612743"/>
          </a:xfrm>
          <a:prstGeom prst="rect">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err="1"/>
              <a:t>Partion</a:t>
            </a:r>
            <a:r>
              <a:rPr lang="en-US" dirty="0"/>
              <a:t> +Offset</a:t>
            </a:r>
            <a:endParaRPr lang="en-IN" dirty="0"/>
          </a:p>
        </p:txBody>
      </p:sp>
      <p:sp>
        <p:nvSpPr>
          <p:cNvPr id="12" name="Rectangle 11"/>
          <p:cNvSpPr/>
          <p:nvPr/>
        </p:nvSpPr>
        <p:spPr>
          <a:xfrm>
            <a:off x="2875175" y="5646656"/>
            <a:ext cx="4958499" cy="348791"/>
          </a:xfrm>
          <a:prstGeom prst="rect">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Timestamp(System or user set)</a:t>
            </a:r>
            <a:endParaRPr lang="en-IN" dirty="0"/>
          </a:p>
        </p:txBody>
      </p:sp>
      <p:sp>
        <p:nvSpPr>
          <p:cNvPr id="13" name="Right Arrow 12"/>
          <p:cNvSpPr/>
          <p:nvPr/>
        </p:nvSpPr>
        <p:spPr>
          <a:xfrm>
            <a:off x="1725105" y="3327662"/>
            <a:ext cx="669303" cy="688157"/>
          </a:xfrm>
          <a:prstGeom prst="rightArrow">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sp>
        <p:nvSpPr>
          <p:cNvPr id="14" name="Right Arrow 13"/>
          <p:cNvSpPr/>
          <p:nvPr/>
        </p:nvSpPr>
        <p:spPr>
          <a:xfrm>
            <a:off x="8022210" y="3082565"/>
            <a:ext cx="801279" cy="933254"/>
          </a:xfrm>
          <a:prstGeom prst="rightArrow">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sp>
        <p:nvSpPr>
          <p:cNvPr id="16" name="Hexagon 15"/>
          <p:cNvSpPr/>
          <p:nvPr/>
        </p:nvSpPr>
        <p:spPr>
          <a:xfrm>
            <a:off x="9012025" y="2377909"/>
            <a:ext cx="2526384" cy="2366128"/>
          </a:xfrm>
          <a:prstGeom prst="hexagon">
            <a:avLst>
              <a:gd name="adj" fmla="val 28586"/>
              <a:gd name="vf" fmla="val 115470"/>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Kafka Cluster</a:t>
            </a:r>
            <a:endParaRPr lang="en-IN" dirty="0"/>
          </a:p>
        </p:txBody>
      </p:sp>
    </p:spTree>
    <p:extLst>
      <p:ext uri="{BB962C8B-B14F-4D97-AF65-F5344CB8AC3E}">
        <p14:creationId xmlns:p14="http://schemas.microsoft.com/office/powerpoint/2010/main" val="332668241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Rectangle 39"/>
          <p:cNvSpPr/>
          <p:nvPr/>
        </p:nvSpPr>
        <p:spPr>
          <a:xfrm>
            <a:off x="572667" y="2000050"/>
            <a:ext cx="2253006" cy="2457249"/>
          </a:xfrm>
          <a:prstGeom prst="rect">
            <a:avLst/>
          </a:prstGeom>
          <a:ln/>
        </p:spPr>
        <p:style>
          <a:lnRef idx="0">
            <a:schemeClr val="accent5"/>
          </a:lnRef>
          <a:fillRef idx="3">
            <a:schemeClr val="accent5"/>
          </a:fillRef>
          <a:effectRef idx="3">
            <a:schemeClr val="accent5"/>
          </a:effectRef>
          <a:fontRef idx="minor">
            <a:schemeClr val="lt1"/>
          </a:fontRef>
        </p:style>
        <p:txBody>
          <a:bodyPr rtlCol="0" anchor="b"/>
          <a:lstStyle/>
          <a:p>
            <a:pPr algn="ctr"/>
            <a:r>
              <a:rPr lang="en-US" dirty="0"/>
              <a:t>Consumer Group App A</a:t>
            </a:r>
          </a:p>
        </p:txBody>
      </p:sp>
      <p:sp>
        <p:nvSpPr>
          <p:cNvPr id="2" name="Title 1"/>
          <p:cNvSpPr>
            <a:spLocks noGrp="1"/>
          </p:cNvSpPr>
          <p:nvPr>
            <p:ph type="title"/>
          </p:nvPr>
        </p:nvSpPr>
        <p:spPr>
          <a:xfrm>
            <a:off x="838200" y="365126"/>
            <a:ext cx="10515600" cy="464434"/>
          </a:xfrm>
        </p:spPr>
        <p:txBody>
          <a:bodyPr>
            <a:normAutofit fontScale="90000"/>
          </a:bodyPr>
          <a:lstStyle/>
          <a:p>
            <a:r>
              <a:rPr lang="en-US" dirty="0"/>
              <a:t>Consumer Groups</a:t>
            </a:r>
            <a:endParaRPr lang="en-IN" dirty="0"/>
          </a:p>
        </p:txBody>
      </p:sp>
      <p:sp>
        <p:nvSpPr>
          <p:cNvPr id="3" name="Content Placeholder 2"/>
          <p:cNvSpPr>
            <a:spLocks noGrp="1"/>
          </p:cNvSpPr>
          <p:nvPr>
            <p:ph idx="1"/>
          </p:nvPr>
        </p:nvSpPr>
        <p:spPr>
          <a:xfrm>
            <a:off x="577384" y="1024924"/>
            <a:ext cx="10515600" cy="669325"/>
          </a:xfrm>
        </p:spPr>
        <p:txBody>
          <a:bodyPr>
            <a:normAutofit fontScale="85000" lnSpcReduction="10000"/>
          </a:bodyPr>
          <a:lstStyle/>
          <a:p>
            <a:r>
              <a:rPr lang="en-US" sz="1800" dirty="0"/>
              <a:t>For horizontal scalability purposes, it is recommended to consume the topics group.</a:t>
            </a:r>
          </a:p>
          <a:p>
            <a:r>
              <a:rPr lang="en-US" sz="1800" dirty="0"/>
              <a:t>Consumers performing same logical job as part of the same application, they can be grouped together as Kafka groups.</a:t>
            </a:r>
          </a:p>
        </p:txBody>
      </p:sp>
      <p:sp>
        <p:nvSpPr>
          <p:cNvPr id="4" name="Rectangle 3"/>
          <p:cNvSpPr/>
          <p:nvPr/>
        </p:nvSpPr>
        <p:spPr>
          <a:xfrm>
            <a:off x="5580667" y="2323585"/>
            <a:ext cx="4468305" cy="3761298"/>
          </a:xfrm>
          <a:prstGeom prst="rect">
            <a:avLst/>
          </a:prstGeom>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91440" tIns="45720" rIns="91440" bIns="45720" numCol="1" spcCol="0" rtlCol="0" fromWordArt="0" anchor="b" anchorCtr="0" forceAA="0" compatLnSpc="1">
            <a:prstTxWarp prst="textNoShape">
              <a:avLst/>
            </a:prstTxWarp>
            <a:noAutofit/>
          </a:bodyPr>
          <a:lstStyle/>
          <a:p>
            <a:pPr algn="ctr"/>
            <a:r>
              <a:rPr lang="en-US" dirty="0"/>
              <a:t>Test Topic</a:t>
            </a:r>
            <a:endParaRPr lang="en-IN" dirty="0"/>
          </a:p>
        </p:txBody>
      </p:sp>
      <p:sp>
        <p:nvSpPr>
          <p:cNvPr id="5" name="Rectangle 4"/>
          <p:cNvSpPr/>
          <p:nvPr/>
        </p:nvSpPr>
        <p:spPr>
          <a:xfrm>
            <a:off x="5684361" y="2587536"/>
            <a:ext cx="1376313" cy="433633"/>
          </a:xfrm>
          <a:prstGeom prst="rect">
            <a:avLst/>
          </a:prstGeom>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t>Partition 0</a:t>
            </a:r>
            <a:endParaRPr lang="en-IN" dirty="0"/>
          </a:p>
        </p:txBody>
      </p:sp>
      <p:graphicFrame>
        <p:nvGraphicFramePr>
          <p:cNvPr id="6" name="Table 5"/>
          <p:cNvGraphicFramePr>
            <a:graphicFrameLocks noGrp="1"/>
          </p:cNvGraphicFramePr>
          <p:nvPr>
            <p:extLst>
              <p:ext uri="{D42A27DB-BD31-4B8C-83A1-F6EECF244321}">
                <p14:modId xmlns:p14="http://schemas.microsoft.com/office/powerpoint/2010/main" val="367406191"/>
              </p:ext>
            </p:extLst>
          </p:nvPr>
        </p:nvGraphicFramePr>
        <p:xfrm>
          <a:off x="7365475" y="2587535"/>
          <a:ext cx="2086466" cy="433633"/>
        </p:xfrm>
        <a:graphic>
          <a:graphicData uri="http://schemas.openxmlformats.org/drawingml/2006/table">
            <a:tbl>
              <a:tblPr firstRow="1" bandRow="1">
                <a:tableStyleId>{5C22544A-7EE6-4342-B048-85BDC9FD1C3A}</a:tableStyleId>
              </a:tblPr>
              <a:tblGrid>
                <a:gridCol w="760429">
                  <a:extLst>
                    <a:ext uri="{9D8B030D-6E8A-4147-A177-3AD203B41FA5}">
                      <a16:colId xmlns:a16="http://schemas.microsoft.com/office/drawing/2014/main" val="824798439"/>
                    </a:ext>
                  </a:extLst>
                </a:gridCol>
                <a:gridCol w="1326037">
                  <a:extLst>
                    <a:ext uri="{9D8B030D-6E8A-4147-A177-3AD203B41FA5}">
                      <a16:colId xmlns:a16="http://schemas.microsoft.com/office/drawing/2014/main" val="30457347"/>
                    </a:ext>
                  </a:extLst>
                </a:gridCol>
              </a:tblGrid>
              <a:tr h="433633">
                <a:tc>
                  <a:txBody>
                    <a:bodyPr/>
                    <a:lstStyle/>
                    <a:p>
                      <a:r>
                        <a:rPr lang="en-US" dirty="0"/>
                        <a:t>Apple</a:t>
                      </a:r>
                      <a:endParaRPr lang="en-IN" dirty="0"/>
                    </a:p>
                  </a:txBody>
                  <a:tcPr/>
                </a:tc>
                <a:tc>
                  <a:txBody>
                    <a:bodyPr/>
                    <a:lstStyle/>
                    <a:p>
                      <a:r>
                        <a:rPr lang="en-US" dirty="0"/>
                        <a:t>Amazon</a:t>
                      </a:r>
                      <a:endParaRPr lang="en-IN" dirty="0"/>
                    </a:p>
                  </a:txBody>
                  <a:tcPr/>
                </a:tc>
                <a:extLst>
                  <a:ext uri="{0D108BD9-81ED-4DB2-BD59-A6C34878D82A}">
                    <a16:rowId xmlns:a16="http://schemas.microsoft.com/office/drawing/2014/main" val="2296819423"/>
                  </a:ext>
                </a:extLst>
              </a:tr>
            </a:tbl>
          </a:graphicData>
        </a:graphic>
      </p:graphicFrame>
      <p:sp>
        <p:nvSpPr>
          <p:cNvPr id="7" name="Rectangle 6"/>
          <p:cNvSpPr/>
          <p:nvPr/>
        </p:nvSpPr>
        <p:spPr>
          <a:xfrm>
            <a:off x="5684361" y="3068302"/>
            <a:ext cx="1376313" cy="433633"/>
          </a:xfrm>
          <a:prstGeom prst="rect">
            <a:avLst/>
          </a:prstGeom>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t>Partition 1</a:t>
            </a:r>
            <a:endParaRPr lang="en-IN" dirty="0"/>
          </a:p>
        </p:txBody>
      </p:sp>
      <p:graphicFrame>
        <p:nvGraphicFramePr>
          <p:cNvPr id="8" name="Table 7"/>
          <p:cNvGraphicFramePr>
            <a:graphicFrameLocks noGrp="1"/>
          </p:cNvGraphicFramePr>
          <p:nvPr>
            <p:extLst>
              <p:ext uri="{D42A27DB-BD31-4B8C-83A1-F6EECF244321}">
                <p14:modId xmlns:p14="http://schemas.microsoft.com/office/powerpoint/2010/main" val="4104772035"/>
              </p:ext>
            </p:extLst>
          </p:nvPr>
        </p:nvGraphicFramePr>
        <p:xfrm>
          <a:off x="7365475" y="3068301"/>
          <a:ext cx="760429" cy="433633"/>
        </p:xfrm>
        <a:graphic>
          <a:graphicData uri="http://schemas.openxmlformats.org/drawingml/2006/table">
            <a:tbl>
              <a:tblPr firstRow="1" bandRow="1">
                <a:tableStyleId>{5C22544A-7EE6-4342-B048-85BDC9FD1C3A}</a:tableStyleId>
              </a:tblPr>
              <a:tblGrid>
                <a:gridCol w="760429">
                  <a:extLst>
                    <a:ext uri="{9D8B030D-6E8A-4147-A177-3AD203B41FA5}">
                      <a16:colId xmlns:a16="http://schemas.microsoft.com/office/drawing/2014/main" val="824798439"/>
                    </a:ext>
                  </a:extLst>
                </a:gridCol>
              </a:tblGrid>
              <a:tr h="433633">
                <a:tc>
                  <a:txBody>
                    <a:bodyPr/>
                    <a:lstStyle/>
                    <a:p>
                      <a:r>
                        <a:rPr lang="en-US" dirty="0"/>
                        <a:t>Ben</a:t>
                      </a:r>
                      <a:endParaRPr lang="en-IN" dirty="0"/>
                    </a:p>
                  </a:txBody>
                  <a:tcPr/>
                </a:tc>
                <a:extLst>
                  <a:ext uri="{0D108BD9-81ED-4DB2-BD59-A6C34878D82A}">
                    <a16:rowId xmlns:a16="http://schemas.microsoft.com/office/drawing/2014/main" val="2296819423"/>
                  </a:ext>
                </a:extLst>
              </a:tr>
            </a:tbl>
          </a:graphicData>
        </a:graphic>
      </p:graphicFrame>
      <p:sp>
        <p:nvSpPr>
          <p:cNvPr id="9" name="Rectangle 8"/>
          <p:cNvSpPr/>
          <p:nvPr/>
        </p:nvSpPr>
        <p:spPr>
          <a:xfrm>
            <a:off x="5684359" y="3563208"/>
            <a:ext cx="1376313" cy="433633"/>
          </a:xfrm>
          <a:prstGeom prst="rect">
            <a:avLst/>
          </a:prstGeom>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t>Partition 2</a:t>
            </a:r>
            <a:endParaRPr lang="en-IN" dirty="0"/>
          </a:p>
        </p:txBody>
      </p:sp>
      <p:graphicFrame>
        <p:nvGraphicFramePr>
          <p:cNvPr id="10" name="Table 9"/>
          <p:cNvGraphicFramePr>
            <a:graphicFrameLocks noGrp="1"/>
          </p:cNvGraphicFramePr>
          <p:nvPr>
            <p:extLst>
              <p:ext uri="{D42A27DB-BD31-4B8C-83A1-F6EECF244321}">
                <p14:modId xmlns:p14="http://schemas.microsoft.com/office/powerpoint/2010/main" val="3253549515"/>
              </p:ext>
            </p:extLst>
          </p:nvPr>
        </p:nvGraphicFramePr>
        <p:xfrm>
          <a:off x="7365473" y="3563207"/>
          <a:ext cx="2086466" cy="433633"/>
        </p:xfrm>
        <a:graphic>
          <a:graphicData uri="http://schemas.openxmlformats.org/drawingml/2006/table">
            <a:tbl>
              <a:tblPr firstRow="1" bandRow="1">
                <a:tableStyleId>{5C22544A-7EE6-4342-B048-85BDC9FD1C3A}</a:tableStyleId>
              </a:tblPr>
              <a:tblGrid>
                <a:gridCol w="760429">
                  <a:extLst>
                    <a:ext uri="{9D8B030D-6E8A-4147-A177-3AD203B41FA5}">
                      <a16:colId xmlns:a16="http://schemas.microsoft.com/office/drawing/2014/main" val="824798439"/>
                    </a:ext>
                  </a:extLst>
                </a:gridCol>
                <a:gridCol w="1326037">
                  <a:extLst>
                    <a:ext uri="{9D8B030D-6E8A-4147-A177-3AD203B41FA5}">
                      <a16:colId xmlns:a16="http://schemas.microsoft.com/office/drawing/2014/main" val="30457347"/>
                    </a:ext>
                  </a:extLst>
                </a:gridCol>
              </a:tblGrid>
              <a:tr h="433633">
                <a:tc>
                  <a:txBody>
                    <a:bodyPr/>
                    <a:lstStyle/>
                    <a:p>
                      <a:r>
                        <a:rPr lang="en-US" dirty="0"/>
                        <a:t>Cat</a:t>
                      </a:r>
                      <a:endParaRPr lang="en-IN" dirty="0"/>
                    </a:p>
                  </a:txBody>
                  <a:tcPr/>
                </a:tc>
                <a:tc>
                  <a:txBody>
                    <a:bodyPr/>
                    <a:lstStyle/>
                    <a:p>
                      <a:r>
                        <a:rPr lang="en-US" dirty="0"/>
                        <a:t>Confluent</a:t>
                      </a:r>
                      <a:endParaRPr lang="en-IN" dirty="0"/>
                    </a:p>
                  </a:txBody>
                  <a:tcPr/>
                </a:tc>
                <a:extLst>
                  <a:ext uri="{0D108BD9-81ED-4DB2-BD59-A6C34878D82A}">
                    <a16:rowId xmlns:a16="http://schemas.microsoft.com/office/drawing/2014/main" val="2296819423"/>
                  </a:ext>
                </a:extLst>
              </a:tr>
            </a:tbl>
          </a:graphicData>
        </a:graphic>
      </p:graphicFrame>
      <p:sp>
        <p:nvSpPr>
          <p:cNvPr id="11" name="Rectangle 10"/>
          <p:cNvSpPr/>
          <p:nvPr/>
        </p:nvSpPr>
        <p:spPr>
          <a:xfrm>
            <a:off x="5674930" y="4043974"/>
            <a:ext cx="1376313" cy="433633"/>
          </a:xfrm>
          <a:prstGeom prst="rect">
            <a:avLst/>
          </a:prstGeom>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t>Partition 3</a:t>
            </a:r>
            <a:endParaRPr lang="en-IN" dirty="0"/>
          </a:p>
        </p:txBody>
      </p:sp>
      <p:graphicFrame>
        <p:nvGraphicFramePr>
          <p:cNvPr id="12" name="Table 11"/>
          <p:cNvGraphicFramePr>
            <a:graphicFrameLocks noGrp="1"/>
          </p:cNvGraphicFramePr>
          <p:nvPr>
            <p:extLst>
              <p:ext uri="{D42A27DB-BD31-4B8C-83A1-F6EECF244321}">
                <p14:modId xmlns:p14="http://schemas.microsoft.com/office/powerpoint/2010/main" val="3579576897"/>
              </p:ext>
            </p:extLst>
          </p:nvPr>
        </p:nvGraphicFramePr>
        <p:xfrm>
          <a:off x="7356044" y="4043973"/>
          <a:ext cx="760429" cy="433633"/>
        </p:xfrm>
        <a:graphic>
          <a:graphicData uri="http://schemas.openxmlformats.org/drawingml/2006/table">
            <a:tbl>
              <a:tblPr firstRow="1" bandRow="1">
                <a:tableStyleId>{5C22544A-7EE6-4342-B048-85BDC9FD1C3A}</a:tableStyleId>
              </a:tblPr>
              <a:tblGrid>
                <a:gridCol w="760429">
                  <a:extLst>
                    <a:ext uri="{9D8B030D-6E8A-4147-A177-3AD203B41FA5}">
                      <a16:colId xmlns:a16="http://schemas.microsoft.com/office/drawing/2014/main" val="824798439"/>
                    </a:ext>
                  </a:extLst>
                </a:gridCol>
              </a:tblGrid>
              <a:tr h="433633">
                <a:tc>
                  <a:txBody>
                    <a:bodyPr/>
                    <a:lstStyle/>
                    <a:p>
                      <a:r>
                        <a:rPr lang="en-US" dirty="0"/>
                        <a:t>Dog</a:t>
                      </a:r>
                      <a:endParaRPr lang="en-IN" dirty="0"/>
                    </a:p>
                  </a:txBody>
                  <a:tcPr/>
                </a:tc>
                <a:extLst>
                  <a:ext uri="{0D108BD9-81ED-4DB2-BD59-A6C34878D82A}">
                    <a16:rowId xmlns:a16="http://schemas.microsoft.com/office/drawing/2014/main" val="2296819423"/>
                  </a:ext>
                </a:extLst>
              </a:tr>
            </a:tbl>
          </a:graphicData>
        </a:graphic>
      </p:graphicFrame>
      <p:sp>
        <p:nvSpPr>
          <p:cNvPr id="13" name="Rectangle 12"/>
          <p:cNvSpPr/>
          <p:nvPr/>
        </p:nvSpPr>
        <p:spPr>
          <a:xfrm>
            <a:off x="891602" y="2195414"/>
            <a:ext cx="1725105" cy="494906"/>
          </a:xfrm>
          <a:prstGeom prst="rect">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Consumer 1</a:t>
            </a:r>
            <a:endParaRPr lang="en-IN" dirty="0"/>
          </a:p>
        </p:txBody>
      </p:sp>
      <p:sp>
        <p:nvSpPr>
          <p:cNvPr id="14" name="Rectangle 13"/>
          <p:cNvSpPr/>
          <p:nvPr/>
        </p:nvSpPr>
        <p:spPr>
          <a:xfrm>
            <a:off x="891602" y="3028780"/>
            <a:ext cx="1725105" cy="330453"/>
          </a:xfrm>
          <a:prstGeom prst="rect">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Consumer 2</a:t>
            </a:r>
            <a:endParaRPr lang="en-IN" dirty="0"/>
          </a:p>
        </p:txBody>
      </p:sp>
      <p:sp>
        <p:nvSpPr>
          <p:cNvPr id="15" name="Rectangle 14"/>
          <p:cNvSpPr/>
          <p:nvPr/>
        </p:nvSpPr>
        <p:spPr>
          <a:xfrm>
            <a:off x="891602" y="3488599"/>
            <a:ext cx="1725105" cy="373753"/>
          </a:xfrm>
          <a:prstGeom prst="rect">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Consumer 3</a:t>
            </a:r>
            <a:endParaRPr lang="en-IN" dirty="0"/>
          </a:p>
        </p:txBody>
      </p:sp>
      <p:cxnSp>
        <p:nvCxnSpPr>
          <p:cNvPr id="21" name="Straight Arrow Connector 20"/>
          <p:cNvCxnSpPr>
            <a:stCxn id="14" idx="3"/>
            <a:endCxn id="9" idx="1"/>
          </p:cNvCxnSpPr>
          <p:nvPr/>
        </p:nvCxnSpPr>
        <p:spPr>
          <a:xfrm>
            <a:off x="2616707" y="3194007"/>
            <a:ext cx="3067652" cy="586018"/>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15" idx="3"/>
            <a:endCxn id="11" idx="1"/>
          </p:cNvCxnSpPr>
          <p:nvPr/>
        </p:nvCxnSpPr>
        <p:spPr>
          <a:xfrm>
            <a:off x="2616707" y="3675476"/>
            <a:ext cx="3058223" cy="585315"/>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5714206" y="4611152"/>
            <a:ext cx="1376313" cy="433633"/>
          </a:xfrm>
          <a:prstGeom prst="rect">
            <a:avLst/>
          </a:prstGeom>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t>Partition 4</a:t>
            </a:r>
            <a:endParaRPr lang="en-IN" dirty="0"/>
          </a:p>
        </p:txBody>
      </p:sp>
      <p:graphicFrame>
        <p:nvGraphicFramePr>
          <p:cNvPr id="25" name="Table 24"/>
          <p:cNvGraphicFramePr>
            <a:graphicFrameLocks noGrp="1"/>
          </p:cNvGraphicFramePr>
          <p:nvPr>
            <p:extLst>
              <p:ext uri="{D42A27DB-BD31-4B8C-83A1-F6EECF244321}">
                <p14:modId xmlns:p14="http://schemas.microsoft.com/office/powerpoint/2010/main" val="1314558762"/>
              </p:ext>
            </p:extLst>
          </p:nvPr>
        </p:nvGraphicFramePr>
        <p:xfrm>
          <a:off x="7395320" y="4611151"/>
          <a:ext cx="760429" cy="433633"/>
        </p:xfrm>
        <a:graphic>
          <a:graphicData uri="http://schemas.openxmlformats.org/drawingml/2006/table">
            <a:tbl>
              <a:tblPr firstRow="1" bandRow="1">
                <a:tableStyleId>{5C22544A-7EE6-4342-B048-85BDC9FD1C3A}</a:tableStyleId>
              </a:tblPr>
              <a:tblGrid>
                <a:gridCol w="760429">
                  <a:extLst>
                    <a:ext uri="{9D8B030D-6E8A-4147-A177-3AD203B41FA5}">
                      <a16:colId xmlns:a16="http://schemas.microsoft.com/office/drawing/2014/main" val="824798439"/>
                    </a:ext>
                  </a:extLst>
                </a:gridCol>
              </a:tblGrid>
              <a:tr h="433633">
                <a:tc>
                  <a:txBody>
                    <a:bodyPr/>
                    <a:lstStyle/>
                    <a:p>
                      <a:r>
                        <a:rPr lang="en-US" dirty="0"/>
                        <a:t>Man</a:t>
                      </a:r>
                      <a:endParaRPr lang="en-IN" dirty="0"/>
                    </a:p>
                  </a:txBody>
                  <a:tcPr/>
                </a:tc>
                <a:extLst>
                  <a:ext uri="{0D108BD9-81ED-4DB2-BD59-A6C34878D82A}">
                    <a16:rowId xmlns:a16="http://schemas.microsoft.com/office/drawing/2014/main" val="2296819423"/>
                  </a:ext>
                </a:extLst>
              </a:tr>
            </a:tbl>
          </a:graphicData>
        </a:graphic>
      </p:graphicFrame>
      <p:sp>
        <p:nvSpPr>
          <p:cNvPr id="46" name="Rectangle 45"/>
          <p:cNvSpPr/>
          <p:nvPr/>
        </p:nvSpPr>
        <p:spPr>
          <a:xfrm>
            <a:off x="572667" y="4726388"/>
            <a:ext cx="2253006" cy="2051484"/>
          </a:xfrm>
          <a:prstGeom prst="rect">
            <a:avLst/>
          </a:prstGeom>
          <a:ln/>
        </p:spPr>
        <p:style>
          <a:lnRef idx="0">
            <a:schemeClr val="accent5"/>
          </a:lnRef>
          <a:fillRef idx="3">
            <a:schemeClr val="accent5"/>
          </a:fillRef>
          <a:effectRef idx="3">
            <a:schemeClr val="accent5"/>
          </a:effectRef>
          <a:fontRef idx="minor">
            <a:schemeClr val="lt1"/>
          </a:fontRef>
        </p:style>
        <p:txBody>
          <a:bodyPr rtlCol="0" anchor="b"/>
          <a:lstStyle/>
          <a:p>
            <a:pPr algn="ctr"/>
            <a:r>
              <a:rPr lang="en-US" dirty="0"/>
              <a:t>Consumer Group App</a:t>
            </a:r>
          </a:p>
          <a:p>
            <a:pPr algn="ctr"/>
            <a:r>
              <a:rPr lang="en-US" dirty="0"/>
              <a:t>B</a:t>
            </a:r>
          </a:p>
        </p:txBody>
      </p:sp>
      <p:sp>
        <p:nvSpPr>
          <p:cNvPr id="48" name="Rectangle 47"/>
          <p:cNvSpPr/>
          <p:nvPr/>
        </p:nvSpPr>
        <p:spPr>
          <a:xfrm>
            <a:off x="953655" y="5016055"/>
            <a:ext cx="1725105" cy="330453"/>
          </a:xfrm>
          <a:prstGeom prst="rect">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Consumer 4</a:t>
            </a:r>
            <a:endParaRPr lang="en-IN" dirty="0"/>
          </a:p>
        </p:txBody>
      </p:sp>
      <p:sp>
        <p:nvSpPr>
          <p:cNvPr id="49" name="Rectangle 48"/>
          <p:cNvSpPr/>
          <p:nvPr/>
        </p:nvSpPr>
        <p:spPr>
          <a:xfrm>
            <a:off x="953656" y="5711130"/>
            <a:ext cx="1725105" cy="373753"/>
          </a:xfrm>
          <a:prstGeom prst="rect">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Consumer 5</a:t>
            </a:r>
            <a:endParaRPr lang="en-IN" dirty="0"/>
          </a:p>
        </p:txBody>
      </p:sp>
      <p:cxnSp>
        <p:nvCxnSpPr>
          <p:cNvPr id="53" name="Straight Arrow Connector 52"/>
          <p:cNvCxnSpPr>
            <a:stCxn id="48" idx="3"/>
            <a:endCxn id="24" idx="1"/>
          </p:cNvCxnSpPr>
          <p:nvPr/>
        </p:nvCxnSpPr>
        <p:spPr>
          <a:xfrm flipV="1">
            <a:off x="2678760" y="4827969"/>
            <a:ext cx="3035446" cy="353313"/>
          </a:xfrm>
          <a:prstGeom prst="straightConnector1">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stCxn id="48" idx="3"/>
            <a:endCxn id="5" idx="1"/>
          </p:cNvCxnSpPr>
          <p:nvPr/>
        </p:nvCxnSpPr>
        <p:spPr>
          <a:xfrm flipV="1">
            <a:off x="2678760" y="2804353"/>
            <a:ext cx="3005601" cy="2376929"/>
          </a:xfrm>
          <a:prstGeom prst="straightConnector1">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stCxn id="49" idx="3"/>
            <a:endCxn id="11" idx="1"/>
          </p:cNvCxnSpPr>
          <p:nvPr/>
        </p:nvCxnSpPr>
        <p:spPr>
          <a:xfrm flipV="1">
            <a:off x="2678761" y="4260791"/>
            <a:ext cx="2996169" cy="1637216"/>
          </a:xfrm>
          <a:prstGeom prst="straightConnector1">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stCxn id="48" idx="3"/>
            <a:endCxn id="7" idx="1"/>
          </p:cNvCxnSpPr>
          <p:nvPr/>
        </p:nvCxnSpPr>
        <p:spPr>
          <a:xfrm flipV="1">
            <a:off x="2678760" y="3285119"/>
            <a:ext cx="3005601" cy="1896163"/>
          </a:xfrm>
          <a:prstGeom prst="straightConnector1">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stCxn id="49" idx="3"/>
            <a:endCxn id="5" idx="1"/>
          </p:cNvCxnSpPr>
          <p:nvPr/>
        </p:nvCxnSpPr>
        <p:spPr>
          <a:xfrm flipV="1">
            <a:off x="2678761" y="2804353"/>
            <a:ext cx="3005600" cy="3093654"/>
          </a:xfrm>
          <a:prstGeom prst="straightConnector1">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a:stCxn id="13" idx="3"/>
            <a:endCxn id="5" idx="1"/>
          </p:cNvCxnSpPr>
          <p:nvPr/>
        </p:nvCxnSpPr>
        <p:spPr>
          <a:xfrm>
            <a:off x="2616707" y="2442867"/>
            <a:ext cx="3067654" cy="361486"/>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a:endCxn id="7" idx="1"/>
          </p:cNvCxnSpPr>
          <p:nvPr/>
        </p:nvCxnSpPr>
        <p:spPr>
          <a:xfrm>
            <a:off x="2669343" y="2473355"/>
            <a:ext cx="3015018" cy="811764"/>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a:endCxn id="24" idx="1"/>
          </p:cNvCxnSpPr>
          <p:nvPr/>
        </p:nvCxnSpPr>
        <p:spPr>
          <a:xfrm>
            <a:off x="2678760" y="3228028"/>
            <a:ext cx="3035446" cy="1599941"/>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8482597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51760" y="663716"/>
            <a:ext cx="1055802" cy="1819373"/>
          </a:xfrm>
          <a:prstGeom prst="rect">
            <a:avLst/>
          </a:prstGeom>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t>Producer</a:t>
            </a:r>
            <a:endParaRPr lang="en-IN" dirty="0"/>
          </a:p>
        </p:txBody>
      </p:sp>
      <p:sp>
        <p:nvSpPr>
          <p:cNvPr id="3" name="Right Arrow 2"/>
          <p:cNvSpPr/>
          <p:nvPr/>
        </p:nvSpPr>
        <p:spPr>
          <a:xfrm>
            <a:off x="1651000" y="1227667"/>
            <a:ext cx="1278467" cy="584200"/>
          </a:xfrm>
          <a:prstGeom prst="rightArrow">
            <a:avLst/>
          </a:prstGeom>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a:p>
        </p:txBody>
      </p:sp>
      <p:sp>
        <p:nvSpPr>
          <p:cNvPr id="4" name="Rectangle 3"/>
          <p:cNvSpPr/>
          <p:nvPr/>
        </p:nvSpPr>
        <p:spPr>
          <a:xfrm>
            <a:off x="3191934" y="499534"/>
            <a:ext cx="2700866" cy="2201333"/>
          </a:xfrm>
          <a:prstGeom prst="rect">
            <a:avLst/>
          </a:prstGeom>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t>Kafka Broker </a:t>
            </a:r>
            <a:endParaRPr lang="en-IN" dirty="0"/>
          </a:p>
        </p:txBody>
      </p:sp>
      <p:sp>
        <p:nvSpPr>
          <p:cNvPr id="5" name="Rectangle 4"/>
          <p:cNvSpPr/>
          <p:nvPr/>
        </p:nvSpPr>
        <p:spPr>
          <a:xfrm>
            <a:off x="3810000" y="1896534"/>
            <a:ext cx="1464733" cy="457200"/>
          </a:xfrm>
          <a:prstGeom prst="rect">
            <a:avLst/>
          </a:prstGeom>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t>Topic A</a:t>
            </a:r>
            <a:endParaRPr lang="en-IN" dirty="0"/>
          </a:p>
        </p:txBody>
      </p:sp>
      <p:sp>
        <p:nvSpPr>
          <p:cNvPr id="6" name="Circular Arrow 5"/>
          <p:cNvSpPr/>
          <p:nvPr/>
        </p:nvSpPr>
        <p:spPr>
          <a:xfrm>
            <a:off x="6663266" y="-76199"/>
            <a:ext cx="1735668" cy="3064933"/>
          </a:xfrm>
          <a:prstGeom prst="circularArrow">
            <a:avLst>
              <a:gd name="adj1" fmla="val 12500"/>
              <a:gd name="adj2" fmla="val 3168648"/>
              <a:gd name="adj3" fmla="val 20457681"/>
              <a:gd name="adj4" fmla="val 3201266"/>
              <a:gd name="adj5" fmla="val 12500"/>
            </a:avLst>
          </a:prstGeom>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Polls Topic A</a:t>
            </a:r>
            <a:endParaRPr lang="en-IN" dirty="0">
              <a:solidFill>
                <a:schemeClr val="tx1"/>
              </a:solidFill>
            </a:endParaRPr>
          </a:p>
        </p:txBody>
      </p:sp>
      <p:sp>
        <p:nvSpPr>
          <p:cNvPr id="7" name="Left-Right Arrow 6"/>
          <p:cNvSpPr/>
          <p:nvPr/>
        </p:nvSpPr>
        <p:spPr>
          <a:xfrm>
            <a:off x="5960533" y="1375833"/>
            <a:ext cx="702733" cy="448733"/>
          </a:xfrm>
          <a:prstGeom prst="leftRightArrow">
            <a:avLst/>
          </a:prstGeom>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a:p>
        </p:txBody>
      </p:sp>
      <p:sp>
        <p:nvSpPr>
          <p:cNvPr id="8" name="Right Arrow 7"/>
          <p:cNvSpPr/>
          <p:nvPr/>
        </p:nvSpPr>
        <p:spPr>
          <a:xfrm>
            <a:off x="8652934" y="1024467"/>
            <a:ext cx="1024466" cy="660400"/>
          </a:xfrm>
          <a:prstGeom prst="rightArrow">
            <a:avLst/>
          </a:prstGeom>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a:p>
        </p:txBody>
      </p:sp>
      <p:sp>
        <p:nvSpPr>
          <p:cNvPr id="9" name="Rectangle 8"/>
          <p:cNvSpPr/>
          <p:nvPr/>
        </p:nvSpPr>
        <p:spPr>
          <a:xfrm>
            <a:off x="9931400" y="444980"/>
            <a:ext cx="1320800" cy="1819373"/>
          </a:xfrm>
          <a:prstGeom prst="rect">
            <a:avLst/>
          </a:prstGeom>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t>Consumer</a:t>
            </a:r>
            <a:endParaRPr lang="en-IN" dirty="0"/>
          </a:p>
        </p:txBody>
      </p:sp>
      <p:sp>
        <p:nvSpPr>
          <p:cNvPr id="10" name="TextBox 9"/>
          <p:cNvSpPr txBox="1"/>
          <p:nvPr/>
        </p:nvSpPr>
        <p:spPr>
          <a:xfrm>
            <a:off x="491067" y="3183467"/>
            <a:ext cx="11192933" cy="1754326"/>
          </a:xfrm>
          <a:prstGeom prst="rect">
            <a:avLst/>
          </a:prstGeom>
          <a:noFill/>
        </p:spPr>
        <p:txBody>
          <a:bodyPr wrap="square" rtlCol="0">
            <a:spAutoFit/>
          </a:bodyPr>
          <a:lstStyle/>
          <a:p>
            <a:pPr marL="285750" indent="-285750">
              <a:buFont typeface="Arial" panose="020B0604020202020204" pitchFamily="34" charset="0"/>
              <a:buChar char="•"/>
            </a:pPr>
            <a:r>
              <a:rPr lang="en-US" dirty="0"/>
              <a:t>Every consumer is part of consumer group</a:t>
            </a:r>
          </a:p>
          <a:p>
            <a:pPr marL="285750" indent="-285750">
              <a:buFont typeface="Arial" panose="020B0604020202020204" pitchFamily="34" charset="0"/>
              <a:buChar char="•"/>
            </a:pPr>
            <a:r>
              <a:rPr lang="en-US" dirty="0"/>
              <a:t>A consumer group is the group of consumer instances, that work together to consume the messages from the specified topics.</a:t>
            </a:r>
          </a:p>
          <a:p>
            <a:pPr marL="285750" indent="-285750">
              <a:buFont typeface="Arial" panose="020B0604020202020204" pitchFamily="34" charset="0"/>
              <a:buChar char="•"/>
            </a:pPr>
            <a:r>
              <a:rPr lang="en-US" dirty="0"/>
              <a:t>When the topic is created in </a:t>
            </a:r>
            <a:r>
              <a:rPr lang="en-US" dirty="0" err="1"/>
              <a:t>kafka</a:t>
            </a:r>
            <a:r>
              <a:rPr lang="en-US" dirty="0"/>
              <a:t>, it can have one or more consumer groups associated with it.</a:t>
            </a:r>
          </a:p>
          <a:p>
            <a:pPr marL="285750" indent="-285750">
              <a:buFont typeface="Arial" panose="020B0604020202020204" pitchFamily="34" charset="0"/>
              <a:buChar char="•"/>
            </a:pPr>
            <a:r>
              <a:rPr lang="en-US" dirty="0"/>
              <a:t> The consumer groups maintain the offset information for the partitions they consume.</a:t>
            </a:r>
          </a:p>
          <a:p>
            <a:endParaRPr lang="en-IN" dirty="0"/>
          </a:p>
        </p:txBody>
      </p:sp>
      <p:sp>
        <p:nvSpPr>
          <p:cNvPr id="11" name="Rectangle 10"/>
          <p:cNvSpPr/>
          <p:nvPr/>
        </p:nvSpPr>
        <p:spPr>
          <a:xfrm>
            <a:off x="3191934" y="4783667"/>
            <a:ext cx="5002751" cy="1073240"/>
          </a:xfrm>
          <a:prstGeom prst="rect">
            <a:avLst/>
          </a:prstGeom>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dirty="0"/>
              <a:t>Test Topic A</a:t>
            </a:r>
            <a:endParaRPr lang="en-IN" dirty="0"/>
          </a:p>
        </p:txBody>
      </p:sp>
      <p:graphicFrame>
        <p:nvGraphicFramePr>
          <p:cNvPr id="13" name="Table 12"/>
          <p:cNvGraphicFramePr>
            <a:graphicFrameLocks noGrp="1"/>
          </p:cNvGraphicFramePr>
          <p:nvPr>
            <p:extLst>
              <p:ext uri="{D42A27DB-BD31-4B8C-83A1-F6EECF244321}">
                <p14:modId xmlns:p14="http://schemas.microsoft.com/office/powerpoint/2010/main" val="37348246"/>
              </p:ext>
            </p:extLst>
          </p:nvPr>
        </p:nvGraphicFramePr>
        <p:xfrm>
          <a:off x="3429000" y="5059019"/>
          <a:ext cx="4097867" cy="640080"/>
        </p:xfrm>
        <a:graphic>
          <a:graphicData uri="http://schemas.openxmlformats.org/drawingml/2006/table">
            <a:tbl>
              <a:tblPr firstRow="1" bandRow="1">
                <a:tableStyleId>{5C22544A-7EE6-4342-B048-85BDC9FD1C3A}</a:tableStyleId>
              </a:tblPr>
              <a:tblGrid>
                <a:gridCol w="1109133">
                  <a:extLst>
                    <a:ext uri="{9D8B030D-6E8A-4147-A177-3AD203B41FA5}">
                      <a16:colId xmlns:a16="http://schemas.microsoft.com/office/drawing/2014/main" val="824798439"/>
                    </a:ext>
                  </a:extLst>
                </a:gridCol>
                <a:gridCol w="990600">
                  <a:extLst>
                    <a:ext uri="{9D8B030D-6E8A-4147-A177-3AD203B41FA5}">
                      <a16:colId xmlns:a16="http://schemas.microsoft.com/office/drawing/2014/main" val="30457347"/>
                    </a:ext>
                  </a:extLst>
                </a:gridCol>
                <a:gridCol w="973667">
                  <a:extLst>
                    <a:ext uri="{9D8B030D-6E8A-4147-A177-3AD203B41FA5}">
                      <a16:colId xmlns:a16="http://schemas.microsoft.com/office/drawing/2014/main" val="3593505430"/>
                    </a:ext>
                  </a:extLst>
                </a:gridCol>
                <a:gridCol w="1024467">
                  <a:extLst>
                    <a:ext uri="{9D8B030D-6E8A-4147-A177-3AD203B41FA5}">
                      <a16:colId xmlns:a16="http://schemas.microsoft.com/office/drawing/2014/main" val="653202190"/>
                    </a:ext>
                  </a:extLst>
                </a:gridCol>
              </a:tblGrid>
              <a:tr h="417617">
                <a:tc>
                  <a:txBody>
                    <a:bodyPr/>
                    <a:lstStyle/>
                    <a:p>
                      <a:r>
                        <a:rPr lang="en-US" dirty="0" err="1"/>
                        <a:t>Partion</a:t>
                      </a:r>
                      <a:r>
                        <a:rPr lang="en-US" dirty="0"/>
                        <a:t> </a:t>
                      </a:r>
                    </a:p>
                    <a:p>
                      <a:r>
                        <a:rPr lang="en-US" dirty="0"/>
                        <a:t>0</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Partion</a:t>
                      </a:r>
                      <a:r>
                        <a:rPr lang="en-US" dirty="0"/>
                        <a:t> 1</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Partion</a:t>
                      </a:r>
                      <a:r>
                        <a:rPr lang="en-US" dirty="0"/>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3</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Partion</a:t>
                      </a:r>
                      <a:r>
                        <a:rPr lang="en-US" dirty="0"/>
                        <a:t> 4</a:t>
                      </a:r>
                      <a:endParaRPr lang="en-IN" dirty="0"/>
                    </a:p>
                  </a:txBody>
                  <a:tcPr/>
                </a:tc>
                <a:extLst>
                  <a:ext uri="{0D108BD9-81ED-4DB2-BD59-A6C34878D82A}">
                    <a16:rowId xmlns:a16="http://schemas.microsoft.com/office/drawing/2014/main" val="2296819423"/>
                  </a:ext>
                </a:extLst>
              </a:tr>
            </a:tbl>
          </a:graphicData>
        </a:graphic>
      </p:graphicFrame>
    </p:spTree>
    <p:extLst>
      <p:ext uri="{BB962C8B-B14F-4D97-AF65-F5344CB8AC3E}">
        <p14:creationId xmlns:p14="http://schemas.microsoft.com/office/powerpoint/2010/main" val="297472345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3933" y="778933"/>
            <a:ext cx="11260667" cy="646331"/>
          </a:xfrm>
          <a:prstGeom prst="rect">
            <a:avLst/>
          </a:prstGeom>
          <a:noFill/>
        </p:spPr>
        <p:txBody>
          <a:bodyPr wrap="square" rtlCol="0">
            <a:spAutoFit/>
          </a:bodyPr>
          <a:lstStyle/>
          <a:p>
            <a:pPr marL="285750" indent="-285750">
              <a:buFont typeface="Arial" panose="020B0604020202020204" pitchFamily="34" charset="0"/>
              <a:buChar char="•"/>
            </a:pPr>
            <a:r>
              <a:rPr lang="en-US" dirty="0"/>
              <a:t>Broker, its as single server instance that </a:t>
            </a:r>
            <a:r>
              <a:rPr lang="en-US" dirty="0" err="1"/>
              <a:t>stires</a:t>
            </a:r>
            <a:r>
              <a:rPr lang="en-US" dirty="0"/>
              <a:t> and </a:t>
            </a:r>
            <a:r>
              <a:rPr lang="en-US" dirty="0" err="1"/>
              <a:t>mnages</a:t>
            </a:r>
            <a:r>
              <a:rPr lang="en-US" dirty="0"/>
              <a:t> the partitions.</a:t>
            </a:r>
          </a:p>
          <a:p>
            <a:pPr marL="285750" indent="-285750">
              <a:buFont typeface="Arial" panose="020B0604020202020204" pitchFamily="34" charset="0"/>
              <a:buChar char="•"/>
            </a:pPr>
            <a:r>
              <a:rPr lang="en-US" dirty="0"/>
              <a:t>Kafka cluster, consists of multiple </a:t>
            </a:r>
            <a:r>
              <a:rPr lang="en-US" dirty="0" err="1"/>
              <a:t>kafka</a:t>
            </a:r>
            <a:r>
              <a:rPr lang="en-US" dirty="0"/>
              <a:t> brokers, working together.</a:t>
            </a:r>
            <a:endParaRPr lang="en-IN" dirty="0"/>
          </a:p>
        </p:txBody>
      </p:sp>
      <p:sp>
        <p:nvSpPr>
          <p:cNvPr id="3" name="Rectangle 2"/>
          <p:cNvSpPr/>
          <p:nvPr/>
        </p:nvSpPr>
        <p:spPr>
          <a:xfrm>
            <a:off x="703126" y="3446872"/>
            <a:ext cx="1055802" cy="1819373"/>
          </a:xfrm>
          <a:prstGeom prst="rect">
            <a:avLst/>
          </a:prstGeom>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t>Producer</a:t>
            </a:r>
            <a:endParaRPr lang="en-IN" dirty="0"/>
          </a:p>
        </p:txBody>
      </p:sp>
      <p:sp>
        <p:nvSpPr>
          <p:cNvPr id="4" name="Right Arrow 3"/>
          <p:cNvSpPr/>
          <p:nvPr/>
        </p:nvSpPr>
        <p:spPr>
          <a:xfrm>
            <a:off x="2002366" y="4010823"/>
            <a:ext cx="1278467" cy="584200"/>
          </a:xfrm>
          <a:prstGeom prst="rightArrow">
            <a:avLst/>
          </a:prstGeom>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a:p>
        </p:txBody>
      </p:sp>
      <p:sp>
        <p:nvSpPr>
          <p:cNvPr id="5" name="Rectangle 4"/>
          <p:cNvSpPr/>
          <p:nvPr/>
        </p:nvSpPr>
        <p:spPr>
          <a:xfrm>
            <a:off x="3344333" y="2421467"/>
            <a:ext cx="4498767" cy="3828504"/>
          </a:xfrm>
          <a:prstGeom prst="rect">
            <a:avLst/>
          </a:prstGeom>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dirty="0"/>
              <a:t>Kafka Cluster </a:t>
            </a:r>
            <a:endParaRPr lang="en-IN" dirty="0"/>
          </a:p>
        </p:txBody>
      </p:sp>
      <p:sp>
        <p:nvSpPr>
          <p:cNvPr id="6" name="Rectangle 5"/>
          <p:cNvSpPr/>
          <p:nvPr/>
        </p:nvSpPr>
        <p:spPr>
          <a:xfrm>
            <a:off x="3962400" y="2967567"/>
            <a:ext cx="3230252" cy="457200"/>
          </a:xfrm>
          <a:prstGeom prst="rect">
            <a:avLst/>
          </a:prstGeom>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t>Broker 1- Topic A , P0</a:t>
            </a:r>
            <a:endParaRPr lang="en-IN" dirty="0"/>
          </a:p>
        </p:txBody>
      </p:sp>
      <p:sp>
        <p:nvSpPr>
          <p:cNvPr id="7" name="Left-Right Arrow 6"/>
          <p:cNvSpPr/>
          <p:nvPr/>
        </p:nvSpPr>
        <p:spPr>
          <a:xfrm>
            <a:off x="7843100" y="4180656"/>
            <a:ext cx="1430867" cy="448733"/>
          </a:xfrm>
          <a:prstGeom prst="leftRightArrow">
            <a:avLst/>
          </a:prstGeom>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a:p>
        </p:txBody>
      </p:sp>
      <p:sp>
        <p:nvSpPr>
          <p:cNvPr id="9" name="Rectangle 8"/>
          <p:cNvSpPr/>
          <p:nvPr/>
        </p:nvSpPr>
        <p:spPr>
          <a:xfrm>
            <a:off x="9273967" y="3495335"/>
            <a:ext cx="1320800" cy="1819373"/>
          </a:xfrm>
          <a:prstGeom prst="rect">
            <a:avLst/>
          </a:prstGeom>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t>Consumer</a:t>
            </a:r>
            <a:endParaRPr lang="en-IN" dirty="0"/>
          </a:p>
        </p:txBody>
      </p:sp>
      <p:sp>
        <p:nvSpPr>
          <p:cNvPr id="10" name="Rectangle 9"/>
          <p:cNvSpPr/>
          <p:nvPr/>
        </p:nvSpPr>
        <p:spPr>
          <a:xfrm>
            <a:off x="3962400" y="3566583"/>
            <a:ext cx="3230252" cy="457200"/>
          </a:xfrm>
          <a:prstGeom prst="rect">
            <a:avLst/>
          </a:prstGeom>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t>Broker 2 – Topic B P0</a:t>
            </a:r>
            <a:endParaRPr lang="en-IN" dirty="0"/>
          </a:p>
        </p:txBody>
      </p:sp>
      <p:sp>
        <p:nvSpPr>
          <p:cNvPr id="12" name="Rectangle 11"/>
          <p:cNvSpPr/>
          <p:nvPr/>
        </p:nvSpPr>
        <p:spPr>
          <a:xfrm>
            <a:off x="3962400" y="4165599"/>
            <a:ext cx="3230252" cy="457200"/>
          </a:xfrm>
          <a:prstGeom prst="rect">
            <a:avLst/>
          </a:prstGeom>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t>Broker 1- Topic A , P1</a:t>
            </a:r>
            <a:endParaRPr lang="en-IN" dirty="0"/>
          </a:p>
        </p:txBody>
      </p:sp>
      <p:sp>
        <p:nvSpPr>
          <p:cNvPr id="13" name="Rectangle 12"/>
          <p:cNvSpPr/>
          <p:nvPr/>
        </p:nvSpPr>
        <p:spPr>
          <a:xfrm>
            <a:off x="3962400" y="4764615"/>
            <a:ext cx="3230252" cy="457200"/>
          </a:xfrm>
          <a:prstGeom prst="rect">
            <a:avLst/>
          </a:prstGeom>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t>Broker 2 – Topic B P1</a:t>
            </a:r>
            <a:endParaRPr lang="en-IN" dirty="0"/>
          </a:p>
        </p:txBody>
      </p:sp>
      <p:sp>
        <p:nvSpPr>
          <p:cNvPr id="14" name="Rectangle 13"/>
          <p:cNvSpPr/>
          <p:nvPr/>
        </p:nvSpPr>
        <p:spPr>
          <a:xfrm>
            <a:off x="3962400" y="5399409"/>
            <a:ext cx="3230252" cy="457200"/>
          </a:xfrm>
          <a:prstGeom prst="rect">
            <a:avLst/>
          </a:prstGeom>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t>Broker 2 – Topic B P2</a:t>
            </a:r>
            <a:endParaRPr lang="en-IN" dirty="0"/>
          </a:p>
        </p:txBody>
      </p:sp>
    </p:spTree>
    <p:extLst>
      <p:ext uri="{BB962C8B-B14F-4D97-AF65-F5344CB8AC3E}">
        <p14:creationId xmlns:p14="http://schemas.microsoft.com/office/powerpoint/2010/main" val="231662105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p:cNvSpPr/>
          <p:nvPr/>
        </p:nvSpPr>
        <p:spPr>
          <a:xfrm>
            <a:off x="3762866" y="2253007"/>
            <a:ext cx="3214540" cy="3365368"/>
          </a:xfrm>
          <a:prstGeom prst="rect">
            <a:avLst/>
          </a:prstGeom>
          <a:solidFill>
            <a:schemeClr val="accent6">
              <a:lumMod val="20000"/>
              <a:lumOff val="80000"/>
            </a:schemeClr>
          </a:solidFill>
          <a:ln w="28575"/>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sp>
        <p:nvSpPr>
          <p:cNvPr id="28" name="Rectangle 27"/>
          <p:cNvSpPr/>
          <p:nvPr/>
        </p:nvSpPr>
        <p:spPr>
          <a:xfrm>
            <a:off x="284375" y="2532849"/>
            <a:ext cx="3214540" cy="1594429"/>
          </a:xfrm>
          <a:prstGeom prst="rect">
            <a:avLst/>
          </a:prstGeom>
          <a:solidFill>
            <a:schemeClr val="accent6">
              <a:lumMod val="20000"/>
              <a:lumOff val="80000"/>
            </a:schemeClr>
          </a:solidFill>
          <a:ln w="28575"/>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sp>
        <p:nvSpPr>
          <p:cNvPr id="27" name="Rectangle 26"/>
          <p:cNvSpPr/>
          <p:nvPr/>
        </p:nvSpPr>
        <p:spPr>
          <a:xfrm>
            <a:off x="7147089" y="2591288"/>
            <a:ext cx="3214540" cy="1594429"/>
          </a:xfrm>
          <a:prstGeom prst="rect">
            <a:avLst/>
          </a:prstGeom>
          <a:solidFill>
            <a:schemeClr val="accent6">
              <a:lumMod val="20000"/>
              <a:lumOff val="80000"/>
            </a:schemeClr>
          </a:solidFill>
          <a:ln w="28575"/>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sp>
        <p:nvSpPr>
          <p:cNvPr id="2" name="TextBox 1"/>
          <p:cNvSpPr txBox="1"/>
          <p:nvPr/>
        </p:nvSpPr>
        <p:spPr>
          <a:xfrm>
            <a:off x="143933" y="778933"/>
            <a:ext cx="11260667" cy="923330"/>
          </a:xfrm>
          <a:prstGeom prst="rect">
            <a:avLst/>
          </a:prstGeom>
          <a:noFill/>
        </p:spPr>
        <p:txBody>
          <a:bodyPr wrap="square" rtlCol="0">
            <a:spAutoFit/>
          </a:bodyPr>
          <a:lstStyle/>
          <a:p>
            <a:pPr marL="285750" indent="-285750">
              <a:buFont typeface="Arial" panose="020B0604020202020204" pitchFamily="34" charset="0"/>
              <a:buChar char="•"/>
            </a:pPr>
            <a:r>
              <a:rPr lang="en-US" dirty="0"/>
              <a:t>Replication factor -  data is not only written to one broker but many</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Replication Factor with value as 2-</a:t>
            </a:r>
            <a:endParaRPr lang="en-IN" dirty="0"/>
          </a:p>
        </p:txBody>
      </p:sp>
      <p:sp>
        <p:nvSpPr>
          <p:cNvPr id="6" name="Rectangle 5"/>
          <p:cNvSpPr/>
          <p:nvPr/>
        </p:nvSpPr>
        <p:spPr>
          <a:xfrm>
            <a:off x="587604" y="2819888"/>
            <a:ext cx="2344132" cy="457200"/>
          </a:xfrm>
          <a:prstGeom prst="rect">
            <a:avLst/>
          </a:prstGeom>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t>Broker 1- Topic A , P0</a:t>
            </a:r>
            <a:endParaRPr lang="en-IN" dirty="0"/>
          </a:p>
        </p:txBody>
      </p:sp>
      <p:sp>
        <p:nvSpPr>
          <p:cNvPr id="10" name="Rectangle 9"/>
          <p:cNvSpPr/>
          <p:nvPr/>
        </p:nvSpPr>
        <p:spPr>
          <a:xfrm>
            <a:off x="4066095" y="2591288"/>
            <a:ext cx="2344132" cy="457200"/>
          </a:xfrm>
          <a:prstGeom prst="rect">
            <a:avLst/>
          </a:prstGeom>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t>Broker 2 – Topic B P0</a:t>
            </a:r>
            <a:endParaRPr lang="en-IN" dirty="0"/>
          </a:p>
        </p:txBody>
      </p:sp>
      <p:sp>
        <p:nvSpPr>
          <p:cNvPr id="12" name="Rectangle 11"/>
          <p:cNvSpPr/>
          <p:nvPr/>
        </p:nvSpPr>
        <p:spPr>
          <a:xfrm>
            <a:off x="587604" y="3474039"/>
            <a:ext cx="2344132" cy="457200"/>
          </a:xfrm>
          <a:prstGeom prst="rect">
            <a:avLst/>
          </a:prstGeom>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t>Broker 1- Topic A , P1</a:t>
            </a:r>
            <a:endParaRPr lang="en-IN" dirty="0"/>
          </a:p>
        </p:txBody>
      </p:sp>
      <p:sp>
        <p:nvSpPr>
          <p:cNvPr id="13" name="Rectangle 12"/>
          <p:cNvSpPr/>
          <p:nvPr/>
        </p:nvSpPr>
        <p:spPr>
          <a:xfrm>
            <a:off x="4066095" y="3194638"/>
            <a:ext cx="2344132" cy="932639"/>
          </a:xfrm>
          <a:prstGeom prst="rect">
            <a:avLst/>
          </a:prstGeom>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t>Broker 2 – Topic A P0P1(In-Sync Replica)</a:t>
            </a:r>
            <a:endParaRPr lang="en-IN" dirty="0"/>
          </a:p>
          <a:p>
            <a:pPr algn="ctr"/>
            <a:endParaRPr lang="en-IN" dirty="0"/>
          </a:p>
        </p:txBody>
      </p:sp>
      <p:sp>
        <p:nvSpPr>
          <p:cNvPr id="14" name="Rectangle 13"/>
          <p:cNvSpPr/>
          <p:nvPr/>
        </p:nvSpPr>
        <p:spPr>
          <a:xfrm>
            <a:off x="4066095" y="4336390"/>
            <a:ext cx="2344132" cy="745730"/>
          </a:xfrm>
          <a:prstGeom prst="rect">
            <a:avLst/>
          </a:prstGeom>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t>Broker 2 – Topic A P1(In-Sync Replica)</a:t>
            </a:r>
            <a:endParaRPr lang="en-IN" dirty="0"/>
          </a:p>
        </p:txBody>
      </p:sp>
      <p:sp>
        <p:nvSpPr>
          <p:cNvPr id="15" name="Rectangle 14"/>
          <p:cNvSpPr/>
          <p:nvPr/>
        </p:nvSpPr>
        <p:spPr>
          <a:xfrm>
            <a:off x="7582293" y="2912471"/>
            <a:ext cx="2344132" cy="952062"/>
          </a:xfrm>
          <a:prstGeom prst="rect">
            <a:avLst/>
          </a:prstGeom>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t>Broker 3 – Topic B  P0P1(In-Sync Replica)</a:t>
            </a:r>
            <a:endParaRPr lang="en-IN" dirty="0"/>
          </a:p>
          <a:p>
            <a:pPr algn="ctr"/>
            <a:endParaRPr lang="en-IN" dirty="0"/>
          </a:p>
        </p:txBody>
      </p:sp>
      <p:cxnSp>
        <p:nvCxnSpPr>
          <p:cNvPr id="11" name="Straight Arrow Connector 10"/>
          <p:cNvCxnSpPr>
            <a:stCxn id="6" idx="3"/>
            <a:endCxn id="13" idx="1"/>
          </p:cNvCxnSpPr>
          <p:nvPr/>
        </p:nvCxnSpPr>
        <p:spPr>
          <a:xfrm>
            <a:off x="2931736" y="3048488"/>
            <a:ext cx="1134359" cy="612470"/>
          </a:xfrm>
          <a:prstGeom prst="straightConnector1">
            <a:avLst/>
          </a:prstGeom>
          <a:ln w="38100">
            <a:solidFill>
              <a:schemeClr val="accent2"/>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12" idx="3"/>
            <a:endCxn id="14" idx="1"/>
          </p:cNvCxnSpPr>
          <p:nvPr/>
        </p:nvCxnSpPr>
        <p:spPr>
          <a:xfrm>
            <a:off x="2931736" y="3702639"/>
            <a:ext cx="1134359" cy="1006616"/>
          </a:xfrm>
          <a:prstGeom prst="straightConnector1">
            <a:avLst/>
          </a:prstGeom>
          <a:ln w="38100">
            <a:solidFill>
              <a:schemeClr val="accent2"/>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10" idx="3"/>
            <a:endCxn id="15" idx="1"/>
          </p:cNvCxnSpPr>
          <p:nvPr/>
        </p:nvCxnSpPr>
        <p:spPr>
          <a:xfrm>
            <a:off x="6410227" y="2819888"/>
            <a:ext cx="1172066" cy="568614"/>
          </a:xfrm>
          <a:prstGeom prst="straightConnector1">
            <a:avLst/>
          </a:prstGeom>
          <a:ln w="38100">
            <a:solidFill>
              <a:schemeClr val="accent2"/>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659876" y="4364610"/>
            <a:ext cx="1545996" cy="369332"/>
          </a:xfrm>
          <a:prstGeom prst="rect">
            <a:avLst/>
          </a:prstGeom>
          <a:noFill/>
        </p:spPr>
        <p:txBody>
          <a:bodyPr wrap="square" rtlCol="0">
            <a:spAutoFit/>
          </a:bodyPr>
          <a:lstStyle/>
          <a:p>
            <a:r>
              <a:rPr lang="en-US" dirty="0"/>
              <a:t>Leader</a:t>
            </a:r>
            <a:endParaRPr lang="en-IN" dirty="0"/>
          </a:p>
        </p:txBody>
      </p:sp>
      <p:sp>
        <p:nvSpPr>
          <p:cNvPr id="31" name="TextBox 30"/>
          <p:cNvSpPr txBox="1"/>
          <p:nvPr/>
        </p:nvSpPr>
        <p:spPr>
          <a:xfrm>
            <a:off x="4647414" y="1979629"/>
            <a:ext cx="1461155" cy="369332"/>
          </a:xfrm>
          <a:prstGeom prst="rect">
            <a:avLst/>
          </a:prstGeom>
          <a:noFill/>
        </p:spPr>
        <p:txBody>
          <a:bodyPr wrap="square" rtlCol="0">
            <a:spAutoFit/>
          </a:bodyPr>
          <a:lstStyle/>
          <a:p>
            <a:r>
              <a:rPr lang="en-US" dirty="0"/>
              <a:t>replica</a:t>
            </a:r>
            <a:endParaRPr lang="en-IN" dirty="0"/>
          </a:p>
        </p:txBody>
      </p:sp>
    </p:spTree>
    <p:extLst>
      <p:ext uri="{BB962C8B-B14F-4D97-AF65-F5344CB8AC3E}">
        <p14:creationId xmlns:p14="http://schemas.microsoft.com/office/powerpoint/2010/main" val="10797481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1" name="Rectangle 1030">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33" name="Freeform: Shape 1032">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35" name="Rectangle 1034">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7" name="Rectangle 1036">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9" name="Freeform: Shape 1038">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41" name="Isosceles Triangle 1040">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jpa-architecture-0">
            <a:extLst>
              <a:ext uri="{FF2B5EF4-FFF2-40B4-BE49-F238E27FC236}">
                <a16:creationId xmlns:a16="http://schemas.microsoft.com/office/drawing/2014/main" id="{56E8FA16-7442-C119-9C09-8C9FBAB39438}"/>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brightnessContrast contrast="40000"/>
                    </a14:imgEffect>
                  </a14:imgLayer>
                </a14:imgProps>
              </a:ext>
              <a:ext uri="{28A0092B-C50C-407E-A947-70E740481C1C}">
                <a14:useLocalDpi xmlns:a14="http://schemas.microsoft.com/office/drawing/2010/main" val="0"/>
              </a:ext>
            </a:extLst>
          </a:blip>
          <a:stretch>
            <a:fillRect/>
          </a:stretch>
        </p:blipFill>
        <p:spPr bwMode="auto">
          <a:xfrm>
            <a:off x="576723" y="204400"/>
            <a:ext cx="10857297" cy="6449199"/>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1043" name="Isosceles Triangle 1042">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9800828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77072" y="207390"/>
            <a:ext cx="942681" cy="369332"/>
          </a:xfrm>
          <a:prstGeom prst="rect">
            <a:avLst/>
          </a:prstGeom>
          <a:noFill/>
        </p:spPr>
        <p:txBody>
          <a:bodyPr wrap="square" rtlCol="0">
            <a:spAutoFit/>
          </a:bodyPr>
          <a:lstStyle/>
          <a:p>
            <a:r>
              <a:rPr lang="en-US" dirty="0" err="1"/>
              <a:t>Acks</a:t>
            </a:r>
            <a:r>
              <a:rPr lang="en-US" dirty="0"/>
              <a:t>=0</a:t>
            </a:r>
            <a:endParaRPr lang="en-IN" dirty="0"/>
          </a:p>
        </p:txBody>
      </p:sp>
      <p:sp>
        <p:nvSpPr>
          <p:cNvPr id="3" name="Rectangle 2"/>
          <p:cNvSpPr/>
          <p:nvPr/>
        </p:nvSpPr>
        <p:spPr>
          <a:xfrm>
            <a:off x="377072" y="576722"/>
            <a:ext cx="1357460" cy="403666"/>
          </a:xfrm>
          <a:prstGeom prst="rect">
            <a:avLst/>
          </a:prstGeom>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t>producer</a:t>
            </a:r>
            <a:endParaRPr lang="en-IN" dirty="0"/>
          </a:p>
        </p:txBody>
      </p:sp>
      <p:sp>
        <p:nvSpPr>
          <p:cNvPr id="4" name="Right Arrow 3"/>
          <p:cNvSpPr/>
          <p:nvPr/>
        </p:nvSpPr>
        <p:spPr>
          <a:xfrm>
            <a:off x="1838226" y="471340"/>
            <a:ext cx="3280529" cy="509048"/>
          </a:xfrm>
          <a:prstGeom prst="rightArrow">
            <a:avLst/>
          </a:prstGeom>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t>Send message to the leader</a:t>
            </a:r>
            <a:endParaRPr lang="en-IN" dirty="0"/>
          </a:p>
        </p:txBody>
      </p:sp>
      <p:sp>
        <p:nvSpPr>
          <p:cNvPr id="5" name="Rectangle 4"/>
          <p:cNvSpPr/>
          <p:nvPr/>
        </p:nvSpPr>
        <p:spPr>
          <a:xfrm>
            <a:off x="5118755" y="311085"/>
            <a:ext cx="2045616" cy="782424"/>
          </a:xfrm>
          <a:prstGeom prst="rect">
            <a:avLst/>
          </a:prstGeom>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t>Broker 1</a:t>
            </a:r>
          </a:p>
          <a:p>
            <a:pPr algn="ctr"/>
            <a:r>
              <a:rPr lang="en-US" dirty="0" err="1"/>
              <a:t>Partion</a:t>
            </a:r>
            <a:r>
              <a:rPr lang="en-US" dirty="0"/>
              <a:t> 0 (Leader)</a:t>
            </a:r>
            <a:endParaRPr lang="en-IN" dirty="0"/>
          </a:p>
        </p:txBody>
      </p:sp>
      <p:sp>
        <p:nvSpPr>
          <p:cNvPr id="6" name="TextBox 5"/>
          <p:cNvSpPr txBox="1"/>
          <p:nvPr/>
        </p:nvSpPr>
        <p:spPr>
          <a:xfrm>
            <a:off x="377072" y="1462841"/>
            <a:ext cx="942681" cy="369332"/>
          </a:xfrm>
          <a:prstGeom prst="rect">
            <a:avLst/>
          </a:prstGeom>
          <a:noFill/>
        </p:spPr>
        <p:txBody>
          <a:bodyPr wrap="square" rtlCol="0">
            <a:spAutoFit/>
          </a:bodyPr>
          <a:lstStyle/>
          <a:p>
            <a:r>
              <a:rPr lang="en-US" dirty="0" err="1"/>
              <a:t>Acks</a:t>
            </a:r>
            <a:r>
              <a:rPr lang="en-US" dirty="0"/>
              <a:t>=1</a:t>
            </a:r>
            <a:endParaRPr lang="en-IN" dirty="0"/>
          </a:p>
        </p:txBody>
      </p:sp>
      <p:sp>
        <p:nvSpPr>
          <p:cNvPr id="7" name="Rectangle 6"/>
          <p:cNvSpPr/>
          <p:nvPr/>
        </p:nvSpPr>
        <p:spPr>
          <a:xfrm>
            <a:off x="377072" y="1832172"/>
            <a:ext cx="1357460" cy="1061971"/>
          </a:xfrm>
          <a:prstGeom prst="rect">
            <a:avLst/>
          </a:prstGeom>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t>producer</a:t>
            </a:r>
            <a:endParaRPr lang="en-IN" dirty="0"/>
          </a:p>
        </p:txBody>
      </p:sp>
      <p:sp>
        <p:nvSpPr>
          <p:cNvPr id="8" name="Right Arrow 7"/>
          <p:cNvSpPr/>
          <p:nvPr/>
        </p:nvSpPr>
        <p:spPr>
          <a:xfrm>
            <a:off x="1838226" y="1726791"/>
            <a:ext cx="3280529" cy="509048"/>
          </a:xfrm>
          <a:prstGeom prst="rightArrow">
            <a:avLst/>
          </a:prstGeom>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t>Send message to the leader</a:t>
            </a:r>
            <a:endParaRPr lang="en-IN" dirty="0"/>
          </a:p>
        </p:txBody>
      </p:sp>
      <p:sp>
        <p:nvSpPr>
          <p:cNvPr id="9" name="Rectangle 8"/>
          <p:cNvSpPr/>
          <p:nvPr/>
        </p:nvSpPr>
        <p:spPr>
          <a:xfrm>
            <a:off x="5118755" y="1566535"/>
            <a:ext cx="2045616" cy="1327607"/>
          </a:xfrm>
          <a:prstGeom prst="rect">
            <a:avLst/>
          </a:prstGeom>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t>Broker 1</a:t>
            </a:r>
          </a:p>
          <a:p>
            <a:pPr algn="ctr"/>
            <a:r>
              <a:rPr lang="en-US" dirty="0" err="1"/>
              <a:t>Partion</a:t>
            </a:r>
            <a:r>
              <a:rPr lang="en-US" dirty="0"/>
              <a:t> 0 (Leader)</a:t>
            </a:r>
            <a:endParaRPr lang="en-IN" dirty="0"/>
          </a:p>
        </p:txBody>
      </p:sp>
      <p:sp>
        <p:nvSpPr>
          <p:cNvPr id="10" name="Left Arrow 9"/>
          <p:cNvSpPr/>
          <p:nvPr/>
        </p:nvSpPr>
        <p:spPr>
          <a:xfrm>
            <a:off x="1786379" y="2250764"/>
            <a:ext cx="3280529" cy="509048"/>
          </a:xfrm>
          <a:prstGeom prst="leftArrow">
            <a:avLst/>
          </a:prstGeom>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t>Respond to every write request</a:t>
            </a:r>
            <a:endParaRPr lang="en-IN" dirty="0"/>
          </a:p>
        </p:txBody>
      </p:sp>
      <p:sp>
        <p:nvSpPr>
          <p:cNvPr id="11" name="TextBox 10"/>
          <p:cNvSpPr txBox="1"/>
          <p:nvPr/>
        </p:nvSpPr>
        <p:spPr>
          <a:xfrm>
            <a:off x="377072" y="3857135"/>
            <a:ext cx="942681" cy="369332"/>
          </a:xfrm>
          <a:prstGeom prst="rect">
            <a:avLst/>
          </a:prstGeom>
          <a:noFill/>
        </p:spPr>
        <p:txBody>
          <a:bodyPr wrap="square" rtlCol="0">
            <a:spAutoFit/>
          </a:bodyPr>
          <a:lstStyle/>
          <a:p>
            <a:r>
              <a:rPr lang="en-US" dirty="0" err="1"/>
              <a:t>Acks</a:t>
            </a:r>
            <a:r>
              <a:rPr lang="en-US" dirty="0"/>
              <a:t>=all</a:t>
            </a:r>
            <a:endParaRPr lang="en-IN" dirty="0"/>
          </a:p>
        </p:txBody>
      </p:sp>
      <p:sp>
        <p:nvSpPr>
          <p:cNvPr id="12" name="Rectangle 11"/>
          <p:cNvSpPr/>
          <p:nvPr/>
        </p:nvSpPr>
        <p:spPr>
          <a:xfrm>
            <a:off x="377072" y="4226466"/>
            <a:ext cx="1357460" cy="1061971"/>
          </a:xfrm>
          <a:prstGeom prst="rect">
            <a:avLst/>
          </a:prstGeom>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t>Producer</a:t>
            </a:r>
            <a:endParaRPr lang="en-IN" dirty="0"/>
          </a:p>
        </p:txBody>
      </p:sp>
      <p:sp>
        <p:nvSpPr>
          <p:cNvPr id="13" name="Right Arrow 12"/>
          <p:cNvSpPr/>
          <p:nvPr/>
        </p:nvSpPr>
        <p:spPr>
          <a:xfrm>
            <a:off x="1838226" y="4121085"/>
            <a:ext cx="3280529" cy="509048"/>
          </a:xfrm>
          <a:prstGeom prst="rightArrow">
            <a:avLst/>
          </a:prstGeom>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t>1. Send message to the leader</a:t>
            </a:r>
            <a:endParaRPr lang="en-IN" dirty="0"/>
          </a:p>
        </p:txBody>
      </p:sp>
      <p:sp>
        <p:nvSpPr>
          <p:cNvPr id="14" name="Rectangle 13"/>
          <p:cNvSpPr/>
          <p:nvPr/>
        </p:nvSpPr>
        <p:spPr>
          <a:xfrm>
            <a:off x="5118755" y="3960829"/>
            <a:ext cx="2045616" cy="1327607"/>
          </a:xfrm>
          <a:prstGeom prst="rect">
            <a:avLst/>
          </a:prstGeom>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t>Broker 1</a:t>
            </a:r>
          </a:p>
          <a:p>
            <a:pPr algn="ctr"/>
            <a:r>
              <a:rPr lang="en-US" dirty="0" err="1"/>
              <a:t>Partion</a:t>
            </a:r>
            <a:r>
              <a:rPr lang="en-US" dirty="0"/>
              <a:t> 0 (Leader)</a:t>
            </a:r>
            <a:endParaRPr lang="en-IN" dirty="0"/>
          </a:p>
        </p:txBody>
      </p:sp>
      <p:sp>
        <p:nvSpPr>
          <p:cNvPr id="15" name="Left Arrow 14"/>
          <p:cNvSpPr/>
          <p:nvPr/>
        </p:nvSpPr>
        <p:spPr>
          <a:xfrm>
            <a:off x="1786379" y="4645058"/>
            <a:ext cx="3280529" cy="509048"/>
          </a:xfrm>
          <a:prstGeom prst="leftArrow">
            <a:avLst/>
          </a:prstGeom>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t>4. Respond</a:t>
            </a:r>
            <a:endParaRPr lang="en-IN" dirty="0"/>
          </a:p>
        </p:txBody>
      </p:sp>
      <p:sp>
        <p:nvSpPr>
          <p:cNvPr id="16" name="Rectangle 15"/>
          <p:cNvSpPr/>
          <p:nvPr/>
        </p:nvSpPr>
        <p:spPr>
          <a:xfrm>
            <a:off x="7816393" y="3048002"/>
            <a:ext cx="2045616" cy="1327607"/>
          </a:xfrm>
          <a:prstGeom prst="rect">
            <a:avLst/>
          </a:prstGeom>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t>Broker 2</a:t>
            </a:r>
          </a:p>
          <a:p>
            <a:pPr algn="ctr"/>
            <a:r>
              <a:rPr lang="en-US" dirty="0" err="1"/>
              <a:t>Partion</a:t>
            </a:r>
            <a:r>
              <a:rPr lang="en-US" dirty="0"/>
              <a:t> 0 (replica)</a:t>
            </a:r>
            <a:endParaRPr lang="en-IN" dirty="0"/>
          </a:p>
        </p:txBody>
      </p:sp>
      <p:sp>
        <p:nvSpPr>
          <p:cNvPr id="17" name="Rectangle 16"/>
          <p:cNvSpPr/>
          <p:nvPr/>
        </p:nvSpPr>
        <p:spPr>
          <a:xfrm>
            <a:off x="7816393" y="5154106"/>
            <a:ext cx="2045616" cy="1327607"/>
          </a:xfrm>
          <a:prstGeom prst="rect">
            <a:avLst/>
          </a:prstGeom>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t>Broker 3</a:t>
            </a:r>
          </a:p>
          <a:p>
            <a:pPr algn="ctr"/>
            <a:r>
              <a:rPr lang="en-US" dirty="0" err="1"/>
              <a:t>Partion</a:t>
            </a:r>
            <a:r>
              <a:rPr lang="en-US" dirty="0"/>
              <a:t> 0 (replica)</a:t>
            </a:r>
            <a:endParaRPr lang="en-IN" dirty="0"/>
          </a:p>
        </p:txBody>
      </p:sp>
      <p:cxnSp>
        <p:nvCxnSpPr>
          <p:cNvPr id="19" name="Elbow Connector 18"/>
          <p:cNvCxnSpPr>
            <a:stCxn id="14" idx="0"/>
            <a:endCxn id="16" idx="1"/>
          </p:cNvCxnSpPr>
          <p:nvPr/>
        </p:nvCxnSpPr>
        <p:spPr>
          <a:xfrm rot="5400000" flipH="1" flipV="1">
            <a:off x="6854467" y="2998903"/>
            <a:ext cx="249023" cy="1674830"/>
          </a:xfrm>
          <a:prstGeom prst="bentConnector2">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6259687" y="3387593"/>
            <a:ext cx="1556708" cy="369332"/>
          </a:xfrm>
          <a:prstGeom prst="rect">
            <a:avLst/>
          </a:prstGeom>
          <a:noFill/>
        </p:spPr>
        <p:txBody>
          <a:bodyPr wrap="none" rtlCol="0">
            <a:spAutoFit/>
          </a:bodyPr>
          <a:lstStyle/>
          <a:p>
            <a:r>
              <a:rPr lang="en-US" dirty="0"/>
              <a:t>2. Send replica</a:t>
            </a:r>
            <a:endParaRPr lang="en-IN" dirty="0"/>
          </a:p>
        </p:txBody>
      </p:sp>
      <p:sp>
        <p:nvSpPr>
          <p:cNvPr id="21" name="TextBox 20"/>
          <p:cNvSpPr txBox="1"/>
          <p:nvPr/>
        </p:nvSpPr>
        <p:spPr>
          <a:xfrm>
            <a:off x="6196842" y="5845282"/>
            <a:ext cx="1556708" cy="369332"/>
          </a:xfrm>
          <a:prstGeom prst="rect">
            <a:avLst/>
          </a:prstGeom>
          <a:noFill/>
        </p:spPr>
        <p:txBody>
          <a:bodyPr wrap="none" rtlCol="0">
            <a:spAutoFit/>
          </a:bodyPr>
          <a:lstStyle/>
          <a:p>
            <a:r>
              <a:rPr lang="en-US" dirty="0"/>
              <a:t>2. Send replica</a:t>
            </a:r>
            <a:endParaRPr lang="en-IN" dirty="0"/>
          </a:p>
        </p:txBody>
      </p:sp>
      <p:cxnSp>
        <p:nvCxnSpPr>
          <p:cNvPr id="23" name="Elbow Connector 22"/>
          <p:cNvCxnSpPr>
            <a:stCxn id="14" idx="2"/>
            <a:endCxn id="17" idx="1"/>
          </p:cNvCxnSpPr>
          <p:nvPr/>
        </p:nvCxnSpPr>
        <p:spPr>
          <a:xfrm rot="16200000" flipH="1">
            <a:off x="6714241" y="4715758"/>
            <a:ext cx="529474" cy="1674830"/>
          </a:xfrm>
          <a:prstGeom prst="bentConnector2">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25" name="Elbow Connector 24"/>
          <p:cNvCxnSpPr>
            <a:stCxn id="16" idx="2"/>
            <a:endCxn id="14" idx="3"/>
          </p:cNvCxnSpPr>
          <p:nvPr/>
        </p:nvCxnSpPr>
        <p:spPr>
          <a:xfrm rot="5400000">
            <a:off x="7877274" y="3662706"/>
            <a:ext cx="249024" cy="1674830"/>
          </a:xfrm>
          <a:prstGeom prst="bentConnector2">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27" name="Elbow Connector 26"/>
          <p:cNvCxnSpPr>
            <a:stCxn id="17" idx="0"/>
            <a:endCxn id="14" idx="3"/>
          </p:cNvCxnSpPr>
          <p:nvPr/>
        </p:nvCxnSpPr>
        <p:spPr>
          <a:xfrm rot="16200000" flipV="1">
            <a:off x="7737050" y="4051955"/>
            <a:ext cx="529473" cy="1674830"/>
          </a:xfrm>
          <a:prstGeom prst="bentConnector2">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flipH="1">
            <a:off x="8810920" y="4278257"/>
            <a:ext cx="2895444" cy="369332"/>
          </a:xfrm>
          <a:prstGeom prst="rect">
            <a:avLst/>
          </a:prstGeom>
          <a:noFill/>
        </p:spPr>
        <p:txBody>
          <a:bodyPr wrap="square" rtlCol="0">
            <a:spAutoFit/>
          </a:bodyPr>
          <a:lstStyle/>
          <a:p>
            <a:r>
              <a:rPr lang="en-US" dirty="0"/>
              <a:t>3.  Acknowledgment to write</a:t>
            </a:r>
            <a:endParaRPr lang="en-IN" dirty="0"/>
          </a:p>
        </p:txBody>
      </p:sp>
      <p:sp>
        <p:nvSpPr>
          <p:cNvPr id="29" name="Rectangle 28"/>
          <p:cNvSpPr/>
          <p:nvPr/>
        </p:nvSpPr>
        <p:spPr>
          <a:xfrm>
            <a:off x="8810920" y="4813053"/>
            <a:ext cx="2893997" cy="369332"/>
          </a:xfrm>
          <a:prstGeom prst="rect">
            <a:avLst/>
          </a:prstGeom>
        </p:spPr>
        <p:txBody>
          <a:bodyPr wrap="none">
            <a:spAutoFit/>
          </a:bodyPr>
          <a:lstStyle/>
          <a:p>
            <a:r>
              <a:rPr lang="en-US" dirty="0"/>
              <a:t>3.  Acknowledgment to write</a:t>
            </a:r>
            <a:endParaRPr lang="en-IN" dirty="0"/>
          </a:p>
        </p:txBody>
      </p:sp>
    </p:spTree>
    <p:extLst>
      <p:ext uri="{BB962C8B-B14F-4D97-AF65-F5344CB8AC3E}">
        <p14:creationId xmlns:p14="http://schemas.microsoft.com/office/powerpoint/2010/main" val="3687467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83753" y="179109"/>
            <a:ext cx="2441542" cy="603315"/>
          </a:xfrm>
          <a:prstGeom prst="rect">
            <a:avLst/>
          </a:prstGeom>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t>Kafka Producer</a:t>
            </a:r>
            <a:endParaRPr lang="en-IN" dirty="0"/>
          </a:p>
        </p:txBody>
      </p:sp>
      <p:sp>
        <p:nvSpPr>
          <p:cNvPr id="3" name="Rectangle 2"/>
          <p:cNvSpPr/>
          <p:nvPr/>
        </p:nvSpPr>
        <p:spPr>
          <a:xfrm>
            <a:off x="8191894" y="377072"/>
            <a:ext cx="1866507" cy="405352"/>
          </a:xfrm>
          <a:prstGeom prst="rect">
            <a:avLst/>
          </a:prstGeom>
          <a:solidFill>
            <a:schemeClr val="accent5">
              <a:lumMod val="20000"/>
              <a:lumOff val="80000"/>
            </a:schemeClr>
          </a:solidFill>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t>Producer API</a:t>
            </a:r>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3478147712"/>
              </p:ext>
            </p:extLst>
          </p:nvPr>
        </p:nvGraphicFramePr>
        <p:xfrm>
          <a:off x="3867085" y="1803749"/>
          <a:ext cx="5474878" cy="1580474"/>
        </p:xfrm>
        <a:graphic>
          <a:graphicData uri="http://schemas.openxmlformats.org/drawingml/2006/table">
            <a:tbl>
              <a:tblPr>
                <a:tableStyleId>{2D5ABB26-0587-4C30-8999-92F81FD0307C}</a:tableStyleId>
              </a:tblPr>
              <a:tblGrid>
                <a:gridCol w="2737439">
                  <a:extLst>
                    <a:ext uri="{9D8B030D-6E8A-4147-A177-3AD203B41FA5}">
                      <a16:colId xmlns:a16="http://schemas.microsoft.com/office/drawing/2014/main" val="753895741"/>
                    </a:ext>
                  </a:extLst>
                </a:gridCol>
                <a:gridCol w="2737439">
                  <a:extLst>
                    <a:ext uri="{9D8B030D-6E8A-4147-A177-3AD203B41FA5}">
                      <a16:colId xmlns:a16="http://schemas.microsoft.com/office/drawing/2014/main" val="1319135233"/>
                    </a:ext>
                  </a:extLst>
                </a:gridCol>
              </a:tblGrid>
              <a:tr h="790237">
                <a:tc>
                  <a:txBody>
                    <a:bodyPr/>
                    <a:lstStyle/>
                    <a:p>
                      <a:pPr algn="ctr"/>
                      <a:r>
                        <a:rPr lang="en-US" dirty="0"/>
                        <a:t>Kafka Broker 1</a:t>
                      </a:r>
                      <a:endParaRPr lang="en-IN"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Kafka Broker 2</a:t>
                      </a:r>
                      <a:endParaRPr lang="en-IN"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91288449"/>
                  </a:ext>
                </a:extLst>
              </a:tr>
              <a:tr h="79023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Kafka Broker 3</a:t>
                      </a:r>
                      <a:endParaRPr lang="en-IN"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Kafka Broker 4</a:t>
                      </a:r>
                      <a:endParaRPr lang="en-IN"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64738723"/>
                  </a:ext>
                </a:extLst>
              </a:tr>
            </a:tbl>
          </a:graphicData>
        </a:graphic>
      </p:graphicFrame>
      <p:sp>
        <p:nvSpPr>
          <p:cNvPr id="5" name="Rectangle 4"/>
          <p:cNvSpPr/>
          <p:nvPr/>
        </p:nvSpPr>
        <p:spPr>
          <a:xfrm>
            <a:off x="4083901" y="1259263"/>
            <a:ext cx="1866507" cy="405352"/>
          </a:xfrm>
          <a:prstGeom prst="rect">
            <a:avLst/>
          </a:prstGeom>
          <a:solidFill>
            <a:schemeClr val="accent5">
              <a:lumMod val="20000"/>
              <a:lumOff val="80000"/>
            </a:schemeClr>
          </a:solidFill>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t>Kafka Cluster</a:t>
            </a:r>
            <a:endParaRPr lang="en-IN" dirty="0"/>
          </a:p>
        </p:txBody>
      </p:sp>
      <p:cxnSp>
        <p:nvCxnSpPr>
          <p:cNvPr id="7" name="Straight Arrow Connector 6"/>
          <p:cNvCxnSpPr>
            <a:stCxn id="2" idx="2"/>
            <a:endCxn id="4" idx="0"/>
          </p:cNvCxnSpPr>
          <p:nvPr/>
        </p:nvCxnSpPr>
        <p:spPr>
          <a:xfrm>
            <a:off x="6604524" y="782424"/>
            <a:ext cx="0" cy="1021325"/>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5383753" y="4545290"/>
            <a:ext cx="2441542" cy="603315"/>
          </a:xfrm>
          <a:prstGeom prst="rect">
            <a:avLst/>
          </a:prstGeom>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t>Kafka Consumer</a:t>
            </a:r>
            <a:endParaRPr lang="en-IN" dirty="0"/>
          </a:p>
        </p:txBody>
      </p:sp>
      <p:sp>
        <p:nvSpPr>
          <p:cNvPr id="10" name="Rectangle 9"/>
          <p:cNvSpPr/>
          <p:nvPr/>
        </p:nvSpPr>
        <p:spPr>
          <a:xfrm>
            <a:off x="8191894" y="4743253"/>
            <a:ext cx="1866507" cy="405352"/>
          </a:xfrm>
          <a:prstGeom prst="rect">
            <a:avLst/>
          </a:prstGeom>
          <a:solidFill>
            <a:schemeClr val="accent5">
              <a:lumMod val="20000"/>
              <a:lumOff val="80000"/>
            </a:schemeClr>
          </a:solidFill>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t>Consumer API</a:t>
            </a:r>
            <a:endParaRPr lang="en-IN" dirty="0"/>
          </a:p>
        </p:txBody>
      </p:sp>
      <p:cxnSp>
        <p:nvCxnSpPr>
          <p:cNvPr id="11" name="Straight Arrow Connector 10"/>
          <p:cNvCxnSpPr>
            <a:stCxn id="4" idx="2"/>
            <a:endCxn id="9" idx="0"/>
          </p:cNvCxnSpPr>
          <p:nvPr/>
        </p:nvCxnSpPr>
        <p:spPr>
          <a:xfrm>
            <a:off x="6604524" y="3384223"/>
            <a:ext cx="0" cy="1161067"/>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10218655" y="2292328"/>
            <a:ext cx="1590249" cy="603315"/>
          </a:xfrm>
          <a:prstGeom prst="rect">
            <a:avLst/>
          </a:prstGeom>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t>Kafka Streams</a:t>
            </a:r>
            <a:endParaRPr lang="en-IN" dirty="0"/>
          </a:p>
        </p:txBody>
      </p:sp>
      <p:sp>
        <p:nvSpPr>
          <p:cNvPr id="18" name="Rectangle 17"/>
          <p:cNvSpPr/>
          <p:nvPr/>
        </p:nvSpPr>
        <p:spPr>
          <a:xfrm>
            <a:off x="10080525" y="3181547"/>
            <a:ext cx="1866507" cy="405352"/>
          </a:xfrm>
          <a:prstGeom prst="rect">
            <a:avLst/>
          </a:prstGeom>
          <a:solidFill>
            <a:schemeClr val="accent5">
              <a:lumMod val="20000"/>
              <a:lumOff val="80000"/>
            </a:schemeClr>
          </a:solidFill>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t>Streams API</a:t>
            </a:r>
            <a:endParaRPr lang="en-IN" dirty="0"/>
          </a:p>
        </p:txBody>
      </p:sp>
      <p:cxnSp>
        <p:nvCxnSpPr>
          <p:cNvPr id="20" name="Straight Arrow Connector 19"/>
          <p:cNvCxnSpPr>
            <a:endCxn id="17" idx="1"/>
          </p:cNvCxnSpPr>
          <p:nvPr/>
        </p:nvCxnSpPr>
        <p:spPr>
          <a:xfrm>
            <a:off x="9341963" y="2593985"/>
            <a:ext cx="876692" cy="1"/>
          </a:xfrm>
          <a:prstGeom prst="straightConnector1">
            <a:avLst/>
          </a:prstGeom>
          <a:ln w="38100">
            <a:solidFill>
              <a:schemeClr val="accent2"/>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1791093" y="1293086"/>
            <a:ext cx="1791093" cy="3652843"/>
          </a:xfrm>
          <a:prstGeom prst="rect">
            <a:avLst/>
          </a:prstGeom>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IN" dirty="0"/>
          </a:p>
        </p:txBody>
      </p:sp>
      <p:sp>
        <p:nvSpPr>
          <p:cNvPr id="22" name="Rectangle 21"/>
          <p:cNvSpPr/>
          <p:nvPr/>
        </p:nvSpPr>
        <p:spPr>
          <a:xfrm>
            <a:off x="1917897" y="1924639"/>
            <a:ext cx="1456900" cy="603315"/>
          </a:xfrm>
          <a:prstGeom prst="rect">
            <a:avLst/>
          </a:prstGeom>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t>Source Connector</a:t>
            </a:r>
            <a:endParaRPr lang="en-IN" dirty="0"/>
          </a:p>
        </p:txBody>
      </p:sp>
      <p:sp>
        <p:nvSpPr>
          <p:cNvPr id="23" name="Rectangle 22"/>
          <p:cNvSpPr/>
          <p:nvPr/>
        </p:nvSpPr>
        <p:spPr>
          <a:xfrm>
            <a:off x="1958189" y="3159507"/>
            <a:ext cx="1456900" cy="603315"/>
          </a:xfrm>
          <a:prstGeom prst="rect">
            <a:avLst/>
          </a:prstGeom>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t>Source Connector</a:t>
            </a:r>
            <a:endParaRPr lang="en-IN" dirty="0"/>
          </a:p>
        </p:txBody>
      </p:sp>
      <p:sp>
        <p:nvSpPr>
          <p:cNvPr id="24" name="Rectangle 23"/>
          <p:cNvSpPr/>
          <p:nvPr/>
        </p:nvSpPr>
        <p:spPr>
          <a:xfrm>
            <a:off x="254524" y="961534"/>
            <a:ext cx="1272618" cy="1743959"/>
          </a:xfrm>
          <a:prstGeom prst="rect">
            <a:avLst/>
          </a:prstGeom>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err="1"/>
              <a:t>FileSystem</a:t>
            </a:r>
            <a:endParaRPr lang="en-IN" dirty="0"/>
          </a:p>
        </p:txBody>
      </p:sp>
      <p:sp>
        <p:nvSpPr>
          <p:cNvPr id="25" name="Flowchart: Internal Storage 24"/>
          <p:cNvSpPr/>
          <p:nvPr/>
        </p:nvSpPr>
        <p:spPr>
          <a:xfrm>
            <a:off x="544399" y="1259263"/>
            <a:ext cx="634936" cy="405352"/>
          </a:xfrm>
          <a:prstGeom prst="flowChartInternalStorage">
            <a:avLst/>
          </a:prstGeom>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a:p>
        </p:txBody>
      </p:sp>
      <p:sp>
        <p:nvSpPr>
          <p:cNvPr id="26" name="Can 25"/>
          <p:cNvSpPr/>
          <p:nvPr/>
        </p:nvSpPr>
        <p:spPr>
          <a:xfrm>
            <a:off x="631596" y="2073897"/>
            <a:ext cx="480767" cy="520088"/>
          </a:xfrm>
          <a:prstGeom prst="can">
            <a:avLst/>
          </a:prstGeom>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t>DB</a:t>
            </a:r>
            <a:endParaRPr lang="en-IN" dirty="0"/>
          </a:p>
        </p:txBody>
      </p:sp>
      <p:sp>
        <p:nvSpPr>
          <p:cNvPr id="27" name="Rectangle 26"/>
          <p:cNvSpPr/>
          <p:nvPr/>
        </p:nvSpPr>
        <p:spPr>
          <a:xfrm>
            <a:off x="254524" y="3181547"/>
            <a:ext cx="1272618" cy="1743959"/>
          </a:xfrm>
          <a:prstGeom prst="rect">
            <a:avLst/>
          </a:prstGeom>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err="1"/>
              <a:t>FileSystem</a:t>
            </a:r>
            <a:endParaRPr lang="en-IN" dirty="0"/>
          </a:p>
        </p:txBody>
      </p:sp>
      <p:sp>
        <p:nvSpPr>
          <p:cNvPr id="28" name="Flowchart: Internal Storage 27"/>
          <p:cNvSpPr/>
          <p:nvPr/>
        </p:nvSpPr>
        <p:spPr>
          <a:xfrm>
            <a:off x="544399" y="3479276"/>
            <a:ext cx="634936" cy="405352"/>
          </a:xfrm>
          <a:prstGeom prst="flowChartInternalStorage">
            <a:avLst/>
          </a:prstGeom>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a:p>
        </p:txBody>
      </p:sp>
      <p:sp>
        <p:nvSpPr>
          <p:cNvPr id="29" name="Can 28"/>
          <p:cNvSpPr/>
          <p:nvPr/>
        </p:nvSpPr>
        <p:spPr>
          <a:xfrm>
            <a:off x="631596" y="4293910"/>
            <a:ext cx="480767" cy="520088"/>
          </a:xfrm>
          <a:prstGeom prst="can">
            <a:avLst/>
          </a:prstGeom>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t>DB</a:t>
            </a:r>
            <a:endParaRPr lang="en-IN" dirty="0"/>
          </a:p>
        </p:txBody>
      </p:sp>
      <p:cxnSp>
        <p:nvCxnSpPr>
          <p:cNvPr id="31" name="Straight Arrow Connector 30"/>
          <p:cNvCxnSpPr>
            <a:stCxn id="24" idx="3"/>
          </p:cNvCxnSpPr>
          <p:nvPr/>
        </p:nvCxnSpPr>
        <p:spPr>
          <a:xfrm>
            <a:off x="1527142" y="1833514"/>
            <a:ext cx="431047" cy="458814"/>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23" idx="1"/>
            <a:endCxn id="27" idx="3"/>
          </p:cNvCxnSpPr>
          <p:nvPr/>
        </p:nvCxnSpPr>
        <p:spPr>
          <a:xfrm flipH="1">
            <a:off x="1527142" y="3461165"/>
            <a:ext cx="431047" cy="592362"/>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34" name="Rectangle 33"/>
          <p:cNvSpPr/>
          <p:nvPr/>
        </p:nvSpPr>
        <p:spPr>
          <a:xfrm>
            <a:off x="1889350" y="5168150"/>
            <a:ext cx="1525739" cy="369332"/>
          </a:xfrm>
          <a:prstGeom prst="rect">
            <a:avLst/>
          </a:prstGeom>
          <a:solidFill>
            <a:schemeClr val="accent5">
              <a:lumMod val="20000"/>
              <a:lumOff val="80000"/>
            </a:schemeClr>
          </a:solidFill>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t>Connector API</a:t>
            </a:r>
            <a:endParaRPr lang="en-IN" dirty="0"/>
          </a:p>
        </p:txBody>
      </p:sp>
    </p:spTree>
    <p:extLst>
      <p:ext uri="{BB962C8B-B14F-4D97-AF65-F5344CB8AC3E}">
        <p14:creationId xmlns:p14="http://schemas.microsoft.com/office/powerpoint/2010/main" val="179705127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71339" y="446090"/>
            <a:ext cx="10369485" cy="5355312"/>
          </a:xfrm>
          <a:prstGeom prst="rect">
            <a:avLst/>
          </a:prstGeom>
        </p:spPr>
        <p:txBody>
          <a:bodyPr wrap="square">
            <a:spAutoFit/>
          </a:bodyPr>
          <a:lstStyle/>
          <a:p>
            <a:pPr marL="285750" indent="-285750">
              <a:buFont typeface="Arial" panose="020B0604020202020204" pitchFamily="34" charset="0"/>
              <a:buChar char="•"/>
            </a:pPr>
            <a:r>
              <a:rPr lang="en-IN" dirty="0"/>
              <a:t>Step 1: Go to the Downloads folder and select the downloaded Binary file.</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Step 2: Extract the file and move the extracted folder to the directory where you wish to keep the files.</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Step 3: Copy the path of the Kafka folder. Now go to </a:t>
            </a:r>
            <a:r>
              <a:rPr lang="en-IN" dirty="0" err="1"/>
              <a:t>config</a:t>
            </a:r>
            <a:r>
              <a:rPr lang="en-IN" dirty="0"/>
              <a:t> inside </a:t>
            </a:r>
            <a:r>
              <a:rPr lang="en-IN" dirty="0" err="1"/>
              <a:t>kafka</a:t>
            </a:r>
            <a:r>
              <a:rPr lang="en-IN" dirty="0"/>
              <a:t> folder and open </a:t>
            </a:r>
            <a:r>
              <a:rPr lang="en-IN" dirty="0" err="1"/>
              <a:t>zookeeper.properties</a:t>
            </a:r>
            <a:r>
              <a:rPr lang="en-IN" dirty="0"/>
              <a:t> file. Copy the path against the field </a:t>
            </a:r>
            <a:r>
              <a:rPr lang="en-IN" dirty="0" err="1"/>
              <a:t>dataDir</a:t>
            </a:r>
            <a:r>
              <a:rPr lang="en-IN" dirty="0"/>
              <a:t> and add /zookeeper-data to the path.</a:t>
            </a:r>
          </a:p>
          <a:p>
            <a:pPr marL="285750" indent="-285750">
              <a:buFont typeface="Arial" panose="020B0604020202020204" pitchFamily="34" charset="0"/>
              <a:buChar char="•"/>
            </a:pPr>
            <a:r>
              <a:rPr lang="en-IN" b="1" dirty="0" err="1"/>
              <a:t>dataDir</a:t>
            </a:r>
            <a:r>
              <a:rPr lang="en-IN" b="1" dirty="0"/>
              <a:t>=C:/kafka_2.13-3.1.1/zookeeper-data</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Step 4: Now in the same folder </a:t>
            </a:r>
            <a:r>
              <a:rPr lang="en-IN" dirty="0" err="1"/>
              <a:t>config</a:t>
            </a:r>
            <a:r>
              <a:rPr lang="en-IN" dirty="0"/>
              <a:t> open </a:t>
            </a:r>
            <a:r>
              <a:rPr lang="en-IN" dirty="0" err="1"/>
              <a:t>server.properties</a:t>
            </a:r>
            <a:r>
              <a:rPr lang="en-IN" dirty="0"/>
              <a:t> and scroll down to </a:t>
            </a:r>
            <a:r>
              <a:rPr lang="en-IN" dirty="0" err="1"/>
              <a:t>log.dirs</a:t>
            </a:r>
            <a:r>
              <a:rPr lang="en-IN" dirty="0"/>
              <a:t> and paste the path. To the path add /</a:t>
            </a:r>
            <a:r>
              <a:rPr lang="en-IN" dirty="0" err="1"/>
              <a:t>kafka</a:t>
            </a:r>
            <a:r>
              <a:rPr lang="en-IN" dirty="0"/>
              <a:t>-logs</a:t>
            </a:r>
          </a:p>
          <a:p>
            <a:pPr marL="285750" indent="-285750">
              <a:buFont typeface="Arial" panose="020B0604020202020204" pitchFamily="34" charset="0"/>
              <a:buChar char="•"/>
            </a:pPr>
            <a:r>
              <a:rPr lang="en-IN" b="1" dirty="0" err="1"/>
              <a:t>log.dirs</a:t>
            </a:r>
            <a:r>
              <a:rPr lang="en-IN" b="1" dirty="0"/>
              <a:t>=C:/kafka_2.13-3.1.1/kafka-logs</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Step 5: This completes the configuration of zookeeper and </a:t>
            </a:r>
            <a:r>
              <a:rPr lang="en-IN" dirty="0" err="1"/>
              <a:t>kafka</a:t>
            </a:r>
            <a:r>
              <a:rPr lang="en-IN" dirty="0"/>
              <a:t> server. Now open command prompt and change the directory to the </a:t>
            </a:r>
            <a:r>
              <a:rPr lang="en-IN" dirty="0" err="1"/>
              <a:t>kafka</a:t>
            </a:r>
            <a:r>
              <a:rPr lang="en-IN" dirty="0"/>
              <a:t> folder. First start zookeeper using the command given below:</a:t>
            </a:r>
          </a:p>
          <a:p>
            <a:pPr marL="285750" indent="-285750">
              <a:buFont typeface="Arial" panose="020B0604020202020204" pitchFamily="34" charset="0"/>
              <a:buChar char="•"/>
            </a:pPr>
            <a:r>
              <a:rPr lang="en-IN" b="1" dirty="0"/>
              <a:t>.\bin\windows\zookeeper-server-start.bat .\</a:t>
            </a:r>
            <a:r>
              <a:rPr lang="en-IN" b="1" dirty="0" err="1"/>
              <a:t>config</a:t>
            </a:r>
            <a:r>
              <a:rPr lang="en-IN" b="1" dirty="0"/>
              <a:t>\</a:t>
            </a:r>
            <a:r>
              <a:rPr lang="en-IN" b="1" dirty="0" err="1"/>
              <a:t>zookeeper.properties</a:t>
            </a:r>
            <a:endParaRPr lang="en-IN" b="1"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Step 6: Now open another command prompt and change the directory to the </a:t>
            </a:r>
            <a:r>
              <a:rPr lang="en-IN" dirty="0" err="1"/>
              <a:t>kafka</a:t>
            </a:r>
            <a:r>
              <a:rPr lang="en-IN" dirty="0"/>
              <a:t> folder. Run </a:t>
            </a:r>
            <a:r>
              <a:rPr lang="en-IN" dirty="0" err="1"/>
              <a:t>kafka</a:t>
            </a:r>
            <a:r>
              <a:rPr lang="en-IN" dirty="0"/>
              <a:t> server using the command:</a:t>
            </a:r>
          </a:p>
          <a:p>
            <a:pPr marL="285750" indent="-285750">
              <a:buFont typeface="Arial" panose="020B0604020202020204" pitchFamily="34" charset="0"/>
              <a:buChar char="•"/>
            </a:pPr>
            <a:r>
              <a:rPr lang="en-IN" b="1"/>
              <a:t>.\</a:t>
            </a:r>
            <a:r>
              <a:rPr lang="en-IN" b="1" dirty="0"/>
              <a:t>bin\windows\kafka-server-start.bat .\</a:t>
            </a:r>
            <a:r>
              <a:rPr lang="en-IN" b="1" dirty="0" err="1"/>
              <a:t>config</a:t>
            </a:r>
            <a:r>
              <a:rPr lang="en-IN" b="1" dirty="0"/>
              <a:t>\</a:t>
            </a:r>
            <a:r>
              <a:rPr lang="en-IN" b="1" dirty="0" err="1"/>
              <a:t>server.properties</a:t>
            </a:r>
            <a:endParaRPr lang="en-IN" b="1" dirty="0"/>
          </a:p>
        </p:txBody>
      </p:sp>
    </p:spTree>
    <p:extLst>
      <p:ext uri="{BB962C8B-B14F-4D97-AF65-F5344CB8AC3E}">
        <p14:creationId xmlns:p14="http://schemas.microsoft.com/office/powerpoint/2010/main" val="264918479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2487" y="339365"/>
            <a:ext cx="11739513" cy="830997"/>
          </a:xfrm>
          <a:prstGeom prst="rect">
            <a:avLst/>
          </a:prstGeom>
          <a:noFill/>
        </p:spPr>
        <p:txBody>
          <a:bodyPr wrap="square" rtlCol="0">
            <a:spAutoFit/>
          </a:bodyPr>
          <a:lstStyle/>
          <a:p>
            <a:pPr marL="342900" indent="-342900">
              <a:buFont typeface="Arial" panose="020B0604020202020204" pitchFamily="34" charset="0"/>
              <a:buChar char="•"/>
            </a:pPr>
            <a:r>
              <a:rPr lang="en-US" sz="2400" i="1" dirty="0">
                <a:solidFill>
                  <a:schemeClr val="accent6">
                    <a:lumMod val="50000"/>
                  </a:schemeClr>
                </a:solidFill>
              </a:rPr>
              <a:t>Kafka is distributed even streaming platform</a:t>
            </a:r>
          </a:p>
          <a:p>
            <a:pPr marL="342900" indent="-342900">
              <a:buFont typeface="Arial" panose="020B0604020202020204" pitchFamily="34" charset="0"/>
              <a:buChar char="•"/>
            </a:pPr>
            <a:r>
              <a:rPr lang="en-US" sz="2400" i="1" dirty="0">
                <a:solidFill>
                  <a:schemeClr val="accent6">
                    <a:lumMod val="50000"/>
                  </a:schemeClr>
                </a:solidFill>
              </a:rPr>
              <a:t>Even streaming- creating and processing in continually real time stream of data</a:t>
            </a:r>
            <a:endParaRPr lang="en-IN" sz="2400" i="1" dirty="0">
              <a:solidFill>
                <a:schemeClr val="accent6">
                  <a:lumMod val="50000"/>
                </a:schemeClr>
              </a:solidFill>
            </a:endParaRPr>
          </a:p>
        </p:txBody>
      </p:sp>
      <p:sp>
        <p:nvSpPr>
          <p:cNvPr id="3" name="Rectangle 2"/>
          <p:cNvSpPr/>
          <p:nvPr/>
        </p:nvSpPr>
        <p:spPr>
          <a:xfrm>
            <a:off x="772998" y="1451728"/>
            <a:ext cx="1178350" cy="697583"/>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a:t>app1</a:t>
            </a:r>
            <a:endParaRPr lang="en-IN" dirty="0"/>
          </a:p>
        </p:txBody>
      </p:sp>
      <p:cxnSp>
        <p:nvCxnSpPr>
          <p:cNvPr id="5" name="Straight Arrow Connector 4"/>
          <p:cNvCxnSpPr>
            <a:stCxn id="3" idx="3"/>
          </p:cNvCxnSpPr>
          <p:nvPr/>
        </p:nvCxnSpPr>
        <p:spPr>
          <a:xfrm>
            <a:off x="1951348" y="1800520"/>
            <a:ext cx="820132" cy="28280"/>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4440025" y="1451728"/>
            <a:ext cx="1027521" cy="763571"/>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a:t>app2</a:t>
            </a:r>
            <a:endParaRPr lang="en-IN" dirty="0"/>
          </a:p>
        </p:txBody>
      </p:sp>
      <p:sp>
        <p:nvSpPr>
          <p:cNvPr id="7" name="Rectangle 6"/>
          <p:cNvSpPr/>
          <p:nvPr/>
        </p:nvSpPr>
        <p:spPr>
          <a:xfrm>
            <a:off x="2639505" y="1348033"/>
            <a:ext cx="1178350" cy="961534"/>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a:t>Messaging system</a:t>
            </a:r>
            <a:endParaRPr lang="en-IN" dirty="0"/>
          </a:p>
        </p:txBody>
      </p:sp>
      <p:cxnSp>
        <p:nvCxnSpPr>
          <p:cNvPr id="11" name="Straight Arrow Connector 10"/>
          <p:cNvCxnSpPr>
            <a:stCxn id="7" idx="3"/>
            <a:endCxn id="6" idx="1"/>
          </p:cNvCxnSpPr>
          <p:nvPr/>
        </p:nvCxnSpPr>
        <p:spPr>
          <a:xfrm>
            <a:off x="3817855" y="1828800"/>
            <a:ext cx="622170" cy="4714"/>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1008668" y="2801332"/>
            <a:ext cx="556182" cy="593889"/>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a:t>p</a:t>
            </a:r>
            <a:endParaRPr lang="en-IN" dirty="0"/>
          </a:p>
        </p:txBody>
      </p:sp>
      <p:sp>
        <p:nvSpPr>
          <p:cNvPr id="13" name="Rectangle 12"/>
          <p:cNvSpPr/>
          <p:nvPr/>
        </p:nvSpPr>
        <p:spPr>
          <a:xfrm>
            <a:off x="626882" y="3723588"/>
            <a:ext cx="617456" cy="688156"/>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a:t>P</a:t>
            </a:r>
            <a:endParaRPr lang="en-IN" dirty="0"/>
          </a:p>
        </p:txBody>
      </p:sp>
      <p:sp>
        <p:nvSpPr>
          <p:cNvPr id="14" name="Rectangle 13"/>
          <p:cNvSpPr/>
          <p:nvPr/>
        </p:nvSpPr>
        <p:spPr>
          <a:xfrm>
            <a:off x="1381026" y="4130511"/>
            <a:ext cx="617456" cy="688156"/>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a:t>P</a:t>
            </a:r>
            <a:endParaRPr lang="en-IN" dirty="0"/>
          </a:p>
        </p:txBody>
      </p:sp>
      <p:sp>
        <p:nvSpPr>
          <p:cNvPr id="15" name="Rectangle 14"/>
          <p:cNvSpPr/>
          <p:nvPr/>
        </p:nvSpPr>
        <p:spPr>
          <a:xfrm>
            <a:off x="1259263" y="5004062"/>
            <a:ext cx="617456" cy="688156"/>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a:t>P</a:t>
            </a:r>
            <a:endParaRPr lang="en-IN" dirty="0"/>
          </a:p>
        </p:txBody>
      </p:sp>
      <p:sp>
        <p:nvSpPr>
          <p:cNvPr id="16" name="Rectangle 15"/>
          <p:cNvSpPr/>
          <p:nvPr/>
        </p:nvSpPr>
        <p:spPr>
          <a:xfrm>
            <a:off x="1564850" y="3433714"/>
            <a:ext cx="617456" cy="688156"/>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a:t>P</a:t>
            </a:r>
            <a:endParaRPr lang="en-IN" dirty="0"/>
          </a:p>
        </p:txBody>
      </p:sp>
      <p:sp>
        <p:nvSpPr>
          <p:cNvPr id="17" name="Rectangle 16"/>
          <p:cNvSpPr/>
          <p:nvPr/>
        </p:nvSpPr>
        <p:spPr>
          <a:xfrm>
            <a:off x="452487" y="5005633"/>
            <a:ext cx="617456" cy="688156"/>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a:t>P</a:t>
            </a:r>
            <a:endParaRPr lang="en-IN" dirty="0"/>
          </a:p>
        </p:txBody>
      </p:sp>
      <p:sp>
        <p:nvSpPr>
          <p:cNvPr id="18" name="Oval 17"/>
          <p:cNvSpPr/>
          <p:nvPr/>
        </p:nvSpPr>
        <p:spPr>
          <a:xfrm>
            <a:off x="4953785" y="3881487"/>
            <a:ext cx="1192491" cy="1122575"/>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a:t>broker</a:t>
            </a:r>
            <a:endParaRPr lang="en-IN" dirty="0"/>
          </a:p>
        </p:txBody>
      </p:sp>
      <p:cxnSp>
        <p:nvCxnSpPr>
          <p:cNvPr id="20" name="Straight Arrow Connector 19"/>
          <p:cNvCxnSpPr>
            <a:stCxn id="16" idx="3"/>
            <a:endCxn id="18" idx="2"/>
          </p:cNvCxnSpPr>
          <p:nvPr/>
        </p:nvCxnSpPr>
        <p:spPr>
          <a:xfrm>
            <a:off x="2182306" y="3777792"/>
            <a:ext cx="2771479" cy="664983"/>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14" idx="3"/>
            <a:endCxn id="18" idx="2"/>
          </p:cNvCxnSpPr>
          <p:nvPr/>
        </p:nvCxnSpPr>
        <p:spPr>
          <a:xfrm flipV="1">
            <a:off x="1998482" y="4442775"/>
            <a:ext cx="2955303" cy="31814"/>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12" idx="3"/>
            <a:endCxn id="18" idx="2"/>
          </p:cNvCxnSpPr>
          <p:nvPr/>
        </p:nvCxnSpPr>
        <p:spPr>
          <a:xfrm>
            <a:off x="1564850" y="3098277"/>
            <a:ext cx="3388935" cy="1344498"/>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13" idx="3"/>
            <a:endCxn id="18" idx="2"/>
          </p:cNvCxnSpPr>
          <p:nvPr/>
        </p:nvCxnSpPr>
        <p:spPr>
          <a:xfrm>
            <a:off x="1244338" y="4067666"/>
            <a:ext cx="3709447" cy="375109"/>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15" idx="3"/>
            <a:endCxn id="18" idx="2"/>
          </p:cNvCxnSpPr>
          <p:nvPr/>
        </p:nvCxnSpPr>
        <p:spPr>
          <a:xfrm flipV="1">
            <a:off x="1876719" y="4442775"/>
            <a:ext cx="3077066" cy="905365"/>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17" idx="3"/>
            <a:endCxn id="18" idx="2"/>
          </p:cNvCxnSpPr>
          <p:nvPr/>
        </p:nvCxnSpPr>
        <p:spPr>
          <a:xfrm flipV="1">
            <a:off x="1069943" y="4442775"/>
            <a:ext cx="3883842" cy="906936"/>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3259317" y="3235156"/>
            <a:ext cx="2592370" cy="646331"/>
          </a:xfrm>
          <a:prstGeom prst="rect">
            <a:avLst/>
          </a:prstGeom>
          <a:noFill/>
        </p:spPr>
        <p:txBody>
          <a:bodyPr wrap="square" rtlCol="0">
            <a:spAutoFit/>
          </a:bodyPr>
          <a:lstStyle/>
          <a:p>
            <a:r>
              <a:rPr lang="en-US" dirty="0"/>
              <a:t>Creating/generating real-time stream of data</a:t>
            </a:r>
            <a:endParaRPr lang="en-IN" dirty="0"/>
          </a:p>
        </p:txBody>
      </p:sp>
      <p:sp>
        <p:nvSpPr>
          <p:cNvPr id="34" name="Rectangle 33"/>
          <p:cNvSpPr/>
          <p:nvPr/>
        </p:nvSpPr>
        <p:spPr>
          <a:xfrm>
            <a:off x="8587819" y="3395221"/>
            <a:ext cx="2055043" cy="859999"/>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IN"/>
          </a:p>
        </p:txBody>
      </p:sp>
      <p:sp>
        <p:nvSpPr>
          <p:cNvPr id="35" name="Rectangle 34"/>
          <p:cNvSpPr/>
          <p:nvPr/>
        </p:nvSpPr>
        <p:spPr>
          <a:xfrm>
            <a:off x="9106293" y="4474589"/>
            <a:ext cx="1310326" cy="201106"/>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IN"/>
          </a:p>
        </p:txBody>
      </p:sp>
      <p:sp>
        <p:nvSpPr>
          <p:cNvPr id="36" name="Rectangle 35"/>
          <p:cNvSpPr/>
          <p:nvPr/>
        </p:nvSpPr>
        <p:spPr>
          <a:xfrm>
            <a:off x="9615340" y="4130511"/>
            <a:ext cx="146116" cy="344078"/>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IN"/>
          </a:p>
        </p:txBody>
      </p:sp>
      <p:sp>
        <p:nvSpPr>
          <p:cNvPr id="37" name="TextBox 36"/>
          <p:cNvSpPr txBox="1"/>
          <p:nvPr/>
        </p:nvSpPr>
        <p:spPr>
          <a:xfrm>
            <a:off x="8771641" y="3593126"/>
            <a:ext cx="1879682" cy="369332"/>
          </a:xfrm>
          <a:prstGeom prst="rect">
            <a:avLst/>
          </a:prstGeom>
          <a:noFill/>
        </p:spPr>
        <p:txBody>
          <a:bodyPr wrap="none" rtlCol="0">
            <a:spAutoFit/>
          </a:bodyPr>
          <a:lstStyle/>
          <a:p>
            <a:r>
              <a:rPr lang="en-US" dirty="0"/>
              <a:t>Client from </a:t>
            </a:r>
            <a:r>
              <a:rPr lang="en-US" dirty="0" err="1"/>
              <a:t>paytm</a:t>
            </a:r>
            <a:endParaRPr lang="en-IN" dirty="0"/>
          </a:p>
        </p:txBody>
      </p:sp>
      <p:sp>
        <p:nvSpPr>
          <p:cNvPr id="38" name="Oval 37"/>
          <p:cNvSpPr/>
          <p:nvPr/>
        </p:nvSpPr>
        <p:spPr>
          <a:xfrm>
            <a:off x="9040306" y="5214789"/>
            <a:ext cx="1602556" cy="954857"/>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a:t>20- txt limit reach ?</a:t>
            </a:r>
            <a:endParaRPr lang="en-IN" dirty="0"/>
          </a:p>
        </p:txBody>
      </p:sp>
      <p:cxnSp>
        <p:nvCxnSpPr>
          <p:cNvPr id="40" name="Straight Arrow Connector 39"/>
          <p:cNvCxnSpPr>
            <a:stCxn id="38" idx="2"/>
            <a:endCxn id="18" idx="6"/>
          </p:cNvCxnSpPr>
          <p:nvPr/>
        </p:nvCxnSpPr>
        <p:spPr>
          <a:xfrm flipH="1" flipV="1">
            <a:off x="6146276" y="4442775"/>
            <a:ext cx="2894030" cy="1249443"/>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6460898" y="5284601"/>
            <a:ext cx="2592370" cy="646331"/>
          </a:xfrm>
          <a:prstGeom prst="rect">
            <a:avLst/>
          </a:prstGeom>
          <a:noFill/>
        </p:spPr>
        <p:txBody>
          <a:bodyPr wrap="square" rtlCol="0">
            <a:spAutoFit/>
          </a:bodyPr>
          <a:lstStyle/>
          <a:p>
            <a:r>
              <a:rPr lang="en-US" dirty="0"/>
              <a:t>processing real-time stream of data</a:t>
            </a:r>
            <a:endParaRPr lang="en-IN" dirty="0"/>
          </a:p>
        </p:txBody>
      </p:sp>
      <p:sp>
        <p:nvSpPr>
          <p:cNvPr id="43" name="Oval 42"/>
          <p:cNvSpPr/>
          <p:nvPr/>
        </p:nvSpPr>
        <p:spPr>
          <a:xfrm>
            <a:off x="5851687" y="5476827"/>
            <a:ext cx="1192491" cy="1122575"/>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a:t>broker</a:t>
            </a:r>
            <a:endParaRPr lang="en-IN" dirty="0"/>
          </a:p>
        </p:txBody>
      </p:sp>
      <p:sp>
        <p:nvSpPr>
          <p:cNvPr id="44" name="Oval 43"/>
          <p:cNvSpPr/>
          <p:nvPr/>
        </p:nvSpPr>
        <p:spPr>
          <a:xfrm>
            <a:off x="6012510" y="1564800"/>
            <a:ext cx="1598981" cy="2565711"/>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a:t>broker</a:t>
            </a:r>
            <a:endParaRPr lang="en-IN" dirty="0"/>
          </a:p>
        </p:txBody>
      </p:sp>
      <p:sp>
        <p:nvSpPr>
          <p:cNvPr id="45" name="Multiply 44"/>
          <p:cNvSpPr/>
          <p:nvPr/>
        </p:nvSpPr>
        <p:spPr>
          <a:xfrm>
            <a:off x="4972639" y="4469553"/>
            <a:ext cx="980386" cy="646662"/>
          </a:xfrm>
          <a:prstGeom prst="mathMultiply">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IN"/>
          </a:p>
        </p:txBody>
      </p:sp>
      <p:sp>
        <p:nvSpPr>
          <p:cNvPr id="46" name="Down Arrow 45"/>
          <p:cNvSpPr/>
          <p:nvPr/>
        </p:nvSpPr>
        <p:spPr>
          <a:xfrm rot="5565554">
            <a:off x="7277631" y="1954459"/>
            <a:ext cx="631319" cy="1024322"/>
          </a:xfrm>
          <a:prstGeom prst="downArrow">
            <a:avLst>
              <a:gd name="adj1" fmla="val 48433"/>
              <a:gd name="adj2" fmla="val 73177"/>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77390151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301657" y="377073"/>
            <a:ext cx="1923068" cy="697583"/>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a:t>Front end</a:t>
            </a:r>
            <a:endParaRPr lang="en-IN" dirty="0"/>
          </a:p>
        </p:txBody>
      </p:sp>
      <p:sp>
        <p:nvSpPr>
          <p:cNvPr id="3" name="Rounded Rectangle 2"/>
          <p:cNvSpPr/>
          <p:nvPr/>
        </p:nvSpPr>
        <p:spPr>
          <a:xfrm>
            <a:off x="367646" y="2132030"/>
            <a:ext cx="1923068" cy="697583"/>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a:t>Chat server</a:t>
            </a:r>
            <a:endParaRPr lang="en-IN" dirty="0"/>
          </a:p>
        </p:txBody>
      </p:sp>
      <p:sp>
        <p:nvSpPr>
          <p:cNvPr id="4" name="Rounded Rectangle 3"/>
          <p:cNvSpPr/>
          <p:nvPr/>
        </p:nvSpPr>
        <p:spPr>
          <a:xfrm>
            <a:off x="301657" y="1254551"/>
            <a:ext cx="1923068" cy="697583"/>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a:t>Hadoop</a:t>
            </a:r>
            <a:endParaRPr lang="en-IN" dirty="0"/>
          </a:p>
        </p:txBody>
      </p:sp>
      <p:sp>
        <p:nvSpPr>
          <p:cNvPr id="5" name="Rounded Rectangle 4"/>
          <p:cNvSpPr/>
          <p:nvPr/>
        </p:nvSpPr>
        <p:spPr>
          <a:xfrm>
            <a:off x="367646" y="3009508"/>
            <a:ext cx="1923068" cy="697583"/>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a:t>Log server</a:t>
            </a:r>
            <a:endParaRPr lang="en-IN" dirty="0"/>
          </a:p>
        </p:txBody>
      </p:sp>
      <p:sp>
        <p:nvSpPr>
          <p:cNvPr id="6" name="Rounded Rectangle 5"/>
          <p:cNvSpPr/>
          <p:nvPr/>
        </p:nvSpPr>
        <p:spPr>
          <a:xfrm>
            <a:off x="5307291" y="273377"/>
            <a:ext cx="1753385" cy="801279"/>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a:t>Database </a:t>
            </a:r>
            <a:endParaRPr lang="en-IN" dirty="0"/>
          </a:p>
        </p:txBody>
      </p:sp>
      <p:cxnSp>
        <p:nvCxnSpPr>
          <p:cNvPr id="9" name="Straight Arrow Connector 8"/>
          <p:cNvCxnSpPr>
            <a:stCxn id="6" idx="1"/>
            <a:endCxn id="5" idx="3"/>
          </p:cNvCxnSpPr>
          <p:nvPr/>
        </p:nvCxnSpPr>
        <p:spPr>
          <a:xfrm flipH="1">
            <a:off x="2290714" y="674017"/>
            <a:ext cx="3016577" cy="2684283"/>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6" idx="1"/>
          </p:cNvCxnSpPr>
          <p:nvPr/>
        </p:nvCxnSpPr>
        <p:spPr>
          <a:xfrm flipH="1">
            <a:off x="2224725" y="674017"/>
            <a:ext cx="3082566" cy="1806804"/>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6" idx="1"/>
            <a:endCxn id="4" idx="3"/>
          </p:cNvCxnSpPr>
          <p:nvPr/>
        </p:nvCxnSpPr>
        <p:spPr>
          <a:xfrm flipH="1">
            <a:off x="2224725" y="674017"/>
            <a:ext cx="3082566" cy="929326"/>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6" idx="1"/>
            <a:endCxn id="2" idx="3"/>
          </p:cNvCxnSpPr>
          <p:nvPr/>
        </p:nvCxnSpPr>
        <p:spPr>
          <a:xfrm flipH="1">
            <a:off x="2224725" y="674017"/>
            <a:ext cx="3082566" cy="51848"/>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19" name="Rounded Rectangle 18"/>
          <p:cNvSpPr/>
          <p:nvPr/>
        </p:nvSpPr>
        <p:spPr>
          <a:xfrm>
            <a:off x="5307291" y="1330751"/>
            <a:ext cx="1753385" cy="801279"/>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a:t>Security systems </a:t>
            </a:r>
            <a:endParaRPr lang="en-IN" dirty="0"/>
          </a:p>
        </p:txBody>
      </p:sp>
      <p:cxnSp>
        <p:nvCxnSpPr>
          <p:cNvPr id="20" name="Straight Arrow Connector 19"/>
          <p:cNvCxnSpPr>
            <a:stCxn id="19" idx="1"/>
            <a:endCxn id="5" idx="3"/>
          </p:cNvCxnSpPr>
          <p:nvPr/>
        </p:nvCxnSpPr>
        <p:spPr>
          <a:xfrm flipH="1">
            <a:off x="2290714" y="1731391"/>
            <a:ext cx="3016577" cy="1626909"/>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19" idx="1"/>
            <a:endCxn id="3" idx="3"/>
          </p:cNvCxnSpPr>
          <p:nvPr/>
        </p:nvCxnSpPr>
        <p:spPr>
          <a:xfrm flipH="1">
            <a:off x="2290714" y="1731391"/>
            <a:ext cx="3016577" cy="749431"/>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19" idx="1"/>
            <a:endCxn id="4" idx="3"/>
          </p:cNvCxnSpPr>
          <p:nvPr/>
        </p:nvCxnSpPr>
        <p:spPr>
          <a:xfrm flipH="1" flipV="1">
            <a:off x="2224725" y="1603343"/>
            <a:ext cx="3082566" cy="128048"/>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19" idx="1"/>
            <a:endCxn id="2" idx="3"/>
          </p:cNvCxnSpPr>
          <p:nvPr/>
        </p:nvCxnSpPr>
        <p:spPr>
          <a:xfrm flipH="1" flipV="1">
            <a:off x="2224725" y="725865"/>
            <a:ext cx="3082566" cy="1005526"/>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endCxn id="5" idx="3"/>
          </p:cNvCxnSpPr>
          <p:nvPr/>
        </p:nvCxnSpPr>
        <p:spPr>
          <a:xfrm flipH="1">
            <a:off x="2290714" y="2983584"/>
            <a:ext cx="3102987" cy="374716"/>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endCxn id="3" idx="3"/>
          </p:cNvCxnSpPr>
          <p:nvPr/>
        </p:nvCxnSpPr>
        <p:spPr>
          <a:xfrm flipH="1" flipV="1">
            <a:off x="2290714" y="2480822"/>
            <a:ext cx="3168977" cy="528687"/>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endCxn id="4" idx="3"/>
          </p:cNvCxnSpPr>
          <p:nvPr/>
        </p:nvCxnSpPr>
        <p:spPr>
          <a:xfrm flipH="1" flipV="1">
            <a:off x="2224725" y="1603343"/>
            <a:ext cx="3234966" cy="1380242"/>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endCxn id="2" idx="3"/>
          </p:cNvCxnSpPr>
          <p:nvPr/>
        </p:nvCxnSpPr>
        <p:spPr>
          <a:xfrm flipH="1" flipV="1">
            <a:off x="2224725" y="725865"/>
            <a:ext cx="3234968" cy="2283644"/>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endCxn id="5" idx="3"/>
          </p:cNvCxnSpPr>
          <p:nvPr/>
        </p:nvCxnSpPr>
        <p:spPr>
          <a:xfrm flipH="1" flipV="1">
            <a:off x="2290714" y="3358300"/>
            <a:ext cx="3321377" cy="553824"/>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endCxn id="3" idx="3"/>
          </p:cNvCxnSpPr>
          <p:nvPr/>
        </p:nvCxnSpPr>
        <p:spPr>
          <a:xfrm flipH="1" flipV="1">
            <a:off x="2290714" y="2480822"/>
            <a:ext cx="3407788" cy="1506716"/>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endCxn id="4" idx="3"/>
          </p:cNvCxnSpPr>
          <p:nvPr/>
        </p:nvCxnSpPr>
        <p:spPr>
          <a:xfrm flipH="1" flipV="1">
            <a:off x="2224725" y="1603343"/>
            <a:ext cx="3407787" cy="2384195"/>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endCxn id="2" idx="3"/>
          </p:cNvCxnSpPr>
          <p:nvPr/>
        </p:nvCxnSpPr>
        <p:spPr>
          <a:xfrm flipH="1" flipV="1">
            <a:off x="2224725" y="725865"/>
            <a:ext cx="3321376" cy="3261673"/>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61" name="Rounded Rectangle 60"/>
          <p:cNvSpPr/>
          <p:nvPr/>
        </p:nvSpPr>
        <p:spPr>
          <a:xfrm>
            <a:off x="5383491" y="2645005"/>
            <a:ext cx="1753385" cy="801279"/>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a:t>Real-time monitoring</a:t>
            </a:r>
            <a:endParaRPr lang="en-IN" dirty="0"/>
          </a:p>
        </p:txBody>
      </p:sp>
      <p:sp>
        <p:nvSpPr>
          <p:cNvPr id="62" name="Can 61"/>
          <p:cNvSpPr/>
          <p:nvPr/>
        </p:nvSpPr>
        <p:spPr>
          <a:xfrm>
            <a:off x="5612091" y="3739301"/>
            <a:ext cx="1618268" cy="1436014"/>
          </a:xfrm>
          <a:prstGeom prst="ca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a:t>Database</a:t>
            </a:r>
            <a:endParaRPr lang="en-IN" dirty="0"/>
          </a:p>
        </p:txBody>
      </p:sp>
    </p:spTree>
    <p:extLst>
      <p:ext uri="{BB962C8B-B14F-4D97-AF65-F5344CB8AC3E}">
        <p14:creationId xmlns:p14="http://schemas.microsoft.com/office/powerpoint/2010/main" val="111820159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Rectangle 44"/>
          <p:cNvSpPr/>
          <p:nvPr/>
        </p:nvSpPr>
        <p:spPr>
          <a:xfrm>
            <a:off x="6775122" y="122548"/>
            <a:ext cx="3176833" cy="5410986"/>
          </a:xfrm>
          <a:prstGeom prst="rect">
            <a:avLst/>
          </a:prstGeom>
        </p:spPr>
        <p:style>
          <a:lnRef idx="0">
            <a:schemeClr val="accent6"/>
          </a:lnRef>
          <a:fillRef idx="3">
            <a:schemeClr val="accent6"/>
          </a:fillRef>
          <a:effectRef idx="3">
            <a:schemeClr val="accent6"/>
          </a:effectRef>
          <a:fontRef idx="minor">
            <a:schemeClr val="lt1"/>
          </a:fontRef>
        </p:style>
        <p:txBody>
          <a:bodyPr rtlCol="0" anchor="b"/>
          <a:lstStyle/>
          <a:p>
            <a:pPr algn="ctr"/>
            <a:r>
              <a:rPr lang="en-US" sz="2800" b="1" dirty="0"/>
              <a:t>Consumer</a:t>
            </a:r>
            <a:endParaRPr lang="en-IN" b="1" dirty="0"/>
          </a:p>
        </p:txBody>
      </p:sp>
      <p:sp>
        <p:nvSpPr>
          <p:cNvPr id="44" name="Rectangle 43"/>
          <p:cNvSpPr/>
          <p:nvPr/>
        </p:nvSpPr>
        <p:spPr>
          <a:xfrm>
            <a:off x="1861793" y="122548"/>
            <a:ext cx="3176833" cy="5410986"/>
          </a:xfrm>
          <a:prstGeom prst="rect">
            <a:avLst/>
          </a:prstGeom>
        </p:spPr>
        <p:style>
          <a:lnRef idx="0">
            <a:schemeClr val="accent6"/>
          </a:lnRef>
          <a:fillRef idx="3">
            <a:schemeClr val="accent6"/>
          </a:fillRef>
          <a:effectRef idx="3">
            <a:schemeClr val="accent6"/>
          </a:effectRef>
          <a:fontRef idx="minor">
            <a:schemeClr val="lt1"/>
          </a:fontRef>
        </p:style>
        <p:txBody>
          <a:bodyPr rtlCol="0" anchor="b"/>
          <a:lstStyle/>
          <a:p>
            <a:pPr algn="ctr"/>
            <a:r>
              <a:rPr lang="en-US" sz="2800" b="1" dirty="0"/>
              <a:t>Producer</a:t>
            </a:r>
            <a:endParaRPr lang="en-IN" b="1" dirty="0"/>
          </a:p>
        </p:txBody>
      </p:sp>
      <p:sp>
        <p:nvSpPr>
          <p:cNvPr id="2" name="Rounded Rectangle 1"/>
          <p:cNvSpPr/>
          <p:nvPr/>
        </p:nvSpPr>
        <p:spPr>
          <a:xfrm>
            <a:off x="2290712" y="735292"/>
            <a:ext cx="1923068" cy="697583"/>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a:t>Front end</a:t>
            </a:r>
            <a:endParaRPr lang="en-IN" dirty="0"/>
          </a:p>
        </p:txBody>
      </p:sp>
      <p:sp>
        <p:nvSpPr>
          <p:cNvPr id="3" name="Rounded Rectangle 2"/>
          <p:cNvSpPr/>
          <p:nvPr/>
        </p:nvSpPr>
        <p:spPr>
          <a:xfrm>
            <a:off x="2356701" y="2490249"/>
            <a:ext cx="1923068" cy="697583"/>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a:t>Chat server</a:t>
            </a:r>
            <a:endParaRPr lang="en-IN" dirty="0"/>
          </a:p>
        </p:txBody>
      </p:sp>
      <p:sp>
        <p:nvSpPr>
          <p:cNvPr id="4" name="Rounded Rectangle 3"/>
          <p:cNvSpPr/>
          <p:nvPr/>
        </p:nvSpPr>
        <p:spPr>
          <a:xfrm>
            <a:off x="2290712" y="1612770"/>
            <a:ext cx="1923068" cy="697583"/>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a:t>Hadoop</a:t>
            </a:r>
            <a:endParaRPr lang="en-IN" dirty="0"/>
          </a:p>
        </p:txBody>
      </p:sp>
      <p:sp>
        <p:nvSpPr>
          <p:cNvPr id="5" name="Rounded Rectangle 4"/>
          <p:cNvSpPr/>
          <p:nvPr/>
        </p:nvSpPr>
        <p:spPr>
          <a:xfrm>
            <a:off x="2356701" y="3367727"/>
            <a:ext cx="1923068" cy="697583"/>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a:t>Log server</a:t>
            </a:r>
            <a:endParaRPr lang="en-IN" dirty="0"/>
          </a:p>
        </p:txBody>
      </p:sp>
      <p:sp>
        <p:nvSpPr>
          <p:cNvPr id="6" name="Rounded Rectangle 5"/>
          <p:cNvSpPr/>
          <p:nvPr/>
        </p:nvSpPr>
        <p:spPr>
          <a:xfrm>
            <a:off x="7296346" y="631596"/>
            <a:ext cx="1753385" cy="801279"/>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a:t>Database </a:t>
            </a:r>
            <a:endParaRPr lang="en-IN" dirty="0"/>
          </a:p>
        </p:txBody>
      </p:sp>
      <p:sp>
        <p:nvSpPr>
          <p:cNvPr id="11" name="Rounded Rectangle 10"/>
          <p:cNvSpPr/>
          <p:nvPr/>
        </p:nvSpPr>
        <p:spPr>
          <a:xfrm>
            <a:off x="7296346" y="1688970"/>
            <a:ext cx="1753385" cy="801279"/>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a:t>Security systems </a:t>
            </a:r>
            <a:endParaRPr lang="en-IN" dirty="0"/>
          </a:p>
        </p:txBody>
      </p:sp>
      <p:sp>
        <p:nvSpPr>
          <p:cNvPr id="24" name="Rounded Rectangle 23"/>
          <p:cNvSpPr/>
          <p:nvPr/>
        </p:nvSpPr>
        <p:spPr>
          <a:xfrm>
            <a:off x="7390613" y="2787192"/>
            <a:ext cx="1753385" cy="801279"/>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a:t>Real-time monitoring</a:t>
            </a:r>
            <a:endParaRPr lang="en-IN" dirty="0"/>
          </a:p>
        </p:txBody>
      </p:sp>
      <p:sp>
        <p:nvSpPr>
          <p:cNvPr id="25" name="Can 24"/>
          <p:cNvSpPr/>
          <p:nvPr/>
        </p:nvSpPr>
        <p:spPr>
          <a:xfrm>
            <a:off x="7475455" y="3716518"/>
            <a:ext cx="1618268" cy="1436014"/>
          </a:xfrm>
          <a:prstGeom prst="ca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a:t>Database</a:t>
            </a:r>
            <a:endParaRPr lang="en-IN" dirty="0"/>
          </a:p>
        </p:txBody>
      </p:sp>
      <p:sp>
        <p:nvSpPr>
          <p:cNvPr id="26" name="Rectangle 25"/>
          <p:cNvSpPr/>
          <p:nvPr/>
        </p:nvSpPr>
        <p:spPr>
          <a:xfrm>
            <a:off x="5231876" y="1989056"/>
            <a:ext cx="1253765" cy="2076254"/>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a:t>Kafka</a:t>
            </a:r>
          </a:p>
          <a:p>
            <a:pPr algn="ctr"/>
            <a:r>
              <a:rPr lang="en-US" dirty="0"/>
              <a:t>broker</a:t>
            </a:r>
            <a:endParaRPr lang="en-IN" dirty="0"/>
          </a:p>
        </p:txBody>
      </p:sp>
      <p:cxnSp>
        <p:nvCxnSpPr>
          <p:cNvPr id="28" name="Straight Arrow Connector 27"/>
          <p:cNvCxnSpPr>
            <a:stCxn id="2" idx="3"/>
            <a:endCxn id="26" idx="1"/>
          </p:cNvCxnSpPr>
          <p:nvPr/>
        </p:nvCxnSpPr>
        <p:spPr>
          <a:xfrm>
            <a:off x="4213780" y="1084084"/>
            <a:ext cx="1018096" cy="1943099"/>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4" idx="3"/>
            <a:endCxn id="26" idx="1"/>
          </p:cNvCxnSpPr>
          <p:nvPr/>
        </p:nvCxnSpPr>
        <p:spPr>
          <a:xfrm>
            <a:off x="4213780" y="1961562"/>
            <a:ext cx="1018096" cy="1065621"/>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3" idx="3"/>
            <a:endCxn id="26" idx="1"/>
          </p:cNvCxnSpPr>
          <p:nvPr/>
        </p:nvCxnSpPr>
        <p:spPr>
          <a:xfrm>
            <a:off x="4279769" y="2839041"/>
            <a:ext cx="952107" cy="188142"/>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5" idx="3"/>
            <a:endCxn id="26" idx="1"/>
          </p:cNvCxnSpPr>
          <p:nvPr/>
        </p:nvCxnSpPr>
        <p:spPr>
          <a:xfrm flipV="1">
            <a:off x="4279769" y="3027183"/>
            <a:ext cx="952107" cy="689336"/>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36" name="Curved Connector 35"/>
          <p:cNvCxnSpPr>
            <a:stCxn id="26" idx="3"/>
            <a:endCxn id="6" idx="1"/>
          </p:cNvCxnSpPr>
          <p:nvPr/>
        </p:nvCxnSpPr>
        <p:spPr>
          <a:xfrm flipV="1">
            <a:off x="6485641" y="1032236"/>
            <a:ext cx="810705" cy="1994947"/>
          </a:xfrm>
          <a:prstGeom prst="curvedConnector3">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38" name="Curved Connector 37"/>
          <p:cNvCxnSpPr>
            <a:stCxn id="26" idx="3"/>
            <a:endCxn id="11" idx="1"/>
          </p:cNvCxnSpPr>
          <p:nvPr/>
        </p:nvCxnSpPr>
        <p:spPr>
          <a:xfrm flipV="1">
            <a:off x="6485641" y="2089610"/>
            <a:ext cx="810705" cy="937573"/>
          </a:xfrm>
          <a:prstGeom prst="curvedConnector3">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40" name="Curved Connector 39"/>
          <p:cNvCxnSpPr>
            <a:stCxn id="26" idx="3"/>
            <a:endCxn id="24" idx="1"/>
          </p:cNvCxnSpPr>
          <p:nvPr/>
        </p:nvCxnSpPr>
        <p:spPr>
          <a:xfrm>
            <a:off x="6485641" y="3027183"/>
            <a:ext cx="904972" cy="160649"/>
          </a:xfrm>
          <a:prstGeom prst="curvedConnector3">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42" name="Curved Connector 41"/>
          <p:cNvCxnSpPr>
            <a:stCxn id="26" idx="3"/>
            <a:endCxn id="25" idx="2"/>
          </p:cNvCxnSpPr>
          <p:nvPr/>
        </p:nvCxnSpPr>
        <p:spPr>
          <a:xfrm>
            <a:off x="6485641" y="3027183"/>
            <a:ext cx="989814" cy="1407342"/>
          </a:xfrm>
          <a:prstGeom prst="curvedConnector3">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57" name="Rectangle 56"/>
          <p:cNvSpPr/>
          <p:nvPr/>
        </p:nvSpPr>
        <p:spPr>
          <a:xfrm>
            <a:off x="1121790" y="5790414"/>
            <a:ext cx="10322351" cy="980388"/>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3600" b="1" dirty="0" err="1"/>
              <a:t>Zookeper</a:t>
            </a:r>
            <a:endParaRPr lang="en-IN" sz="3600" b="1" dirty="0"/>
          </a:p>
        </p:txBody>
      </p:sp>
    </p:spTree>
    <p:extLst>
      <p:ext uri="{BB962C8B-B14F-4D97-AF65-F5344CB8AC3E}">
        <p14:creationId xmlns:p14="http://schemas.microsoft.com/office/powerpoint/2010/main" val="222030944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2487" y="339365"/>
            <a:ext cx="11739513" cy="1569660"/>
          </a:xfrm>
          <a:prstGeom prst="rect">
            <a:avLst/>
          </a:prstGeom>
          <a:noFill/>
        </p:spPr>
        <p:txBody>
          <a:bodyPr wrap="square" rtlCol="0">
            <a:spAutoFit/>
          </a:bodyPr>
          <a:lstStyle/>
          <a:p>
            <a:pPr marL="342900" indent="-342900">
              <a:buFont typeface="Arial" panose="020B0604020202020204" pitchFamily="34" charset="0"/>
              <a:buChar char="•"/>
            </a:pPr>
            <a:r>
              <a:rPr lang="en-US" sz="2400" i="1" dirty="0">
                <a:solidFill>
                  <a:schemeClr val="accent6">
                    <a:lumMod val="50000"/>
                  </a:schemeClr>
                </a:solidFill>
              </a:rPr>
              <a:t>Kafka combines three capabilities, </a:t>
            </a:r>
          </a:p>
          <a:p>
            <a:pPr marL="342900" indent="-342900">
              <a:buFont typeface="Arial" panose="020B0604020202020204" pitchFamily="34" charset="0"/>
              <a:buChar char="•"/>
            </a:pPr>
            <a:r>
              <a:rPr lang="en-US" sz="2400" i="1" dirty="0">
                <a:solidFill>
                  <a:schemeClr val="accent6">
                    <a:lumMod val="50000"/>
                  </a:schemeClr>
                </a:solidFill>
              </a:rPr>
              <a:t>1. publish(write) and subscribe(read) for the streams of event, </a:t>
            </a:r>
          </a:p>
          <a:p>
            <a:pPr marL="342900" indent="-342900">
              <a:buFont typeface="Arial" panose="020B0604020202020204" pitchFamily="34" charset="0"/>
              <a:buChar char="•"/>
            </a:pPr>
            <a:r>
              <a:rPr lang="en-US" sz="2400" i="1" dirty="0">
                <a:solidFill>
                  <a:schemeClr val="accent6">
                    <a:lumMod val="50000"/>
                  </a:schemeClr>
                </a:solidFill>
              </a:rPr>
              <a:t>2. store, streams of events, durably and reliably for as long as you want</a:t>
            </a:r>
          </a:p>
          <a:p>
            <a:pPr marL="342900" indent="-342900">
              <a:buFont typeface="Arial" panose="020B0604020202020204" pitchFamily="34" charset="0"/>
              <a:buChar char="•"/>
            </a:pPr>
            <a:r>
              <a:rPr lang="en-US" sz="2400" i="1" dirty="0">
                <a:solidFill>
                  <a:schemeClr val="accent6">
                    <a:lumMod val="50000"/>
                  </a:schemeClr>
                </a:solidFill>
              </a:rPr>
              <a:t>3. to process the streams of events</a:t>
            </a:r>
            <a:endParaRPr lang="en-IN" sz="2400" i="1" dirty="0">
              <a:solidFill>
                <a:schemeClr val="accent6">
                  <a:lumMod val="50000"/>
                </a:schemeClr>
              </a:solidFill>
            </a:endParaRPr>
          </a:p>
        </p:txBody>
      </p:sp>
      <p:sp>
        <p:nvSpPr>
          <p:cNvPr id="3" name="Rectangle 2"/>
          <p:cNvSpPr/>
          <p:nvPr/>
        </p:nvSpPr>
        <p:spPr>
          <a:xfrm>
            <a:off x="2026764" y="1989055"/>
            <a:ext cx="5797484" cy="2122393"/>
          </a:xfrm>
          <a:prstGeom prst="rect">
            <a:avLst/>
          </a:prstGeom>
        </p:spPr>
        <p:style>
          <a:lnRef idx="2">
            <a:schemeClr val="accent5"/>
          </a:lnRef>
          <a:fillRef idx="1">
            <a:schemeClr val="lt1"/>
          </a:fillRef>
          <a:effectRef idx="0">
            <a:schemeClr val="accent5"/>
          </a:effectRef>
          <a:fontRef idx="minor">
            <a:schemeClr val="dk1"/>
          </a:fontRef>
        </p:style>
        <p:txBody>
          <a:bodyPr rtlCol="0" anchor="t"/>
          <a:lstStyle/>
          <a:p>
            <a:pPr algn="ctr"/>
            <a:r>
              <a:rPr lang="en-US" dirty="0"/>
              <a:t>Kafka</a:t>
            </a:r>
          </a:p>
          <a:p>
            <a:pPr algn="ctr"/>
            <a:r>
              <a:rPr lang="en-US" dirty="0"/>
              <a:t>broker</a:t>
            </a:r>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3538392191"/>
              </p:ext>
            </p:extLst>
          </p:nvPr>
        </p:nvGraphicFramePr>
        <p:xfrm>
          <a:off x="2611225" y="2689868"/>
          <a:ext cx="5005637" cy="370840"/>
        </p:xfrm>
        <a:graphic>
          <a:graphicData uri="http://schemas.openxmlformats.org/drawingml/2006/table">
            <a:tbl>
              <a:tblPr firstRow="1" bandRow="1">
                <a:tableStyleId>{5DA37D80-6434-44D0-A028-1B22A696006F}</a:tableStyleId>
              </a:tblPr>
              <a:tblGrid>
                <a:gridCol w="715091">
                  <a:extLst>
                    <a:ext uri="{9D8B030D-6E8A-4147-A177-3AD203B41FA5}">
                      <a16:colId xmlns:a16="http://schemas.microsoft.com/office/drawing/2014/main" val="3406649406"/>
                    </a:ext>
                  </a:extLst>
                </a:gridCol>
                <a:gridCol w="715091">
                  <a:extLst>
                    <a:ext uri="{9D8B030D-6E8A-4147-A177-3AD203B41FA5}">
                      <a16:colId xmlns:a16="http://schemas.microsoft.com/office/drawing/2014/main" val="3257479478"/>
                    </a:ext>
                  </a:extLst>
                </a:gridCol>
                <a:gridCol w="715091">
                  <a:extLst>
                    <a:ext uri="{9D8B030D-6E8A-4147-A177-3AD203B41FA5}">
                      <a16:colId xmlns:a16="http://schemas.microsoft.com/office/drawing/2014/main" val="1115041497"/>
                    </a:ext>
                  </a:extLst>
                </a:gridCol>
                <a:gridCol w="715091">
                  <a:extLst>
                    <a:ext uri="{9D8B030D-6E8A-4147-A177-3AD203B41FA5}">
                      <a16:colId xmlns:a16="http://schemas.microsoft.com/office/drawing/2014/main" val="3993205630"/>
                    </a:ext>
                  </a:extLst>
                </a:gridCol>
                <a:gridCol w="715091">
                  <a:extLst>
                    <a:ext uri="{9D8B030D-6E8A-4147-A177-3AD203B41FA5}">
                      <a16:colId xmlns:a16="http://schemas.microsoft.com/office/drawing/2014/main" val="2496833382"/>
                    </a:ext>
                  </a:extLst>
                </a:gridCol>
                <a:gridCol w="715091">
                  <a:extLst>
                    <a:ext uri="{9D8B030D-6E8A-4147-A177-3AD203B41FA5}">
                      <a16:colId xmlns:a16="http://schemas.microsoft.com/office/drawing/2014/main" val="1231131163"/>
                    </a:ext>
                  </a:extLst>
                </a:gridCol>
                <a:gridCol w="715091">
                  <a:extLst>
                    <a:ext uri="{9D8B030D-6E8A-4147-A177-3AD203B41FA5}">
                      <a16:colId xmlns:a16="http://schemas.microsoft.com/office/drawing/2014/main" val="1635970769"/>
                    </a:ext>
                  </a:extLst>
                </a:gridCol>
              </a:tblGrid>
              <a:tr h="370840">
                <a:tc>
                  <a:txBody>
                    <a:bodyPr/>
                    <a:lstStyle/>
                    <a:p>
                      <a:r>
                        <a:rPr lang="en-US" dirty="0"/>
                        <a:t>0</a:t>
                      </a:r>
                      <a:endParaRPr lang="en-IN" dirty="0"/>
                    </a:p>
                  </a:txBody>
                  <a:tcPr/>
                </a:tc>
                <a:tc>
                  <a:txBody>
                    <a:bodyPr/>
                    <a:lstStyle/>
                    <a:p>
                      <a:r>
                        <a:rPr lang="en-US" dirty="0"/>
                        <a:t>1</a:t>
                      </a:r>
                      <a:endParaRPr lang="en-IN" dirty="0"/>
                    </a:p>
                  </a:txBody>
                  <a:tcPr/>
                </a:tc>
                <a:tc>
                  <a:txBody>
                    <a:bodyPr/>
                    <a:lstStyle/>
                    <a:p>
                      <a:r>
                        <a:rPr lang="en-US" dirty="0"/>
                        <a:t>2</a:t>
                      </a:r>
                      <a:endParaRPr lang="en-IN" dirty="0"/>
                    </a:p>
                  </a:txBody>
                  <a:tcPr/>
                </a:tc>
                <a:tc>
                  <a:txBody>
                    <a:bodyPr/>
                    <a:lstStyle/>
                    <a:p>
                      <a:r>
                        <a:rPr lang="en-US" dirty="0"/>
                        <a:t>3</a:t>
                      </a:r>
                      <a:endParaRPr lang="en-IN" dirty="0"/>
                    </a:p>
                  </a:txBody>
                  <a:tcPr/>
                </a:tc>
                <a:tc>
                  <a:txBody>
                    <a:bodyPr/>
                    <a:lstStyle/>
                    <a:p>
                      <a:r>
                        <a:rPr lang="en-US" dirty="0"/>
                        <a:t>4</a:t>
                      </a:r>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558586491"/>
                  </a:ext>
                </a:extLst>
              </a:tr>
            </a:tbl>
          </a:graphicData>
        </a:graphic>
      </p:graphicFrame>
      <p:sp>
        <p:nvSpPr>
          <p:cNvPr id="5" name="TextBox 4"/>
          <p:cNvSpPr txBox="1"/>
          <p:nvPr/>
        </p:nvSpPr>
        <p:spPr>
          <a:xfrm>
            <a:off x="3742442" y="5786370"/>
            <a:ext cx="904973" cy="369332"/>
          </a:xfrm>
          <a:prstGeom prst="rect">
            <a:avLst/>
          </a:prstGeom>
          <a:noFill/>
        </p:spPr>
        <p:txBody>
          <a:bodyPr wrap="square" rtlCol="0">
            <a:spAutoFit/>
          </a:bodyPr>
          <a:lstStyle/>
          <a:p>
            <a:r>
              <a:rPr lang="en-US" b="1" dirty="0"/>
              <a:t>Topic1</a:t>
            </a:r>
            <a:endParaRPr lang="en-IN" b="1" dirty="0"/>
          </a:p>
        </p:txBody>
      </p:sp>
      <p:sp>
        <p:nvSpPr>
          <p:cNvPr id="6" name="TextBox 5"/>
          <p:cNvSpPr txBox="1"/>
          <p:nvPr/>
        </p:nvSpPr>
        <p:spPr>
          <a:xfrm>
            <a:off x="2192082" y="2609838"/>
            <a:ext cx="423514" cy="369332"/>
          </a:xfrm>
          <a:prstGeom prst="rect">
            <a:avLst/>
          </a:prstGeom>
          <a:noFill/>
        </p:spPr>
        <p:txBody>
          <a:bodyPr wrap="none" rtlCol="0">
            <a:spAutoFit/>
          </a:bodyPr>
          <a:lstStyle/>
          <a:p>
            <a:r>
              <a:rPr lang="en-US" dirty="0"/>
              <a:t>p1</a:t>
            </a:r>
            <a:endParaRPr lang="en-IN" dirty="0"/>
          </a:p>
        </p:txBody>
      </p:sp>
      <p:graphicFrame>
        <p:nvGraphicFramePr>
          <p:cNvPr id="7" name="Table 6"/>
          <p:cNvGraphicFramePr>
            <a:graphicFrameLocks noGrp="1"/>
          </p:cNvGraphicFramePr>
          <p:nvPr>
            <p:extLst>
              <p:ext uri="{D42A27DB-BD31-4B8C-83A1-F6EECF244321}">
                <p14:modId xmlns:p14="http://schemas.microsoft.com/office/powerpoint/2010/main" val="2245046949"/>
              </p:ext>
            </p:extLst>
          </p:nvPr>
        </p:nvGraphicFramePr>
        <p:xfrm>
          <a:off x="2611225" y="3414533"/>
          <a:ext cx="5005637" cy="370840"/>
        </p:xfrm>
        <a:graphic>
          <a:graphicData uri="http://schemas.openxmlformats.org/drawingml/2006/table">
            <a:tbl>
              <a:tblPr firstRow="1" bandRow="1">
                <a:tableStyleId>{BC89EF96-8CEA-46FF-86C4-4CE0E7609802}</a:tableStyleId>
              </a:tblPr>
              <a:tblGrid>
                <a:gridCol w="715091">
                  <a:extLst>
                    <a:ext uri="{9D8B030D-6E8A-4147-A177-3AD203B41FA5}">
                      <a16:colId xmlns:a16="http://schemas.microsoft.com/office/drawing/2014/main" val="3406649406"/>
                    </a:ext>
                  </a:extLst>
                </a:gridCol>
                <a:gridCol w="715091">
                  <a:extLst>
                    <a:ext uri="{9D8B030D-6E8A-4147-A177-3AD203B41FA5}">
                      <a16:colId xmlns:a16="http://schemas.microsoft.com/office/drawing/2014/main" val="3257479478"/>
                    </a:ext>
                  </a:extLst>
                </a:gridCol>
                <a:gridCol w="715091">
                  <a:extLst>
                    <a:ext uri="{9D8B030D-6E8A-4147-A177-3AD203B41FA5}">
                      <a16:colId xmlns:a16="http://schemas.microsoft.com/office/drawing/2014/main" val="1115041497"/>
                    </a:ext>
                  </a:extLst>
                </a:gridCol>
                <a:gridCol w="715091">
                  <a:extLst>
                    <a:ext uri="{9D8B030D-6E8A-4147-A177-3AD203B41FA5}">
                      <a16:colId xmlns:a16="http://schemas.microsoft.com/office/drawing/2014/main" val="3993205630"/>
                    </a:ext>
                  </a:extLst>
                </a:gridCol>
                <a:gridCol w="715091">
                  <a:extLst>
                    <a:ext uri="{9D8B030D-6E8A-4147-A177-3AD203B41FA5}">
                      <a16:colId xmlns:a16="http://schemas.microsoft.com/office/drawing/2014/main" val="2496833382"/>
                    </a:ext>
                  </a:extLst>
                </a:gridCol>
                <a:gridCol w="715091">
                  <a:extLst>
                    <a:ext uri="{9D8B030D-6E8A-4147-A177-3AD203B41FA5}">
                      <a16:colId xmlns:a16="http://schemas.microsoft.com/office/drawing/2014/main" val="1231131163"/>
                    </a:ext>
                  </a:extLst>
                </a:gridCol>
                <a:gridCol w="715091">
                  <a:extLst>
                    <a:ext uri="{9D8B030D-6E8A-4147-A177-3AD203B41FA5}">
                      <a16:colId xmlns:a16="http://schemas.microsoft.com/office/drawing/2014/main" val="1635970769"/>
                    </a:ext>
                  </a:extLst>
                </a:gridCol>
              </a:tblGrid>
              <a:tr h="370840">
                <a:tc>
                  <a:txBody>
                    <a:bodyPr/>
                    <a:lstStyle/>
                    <a:p>
                      <a:endParaRPr lang="en-IN" dirty="0"/>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dirty="0"/>
                    </a:p>
                  </a:txBody>
                  <a:tcPr/>
                </a:tc>
                <a:extLst>
                  <a:ext uri="{0D108BD9-81ED-4DB2-BD59-A6C34878D82A}">
                    <a16:rowId xmlns:a16="http://schemas.microsoft.com/office/drawing/2014/main" val="558586491"/>
                  </a:ext>
                </a:extLst>
              </a:tr>
            </a:tbl>
          </a:graphicData>
        </a:graphic>
      </p:graphicFrame>
      <p:sp>
        <p:nvSpPr>
          <p:cNvPr id="8" name="TextBox 7"/>
          <p:cNvSpPr txBox="1"/>
          <p:nvPr/>
        </p:nvSpPr>
        <p:spPr>
          <a:xfrm>
            <a:off x="2192082" y="3334503"/>
            <a:ext cx="423514" cy="369332"/>
          </a:xfrm>
          <a:prstGeom prst="rect">
            <a:avLst/>
          </a:prstGeom>
          <a:noFill/>
        </p:spPr>
        <p:txBody>
          <a:bodyPr wrap="none" rtlCol="0">
            <a:spAutoFit/>
          </a:bodyPr>
          <a:lstStyle/>
          <a:p>
            <a:r>
              <a:rPr lang="en-US" dirty="0"/>
              <a:t>p2</a:t>
            </a:r>
            <a:endParaRPr lang="en-IN" dirty="0"/>
          </a:p>
        </p:txBody>
      </p:sp>
      <p:sp>
        <p:nvSpPr>
          <p:cNvPr id="13" name="Rectangle 12"/>
          <p:cNvSpPr/>
          <p:nvPr/>
        </p:nvSpPr>
        <p:spPr>
          <a:xfrm>
            <a:off x="1948202" y="4171870"/>
            <a:ext cx="5797484" cy="2350322"/>
          </a:xfrm>
          <a:prstGeom prst="rect">
            <a:avLst/>
          </a:prstGeom>
        </p:spPr>
        <p:style>
          <a:lnRef idx="2">
            <a:schemeClr val="accent5"/>
          </a:lnRef>
          <a:fillRef idx="1">
            <a:schemeClr val="lt1"/>
          </a:fillRef>
          <a:effectRef idx="0">
            <a:schemeClr val="accent5"/>
          </a:effectRef>
          <a:fontRef idx="minor">
            <a:schemeClr val="dk1"/>
          </a:fontRef>
        </p:style>
        <p:txBody>
          <a:bodyPr rtlCol="0" anchor="t"/>
          <a:lstStyle/>
          <a:p>
            <a:pPr algn="ctr"/>
            <a:r>
              <a:rPr lang="en-US" dirty="0"/>
              <a:t>Kafka</a:t>
            </a:r>
          </a:p>
          <a:p>
            <a:pPr algn="ctr"/>
            <a:r>
              <a:rPr lang="en-US" dirty="0"/>
              <a:t>broker2</a:t>
            </a:r>
            <a:endParaRPr lang="en-IN" dirty="0"/>
          </a:p>
        </p:txBody>
      </p:sp>
      <p:sp>
        <p:nvSpPr>
          <p:cNvPr id="15" name="TextBox 14"/>
          <p:cNvSpPr txBox="1"/>
          <p:nvPr/>
        </p:nvSpPr>
        <p:spPr>
          <a:xfrm>
            <a:off x="3663880" y="6152860"/>
            <a:ext cx="904973" cy="369332"/>
          </a:xfrm>
          <a:prstGeom prst="rect">
            <a:avLst/>
          </a:prstGeom>
          <a:noFill/>
        </p:spPr>
        <p:txBody>
          <a:bodyPr wrap="square" rtlCol="0">
            <a:spAutoFit/>
          </a:bodyPr>
          <a:lstStyle/>
          <a:p>
            <a:r>
              <a:rPr lang="en-US" b="1" dirty="0"/>
              <a:t>Topic2</a:t>
            </a:r>
            <a:endParaRPr lang="en-IN" b="1" dirty="0"/>
          </a:p>
        </p:txBody>
      </p:sp>
      <p:graphicFrame>
        <p:nvGraphicFramePr>
          <p:cNvPr id="19" name="Table 18"/>
          <p:cNvGraphicFramePr>
            <a:graphicFrameLocks noGrp="1"/>
          </p:cNvGraphicFramePr>
          <p:nvPr>
            <p:extLst>
              <p:ext uri="{D42A27DB-BD31-4B8C-83A1-F6EECF244321}">
                <p14:modId xmlns:p14="http://schemas.microsoft.com/office/powerpoint/2010/main" val="1076649609"/>
              </p:ext>
            </p:extLst>
          </p:nvPr>
        </p:nvGraphicFramePr>
        <p:xfrm>
          <a:off x="2532663" y="4557968"/>
          <a:ext cx="5005637" cy="370840"/>
        </p:xfrm>
        <a:graphic>
          <a:graphicData uri="http://schemas.openxmlformats.org/drawingml/2006/table">
            <a:tbl>
              <a:tblPr firstRow="1" bandRow="1">
                <a:tableStyleId>{E8B1032C-EA38-4F05-BA0D-38AFFFC7BED3}</a:tableStyleId>
              </a:tblPr>
              <a:tblGrid>
                <a:gridCol w="715091">
                  <a:extLst>
                    <a:ext uri="{9D8B030D-6E8A-4147-A177-3AD203B41FA5}">
                      <a16:colId xmlns:a16="http://schemas.microsoft.com/office/drawing/2014/main" val="3406649406"/>
                    </a:ext>
                  </a:extLst>
                </a:gridCol>
                <a:gridCol w="715091">
                  <a:extLst>
                    <a:ext uri="{9D8B030D-6E8A-4147-A177-3AD203B41FA5}">
                      <a16:colId xmlns:a16="http://schemas.microsoft.com/office/drawing/2014/main" val="3257479478"/>
                    </a:ext>
                  </a:extLst>
                </a:gridCol>
                <a:gridCol w="715091">
                  <a:extLst>
                    <a:ext uri="{9D8B030D-6E8A-4147-A177-3AD203B41FA5}">
                      <a16:colId xmlns:a16="http://schemas.microsoft.com/office/drawing/2014/main" val="1115041497"/>
                    </a:ext>
                  </a:extLst>
                </a:gridCol>
                <a:gridCol w="715091">
                  <a:extLst>
                    <a:ext uri="{9D8B030D-6E8A-4147-A177-3AD203B41FA5}">
                      <a16:colId xmlns:a16="http://schemas.microsoft.com/office/drawing/2014/main" val="3993205630"/>
                    </a:ext>
                  </a:extLst>
                </a:gridCol>
                <a:gridCol w="715091">
                  <a:extLst>
                    <a:ext uri="{9D8B030D-6E8A-4147-A177-3AD203B41FA5}">
                      <a16:colId xmlns:a16="http://schemas.microsoft.com/office/drawing/2014/main" val="2496833382"/>
                    </a:ext>
                  </a:extLst>
                </a:gridCol>
                <a:gridCol w="715091">
                  <a:extLst>
                    <a:ext uri="{9D8B030D-6E8A-4147-A177-3AD203B41FA5}">
                      <a16:colId xmlns:a16="http://schemas.microsoft.com/office/drawing/2014/main" val="1231131163"/>
                    </a:ext>
                  </a:extLst>
                </a:gridCol>
                <a:gridCol w="715091">
                  <a:extLst>
                    <a:ext uri="{9D8B030D-6E8A-4147-A177-3AD203B41FA5}">
                      <a16:colId xmlns:a16="http://schemas.microsoft.com/office/drawing/2014/main" val="1635970769"/>
                    </a:ext>
                  </a:extLst>
                </a:gridCol>
              </a:tblGrid>
              <a:tr h="370840">
                <a:tc>
                  <a:txBody>
                    <a:bodyPr/>
                    <a:lstStyle/>
                    <a:p>
                      <a:endParaRPr lang="en-IN" dirty="0"/>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dirty="0"/>
                    </a:p>
                  </a:txBody>
                  <a:tcPr/>
                </a:tc>
                <a:extLst>
                  <a:ext uri="{0D108BD9-81ED-4DB2-BD59-A6C34878D82A}">
                    <a16:rowId xmlns:a16="http://schemas.microsoft.com/office/drawing/2014/main" val="558586491"/>
                  </a:ext>
                </a:extLst>
              </a:tr>
            </a:tbl>
          </a:graphicData>
        </a:graphic>
      </p:graphicFrame>
      <p:sp>
        <p:nvSpPr>
          <p:cNvPr id="20" name="TextBox 19"/>
          <p:cNvSpPr txBox="1"/>
          <p:nvPr/>
        </p:nvSpPr>
        <p:spPr>
          <a:xfrm>
            <a:off x="2113520" y="4477938"/>
            <a:ext cx="423514" cy="369332"/>
          </a:xfrm>
          <a:prstGeom prst="rect">
            <a:avLst/>
          </a:prstGeom>
          <a:noFill/>
        </p:spPr>
        <p:txBody>
          <a:bodyPr wrap="none" rtlCol="0">
            <a:spAutoFit/>
          </a:bodyPr>
          <a:lstStyle/>
          <a:p>
            <a:r>
              <a:rPr lang="en-US" dirty="0"/>
              <a:t>p3</a:t>
            </a:r>
            <a:endParaRPr lang="en-IN" dirty="0"/>
          </a:p>
        </p:txBody>
      </p:sp>
      <p:graphicFrame>
        <p:nvGraphicFramePr>
          <p:cNvPr id="21" name="Table 20"/>
          <p:cNvGraphicFramePr>
            <a:graphicFrameLocks noGrp="1"/>
          </p:cNvGraphicFramePr>
          <p:nvPr>
            <p:extLst>
              <p:ext uri="{D42A27DB-BD31-4B8C-83A1-F6EECF244321}">
                <p14:modId xmlns:p14="http://schemas.microsoft.com/office/powerpoint/2010/main" val="427869256"/>
              </p:ext>
            </p:extLst>
          </p:nvPr>
        </p:nvGraphicFramePr>
        <p:xfrm>
          <a:off x="2532663" y="5315399"/>
          <a:ext cx="5005637" cy="370840"/>
        </p:xfrm>
        <a:graphic>
          <a:graphicData uri="http://schemas.openxmlformats.org/drawingml/2006/table">
            <a:tbl>
              <a:tblPr firstRow="1" bandRow="1">
                <a:tableStyleId>{ED083AE6-46FA-4A59-8FB0-9F97EB10719F}</a:tableStyleId>
              </a:tblPr>
              <a:tblGrid>
                <a:gridCol w="715091">
                  <a:extLst>
                    <a:ext uri="{9D8B030D-6E8A-4147-A177-3AD203B41FA5}">
                      <a16:colId xmlns:a16="http://schemas.microsoft.com/office/drawing/2014/main" val="3406649406"/>
                    </a:ext>
                  </a:extLst>
                </a:gridCol>
                <a:gridCol w="715091">
                  <a:extLst>
                    <a:ext uri="{9D8B030D-6E8A-4147-A177-3AD203B41FA5}">
                      <a16:colId xmlns:a16="http://schemas.microsoft.com/office/drawing/2014/main" val="3257479478"/>
                    </a:ext>
                  </a:extLst>
                </a:gridCol>
                <a:gridCol w="715091">
                  <a:extLst>
                    <a:ext uri="{9D8B030D-6E8A-4147-A177-3AD203B41FA5}">
                      <a16:colId xmlns:a16="http://schemas.microsoft.com/office/drawing/2014/main" val="1115041497"/>
                    </a:ext>
                  </a:extLst>
                </a:gridCol>
                <a:gridCol w="715091">
                  <a:extLst>
                    <a:ext uri="{9D8B030D-6E8A-4147-A177-3AD203B41FA5}">
                      <a16:colId xmlns:a16="http://schemas.microsoft.com/office/drawing/2014/main" val="3993205630"/>
                    </a:ext>
                  </a:extLst>
                </a:gridCol>
                <a:gridCol w="715091">
                  <a:extLst>
                    <a:ext uri="{9D8B030D-6E8A-4147-A177-3AD203B41FA5}">
                      <a16:colId xmlns:a16="http://schemas.microsoft.com/office/drawing/2014/main" val="2496833382"/>
                    </a:ext>
                  </a:extLst>
                </a:gridCol>
                <a:gridCol w="715091">
                  <a:extLst>
                    <a:ext uri="{9D8B030D-6E8A-4147-A177-3AD203B41FA5}">
                      <a16:colId xmlns:a16="http://schemas.microsoft.com/office/drawing/2014/main" val="1231131163"/>
                    </a:ext>
                  </a:extLst>
                </a:gridCol>
                <a:gridCol w="715091">
                  <a:extLst>
                    <a:ext uri="{9D8B030D-6E8A-4147-A177-3AD203B41FA5}">
                      <a16:colId xmlns:a16="http://schemas.microsoft.com/office/drawing/2014/main" val="1635970769"/>
                    </a:ext>
                  </a:extLst>
                </a:gridCol>
              </a:tblGrid>
              <a:tr h="370840">
                <a:tc>
                  <a:txBody>
                    <a:bodyPr/>
                    <a:lstStyle/>
                    <a:p>
                      <a:endParaRPr lang="en-IN" dirty="0"/>
                    </a:p>
                  </a:txBody>
                  <a:tcPr/>
                </a:tc>
                <a:tc>
                  <a:txBody>
                    <a:bodyPr/>
                    <a:lstStyle/>
                    <a:p>
                      <a:endParaRPr lang="en-IN"/>
                    </a:p>
                  </a:txBody>
                  <a:tcPr/>
                </a:tc>
                <a:tc>
                  <a:txBody>
                    <a:bodyPr/>
                    <a:lstStyle/>
                    <a:p>
                      <a:endParaRPr lang="en-IN"/>
                    </a:p>
                  </a:txBody>
                  <a:tcPr/>
                </a:tc>
                <a:tc>
                  <a:txBody>
                    <a:bodyPr/>
                    <a:lstStyle/>
                    <a:p>
                      <a:endParaRPr lang="en-IN" dirty="0"/>
                    </a:p>
                  </a:txBody>
                  <a:tcPr/>
                </a:tc>
                <a:tc>
                  <a:txBody>
                    <a:bodyPr/>
                    <a:lstStyle/>
                    <a:p>
                      <a:endParaRPr lang="en-IN"/>
                    </a:p>
                  </a:txBody>
                  <a:tcPr/>
                </a:tc>
                <a:tc>
                  <a:txBody>
                    <a:bodyPr/>
                    <a:lstStyle/>
                    <a:p>
                      <a:endParaRPr lang="en-IN"/>
                    </a:p>
                  </a:txBody>
                  <a:tcPr/>
                </a:tc>
                <a:tc>
                  <a:txBody>
                    <a:bodyPr/>
                    <a:lstStyle/>
                    <a:p>
                      <a:endParaRPr lang="en-IN" dirty="0"/>
                    </a:p>
                  </a:txBody>
                  <a:tcPr/>
                </a:tc>
                <a:extLst>
                  <a:ext uri="{0D108BD9-81ED-4DB2-BD59-A6C34878D82A}">
                    <a16:rowId xmlns:a16="http://schemas.microsoft.com/office/drawing/2014/main" val="558586491"/>
                  </a:ext>
                </a:extLst>
              </a:tr>
            </a:tbl>
          </a:graphicData>
        </a:graphic>
      </p:graphicFrame>
      <p:sp>
        <p:nvSpPr>
          <p:cNvPr id="22" name="TextBox 21"/>
          <p:cNvSpPr txBox="1"/>
          <p:nvPr/>
        </p:nvSpPr>
        <p:spPr>
          <a:xfrm>
            <a:off x="2113520" y="5235369"/>
            <a:ext cx="423514" cy="369332"/>
          </a:xfrm>
          <a:prstGeom prst="rect">
            <a:avLst/>
          </a:prstGeom>
          <a:noFill/>
        </p:spPr>
        <p:txBody>
          <a:bodyPr wrap="none" rtlCol="0">
            <a:spAutoFit/>
          </a:bodyPr>
          <a:lstStyle/>
          <a:p>
            <a:r>
              <a:rPr lang="en-US" dirty="0"/>
              <a:t>p4</a:t>
            </a:r>
            <a:endParaRPr lang="en-IN" dirty="0"/>
          </a:p>
        </p:txBody>
      </p:sp>
      <p:sp>
        <p:nvSpPr>
          <p:cNvPr id="23" name="Oval 22"/>
          <p:cNvSpPr/>
          <p:nvPr/>
        </p:nvSpPr>
        <p:spPr>
          <a:xfrm>
            <a:off x="8182466" y="6259398"/>
            <a:ext cx="622169" cy="518474"/>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a:t>c1</a:t>
            </a:r>
            <a:endParaRPr lang="en-IN" dirty="0"/>
          </a:p>
        </p:txBody>
      </p:sp>
      <p:sp>
        <p:nvSpPr>
          <p:cNvPr id="24" name="Oval 23"/>
          <p:cNvSpPr/>
          <p:nvPr/>
        </p:nvSpPr>
        <p:spPr>
          <a:xfrm>
            <a:off x="9147141" y="5238211"/>
            <a:ext cx="622169" cy="518474"/>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a:t>c2</a:t>
            </a:r>
            <a:endParaRPr lang="en-IN" dirty="0"/>
          </a:p>
        </p:txBody>
      </p:sp>
      <p:cxnSp>
        <p:nvCxnSpPr>
          <p:cNvPr id="26" name="Straight Arrow Connector 25"/>
          <p:cNvCxnSpPr>
            <a:stCxn id="23" idx="1"/>
            <a:endCxn id="21" idx="3"/>
          </p:cNvCxnSpPr>
          <p:nvPr/>
        </p:nvCxnSpPr>
        <p:spPr>
          <a:xfrm flipH="1" flipV="1">
            <a:off x="7538300" y="5500819"/>
            <a:ext cx="735281" cy="834508"/>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24" idx="2"/>
            <a:endCxn id="4" idx="3"/>
          </p:cNvCxnSpPr>
          <p:nvPr/>
        </p:nvCxnSpPr>
        <p:spPr>
          <a:xfrm flipH="1" flipV="1">
            <a:off x="7616862" y="2875288"/>
            <a:ext cx="1530279" cy="2622160"/>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9442202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95546" y="1018095"/>
            <a:ext cx="3544479" cy="2658359"/>
          </a:xfrm>
          <a:prstGeom prst="rect">
            <a:avLst/>
          </a:prstGeom>
        </p:spPr>
        <p:style>
          <a:lnRef idx="0">
            <a:schemeClr val="accent5"/>
          </a:lnRef>
          <a:fillRef idx="3">
            <a:schemeClr val="accent5"/>
          </a:fillRef>
          <a:effectRef idx="3">
            <a:schemeClr val="accent5"/>
          </a:effectRef>
          <a:fontRef idx="minor">
            <a:schemeClr val="lt1"/>
          </a:fontRef>
        </p:style>
        <p:txBody>
          <a:bodyPr rtlCol="0" anchor="t"/>
          <a:lstStyle/>
          <a:p>
            <a:pPr algn="ctr"/>
            <a:r>
              <a:rPr lang="en-US" dirty="0"/>
              <a:t>topic</a:t>
            </a:r>
            <a:endParaRPr lang="en-IN" dirty="0"/>
          </a:p>
        </p:txBody>
      </p:sp>
      <p:sp>
        <p:nvSpPr>
          <p:cNvPr id="3" name="Rectangle 2"/>
          <p:cNvSpPr/>
          <p:nvPr/>
        </p:nvSpPr>
        <p:spPr>
          <a:xfrm>
            <a:off x="1800520" y="1414021"/>
            <a:ext cx="1593129" cy="537327"/>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dirty="0"/>
              <a:t>P1- payment service</a:t>
            </a:r>
            <a:endParaRPr lang="en-IN" dirty="0"/>
          </a:p>
        </p:txBody>
      </p:sp>
      <p:sp>
        <p:nvSpPr>
          <p:cNvPr id="4" name="Rectangle 3"/>
          <p:cNvSpPr/>
          <p:nvPr/>
        </p:nvSpPr>
        <p:spPr>
          <a:xfrm>
            <a:off x="1800519" y="2205871"/>
            <a:ext cx="1593129" cy="443059"/>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dirty="0"/>
              <a:t>p2</a:t>
            </a:r>
            <a:endParaRPr lang="en-IN" dirty="0"/>
          </a:p>
        </p:txBody>
      </p:sp>
      <p:sp>
        <p:nvSpPr>
          <p:cNvPr id="5" name="Rectangle 4"/>
          <p:cNvSpPr/>
          <p:nvPr/>
        </p:nvSpPr>
        <p:spPr>
          <a:xfrm>
            <a:off x="6711885" y="377072"/>
            <a:ext cx="3770721" cy="1480008"/>
          </a:xfrm>
          <a:prstGeom prst="rect">
            <a:avLst/>
          </a:prstGeom>
        </p:spPr>
        <p:style>
          <a:lnRef idx="0">
            <a:schemeClr val="dk1"/>
          </a:lnRef>
          <a:fillRef idx="3">
            <a:schemeClr val="dk1"/>
          </a:fillRef>
          <a:effectRef idx="3">
            <a:schemeClr val="dk1"/>
          </a:effectRef>
          <a:fontRef idx="minor">
            <a:schemeClr val="lt1"/>
          </a:fontRef>
        </p:style>
        <p:txBody>
          <a:bodyPr rtlCol="0" anchor="t"/>
          <a:lstStyle/>
          <a:p>
            <a:pPr algn="ctr"/>
            <a:r>
              <a:rPr lang="en-US" dirty="0"/>
              <a:t>Consumer grp 1</a:t>
            </a:r>
            <a:endParaRPr lang="en-IN" dirty="0"/>
          </a:p>
        </p:txBody>
      </p:sp>
      <p:sp>
        <p:nvSpPr>
          <p:cNvPr id="6" name="Rounded Rectangle 5"/>
          <p:cNvSpPr/>
          <p:nvPr/>
        </p:nvSpPr>
        <p:spPr>
          <a:xfrm>
            <a:off x="7475456" y="914400"/>
            <a:ext cx="2064470" cy="631596"/>
          </a:xfrm>
          <a:prstGeom prst="roundRect">
            <a:avLst/>
          </a:prstGeom>
          <a:solidFill>
            <a:schemeClr val="accent2">
              <a:lumMod val="60000"/>
              <a:lumOff val="40000"/>
            </a:schemeClr>
          </a:solidFill>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a:t>Consumer1- shipping</a:t>
            </a:r>
            <a:endParaRPr lang="en-IN" dirty="0"/>
          </a:p>
        </p:txBody>
      </p:sp>
      <p:sp>
        <p:nvSpPr>
          <p:cNvPr id="7" name="Rectangle 6"/>
          <p:cNvSpPr/>
          <p:nvPr/>
        </p:nvSpPr>
        <p:spPr>
          <a:xfrm>
            <a:off x="6711885" y="2686638"/>
            <a:ext cx="3770721" cy="1480008"/>
          </a:xfrm>
          <a:prstGeom prst="rect">
            <a:avLst/>
          </a:prstGeom>
        </p:spPr>
        <p:style>
          <a:lnRef idx="0">
            <a:schemeClr val="accent6"/>
          </a:lnRef>
          <a:fillRef idx="3">
            <a:schemeClr val="accent6"/>
          </a:fillRef>
          <a:effectRef idx="3">
            <a:schemeClr val="accent6"/>
          </a:effectRef>
          <a:fontRef idx="minor">
            <a:schemeClr val="lt1"/>
          </a:fontRef>
        </p:style>
        <p:txBody>
          <a:bodyPr rtlCol="0" anchor="t"/>
          <a:lstStyle/>
          <a:p>
            <a:pPr algn="ctr"/>
            <a:r>
              <a:rPr lang="en-US" dirty="0"/>
              <a:t>Consumer grp 2</a:t>
            </a:r>
            <a:endParaRPr lang="en-IN" dirty="0"/>
          </a:p>
        </p:txBody>
      </p:sp>
      <p:sp>
        <p:nvSpPr>
          <p:cNvPr id="8" name="Rounded Rectangle 7"/>
          <p:cNvSpPr/>
          <p:nvPr/>
        </p:nvSpPr>
        <p:spPr>
          <a:xfrm>
            <a:off x="7475456" y="3223966"/>
            <a:ext cx="2064470" cy="631596"/>
          </a:xfrm>
          <a:prstGeom prst="roundRect">
            <a:avLst/>
          </a:prstGeom>
          <a:solidFill>
            <a:srgbClr val="7030A0"/>
          </a:solidFill>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a:t>Consumer1- notification</a:t>
            </a:r>
            <a:endParaRPr lang="en-IN" dirty="0"/>
          </a:p>
        </p:txBody>
      </p:sp>
      <p:cxnSp>
        <p:nvCxnSpPr>
          <p:cNvPr id="10" name="Straight Arrow Connector 9"/>
          <p:cNvCxnSpPr>
            <a:stCxn id="6" idx="1"/>
          </p:cNvCxnSpPr>
          <p:nvPr/>
        </p:nvCxnSpPr>
        <p:spPr>
          <a:xfrm flipH="1">
            <a:off x="3393648" y="1230198"/>
            <a:ext cx="4081808" cy="410066"/>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endCxn id="4" idx="3"/>
          </p:cNvCxnSpPr>
          <p:nvPr/>
        </p:nvCxnSpPr>
        <p:spPr>
          <a:xfrm flipH="1">
            <a:off x="3393648" y="1230198"/>
            <a:ext cx="4081808" cy="1197203"/>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8" idx="1"/>
          </p:cNvCxnSpPr>
          <p:nvPr/>
        </p:nvCxnSpPr>
        <p:spPr>
          <a:xfrm flipH="1" flipV="1">
            <a:off x="3393648" y="1640264"/>
            <a:ext cx="4081808" cy="1899500"/>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8" idx="1"/>
            <a:endCxn id="4" idx="3"/>
          </p:cNvCxnSpPr>
          <p:nvPr/>
        </p:nvCxnSpPr>
        <p:spPr>
          <a:xfrm flipH="1" flipV="1">
            <a:off x="3393648" y="2427401"/>
            <a:ext cx="4081808" cy="1112363"/>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4056012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95546" y="1018095"/>
            <a:ext cx="3544479" cy="2658359"/>
          </a:xfrm>
          <a:prstGeom prst="rect">
            <a:avLst/>
          </a:prstGeom>
        </p:spPr>
        <p:style>
          <a:lnRef idx="0">
            <a:schemeClr val="accent5"/>
          </a:lnRef>
          <a:fillRef idx="3">
            <a:schemeClr val="accent5"/>
          </a:fillRef>
          <a:effectRef idx="3">
            <a:schemeClr val="accent5"/>
          </a:effectRef>
          <a:fontRef idx="minor">
            <a:schemeClr val="lt1"/>
          </a:fontRef>
        </p:style>
        <p:txBody>
          <a:bodyPr rtlCol="0" anchor="t"/>
          <a:lstStyle/>
          <a:p>
            <a:pPr algn="ctr"/>
            <a:r>
              <a:rPr lang="en-US" dirty="0"/>
              <a:t>topic</a:t>
            </a:r>
            <a:endParaRPr lang="en-IN" dirty="0"/>
          </a:p>
        </p:txBody>
      </p:sp>
      <p:sp>
        <p:nvSpPr>
          <p:cNvPr id="3" name="Rectangle 2"/>
          <p:cNvSpPr/>
          <p:nvPr/>
        </p:nvSpPr>
        <p:spPr>
          <a:xfrm>
            <a:off x="1800520" y="1414021"/>
            <a:ext cx="1593129" cy="537327"/>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dirty="0"/>
              <a:t>P1- payment service</a:t>
            </a:r>
            <a:endParaRPr lang="en-IN" dirty="0"/>
          </a:p>
        </p:txBody>
      </p:sp>
      <p:sp>
        <p:nvSpPr>
          <p:cNvPr id="4" name="Rectangle 3"/>
          <p:cNvSpPr/>
          <p:nvPr/>
        </p:nvSpPr>
        <p:spPr>
          <a:xfrm>
            <a:off x="1800519" y="2205871"/>
            <a:ext cx="1593129" cy="443059"/>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dirty="0"/>
              <a:t>p2</a:t>
            </a:r>
            <a:endParaRPr lang="en-IN" dirty="0"/>
          </a:p>
        </p:txBody>
      </p:sp>
      <p:sp>
        <p:nvSpPr>
          <p:cNvPr id="5" name="Rectangle 4"/>
          <p:cNvSpPr/>
          <p:nvPr/>
        </p:nvSpPr>
        <p:spPr>
          <a:xfrm>
            <a:off x="6711885" y="377072"/>
            <a:ext cx="3770721" cy="1480008"/>
          </a:xfrm>
          <a:prstGeom prst="rect">
            <a:avLst/>
          </a:prstGeom>
        </p:spPr>
        <p:style>
          <a:lnRef idx="0">
            <a:schemeClr val="dk1"/>
          </a:lnRef>
          <a:fillRef idx="3">
            <a:schemeClr val="dk1"/>
          </a:fillRef>
          <a:effectRef idx="3">
            <a:schemeClr val="dk1"/>
          </a:effectRef>
          <a:fontRef idx="minor">
            <a:schemeClr val="lt1"/>
          </a:fontRef>
        </p:style>
        <p:txBody>
          <a:bodyPr rtlCol="0" anchor="t"/>
          <a:lstStyle/>
          <a:p>
            <a:pPr algn="ctr"/>
            <a:r>
              <a:rPr lang="en-US" dirty="0"/>
              <a:t>Consumer grp 1</a:t>
            </a:r>
            <a:endParaRPr lang="en-IN" dirty="0"/>
          </a:p>
        </p:txBody>
      </p:sp>
      <p:sp>
        <p:nvSpPr>
          <p:cNvPr id="6" name="Rounded Rectangle 5"/>
          <p:cNvSpPr/>
          <p:nvPr/>
        </p:nvSpPr>
        <p:spPr>
          <a:xfrm>
            <a:off x="7475456" y="914400"/>
            <a:ext cx="2064470" cy="631596"/>
          </a:xfrm>
          <a:prstGeom prst="roundRect">
            <a:avLst/>
          </a:prstGeom>
          <a:solidFill>
            <a:schemeClr val="accent2">
              <a:lumMod val="60000"/>
              <a:lumOff val="40000"/>
            </a:schemeClr>
          </a:solidFill>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a:t>Consumer1- shipping</a:t>
            </a:r>
            <a:endParaRPr lang="en-IN" dirty="0"/>
          </a:p>
        </p:txBody>
      </p:sp>
      <p:sp>
        <p:nvSpPr>
          <p:cNvPr id="7" name="Rectangle 6"/>
          <p:cNvSpPr/>
          <p:nvPr/>
        </p:nvSpPr>
        <p:spPr>
          <a:xfrm>
            <a:off x="6711885" y="2686638"/>
            <a:ext cx="3770721" cy="2988298"/>
          </a:xfrm>
          <a:prstGeom prst="rect">
            <a:avLst/>
          </a:prstGeom>
        </p:spPr>
        <p:style>
          <a:lnRef idx="0">
            <a:schemeClr val="accent6"/>
          </a:lnRef>
          <a:fillRef idx="3">
            <a:schemeClr val="accent6"/>
          </a:fillRef>
          <a:effectRef idx="3">
            <a:schemeClr val="accent6"/>
          </a:effectRef>
          <a:fontRef idx="minor">
            <a:schemeClr val="lt1"/>
          </a:fontRef>
        </p:style>
        <p:txBody>
          <a:bodyPr rtlCol="0" anchor="t"/>
          <a:lstStyle/>
          <a:p>
            <a:pPr algn="ctr"/>
            <a:r>
              <a:rPr lang="en-US" dirty="0"/>
              <a:t>Consumer grp 2</a:t>
            </a:r>
            <a:endParaRPr lang="en-IN" dirty="0"/>
          </a:p>
        </p:txBody>
      </p:sp>
      <p:sp>
        <p:nvSpPr>
          <p:cNvPr id="8" name="Rounded Rectangle 7"/>
          <p:cNvSpPr/>
          <p:nvPr/>
        </p:nvSpPr>
        <p:spPr>
          <a:xfrm>
            <a:off x="7475456" y="3223966"/>
            <a:ext cx="2064470" cy="631596"/>
          </a:xfrm>
          <a:prstGeom prst="roundRect">
            <a:avLst/>
          </a:prstGeom>
          <a:solidFill>
            <a:srgbClr val="7030A0"/>
          </a:solidFill>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a:t>Consumer1- notification</a:t>
            </a:r>
            <a:endParaRPr lang="en-IN" dirty="0"/>
          </a:p>
        </p:txBody>
      </p:sp>
      <p:cxnSp>
        <p:nvCxnSpPr>
          <p:cNvPr id="9" name="Straight Arrow Connector 8"/>
          <p:cNvCxnSpPr>
            <a:stCxn id="6" idx="1"/>
          </p:cNvCxnSpPr>
          <p:nvPr/>
        </p:nvCxnSpPr>
        <p:spPr>
          <a:xfrm flipH="1">
            <a:off x="3393648" y="1230198"/>
            <a:ext cx="4081808" cy="410066"/>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endCxn id="4" idx="3"/>
          </p:cNvCxnSpPr>
          <p:nvPr/>
        </p:nvCxnSpPr>
        <p:spPr>
          <a:xfrm flipH="1">
            <a:off x="3393648" y="1230198"/>
            <a:ext cx="4081808" cy="1197203"/>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8" idx="1"/>
          </p:cNvCxnSpPr>
          <p:nvPr/>
        </p:nvCxnSpPr>
        <p:spPr>
          <a:xfrm flipH="1" flipV="1">
            <a:off x="3393648" y="1640264"/>
            <a:ext cx="4081808" cy="1899500"/>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13" idx="1"/>
            <a:endCxn id="4" idx="3"/>
          </p:cNvCxnSpPr>
          <p:nvPr/>
        </p:nvCxnSpPr>
        <p:spPr>
          <a:xfrm flipH="1" flipV="1">
            <a:off x="3393648" y="2427401"/>
            <a:ext cx="4081808" cy="2337848"/>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13" name="Rounded Rectangle 12"/>
          <p:cNvSpPr/>
          <p:nvPr/>
        </p:nvSpPr>
        <p:spPr>
          <a:xfrm>
            <a:off x="7475456" y="4449451"/>
            <a:ext cx="2064470" cy="631596"/>
          </a:xfrm>
          <a:prstGeom prst="roundRect">
            <a:avLst/>
          </a:prstGeom>
          <a:solidFill>
            <a:srgbClr val="7030A0"/>
          </a:solidFill>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a:t>Consumer2 notification</a:t>
            </a:r>
            <a:endParaRPr lang="en-IN" dirty="0"/>
          </a:p>
        </p:txBody>
      </p:sp>
    </p:spTree>
    <p:extLst>
      <p:ext uri="{BB962C8B-B14F-4D97-AF65-F5344CB8AC3E}">
        <p14:creationId xmlns:p14="http://schemas.microsoft.com/office/powerpoint/2010/main" val="162343286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95546" y="1018095"/>
            <a:ext cx="3544479" cy="2658359"/>
          </a:xfrm>
          <a:prstGeom prst="rect">
            <a:avLst/>
          </a:prstGeom>
        </p:spPr>
        <p:style>
          <a:lnRef idx="0">
            <a:schemeClr val="accent5"/>
          </a:lnRef>
          <a:fillRef idx="3">
            <a:schemeClr val="accent5"/>
          </a:fillRef>
          <a:effectRef idx="3">
            <a:schemeClr val="accent5"/>
          </a:effectRef>
          <a:fontRef idx="minor">
            <a:schemeClr val="lt1"/>
          </a:fontRef>
        </p:style>
        <p:txBody>
          <a:bodyPr rtlCol="0" anchor="t"/>
          <a:lstStyle/>
          <a:p>
            <a:pPr algn="ctr"/>
            <a:r>
              <a:rPr lang="en-US" dirty="0"/>
              <a:t>topic</a:t>
            </a:r>
            <a:endParaRPr lang="en-IN" dirty="0"/>
          </a:p>
        </p:txBody>
      </p:sp>
      <p:sp>
        <p:nvSpPr>
          <p:cNvPr id="3" name="Rectangle 2"/>
          <p:cNvSpPr/>
          <p:nvPr/>
        </p:nvSpPr>
        <p:spPr>
          <a:xfrm>
            <a:off x="1800520" y="1414021"/>
            <a:ext cx="1593129" cy="537327"/>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dirty="0"/>
              <a:t>P1- payment service</a:t>
            </a:r>
            <a:endParaRPr lang="en-IN" dirty="0"/>
          </a:p>
        </p:txBody>
      </p:sp>
      <p:sp>
        <p:nvSpPr>
          <p:cNvPr id="4" name="Rectangle 3"/>
          <p:cNvSpPr/>
          <p:nvPr/>
        </p:nvSpPr>
        <p:spPr>
          <a:xfrm>
            <a:off x="1800519" y="2205871"/>
            <a:ext cx="1593129" cy="443059"/>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dirty="0"/>
              <a:t>p2</a:t>
            </a:r>
            <a:endParaRPr lang="en-IN" dirty="0"/>
          </a:p>
        </p:txBody>
      </p:sp>
      <p:sp>
        <p:nvSpPr>
          <p:cNvPr id="5" name="Rectangle 4"/>
          <p:cNvSpPr/>
          <p:nvPr/>
        </p:nvSpPr>
        <p:spPr>
          <a:xfrm>
            <a:off x="6711885" y="377072"/>
            <a:ext cx="3770721" cy="1480008"/>
          </a:xfrm>
          <a:prstGeom prst="rect">
            <a:avLst/>
          </a:prstGeom>
        </p:spPr>
        <p:style>
          <a:lnRef idx="0">
            <a:schemeClr val="dk1"/>
          </a:lnRef>
          <a:fillRef idx="3">
            <a:schemeClr val="dk1"/>
          </a:fillRef>
          <a:effectRef idx="3">
            <a:schemeClr val="dk1"/>
          </a:effectRef>
          <a:fontRef idx="minor">
            <a:schemeClr val="lt1"/>
          </a:fontRef>
        </p:style>
        <p:txBody>
          <a:bodyPr rtlCol="0" anchor="t"/>
          <a:lstStyle/>
          <a:p>
            <a:pPr algn="ctr"/>
            <a:r>
              <a:rPr lang="en-US" dirty="0"/>
              <a:t>Consumer grp 1</a:t>
            </a:r>
            <a:endParaRPr lang="en-IN" dirty="0"/>
          </a:p>
        </p:txBody>
      </p:sp>
      <p:sp>
        <p:nvSpPr>
          <p:cNvPr id="6" name="Rounded Rectangle 5"/>
          <p:cNvSpPr/>
          <p:nvPr/>
        </p:nvSpPr>
        <p:spPr>
          <a:xfrm>
            <a:off x="7475456" y="914400"/>
            <a:ext cx="2064470" cy="631596"/>
          </a:xfrm>
          <a:prstGeom prst="roundRect">
            <a:avLst/>
          </a:prstGeom>
          <a:solidFill>
            <a:schemeClr val="accent2">
              <a:lumMod val="60000"/>
              <a:lumOff val="40000"/>
            </a:schemeClr>
          </a:solidFill>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a:t>Consumer1- shipping</a:t>
            </a:r>
            <a:endParaRPr lang="en-IN" dirty="0"/>
          </a:p>
        </p:txBody>
      </p:sp>
      <p:sp>
        <p:nvSpPr>
          <p:cNvPr id="7" name="Rectangle 6"/>
          <p:cNvSpPr/>
          <p:nvPr/>
        </p:nvSpPr>
        <p:spPr>
          <a:xfrm>
            <a:off x="6711885" y="2686638"/>
            <a:ext cx="3770721" cy="2988298"/>
          </a:xfrm>
          <a:prstGeom prst="rect">
            <a:avLst/>
          </a:prstGeom>
        </p:spPr>
        <p:style>
          <a:lnRef idx="0">
            <a:schemeClr val="accent6"/>
          </a:lnRef>
          <a:fillRef idx="3">
            <a:schemeClr val="accent6"/>
          </a:fillRef>
          <a:effectRef idx="3">
            <a:schemeClr val="accent6"/>
          </a:effectRef>
          <a:fontRef idx="minor">
            <a:schemeClr val="lt1"/>
          </a:fontRef>
        </p:style>
        <p:txBody>
          <a:bodyPr rtlCol="0" anchor="t"/>
          <a:lstStyle/>
          <a:p>
            <a:pPr algn="ctr"/>
            <a:r>
              <a:rPr lang="en-US" dirty="0"/>
              <a:t>Consumer grp 2</a:t>
            </a:r>
            <a:endParaRPr lang="en-IN" dirty="0"/>
          </a:p>
        </p:txBody>
      </p:sp>
      <p:sp>
        <p:nvSpPr>
          <p:cNvPr id="8" name="Rounded Rectangle 7"/>
          <p:cNvSpPr/>
          <p:nvPr/>
        </p:nvSpPr>
        <p:spPr>
          <a:xfrm>
            <a:off x="7475456" y="3223966"/>
            <a:ext cx="2064470" cy="631596"/>
          </a:xfrm>
          <a:prstGeom prst="roundRect">
            <a:avLst/>
          </a:prstGeom>
          <a:solidFill>
            <a:srgbClr val="7030A0"/>
          </a:solidFill>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a:t>Consumer1- notification</a:t>
            </a:r>
            <a:endParaRPr lang="en-IN" dirty="0"/>
          </a:p>
        </p:txBody>
      </p:sp>
      <p:cxnSp>
        <p:nvCxnSpPr>
          <p:cNvPr id="9" name="Straight Arrow Connector 8"/>
          <p:cNvCxnSpPr>
            <a:stCxn id="6" idx="1"/>
          </p:cNvCxnSpPr>
          <p:nvPr/>
        </p:nvCxnSpPr>
        <p:spPr>
          <a:xfrm flipH="1">
            <a:off x="3393648" y="1230198"/>
            <a:ext cx="4081808" cy="410066"/>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endCxn id="4" idx="3"/>
          </p:cNvCxnSpPr>
          <p:nvPr/>
        </p:nvCxnSpPr>
        <p:spPr>
          <a:xfrm flipH="1">
            <a:off x="3393648" y="1230198"/>
            <a:ext cx="4081808" cy="1197203"/>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8" idx="1"/>
          </p:cNvCxnSpPr>
          <p:nvPr/>
        </p:nvCxnSpPr>
        <p:spPr>
          <a:xfrm flipH="1" flipV="1">
            <a:off x="3393648" y="1640264"/>
            <a:ext cx="4081808" cy="1899500"/>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13" idx="1"/>
            <a:endCxn id="4" idx="3"/>
          </p:cNvCxnSpPr>
          <p:nvPr/>
        </p:nvCxnSpPr>
        <p:spPr>
          <a:xfrm flipH="1" flipV="1">
            <a:off x="3393648" y="2427401"/>
            <a:ext cx="4081808" cy="2337848"/>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13" name="Rounded Rectangle 12"/>
          <p:cNvSpPr/>
          <p:nvPr/>
        </p:nvSpPr>
        <p:spPr>
          <a:xfrm>
            <a:off x="7475456" y="4449451"/>
            <a:ext cx="2064470" cy="631596"/>
          </a:xfrm>
          <a:prstGeom prst="roundRect">
            <a:avLst/>
          </a:prstGeom>
          <a:solidFill>
            <a:srgbClr val="7030A0"/>
          </a:solidFill>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a:t>Consumer2 notification</a:t>
            </a:r>
            <a:endParaRPr lang="en-IN" dirty="0"/>
          </a:p>
        </p:txBody>
      </p:sp>
    </p:spTree>
    <p:extLst>
      <p:ext uri="{BB962C8B-B14F-4D97-AF65-F5344CB8AC3E}">
        <p14:creationId xmlns:p14="http://schemas.microsoft.com/office/powerpoint/2010/main" val="16234328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84" name="Rectangle 2054">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5" name="Rectangle 2056">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6" name="Rectangle 2058">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7" name="Rectangle 2060">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jpa-architecture-2">
            <a:extLst>
              <a:ext uri="{FF2B5EF4-FFF2-40B4-BE49-F238E27FC236}">
                <a16:creationId xmlns:a16="http://schemas.microsoft.com/office/drawing/2014/main" id="{0E644BEF-7503-E656-A8B6-68BC344D1CBD}"/>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57200" y="567309"/>
            <a:ext cx="11277600" cy="57233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473626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Can 17"/>
          <p:cNvSpPr/>
          <p:nvPr/>
        </p:nvSpPr>
        <p:spPr>
          <a:xfrm rot="5400000">
            <a:off x="8258448" y="2657439"/>
            <a:ext cx="593889" cy="2903945"/>
          </a:xfrm>
          <a:prstGeom prst="can">
            <a:avLst/>
          </a:prstGeom>
        </p:spPr>
        <p:style>
          <a:lnRef idx="2">
            <a:schemeClr val="accent6"/>
          </a:lnRef>
          <a:fillRef idx="1">
            <a:schemeClr val="lt1"/>
          </a:fillRef>
          <a:effectRef idx="0">
            <a:schemeClr val="accent6"/>
          </a:effectRef>
          <a:fontRef idx="minor">
            <a:schemeClr val="dk1"/>
          </a:fontRef>
        </p:style>
        <p:txBody>
          <a:bodyPr rtlCol="0" anchor="t"/>
          <a:lstStyle/>
          <a:p>
            <a:pPr algn="ctr"/>
            <a:endParaRPr lang="en-IN" dirty="0"/>
          </a:p>
        </p:txBody>
      </p:sp>
      <p:sp>
        <p:nvSpPr>
          <p:cNvPr id="14" name="Rectangle 13"/>
          <p:cNvSpPr/>
          <p:nvPr/>
        </p:nvSpPr>
        <p:spPr>
          <a:xfrm>
            <a:off x="3855563" y="2168165"/>
            <a:ext cx="2743200" cy="3919034"/>
          </a:xfrm>
          <a:prstGeom prst="rect">
            <a:avLst/>
          </a:prstGeom>
        </p:spPr>
        <p:style>
          <a:lnRef idx="2">
            <a:schemeClr val="accent6"/>
          </a:lnRef>
          <a:fillRef idx="1">
            <a:schemeClr val="lt1"/>
          </a:fillRef>
          <a:effectRef idx="0">
            <a:schemeClr val="accent6"/>
          </a:effectRef>
          <a:fontRef idx="minor">
            <a:schemeClr val="dk1"/>
          </a:fontRef>
        </p:style>
        <p:txBody>
          <a:bodyPr rtlCol="0" anchor="t"/>
          <a:lstStyle/>
          <a:p>
            <a:pPr algn="ctr"/>
            <a:r>
              <a:rPr lang="en-US" dirty="0"/>
              <a:t>Single code Base</a:t>
            </a:r>
            <a:endParaRPr lang="en-IN" dirty="0"/>
          </a:p>
        </p:txBody>
      </p:sp>
      <p:sp>
        <p:nvSpPr>
          <p:cNvPr id="2" name="Title 1"/>
          <p:cNvSpPr>
            <a:spLocks noGrp="1"/>
          </p:cNvSpPr>
          <p:nvPr>
            <p:ph type="title"/>
          </p:nvPr>
        </p:nvSpPr>
        <p:spPr/>
        <p:txBody>
          <a:bodyPr/>
          <a:lstStyle/>
          <a:p>
            <a:r>
              <a:rPr lang="en-US" dirty="0"/>
              <a:t>Monolithic Architecture</a:t>
            </a:r>
            <a:endParaRPr lang="en-IN" dirty="0"/>
          </a:p>
        </p:txBody>
      </p:sp>
      <p:sp>
        <p:nvSpPr>
          <p:cNvPr id="4" name="Rectangle 3"/>
          <p:cNvSpPr/>
          <p:nvPr/>
        </p:nvSpPr>
        <p:spPr>
          <a:xfrm>
            <a:off x="490354" y="2168165"/>
            <a:ext cx="3106340" cy="3919034"/>
          </a:xfrm>
          <a:prstGeom prst="rect">
            <a:avLst/>
          </a:prstGeom>
        </p:spPr>
        <p:style>
          <a:lnRef idx="2">
            <a:schemeClr val="accent6"/>
          </a:lnRef>
          <a:fillRef idx="1">
            <a:schemeClr val="lt1"/>
          </a:fillRef>
          <a:effectRef idx="0">
            <a:schemeClr val="accent6"/>
          </a:effectRef>
          <a:fontRef idx="minor">
            <a:schemeClr val="dk1"/>
          </a:fontRef>
        </p:style>
        <p:txBody>
          <a:bodyPr rtlCol="0" anchor="t"/>
          <a:lstStyle/>
          <a:p>
            <a:pPr algn="ctr"/>
            <a:r>
              <a:rPr lang="en-US" dirty="0"/>
              <a:t>Large Development Team</a:t>
            </a:r>
          </a:p>
        </p:txBody>
      </p:sp>
      <p:sp>
        <p:nvSpPr>
          <p:cNvPr id="5" name="Rectangle 4"/>
          <p:cNvSpPr/>
          <p:nvPr/>
        </p:nvSpPr>
        <p:spPr>
          <a:xfrm>
            <a:off x="4029785" y="2683497"/>
            <a:ext cx="2257248" cy="3845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User Profile Service</a:t>
            </a:r>
            <a:endParaRPr lang="en-IN" dirty="0"/>
          </a:p>
        </p:txBody>
      </p:sp>
      <p:sp>
        <p:nvSpPr>
          <p:cNvPr id="6" name="Rectangle 5"/>
          <p:cNvSpPr/>
          <p:nvPr/>
        </p:nvSpPr>
        <p:spPr>
          <a:xfrm>
            <a:off x="4029785" y="3692042"/>
            <a:ext cx="2257248" cy="40067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User Cart Service</a:t>
            </a:r>
            <a:endParaRPr lang="en-IN" dirty="0"/>
          </a:p>
        </p:txBody>
      </p:sp>
      <p:sp>
        <p:nvSpPr>
          <p:cNvPr id="7" name="Rectangle 6"/>
          <p:cNvSpPr/>
          <p:nvPr/>
        </p:nvSpPr>
        <p:spPr>
          <a:xfrm>
            <a:off x="4043295" y="3170565"/>
            <a:ext cx="2243738" cy="39227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Payment Service</a:t>
            </a:r>
            <a:endParaRPr lang="en-IN" dirty="0"/>
          </a:p>
        </p:txBody>
      </p:sp>
      <p:sp>
        <p:nvSpPr>
          <p:cNvPr id="8" name="Rectangle 7"/>
          <p:cNvSpPr/>
          <p:nvPr/>
        </p:nvSpPr>
        <p:spPr>
          <a:xfrm>
            <a:off x="4029785" y="4252193"/>
            <a:ext cx="2257248" cy="54918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User Management Service</a:t>
            </a:r>
            <a:endParaRPr lang="en-IN" dirty="0"/>
          </a:p>
        </p:txBody>
      </p:sp>
      <p:sp>
        <p:nvSpPr>
          <p:cNvPr id="9" name="Rectangle 8"/>
          <p:cNvSpPr/>
          <p:nvPr/>
        </p:nvSpPr>
        <p:spPr>
          <a:xfrm>
            <a:off x="4029785" y="4960848"/>
            <a:ext cx="2257248" cy="54753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Product Management Service</a:t>
            </a:r>
            <a:endParaRPr lang="en-IN" dirty="0"/>
          </a:p>
        </p:txBody>
      </p:sp>
      <p:sp>
        <p:nvSpPr>
          <p:cNvPr id="10" name="Rectangle 9"/>
          <p:cNvSpPr/>
          <p:nvPr/>
        </p:nvSpPr>
        <p:spPr>
          <a:xfrm>
            <a:off x="1110426" y="2683497"/>
            <a:ext cx="1414021" cy="70701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Team 1</a:t>
            </a:r>
            <a:endParaRPr lang="en-IN" dirty="0"/>
          </a:p>
        </p:txBody>
      </p:sp>
      <p:sp>
        <p:nvSpPr>
          <p:cNvPr id="11" name="Rectangle 10"/>
          <p:cNvSpPr/>
          <p:nvPr/>
        </p:nvSpPr>
        <p:spPr>
          <a:xfrm>
            <a:off x="1110425" y="3484769"/>
            <a:ext cx="1414021" cy="70701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Team 2</a:t>
            </a:r>
            <a:endParaRPr lang="en-IN" dirty="0"/>
          </a:p>
        </p:txBody>
      </p:sp>
      <p:sp>
        <p:nvSpPr>
          <p:cNvPr id="12" name="Rectangle 11"/>
          <p:cNvSpPr/>
          <p:nvPr/>
        </p:nvSpPr>
        <p:spPr>
          <a:xfrm>
            <a:off x="1110425" y="4286042"/>
            <a:ext cx="1414021" cy="70701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Team 3</a:t>
            </a:r>
            <a:endParaRPr lang="en-IN" dirty="0"/>
          </a:p>
        </p:txBody>
      </p:sp>
      <p:sp>
        <p:nvSpPr>
          <p:cNvPr id="13" name="Rectangle 12"/>
          <p:cNvSpPr/>
          <p:nvPr/>
        </p:nvSpPr>
        <p:spPr>
          <a:xfrm>
            <a:off x="1110425" y="5117024"/>
            <a:ext cx="1414021" cy="70701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Team 4</a:t>
            </a:r>
            <a:endParaRPr lang="en-IN" dirty="0"/>
          </a:p>
        </p:txBody>
      </p:sp>
      <p:sp>
        <p:nvSpPr>
          <p:cNvPr id="16" name="Right Arrow 15"/>
          <p:cNvSpPr/>
          <p:nvPr/>
        </p:nvSpPr>
        <p:spPr>
          <a:xfrm>
            <a:off x="3157979" y="3692042"/>
            <a:ext cx="697584" cy="834741"/>
          </a:xfrm>
          <a:prstGeom prst="rightArrow">
            <a:avLst/>
          </a:prstGeom>
          <a:solidFill>
            <a:srgbClr val="FFC000"/>
          </a:solidFill>
        </p:spPr>
        <p:style>
          <a:lnRef idx="2">
            <a:schemeClr val="accent6"/>
          </a:lnRef>
          <a:fillRef idx="1">
            <a:schemeClr val="lt1"/>
          </a:fillRef>
          <a:effectRef idx="0">
            <a:schemeClr val="accent6"/>
          </a:effectRef>
          <a:fontRef idx="minor">
            <a:schemeClr val="dk1"/>
          </a:fontRef>
        </p:style>
        <p:txBody>
          <a:bodyPr rtlCol="0" anchor="t"/>
          <a:lstStyle/>
          <a:p>
            <a:pPr algn="ctr"/>
            <a:endParaRPr lang="en-IN" dirty="0"/>
          </a:p>
        </p:txBody>
      </p:sp>
      <p:sp>
        <p:nvSpPr>
          <p:cNvPr id="17" name="Right Arrow 16"/>
          <p:cNvSpPr/>
          <p:nvPr/>
        </p:nvSpPr>
        <p:spPr>
          <a:xfrm>
            <a:off x="6405836" y="3675348"/>
            <a:ext cx="697584" cy="834741"/>
          </a:xfrm>
          <a:prstGeom prst="rightArrow">
            <a:avLst/>
          </a:prstGeom>
          <a:solidFill>
            <a:srgbClr val="FFC000"/>
          </a:solidFill>
        </p:spPr>
        <p:style>
          <a:lnRef idx="2">
            <a:schemeClr val="accent6"/>
          </a:lnRef>
          <a:fillRef idx="1">
            <a:schemeClr val="lt1"/>
          </a:fillRef>
          <a:effectRef idx="0">
            <a:schemeClr val="accent6"/>
          </a:effectRef>
          <a:fontRef idx="minor">
            <a:schemeClr val="dk1"/>
          </a:fontRef>
        </p:style>
        <p:txBody>
          <a:bodyPr rtlCol="0" anchor="t"/>
          <a:lstStyle/>
          <a:p>
            <a:pPr algn="ctr"/>
            <a:endParaRPr lang="en-IN" dirty="0"/>
          </a:p>
        </p:txBody>
      </p:sp>
      <p:sp>
        <p:nvSpPr>
          <p:cNvPr id="19" name="TextBox 18"/>
          <p:cNvSpPr txBox="1"/>
          <p:nvPr/>
        </p:nvSpPr>
        <p:spPr>
          <a:xfrm>
            <a:off x="7494309" y="3978111"/>
            <a:ext cx="2513056" cy="369332"/>
          </a:xfrm>
          <a:prstGeom prst="rect">
            <a:avLst/>
          </a:prstGeom>
          <a:noFill/>
        </p:spPr>
        <p:txBody>
          <a:bodyPr wrap="square" rtlCol="0">
            <a:spAutoFit/>
          </a:bodyPr>
          <a:lstStyle/>
          <a:p>
            <a:r>
              <a:rPr lang="en-US" dirty="0"/>
              <a:t>Deployment Pipeline</a:t>
            </a:r>
            <a:endParaRPr lang="en-IN" dirty="0"/>
          </a:p>
        </p:txBody>
      </p:sp>
      <p:sp>
        <p:nvSpPr>
          <p:cNvPr id="20" name="Right Arrow 19"/>
          <p:cNvSpPr/>
          <p:nvPr/>
        </p:nvSpPr>
        <p:spPr>
          <a:xfrm>
            <a:off x="9908707" y="3830332"/>
            <a:ext cx="377072" cy="534976"/>
          </a:xfrm>
          <a:prstGeom prst="rightArrow">
            <a:avLst/>
          </a:prstGeom>
          <a:solidFill>
            <a:srgbClr val="FFC000"/>
          </a:solidFill>
        </p:spPr>
        <p:style>
          <a:lnRef idx="2">
            <a:schemeClr val="accent6"/>
          </a:lnRef>
          <a:fillRef idx="1">
            <a:schemeClr val="lt1"/>
          </a:fillRef>
          <a:effectRef idx="0">
            <a:schemeClr val="accent6"/>
          </a:effectRef>
          <a:fontRef idx="minor">
            <a:schemeClr val="dk1"/>
          </a:fontRef>
        </p:style>
        <p:txBody>
          <a:bodyPr rtlCol="0" anchor="t"/>
          <a:lstStyle/>
          <a:p>
            <a:pPr algn="ctr"/>
            <a:endParaRPr lang="en-IN" dirty="0"/>
          </a:p>
        </p:txBody>
      </p:sp>
      <p:sp>
        <p:nvSpPr>
          <p:cNvPr id="21" name="Rectangle 20"/>
          <p:cNvSpPr/>
          <p:nvPr/>
        </p:nvSpPr>
        <p:spPr>
          <a:xfrm>
            <a:off x="10398254" y="2681250"/>
            <a:ext cx="1573787" cy="285632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Production</a:t>
            </a:r>
            <a:endParaRPr lang="en-IN" dirty="0"/>
          </a:p>
        </p:txBody>
      </p:sp>
    </p:spTree>
    <p:extLst>
      <p:ext uri="{BB962C8B-B14F-4D97-AF65-F5344CB8AC3E}">
        <p14:creationId xmlns:p14="http://schemas.microsoft.com/office/powerpoint/2010/main" val="323763482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Can 17"/>
          <p:cNvSpPr/>
          <p:nvPr/>
        </p:nvSpPr>
        <p:spPr>
          <a:xfrm rot="5400000">
            <a:off x="7671546" y="2395281"/>
            <a:ext cx="593889" cy="2903945"/>
          </a:xfrm>
          <a:prstGeom prst="can">
            <a:avLst/>
          </a:prstGeom>
        </p:spPr>
        <p:style>
          <a:lnRef idx="2">
            <a:schemeClr val="accent6"/>
          </a:lnRef>
          <a:fillRef idx="1">
            <a:schemeClr val="lt1"/>
          </a:fillRef>
          <a:effectRef idx="0">
            <a:schemeClr val="accent6"/>
          </a:effectRef>
          <a:fontRef idx="minor">
            <a:schemeClr val="dk1"/>
          </a:fontRef>
        </p:style>
        <p:txBody>
          <a:bodyPr rtlCol="0" anchor="t"/>
          <a:lstStyle/>
          <a:p>
            <a:pPr algn="ctr"/>
            <a:endParaRPr lang="en-IN" dirty="0"/>
          </a:p>
        </p:txBody>
      </p:sp>
      <p:sp>
        <p:nvSpPr>
          <p:cNvPr id="2" name="Title 1"/>
          <p:cNvSpPr>
            <a:spLocks noGrp="1"/>
          </p:cNvSpPr>
          <p:nvPr>
            <p:ph type="title"/>
          </p:nvPr>
        </p:nvSpPr>
        <p:spPr/>
        <p:txBody>
          <a:bodyPr/>
          <a:lstStyle/>
          <a:p>
            <a:r>
              <a:rPr lang="en-US" dirty="0" err="1"/>
              <a:t>Microservice</a:t>
            </a:r>
            <a:r>
              <a:rPr lang="en-US" dirty="0"/>
              <a:t> Architecture</a:t>
            </a:r>
            <a:endParaRPr lang="en-IN" dirty="0"/>
          </a:p>
        </p:txBody>
      </p:sp>
      <p:sp>
        <p:nvSpPr>
          <p:cNvPr id="4" name="Rectangle 3"/>
          <p:cNvSpPr/>
          <p:nvPr/>
        </p:nvSpPr>
        <p:spPr>
          <a:xfrm>
            <a:off x="490354" y="2168165"/>
            <a:ext cx="3106340" cy="3919034"/>
          </a:xfrm>
          <a:prstGeom prst="rect">
            <a:avLst/>
          </a:prstGeom>
        </p:spPr>
        <p:style>
          <a:lnRef idx="2">
            <a:schemeClr val="accent6"/>
          </a:lnRef>
          <a:fillRef idx="1">
            <a:schemeClr val="lt1"/>
          </a:fillRef>
          <a:effectRef idx="0">
            <a:schemeClr val="accent6"/>
          </a:effectRef>
          <a:fontRef idx="minor">
            <a:schemeClr val="dk1"/>
          </a:fontRef>
        </p:style>
        <p:txBody>
          <a:bodyPr rtlCol="0" anchor="t"/>
          <a:lstStyle/>
          <a:p>
            <a:pPr algn="ctr"/>
            <a:r>
              <a:rPr lang="en-US" dirty="0"/>
              <a:t>Organized Development Team</a:t>
            </a:r>
          </a:p>
        </p:txBody>
      </p:sp>
      <p:sp>
        <p:nvSpPr>
          <p:cNvPr id="10" name="Rectangle 9"/>
          <p:cNvSpPr/>
          <p:nvPr/>
        </p:nvSpPr>
        <p:spPr>
          <a:xfrm>
            <a:off x="1110426" y="2683497"/>
            <a:ext cx="1414021" cy="70701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Product Team</a:t>
            </a:r>
            <a:endParaRPr lang="en-IN" dirty="0"/>
          </a:p>
        </p:txBody>
      </p:sp>
      <p:sp>
        <p:nvSpPr>
          <p:cNvPr id="11" name="Rectangle 10"/>
          <p:cNvSpPr/>
          <p:nvPr/>
        </p:nvSpPr>
        <p:spPr>
          <a:xfrm>
            <a:off x="1110425" y="3484769"/>
            <a:ext cx="1414021" cy="70701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User team</a:t>
            </a:r>
            <a:endParaRPr lang="en-IN" dirty="0"/>
          </a:p>
        </p:txBody>
      </p:sp>
      <p:sp>
        <p:nvSpPr>
          <p:cNvPr id="12" name="Rectangle 11"/>
          <p:cNvSpPr/>
          <p:nvPr/>
        </p:nvSpPr>
        <p:spPr>
          <a:xfrm>
            <a:off x="1110425" y="4286042"/>
            <a:ext cx="1414021" cy="70701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Order Team</a:t>
            </a:r>
            <a:endParaRPr lang="en-IN" dirty="0"/>
          </a:p>
        </p:txBody>
      </p:sp>
      <p:sp>
        <p:nvSpPr>
          <p:cNvPr id="13" name="Rectangle 12"/>
          <p:cNvSpPr/>
          <p:nvPr/>
        </p:nvSpPr>
        <p:spPr>
          <a:xfrm>
            <a:off x="1110425" y="5117024"/>
            <a:ext cx="1414021" cy="70701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Payment Team</a:t>
            </a:r>
            <a:endParaRPr lang="en-IN" dirty="0"/>
          </a:p>
        </p:txBody>
      </p:sp>
      <p:sp>
        <p:nvSpPr>
          <p:cNvPr id="16" name="Right Arrow 15"/>
          <p:cNvSpPr/>
          <p:nvPr/>
        </p:nvSpPr>
        <p:spPr>
          <a:xfrm>
            <a:off x="2837307" y="2650028"/>
            <a:ext cx="1251650" cy="621073"/>
          </a:xfrm>
          <a:prstGeom prst="rightArrow">
            <a:avLst/>
          </a:prstGeom>
          <a:solidFill>
            <a:srgbClr val="FFC000"/>
          </a:solidFill>
        </p:spPr>
        <p:style>
          <a:lnRef idx="2">
            <a:schemeClr val="accent6"/>
          </a:lnRef>
          <a:fillRef idx="1">
            <a:schemeClr val="lt1"/>
          </a:fillRef>
          <a:effectRef idx="0">
            <a:schemeClr val="accent6"/>
          </a:effectRef>
          <a:fontRef idx="minor">
            <a:schemeClr val="dk1"/>
          </a:fontRef>
        </p:style>
        <p:txBody>
          <a:bodyPr rtlCol="0" anchor="t"/>
          <a:lstStyle/>
          <a:p>
            <a:pPr algn="ctr"/>
            <a:endParaRPr lang="en-IN" dirty="0"/>
          </a:p>
        </p:txBody>
      </p:sp>
      <p:sp>
        <p:nvSpPr>
          <p:cNvPr id="17" name="Right Arrow 16"/>
          <p:cNvSpPr/>
          <p:nvPr/>
        </p:nvSpPr>
        <p:spPr>
          <a:xfrm>
            <a:off x="5625362" y="3520023"/>
            <a:ext cx="891156" cy="672095"/>
          </a:xfrm>
          <a:prstGeom prst="rightArrow">
            <a:avLst/>
          </a:prstGeom>
          <a:solidFill>
            <a:srgbClr val="FFC000"/>
          </a:solidFill>
        </p:spPr>
        <p:style>
          <a:lnRef idx="2">
            <a:schemeClr val="accent6"/>
          </a:lnRef>
          <a:fillRef idx="1">
            <a:schemeClr val="lt1"/>
          </a:fillRef>
          <a:effectRef idx="0">
            <a:schemeClr val="accent6"/>
          </a:effectRef>
          <a:fontRef idx="minor">
            <a:schemeClr val="dk1"/>
          </a:fontRef>
        </p:style>
        <p:txBody>
          <a:bodyPr rtlCol="0" anchor="t"/>
          <a:lstStyle/>
          <a:p>
            <a:pPr algn="ctr"/>
            <a:endParaRPr lang="en-IN" dirty="0"/>
          </a:p>
        </p:txBody>
      </p:sp>
      <p:sp>
        <p:nvSpPr>
          <p:cNvPr id="19" name="TextBox 18"/>
          <p:cNvSpPr txBox="1"/>
          <p:nvPr/>
        </p:nvSpPr>
        <p:spPr>
          <a:xfrm>
            <a:off x="6907407" y="3715953"/>
            <a:ext cx="2513056" cy="369332"/>
          </a:xfrm>
          <a:prstGeom prst="rect">
            <a:avLst/>
          </a:prstGeom>
          <a:noFill/>
        </p:spPr>
        <p:txBody>
          <a:bodyPr wrap="square" rtlCol="0">
            <a:spAutoFit/>
          </a:bodyPr>
          <a:lstStyle/>
          <a:p>
            <a:r>
              <a:rPr lang="en-US" dirty="0"/>
              <a:t>Deployment Pipeline</a:t>
            </a:r>
            <a:endParaRPr lang="en-IN" dirty="0"/>
          </a:p>
        </p:txBody>
      </p:sp>
      <p:sp>
        <p:nvSpPr>
          <p:cNvPr id="20" name="Right Arrow 19"/>
          <p:cNvSpPr/>
          <p:nvPr/>
        </p:nvSpPr>
        <p:spPr>
          <a:xfrm>
            <a:off x="9321805" y="3568174"/>
            <a:ext cx="377072" cy="534976"/>
          </a:xfrm>
          <a:prstGeom prst="rightArrow">
            <a:avLst/>
          </a:prstGeom>
          <a:solidFill>
            <a:srgbClr val="FFC000"/>
          </a:solidFill>
        </p:spPr>
        <p:style>
          <a:lnRef idx="2">
            <a:schemeClr val="accent6"/>
          </a:lnRef>
          <a:fillRef idx="1">
            <a:schemeClr val="lt1"/>
          </a:fillRef>
          <a:effectRef idx="0">
            <a:schemeClr val="accent6"/>
          </a:effectRef>
          <a:fontRef idx="minor">
            <a:schemeClr val="dk1"/>
          </a:fontRef>
        </p:style>
        <p:txBody>
          <a:bodyPr rtlCol="0" anchor="t"/>
          <a:lstStyle/>
          <a:p>
            <a:pPr algn="ctr"/>
            <a:endParaRPr lang="en-IN" dirty="0"/>
          </a:p>
        </p:txBody>
      </p:sp>
      <p:sp>
        <p:nvSpPr>
          <p:cNvPr id="22" name="Rectangle 21"/>
          <p:cNvSpPr/>
          <p:nvPr/>
        </p:nvSpPr>
        <p:spPr>
          <a:xfrm>
            <a:off x="4088958" y="2683497"/>
            <a:ext cx="1414021" cy="70701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Product Service</a:t>
            </a:r>
            <a:endParaRPr lang="en-IN" dirty="0"/>
          </a:p>
        </p:txBody>
      </p:sp>
      <p:sp>
        <p:nvSpPr>
          <p:cNvPr id="23" name="Rectangle 22"/>
          <p:cNvSpPr/>
          <p:nvPr/>
        </p:nvSpPr>
        <p:spPr>
          <a:xfrm>
            <a:off x="4088957" y="3484769"/>
            <a:ext cx="1414021" cy="70701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User Service</a:t>
            </a:r>
            <a:endParaRPr lang="en-IN" dirty="0"/>
          </a:p>
        </p:txBody>
      </p:sp>
      <p:sp>
        <p:nvSpPr>
          <p:cNvPr id="24" name="Rectangle 23"/>
          <p:cNvSpPr/>
          <p:nvPr/>
        </p:nvSpPr>
        <p:spPr>
          <a:xfrm>
            <a:off x="4088957" y="4286042"/>
            <a:ext cx="1414021" cy="70701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Order Service</a:t>
            </a:r>
            <a:endParaRPr lang="en-IN" dirty="0"/>
          </a:p>
        </p:txBody>
      </p:sp>
      <p:sp>
        <p:nvSpPr>
          <p:cNvPr id="25" name="Rectangle 24"/>
          <p:cNvSpPr/>
          <p:nvPr/>
        </p:nvSpPr>
        <p:spPr>
          <a:xfrm>
            <a:off x="4088957" y="5117024"/>
            <a:ext cx="1414021" cy="70701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Payment Service</a:t>
            </a:r>
            <a:endParaRPr lang="en-IN" dirty="0"/>
          </a:p>
        </p:txBody>
      </p:sp>
      <p:sp>
        <p:nvSpPr>
          <p:cNvPr id="26" name="Right Arrow 25"/>
          <p:cNvSpPr/>
          <p:nvPr/>
        </p:nvSpPr>
        <p:spPr>
          <a:xfrm>
            <a:off x="2837307" y="3471645"/>
            <a:ext cx="1251650" cy="621073"/>
          </a:xfrm>
          <a:prstGeom prst="rightArrow">
            <a:avLst/>
          </a:prstGeom>
          <a:solidFill>
            <a:srgbClr val="FFC000"/>
          </a:solidFill>
        </p:spPr>
        <p:style>
          <a:lnRef idx="2">
            <a:schemeClr val="accent6"/>
          </a:lnRef>
          <a:fillRef idx="1">
            <a:schemeClr val="lt1"/>
          </a:fillRef>
          <a:effectRef idx="0">
            <a:schemeClr val="accent6"/>
          </a:effectRef>
          <a:fontRef idx="minor">
            <a:schemeClr val="dk1"/>
          </a:fontRef>
        </p:style>
        <p:txBody>
          <a:bodyPr rtlCol="0" anchor="t"/>
          <a:lstStyle/>
          <a:p>
            <a:pPr algn="ctr"/>
            <a:endParaRPr lang="en-IN" dirty="0"/>
          </a:p>
        </p:txBody>
      </p:sp>
      <p:sp>
        <p:nvSpPr>
          <p:cNvPr id="27" name="Right Arrow 26"/>
          <p:cNvSpPr/>
          <p:nvPr/>
        </p:nvSpPr>
        <p:spPr>
          <a:xfrm>
            <a:off x="2831699" y="4318807"/>
            <a:ext cx="1251650" cy="621073"/>
          </a:xfrm>
          <a:prstGeom prst="rightArrow">
            <a:avLst/>
          </a:prstGeom>
          <a:solidFill>
            <a:srgbClr val="FFC000"/>
          </a:solidFill>
        </p:spPr>
        <p:style>
          <a:lnRef idx="2">
            <a:schemeClr val="accent6"/>
          </a:lnRef>
          <a:fillRef idx="1">
            <a:schemeClr val="lt1"/>
          </a:fillRef>
          <a:effectRef idx="0">
            <a:schemeClr val="accent6"/>
          </a:effectRef>
          <a:fontRef idx="minor">
            <a:schemeClr val="dk1"/>
          </a:fontRef>
        </p:style>
        <p:txBody>
          <a:bodyPr rtlCol="0" anchor="t"/>
          <a:lstStyle/>
          <a:p>
            <a:pPr algn="ctr"/>
            <a:endParaRPr lang="en-IN" dirty="0"/>
          </a:p>
        </p:txBody>
      </p:sp>
      <p:sp>
        <p:nvSpPr>
          <p:cNvPr id="28" name="Right Arrow 27"/>
          <p:cNvSpPr/>
          <p:nvPr/>
        </p:nvSpPr>
        <p:spPr>
          <a:xfrm>
            <a:off x="2831699" y="5187793"/>
            <a:ext cx="1251650" cy="621073"/>
          </a:xfrm>
          <a:prstGeom prst="rightArrow">
            <a:avLst/>
          </a:prstGeom>
          <a:solidFill>
            <a:srgbClr val="FFC000"/>
          </a:solidFill>
        </p:spPr>
        <p:style>
          <a:lnRef idx="2">
            <a:schemeClr val="accent6"/>
          </a:lnRef>
          <a:fillRef idx="1">
            <a:schemeClr val="lt1"/>
          </a:fillRef>
          <a:effectRef idx="0">
            <a:schemeClr val="accent6"/>
          </a:effectRef>
          <a:fontRef idx="minor">
            <a:schemeClr val="dk1"/>
          </a:fontRef>
        </p:style>
        <p:txBody>
          <a:bodyPr rtlCol="0" anchor="t"/>
          <a:lstStyle/>
          <a:p>
            <a:pPr algn="ctr"/>
            <a:endParaRPr lang="en-IN" dirty="0"/>
          </a:p>
        </p:txBody>
      </p:sp>
      <p:sp>
        <p:nvSpPr>
          <p:cNvPr id="29" name="Can 28"/>
          <p:cNvSpPr/>
          <p:nvPr/>
        </p:nvSpPr>
        <p:spPr>
          <a:xfrm rot="5400000">
            <a:off x="7635797" y="1575407"/>
            <a:ext cx="593889" cy="2903945"/>
          </a:xfrm>
          <a:prstGeom prst="can">
            <a:avLst/>
          </a:prstGeom>
        </p:spPr>
        <p:style>
          <a:lnRef idx="2">
            <a:schemeClr val="accent6"/>
          </a:lnRef>
          <a:fillRef idx="1">
            <a:schemeClr val="lt1"/>
          </a:fillRef>
          <a:effectRef idx="0">
            <a:schemeClr val="accent6"/>
          </a:effectRef>
          <a:fontRef idx="minor">
            <a:schemeClr val="dk1"/>
          </a:fontRef>
        </p:style>
        <p:txBody>
          <a:bodyPr rtlCol="0" anchor="t"/>
          <a:lstStyle/>
          <a:p>
            <a:pPr algn="ctr"/>
            <a:endParaRPr lang="en-IN" dirty="0"/>
          </a:p>
        </p:txBody>
      </p:sp>
      <p:sp>
        <p:nvSpPr>
          <p:cNvPr id="30" name="Right Arrow 29"/>
          <p:cNvSpPr/>
          <p:nvPr/>
        </p:nvSpPr>
        <p:spPr>
          <a:xfrm>
            <a:off x="5589613" y="2700149"/>
            <a:ext cx="891156" cy="672095"/>
          </a:xfrm>
          <a:prstGeom prst="rightArrow">
            <a:avLst/>
          </a:prstGeom>
          <a:solidFill>
            <a:srgbClr val="FFC000"/>
          </a:solidFill>
        </p:spPr>
        <p:style>
          <a:lnRef idx="2">
            <a:schemeClr val="accent6"/>
          </a:lnRef>
          <a:fillRef idx="1">
            <a:schemeClr val="lt1"/>
          </a:fillRef>
          <a:effectRef idx="0">
            <a:schemeClr val="accent6"/>
          </a:effectRef>
          <a:fontRef idx="minor">
            <a:schemeClr val="dk1"/>
          </a:fontRef>
        </p:style>
        <p:txBody>
          <a:bodyPr rtlCol="0" anchor="t"/>
          <a:lstStyle/>
          <a:p>
            <a:pPr algn="ctr"/>
            <a:endParaRPr lang="en-IN" dirty="0"/>
          </a:p>
        </p:txBody>
      </p:sp>
      <p:sp>
        <p:nvSpPr>
          <p:cNvPr id="31" name="TextBox 30"/>
          <p:cNvSpPr txBox="1"/>
          <p:nvPr/>
        </p:nvSpPr>
        <p:spPr>
          <a:xfrm>
            <a:off x="6871658" y="2896079"/>
            <a:ext cx="2513056" cy="369332"/>
          </a:xfrm>
          <a:prstGeom prst="rect">
            <a:avLst/>
          </a:prstGeom>
          <a:noFill/>
        </p:spPr>
        <p:txBody>
          <a:bodyPr wrap="square" rtlCol="0">
            <a:spAutoFit/>
          </a:bodyPr>
          <a:lstStyle/>
          <a:p>
            <a:r>
              <a:rPr lang="en-US" dirty="0"/>
              <a:t>Deployment Pipeline</a:t>
            </a:r>
            <a:endParaRPr lang="en-IN" dirty="0"/>
          </a:p>
        </p:txBody>
      </p:sp>
      <p:sp>
        <p:nvSpPr>
          <p:cNvPr id="32" name="Right Arrow 31"/>
          <p:cNvSpPr/>
          <p:nvPr/>
        </p:nvSpPr>
        <p:spPr>
          <a:xfrm>
            <a:off x="9286056" y="2748300"/>
            <a:ext cx="377072" cy="534976"/>
          </a:xfrm>
          <a:prstGeom prst="rightArrow">
            <a:avLst/>
          </a:prstGeom>
          <a:solidFill>
            <a:srgbClr val="FFC000"/>
          </a:solidFill>
        </p:spPr>
        <p:style>
          <a:lnRef idx="2">
            <a:schemeClr val="accent6"/>
          </a:lnRef>
          <a:fillRef idx="1">
            <a:schemeClr val="lt1"/>
          </a:fillRef>
          <a:effectRef idx="0">
            <a:schemeClr val="accent6"/>
          </a:effectRef>
          <a:fontRef idx="minor">
            <a:schemeClr val="dk1"/>
          </a:fontRef>
        </p:style>
        <p:txBody>
          <a:bodyPr rtlCol="0" anchor="t"/>
          <a:lstStyle/>
          <a:p>
            <a:pPr algn="ctr"/>
            <a:endParaRPr lang="en-IN" dirty="0"/>
          </a:p>
        </p:txBody>
      </p:sp>
      <p:sp>
        <p:nvSpPr>
          <p:cNvPr id="33" name="Can 32"/>
          <p:cNvSpPr/>
          <p:nvPr/>
        </p:nvSpPr>
        <p:spPr>
          <a:xfrm rot="5400000">
            <a:off x="7671546" y="3142239"/>
            <a:ext cx="593889" cy="2903945"/>
          </a:xfrm>
          <a:prstGeom prst="can">
            <a:avLst/>
          </a:prstGeom>
        </p:spPr>
        <p:style>
          <a:lnRef idx="2">
            <a:schemeClr val="accent6"/>
          </a:lnRef>
          <a:fillRef idx="1">
            <a:schemeClr val="lt1"/>
          </a:fillRef>
          <a:effectRef idx="0">
            <a:schemeClr val="accent6"/>
          </a:effectRef>
          <a:fontRef idx="minor">
            <a:schemeClr val="dk1"/>
          </a:fontRef>
        </p:style>
        <p:txBody>
          <a:bodyPr rtlCol="0" anchor="t"/>
          <a:lstStyle/>
          <a:p>
            <a:pPr algn="ctr"/>
            <a:endParaRPr lang="en-IN" dirty="0"/>
          </a:p>
        </p:txBody>
      </p:sp>
      <p:sp>
        <p:nvSpPr>
          <p:cNvPr id="34" name="Right Arrow 33"/>
          <p:cNvSpPr/>
          <p:nvPr/>
        </p:nvSpPr>
        <p:spPr>
          <a:xfrm>
            <a:off x="5625362" y="4266981"/>
            <a:ext cx="891156" cy="672095"/>
          </a:xfrm>
          <a:prstGeom prst="rightArrow">
            <a:avLst/>
          </a:prstGeom>
          <a:solidFill>
            <a:srgbClr val="FFC000"/>
          </a:solidFill>
        </p:spPr>
        <p:style>
          <a:lnRef idx="2">
            <a:schemeClr val="accent6"/>
          </a:lnRef>
          <a:fillRef idx="1">
            <a:schemeClr val="lt1"/>
          </a:fillRef>
          <a:effectRef idx="0">
            <a:schemeClr val="accent6"/>
          </a:effectRef>
          <a:fontRef idx="minor">
            <a:schemeClr val="dk1"/>
          </a:fontRef>
        </p:style>
        <p:txBody>
          <a:bodyPr rtlCol="0" anchor="t"/>
          <a:lstStyle/>
          <a:p>
            <a:pPr algn="ctr"/>
            <a:endParaRPr lang="en-IN" dirty="0"/>
          </a:p>
        </p:txBody>
      </p:sp>
      <p:sp>
        <p:nvSpPr>
          <p:cNvPr id="35" name="TextBox 34"/>
          <p:cNvSpPr txBox="1"/>
          <p:nvPr/>
        </p:nvSpPr>
        <p:spPr>
          <a:xfrm>
            <a:off x="6907407" y="4462911"/>
            <a:ext cx="2513056" cy="369332"/>
          </a:xfrm>
          <a:prstGeom prst="rect">
            <a:avLst/>
          </a:prstGeom>
          <a:noFill/>
        </p:spPr>
        <p:txBody>
          <a:bodyPr wrap="square" rtlCol="0">
            <a:spAutoFit/>
          </a:bodyPr>
          <a:lstStyle/>
          <a:p>
            <a:r>
              <a:rPr lang="en-US" dirty="0"/>
              <a:t>Deployment Pipeline</a:t>
            </a:r>
            <a:endParaRPr lang="en-IN" dirty="0"/>
          </a:p>
        </p:txBody>
      </p:sp>
      <p:sp>
        <p:nvSpPr>
          <p:cNvPr id="36" name="Right Arrow 35"/>
          <p:cNvSpPr/>
          <p:nvPr/>
        </p:nvSpPr>
        <p:spPr>
          <a:xfrm>
            <a:off x="9321805" y="4315132"/>
            <a:ext cx="377072" cy="534976"/>
          </a:xfrm>
          <a:prstGeom prst="rightArrow">
            <a:avLst/>
          </a:prstGeom>
          <a:solidFill>
            <a:srgbClr val="FFC000"/>
          </a:solidFill>
        </p:spPr>
        <p:style>
          <a:lnRef idx="2">
            <a:schemeClr val="accent6"/>
          </a:lnRef>
          <a:fillRef idx="1">
            <a:schemeClr val="lt1"/>
          </a:fillRef>
          <a:effectRef idx="0">
            <a:schemeClr val="accent6"/>
          </a:effectRef>
          <a:fontRef idx="minor">
            <a:schemeClr val="dk1"/>
          </a:fontRef>
        </p:style>
        <p:txBody>
          <a:bodyPr rtlCol="0" anchor="t"/>
          <a:lstStyle/>
          <a:p>
            <a:pPr algn="ctr"/>
            <a:endParaRPr lang="en-IN" dirty="0"/>
          </a:p>
        </p:txBody>
      </p:sp>
      <p:sp>
        <p:nvSpPr>
          <p:cNvPr id="37" name="Can 36"/>
          <p:cNvSpPr/>
          <p:nvPr/>
        </p:nvSpPr>
        <p:spPr>
          <a:xfrm rot="5400000">
            <a:off x="7671546" y="4007333"/>
            <a:ext cx="593889" cy="2903945"/>
          </a:xfrm>
          <a:prstGeom prst="can">
            <a:avLst/>
          </a:prstGeom>
        </p:spPr>
        <p:style>
          <a:lnRef idx="2">
            <a:schemeClr val="accent6"/>
          </a:lnRef>
          <a:fillRef idx="1">
            <a:schemeClr val="lt1"/>
          </a:fillRef>
          <a:effectRef idx="0">
            <a:schemeClr val="accent6"/>
          </a:effectRef>
          <a:fontRef idx="minor">
            <a:schemeClr val="dk1"/>
          </a:fontRef>
        </p:style>
        <p:txBody>
          <a:bodyPr rtlCol="0" anchor="t"/>
          <a:lstStyle/>
          <a:p>
            <a:pPr algn="ctr"/>
            <a:endParaRPr lang="en-IN" dirty="0"/>
          </a:p>
        </p:txBody>
      </p:sp>
      <p:sp>
        <p:nvSpPr>
          <p:cNvPr id="38" name="Right Arrow 37"/>
          <p:cNvSpPr/>
          <p:nvPr/>
        </p:nvSpPr>
        <p:spPr>
          <a:xfrm>
            <a:off x="5625362" y="5132075"/>
            <a:ext cx="891156" cy="672095"/>
          </a:xfrm>
          <a:prstGeom prst="rightArrow">
            <a:avLst/>
          </a:prstGeom>
          <a:solidFill>
            <a:srgbClr val="FFC000"/>
          </a:solidFill>
        </p:spPr>
        <p:style>
          <a:lnRef idx="2">
            <a:schemeClr val="accent6"/>
          </a:lnRef>
          <a:fillRef idx="1">
            <a:schemeClr val="lt1"/>
          </a:fillRef>
          <a:effectRef idx="0">
            <a:schemeClr val="accent6"/>
          </a:effectRef>
          <a:fontRef idx="minor">
            <a:schemeClr val="dk1"/>
          </a:fontRef>
        </p:style>
        <p:txBody>
          <a:bodyPr rtlCol="0" anchor="t"/>
          <a:lstStyle/>
          <a:p>
            <a:pPr algn="ctr"/>
            <a:endParaRPr lang="en-IN" dirty="0"/>
          </a:p>
        </p:txBody>
      </p:sp>
      <p:sp>
        <p:nvSpPr>
          <p:cNvPr id="39" name="TextBox 38"/>
          <p:cNvSpPr txBox="1"/>
          <p:nvPr/>
        </p:nvSpPr>
        <p:spPr>
          <a:xfrm>
            <a:off x="6907407" y="5328005"/>
            <a:ext cx="2513056" cy="369332"/>
          </a:xfrm>
          <a:prstGeom prst="rect">
            <a:avLst/>
          </a:prstGeom>
          <a:noFill/>
        </p:spPr>
        <p:txBody>
          <a:bodyPr wrap="square" rtlCol="0">
            <a:spAutoFit/>
          </a:bodyPr>
          <a:lstStyle/>
          <a:p>
            <a:r>
              <a:rPr lang="en-US" dirty="0"/>
              <a:t>Deployment Pipeline</a:t>
            </a:r>
            <a:endParaRPr lang="en-IN" dirty="0"/>
          </a:p>
        </p:txBody>
      </p:sp>
      <p:sp>
        <p:nvSpPr>
          <p:cNvPr id="40" name="Right Arrow 39"/>
          <p:cNvSpPr/>
          <p:nvPr/>
        </p:nvSpPr>
        <p:spPr>
          <a:xfrm>
            <a:off x="9321805" y="5180226"/>
            <a:ext cx="377072" cy="534976"/>
          </a:xfrm>
          <a:prstGeom prst="rightArrow">
            <a:avLst/>
          </a:prstGeom>
          <a:solidFill>
            <a:srgbClr val="FFC000"/>
          </a:solidFill>
        </p:spPr>
        <p:style>
          <a:lnRef idx="2">
            <a:schemeClr val="accent6"/>
          </a:lnRef>
          <a:fillRef idx="1">
            <a:schemeClr val="lt1"/>
          </a:fillRef>
          <a:effectRef idx="0">
            <a:schemeClr val="accent6"/>
          </a:effectRef>
          <a:fontRef idx="minor">
            <a:schemeClr val="dk1"/>
          </a:fontRef>
        </p:style>
        <p:txBody>
          <a:bodyPr rtlCol="0" anchor="t"/>
          <a:lstStyle/>
          <a:p>
            <a:pPr algn="ctr"/>
            <a:endParaRPr lang="en-IN" dirty="0"/>
          </a:p>
        </p:txBody>
      </p:sp>
      <p:sp>
        <p:nvSpPr>
          <p:cNvPr id="41" name="Rectangle 40"/>
          <p:cNvSpPr/>
          <p:nvPr/>
        </p:nvSpPr>
        <p:spPr>
          <a:xfrm>
            <a:off x="9698955" y="2700149"/>
            <a:ext cx="1414021" cy="70701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Product Service</a:t>
            </a:r>
            <a:endParaRPr lang="en-IN" dirty="0"/>
          </a:p>
        </p:txBody>
      </p:sp>
      <p:sp>
        <p:nvSpPr>
          <p:cNvPr id="42" name="Rectangle 41"/>
          <p:cNvSpPr/>
          <p:nvPr/>
        </p:nvSpPr>
        <p:spPr>
          <a:xfrm>
            <a:off x="9698954" y="3501421"/>
            <a:ext cx="1414021" cy="70701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User Service</a:t>
            </a:r>
            <a:endParaRPr lang="en-IN" dirty="0"/>
          </a:p>
        </p:txBody>
      </p:sp>
      <p:sp>
        <p:nvSpPr>
          <p:cNvPr id="43" name="Rectangle 42"/>
          <p:cNvSpPr/>
          <p:nvPr/>
        </p:nvSpPr>
        <p:spPr>
          <a:xfrm>
            <a:off x="9698954" y="4302694"/>
            <a:ext cx="1414021" cy="70701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Order Service</a:t>
            </a:r>
            <a:endParaRPr lang="en-IN" dirty="0"/>
          </a:p>
        </p:txBody>
      </p:sp>
      <p:sp>
        <p:nvSpPr>
          <p:cNvPr id="44" name="Rectangle 43"/>
          <p:cNvSpPr/>
          <p:nvPr/>
        </p:nvSpPr>
        <p:spPr>
          <a:xfrm>
            <a:off x="9698954" y="5133676"/>
            <a:ext cx="1414021" cy="70701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Payment Service</a:t>
            </a:r>
            <a:endParaRPr lang="en-IN" dirty="0"/>
          </a:p>
        </p:txBody>
      </p:sp>
    </p:spTree>
    <p:extLst>
      <p:ext uri="{BB962C8B-B14F-4D97-AF65-F5344CB8AC3E}">
        <p14:creationId xmlns:p14="http://schemas.microsoft.com/office/powerpoint/2010/main" val="13352299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4334934" y="2196445"/>
            <a:ext cx="7194047" cy="4392891"/>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p:cNvSpPr/>
          <p:nvPr/>
        </p:nvSpPr>
        <p:spPr>
          <a:xfrm>
            <a:off x="8996404" y="3659981"/>
            <a:ext cx="1932495" cy="11013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ectangle 11"/>
          <p:cNvSpPr/>
          <p:nvPr/>
        </p:nvSpPr>
        <p:spPr>
          <a:xfrm>
            <a:off x="6847585" y="5141712"/>
            <a:ext cx="1932495" cy="11013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p:cNvSpPr/>
          <p:nvPr/>
        </p:nvSpPr>
        <p:spPr>
          <a:xfrm>
            <a:off x="4854894" y="5045947"/>
            <a:ext cx="1932495" cy="11013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p:cNvSpPr/>
          <p:nvPr/>
        </p:nvSpPr>
        <p:spPr>
          <a:xfrm>
            <a:off x="6993702" y="3635804"/>
            <a:ext cx="1932495" cy="11013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p:cNvSpPr>
            <a:spLocks noGrp="1"/>
          </p:cNvSpPr>
          <p:nvPr>
            <p:ph type="title"/>
          </p:nvPr>
        </p:nvSpPr>
        <p:spPr>
          <a:xfrm>
            <a:off x="838200" y="365126"/>
            <a:ext cx="10515600" cy="559686"/>
          </a:xfrm>
        </p:spPr>
        <p:txBody>
          <a:bodyPr>
            <a:normAutofit fontScale="90000"/>
          </a:bodyPr>
          <a:lstStyle/>
          <a:p>
            <a:r>
              <a:rPr lang="en-US" dirty="0" err="1"/>
              <a:t>Microservies</a:t>
            </a:r>
            <a:endParaRPr lang="en-IN" dirty="0"/>
          </a:p>
        </p:txBody>
      </p:sp>
      <p:sp>
        <p:nvSpPr>
          <p:cNvPr id="3" name="Content Placeholder 2"/>
          <p:cNvSpPr>
            <a:spLocks noGrp="1"/>
          </p:cNvSpPr>
          <p:nvPr>
            <p:ph idx="1"/>
          </p:nvPr>
        </p:nvSpPr>
        <p:spPr>
          <a:xfrm>
            <a:off x="231243" y="924812"/>
            <a:ext cx="11593111" cy="3880773"/>
          </a:xfrm>
        </p:spPr>
        <p:txBody>
          <a:bodyPr>
            <a:normAutofit/>
          </a:bodyPr>
          <a:lstStyle/>
          <a:p>
            <a:r>
              <a:rPr lang="en-US" sz="1800" dirty="0" err="1"/>
              <a:t>Microservices</a:t>
            </a:r>
            <a:r>
              <a:rPr lang="en-US" sz="1800" dirty="0"/>
              <a:t>- an architectural style that organizes an application as a group of smaller services, instead of a single bulky service</a:t>
            </a:r>
          </a:p>
          <a:p>
            <a:r>
              <a:rPr lang="en-US" sz="1800" dirty="0"/>
              <a:t>Loosely coupled services, </a:t>
            </a:r>
          </a:p>
          <a:p>
            <a:r>
              <a:rPr lang="en-US" sz="1800" dirty="0"/>
              <a:t>We can reuse, deployable independently as a single entity</a:t>
            </a:r>
          </a:p>
          <a:p>
            <a:r>
              <a:rPr lang="en-US" sz="1800" dirty="0"/>
              <a:t>Highly maintainable and testable.</a:t>
            </a:r>
          </a:p>
          <a:p>
            <a:endParaRPr lang="en-US" sz="1800" dirty="0"/>
          </a:p>
          <a:p>
            <a:endParaRPr lang="en-IN" sz="1800" dirty="0"/>
          </a:p>
        </p:txBody>
      </p:sp>
      <p:sp>
        <p:nvSpPr>
          <p:cNvPr id="4" name="Rectangle 3"/>
          <p:cNvSpPr/>
          <p:nvPr/>
        </p:nvSpPr>
        <p:spPr>
          <a:xfrm>
            <a:off x="4920792" y="3438651"/>
            <a:ext cx="1932495" cy="11013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p:cNvSpPr/>
          <p:nvPr/>
        </p:nvSpPr>
        <p:spPr>
          <a:xfrm>
            <a:off x="5147034" y="3704734"/>
            <a:ext cx="1414021" cy="70701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User Profile Service</a:t>
            </a:r>
            <a:endParaRPr lang="en-IN" dirty="0"/>
          </a:p>
        </p:txBody>
      </p:sp>
      <p:sp>
        <p:nvSpPr>
          <p:cNvPr id="6" name="Rectangle 5"/>
          <p:cNvSpPr/>
          <p:nvPr/>
        </p:nvSpPr>
        <p:spPr>
          <a:xfrm>
            <a:off x="9134572" y="3832957"/>
            <a:ext cx="1414021" cy="70701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User Cart Service</a:t>
            </a:r>
            <a:endParaRPr lang="en-IN" dirty="0"/>
          </a:p>
        </p:txBody>
      </p:sp>
      <p:sp>
        <p:nvSpPr>
          <p:cNvPr id="7" name="Rectangle 6"/>
          <p:cNvSpPr/>
          <p:nvPr/>
        </p:nvSpPr>
        <p:spPr>
          <a:xfrm>
            <a:off x="7140803" y="3857134"/>
            <a:ext cx="1414021" cy="70701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Payment Service</a:t>
            </a:r>
            <a:endParaRPr lang="en-IN" dirty="0"/>
          </a:p>
        </p:txBody>
      </p:sp>
      <p:sp>
        <p:nvSpPr>
          <p:cNvPr id="8" name="Rectangle 7"/>
          <p:cNvSpPr/>
          <p:nvPr/>
        </p:nvSpPr>
        <p:spPr>
          <a:xfrm>
            <a:off x="5147033" y="5141712"/>
            <a:ext cx="1414021" cy="100456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User </a:t>
            </a:r>
            <a:r>
              <a:rPr lang="en-US" dirty="0" err="1"/>
              <a:t>ManagmentService</a:t>
            </a:r>
            <a:endParaRPr lang="en-IN" dirty="0"/>
          </a:p>
        </p:txBody>
      </p:sp>
      <p:sp>
        <p:nvSpPr>
          <p:cNvPr id="9" name="Rectangle 8"/>
          <p:cNvSpPr/>
          <p:nvPr/>
        </p:nvSpPr>
        <p:spPr>
          <a:xfrm>
            <a:off x="6967977" y="5186939"/>
            <a:ext cx="1414021" cy="100456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Product </a:t>
            </a:r>
            <a:r>
              <a:rPr lang="en-US" dirty="0" err="1"/>
              <a:t>ManagmentService</a:t>
            </a:r>
            <a:endParaRPr lang="en-IN" dirty="0"/>
          </a:p>
        </p:txBody>
      </p:sp>
    </p:spTree>
    <p:extLst>
      <p:ext uri="{BB962C8B-B14F-4D97-AF65-F5344CB8AC3E}">
        <p14:creationId xmlns:p14="http://schemas.microsoft.com/office/powerpoint/2010/main" val="298924947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Rectangle 80"/>
          <p:cNvSpPr/>
          <p:nvPr/>
        </p:nvSpPr>
        <p:spPr>
          <a:xfrm>
            <a:off x="179109" y="914400"/>
            <a:ext cx="11934334" cy="5665509"/>
          </a:xfrm>
          <a:prstGeom prst="rect">
            <a:avLst/>
          </a:prstGeom>
        </p:spPr>
        <p:style>
          <a:lnRef idx="1">
            <a:schemeClr val="accent6"/>
          </a:lnRef>
          <a:fillRef idx="2">
            <a:schemeClr val="accent6"/>
          </a:fillRef>
          <a:effectRef idx="1">
            <a:schemeClr val="accent6"/>
          </a:effectRef>
          <a:fontRef idx="minor">
            <a:schemeClr val="dk1"/>
          </a:fontRef>
        </p:style>
        <p:txBody>
          <a:bodyPr rtlCol="0" anchor="t"/>
          <a:lstStyle/>
          <a:p>
            <a:pPr algn="ctr"/>
            <a:endParaRPr lang="en-IN" dirty="0"/>
          </a:p>
        </p:txBody>
      </p:sp>
      <p:sp>
        <p:nvSpPr>
          <p:cNvPr id="30" name="Rectangle 29"/>
          <p:cNvSpPr/>
          <p:nvPr/>
        </p:nvSpPr>
        <p:spPr>
          <a:xfrm>
            <a:off x="4364217" y="2491030"/>
            <a:ext cx="4826524" cy="2403835"/>
          </a:xfrm>
          <a:prstGeom prst="rect">
            <a:avLst/>
          </a:prstGeom>
          <a:ln w="19050"/>
        </p:spPr>
        <p:style>
          <a:lnRef idx="2">
            <a:schemeClr val="accent1"/>
          </a:lnRef>
          <a:fillRef idx="1">
            <a:schemeClr val="lt1"/>
          </a:fillRef>
          <a:effectRef idx="0">
            <a:schemeClr val="accent1"/>
          </a:effectRef>
          <a:fontRef idx="minor">
            <a:schemeClr val="dk1"/>
          </a:fontRef>
        </p:style>
        <p:txBody>
          <a:bodyPr rtlCol="0" anchor="t"/>
          <a:lstStyle/>
          <a:p>
            <a:pPr algn="ctr"/>
            <a:endParaRPr lang="en-IN" dirty="0"/>
          </a:p>
        </p:txBody>
      </p:sp>
      <p:sp>
        <p:nvSpPr>
          <p:cNvPr id="2" name="Title 1"/>
          <p:cNvSpPr>
            <a:spLocks noGrp="1"/>
          </p:cNvSpPr>
          <p:nvPr>
            <p:ph type="title"/>
          </p:nvPr>
        </p:nvSpPr>
        <p:spPr>
          <a:xfrm>
            <a:off x="622164" y="112878"/>
            <a:ext cx="10515600" cy="737811"/>
          </a:xfrm>
        </p:spPr>
        <p:txBody>
          <a:bodyPr>
            <a:normAutofit/>
          </a:bodyPr>
          <a:lstStyle/>
          <a:p>
            <a:r>
              <a:rPr lang="en-US" dirty="0"/>
              <a:t>Architecture </a:t>
            </a:r>
            <a:r>
              <a:rPr lang="en-US" dirty="0" err="1"/>
              <a:t>Microservice</a:t>
            </a:r>
            <a:r>
              <a:rPr lang="en-US" dirty="0"/>
              <a:t>-</a:t>
            </a:r>
            <a:endParaRPr lang="en-IN" dirty="0"/>
          </a:p>
        </p:txBody>
      </p:sp>
      <p:sp>
        <p:nvSpPr>
          <p:cNvPr id="5" name="Rectangle 4"/>
          <p:cNvSpPr/>
          <p:nvPr/>
        </p:nvSpPr>
        <p:spPr>
          <a:xfrm>
            <a:off x="480767" y="2318994"/>
            <a:ext cx="952107" cy="838985"/>
          </a:xfrm>
          <a:prstGeom prst="rect">
            <a:avLst/>
          </a:prstGeom>
          <a:ln w="19050"/>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IOT</a:t>
            </a:r>
            <a:endParaRPr lang="en-IN" dirty="0"/>
          </a:p>
        </p:txBody>
      </p:sp>
      <p:sp>
        <p:nvSpPr>
          <p:cNvPr id="6" name="Rectangle 5"/>
          <p:cNvSpPr/>
          <p:nvPr/>
        </p:nvSpPr>
        <p:spPr>
          <a:xfrm>
            <a:off x="480766" y="3329233"/>
            <a:ext cx="952107" cy="838985"/>
          </a:xfrm>
          <a:prstGeom prst="rect">
            <a:avLst/>
          </a:prstGeom>
          <a:ln w="19050"/>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Mobile</a:t>
            </a:r>
            <a:endParaRPr lang="en-IN" dirty="0"/>
          </a:p>
        </p:txBody>
      </p:sp>
      <p:sp>
        <p:nvSpPr>
          <p:cNvPr id="7" name="Rectangle 6"/>
          <p:cNvSpPr/>
          <p:nvPr/>
        </p:nvSpPr>
        <p:spPr>
          <a:xfrm>
            <a:off x="480765" y="4432168"/>
            <a:ext cx="952107" cy="838985"/>
          </a:xfrm>
          <a:prstGeom prst="rect">
            <a:avLst/>
          </a:prstGeom>
          <a:ln w="19050"/>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Browser</a:t>
            </a:r>
            <a:endParaRPr lang="en-IN" dirty="0"/>
          </a:p>
        </p:txBody>
      </p:sp>
      <p:sp>
        <p:nvSpPr>
          <p:cNvPr id="8" name="Right Brace 7"/>
          <p:cNvSpPr/>
          <p:nvPr/>
        </p:nvSpPr>
        <p:spPr>
          <a:xfrm>
            <a:off x="1668544" y="2479249"/>
            <a:ext cx="593889" cy="2686640"/>
          </a:xfrm>
          <a:prstGeom prst="rightBrace">
            <a:avLst/>
          </a:prstGeom>
          <a:ln w="19050"/>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9" name="Rectangle 8"/>
          <p:cNvSpPr/>
          <p:nvPr/>
        </p:nvSpPr>
        <p:spPr>
          <a:xfrm>
            <a:off x="2441542" y="1178350"/>
            <a:ext cx="1527143" cy="5043341"/>
          </a:xfrm>
          <a:prstGeom prst="rect">
            <a:avLst/>
          </a:prstGeom>
          <a:ln w="19050"/>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API Gateway</a:t>
            </a:r>
          </a:p>
          <a:p>
            <a:pPr algn="ctr"/>
            <a:r>
              <a:rPr lang="en-US" dirty="0"/>
              <a:t>Filters</a:t>
            </a:r>
          </a:p>
          <a:p>
            <a:pPr algn="ctr"/>
            <a:r>
              <a:rPr lang="en-US" dirty="0"/>
              <a:t> Routing</a:t>
            </a:r>
          </a:p>
          <a:p>
            <a:pPr algn="ctr"/>
            <a:r>
              <a:rPr lang="en-US" dirty="0"/>
              <a:t>SSO</a:t>
            </a:r>
            <a:endParaRPr lang="en-IN" dirty="0"/>
          </a:p>
        </p:txBody>
      </p:sp>
      <p:sp>
        <p:nvSpPr>
          <p:cNvPr id="10" name="Rectangle 9"/>
          <p:cNvSpPr/>
          <p:nvPr/>
        </p:nvSpPr>
        <p:spPr>
          <a:xfrm>
            <a:off x="4430598" y="1178351"/>
            <a:ext cx="2224726" cy="678729"/>
          </a:xfrm>
          <a:prstGeom prst="rect">
            <a:avLst/>
          </a:prstGeom>
          <a:ln w="19050"/>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Service Discovery &amp; Registry - Eureka</a:t>
            </a:r>
            <a:endParaRPr lang="en-IN" dirty="0"/>
          </a:p>
        </p:txBody>
      </p:sp>
      <p:sp>
        <p:nvSpPr>
          <p:cNvPr id="11" name="Rectangle 10"/>
          <p:cNvSpPr/>
          <p:nvPr/>
        </p:nvSpPr>
        <p:spPr>
          <a:xfrm>
            <a:off x="4611671" y="5291188"/>
            <a:ext cx="2441542" cy="678729"/>
          </a:xfrm>
          <a:prstGeom prst="rect">
            <a:avLst/>
          </a:prstGeom>
          <a:ln w="19050"/>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err="1"/>
              <a:t>Config</a:t>
            </a:r>
            <a:r>
              <a:rPr lang="en-US" dirty="0"/>
              <a:t> Server</a:t>
            </a:r>
          </a:p>
          <a:p>
            <a:pPr algn="ctr"/>
            <a:r>
              <a:rPr lang="en-US" dirty="0" err="1"/>
              <a:t>Gitlab</a:t>
            </a:r>
            <a:r>
              <a:rPr lang="en-US" dirty="0"/>
              <a:t>, GitHub</a:t>
            </a:r>
            <a:endParaRPr lang="en-IN" dirty="0"/>
          </a:p>
        </p:txBody>
      </p:sp>
      <p:sp>
        <p:nvSpPr>
          <p:cNvPr id="17" name="Rectangle 16"/>
          <p:cNvSpPr/>
          <p:nvPr/>
        </p:nvSpPr>
        <p:spPr>
          <a:xfrm>
            <a:off x="6977797" y="4103996"/>
            <a:ext cx="1929353" cy="514347"/>
          </a:xfrm>
          <a:prstGeom prst="rect">
            <a:avLst/>
          </a:prstGeom>
          <a:ln w="19050"/>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err="1"/>
              <a:t>Microservice</a:t>
            </a:r>
            <a:r>
              <a:rPr lang="en-US" dirty="0"/>
              <a:t> 2</a:t>
            </a:r>
            <a:endParaRPr lang="en-IN" dirty="0"/>
          </a:p>
        </p:txBody>
      </p:sp>
      <p:sp>
        <p:nvSpPr>
          <p:cNvPr id="21" name="Rectangle 20"/>
          <p:cNvSpPr/>
          <p:nvPr/>
        </p:nvSpPr>
        <p:spPr>
          <a:xfrm>
            <a:off x="6977797" y="2834521"/>
            <a:ext cx="1929353" cy="514347"/>
          </a:xfrm>
          <a:prstGeom prst="rect">
            <a:avLst/>
          </a:prstGeom>
          <a:ln w="19050"/>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err="1"/>
              <a:t>Microservice</a:t>
            </a:r>
            <a:r>
              <a:rPr lang="en-US" dirty="0"/>
              <a:t> 1</a:t>
            </a:r>
            <a:endParaRPr lang="en-IN" dirty="0"/>
          </a:p>
        </p:txBody>
      </p:sp>
      <p:sp>
        <p:nvSpPr>
          <p:cNvPr id="23" name="Rectangle 22"/>
          <p:cNvSpPr/>
          <p:nvPr/>
        </p:nvSpPr>
        <p:spPr>
          <a:xfrm>
            <a:off x="4758572" y="4089071"/>
            <a:ext cx="1929353" cy="514347"/>
          </a:xfrm>
          <a:prstGeom prst="rect">
            <a:avLst/>
          </a:prstGeom>
          <a:ln w="19050"/>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err="1"/>
              <a:t>Microservice</a:t>
            </a:r>
            <a:r>
              <a:rPr lang="en-US" dirty="0"/>
              <a:t> 3</a:t>
            </a:r>
            <a:endParaRPr lang="en-IN" dirty="0"/>
          </a:p>
        </p:txBody>
      </p:sp>
      <p:sp>
        <p:nvSpPr>
          <p:cNvPr id="27" name="Rectangle 26"/>
          <p:cNvSpPr/>
          <p:nvPr/>
        </p:nvSpPr>
        <p:spPr>
          <a:xfrm>
            <a:off x="7827389" y="1178350"/>
            <a:ext cx="4069238" cy="678729"/>
          </a:xfrm>
          <a:prstGeom prst="rect">
            <a:avLst/>
          </a:prstGeom>
          <a:ln w="19050"/>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Distributed Logging &amp; Tracing- Sleuth/ </a:t>
            </a:r>
            <a:r>
              <a:rPr lang="en-US" dirty="0" err="1"/>
              <a:t>Zipkin</a:t>
            </a:r>
            <a:r>
              <a:rPr lang="en-US" dirty="0"/>
              <a:t>/ ELK Stack</a:t>
            </a:r>
            <a:endParaRPr lang="en-IN" dirty="0"/>
          </a:p>
        </p:txBody>
      </p:sp>
      <p:sp>
        <p:nvSpPr>
          <p:cNvPr id="50" name="Can 49"/>
          <p:cNvSpPr/>
          <p:nvPr/>
        </p:nvSpPr>
        <p:spPr>
          <a:xfrm>
            <a:off x="10047006" y="5193380"/>
            <a:ext cx="630023" cy="783996"/>
          </a:xfrm>
          <a:prstGeom prst="can">
            <a:avLst/>
          </a:prstGeom>
          <a:ln w="19050"/>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DB</a:t>
            </a:r>
            <a:endParaRPr lang="en-IN" dirty="0"/>
          </a:p>
        </p:txBody>
      </p:sp>
      <p:sp>
        <p:nvSpPr>
          <p:cNvPr id="3" name="TextBox 2"/>
          <p:cNvSpPr txBox="1"/>
          <p:nvPr/>
        </p:nvSpPr>
        <p:spPr>
          <a:xfrm>
            <a:off x="382568" y="5385000"/>
            <a:ext cx="1148499" cy="369332"/>
          </a:xfrm>
          <a:prstGeom prst="rect">
            <a:avLst/>
          </a:prstGeom>
          <a:ln w="19050"/>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err="1"/>
              <a:t>FrontEnd</a:t>
            </a:r>
            <a:endParaRPr lang="en-IN" dirty="0"/>
          </a:p>
        </p:txBody>
      </p:sp>
      <p:sp>
        <p:nvSpPr>
          <p:cNvPr id="40" name="Rectangle 39"/>
          <p:cNvSpPr/>
          <p:nvPr/>
        </p:nvSpPr>
        <p:spPr>
          <a:xfrm>
            <a:off x="4756999" y="2841983"/>
            <a:ext cx="1929353" cy="514347"/>
          </a:xfrm>
          <a:prstGeom prst="rect">
            <a:avLst/>
          </a:prstGeom>
          <a:ln w="19050"/>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err="1"/>
              <a:t>Microservice</a:t>
            </a:r>
            <a:r>
              <a:rPr lang="en-US" dirty="0"/>
              <a:t> 4</a:t>
            </a:r>
            <a:endParaRPr lang="en-IN" dirty="0"/>
          </a:p>
        </p:txBody>
      </p:sp>
      <p:sp>
        <p:nvSpPr>
          <p:cNvPr id="32" name="Rectangle 31"/>
          <p:cNvSpPr/>
          <p:nvPr/>
        </p:nvSpPr>
        <p:spPr>
          <a:xfrm>
            <a:off x="5644299" y="3529435"/>
            <a:ext cx="2889316" cy="405977"/>
          </a:xfrm>
          <a:prstGeom prst="rect">
            <a:avLst/>
          </a:prstGeom>
          <a:ln w="19050"/>
        </p:spPr>
        <p:style>
          <a:lnRef idx="2">
            <a:schemeClr val="accent1"/>
          </a:lnRef>
          <a:fillRef idx="1">
            <a:schemeClr val="lt1"/>
          </a:fillRef>
          <a:effectRef idx="0">
            <a:schemeClr val="accent1"/>
          </a:effectRef>
          <a:fontRef idx="minor">
            <a:schemeClr val="dk1"/>
          </a:fontRef>
        </p:style>
        <p:txBody>
          <a:bodyPr rtlCol="0" anchor="t"/>
          <a:lstStyle/>
          <a:p>
            <a:pPr algn="ctr"/>
            <a:r>
              <a:rPr lang="en-US" dirty="0" err="1"/>
              <a:t>LoadBalancer</a:t>
            </a:r>
            <a:r>
              <a:rPr lang="en-US" dirty="0"/>
              <a:t>, Feign Client</a:t>
            </a:r>
            <a:endParaRPr lang="en-IN" dirty="0"/>
          </a:p>
        </p:txBody>
      </p:sp>
      <p:sp>
        <p:nvSpPr>
          <p:cNvPr id="52" name="Rectangle 51"/>
          <p:cNvSpPr/>
          <p:nvPr/>
        </p:nvSpPr>
        <p:spPr>
          <a:xfrm>
            <a:off x="7573648" y="5298647"/>
            <a:ext cx="2098253" cy="678729"/>
          </a:xfrm>
          <a:prstGeom prst="rect">
            <a:avLst/>
          </a:prstGeom>
          <a:ln w="19050"/>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err="1"/>
              <a:t>FaultTolerance</a:t>
            </a:r>
            <a:r>
              <a:rPr lang="en-US" dirty="0"/>
              <a:t> – Resilience4j</a:t>
            </a:r>
            <a:endParaRPr lang="en-IN" dirty="0"/>
          </a:p>
        </p:txBody>
      </p:sp>
      <p:sp>
        <p:nvSpPr>
          <p:cNvPr id="54" name="Rectangle 53"/>
          <p:cNvSpPr/>
          <p:nvPr/>
        </p:nvSpPr>
        <p:spPr>
          <a:xfrm>
            <a:off x="9559563" y="2443699"/>
            <a:ext cx="2441542" cy="678729"/>
          </a:xfrm>
          <a:prstGeom prst="rect">
            <a:avLst/>
          </a:prstGeom>
          <a:ln w="19050"/>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err="1"/>
              <a:t>MessageBroker</a:t>
            </a:r>
            <a:r>
              <a:rPr lang="en-US" dirty="0"/>
              <a:t> – Kafka/</a:t>
            </a:r>
            <a:r>
              <a:rPr lang="en-US" dirty="0" err="1"/>
              <a:t>RabbitMQ</a:t>
            </a:r>
            <a:endParaRPr lang="en-IN" dirty="0"/>
          </a:p>
        </p:txBody>
      </p:sp>
      <p:sp>
        <p:nvSpPr>
          <p:cNvPr id="55" name="Rectangle 54"/>
          <p:cNvSpPr/>
          <p:nvPr/>
        </p:nvSpPr>
        <p:spPr>
          <a:xfrm>
            <a:off x="9559563" y="3281898"/>
            <a:ext cx="2441542" cy="822098"/>
          </a:xfrm>
          <a:prstGeom prst="rect">
            <a:avLst/>
          </a:prstGeom>
          <a:ln w="19050"/>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Spring Boot Admin UI Actuator</a:t>
            </a:r>
            <a:endParaRPr lang="en-IN" dirty="0"/>
          </a:p>
        </p:txBody>
      </p:sp>
      <p:sp>
        <p:nvSpPr>
          <p:cNvPr id="57" name="Rectangle 56"/>
          <p:cNvSpPr/>
          <p:nvPr/>
        </p:nvSpPr>
        <p:spPr>
          <a:xfrm>
            <a:off x="9586273" y="4216136"/>
            <a:ext cx="1551491" cy="678729"/>
          </a:xfrm>
          <a:prstGeom prst="rect">
            <a:avLst/>
          </a:prstGeom>
          <a:ln w="19050"/>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Spring Data</a:t>
            </a:r>
            <a:endParaRPr lang="en-IN" dirty="0"/>
          </a:p>
        </p:txBody>
      </p:sp>
      <p:cxnSp>
        <p:nvCxnSpPr>
          <p:cNvPr id="38" name="Straight Connector 37"/>
          <p:cNvCxnSpPr>
            <a:stCxn id="9" idx="3"/>
            <a:endCxn id="30" idx="1"/>
          </p:cNvCxnSpPr>
          <p:nvPr/>
        </p:nvCxnSpPr>
        <p:spPr>
          <a:xfrm flipV="1">
            <a:off x="3968685" y="3692948"/>
            <a:ext cx="395532" cy="7073"/>
          </a:xfrm>
          <a:prstGeom prst="line">
            <a:avLst/>
          </a:prstGeom>
          <a:ln w="19050">
            <a:tailEnd type="triangle"/>
          </a:ln>
        </p:spPr>
        <p:style>
          <a:lnRef idx="2">
            <a:schemeClr val="accent1"/>
          </a:lnRef>
          <a:fillRef idx="1">
            <a:schemeClr val="lt1"/>
          </a:fillRef>
          <a:effectRef idx="0">
            <a:schemeClr val="accent1"/>
          </a:effectRef>
          <a:fontRef idx="minor">
            <a:schemeClr val="dk1"/>
          </a:fontRef>
        </p:style>
      </p:cxnSp>
      <p:cxnSp>
        <p:nvCxnSpPr>
          <p:cNvPr id="45" name="Straight Connector 44"/>
          <p:cNvCxnSpPr>
            <a:stCxn id="10" idx="2"/>
          </p:cNvCxnSpPr>
          <p:nvPr/>
        </p:nvCxnSpPr>
        <p:spPr>
          <a:xfrm>
            <a:off x="5542961" y="1857080"/>
            <a:ext cx="18853" cy="633950"/>
          </a:xfrm>
          <a:prstGeom prst="line">
            <a:avLst/>
          </a:prstGeom>
          <a:ln w="19050">
            <a:tailEnd type="triangle"/>
          </a:ln>
        </p:spPr>
        <p:style>
          <a:lnRef idx="2">
            <a:schemeClr val="accent1"/>
          </a:lnRef>
          <a:fillRef idx="1">
            <a:schemeClr val="lt1"/>
          </a:fillRef>
          <a:effectRef idx="0">
            <a:schemeClr val="accent1"/>
          </a:effectRef>
          <a:fontRef idx="minor">
            <a:schemeClr val="dk1"/>
          </a:fontRef>
        </p:style>
      </p:cxnSp>
      <p:cxnSp>
        <p:nvCxnSpPr>
          <p:cNvPr id="62" name="Straight Arrow Connector 61"/>
          <p:cNvCxnSpPr/>
          <p:nvPr/>
        </p:nvCxnSpPr>
        <p:spPr>
          <a:xfrm>
            <a:off x="8474697" y="1857079"/>
            <a:ext cx="18854" cy="704768"/>
          </a:xfrm>
          <a:prstGeom prst="straightConnector1">
            <a:avLst/>
          </a:prstGeom>
          <a:ln w="19050">
            <a:tailEnd type="triangle"/>
          </a:ln>
        </p:spPr>
        <p:style>
          <a:lnRef idx="2">
            <a:schemeClr val="accent1"/>
          </a:lnRef>
          <a:fillRef idx="1">
            <a:schemeClr val="lt1"/>
          </a:fillRef>
          <a:effectRef idx="0">
            <a:schemeClr val="accent1"/>
          </a:effectRef>
          <a:fontRef idx="minor">
            <a:schemeClr val="dk1"/>
          </a:fontRef>
        </p:style>
      </p:cxnSp>
      <p:cxnSp>
        <p:nvCxnSpPr>
          <p:cNvPr id="65" name="Straight Arrow Connector 64"/>
          <p:cNvCxnSpPr>
            <a:stCxn id="54" idx="1"/>
          </p:cNvCxnSpPr>
          <p:nvPr/>
        </p:nvCxnSpPr>
        <p:spPr>
          <a:xfrm flipH="1">
            <a:off x="9106293" y="2783064"/>
            <a:ext cx="453270" cy="47330"/>
          </a:xfrm>
          <a:prstGeom prst="straightConnector1">
            <a:avLst/>
          </a:prstGeom>
          <a:ln w="19050">
            <a:tailEnd type="triangle"/>
          </a:ln>
        </p:spPr>
        <p:style>
          <a:lnRef idx="2">
            <a:schemeClr val="accent1"/>
          </a:lnRef>
          <a:fillRef idx="1">
            <a:schemeClr val="lt1"/>
          </a:fillRef>
          <a:effectRef idx="0">
            <a:schemeClr val="accent1"/>
          </a:effectRef>
          <a:fontRef idx="minor">
            <a:schemeClr val="dk1"/>
          </a:fontRef>
        </p:style>
      </p:cxnSp>
      <p:cxnSp>
        <p:nvCxnSpPr>
          <p:cNvPr id="67" name="Straight Arrow Connector 66"/>
          <p:cNvCxnSpPr>
            <a:stCxn id="55" idx="1"/>
            <a:endCxn id="30" idx="3"/>
          </p:cNvCxnSpPr>
          <p:nvPr/>
        </p:nvCxnSpPr>
        <p:spPr>
          <a:xfrm flipH="1">
            <a:off x="9190741" y="3692947"/>
            <a:ext cx="368822" cy="1"/>
          </a:xfrm>
          <a:prstGeom prst="straightConnector1">
            <a:avLst/>
          </a:prstGeom>
          <a:ln w="19050">
            <a:tailEnd type="triangle"/>
          </a:ln>
        </p:spPr>
        <p:style>
          <a:lnRef idx="2">
            <a:schemeClr val="accent1"/>
          </a:lnRef>
          <a:fillRef idx="1">
            <a:schemeClr val="lt1"/>
          </a:fillRef>
          <a:effectRef idx="0">
            <a:schemeClr val="accent1"/>
          </a:effectRef>
          <a:fontRef idx="minor">
            <a:schemeClr val="dk1"/>
          </a:fontRef>
        </p:style>
      </p:cxnSp>
      <p:cxnSp>
        <p:nvCxnSpPr>
          <p:cNvPr id="70" name="Straight Arrow Connector 69"/>
          <p:cNvCxnSpPr>
            <a:stCxn id="57" idx="1"/>
          </p:cNvCxnSpPr>
          <p:nvPr/>
        </p:nvCxnSpPr>
        <p:spPr>
          <a:xfrm flipH="1" flipV="1">
            <a:off x="9190741" y="4555500"/>
            <a:ext cx="395532" cy="1"/>
          </a:xfrm>
          <a:prstGeom prst="straightConnector1">
            <a:avLst/>
          </a:prstGeom>
          <a:ln w="19050">
            <a:tailEnd type="triangle"/>
          </a:ln>
        </p:spPr>
        <p:style>
          <a:lnRef idx="2">
            <a:schemeClr val="accent1"/>
          </a:lnRef>
          <a:fillRef idx="1">
            <a:schemeClr val="lt1"/>
          </a:fillRef>
          <a:effectRef idx="0">
            <a:schemeClr val="accent1"/>
          </a:effectRef>
          <a:fontRef idx="minor">
            <a:schemeClr val="dk1"/>
          </a:fontRef>
        </p:style>
      </p:cxnSp>
      <p:cxnSp>
        <p:nvCxnSpPr>
          <p:cNvPr id="72" name="Straight Arrow Connector 71"/>
          <p:cNvCxnSpPr>
            <a:stCxn id="57" idx="2"/>
            <a:endCxn id="50" idx="1"/>
          </p:cNvCxnSpPr>
          <p:nvPr/>
        </p:nvCxnSpPr>
        <p:spPr>
          <a:xfrm flipH="1">
            <a:off x="10362018" y="4894865"/>
            <a:ext cx="1" cy="298515"/>
          </a:xfrm>
          <a:prstGeom prst="straightConnector1">
            <a:avLst/>
          </a:prstGeom>
          <a:ln w="19050">
            <a:tailEnd type="triangle"/>
          </a:ln>
        </p:spPr>
        <p:style>
          <a:lnRef idx="2">
            <a:schemeClr val="accent1"/>
          </a:lnRef>
          <a:fillRef idx="1">
            <a:schemeClr val="lt1"/>
          </a:fillRef>
          <a:effectRef idx="0">
            <a:schemeClr val="accent1"/>
          </a:effectRef>
          <a:fontRef idx="minor">
            <a:schemeClr val="dk1"/>
          </a:fontRef>
        </p:style>
      </p:cxnSp>
      <p:cxnSp>
        <p:nvCxnSpPr>
          <p:cNvPr id="76" name="Straight Arrow Connector 75"/>
          <p:cNvCxnSpPr>
            <a:stCxn id="11" idx="0"/>
          </p:cNvCxnSpPr>
          <p:nvPr/>
        </p:nvCxnSpPr>
        <p:spPr>
          <a:xfrm flipV="1">
            <a:off x="5832442" y="4894865"/>
            <a:ext cx="0" cy="396323"/>
          </a:xfrm>
          <a:prstGeom prst="straightConnector1">
            <a:avLst/>
          </a:prstGeom>
          <a:ln w="19050">
            <a:tailEnd type="triangle"/>
          </a:ln>
        </p:spPr>
        <p:style>
          <a:lnRef idx="2">
            <a:schemeClr val="accent1"/>
          </a:lnRef>
          <a:fillRef idx="1">
            <a:schemeClr val="lt1"/>
          </a:fillRef>
          <a:effectRef idx="0">
            <a:schemeClr val="accent1"/>
          </a:effectRef>
          <a:fontRef idx="minor">
            <a:schemeClr val="dk1"/>
          </a:fontRef>
        </p:style>
      </p:cxnSp>
      <p:cxnSp>
        <p:nvCxnSpPr>
          <p:cNvPr id="78" name="Straight Arrow Connector 77"/>
          <p:cNvCxnSpPr>
            <a:stCxn id="52" idx="0"/>
          </p:cNvCxnSpPr>
          <p:nvPr/>
        </p:nvCxnSpPr>
        <p:spPr>
          <a:xfrm flipH="1" flipV="1">
            <a:off x="8622774" y="4894865"/>
            <a:ext cx="1" cy="403782"/>
          </a:xfrm>
          <a:prstGeom prst="straightConnector1">
            <a:avLst/>
          </a:prstGeom>
          <a:ln w="19050">
            <a:tailEnd type="triangle"/>
          </a:ln>
        </p:spPr>
        <p:style>
          <a:lnRef idx="2">
            <a:schemeClr val="accent1"/>
          </a:lnRef>
          <a:fillRef idx="1">
            <a:schemeClr val="lt1"/>
          </a:fillRef>
          <a:effectRef idx="0">
            <a:schemeClr val="accent1"/>
          </a:effectRef>
          <a:fontRef idx="minor">
            <a:schemeClr val="dk1"/>
          </a:fontRef>
        </p:style>
      </p:cxnSp>
    </p:spTree>
    <p:extLst>
      <p:ext uri="{BB962C8B-B14F-4D97-AF65-F5344CB8AC3E}">
        <p14:creationId xmlns:p14="http://schemas.microsoft.com/office/powerpoint/2010/main" val="249202589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Netflix Eureka</a:t>
            </a:r>
            <a:endParaRPr lang="en-IN" dirty="0"/>
          </a:p>
        </p:txBody>
      </p:sp>
      <p:sp>
        <p:nvSpPr>
          <p:cNvPr id="3" name="Content Placeholder 2"/>
          <p:cNvSpPr>
            <a:spLocks noGrp="1"/>
          </p:cNvSpPr>
          <p:nvPr>
            <p:ph idx="1"/>
          </p:nvPr>
        </p:nvSpPr>
        <p:spPr>
          <a:xfrm>
            <a:off x="339365" y="1423447"/>
            <a:ext cx="11014435" cy="4753516"/>
          </a:xfrm>
        </p:spPr>
        <p:txBody>
          <a:bodyPr>
            <a:normAutofit/>
          </a:bodyPr>
          <a:lstStyle/>
          <a:p>
            <a:r>
              <a:rPr lang="en-US" sz="2000" dirty="0"/>
              <a:t>It’s a service registry that plays central role in automatic detection of different devices and services on a network.</a:t>
            </a:r>
          </a:p>
          <a:p>
            <a:r>
              <a:rPr lang="en-US" sz="2000" dirty="0"/>
              <a:t>Use to register and discover the </a:t>
            </a:r>
            <a:r>
              <a:rPr lang="en-US" sz="2000" dirty="0" err="1"/>
              <a:t>microservices</a:t>
            </a:r>
            <a:r>
              <a:rPr lang="en-US" sz="2000" dirty="0"/>
              <a:t>.</a:t>
            </a:r>
          </a:p>
          <a:p>
            <a:r>
              <a:rPr lang="en-US" sz="2000" dirty="0" err="1"/>
              <a:t>Microservices</a:t>
            </a:r>
            <a:r>
              <a:rPr lang="en-US" sz="2000" dirty="0"/>
              <a:t> will be registered as discovery client</a:t>
            </a:r>
          </a:p>
          <a:p>
            <a:r>
              <a:rPr lang="en-US" sz="2000" dirty="0"/>
              <a:t>It holds details of </a:t>
            </a:r>
            <a:r>
              <a:rPr lang="en-US" sz="2000" dirty="0" err="1"/>
              <a:t>microservices</a:t>
            </a:r>
            <a:r>
              <a:rPr lang="en-US" sz="2000" dirty="0"/>
              <a:t> running</a:t>
            </a:r>
          </a:p>
          <a:p>
            <a:r>
              <a:rPr lang="en-US" sz="2000" dirty="0"/>
              <a:t>Service Registry- </a:t>
            </a:r>
          </a:p>
          <a:p>
            <a:pPr lvl="1"/>
            <a:r>
              <a:rPr lang="en-US" sz="1600" dirty="0"/>
              <a:t>It the process of registering the </a:t>
            </a:r>
            <a:r>
              <a:rPr lang="en-US" sz="1600" dirty="0" err="1"/>
              <a:t>microservices</a:t>
            </a:r>
            <a:r>
              <a:rPr lang="en-US" sz="1600" dirty="0"/>
              <a:t> with Eureka Server.</a:t>
            </a:r>
          </a:p>
          <a:p>
            <a:pPr lvl="1"/>
            <a:r>
              <a:rPr lang="en-US" sz="1600" dirty="0"/>
              <a:t>In order to enable the service registry @</a:t>
            </a:r>
            <a:r>
              <a:rPr lang="en-US" sz="1600" dirty="0" err="1"/>
              <a:t>EnableEurekaServer</a:t>
            </a:r>
            <a:r>
              <a:rPr lang="en-US" sz="1600" dirty="0"/>
              <a:t> on the main class of spring boot application</a:t>
            </a:r>
          </a:p>
          <a:p>
            <a:r>
              <a:rPr lang="en-US" sz="2000" dirty="0"/>
              <a:t>Service Discovery- </a:t>
            </a:r>
          </a:p>
          <a:p>
            <a:pPr lvl="1"/>
            <a:r>
              <a:rPr lang="en-US" sz="1600" dirty="0"/>
              <a:t>Is the process of discovering other </a:t>
            </a:r>
            <a:r>
              <a:rPr lang="en-US" sz="1600" dirty="0" err="1"/>
              <a:t>microservices</a:t>
            </a:r>
            <a:r>
              <a:rPr lang="en-US" sz="1600" dirty="0"/>
              <a:t> in the network to make  intra-communication happen. </a:t>
            </a:r>
          </a:p>
          <a:p>
            <a:pPr lvl="1"/>
            <a:r>
              <a:rPr lang="en-US" sz="1600" dirty="0"/>
              <a:t>Eureka server maintains a registry of all the client applications running on different ports and IP addresses</a:t>
            </a:r>
          </a:p>
          <a:p>
            <a:endParaRPr lang="en-IN" sz="2000" dirty="0"/>
          </a:p>
        </p:txBody>
      </p:sp>
    </p:spTree>
    <p:extLst>
      <p:ext uri="{BB962C8B-B14F-4D97-AF65-F5344CB8AC3E}">
        <p14:creationId xmlns:p14="http://schemas.microsoft.com/office/powerpoint/2010/main" val="311362640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Service Registry &amp; Discovery</a:t>
            </a:r>
            <a:endParaRPr lang="en-IN" dirty="0"/>
          </a:p>
        </p:txBody>
      </p:sp>
      <p:sp>
        <p:nvSpPr>
          <p:cNvPr id="3" name="Content Placeholder 2"/>
          <p:cNvSpPr>
            <a:spLocks noGrp="1"/>
          </p:cNvSpPr>
          <p:nvPr>
            <p:ph idx="1"/>
          </p:nvPr>
        </p:nvSpPr>
        <p:spPr/>
        <p:txBody>
          <a:bodyPr/>
          <a:lstStyle/>
          <a:p>
            <a:r>
              <a:rPr lang="en-US" dirty="0"/>
              <a:t>Types of Service Discovery-</a:t>
            </a:r>
          </a:p>
          <a:p>
            <a:pPr lvl="1"/>
            <a:r>
              <a:rPr lang="en-US" dirty="0"/>
              <a:t>Client-Side Service Discovery – </a:t>
            </a:r>
          </a:p>
          <a:p>
            <a:pPr lvl="2"/>
            <a:r>
              <a:rPr lang="en-US" dirty="0"/>
              <a:t>Client-side service discovery allows client applications to find services by looking or querying through a service registry, in which the endpoints and service instances are all within the service registry.</a:t>
            </a:r>
          </a:p>
          <a:p>
            <a:pPr lvl="2"/>
            <a:r>
              <a:rPr lang="en-US" dirty="0"/>
              <a:t>Netflix Eureka Server, Zookeeper, Consul</a:t>
            </a:r>
          </a:p>
          <a:p>
            <a:pPr lvl="2"/>
            <a:endParaRPr lang="en-US" dirty="0"/>
          </a:p>
          <a:p>
            <a:pPr lvl="1"/>
            <a:r>
              <a:rPr lang="en-US" dirty="0"/>
              <a:t>Server-side Service Discovery –</a:t>
            </a:r>
          </a:p>
          <a:p>
            <a:pPr lvl="2"/>
            <a:r>
              <a:rPr lang="en-US" dirty="0"/>
              <a:t>Allows client applications to find the services through a router or load-balancer.</a:t>
            </a:r>
          </a:p>
          <a:p>
            <a:pPr lvl="2"/>
            <a:r>
              <a:rPr lang="en-US" dirty="0"/>
              <a:t> NGINX, AWS ELB</a:t>
            </a:r>
            <a:endParaRPr lang="en-IN" dirty="0"/>
          </a:p>
        </p:txBody>
      </p:sp>
    </p:spTree>
    <p:extLst>
      <p:ext uri="{BB962C8B-B14F-4D97-AF65-F5344CB8AC3E}">
        <p14:creationId xmlns:p14="http://schemas.microsoft.com/office/powerpoint/2010/main" val="168154854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p:cNvSpPr/>
          <p:nvPr/>
        </p:nvSpPr>
        <p:spPr>
          <a:xfrm>
            <a:off x="471340" y="1263192"/>
            <a:ext cx="10991654" cy="4930218"/>
          </a:xfrm>
          <a:prstGeom prst="rect">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sp>
        <p:nvSpPr>
          <p:cNvPr id="2" name="Title 1"/>
          <p:cNvSpPr>
            <a:spLocks noGrp="1"/>
          </p:cNvSpPr>
          <p:nvPr>
            <p:ph type="title"/>
          </p:nvPr>
        </p:nvSpPr>
        <p:spPr>
          <a:xfrm>
            <a:off x="838200" y="336845"/>
            <a:ext cx="10515600" cy="822652"/>
          </a:xfrm>
        </p:spPr>
        <p:txBody>
          <a:bodyPr/>
          <a:lstStyle/>
          <a:p>
            <a:r>
              <a:rPr lang="en-US" dirty="0"/>
              <a:t>Service Registry &amp; Discovery</a:t>
            </a:r>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82989303"/>
              </p:ext>
            </p:extLst>
          </p:nvPr>
        </p:nvGraphicFramePr>
        <p:xfrm>
          <a:off x="1183587" y="3208346"/>
          <a:ext cx="3077329" cy="2301240"/>
        </p:xfrm>
        <a:graphic>
          <a:graphicData uri="http://schemas.openxmlformats.org/drawingml/2006/table">
            <a:tbl>
              <a:tblPr firstRow="1" bandRow="1">
                <a:tableStyleId>{5C22544A-7EE6-4342-B048-85BDC9FD1C3A}</a:tableStyleId>
              </a:tblPr>
              <a:tblGrid>
                <a:gridCol w="1069420">
                  <a:extLst>
                    <a:ext uri="{9D8B030D-6E8A-4147-A177-3AD203B41FA5}">
                      <a16:colId xmlns:a16="http://schemas.microsoft.com/office/drawing/2014/main" val="2473732330"/>
                    </a:ext>
                  </a:extLst>
                </a:gridCol>
                <a:gridCol w="2007909">
                  <a:extLst>
                    <a:ext uri="{9D8B030D-6E8A-4147-A177-3AD203B41FA5}">
                      <a16:colId xmlns:a16="http://schemas.microsoft.com/office/drawing/2014/main" val="4132674782"/>
                    </a:ext>
                  </a:extLst>
                </a:gridCol>
              </a:tblGrid>
              <a:tr h="370840">
                <a:tc gridSpan="2">
                  <a:txBody>
                    <a:bodyPr/>
                    <a:lstStyle/>
                    <a:p>
                      <a:r>
                        <a:rPr lang="en-US" dirty="0"/>
                        <a:t>Service Registry</a:t>
                      </a:r>
                      <a:endParaRPr lang="en-IN" dirty="0"/>
                    </a:p>
                  </a:txBody>
                  <a:tcPr/>
                </a:tc>
                <a:tc hMerge="1">
                  <a:txBody>
                    <a:bodyPr/>
                    <a:lstStyle/>
                    <a:p>
                      <a:endParaRPr lang="en-IN" dirty="0"/>
                    </a:p>
                  </a:txBody>
                  <a:tcPr/>
                </a:tc>
                <a:extLst>
                  <a:ext uri="{0D108BD9-81ED-4DB2-BD59-A6C34878D82A}">
                    <a16:rowId xmlns:a16="http://schemas.microsoft.com/office/drawing/2014/main" val="4203515922"/>
                  </a:ext>
                </a:extLst>
              </a:tr>
              <a:tr h="370840">
                <a:tc>
                  <a:txBody>
                    <a:bodyPr/>
                    <a:lstStyle/>
                    <a:p>
                      <a:r>
                        <a:rPr lang="en-US" dirty="0"/>
                        <a:t>Key</a:t>
                      </a:r>
                      <a:endParaRPr lang="en-IN" dirty="0"/>
                    </a:p>
                  </a:txBody>
                  <a:tcPr/>
                </a:tc>
                <a:tc>
                  <a:txBody>
                    <a:bodyPr/>
                    <a:lstStyle/>
                    <a:p>
                      <a:r>
                        <a:rPr lang="en-US" dirty="0"/>
                        <a:t>Instance List</a:t>
                      </a:r>
                      <a:endParaRPr lang="en-IN" dirty="0"/>
                    </a:p>
                  </a:txBody>
                  <a:tcPr/>
                </a:tc>
                <a:extLst>
                  <a:ext uri="{0D108BD9-81ED-4DB2-BD59-A6C34878D82A}">
                    <a16:rowId xmlns:a16="http://schemas.microsoft.com/office/drawing/2014/main" val="3195411423"/>
                  </a:ext>
                </a:extLst>
              </a:tr>
              <a:tr h="370840">
                <a:tc>
                  <a:txBody>
                    <a:bodyPr/>
                    <a:lstStyle/>
                    <a:p>
                      <a:r>
                        <a:rPr lang="en-US" dirty="0"/>
                        <a:t>Service A</a:t>
                      </a:r>
                      <a:endParaRPr lang="en-IN" dirty="0"/>
                    </a:p>
                  </a:txBody>
                  <a:tcPr/>
                </a:tc>
                <a:tc>
                  <a:txBody>
                    <a:bodyPr/>
                    <a:lstStyle/>
                    <a:p>
                      <a:r>
                        <a:rPr lang="en-US" dirty="0"/>
                        <a:t>111.22.33.01:8080</a:t>
                      </a:r>
                      <a:endParaRPr lang="en-IN" dirty="0"/>
                    </a:p>
                  </a:txBody>
                  <a:tcPr/>
                </a:tc>
                <a:extLst>
                  <a:ext uri="{0D108BD9-81ED-4DB2-BD59-A6C34878D82A}">
                    <a16:rowId xmlns:a16="http://schemas.microsoft.com/office/drawing/2014/main" val="1918238254"/>
                  </a:ext>
                </a:extLst>
              </a:tr>
              <a:tr h="370840">
                <a:tc>
                  <a:txBody>
                    <a:bodyPr/>
                    <a:lstStyle/>
                    <a:p>
                      <a:r>
                        <a:rPr lang="en-US" dirty="0"/>
                        <a:t>Service B</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111.22.34.01:8081</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111.22.35.01:8082</a:t>
                      </a:r>
                      <a:endParaRPr lang="en-I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111.22.36.01:8083</a:t>
                      </a:r>
                      <a:endParaRPr lang="en-I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111.22.37.01:8084</a:t>
                      </a:r>
                      <a:endParaRPr lang="en-IN" dirty="0"/>
                    </a:p>
                  </a:txBody>
                  <a:tcPr/>
                </a:tc>
                <a:extLst>
                  <a:ext uri="{0D108BD9-81ED-4DB2-BD59-A6C34878D82A}">
                    <a16:rowId xmlns:a16="http://schemas.microsoft.com/office/drawing/2014/main" val="1232061904"/>
                  </a:ext>
                </a:extLst>
              </a:tr>
            </a:tbl>
          </a:graphicData>
        </a:graphic>
      </p:graphicFrame>
      <p:sp>
        <p:nvSpPr>
          <p:cNvPr id="5" name="Rectangle 4"/>
          <p:cNvSpPr/>
          <p:nvPr/>
        </p:nvSpPr>
        <p:spPr>
          <a:xfrm>
            <a:off x="4674819" y="3717943"/>
            <a:ext cx="2187019" cy="1282045"/>
          </a:xfrm>
          <a:prstGeom prst="rect">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err="1"/>
              <a:t>DiscoveryService</a:t>
            </a:r>
            <a:endParaRPr lang="en-IN" dirty="0"/>
          </a:p>
        </p:txBody>
      </p:sp>
      <p:cxnSp>
        <p:nvCxnSpPr>
          <p:cNvPr id="7" name="Straight Arrow Connector 6"/>
          <p:cNvCxnSpPr>
            <a:stCxn id="5" idx="1"/>
            <a:endCxn id="4" idx="3"/>
          </p:cNvCxnSpPr>
          <p:nvPr/>
        </p:nvCxnSpPr>
        <p:spPr>
          <a:xfrm flipH="1">
            <a:off x="4260916" y="4358966"/>
            <a:ext cx="413903" cy="0"/>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7985552" y="3087281"/>
            <a:ext cx="2916696" cy="369332"/>
          </a:xfrm>
          <a:prstGeom prst="rect">
            <a:avLst/>
          </a:prstGeom>
          <a:ln w="28575"/>
        </p:spPr>
        <p:style>
          <a:lnRef idx="2">
            <a:schemeClr val="accent1"/>
          </a:lnRef>
          <a:fillRef idx="1">
            <a:schemeClr val="lt1"/>
          </a:fillRef>
          <a:effectRef idx="0">
            <a:schemeClr val="accent1"/>
          </a:effectRef>
          <a:fontRef idx="minor">
            <a:schemeClr val="dk1"/>
          </a:fontRef>
        </p:style>
        <p:txBody>
          <a:bodyPr wrap="none">
            <a:spAutoFit/>
          </a:bodyPr>
          <a:lstStyle/>
          <a:p>
            <a:pPr lvl="0">
              <a:defRPr/>
            </a:pPr>
            <a:r>
              <a:rPr lang="en-US" dirty="0"/>
              <a:t>Service B- 111.22.34.01:8081</a:t>
            </a:r>
          </a:p>
        </p:txBody>
      </p:sp>
      <p:sp>
        <p:nvSpPr>
          <p:cNvPr id="11" name="Rectangle 10"/>
          <p:cNvSpPr/>
          <p:nvPr/>
        </p:nvSpPr>
        <p:spPr>
          <a:xfrm>
            <a:off x="7985552" y="3671541"/>
            <a:ext cx="2916696" cy="369332"/>
          </a:xfrm>
          <a:prstGeom prst="rect">
            <a:avLst/>
          </a:prstGeom>
          <a:ln w="28575"/>
        </p:spPr>
        <p:style>
          <a:lnRef idx="2">
            <a:schemeClr val="accent1"/>
          </a:lnRef>
          <a:fillRef idx="1">
            <a:schemeClr val="lt1"/>
          </a:fillRef>
          <a:effectRef idx="0">
            <a:schemeClr val="accent1"/>
          </a:effectRef>
          <a:fontRef idx="minor">
            <a:schemeClr val="dk1"/>
          </a:fontRef>
        </p:style>
        <p:txBody>
          <a:bodyPr wrap="none">
            <a:spAutoFit/>
          </a:bodyPr>
          <a:lstStyle/>
          <a:p>
            <a:pPr lvl="0">
              <a:defRPr/>
            </a:pPr>
            <a:r>
              <a:rPr lang="en-US" dirty="0"/>
              <a:t>Service B- 111.22.35.01:8082</a:t>
            </a:r>
          </a:p>
        </p:txBody>
      </p:sp>
      <p:sp>
        <p:nvSpPr>
          <p:cNvPr id="12" name="Rectangle 11"/>
          <p:cNvSpPr/>
          <p:nvPr/>
        </p:nvSpPr>
        <p:spPr>
          <a:xfrm>
            <a:off x="7985552" y="4335195"/>
            <a:ext cx="2916696" cy="369332"/>
          </a:xfrm>
          <a:prstGeom prst="rect">
            <a:avLst/>
          </a:prstGeom>
          <a:ln w="28575"/>
        </p:spPr>
        <p:style>
          <a:lnRef idx="2">
            <a:schemeClr val="accent1"/>
          </a:lnRef>
          <a:fillRef idx="1">
            <a:schemeClr val="lt1"/>
          </a:fillRef>
          <a:effectRef idx="0">
            <a:schemeClr val="accent1"/>
          </a:effectRef>
          <a:fontRef idx="minor">
            <a:schemeClr val="dk1"/>
          </a:fontRef>
        </p:style>
        <p:txBody>
          <a:bodyPr wrap="none">
            <a:spAutoFit/>
          </a:bodyPr>
          <a:lstStyle/>
          <a:p>
            <a:pPr lvl="0">
              <a:defRPr/>
            </a:pPr>
            <a:r>
              <a:rPr lang="en-US" dirty="0"/>
              <a:t>Service B- 111.22.36.01:8083</a:t>
            </a:r>
          </a:p>
        </p:txBody>
      </p:sp>
      <p:sp>
        <p:nvSpPr>
          <p:cNvPr id="13" name="Rectangle 12"/>
          <p:cNvSpPr/>
          <p:nvPr/>
        </p:nvSpPr>
        <p:spPr>
          <a:xfrm>
            <a:off x="7985552" y="4998849"/>
            <a:ext cx="2916696" cy="369332"/>
          </a:xfrm>
          <a:prstGeom prst="rect">
            <a:avLst/>
          </a:prstGeom>
          <a:ln w="28575"/>
        </p:spPr>
        <p:style>
          <a:lnRef idx="2">
            <a:schemeClr val="accent1"/>
          </a:lnRef>
          <a:fillRef idx="1">
            <a:schemeClr val="lt1"/>
          </a:fillRef>
          <a:effectRef idx="0">
            <a:schemeClr val="accent1"/>
          </a:effectRef>
          <a:fontRef idx="minor">
            <a:schemeClr val="dk1"/>
          </a:fontRef>
        </p:style>
        <p:txBody>
          <a:bodyPr wrap="none">
            <a:spAutoFit/>
          </a:bodyPr>
          <a:lstStyle/>
          <a:p>
            <a:pPr lvl="0">
              <a:defRPr/>
            </a:pPr>
            <a:r>
              <a:rPr lang="en-US" dirty="0"/>
              <a:t>Service B- 111.22.37.01:8084</a:t>
            </a:r>
          </a:p>
        </p:txBody>
      </p:sp>
      <p:sp>
        <p:nvSpPr>
          <p:cNvPr id="14" name="Rectangle 13"/>
          <p:cNvSpPr/>
          <p:nvPr/>
        </p:nvSpPr>
        <p:spPr>
          <a:xfrm>
            <a:off x="1921679" y="1634708"/>
            <a:ext cx="2924711" cy="369332"/>
          </a:xfrm>
          <a:prstGeom prst="rect">
            <a:avLst/>
          </a:prstGeom>
          <a:ln w="28575"/>
        </p:spPr>
        <p:style>
          <a:lnRef idx="2">
            <a:schemeClr val="accent1"/>
          </a:lnRef>
          <a:fillRef idx="1">
            <a:schemeClr val="lt1"/>
          </a:fillRef>
          <a:effectRef idx="0">
            <a:schemeClr val="accent1"/>
          </a:effectRef>
          <a:fontRef idx="minor">
            <a:schemeClr val="dk1"/>
          </a:fontRef>
        </p:style>
        <p:txBody>
          <a:bodyPr wrap="none">
            <a:spAutoFit/>
          </a:bodyPr>
          <a:lstStyle/>
          <a:p>
            <a:pPr lvl="0">
              <a:defRPr/>
            </a:pPr>
            <a:r>
              <a:rPr lang="en-US" dirty="0"/>
              <a:t>Service A- 111.22.33.01:8080</a:t>
            </a:r>
          </a:p>
        </p:txBody>
      </p:sp>
      <p:sp>
        <p:nvSpPr>
          <p:cNvPr id="15" name="Rectangle 14"/>
          <p:cNvSpPr/>
          <p:nvPr/>
        </p:nvSpPr>
        <p:spPr>
          <a:xfrm>
            <a:off x="5239732" y="2537700"/>
            <a:ext cx="1524000" cy="801278"/>
          </a:xfrm>
          <a:prstGeom prst="rect">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err="1"/>
              <a:t>LoadBalancer</a:t>
            </a:r>
            <a:endParaRPr lang="en-IN" dirty="0"/>
          </a:p>
        </p:txBody>
      </p:sp>
      <p:sp>
        <p:nvSpPr>
          <p:cNvPr id="16" name="Left Brace 15"/>
          <p:cNvSpPr/>
          <p:nvPr/>
        </p:nvSpPr>
        <p:spPr>
          <a:xfrm>
            <a:off x="7275742" y="3184576"/>
            <a:ext cx="584461" cy="2183605"/>
          </a:xfrm>
          <a:prstGeom prst="leftBrace">
            <a:avLst>
              <a:gd name="adj1" fmla="val 44685"/>
              <a:gd name="adj2" fmla="val 47841"/>
            </a:avLst>
          </a:prstGeom>
          <a:ln w="38100">
            <a:solidFill>
              <a:schemeClr val="accent2"/>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cxnSp>
        <p:nvCxnSpPr>
          <p:cNvPr id="18" name="Elbow Connector 17"/>
          <p:cNvCxnSpPr>
            <a:stCxn id="14" idx="2"/>
          </p:cNvCxnSpPr>
          <p:nvPr/>
        </p:nvCxnSpPr>
        <p:spPr>
          <a:xfrm rot="16200000" flipH="1">
            <a:off x="3375318" y="2012757"/>
            <a:ext cx="1747782" cy="1730348"/>
          </a:xfrm>
          <a:prstGeom prst="bentConnector3">
            <a:avLst>
              <a:gd name="adj1" fmla="val 50000"/>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6001732" y="3184576"/>
            <a:ext cx="0" cy="671631"/>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6070863" y="3369559"/>
            <a:ext cx="762901" cy="369332"/>
          </a:xfrm>
          <a:prstGeom prst="rect">
            <a:avLst/>
          </a:prstGeom>
          <a:noFill/>
        </p:spPr>
        <p:txBody>
          <a:bodyPr wrap="none" rtlCol="0">
            <a:spAutoFit/>
          </a:bodyPr>
          <a:lstStyle/>
          <a:p>
            <a:r>
              <a:rPr lang="en-US" dirty="0"/>
              <a:t>Query</a:t>
            </a:r>
            <a:endParaRPr lang="en-IN" dirty="0"/>
          </a:p>
        </p:txBody>
      </p:sp>
      <p:cxnSp>
        <p:nvCxnSpPr>
          <p:cNvPr id="26" name="Elbow Connector 25"/>
          <p:cNvCxnSpPr>
            <a:stCxn id="14" idx="2"/>
          </p:cNvCxnSpPr>
          <p:nvPr/>
        </p:nvCxnSpPr>
        <p:spPr>
          <a:xfrm rot="16200000" flipH="1">
            <a:off x="3970583" y="1417491"/>
            <a:ext cx="682600" cy="1855697"/>
          </a:xfrm>
          <a:prstGeom prst="bentConnector2">
            <a:avLst/>
          </a:prstGeom>
          <a:ln w="38100">
            <a:solidFill>
              <a:schemeClr val="accent1"/>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3885961" y="2347685"/>
            <a:ext cx="944297" cy="369332"/>
          </a:xfrm>
          <a:prstGeom prst="rect">
            <a:avLst/>
          </a:prstGeom>
          <a:noFill/>
        </p:spPr>
        <p:txBody>
          <a:bodyPr wrap="none" rtlCol="0">
            <a:spAutoFit/>
          </a:bodyPr>
          <a:lstStyle/>
          <a:p>
            <a:r>
              <a:rPr lang="en-US" dirty="0"/>
              <a:t>Request</a:t>
            </a:r>
            <a:endParaRPr lang="en-IN" dirty="0"/>
          </a:p>
        </p:txBody>
      </p:sp>
    </p:spTree>
    <p:extLst>
      <p:ext uri="{BB962C8B-B14F-4D97-AF65-F5344CB8AC3E}">
        <p14:creationId xmlns:p14="http://schemas.microsoft.com/office/powerpoint/2010/main" val="95289363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create Eureka Server-</a:t>
            </a:r>
            <a:endParaRPr lang="en-IN" dirty="0"/>
          </a:p>
        </p:txBody>
      </p:sp>
      <p:sp>
        <p:nvSpPr>
          <p:cNvPr id="3" name="Content Placeholder 2"/>
          <p:cNvSpPr>
            <a:spLocks noGrp="1"/>
          </p:cNvSpPr>
          <p:nvPr>
            <p:ph idx="1"/>
          </p:nvPr>
        </p:nvSpPr>
        <p:spPr>
          <a:xfrm>
            <a:off x="838200" y="1690688"/>
            <a:ext cx="10515600" cy="4486275"/>
          </a:xfrm>
        </p:spPr>
        <p:txBody>
          <a:bodyPr>
            <a:noAutofit/>
          </a:bodyPr>
          <a:lstStyle/>
          <a:p>
            <a:r>
              <a:rPr lang="en-US" sz="1600" dirty="0"/>
              <a:t>1. Create a spring boot project with below </a:t>
            </a:r>
            <a:r>
              <a:rPr lang="en-US" sz="1600" dirty="0" err="1"/>
              <a:t>depenedency</a:t>
            </a:r>
            <a:r>
              <a:rPr lang="en-US" sz="1600" dirty="0"/>
              <a:t>-</a:t>
            </a:r>
          </a:p>
          <a:p>
            <a:r>
              <a:rPr lang="en-IN" sz="1600" dirty="0"/>
              <a:t>&lt;dependency&gt;</a:t>
            </a:r>
          </a:p>
          <a:p>
            <a:r>
              <a:rPr lang="en-IN" sz="1600" dirty="0"/>
              <a:t>&lt;</a:t>
            </a:r>
            <a:r>
              <a:rPr lang="en-IN" sz="1600" dirty="0" err="1"/>
              <a:t>groupId</a:t>
            </a:r>
            <a:r>
              <a:rPr lang="en-IN" sz="1600" dirty="0"/>
              <a:t>&gt;</a:t>
            </a:r>
            <a:r>
              <a:rPr lang="en-IN" sz="1600" dirty="0" err="1"/>
              <a:t>org.springframework.cloud</a:t>
            </a:r>
            <a:r>
              <a:rPr lang="en-IN" sz="1600" dirty="0"/>
              <a:t>&lt;/</a:t>
            </a:r>
            <a:r>
              <a:rPr lang="en-IN" sz="1600" dirty="0" err="1"/>
              <a:t>groupId</a:t>
            </a:r>
            <a:r>
              <a:rPr lang="en-IN" sz="1600" dirty="0"/>
              <a:t>&gt;</a:t>
            </a:r>
          </a:p>
          <a:p>
            <a:r>
              <a:rPr lang="en-IN" sz="1600" dirty="0"/>
              <a:t>&lt;</a:t>
            </a:r>
            <a:r>
              <a:rPr lang="en-IN" sz="1600" dirty="0" err="1"/>
              <a:t>artifactId</a:t>
            </a:r>
            <a:r>
              <a:rPr lang="en-IN" sz="1600" dirty="0"/>
              <a:t>&gt;</a:t>
            </a:r>
            <a:r>
              <a:rPr lang="en-IN" sz="1600" b="1" dirty="0"/>
              <a:t>spring-cloud-starter-</a:t>
            </a:r>
            <a:r>
              <a:rPr lang="en-IN" sz="1600" b="1" dirty="0" err="1"/>
              <a:t>netflix</a:t>
            </a:r>
            <a:r>
              <a:rPr lang="en-IN" sz="1600" b="1" dirty="0"/>
              <a:t>-eureka-server</a:t>
            </a:r>
            <a:r>
              <a:rPr lang="en-IN" sz="1600" dirty="0"/>
              <a:t>&lt;/</a:t>
            </a:r>
            <a:r>
              <a:rPr lang="en-IN" sz="1600" dirty="0" err="1"/>
              <a:t>artifactId</a:t>
            </a:r>
            <a:r>
              <a:rPr lang="en-IN" sz="1600" dirty="0"/>
              <a:t>&gt;</a:t>
            </a:r>
          </a:p>
          <a:p>
            <a:r>
              <a:rPr lang="en-IN" sz="1600" dirty="0"/>
              <a:t>&lt;/dependency&gt;</a:t>
            </a:r>
          </a:p>
          <a:p>
            <a:pPr marL="0" indent="0">
              <a:buNone/>
            </a:pPr>
            <a:r>
              <a:rPr lang="en-US" sz="1600" dirty="0"/>
              <a:t>2. Apply the annotation </a:t>
            </a:r>
            <a:r>
              <a:rPr lang="en-US" sz="1600" b="1" dirty="0"/>
              <a:t>@</a:t>
            </a:r>
            <a:r>
              <a:rPr lang="en-US" sz="1600" b="1" dirty="0" err="1"/>
              <a:t>EnableEurekaServer</a:t>
            </a:r>
            <a:r>
              <a:rPr lang="en-US" sz="1600" b="1" dirty="0"/>
              <a:t> </a:t>
            </a:r>
            <a:r>
              <a:rPr lang="en-US" sz="1600" dirty="0"/>
              <a:t>on </a:t>
            </a:r>
            <a:r>
              <a:rPr lang="en-US" sz="1600" dirty="0" err="1"/>
              <a:t>mainc</a:t>
            </a:r>
            <a:r>
              <a:rPr lang="en-US" sz="1600" dirty="0"/>
              <a:t> lass of your application.</a:t>
            </a:r>
          </a:p>
          <a:p>
            <a:pPr marL="0" indent="0">
              <a:buNone/>
            </a:pPr>
            <a:r>
              <a:rPr lang="en-US" sz="1600" dirty="0"/>
              <a:t>3. Add below properties in </a:t>
            </a:r>
            <a:r>
              <a:rPr lang="en-US" sz="1600" dirty="0" err="1"/>
              <a:t>application.properties</a:t>
            </a:r>
            <a:r>
              <a:rPr lang="en-US" sz="1600" dirty="0"/>
              <a:t> file</a:t>
            </a:r>
          </a:p>
          <a:p>
            <a:r>
              <a:rPr lang="en-IN" sz="1600" dirty="0"/>
              <a:t>#default port no 8761 for Eureka Server</a:t>
            </a:r>
          </a:p>
          <a:p>
            <a:r>
              <a:rPr lang="en-IN" sz="1600" dirty="0" err="1"/>
              <a:t>server.port</a:t>
            </a:r>
            <a:r>
              <a:rPr lang="en-IN" sz="1600" dirty="0"/>
              <a:t>=8761</a:t>
            </a:r>
          </a:p>
          <a:p>
            <a:r>
              <a:rPr lang="en-IN" sz="1600" dirty="0"/>
              <a:t>#by default below property is true, Eureka server itself </a:t>
            </a:r>
            <a:r>
              <a:rPr lang="en-IN" sz="1600" dirty="0" err="1"/>
              <a:t>can'nt</a:t>
            </a:r>
            <a:r>
              <a:rPr lang="en-IN" sz="1600" dirty="0"/>
              <a:t> be registered</a:t>
            </a:r>
          </a:p>
          <a:p>
            <a:r>
              <a:rPr lang="en-IN" sz="1600" dirty="0" err="1"/>
              <a:t>eureka.client.register</a:t>
            </a:r>
            <a:r>
              <a:rPr lang="en-IN" sz="1600" dirty="0"/>
              <a:t>-with-eureka=false</a:t>
            </a:r>
          </a:p>
          <a:p>
            <a:r>
              <a:rPr lang="en-IN" sz="1600" dirty="0"/>
              <a:t>#Eureka Server will never try to fetch registry as it is itself having a registry</a:t>
            </a:r>
          </a:p>
          <a:p>
            <a:r>
              <a:rPr lang="en-IN" sz="1600" dirty="0" err="1"/>
              <a:t>eureka.client.fetch</a:t>
            </a:r>
            <a:r>
              <a:rPr lang="en-IN" sz="1600" dirty="0"/>
              <a:t>-registry=false</a:t>
            </a:r>
            <a:endParaRPr lang="en-US" sz="1600" dirty="0"/>
          </a:p>
          <a:p>
            <a:endParaRPr lang="en-IN" sz="1600" dirty="0"/>
          </a:p>
        </p:txBody>
      </p:sp>
    </p:spTree>
    <p:extLst>
      <p:ext uri="{BB962C8B-B14F-4D97-AF65-F5344CB8AC3E}">
        <p14:creationId xmlns:p14="http://schemas.microsoft.com/office/powerpoint/2010/main" val="377993215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83287"/>
          </a:xfrm>
        </p:spPr>
        <p:txBody>
          <a:bodyPr>
            <a:normAutofit fontScale="90000"/>
          </a:bodyPr>
          <a:lstStyle/>
          <a:p>
            <a:r>
              <a:rPr lang="en-US" sz="3200" dirty="0"/>
              <a:t>How to register and discover </a:t>
            </a:r>
            <a:r>
              <a:rPr lang="en-US" sz="3200" dirty="0" err="1"/>
              <a:t>Microservices</a:t>
            </a:r>
            <a:r>
              <a:rPr lang="en-US" sz="3200" dirty="0"/>
              <a:t> using Netflix Eureka </a:t>
            </a:r>
            <a:endParaRPr lang="en-IN" sz="3200" dirty="0"/>
          </a:p>
        </p:txBody>
      </p:sp>
      <p:sp>
        <p:nvSpPr>
          <p:cNvPr id="3" name="Content Placeholder 2"/>
          <p:cNvSpPr>
            <a:spLocks noGrp="1"/>
          </p:cNvSpPr>
          <p:nvPr>
            <p:ph idx="1"/>
          </p:nvPr>
        </p:nvSpPr>
        <p:spPr>
          <a:xfrm>
            <a:off x="838200" y="848412"/>
            <a:ext cx="10515600" cy="5328551"/>
          </a:xfrm>
        </p:spPr>
        <p:txBody>
          <a:bodyPr>
            <a:normAutofit/>
          </a:bodyPr>
          <a:lstStyle/>
          <a:p>
            <a:r>
              <a:rPr lang="en-US" sz="1800" dirty="0"/>
              <a:t>1. Create spring Project for </a:t>
            </a:r>
            <a:r>
              <a:rPr lang="en-US" sz="1800" dirty="0" err="1"/>
              <a:t>microservice</a:t>
            </a:r>
            <a:r>
              <a:rPr lang="en-US" sz="1800" dirty="0"/>
              <a:t> with dependency</a:t>
            </a:r>
          </a:p>
          <a:p>
            <a:r>
              <a:rPr lang="en-IN" sz="1800" dirty="0"/>
              <a:t>&lt;dependency&gt;</a:t>
            </a:r>
          </a:p>
          <a:p>
            <a:r>
              <a:rPr lang="en-IN" sz="1800" dirty="0"/>
              <a:t>&lt;</a:t>
            </a:r>
            <a:r>
              <a:rPr lang="en-IN" sz="1800" dirty="0" err="1"/>
              <a:t>groupId</a:t>
            </a:r>
            <a:r>
              <a:rPr lang="en-IN" sz="1800" dirty="0"/>
              <a:t>&gt;</a:t>
            </a:r>
            <a:r>
              <a:rPr lang="en-IN" sz="1800" dirty="0" err="1"/>
              <a:t>org.springframework.cloud</a:t>
            </a:r>
            <a:r>
              <a:rPr lang="en-IN" sz="1800" dirty="0"/>
              <a:t>&lt;/</a:t>
            </a:r>
            <a:r>
              <a:rPr lang="en-IN" sz="1800" dirty="0" err="1"/>
              <a:t>groupId</a:t>
            </a:r>
            <a:r>
              <a:rPr lang="en-IN" sz="1800" dirty="0"/>
              <a:t>&gt;</a:t>
            </a:r>
          </a:p>
          <a:p>
            <a:r>
              <a:rPr lang="en-IN" sz="1800" dirty="0"/>
              <a:t>&lt;</a:t>
            </a:r>
            <a:r>
              <a:rPr lang="en-IN" sz="1800" dirty="0" err="1"/>
              <a:t>artifactId</a:t>
            </a:r>
            <a:r>
              <a:rPr lang="en-IN" sz="1800" dirty="0"/>
              <a:t>&gt;spring-cloud-starter-</a:t>
            </a:r>
            <a:r>
              <a:rPr lang="en-IN" sz="1800" dirty="0" err="1"/>
              <a:t>netflix</a:t>
            </a:r>
            <a:r>
              <a:rPr lang="en-IN" sz="1800" dirty="0"/>
              <a:t>-eureka-client&lt;/</a:t>
            </a:r>
            <a:r>
              <a:rPr lang="en-IN" sz="1800" dirty="0" err="1"/>
              <a:t>artifactId</a:t>
            </a:r>
            <a:r>
              <a:rPr lang="en-IN" sz="1800" dirty="0"/>
              <a:t>&gt;</a:t>
            </a:r>
          </a:p>
          <a:p>
            <a:r>
              <a:rPr lang="en-IN" sz="1800" dirty="0"/>
              <a:t>&lt;/dependency&gt;</a:t>
            </a:r>
          </a:p>
          <a:p>
            <a:r>
              <a:rPr lang="en-US" sz="1800" dirty="0"/>
              <a:t>2. Add annotation on Main class of </a:t>
            </a:r>
            <a:r>
              <a:rPr lang="en-US" sz="1800" dirty="0" err="1"/>
              <a:t>microservice</a:t>
            </a:r>
            <a:r>
              <a:rPr lang="en-US" sz="1800" dirty="0"/>
              <a:t> application </a:t>
            </a:r>
            <a:r>
              <a:rPr lang="en-US" sz="1800" b="1" dirty="0"/>
              <a:t>@</a:t>
            </a:r>
            <a:r>
              <a:rPr lang="en-US" sz="1800" b="1" dirty="0" err="1"/>
              <a:t>EnableEurekaClient</a:t>
            </a:r>
            <a:endParaRPr lang="en-IN" sz="1800" b="1" dirty="0"/>
          </a:p>
          <a:p>
            <a:r>
              <a:rPr lang="en-US" sz="1800" dirty="0"/>
              <a:t>3. Modify </a:t>
            </a:r>
            <a:r>
              <a:rPr lang="en-US" sz="1800" dirty="0" err="1"/>
              <a:t>application.properties</a:t>
            </a:r>
            <a:r>
              <a:rPr lang="en-US" sz="1800" dirty="0"/>
              <a:t> file-, along with existing properties.</a:t>
            </a:r>
          </a:p>
          <a:p>
            <a:r>
              <a:rPr lang="en-IN" sz="1800" dirty="0" err="1"/>
              <a:t>server.port</a:t>
            </a:r>
            <a:r>
              <a:rPr lang="en-IN" sz="1800" dirty="0"/>
              <a:t>=8082</a:t>
            </a:r>
          </a:p>
          <a:p>
            <a:r>
              <a:rPr lang="en-IN" sz="1800" dirty="0" err="1"/>
              <a:t>eureka.client.service-url.defaultZone</a:t>
            </a:r>
            <a:r>
              <a:rPr lang="en-IN" sz="1800" dirty="0"/>
              <a:t>=http://localhost:8761/eureka</a:t>
            </a:r>
          </a:p>
        </p:txBody>
      </p:sp>
    </p:spTree>
    <p:extLst>
      <p:ext uri="{BB962C8B-B14F-4D97-AF65-F5344CB8AC3E}">
        <p14:creationId xmlns:p14="http://schemas.microsoft.com/office/powerpoint/2010/main" val="192038621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a:t>
            </a:r>
            <a:r>
              <a:rPr lang="en-US"/>
              <a:t>to execute -</a:t>
            </a:r>
            <a:endParaRPr lang="en-IN" dirty="0"/>
          </a:p>
        </p:txBody>
      </p:sp>
      <p:sp>
        <p:nvSpPr>
          <p:cNvPr id="3" name="Content Placeholder 2"/>
          <p:cNvSpPr>
            <a:spLocks noGrp="1"/>
          </p:cNvSpPr>
          <p:nvPr>
            <p:ph idx="1"/>
          </p:nvPr>
        </p:nvSpPr>
        <p:spPr/>
        <p:txBody>
          <a:bodyPr/>
          <a:lstStyle/>
          <a:p>
            <a:r>
              <a:rPr lang="en-US" dirty="0"/>
              <a:t>1. Start the Eureka Server</a:t>
            </a:r>
          </a:p>
          <a:p>
            <a:r>
              <a:rPr lang="en-US" dirty="0"/>
              <a:t>2. Start the Provider Application</a:t>
            </a:r>
          </a:p>
          <a:p>
            <a:r>
              <a:rPr lang="en-US" dirty="0"/>
              <a:t>3. Start the consumer application</a:t>
            </a:r>
            <a:endParaRPr lang="en-IN" dirty="0"/>
          </a:p>
        </p:txBody>
      </p:sp>
    </p:spTree>
    <p:extLst>
      <p:ext uri="{BB962C8B-B14F-4D97-AF65-F5344CB8AC3E}">
        <p14:creationId xmlns:p14="http://schemas.microsoft.com/office/powerpoint/2010/main" val="3794091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9" name="Rectangle 3078">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81" name="Freeform: Shape 3080">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83" name="Rectangle 3082">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85" name="Rectangle 3084">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87" name="Freeform: Shape 3086">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089" name="Isosceles Triangle 3088">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descr="jpa-architecture-3">
            <a:extLst>
              <a:ext uri="{FF2B5EF4-FFF2-40B4-BE49-F238E27FC236}">
                <a16:creationId xmlns:a16="http://schemas.microsoft.com/office/drawing/2014/main" id="{B0BF8221-3E46-A243-9946-B26A451AFBEF}"/>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510761" y="643467"/>
            <a:ext cx="9170478" cy="5571065"/>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3091" name="Isosceles Triangle 3090">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24E43BD7-4CA6-61AA-EB05-4E195D09DB78}"/>
              </a:ext>
            </a:extLst>
          </p:cNvPr>
          <p:cNvSpPr txBox="1"/>
          <p:nvPr/>
        </p:nvSpPr>
        <p:spPr>
          <a:xfrm>
            <a:off x="1743466" y="208221"/>
            <a:ext cx="6102416" cy="1064394"/>
          </a:xfrm>
          <a:prstGeom prst="rect">
            <a:avLst/>
          </a:prstGeom>
          <a:noFill/>
        </p:spPr>
        <p:txBody>
          <a:bodyPr wrap="square">
            <a:spAutoFit/>
          </a:bodyPr>
          <a:lstStyle/>
          <a:p>
            <a:pPr algn="just">
              <a:spcBef>
                <a:spcPts val="2398"/>
              </a:spcBef>
              <a:spcAft>
                <a:spcPts val="1123"/>
              </a:spcAft>
            </a:pPr>
            <a:r>
              <a:rPr lang="en-US" sz="1800" b="1" i="0" dirty="0">
                <a:solidFill>
                  <a:srgbClr val="C00000"/>
                </a:solidFill>
                <a:effectLst/>
                <a:latin typeface="Cambria" panose="02040503050406030204" pitchFamily="18" charset="0"/>
              </a:rPr>
              <a:t>JPA Classes Relationship with </a:t>
            </a:r>
            <a:r>
              <a:rPr lang="en-US" sz="1800" b="1" i="0" dirty="0" err="1">
                <a:solidFill>
                  <a:srgbClr val="C00000"/>
                </a:solidFill>
                <a:effectLst/>
                <a:latin typeface="Cambria" panose="02040503050406030204" pitchFamily="18" charset="0"/>
              </a:rPr>
              <a:t>EntityManager</a:t>
            </a:r>
            <a:r>
              <a:rPr lang="en-US" sz="1800" b="1" i="0" dirty="0">
                <a:solidFill>
                  <a:srgbClr val="C00000"/>
                </a:solidFill>
                <a:effectLst/>
                <a:latin typeface="Cambria" panose="02040503050406030204" pitchFamily="18" charset="0"/>
              </a:rPr>
              <a:t> class</a:t>
            </a:r>
          </a:p>
          <a:p>
            <a:br>
              <a:rPr lang="en-US" dirty="0"/>
            </a:br>
            <a:endParaRPr lang="en-IN" dirty="0"/>
          </a:p>
        </p:txBody>
      </p:sp>
    </p:spTree>
    <p:extLst>
      <p:ext uri="{BB962C8B-B14F-4D97-AF65-F5344CB8AC3E}">
        <p14:creationId xmlns:p14="http://schemas.microsoft.com/office/powerpoint/2010/main" val="2274230905"/>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82804" y="282804"/>
            <a:ext cx="11547835" cy="646331"/>
          </a:xfrm>
          <a:prstGeom prst="rect">
            <a:avLst/>
          </a:prstGeom>
          <a:noFill/>
        </p:spPr>
        <p:txBody>
          <a:bodyPr wrap="square" rtlCol="0">
            <a:spAutoFit/>
          </a:bodyPr>
          <a:lstStyle/>
          <a:p>
            <a:pPr marL="285750" indent="-285750">
              <a:buFont typeface="Arial" panose="020B0604020202020204" pitchFamily="34" charset="0"/>
              <a:buChar char="•"/>
            </a:pPr>
            <a:r>
              <a:rPr lang="en-US" b="1" dirty="0"/>
              <a:t>Open Feign Client-</a:t>
            </a:r>
          </a:p>
          <a:p>
            <a:pPr marL="285750" indent="-285750">
              <a:buFont typeface="Arial" panose="020B0604020202020204" pitchFamily="34" charset="0"/>
              <a:buChar char="•"/>
            </a:pPr>
            <a:endParaRPr lang="en-IN" dirty="0"/>
          </a:p>
        </p:txBody>
      </p:sp>
      <p:sp>
        <p:nvSpPr>
          <p:cNvPr id="5" name="Rectangle 4"/>
          <p:cNvSpPr/>
          <p:nvPr/>
        </p:nvSpPr>
        <p:spPr>
          <a:xfrm>
            <a:off x="282804" y="3864990"/>
            <a:ext cx="3308808" cy="2130457"/>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a:t>Student </a:t>
            </a:r>
            <a:r>
              <a:rPr lang="en-US" dirty="0" err="1"/>
              <a:t>Microservice</a:t>
            </a:r>
            <a:endParaRPr lang="en-US" dirty="0"/>
          </a:p>
          <a:p>
            <a:pPr algn="ctr"/>
            <a:r>
              <a:rPr lang="en-US" dirty="0"/>
              <a:t>@</a:t>
            </a:r>
            <a:r>
              <a:rPr lang="en-US" dirty="0" err="1"/>
              <a:t>EnableEurekaClient</a:t>
            </a:r>
            <a:endParaRPr lang="en-US" dirty="0"/>
          </a:p>
          <a:p>
            <a:pPr algn="ctr"/>
            <a:r>
              <a:rPr lang="en-US" dirty="0"/>
              <a:t>@</a:t>
            </a:r>
            <a:r>
              <a:rPr lang="en-US" dirty="0" err="1"/>
              <a:t>FeignClient</a:t>
            </a:r>
            <a:r>
              <a:rPr lang="en-US" dirty="0"/>
              <a:t>(name=“address-service”)</a:t>
            </a:r>
          </a:p>
          <a:p>
            <a:pPr algn="ctr"/>
            <a:endParaRPr lang="en-US" dirty="0"/>
          </a:p>
          <a:p>
            <a:pPr algn="ctr"/>
            <a:r>
              <a:rPr lang="en-US" b="1" dirty="0"/>
              <a:t>Feign Client</a:t>
            </a:r>
          </a:p>
        </p:txBody>
      </p:sp>
      <p:sp>
        <p:nvSpPr>
          <p:cNvPr id="6" name="Rectangle 5"/>
          <p:cNvSpPr/>
          <p:nvPr/>
        </p:nvSpPr>
        <p:spPr>
          <a:xfrm>
            <a:off x="7938940" y="3864989"/>
            <a:ext cx="3308808" cy="2130457"/>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dirty="0"/>
              <a:t>Address </a:t>
            </a:r>
            <a:r>
              <a:rPr lang="en-US" dirty="0" err="1"/>
              <a:t>Microservice</a:t>
            </a:r>
            <a:endParaRPr lang="en-US" dirty="0"/>
          </a:p>
          <a:p>
            <a:pPr algn="ctr"/>
            <a:r>
              <a:rPr lang="en-US" dirty="0"/>
              <a:t>@</a:t>
            </a:r>
            <a:r>
              <a:rPr lang="en-US" dirty="0" err="1"/>
              <a:t>EnableEurekaClient</a:t>
            </a:r>
            <a:endParaRPr lang="en-US" dirty="0"/>
          </a:p>
        </p:txBody>
      </p:sp>
      <p:sp>
        <p:nvSpPr>
          <p:cNvPr id="7" name="Rectangle 6"/>
          <p:cNvSpPr/>
          <p:nvPr/>
        </p:nvSpPr>
        <p:spPr>
          <a:xfrm>
            <a:off x="3073138" y="883416"/>
            <a:ext cx="4411744" cy="1313029"/>
          </a:xfrm>
          <a:prstGeom prst="rect">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US" dirty="0" err="1"/>
              <a:t>EurekaServer</a:t>
            </a:r>
            <a:endParaRPr lang="en-US" dirty="0"/>
          </a:p>
          <a:p>
            <a:pPr algn="ctr"/>
            <a:r>
              <a:rPr lang="en-US" dirty="0"/>
              <a:t>@</a:t>
            </a:r>
            <a:r>
              <a:rPr lang="en-US" dirty="0" err="1"/>
              <a:t>EnableEurekaServer</a:t>
            </a:r>
            <a:endParaRPr lang="en-IN" dirty="0"/>
          </a:p>
        </p:txBody>
      </p:sp>
      <p:cxnSp>
        <p:nvCxnSpPr>
          <p:cNvPr id="9" name="Elbow Connector 8"/>
          <p:cNvCxnSpPr>
            <a:stCxn id="5" idx="0"/>
            <a:endCxn id="7" idx="1"/>
          </p:cNvCxnSpPr>
          <p:nvPr/>
        </p:nvCxnSpPr>
        <p:spPr>
          <a:xfrm rot="5400000" flipH="1" flipV="1">
            <a:off x="1342644" y="2134496"/>
            <a:ext cx="2325059" cy="113593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Elbow Connector 10"/>
          <p:cNvCxnSpPr>
            <a:stCxn id="6" idx="0"/>
            <a:endCxn id="7" idx="3"/>
          </p:cNvCxnSpPr>
          <p:nvPr/>
        </p:nvCxnSpPr>
        <p:spPr>
          <a:xfrm rot="16200000" flipV="1">
            <a:off x="7376584" y="1648229"/>
            <a:ext cx="2325058" cy="210846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735291" y="2554664"/>
            <a:ext cx="999241" cy="369332"/>
          </a:xfrm>
          <a:prstGeom prst="rect">
            <a:avLst/>
          </a:prstGeom>
          <a:noFill/>
        </p:spPr>
        <p:txBody>
          <a:bodyPr wrap="square" rtlCol="0">
            <a:spAutoFit/>
          </a:bodyPr>
          <a:lstStyle/>
          <a:p>
            <a:r>
              <a:rPr lang="en-US" dirty="0"/>
              <a:t>register</a:t>
            </a:r>
            <a:endParaRPr lang="en-IN" dirty="0"/>
          </a:p>
        </p:txBody>
      </p:sp>
      <p:sp>
        <p:nvSpPr>
          <p:cNvPr id="14" name="TextBox 13"/>
          <p:cNvSpPr txBox="1"/>
          <p:nvPr/>
        </p:nvSpPr>
        <p:spPr>
          <a:xfrm>
            <a:off x="9920925" y="2754314"/>
            <a:ext cx="999241" cy="369332"/>
          </a:xfrm>
          <a:prstGeom prst="rect">
            <a:avLst/>
          </a:prstGeom>
          <a:noFill/>
        </p:spPr>
        <p:txBody>
          <a:bodyPr wrap="square" rtlCol="0">
            <a:spAutoFit/>
          </a:bodyPr>
          <a:lstStyle/>
          <a:p>
            <a:r>
              <a:rPr lang="en-US" dirty="0"/>
              <a:t>register</a:t>
            </a:r>
            <a:endParaRPr lang="en-IN" dirty="0"/>
          </a:p>
        </p:txBody>
      </p:sp>
      <p:cxnSp>
        <p:nvCxnSpPr>
          <p:cNvPr id="16" name="Straight Arrow Connector 15"/>
          <p:cNvCxnSpPr/>
          <p:nvPr/>
        </p:nvCxnSpPr>
        <p:spPr>
          <a:xfrm>
            <a:off x="3591612" y="4364610"/>
            <a:ext cx="434732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5198884" y="3947302"/>
            <a:ext cx="1560135" cy="369332"/>
          </a:xfrm>
          <a:prstGeom prst="rect">
            <a:avLst/>
          </a:prstGeom>
          <a:noFill/>
        </p:spPr>
        <p:txBody>
          <a:bodyPr wrap="square" rtlCol="0">
            <a:spAutoFit/>
          </a:bodyPr>
          <a:lstStyle/>
          <a:p>
            <a:r>
              <a:rPr lang="en-US" dirty="0"/>
              <a:t>Request data</a:t>
            </a:r>
            <a:endParaRPr lang="en-IN" dirty="0"/>
          </a:p>
        </p:txBody>
      </p:sp>
      <p:cxnSp>
        <p:nvCxnSpPr>
          <p:cNvPr id="19" name="Straight Arrow Connector 18"/>
          <p:cNvCxnSpPr/>
          <p:nvPr/>
        </p:nvCxnSpPr>
        <p:spPr>
          <a:xfrm flipH="1" flipV="1">
            <a:off x="3591612" y="5307291"/>
            <a:ext cx="4347328" cy="282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4590854" y="5608948"/>
            <a:ext cx="2168165" cy="369332"/>
          </a:xfrm>
          <a:prstGeom prst="rect">
            <a:avLst/>
          </a:prstGeom>
          <a:noFill/>
        </p:spPr>
        <p:txBody>
          <a:bodyPr wrap="square" rtlCol="0">
            <a:spAutoFit/>
          </a:bodyPr>
          <a:lstStyle/>
          <a:p>
            <a:r>
              <a:rPr lang="en-US" dirty="0"/>
              <a:t>Address Service</a:t>
            </a:r>
            <a:endParaRPr lang="en-IN" dirty="0"/>
          </a:p>
        </p:txBody>
      </p:sp>
      <p:sp>
        <p:nvSpPr>
          <p:cNvPr id="21" name="TextBox 20"/>
          <p:cNvSpPr txBox="1"/>
          <p:nvPr/>
        </p:nvSpPr>
        <p:spPr>
          <a:xfrm>
            <a:off x="584462" y="6080289"/>
            <a:ext cx="2488676" cy="369332"/>
          </a:xfrm>
          <a:prstGeom prst="rect">
            <a:avLst/>
          </a:prstGeom>
          <a:noFill/>
        </p:spPr>
        <p:txBody>
          <a:bodyPr wrap="square" rtlCol="0">
            <a:spAutoFit/>
          </a:bodyPr>
          <a:lstStyle/>
          <a:p>
            <a:r>
              <a:rPr lang="en-US" dirty="0"/>
              <a:t>Consumer </a:t>
            </a:r>
            <a:r>
              <a:rPr lang="en-US" dirty="0" err="1"/>
              <a:t>Microservice</a:t>
            </a:r>
            <a:endParaRPr lang="en-IN" dirty="0"/>
          </a:p>
        </p:txBody>
      </p:sp>
      <p:sp>
        <p:nvSpPr>
          <p:cNvPr id="22" name="TextBox 21"/>
          <p:cNvSpPr txBox="1"/>
          <p:nvPr/>
        </p:nvSpPr>
        <p:spPr>
          <a:xfrm>
            <a:off x="8250025" y="6025413"/>
            <a:ext cx="2488676" cy="369332"/>
          </a:xfrm>
          <a:prstGeom prst="rect">
            <a:avLst/>
          </a:prstGeom>
          <a:noFill/>
        </p:spPr>
        <p:txBody>
          <a:bodyPr wrap="square" rtlCol="0">
            <a:spAutoFit/>
          </a:bodyPr>
          <a:lstStyle/>
          <a:p>
            <a:r>
              <a:rPr lang="en-US" dirty="0"/>
              <a:t>Producer </a:t>
            </a:r>
            <a:r>
              <a:rPr lang="en-US" dirty="0" err="1"/>
              <a:t>Microservice</a:t>
            </a:r>
            <a:endParaRPr lang="en-IN" dirty="0"/>
          </a:p>
        </p:txBody>
      </p:sp>
      <p:cxnSp>
        <p:nvCxnSpPr>
          <p:cNvPr id="32" name="Straight Arrow Connector 31"/>
          <p:cNvCxnSpPr/>
          <p:nvPr/>
        </p:nvCxnSpPr>
        <p:spPr>
          <a:xfrm flipV="1">
            <a:off x="3412503" y="2196445"/>
            <a:ext cx="18854" cy="16685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3506771" y="2479249"/>
            <a:ext cx="2441542" cy="646331"/>
          </a:xfrm>
          <a:prstGeom prst="rect">
            <a:avLst/>
          </a:prstGeom>
          <a:noFill/>
        </p:spPr>
        <p:txBody>
          <a:bodyPr wrap="square" rtlCol="0">
            <a:spAutoFit/>
          </a:bodyPr>
          <a:lstStyle/>
          <a:p>
            <a:r>
              <a:rPr lang="en-US" dirty="0"/>
              <a:t>Discover address </a:t>
            </a:r>
            <a:r>
              <a:rPr lang="en-US" dirty="0" err="1"/>
              <a:t>microservice</a:t>
            </a:r>
            <a:endParaRPr lang="en-IN" dirty="0"/>
          </a:p>
        </p:txBody>
      </p:sp>
    </p:spTree>
    <p:extLst>
      <p:ext uri="{BB962C8B-B14F-4D97-AF65-F5344CB8AC3E}">
        <p14:creationId xmlns:p14="http://schemas.microsoft.com/office/powerpoint/2010/main" val="262231184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2804" y="348792"/>
            <a:ext cx="11500701" cy="2031325"/>
          </a:xfrm>
          <a:prstGeom prst="rect">
            <a:avLst/>
          </a:prstGeom>
          <a:noFill/>
        </p:spPr>
        <p:txBody>
          <a:bodyPr wrap="square" rtlCol="0">
            <a:spAutoFit/>
          </a:bodyPr>
          <a:lstStyle/>
          <a:p>
            <a:pPr marL="285750" indent="-285750">
              <a:buFont typeface="Arial" panose="020B0604020202020204" pitchFamily="34" charset="0"/>
              <a:buChar char="•"/>
            </a:pPr>
            <a:r>
              <a:rPr lang="en-US" b="1" dirty="0"/>
              <a:t>Feign or Open Feign-</a:t>
            </a:r>
          </a:p>
          <a:p>
            <a:pPr marL="285750" indent="-285750">
              <a:buFont typeface="Arial" panose="020B0604020202020204" pitchFamily="34" charset="0"/>
              <a:buChar char="•"/>
            </a:pPr>
            <a:r>
              <a:rPr lang="en-US" dirty="0"/>
              <a:t>Feign java based declarative rest client.</a:t>
            </a:r>
          </a:p>
          <a:p>
            <a:pPr marL="285750" indent="-285750">
              <a:buFont typeface="Arial" panose="020B0604020202020204" pitchFamily="34" charset="0"/>
              <a:buChar char="•"/>
            </a:pPr>
            <a:r>
              <a:rPr lang="en-US" dirty="0"/>
              <a:t>It simplifies the process of writing the web clients</a:t>
            </a:r>
          </a:p>
          <a:p>
            <a:pPr marL="285750" indent="-285750">
              <a:buFont typeface="Arial" panose="020B0604020202020204" pitchFamily="34" charset="0"/>
              <a:buChar char="•"/>
            </a:pPr>
            <a:r>
              <a:rPr lang="en-US" dirty="0"/>
              <a:t>To use Feign, create an interface and apply the @</a:t>
            </a:r>
            <a:r>
              <a:rPr lang="en-US" dirty="0" err="1"/>
              <a:t>FeignClient</a:t>
            </a:r>
            <a:r>
              <a:rPr lang="en-US" dirty="0"/>
              <a:t> annotation on it.</a:t>
            </a:r>
          </a:p>
          <a:p>
            <a:pPr marL="285750" indent="-285750">
              <a:buFont typeface="Arial" panose="020B0604020202020204" pitchFamily="34" charset="0"/>
              <a:buChar char="•"/>
            </a:pPr>
            <a:r>
              <a:rPr lang="en-US" dirty="0"/>
              <a:t>@</a:t>
            </a:r>
            <a:r>
              <a:rPr lang="en-US" dirty="0" err="1"/>
              <a:t>FeignClient</a:t>
            </a:r>
            <a:r>
              <a:rPr lang="en-US" dirty="0"/>
              <a:t>(name=“address-service”) to define an interface for a consumer</a:t>
            </a:r>
          </a:p>
          <a:p>
            <a:pPr marL="285750" indent="-285750">
              <a:buFont typeface="Arial" panose="020B0604020202020204" pitchFamily="34" charset="0"/>
              <a:buChar char="•"/>
            </a:pPr>
            <a:r>
              <a:rPr lang="en-US" dirty="0"/>
              <a:t>@</a:t>
            </a:r>
            <a:r>
              <a:rPr lang="en-US" dirty="0" err="1"/>
              <a:t>EnableFeignClients</a:t>
            </a:r>
            <a:r>
              <a:rPr lang="en-US" dirty="0"/>
              <a:t>- to apply at starter class</a:t>
            </a:r>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265319110"/>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31596" y="1430170"/>
            <a:ext cx="2422689" cy="907677"/>
          </a:xfrm>
          <a:prstGeom prst="rect">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US" dirty="0" err="1"/>
              <a:t>EurekaServer</a:t>
            </a:r>
            <a:endParaRPr lang="en-US" dirty="0"/>
          </a:p>
          <a:p>
            <a:pPr algn="ctr"/>
            <a:r>
              <a:rPr lang="en-US" dirty="0"/>
              <a:t>@</a:t>
            </a:r>
            <a:r>
              <a:rPr lang="en-US" dirty="0" err="1"/>
              <a:t>EnableEurekaServer</a:t>
            </a:r>
            <a:endParaRPr lang="en-IN" dirty="0"/>
          </a:p>
        </p:txBody>
      </p:sp>
      <p:sp>
        <p:nvSpPr>
          <p:cNvPr id="3" name="Rectangle 2"/>
          <p:cNvSpPr/>
          <p:nvPr/>
        </p:nvSpPr>
        <p:spPr>
          <a:xfrm>
            <a:off x="631596" y="3101419"/>
            <a:ext cx="2422689" cy="2969443"/>
          </a:xfrm>
          <a:prstGeom prst="rect">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US" dirty="0" err="1"/>
              <a:t>Config</a:t>
            </a:r>
            <a:r>
              <a:rPr lang="en-US" dirty="0"/>
              <a:t> Client</a:t>
            </a:r>
          </a:p>
          <a:p>
            <a:pPr algn="ctr"/>
            <a:r>
              <a:rPr lang="en-US" dirty="0"/>
              <a:t>Actuator</a:t>
            </a:r>
          </a:p>
          <a:p>
            <a:pPr algn="ctr"/>
            <a:r>
              <a:rPr lang="en-US" dirty="0"/>
              <a:t>@</a:t>
            </a:r>
            <a:r>
              <a:rPr lang="en-US" dirty="0" err="1"/>
              <a:t>RefreshScope</a:t>
            </a:r>
            <a:endParaRPr lang="en-US" dirty="0"/>
          </a:p>
          <a:p>
            <a:pPr algn="ctr"/>
            <a:endParaRPr lang="en-US" dirty="0"/>
          </a:p>
        </p:txBody>
      </p:sp>
      <p:sp>
        <p:nvSpPr>
          <p:cNvPr id="4" name="Rectangle 3"/>
          <p:cNvSpPr/>
          <p:nvPr/>
        </p:nvSpPr>
        <p:spPr>
          <a:xfrm>
            <a:off x="3791147" y="1430169"/>
            <a:ext cx="1949777" cy="4640693"/>
          </a:xfrm>
          <a:prstGeom prst="rect">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US" dirty="0" err="1"/>
              <a:t>ConfigServer</a:t>
            </a:r>
            <a:endParaRPr lang="en-US" dirty="0"/>
          </a:p>
          <a:p>
            <a:pPr algn="ctr"/>
            <a:r>
              <a:rPr lang="en-US" dirty="0" err="1"/>
              <a:t>Git.uri</a:t>
            </a:r>
            <a:r>
              <a:rPr lang="en-US" dirty="0"/>
              <a:t>=….</a:t>
            </a:r>
          </a:p>
          <a:p>
            <a:pPr algn="ctr"/>
            <a:r>
              <a:rPr lang="en-US" dirty="0" err="1"/>
              <a:t>Git.username</a:t>
            </a:r>
            <a:r>
              <a:rPr lang="en-US" dirty="0"/>
              <a:t>=…</a:t>
            </a:r>
          </a:p>
          <a:p>
            <a:pPr algn="ctr"/>
            <a:r>
              <a:rPr lang="en-US" dirty="0" err="1"/>
              <a:t>Git.password</a:t>
            </a:r>
            <a:r>
              <a:rPr lang="en-US" dirty="0"/>
              <a:t>=..</a:t>
            </a:r>
            <a:endParaRPr lang="en-IN" dirty="0"/>
          </a:p>
        </p:txBody>
      </p:sp>
      <p:sp>
        <p:nvSpPr>
          <p:cNvPr id="5" name="Rectangle 4"/>
          <p:cNvSpPr/>
          <p:nvPr/>
        </p:nvSpPr>
        <p:spPr>
          <a:xfrm>
            <a:off x="1150070" y="5015060"/>
            <a:ext cx="1385740" cy="952107"/>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a:t>Key-value</a:t>
            </a:r>
          </a:p>
          <a:p>
            <a:pPr algn="ctr"/>
            <a:r>
              <a:rPr lang="en-US" dirty="0"/>
              <a:t>Key-value</a:t>
            </a:r>
          </a:p>
          <a:p>
            <a:pPr algn="ctr"/>
            <a:r>
              <a:rPr lang="en-US" dirty="0"/>
              <a:t>Key-value</a:t>
            </a:r>
            <a:endParaRPr lang="en-IN" dirty="0"/>
          </a:p>
        </p:txBody>
      </p:sp>
      <p:sp>
        <p:nvSpPr>
          <p:cNvPr id="6" name="Rectangle 5"/>
          <p:cNvSpPr/>
          <p:nvPr/>
        </p:nvSpPr>
        <p:spPr>
          <a:xfrm>
            <a:off x="4029959" y="4941216"/>
            <a:ext cx="1385740" cy="952107"/>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a:t>Key-value</a:t>
            </a:r>
          </a:p>
          <a:p>
            <a:pPr algn="ctr"/>
            <a:r>
              <a:rPr lang="en-US" dirty="0"/>
              <a:t>Key-value</a:t>
            </a:r>
          </a:p>
          <a:p>
            <a:pPr algn="ctr"/>
            <a:r>
              <a:rPr lang="en-US" dirty="0"/>
              <a:t>Key-value</a:t>
            </a:r>
            <a:endParaRPr lang="en-IN" dirty="0"/>
          </a:p>
        </p:txBody>
      </p:sp>
      <p:sp>
        <p:nvSpPr>
          <p:cNvPr id="7" name="Down Arrow 6"/>
          <p:cNvSpPr/>
          <p:nvPr/>
        </p:nvSpPr>
        <p:spPr>
          <a:xfrm>
            <a:off x="4572000" y="4383464"/>
            <a:ext cx="301658" cy="36764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Can 7"/>
          <p:cNvSpPr/>
          <p:nvPr/>
        </p:nvSpPr>
        <p:spPr>
          <a:xfrm>
            <a:off x="7786540" y="1430169"/>
            <a:ext cx="1725105" cy="4463154"/>
          </a:xfrm>
          <a:prstGeom prst="can">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dirty="0"/>
              <a:t>GitHub</a:t>
            </a:r>
            <a:endParaRPr lang="en-IN" dirty="0"/>
          </a:p>
        </p:txBody>
      </p:sp>
      <p:sp>
        <p:nvSpPr>
          <p:cNvPr id="9" name="Rectangle 8"/>
          <p:cNvSpPr/>
          <p:nvPr/>
        </p:nvSpPr>
        <p:spPr>
          <a:xfrm>
            <a:off x="7956222" y="4408601"/>
            <a:ext cx="1385740" cy="952107"/>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a:t>Key-value</a:t>
            </a:r>
          </a:p>
          <a:p>
            <a:pPr algn="ctr"/>
            <a:r>
              <a:rPr lang="en-US" dirty="0"/>
              <a:t>Key-value</a:t>
            </a:r>
          </a:p>
          <a:p>
            <a:pPr algn="ctr"/>
            <a:r>
              <a:rPr lang="en-US" dirty="0"/>
              <a:t>Key-value</a:t>
            </a:r>
            <a:endParaRPr lang="en-IN" dirty="0"/>
          </a:p>
        </p:txBody>
      </p:sp>
      <p:sp>
        <p:nvSpPr>
          <p:cNvPr id="10" name="Right Arrow 9"/>
          <p:cNvSpPr/>
          <p:nvPr/>
        </p:nvSpPr>
        <p:spPr>
          <a:xfrm>
            <a:off x="6183984" y="2648932"/>
            <a:ext cx="1093509" cy="64102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ight Arrow 10"/>
          <p:cNvSpPr/>
          <p:nvPr/>
        </p:nvSpPr>
        <p:spPr>
          <a:xfrm>
            <a:off x="2875175" y="3553905"/>
            <a:ext cx="1084083" cy="72586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Left Arrow 11"/>
          <p:cNvSpPr/>
          <p:nvPr/>
        </p:nvSpPr>
        <p:spPr>
          <a:xfrm>
            <a:off x="6183984" y="3685880"/>
            <a:ext cx="1008668" cy="904974"/>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Left Arrow 12"/>
          <p:cNvSpPr/>
          <p:nvPr/>
        </p:nvSpPr>
        <p:spPr>
          <a:xfrm>
            <a:off x="2692924" y="4270341"/>
            <a:ext cx="1142213" cy="744719"/>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TextBox 13"/>
          <p:cNvSpPr txBox="1"/>
          <p:nvPr/>
        </p:nvSpPr>
        <p:spPr>
          <a:xfrm>
            <a:off x="782425" y="348792"/>
            <a:ext cx="5401559" cy="369332"/>
          </a:xfrm>
          <a:prstGeom prst="rect">
            <a:avLst/>
          </a:prstGeom>
          <a:noFill/>
        </p:spPr>
        <p:txBody>
          <a:bodyPr wrap="square" rtlCol="0">
            <a:spAutoFit/>
          </a:bodyPr>
          <a:lstStyle/>
          <a:p>
            <a:r>
              <a:rPr lang="en-US" dirty="0" err="1"/>
              <a:t>Config</a:t>
            </a:r>
            <a:r>
              <a:rPr lang="en-US" dirty="0"/>
              <a:t> Server @ </a:t>
            </a:r>
            <a:r>
              <a:rPr lang="en-US" dirty="0" err="1"/>
              <a:t>RefreshScope</a:t>
            </a:r>
            <a:endParaRPr lang="en-IN" dirty="0"/>
          </a:p>
        </p:txBody>
      </p:sp>
      <p:sp>
        <p:nvSpPr>
          <p:cNvPr id="16" name="Up-Down Arrow 15"/>
          <p:cNvSpPr/>
          <p:nvPr/>
        </p:nvSpPr>
        <p:spPr>
          <a:xfrm>
            <a:off x="1611983" y="2172878"/>
            <a:ext cx="461913" cy="952108"/>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87027421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6499" y="292231"/>
            <a:ext cx="9869864" cy="6186309"/>
          </a:xfrm>
          <a:prstGeom prst="rect">
            <a:avLst/>
          </a:prstGeom>
          <a:noFill/>
        </p:spPr>
        <p:txBody>
          <a:bodyPr wrap="square" rtlCol="0">
            <a:spAutoFit/>
          </a:bodyPr>
          <a:lstStyle/>
          <a:p>
            <a:pPr marL="285750" indent="-285750">
              <a:buFont typeface="Arial" panose="020B0604020202020204" pitchFamily="34" charset="0"/>
              <a:buChar char="•"/>
            </a:pPr>
            <a:r>
              <a:rPr lang="en-US" b="1" dirty="0"/>
              <a:t>What is spring cloud </a:t>
            </a:r>
            <a:r>
              <a:rPr lang="en-US" b="1" dirty="0" err="1"/>
              <a:t>config</a:t>
            </a:r>
            <a:r>
              <a:rPr lang="en-US" b="1" dirty="0"/>
              <a:t> server-</a:t>
            </a:r>
          </a:p>
          <a:p>
            <a:pPr marL="285750" indent="-285750">
              <a:buFont typeface="Arial" panose="020B0604020202020204" pitchFamily="34" charset="0"/>
              <a:buChar char="•"/>
            </a:pPr>
            <a:r>
              <a:rPr lang="en-US" dirty="0"/>
              <a:t>Spring cloud </a:t>
            </a:r>
            <a:r>
              <a:rPr lang="en-US" dirty="0" err="1"/>
              <a:t>config</a:t>
            </a:r>
            <a:r>
              <a:rPr lang="en-US" dirty="0"/>
              <a:t> is starter project to manage common configurations.</a:t>
            </a:r>
          </a:p>
          <a:p>
            <a:pPr marL="285750" indent="-285750">
              <a:buFont typeface="Arial" panose="020B0604020202020204" pitchFamily="34" charset="0"/>
              <a:buChar char="•"/>
            </a:pPr>
            <a:r>
              <a:rPr lang="en-US" dirty="0"/>
              <a:t>It acts as central configuration server that provides configuration/properties to each </a:t>
            </a:r>
            <a:r>
              <a:rPr lang="en-US" dirty="0" err="1"/>
              <a:t>microservice</a:t>
            </a:r>
            <a:r>
              <a:rPr lang="en-US" dirty="0"/>
              <a:t> connected to it.</a:t>
            </a:r>
          </a:p>
          <a:p>
            <a:pPr marL="285750" indent="-285750">
              <a:buFont typeface="Arial" panose="020B0604020202020204" pitchFamily="34" charset="0"/>
              <a:buChar char="•"/>
            </a:pPr>
            <a:r>
              <a:rPr lang="en-US" dirty="0"/>
              <a:t>@</a:t>
            </a:r>
            <a:r>
              <a:rPr lang="en-US" dirty="0" err="1"/>
              <a:t>EnableConfigServer</a:t>
            </a:r>
            <a:r>
              <a:rPr lang="en-US" dirty="0"/>
              <a:t> annotation to the main class of application to recognize that this application is </a:t>
            </a:r>
            <a:r>
              <a:rPr lang="en-US" dirty="0" err="1"/>
              <a:t>config</a:t>
            </a:r>
            <a:r>
              <a:rPr lang="en-US" dirty="0"/>
              <a:t> server.</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err="1"/>
              <a:t>Config</a:t>
            </a:r>
            <a:r>
              <a:rPr lang="en-US" b="1" dirty="0"/>
              <a:t> client-</a:t>
            </a:r>
          </a:p>
          <a:p>
            <a:pPr marL="285750" indent="-285750">
              <a:buFont typeface="Arial" panose="020B0604020202020204" pitchFamily="34" charset="0"/>
              <a:buChar char="•"/>
            </a:pPr>
            <a:r>
              <a:rPr lang="en-US" dirty="0"/>
              <a:t>It utilizes the services provided by the spring cloud </a:t>
            </a:r>
            <a:r>
              <a:rPr lang="en-US" dirty="0" err="1"/>
              <a:t>config</a:t>
            </a:r>
            <a:r>
              <a:rPr lang="en-US" dirty="0"/>
              <a:t> server.</a:t>
            </a:r>
          </a:p>
          <a:p>
            <a:pPr marL="285750" indent="-285750">
              <a:buFont typeface="Arial" panose="020B0604020202020204" pitchFamily="34" charset="0"/>
              <a:buChar char="•"/>
            </a:pPr>
            <a:r>
              <a:rPr lang="en-US" dirty="0"/>
              <a:t>To connect with </a:t>
            </a:r>
            <a:r>
              <a:rPr lang="en-US" dirty="0" err="1"/>
              <a:t>Config</a:t>
            </a:r>
            <a:r>
              <a:rPr lang="en-US" dirty="0"/>
              <a:t> server, we provide the entry of </a:t>
            </a:r>
            <a:r>
              <a:rPr lang="en-US" dirty="0" err="1"/>
              <a:t>config</a:t>
            </a:r>
            <a:r>
              <a:rPr lang="en-US" dirty="0"/>
              <a:t> server in the </a:t>
            </a:r>
            <a:r>
              <a:rPr lang="en-US" dirty="0" err="1"/>
              <a:t>application.properties</a:t>
            </a:r>
            <a:r>
              <a:rPr lang="en-US" dirty="0"/>
              <a:t> file </a:t>
            </a:r>
            <a:r>
              <a:rPr lang="en-US" dirty="0" err="1"/>
              <a:t>Config</a:t>
            </a:r>
            <a:r>
              <a:rPr lang="en-US" dirty="0"/>
              <a:t> client.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t>External </a:t>
            </a:r>
            <a:r>
              <a:rPr lang="en-US" b="1" dirty="0" err="1"/>
              <a:t>config</a:t>
            </a:r>
            <a:r>
              <a:rPr lang="en-US" b="1" dirty="0"/>
              <a:t> server-</a:t>
            </a:r>
          </a:p>
          <a:p>
            <a:pPr marL="285750" indent="-285750">
              <a:buFont typeface="Arial" panose="020B0604020202020204" pitchFamily="34" charset="0"/>
              <a:buChar char="•"/>
            </a:pPr>
            <a:r>
              <a:rPr lang="en-US" dirty="0"/>
              <a:t>We use remote repository to accommodate the common </a:t>
            </a:r>
            <a:r>
              <a:rPr lang="en-US" dirty="0" err="1"/>
              <a:t>config</a:t>
            </a:r>
            <a:r>
              <a:rPr lang="en-US" dirty="0"/>
              <a:t> file, like GitHub, </a:t>
            </a:r>
            <a:r>
              <a:rPr lang="en-US" dirty="0" err="1"/>
              <a:t>GitLab</a:t>
            </a:r>
            <a:r>
              <a:rPr lang="en-US" dirty="0"/>
              <a:t>, </a:t>
            </a:r>
            <a:r>
              <a:rPr lang="en-US" dirty="0" err="1"/>
              <a:t>BitBucket</a:t>
            </a:r>
            <a:r>
              <a:rPr lang="en-US" dirty="0"/>
              <a:t>, </a:t>
            </a:r>
            <a:r>
              <a:rPr lang="en-US" dirty="0" err="1"/>
              <a:t>etc</a:t>
            </a:r>
            <a:r>
              <a:rPr lang="en-US" dirty="0"/>
              <a:t>, production environment</a:t>
            </a:r>
          </a:p>
          <a:p>
            <a:pPr marL="285750" indent="-285750">
              <a:buFont typeface="Arial" panose="020B0604020202020204" pitchFamily="34" charset="0"/>
              <a:buChar char="•"/>
            </a:pPr>
            <a:r>
              <a:rPr lang="en-US" b="1" dirty="0"/>
              <a:t>Native </a:t>
            </a:r>
            <a:r>
              <a:rPr lang="en-US" b="1" dirty="0" err="1"/>
              <a:t>Config</a:t>
            </a:r>
            <a:r>
              <a:rPr lang="en-US" b="1" dirty="0"/>
              <a:t> Sever-</a:t>
            </a:r>
          </a:p>
          <a:p>
            <a:pPr marL="285750" indent="-285750">
              <a:buFont typeface="Arial" panose="020B0604020202020204" pitchFamily="34" charset="0"/>
              <a:buChar char="•"/>
            </a:pPr>
            <a:r>
              <a:rPr lang="en-US" dirty="0"/>
              <a:t>Native </a:t>
            </a:r>
            <a:r>
              <a:rPr lang="en-US" dirty="0" err="1"/>
              <a:t>Config</a:t>
            </a:r>
            <a:r>
              <a:rPr lang="en-US" dirty="0"/>
              <a:t> server or Internal </a:t>
            </a:r>
            <a:r>
              <a:rPr lang="en-US" dirty="0" err="1"/>
              <a:t>Config</a:t>
            </a:r>
            <a:r>
              <a:rPr lang="en-US" dirty="0"/>
              <a:t> Server, we use Local system to accommodate the common </a:t>
            </a:r>
            <a:r>
              <a:rPr lang="en-US" dirty="0" err="1"/>
              <a:t>config</a:t>
            </a:r>
            <a:r>
              <a:rPr lang="en-US" dirty="0"/>
              <a:t> file, such as </a:t>
            </a:r>
            <a:r>
              <a:rPr lang="en-US" dirty="0" err="1"/>
              <a:t>Git</a:t>
            </a:r>
            <a:r>
              <a:rPr lang="en-US" dirty="0"/>
              <a:t>, </a:t>
            </a:r>
          </a:p>
          <a:p>
            <a:pPr marL="285750" indent="-285750">
              <a:buFont typeface="Arial" panose="020B0604020202020204" pitchFamily="34" charset="0"/>
              <a:buChar char="•"/>
            </a:pPr>
            <a:r>
              <a:rPr lang="en-US" dirty="0"/>
              <a:t>In development and testing environment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endParaRPr lang="en-IN" dirty="0"/>
          </a:p>
        </p:txBody>
      </p:sp>
    </p:spTree>
    <p:extLst>
      <p:ext uri="{BB962C8B-B14F-4D97-AF65-F5344CB8AC3E}">
        <p14:creationId xmlns:p14="http://schemas.microsoft.com/office/powerpoint/2010/main" val="2642657918"/>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86498" y="320511"/>
            <a:ext cx="11528982" cy="6555641"/>
          </a:xfrm>
          <a:prstGeom prst="rect">
            <a:avLst/>
          </a:prstGeom>
          <a:noFill/>
        </p:spPr>
        <p:txBody>
          <a:bodyPr wrap="square" rtlCol="0">
            <a:spAutoFit/>
          </a:bodyPr>
          <a:lstStyle/>
          <a:p>
            <a:pPr marL="342900" indent="-342900">
              <a:buFont typeface="Arial" panose="020B0604020202020204" pitchFamily="34" charset="0"/>
              <a:buChar char="•"/>
            </a:pPr>
            <a:r>
              <a:rPr lang="en-US" sz="2000" b="1" dirty="0"/>
              <a:t>Rest Template-</a:t>
            </a:r>
          </a:p>
          <a:p>
            <a:pPr marL="342900" indent="-342900">
              <a:buFont typeface="Arial" panose="020B0604020202020204" pitchFamily="34" charset="0"/>
              <a:buChar char="•"/>
            </a:pPr>
            <a:r>
              <a:rPr lang="en-US" sz="2000" dirty="0"/>
              <a:t>Synchronous communication,</a:t>
            </a:r>
          </a:p>
          <a:p>
            <a:pPr marL="342900" indent="-342900">
              <a:buFont typeface="Arial" panose="020B0604020202020204" pitchFamily="34" charset="0"/>
              <a:buChar char="•"/>
            </a:pPr>
            <a:r>
              <a:rPr lang="en-US" sz="2000" dirty="0"/>
              <a:t>Client sends request to the service waits for response.</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Synchronous communication can be made using </a:t>
            </a:r>
            <a:r>
              <a:rPr lang="en-US" sz="2000" dirty="0" err="1"/>
              <a:t>RestTemplate</a:t>
            </a:r>
            <a:r>
              <a:rPr lang="en-US" sz="2000" dirty="0"/>
              <a:t> or </a:t>
            </a:r>
            <a:r>
              <a:rPr lang="en-US" sz="2000" dirty="0" err="1"/>
              <a:t>WebClient</a:t>
            </a:r>
            <a:r>
              <a:rPr lang="en-US" sz="2000" dirty="0"/>
              <a:t> or Open Feign</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Asynchronous Communication- Kafka, </a:t>
            </a:r>
            <a:r>
              <a:rPr lang="en-US" sz="2000" dirty="0" err="1"/>
              <a:t>RabbitMQ</a:t>
            </a:r>
            <a:endParaRPr lang="en-US" sz="20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It is the predefined class in retrieves the Spring Boot Rest Project</a:t>
            </a:r>
          </a:p>
          <a:p>
            <a:pPr marL="342900" indent="-342900">
              <a:buFont typeface="Arial" panose="020B0604020202020204" pitchFamily="34" charset="0"/>
              <a:buChar char="•"/>
            </a:pPr>
            <a:r>
              <a:rPr lang="en-US" sz="2000" dirty="0"/>
              <a:t>Helps in making HTTP calls to the producer application using HTTP methods.</a:t>
            </a:r>
          </a:p>
          <a:p>
            <a:pPr marL="342900" indent="-342900">
              <a:buFont typeface="Arial" panose="020B0604020202020204" pitchFamily="34" charset="0"/>
              <a:buChar char="•"/>
            </a:pPr>
            <a:r>
              <a:rPr lang="en-US" sz="2000" dirty="0" err="1"/>
              <a:t>getForObject</a:t>
            </a:r>
            <a:r>
              <a:rPr lang="en-US" sz="2000" dirty="0"/>
              <a:t>(URL, some. class) – it retrieves the entity using get method on the given URL, and returns ‘</a:t>
            </a:r>
            <a:r>
              <a:rPr lang="en-US" sz="2000" dirty="0" err="1"/>
              <a:t>T.class</a:t>
            </a:r>
            <a:r>
              <a:rPr lang="en-US" sz="2000" dirty="0"/>
              <a:t>’</a:t>
            </a:r>
          </a:p>
          <a:p>
            <a:pPr marL="342900" indent="-342900">
              <a:buFont typeface="Arial" panose="020B0604020202020204" pitchFamily="34" charset="0"/>
              <a:buChar char="•"/>
            </a:pPr>
            <a:r>
              <a:rPr lang="en-US" sz="2000" dirty="0"/>
              <a:t>It doesn't return the status, header </a:t>
            </a:r>
            <a:r>
              <a:rPr lang="en-US" sz="2000" dirty="0" err="1"/>
              <a:t>params</a:t>
            </a:r>
            <a:r>
              <a:rPr lang="en-US" sz="2000" dirty="0"/>
              <a:t>, only the response body is returned</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err="1"/>
              <a:t>getForEntity</a:t>
            </a:r>
            <a:r>
              <a:rPr lang="en-US" sz="2000" dirty="0"/>
              <a:t>(</a:t>
            </a:r>
            <a:r>
              <a:rPr lang="en-US" sz="2000" dirty="0" err="1"/>
              <a:t>url</a:t>
            </a:r>
            <a:r>
              <a:rPr lang="en-US" sz="2000" dirty="0"/>
              <a:t>, </a:t>
            </a:r>
            <a:r>
              <a:rPr lang="en-US" sz="2000" dirty="0" err="1"/>
              <a:t>T.class</a:t>
            </a:r>
            <a:r>
              <a:rPr lang="en-US" sz="2000" dirty="0"/>
              <a:t>)-</a:t>
            </a:r>
          </a:p>
          <a:p>
            <a:pPr marL="342900" indent="-342900">
              <a:buFont typeface="Arial" panose="020B0604020202020204" pitchFamily="34" charset="0"/>
              <a:buChar char="•"/>
            </a:pPr>
            <a:r>
              <a:rPr lang="en-US" sz="2000" dirty="0"/>
              <a:t>It retrieves the entity by using the HTTP GET method, for the given URL and returns </a:t>
            </a:r>
            <a:r>
              <a:rPr lang="en-US" sz="2000" dirty="0" err="1"/>
              <a:t>ResponseEntity</a:t>
            </a:r>
            <a:r>
              <a:rPr lang="en-US" sz="2000" dirty="0"/>
              <a:t>&lt;T&gt;</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Similarly, we have </a:t>
            </a:r>
            <a:r>
              <a:rPr lang="en-US" sz="2000" dirty="0" err="1"/>
              <a:t>postForObject</a:t>
            </a:r>
            <a:r>
              <a:rPr lang="en-US" sz="2000" dirty="0"/>
              <a:t>(URL, T. class)  and </a:t>
            </a:r>
            <a:r>
              <a:rPr lang="en-US" sz="2000" dirty="0" err="1"/>
              <a:t>postForEntity</a:t>
            </a:r>
            <a:r>
              <a:rPr lang="en-US" sz="2000" dirty="0"/>
              <a:t>(</a:t>
            </a:r>
            <a:r>
              <a:rPr lang="en-US" sz="2000" dirty="0" err="1"/>
              <a:t>url</a:t>
            </a:r>
            <a:r>
              <a:rPr lang="en-US" sz="2000" dirty="0"/>
              <a:t>, </a:t>
            </a:r>
            <a:r>
              <a:rPr lang="en-US" sz="2000" dirty="0" err="1"/>
              <a:t>T.class</a:t>
            </a:r>
            <a:r>
              <a:rPr lang="en-US" sz="2000" dirty="0"/>
              <a:t>)-</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IN" sz="2000" dirty="0"/>
          </a:p>
        </p:txBody>
      </p:sp>
    </p:spTree>
    <p:extLst>
      <p:ext uri="{BB962C8B-B14F-4D97-AF65-F5344CB8AC3E}">
        <p14:creationId xmlns:p14="http://schemas.microsoft.com/office/powerpoint/2010/main" val="2884329028"/>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43060" y="547576"/>
            <a:ext cx="11189616" cy="4247317"/>
          </a:xfrm>
          <a:prstGeom prst="rect">
            <a:avLst/>
          </a:prstGeom>
        </p:spPr>
        <p:txBody>
          <a:bodyPr wrap="square">
            <a:spAutoFit/>
          </a:bodyPr>
          <a:lstStyle/>
          <a:p>
            <a:pPr marL="342900" indent="-342900">
              <a:buFont typeface="Arial" panose="020B0604020202020204" pitchFamily="34" charset="0"/>
              <a:buChar char="•"/>
            </a:pPr>
            <a:r>
              <a:rPr lang="en-US" dirty="0"/>
              <a:t>Exchange() method supports any http method-</a:t>
            </a:r>
          </a:p>
          <a:p>
            <a:pPr marL="342900" indent="-342900">
              <a:buFont typeface="Arial" panose="020B0604020202020204" pitchFamily="34" charset="0"/>
              <a:buChar char="•"/>
            </a:pPr>
            <a:r>
              <a:rPr lang="en-US" dirty="0"/>
              <a:t>Exchange(String URL, </a:t>
            </a:r>
            <a:r>
              <a:rPr lang="en-US" dirty="0" err="1"/>
              <a:t>HttpMethod</a:t>
            </a:r>
            <a:r>
              <a:rPr lang="en-US" dirty="0"/>
              <a:t> method, </a:t>
            </a:r>
            <a:r>
              <a:rPr lang="en-US" dirty="0" err="1"/>
              <a:t>HttpENtity</a:t>
            </a:r>
            <a:r>
              <a:rPr lang="en-US" dirty="0"/>
              <a:t>&lt;?&gt; </a:t>
            </a:r>
            <a:r>
              <a:rPr lang="en-US" dirty="0" err="1"/>
              <a:t>requestEntity</a:t>
            </a:r>
            <a:r>
              <a:rPr lang="en-US" dirty="0"/>
              <a:t>, Class&lt;T </a:t>
            </a:r>
            <a:r>
              <a:rPr lang="en-US" dirty="0" err="1"/>
              <a:t>responseType</a:t>
            </a:r>
            <a:r>
              <a:rPr lang="en-US" dirty="0"/>
              <a:t>, object..</a:t>
            </a:r>
            <a:r>
              <a:rPr lang="en-US" dirty="0" err="1"/>
              <a:t>uriVariables</a:t>
            </a:r>
            <a:r>
              <a:rPr lang="en-US" dirty="0"/>
              <a:t> )</a:t>
            </a:r>
          </a:p>
          <a:p>
            <a:pPr marL="342900" indent="-342900">
              <a:buFont typeface="Arial" panose="020B0604020202020204" pitchFamily="34" charset="0"/>
              <a:buChar char="•"/>
            </a:pPr>
            <a:r>
              <a:rPr lang="en-US" dirty="0"/>
              <a:t>Type Parameters:</a:t>
            </a:r>
          </a:p>
          <a:p>
            <a:pPr marL="342900" indent="-342900">
              <a:buFont typeface="Arial" panose="020B0604020202020204" pitchFamily="34" charset="0"/>
              <a:buChar char="•"/>
            </a:pPr>
            <a:r>
              <a:rPr lang="en-US" dirty="0"/>
              <a:t>&lt;T&gt; </a:t>
            </a:r>
          </a:p>
          <a:p>
            <a:pPr marL="342900" indent="-342900">
              <a:buFont typeface="Arial" panose="020B0604020202020204" pitchFamily="34" charset="0"/>
              <a:buChar char="•"/>
            </a:pPr>
            <a:r>
              <a:rPr lang="en-US" dirty="0"/>
              <a:t>Parameters:</a:t>
            </a:r>
          </a:p>
          <a:p>
            <a:pPr marL="342900" indent="-342900">
              <a:buFont typeface="Arial" panose="020B0604020202020204" pitchFamily="34" charset="0"/>
              <a:buChar char="•"/>
            </a:pPr>
            <a:r>
              <a:rPr lang="en-US" dirty="0" err="1"/>
              <a:t>url</a:t>
            </a:r>
            <a:r>
              <a:rPr lang="en-US" dirty="0"/>
              <a:t> the URL- applications </a:t>
            </a:r>
            <a:r>
              <a:rPr lang="en-US" dirty="0" err="1"/>
              <a:t>url</a:t>
            </a:r>
            <a:endParaRPr lang="en-US" dirty="0"/>
          </a:p>
          <a:p>
            <a:pPr marL="342900" indent="-342900">
              <a:buFont typeface="Arial" panose="020B0604020202020204" pitchFamily="34" charset="0"/>
              <a:buChar char="•"/>
            </a:pPr>
            <a:r>
              <a:rPr lang="en-US" dirty="0"/>
              <a:t>method the HTTP method (GET, POST, </a:t>
            </a:r>
            <a:r>
              <a:rPr lang="en-US" dirty="0" err="1"/>
              <a:t>etc</a:t>
            </a:r>
            <a:r>
              <a:rPr lang="en-US" dirty="0"/>
              <a:t>)</a:t>
            </a:r>
          </a:p>
          <a:p>
            <a:pPr marL="342900" indent="-342900">
              <a:buFont typeface="Arial" panose="020B0604020202020204" pitchFamily="34" charset="0"/>
              <a:buChar char="•"/>
            </a:pPr>
            <a:r>
              <a:rPr lang="en-US" dirty="0" err="1"/>
              <a:t>requestEntity</a:t>
            </a:r>
            <a:r>
              <a:rPr lang="en-US" dirty="0"/>
              <a:t> the entity (headers and/or body) to write to the request (may be null)</a:t>
            </a:r>
          </a:p>
          <a:p>
            <a:pPr marL="342900" indent="-342900">
              <a:buFont typeface="Arial" panose="020B0604020202020204" pitchFamily="34" charset="0"/>
              <a:buChar char="•"/>
            </a:pPr>
            <a:r>
              <a:rPr lang="en-US" dirty="0" err="1"/>
              <a:t>responseType</a:t>
            </a:r>
            <a:r>
              <a:rPr lang="en-US" dirty="0"/>
              <a:t> the type to convert the response to,  </a:t>
            </a:r>
          </a:p>
          <a:p>
            <a:pPr marL="342900" indent="-342900">
              <a:buFont typeface="Arial" panose="020B0604020202020204" pitchFamily="34" charset="0"/>
              <a:buChar char="•"/>
            </a:pPr>
            <a:r>
              <a:rPr lang="en-US" dirty="0" err="1"/>
              <a:t>uriVariables</a:t>
            </a:r>
            <a:r>
              <a:rPr lang="en-US" dirty="0"/>
              <a:t> the variables to expand in the template</a:t>
            </a:r>
          </a:p>
          <a:p>
            <a:pPr marL="342900" indent="-342900">
              <a:buFont typeface="Arial" panose="020B0604020202020204" pitchFamily="34" charset="0"/>
              <a:buChar char="•"/>
            </a:pPr>
            <a:r>
              <a:rPr lang="en-US" dirty="0"/>
              <a:t>Returns:</a:t>
            </a:r>
          </a:p>
          <a:p>
            <a:pPr marL="342900" indent="-342900">
              <a:buFont typeface="Arial" panose="020B0604020202020204" pitchFamily="34" charset="0"/>
              <a:buChar char="•"/>
            </a:pPr>
            <a:r>
              <a:rPr lang="en-US" dirty="0"/>
              <a:t>the response as entity</a:t>
            </a:r>
          </a:p>
          <a:p>
            <a:pPr marL="342900" indent="-342900">
              <a:buFont typeface="Arial" panose="020B0604020202020204" pitchFamily="34" charset="0"/>
              <a:buChar char="•"/>
            </a:pPr>
            <a:r>
              <a:rPr lang="en-US" dirty="0"/>
              <a:t>Throws:</a:t>
            </a:r>
          </a:p>
          <a:p>
            <a:pPr marL="342900" indent="-342900">
              <a:buFont typeface="Arial" panose="020B0604020202020204" pitchFamily="34" charset="0"/>
              <a:buChar char="•"/>
            </a:pPr>
            <a:r>
              <a:rPr lang="en-US" dirty="0" err="1"/>
              <a:t>RestClientException</a:t>
            </a:r>
            <a:endParaRPr lang="en-US" dirty="0"/>
          </a:p>
        </p:txBody>
      </p:sp>
    </p:spTree>
    <p:extLst>
      <p:ext uri="{BB962C8B-B14F-4D97-AF65-F5344CB8AC3E}">
        <p14:creationId xmlns:p14="http://schemas.microsoft.com/office/powerpoint/2010/main" val="80205424"/>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92231" y="263951"/>
            <a:ext cx="11519555" cy="4832092"/>
          </a:xfrm>
          <a:prstGeom prst="rect">
            <a:avLst/>
          </a:prstGeom>
          <a:noFill/>
        </p:spPr>
        <p:txBody>
          <a:bodyPr wrap="square" rtlCol="0">
            <a:spAutoFit/>
          </a:bodyPr>
          <a:lstStyle/>
          <a:p>
            <a:pPr marL="342900" indent="-342900">
              <a:buFont typeface="Arial" panose="020B0604020202020204" pitchFamily="34" charset="0"/>
              <a:buChar char="•"/>
            </a:pPr>
            <a:r>
              <a:rPr lang="en-US" sz="2800" b="1" dirty="0"/>
              <a:t>API Gateway-</a:t>
            </a:r>
          </a:p>
          <a:p>
            <a:pPr marL="342900" indent="-342900">
              <a:buFont typeface="Arial" panose="020B0604020202020204" pitchFamily="34" charset="0"/>
              <a:buChar char="•"/>
            </a:pPr>
            <a:r>
              <a:rPr lang="en-US" sz="2000" dirty="0"/>
              <a:t>Is a single entry and exit point to multiple </a:t>
            </a:r>
            <a:r>
              <a:rPr lang="en-US" sz="2000" dirty="0" err="1"/>
              <a:t>microservices</a:t>
            </a:r>
            <a:r>
              <a:rPr lang="en-US" sz="2000" dirty="0"/>
              <a:t> for an external application/client</a:t>
            </a:r>
          </a:p>
          <a:p>
            <a:pPr marL="342900" indent="-342900">
              <a:buFont typeface="Arial" panose="020B0604020202020204" pitchFamily="34" charset="0"/>
              <a:buChar char="•"/>
            </a:pPr>
            <a:r>
              <a:rPr lang="en-US" sz="2000" dirty="0"/>
              <a:t>Also called an edge </a:t>
            </a:r>
            <a:r>
              <a:rPr lang="en-US" sz="2000" dirty="0" err="1"/>
              <a:t>microservice</a:t>
            </a:r>
            <a:r>
              <a:rPr lang="en-US" sz="2000" dirty="0"/>
              <a:t>.</a:t>
            </a:r>
          </a:p>
          <a:p>
            <a:pPr marL="342900" indent="-342900">
              <a:buFont typeface="Arial" panose="020B0604020202020204" pitchFamily="34" charset="0"/>
              <a:buChar char="•"/>
            </a:pPr>
            <a:r>
              <a:rPr lang="en-US" sz="2000" dirty="0"/>
              <a:t>External clients are restricted from accessing the </a:t>
            </a:r>
            <a:r>
              <a:rPr lang="en-US" sz="2000" dirty="0" err="1"/>
              <a:t>microservices</a:t>
            </a:r>
            <a:r>
              <a:rPr lang="en-US" sz="2000" dirty="0"/>
              <a:t> directly, it acts as a mediator between, external clients and multiple </a:t>
            </a:r>
            <a:r>
              <a:rPr lang="en-US" sz="2000" dirty="0" err="1"/>
              <a:t>microservices</a:t>
            </a:r>
            <a:r>
              <a:rPr lang="en-US" sz="2000" dirty="0"/>
              <a:t>.</a:t>
            </a:r>
          </a:p>
          <a:p>
            <a:pPr marL="342900" indent="-342900">
              <a:buFont typeface="Arial" panose="020B0604020202020204" pitchFamily="34" charset="0"/>
              <a:buChar char="•"/>
            </a:pPr>
            <a:r>
              <a:rPr lang="en-US" sz="2000" dirty="0"/>
              <a:t>Spring cloud gateway works on the </a:t>
            </a:r>
            <a:r>
              <a:rPr lang="en-US" sz="2000" dirty="0" err="1"/>
              <a:t>Netty</a:t>
            </a:r>
            <a:r>
              <a:rPr lang="en-US" sz="2000" dirty="0"/>
              <a:t> server, provided by Spring Boot. </a:t>
            </a:r>
          </a:p>
          <a:p>
            <a:pPr marL="342900" indent="-342900">
              <a:buFont typeface="Arial" panose="020B0604020202020204" pitchFamily="34" charset="0"/>
              <a:buChar char="•"/>
            </a:pPr>
            <a:r>
              <a:rPr lang="en-US" sz="2000" dirty="0"/>
              <a:t>It also provides cross-cutting concerns like, security, monitoring/metrics, resiliency</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b="1" dirty="0"/>
              <a:t>Why do we need API Gateway?</a:t>
            </a:r>
          </a:p>
          <a:p>
            <a:pPr marL="342900" indent="-342900">
              <a:buFont typeface="Arial" panose="020B0604020202020204" pitchFamily="34" charset="0"/>
              <a:buChar char="•"/>
            </a:pPr>
            <a:r>
              <a:rPr lang="en-US" sz="2000" dirty="0"/>
              <a:t>In </a:t>
            </a:r>
            <a:r>
              <a:rPr lang="en-US" sz="2000" dirty="0" err="1"/>
              <a:t>microservice</a:t>
            </a:r>
            <a:r>
              <a:rPr lang="en-US" sz="2000" dirty="0"/>
              <a:t>-based applications, the different services are generally deployed on different servers/hosts. In this case the client need to remember the port- &amp; and host of the service for the interaction, which is tedious also there are chances of security issues/breach.</a:t>
            </a:r>
          </a:p>
          <a:p>
            <a:pPr marL="342900" indent="-342900">
              <a:buFont typeface="Arial" panose="020B0604020202020204" pitchFamily="34" charset="0"/>
              <a:buChar char="•"/>
            </a:pPr>
            <a:r>
              <a:rPr lang="en-US" sz="2000" dirty="0"/>
              <a:t>Hence , the API gateway validates the authentication , uses its intelligence &amp; routes the client request to the appropriate service to </a:t>
            </a:r>
            <a:r>
              <a:rPr lang="en-US" sz="2000" dirty="0" err="1"/>
              <a:t>proceses</a:t>
            </a:r>
            <a:r>
              <a:rPr lang="en-US" sz="2000" dirty="0"/>
              <a:t>.</a:t>
            </a:r>
          </a:p>
          <a:p>
            <a:pPr marL="342900" indent="-342900">
              <a:buFont typeface="Arial" panose="020B0604020202020204" pitchFamily="34" charset="0"/>
              <a:buChar char="•"/>
            </a:pPr>
            <a:r>
              <a:rPr lang="en-US" sz="2000" dirty="0"/>
              <a:t>Apart from security and routing it helps in monitoring/metrics and resiliency.</a:t>
            </a:r>
            <a:endParaRPr lang="en-IN" sz="2000" dirty="0"/>
          </a:p>
        </p:txBody>
      </p:sp>
    </p:spTree>
    <p:extLst>
      <p:ext uri="{BB962C8B-B14F-4D97-AF65-F5344CB8AC3E}">
        <p14:creationId xmlns:p14="http://schemas.microsoft.com/office/powerpoint/2010/main" val="2216356299"/>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26031" y="303172"/>
            <a:ext cx="1816588" cy="369332"/>
          </a:xfrm>
          <a:prstGeom prst="rect">
            <a:avLst/>
          </a:prstGeom>
        </p:spPr>
        <p:txBody>
          <a:bodyPr wrap="none">
            <a:spAutoFit/>
          </a:bodyPr>
          <a:lstStyle/>
          <a:p>
            <a:pPr marL="342900" indent="-342900">
              <a:buFont typeface="Arial" panose="020B0604020202020204" pitchFamily="34" charset="0"/>
              <a:buChar char="•"/>
            </a:pPr>
            <a:r>
              <a:rPr lang="en-US" b="1" dirty="0"/>
              <a:t>API Gateway-</a:t>
            </a:r>
          </a:p>
        </p:txBody>
      </p:sp>
      <p:sp>
        <p:nvSpPr>
          <p:cNvPr id="3" name="Rectangle 2"/>
          <p:cNvSpPr/>
          <p:nvPr/>
        </p:nvSpPr>
        <p:spPr>
          <a:xfrm>
            <a:off x="650450" y="2026763"/>
            <a:ext cx="1131216" cy="1247596"/>
          </a:xfrm>
          <a:prstGeom prst="rect">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Client</a:t>
            </a:r>
            <a:endParaRPr lang="en-IN" dirty="0"/>
          </a:p>
        </p:txBody>
      </p:sp>
      <p:sp>
        <p:nvSpPr>
          <p:cNvPr id="6" name="TextBox 5"/>
          <p:cNvSpPr txBox="1"/>
          <p:nvPr/>
        </p:nvSpPr>
        <p:spPr>
          <a:xfrm>
            <a:off x="1857079" y="2017334"/>
            <a:ext cx="944297" cy="369332"/>
          </a:xfrm>
          <a:prstGeom prst="rect">
            <a:avLst/>
          </a:prstGeom>
          <a:noFill/>
        </p:spPr>
        <p:txBody>
          <a:bodyPr wrap="none" rtlCol="0">
            <a:spAutoFit/>
          </a:bodyPr>
          <a:lstStyle/>
          <a:p>
            <a:r>
              <a:rPr lang="en-US" dirty="0"/>
              <a:t>Request</a:t>
            </a:r>
            <a:endParaRPr lang="en-IN" dirty="0"/>
          </a:p>
        </p:txBody>
      </p:sp>
      <p:sp>
        <p:nvSpPr>
          <p:cNvPr id="7" name="TextBox 6"/>
          <p:cNvSpPr txBox="1"/>
          <p:nvPr/>
        </p:nvSpPr>
        <p:spPr>
          <a:xfrm>
            <a:off x="1858647" y="2905027"/>
            <a:ext cx="1081515" cy="369332"/>
          </a:xfrm>
          <a:prstGeom prst="rect">
            <a:avLst/>
          </a:prstGeom>
          <a:noFill/>
        </p:spPr>
        <p:txBody>
          <a:bodyPr wrap="none" rtlCol="0">
            <a:spAutoFit/>
          </a:bodyPr>
          <a:lstStyle/>
          <a:p>
            <a:r>
              <a:rPr lang="en-US" dirty="0"/>
              <a:t>Response</a:t>
            </a:r>
            <a:endParaRPr lang="en-IN" dirty="0"/>
          </a:p>
        </p:txBody>
      </p:sp>
      <p:sp>
        <p:nvSpPr>
          <p:cNvPr id="11" name="Rectangle 10"/>
          <p:cNvSpPr/>
          <p:nvPr/>
        </p:nvSpPr>
        <p:spPr>
          <a:xfrm>
            <a:off x="3299381" y="1594701"/>
            <a:ext cx="5514682" cy="3148552"/>
          </a:xfrm>
          <a:prstGeom prst="rect">
            <a:avLst/>
          </a:prstGeom>
          <a:ln w="28575"/>
        </p:spPr>
        <p:style>
          <a:lnRef idx="2">
            <a:schemeClr val="accent6"/>
          </a:lnRef>
          <a:fillRef idx="1">
            <a:schemeClr val="lt1"/>
          </a:fillRef>
          <a:effectRef idx="0">
            <a:schemeClr val="accent6"/>
          </a:effectRef>
          <a:fontRef idx="minor">
            <a:schemeClr val="dk1"/>
          </a:fontRef>
        </p:style>
        <p:txBody>
          <a:bodyPr rtlCol="0" anchor="b"/>
          <a:lstStyle/>
          <a:p>
            <a:pPr algn="ctr"/>
            <a:r>
              <a:rPr lang="en-US" b="1" dirty="0"/>
              <a:t>API Gateway</a:t>
            </a:r>
            <a:endParaRPr lang="en-IN" b="1" dirty="0"/>
          </a:p>
        </p:txBody>
      </p:sp>
      <p:sp>
        <p:nvSpPr>
          <p:cNvPr id="12" name="Rectangle 11"/>
          <p:cNvSpPr/>
          <p:nvPr/>
        </p:nvSpPr>
        <p:spPr>
          <a:xfrm>
            <a:off x="3704733" y="1781666"/>
            <a:ext cx="1461154" cy="1234911"/>
          </a:xfrm>
          <a:prstGeom prst="rect">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Gateway Handler Mapping</a:t>
            </a:r>
            <a:endParaRPr lang="en-IN" dirty="0"/>
          </a:p>
        </p:txBody>
      </p:sp>
      <p:cxnSp>
        <p:nvCxnSpPr>
          <p:cNvPr id="5" name="Straight Arrow Connector 4"/>
          <p:cNvCxnSpPr>
            <a:endCxn id="12" idx="1"/>
          </p:cNvCxnSpPr>
          <p:nvPr/>
        </p:nvCxnSpPr>
        <p:spPr>
          <a:xfrm>
            <a:off x="1781666" y="2385855"/>
            <a:ext cx="1923067" cy="13267"/>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endCxn id="3" idx="3"/>
          </p:cNvCxnSpPr>
          <p:nvPr/>
        </p:nvCxnSpPr>
        <p:spPr>
          <a:xfrm flipH="1" flipV="1">
            <a:off x="1781666" y="2650561"/>
            <a:ext cx="1923067" cy="42588"/>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6853287" y="1824174"/>
            <a:ext cx="1677971" cy="1123361"/>
          </a:xfrm>
          <a:prstGeom prst="rect">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Post Filter</a:t>
            </a:r>
            <a:endParaRPr lang="en-IN" dirty="0"/>
          </a:p>
        </p:txBody>
      </p:sp>
      <p:cxnSp>
        <p:nvCxnSpPr>
          <p:cNvPr id="23" name="Straight Arrow Connector 22"/>
          <p:cNvCxnSpPr>
            <a:stCxn id="21" idx="1"/>
            <a:endCxn id="12" idx="3"/>
          </p:cNvCxnSpPr>
          <p:nvPr/>
        </p:nvCxnSpPr>
        <p:spPr>
          <a:xfrm flipH="1">
            <a:off x="5165887" y="2385855"/>
            <a:ext cx="1687400" cy="13267"/>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24" name="Rounded Rectangle 23"/>
          <p:cNvSpPr/>
          <p:nvPr/>
        </p:nvSpPr>
        <p:spPr>
          <a:xfrm>
            <a:off x="3657598" y="3344216"/>
            <a:ext cx="1555424" cy="1071398"/>
          </a:xfrm>
          <a:prstGeom prst="roundRect">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Predicate</a:t>
            </a:r>
            <a:endParaRPr lang="en-IN" dirty="0"/>
          </a:p>
        </p:txBody>
      </p:sp>
      <p:cxnSp>
        <p:nvCxnSpPr>
          <p:cNvPr id="26" name="Straight Arrow Connector 25"/>
          <p:cNvCxnSpPr>
            <a:stCxn id="12" idx="2"/>
            <a:endCxn id="24" idx="0"/>
          </p:cNvCxnSpPr>
          <p:nvPr/>
        </p:nvCxnSpPr>
        <p:spPr>
          <a:xfrm>
            <a:off x="4435310" y="3016577"/>
            <a:ext cx="0" cy="327639"/>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30" name="Rectangle 29"/>
          <p:cNvSpPr/>
          <p:nvPr/>
        </p:nvSpPr>
        <p:spPr>
          <a:xfrm>
            <a:off x="6853286" y="3292253"/>
            <a:ext cx="1677971" cy="1123361"/>
          </a:xfrm>
          <a:prstGeom prst="rect">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Pre Filter</a:t>
            </a:r>
            <a:endParaRPr lang="en-IN" dirty="0"/>
          </a:p>
        </p:txBody>
      </p:sp>
      <p:cxnSp>
        <p:nvCxnSpPr>
          <p:cNvPr id="33" name="Straight Arrow Connector 32"/>
          <p:cNvCxnSpPr>
            <a:stCxn id="24" idx="3"/>
            <a:endCxn id="30" idx="1"/>
          </p:cNvCxnSpPr>
          <p:nvPr/>
        </p:nvCxnSpPr>
        <p:spPr>
          <a:xfrm flipV="1">
            <a:off x="5213022" y="3853934"/>
            <a:ext cx="1640264" cy="25981"/>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36" name="Rectangle 35"/>
          <p:cNvSpPr/>
          <p:nvPr/>
        </p:nvSpPr>
        <p:spPr>
          <a:xfrm>
            <a:off x="10058400" y="1594701"/>
            <a:ext cx="1527142" cy="1027522"/>
          </a:xfrm>
          <a:prstGeom prst="rect">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err="1"/>
              <a:t>Microservice</a:t>
            </a:r>
            <a:r>
              <a:rPr lang="en-US" dirty="0"/>
              <a:t> 1</a:t>
            </a:r>
            <a:endParaRPr lang="en-IN" dirty="0"/>
          </a:p>
        </p:txBody>
      </p:sp>
      <p:sp>
        <p:nvSpPr>
          <p:cNvPr id="37" name="Rectangle 36"/>
          <p:cNvSpPr/>
          <p:nvPr/>
        </p:nvSpPr>
        <p:spPr>
          <a:xfrm>
            <a:off x="10058400" y="3604182"/>
            <a:ext cx="1527142" cy="1027522"/>
          </a:xfrm>
          <a:prstGeom prst="rect">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err="1"/>
              <a:t>Microservice</a:t>
            </a:r>
            <a:r>
              <a:rPr lang="en-US" dirty="0"/>
              <a:t> 2</a:t>
            </a:r>
            <a:endParaRPr lang="en-IN" dirty="0"/>
          </a:p>
        </p:txBody>
      </p:sp>
      <p:cxnSp>
        <p:nvCxnSpPr>
          <p:cNvPr id="39" name="Straight Arrow Connector 38"/>
          <p:cNvCxnSpPr>
            <a:stCxn id="36" idx="1"/>
            <a:endCxn id="21" idx="3"/>
          </p:cNvCxnSpPr>
          <p:nvPr/>
        </p:nvCxnSpPr>
        <p:spPr>
          <a:xfrm flipH="1">
            <a:off x="8531258" y="2108462"/>
            <a:ext cx="1527142" cy="277393"/>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37" idx="1"/>
            <a:endCxn id="21" idx="3"/>
          </p:cNvCxnSpPr>
          <p:nvPr/>
        </p:nvCxnSpPr>
        <p:spPr>
          <a:xfrm flipH="1" flipV="1">
            <a:off x="8531258" y="2385855"/>
            <a:ext cx="1527142" cy="1732088"/>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30" idx="3"/>
            <a:endCxn id="36" idx="1"/>
          </p:cNvCxnSpPr>
          <p:nvPr/>
        </p:nvCxnSpPr>
        <p:spPr>
          <a:xfrm flipV="1">
            <a:off x="8531257" y="2108462"/>
            <a:ext cx="1527143" cy="1745472"/>
          </a:xfrm>
          <a:prstGeom prst="straightConnector1">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30" idx="3"/>
            <a:endCxn id="37" idx="1"/>
          </p:cNvCxnSpPr>
          <p:nvPr/>
        </p:nvCxnSpPr>
        <p:spPr>
          <a:xfrm>
            <a:off x="8531257" y="3853934"/>
            <a:ext cx="1527143" cy="264009"/>
          </a:xfrm>
          <a:prstGeom prst="straightConnector1">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9325375" y="2478582"/>
            <a:ext cx="900439" cy="369332"/>
          </a:xfrm>
          <a:prstGeom prst="rect">
            <a:avLst/>
          </a:prstGeom>
          <a:noFill/>
        </p:spPr>
        <p:txBody>
          <a:bodyPr wrap="none" rtlCol="0">
            <a:spAutoFit/>
          </a:bodyPr>
          <a:lstStyle/>
          <a:p>
            <a:r>
              <a:rPr lang="en-US" dirty="0"/>
              <a:t>request</a:t>
            </a:r>
            <a:endParaRPr lang="en-IN" dirty="0"/>
          </a:p>
        </p:txBody>
      </p:sp>
      <p:sp>
        <p:nvSpPr>
          <p:cNvPr id="47" name="TextBox 46"/>
          <p:cNvSpPr txBox="1"/>
          <p:nvPr/>
        </p:nvSpPr>
        <p:spPr>
          <a:xfrm>
            <a:off x="8745452" y="3882887"/>
            <a:ext cx="900439" cy="369332"/>
          </a:xfrm>
          <a:prstGeom prst="rect">
            <a:avLst/>
          </a:prstGeom>
          <a:noFill/>
        </p:spPr>
        <p:txBody>
          <a:bodyPr wrap="none" rtlCol="0">
            <a:spAutoFit/>
          </a:bodyPr>
          <a:lstStyle/>
          <a:p>
            <a:r>
              <a:rPr lang="en-US" dirty="0"/>
              <a:t>request</a:t>
            </a:r>
            <a:endParaRPr lang="en-IN" dirty="0"/>
          </a:p>
        </p:txBody>
      </p:sp>
      <p:sp>
        <p:nvSpPr>
          <p:cNvPr id="48" name="TextBox 47"/>
          <p:cNvSpPr txBox="1"/>
          <p:nvPr/>
        </p:nvSpPr>
        <p:spPr>
          <a:xfrm>
            <a:off x="9431339" y="3224929"/>
            <a:ext cx="1037656" cy="369332"/>
          </a:xfrm>
          <a:prstGeom prst="rect">
            <a:avLst/>
          </a:prstGeom>
          <a:noFill/>
        </p:spPr>
        <p:txBody>
          <a:bodyPr wrap="none" rtlCol="0">
            <a:spAutoFit/>
          </a:bodyPr>
          <a:lstStyle/>
          <a:p>
            <a:r>
              <a:rPr lang="en-US" dirty="0"/>
              <a:t>response</a:t>
            </a:r>
            <a:endParaRPr lang="en-IN" dirty="0"/>
          </a:p>
        </p:txBody>
      </p:sp>
      <p:sp>
        <p:nvSpPr>
          <p:cNvPr id="49" name="TextBox 48"/>
          <p:cNvSpPr txBox="1"/>
          <p:nvPr/>
        </p:nvSpPr>
        <p:spPr>
          <a:xfrm>
            <a:off x="8804637" y="1926868"/>
            <a:ext cx="1037656" cy="369332"/>
          </a:xfrm>
          <a:prstGeom prst="rect">
            <a:avLst/>
          </a:prstGeom>
          <a:noFill/>
        </p:spPr>
        <p:txBody>
          <a:bodyPr wrap="none" rtlCol="0">
            <a:spAutoFit/>
          </a:bodyPr>
          <a:lstStyle/>
          <a:p>
            <a:r>
              <a:rPr lang="en-US" dirty="0"/>
              <a:t>response</a:t>
            </a:r>
            <a:endParaRPr lang="en-IN" dirty="0"/>
          </a:p>
        </p:txBody>
      </p:sp>
    </p:spTree>
    <p:extLst>
      <p:ext uri="{BB962C8B-B14F-4D97-AF65-F5344CB8AC3E}">
        <p14:creationId xmlns:p14="http://schemas.microsoft.com/office/powerpoint/2010/main" val="3518980422"/>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25864" y="622169"/>
            <a:ext cx="9982985" cy="4708981"/>
          </a:xfrm>
          <a:prstGeom prst="rect">
            <a:avLst/>
          </a:prstGeom>
          <a:noFill/>
        </p:spPr>
        <p:txBody>
          <a:bodyPr wrap="square" rtlCol="0">
            <a:spAutoFit/>
          </a:bodyPr>
          <a:lstStyle/>
          <a:p>
            <a:pPr marL="285750" indent="-285750">
              <a:buFont typeface="Arial" panose="020B0604020202020204" pitchFamily="34" charset="0"/>
              <a:buChar char="•"/>
            </a:pPr>
            <a:r>
              <a:rPr lang="en-US" sz="2000" dirty="0"/>
              <a:t>Advantages of API Gateway-</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b="1" dirty="0"/>
              <a:t>Routing</a:t>
            </a:r>
            <a:r>
              <a:rPr lang="en-US" sz="2000" dirty="0"/>
              <a:t>- the process of identifying the </a:t>
            </a:r>
            <a:r>
              <a:rPr lang="en-US" sz="2000" dirty="0" err="1"/>
              <a:t>microservice</a:t>
            </a:r>
            <a:r>
              <a:rPr lang="en-US" sz="2000" dirty="0"/>
              <a:t> based on predicate(condition) and URL(path) and executing it.</a:t>
            </a:r>
          </a:p>
          <a:p>
            <a:pPr marL="285750" indent="-285750">
              <a:buFont typeface="Arial" panose="020B0604020202020204" pitchFamily="34" charset="0"/>
              <a:buChar char="•"/>
            </a:pPr>
            <a:r>
              <a:rPr lang="en-US" sz="2000" dirty="0"/>
              <a:t>Two types-</a:t>
            </a:r>
          </a:p>
          <a:p>
            <a:pPr marL="285750" indent="-285750">
              <a:buFont typeface="Arial" panose="020B0604020202020204" pitchFamily="34" charset="0"/>
              <a:buChar char="•"/>
            </a:pPr>
            <a:r>
              <a:rPr lang="en-US" sz="2000" b="1" dirty="0"/>
              <a:t>1. Static routing-</a:t>
            </a:r>
          </a:p>
          <a:p>
            <a:pPr marL="285750" indent="-285750">
              <a:buFont typeface="Arial" panose="020B0604020202020204" pitchFamily="34" charset="0"/>
              <a:buChar char="•"/>
            </a:pPr>
            <a:r>
              <a:rPr lang="en-US" sz="2000" dirty="0"/>
              <a:t>If a </a:t>
            </a:r>
            <a:r>
              <a:rPr lang="en-US" sz="2000" dirty="0" err="1"/>
              <a:t>microservice</a:t>
            </a:r>
            <a:r>
              <a:rPr lang="en-US" sz="2000" dirty="0"/>
              <a:t> has a single instance( direct call to </a:t>
            </a:r>
            <a:r>
              <a:rPr lang="en-US" sz="2000" dirty="0" err="1"/>
              <a:t>microservice</a:t>
            </a:r>
            <a:r>
              <a:rPr lang="en-US" sz="2000" dirty="0"/>
              <a:t>) the it static routing</a:t>
            </a:r>
          </a:p>
          <a:p>
            <a:pPr marL="285750" indent="-285750">
              <a:buFont typeface="Arial" panose="020B0604020202020204" pitchFamily="34" charset="0"/>
              <a:buChar char="•"/>
            </a:pPr>
            <a:r>
              <a:rPr lang="en-US" sz="2000" dirty="0"/>
              <a:t>In this case API Gateway routes the request directly to the </a:t>
            </a:r>
            <a:r>
              <a:rPr lang="en-US" sz="2000" dirty="0" err="1"/>
              <a:t>microservice</a:t>
            </a:r>
            <a:r>
              <a:rPr lang="en-US" sz="2000" dirty="0"/>
              <a:t>.</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b="1" dirty="0"/>
              <a:t>2. Dynamic Routing-</a:t>
            </a:r>
          </a:p>
          <a:p>
            <a:pPr marL="285750" indent="-285750">
              <a:buFont typeface="Arial" panose="020B0604020202020204" pitchFamily="34" charset="0"/>
              <a:buChar char="•"/>
            </a:pPr>
            <a:r>
              <a:rPr lang="en-US" sz="2000" dirty="0"/>
              <a:t>When a </a:t>
            </a:r>
            <a:r>
              <a:rPr lang="en-US" sz="2000" dirty="0" err="1"/>
              <a:t>microservice</a:t>
            </a:r>
            <a:r>
              <a:rPr lang="en-US" sz="2000" dirty="0"/>
              <a:t> has multiple instances.</a:t>
            </a:r>
          </a:p>
          <a:p>
            <a:pPr marL="285750" indent="-285750">
              <a:buFont typeface="Arial" panose="020B0604020202020204" pitchFamily="34" charset="0"/>
              <a:buChar char="•"/>
            </a:pPr>
            <a:r>
              <a:rPr lang="en-US" sz="2000" dirty="0"/>
              <a:t>In this case API Gateway reaches Eureka, to get the less load factor instance and then routes the request to the corresponding </a:t>
            </a:r>
            <a:r>
              <a:rPr lang="en-US" sz="2000" dirty="0" err="1"/>
              <a:t>microservice</a:t>
            </a:r>
            <a:r>
              <a:rPr lang="en-US" sz="2000" dirty="0"/>
              <a:t>.</a:t>
            </a:r>
          </a:p>
          <a:p>
            <a:pPr marL="285750" indent="-285750">
              <a:buFont typeface="Arial" panose="020B0604020202020204" pitchFamily="34" charset="0"/>
              <a:buChar char="•"/>
            </a:pPr>
            <a:r>
              <a:rPr lang="en-US" sz="2000" dirty="0"/>
              <a:t>It internally generates the Feign Client code based on the given configuration for load balancing</a:t>
            </a:r>
            <a:endParaRPr lang="en-IN" sz="2000" dirty="0"/>
          </a:p>
        </p:txBody>
      </p:sp>
    </p:spTree>
    <p:extLst>
      <p:ext uri="{BB962C8B-B14F-4D97-AF65-F5344CB8AC3E}">
        <p14:creationId xmlns:p14="http://schemas.microsoft.com/office/powerpoint/2010/main" val="1164965404"/>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p:cNvGraphicFramePr/>
          <p:nvPr>
            <p:extLst>
              <p:ext uri="{D42A27DB-BD31-4B8C-83A1-F6EECF244321}">
                <p14:modId xmlns:p14="http://schemas.microsoft.com/office/powerpoint/2010/main" val="1897936610"/>
              </p:ext>
            </p:extLst>
          </p:nvPr>
        </p:nvGraphicFramePr>
        <p:xfrm>
          <a:off x="3186260" y="535000"/>
          <a:ext cx="9756742" cy="62334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Oval 2"/>
          <p:cNvSpPr/>
          <p:nvPr/>
        </p:nvSpPr>
        <p:spPr>
          <a:xfrm>
            <a:off x="7607432" y="2375556"/>
            <a:ext cx="2017336" cy="186650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Resilience4j core modules</a:t>
            </a:r>
            <a:endParaRPr lang="en-IN" sz="2000" dirty="0"/>
          </a:p>
        </p:txBody>
      </p:sp>
      <p:sp>
        <p:nvSpPr>
          <p:cNvPr id="4" name="TextBox 3"/>
          <p:cNvSpPr txBox="1"/>
          <p:nvPr/>
        </p:nvSpPr>
        <p:spPr>
          <a:xfrm>
            <a:off x="443060" y="350334"/>
            <a:ext cx="3808429" cy="369332"/>
          </a:xfrm>
          <a:prstGeom prst="rect">
            <a:avLst/>
          </a:prstGeom>
          <a:noFill/>
        </p:spPr>
        <p:txBody>
          <a:bodyPr wrap="square" rtlCol="0">
            <a:spAutoFit/>
          </a:bodyPr>
          <a:lstStyle/>
          <a:p>
            <a:r>
              <a:rPr lang="en-US" dirty="0"/>
              <a:t>Resilience4j in </a:t>
            </a:r>
            <a:r>
              <a:rPr lang="en-US" dirty="0" err="1"/>
              <a:t>Microservices</a:t>
            </a:r>
            <a:endParaRPr lang="en-IN" dirty="0"/>
          </a:p>
        </p:txBody>
      </p:sp>
      <p:sp>
        <p:nvSpPr>
          <p:cNvPr id="5" name="TextBox 4"/>
          <p:cNvSpPr txBox="1"/>
          <p:nvPr/>
        </p:nvSpPr>
        <p:spPr>
          <a:xfrm>
            <a:off x="509048" y="959206"/>
            <a:ext cx="3945641" cy="4247317"/>
          </a:xfrm>
          <a:prstGeom prst="rect">
            <a:avLst/>
          </a:prstGeom>
          <a:noFill/>
        </p:spPr>
        <p:txBody>
          <a:bodyPr wrap="square" rtlCol="0">
            <a:spAutoFit/>
          </a:bodyPr>
          <a:lstStyle/>
          <a:p>
            <a:pPr marL="285750" indent="-285750">
              <a:buFont typeface="Arial" panose="020B0604020202020204" pitchFamily="34" charset="0"/>
              <a:buChar char="•"/>
            </a:pPr>
            <a:r>
              <a:rPr lang="en-US" dirty="0"/>
              <a:t>While running </a:t>
            </a:r>
            <a:r>
              <a:rPr lang="en-US" dirty="0" err="1"/>
              <a:t>microservice</a:t>
            </a:r>
            <a:r>
              <a:rPr lang="en-US" dirty="0"/>
              <a:t> based applications, we experience deviations in runtime</a:t>
            </a:r>
          </a:p>
          <a:p>
            <a:pPr marL="285750" indent="-285750">
              <a:buFont typeface="Arial" panose="020B0604020202020204" pitchFamily="34" charset="0"/>
              <a:buChar char="•"/>
            </a:pPr>
            <a:r>
              <a:rPr lang="en-US" dirty="0"/>
              <a:t>And causes for this can be slow response, network failures, REST call failures, failure due high requests.</a:t>
            </a:r>
          </a:p>
          <a:p>
            <a:pPr marL="285750" indent="-285750">
              <a:buFont typeface="Arial" panose="020B0604020202020204" pitchFamily="34" charset="0"/>
              <a:buChar char="•"/>
            </a:pPr>
            <a:r>
              <a:rPr lang="en-US" dirty="0"/>
              <a:t>In order to tolerate these suspected faults, we are using fault tolerance mechanism, like Resilience4j</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Resilience4j is lightweight, open-source, easy-to-use fault tolerance Library, inspired by Netflix </a:t>
            </a:r>
            <a:r>
              <a:rPr lang="en-US" dirty="0" err="1"/>
              <a:t>Hystrix</a:t>
            </a:r>
            <a:r>
              <a:rPr lang="en-US" dirty="0"/>
              <a:t>., it designed for Java8 and functional programming.</a:t>
            </a:r>
            <a:endParaRPr lang="en-IN" dirty="0"/>
          </a:p>
        </p:txBody>
      </p:sp>
    </p:spTree>
    <p:extLst>
      <p:ext uri="{BB962C8B-B14F-4D97-AF65-F5344CB8AC3E}">
        <p14:creationId xmlns:p14="http://schemas.microsoft.com/office/powerpoint/2010/main" val="9621689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70F86-2A0C-F9D3-AD76-A7C624BEB50B}"/>
              </a:ext>
            </a:extLst>
          </p:cNvPr>
          <p:cNvSpPr>
            <a:spLocks noGrp="1"/>
          </p:cNvSpPr>
          <p:nvPr>
            <p:ph type="title"/>
          </p:nvPr>
        </p:nvSpPr>
        <p:spPr>
          <a:xfrm>
            <a:off x="838200" y="365125"/>
            <a:ext cx="11049000" cy="1325563"/>
          </a:xfrm>
        </p:spPr>
        <p:txBody>
          <a:bodyPr>
            <a:noAutofit/>
          </a:bodyPr>
          <a:lstStyle/>
          <a:p>
            <a:r>
              <a:rPr lang="en-US" sz="3600" b="1" i="0" dirty="0">
                <a:solidFill>
                  <a:srgbClr val="C00000"/>
                </a:solidFill>
                <a:effectLst/>
                <a:latin typeface="Cambria" panose="02040503050406030204" pitchFamily="18" charset="0"/>
              </a:rPr>
              <a:t>JPA Classes Relationship with </a:t>
            </a:r>
            <a:r>
              <a:rPr lang="en-US" sz="3600" b="1" i="0" dirty="0" err="1">
                <a:solidFill>
                  <a:srgbClr val="C00000"/>
                </a:solidFill>
                <a:effectLst/>
                <a:latin typeface="Cambria" panose="02040503050406030204" pitchFamily="18" charset="0"/>
              </a:rPr>
              <a:t>EntityManager</a:t>
            </a:r>
            <a:r>
              <a:rPr lang="en-US" sz="3600" b="1" i="0" dirty="0">
                <a:solidFill>
                  <a:srgbClr val="C00000"/>
                </a:solidFill>
                <a:effectLst/>
                <a:latin typeface="Cambria" panose="02040503050406030204" pitchFamily="18" charset="0"/>
              </a:rPr>
              <a:t> class</a:t>
            </a:r>
            <a:endParaRPr lang="en-IN" sz="3600" dirty="0"/>
          </a:p>
        </p:txBody>
      </p:sp>
      <p:sp>
        <p:nvSpPr>
          <p:cNvPr id="3" name="Content Placeholder 2">
            <a:extLst>
              <a:ext uri="{FF2B5EF4-FFF2-40B4-BE49-F238E27FC236}">
                <a16:creationId xmlns:a16="http://schemas.microsoft.com/office/drawing/2014/main" id="{D89EA2B9-CF79-8576-06A9-F99ABA66C157}"/>
              </a:ext>
            </a:extLst>
          </p:cNvPr>
          <p:cNvSpPr>
            <a:spLocks noGrp="1"/>
          </p:cNvSpPr>
          <p:nvPr>
            <p:ph idx="1"/>
          </p:nvPr>
        </p:nvSpPr>
        <p:spPr/>
        <p:txBody>
          <a:bodyPr>
            <a:normAutofit fontScale="92500" lnSpcReduction="10000"/>
          </a:bodyPr>
          <a:lstStyle/>
          <a:p>
            <a:r>
              <a:rPr lang="en-US" dirty="0" err="1"/>
              <a:t>EntityManager</a:t>
            </a:r>
            <a:r>
              <a:rPr lang="en-US" dirty="0"/>
              <a:t> with </a:t>
            </a:r>
            <a:r>
              <a:rPr lang="en-US" dirty="0" err="1"/>
              <a:t>EntityManagerFactory</a:t>
            </a:r>
            <a:r>
              <a:rPr lang="en-US" dirty="0"/>
              <a:t>: Many </a:t>
            </a:r>
            <a:r>
              <a:rPr lang="en-US" dirty="0" err="1"/>
              <a:t>EntityManager</a:t>
            </a:r>
            <a:r>
              <a:rPr lang="en-US" dirty="0"/>
              <a:t> can be created from </a:t>
            </a:r>
            <a:r>
              <a:rPr lang="en-US" dirty="0" err="1"/>
              <a:t>EntityManagerFactory</a:t>
            </a:r>
            <a:r>
              <a:rPr lang="en-US" dirty="0"/>
              <a:t>, hence it is many to one relationship.</a:t>
            </a:r>
          </a:p>
          <a:p>
            <a:endParaRPr lang="en-US" dirty="0"/>
          </a:p>
          <a:p>
            <a:r>
              <a:rPr lang="en-US" dirty="0" err="1"/>
              <a:t>EntityManager</a:t>
            </a:r>
            <a:r>
              <a:rPr lang="en-US" dirty="0"/>
              <a:t> with </a:t>
            </a:r>
            <a:r>
              <a:rPr lang="en-US" dirty="0" err="1"/>
              <a:t>EntityTransaction</a:t>
            </a:r>
            <a:r>
              <a:rPr lang="en-US" dirty="0"/>
              <a:t>: One </a:t>
            </a:r>
            <a:r>
              <a:rPr lang="en-US" dirty="0" err="1"/>
              <a:t>EntityManager</a:t>
            </a:r>
            <a:r>
              <a:rPr lang="en-US" dirty="0"/>
              <a:t> can manage one </a:t>
            </a:r>
            <a:r>
              <a:rPr lang="en-US" dirty="0" err="1"/>
              <a:t>EntityTransaction</a:t>
            </a:r>
            <a:r>
              <a:rPr lang="en-US" dirty="0"/>
              <a:t>, hence it is one to one relationship.</a:t>
            </a:r>
          </a:p>
          <a:p>
            <a:endParaRPr lang="en-US" dirty="0"/>
          </a:p>
          <a:p>
            <a:r>
              <a:rPr lang="en-US" dirty="0" err="1"/>
              <a:t>EntityManager</a:t>
            </a:r>
            <a:r>
              <a:rPr lang="en-US" dirty="0"/>
              <a:t> with query: One </a:t>
            </a:r>
            <a:r>
              <a:rPr lang="en-US" dirty="0" err="1"/>
              <a:t>EntityManager</a:t>
            </a:r>
            <a:r>
              <a:rPr lang="en-US" dirty="0"/>
              <a:t> can execute many Query objects, hence it is one to many relationship.</a:t>
            </a:r>
          </a:p>
          <a:p>
            <a:endParaRPr lang="en-US" dirty="0"/>
          </a:p>
          <a:p>
            <a:r>
              <a:rPr lang="en-US" dirty="0" err="1"/>
              <a:t>EntityManager</a:t>
            </a:r>
            <a:r>
              <a:rPr lang="en-US" dirty="0"/>
              <a:t> with Entity: One </a:t>
            </a:r>
            <a:r>
              <a:rPr lang="en-US" dirty="0" err="1"/>
              <a:t>EntityManager</a:t>
            </a:r>
            <a:r>
              <a:rPr lang="en-US" dirty="0"/>
              <a:t> can use many Entity classes, hence it is one to many relationship.</a:t>
            </a:r>
            <a:endParaRPr lang="en-IN" dirty="0"/>
          </a:p>
        </p:txBody>
      </p:sp>
    </p:spTree>
    <p:extLst>
      <p:ext uri="{BB962C8B-B14F-4D97-AF65-F5344CB8AC3E}">
        <p14:creationId xmlns:p14="http://schemas.microsoft.com/office/powerpoint/2010/main" val="4063651255"/>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87604" y="236465"/>
            <a:ext cx="11252462" cy="3693319"/>
          </a:xfrm>
          <a:prstGeom prst="rect">
            <a:avLst/>
          </a:prstGeom>
        </p:spPr>
        <p:txBody>
          <a:bodyPr wrap="square">
            <a:spAutoFit/>
          </a:bodyPr>
          <a:lstStyle/>
          <a:p>
            <a:pPr marL="285750" lvl="0" indent="-285750">
              <a:buFont typeface="Arial" panose="020B0604020202020204" pitchFamily="34" charset="0"/>
              <a:buChar char="•"/>
            </a:pPr>
            <a:r>
              <a:rPr lang="en-US" dirty="0" err="1"/>
              <a:t>RateLimiter</a:t>
            </a:r>
            <a:r>
              <a:rPr lang="en-US" dirty="0"/>
              <a:t>- limits the no of requests for a given period</a:t>
            </a:r>
          </a:p>
          <a:p>
            <a:pPr marL="285750" lvl="0" indent="-285750">
              <a:buFont typeface="Arial" panose="020B0604020202020204" pitchFamily="34" charset="0"/>
              <a:buChar char="•"/>
            </a:pPr>
            <a:r>
              <a:rPr lang="en-US" dirty="0" err="1"/>
              <a:t>Aop</a:t>
            </a:r>
            <a:r>
              <a:rPr lang="en-US" dirty="0"/>
              <a:t>, actuator, and resilience 4j dependencies in</a:t>
            </a:r>
          </a:p>
          <a:p>
            <a:pPr marL="285750" lvl="0" indent="-285750">
              <a:buFont typeface="Arial" panose="020B0604020202020204" pitchFamily="34" charset="0"/>
              <a:buChar char="•"/>
            </a:pPr>
            <a:r>
              <a:rPr lang="en-US" dirty="0"/>
              <a:t>In </a:t>
            </a:r>
            <a:r>
              <a:rPr lang="en-US" dirty="0" err="1"/>
              <a:t>RestController</a:t>
            </a:r>
            <a:r>
              <a:rPr lang="en-US" dirty="0"/>
              <a:t>, with a method in which we have to implement this us @</a:t>
            </a:r>
            <a:r>
              <a:rPr lang="en-US" dirty="0" err="1"/>
              <a:t>RateLimiter</a:t>
            </a:r>
            <a:endParaRPr lang="en-US" dirty="0"/>
          </a:p>
          <a:p>
            <a:pPr marL="285750" lvl="0" indent="-285750">
              <a:buFont typeface="Arial" panose="020B0604020202020204" pitchFamily="34" charset="0"/>
              <a:buChar char="•"/>
            </a:pPr>
            <a:r>
              <a:rPr lang="en-US" dirty="0"/>
              <a:t>Properties file-</a:t>
            </a:r>
          </a:p>
          <a:p>
            <a:r>
              <a:rPr lang="en-IN" dirty="0"/>
              <a:t>resilience4j.ratelimiter.instances.getMessageRateLimiter.limit-for-period=2</a:t>
            </a:r>
          </a:p>
          <a:p>
            <a:r>
              <a:rPr lang="en-IN" dirty="0"/>
              <a:t>resilience4j.ratelimiter.instances.getMessageRateLimiter.limit-refresh-period=5s</a:t>
            </a:r>
          </a:p>
          <a:p>
            <a:r>
              <a:rPr lang="en-IN" dirty="0"/>
              <a:t>resilience4j.ratelimiter.instances.getMessageRateLimiter.timeout-duration=0</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Here only 2 </a:t>
            </a:r>
            <a:r>
              <a:rPr lang="en-US" dirty="0" err="1"/>
              <a:t>req</a:t>
            </a:r>
            <a:r>
              <a:rPr lang="en-US" dirty="0"/>
              <a:t> are allowed in 5 seconds duration. There is no timeout duration, which means after 5 seconds the user can send the request again.</a:t>
            </a:r>
          </a:p>
          <a:p>
            <a:pPr marL="285750" lvl="0" indent="-285750">
              <a:buFont typeface="Arial" panose="020B0604020202020204" pitchFamily="34" charset="0"/>
              <a:buChar char="•"/>
            </a:pPr>
            <a:r>
              <a:rPr lang="en-US" dirty="0"/>
              <a:t>Add  a fallback method</a:t>
            </a:r>
          </a:p>
          <a:p>
            <a:pPr marL="285750" lvl="0" indent="-285750">
              <a:buFont typeface="Arial" panose="020B0604020202020204" pitchFamily="34" charset="0"/>
              <a:buChar char="•"/>
            </a:pPr>
            <a:endParaRPr lang="en-US" dirty="0"/>
          </a:p>
          <a:p>
            <a:pPr lvl="0"/>
            <a:endParaRPr lang="en-US" dirty="0"/>
          </a:p>
        </p:txBody>
      </p:sp>
    </p:spTree>
    <p:extLst>
      <p:ext uri="{BB962C8B-B14F-4D97-AF65-F5344CB8AC3E}">
        <p14:creationId xmlns:p14="http://schemas.microsoft.com/office/powerpoint/2010/main" val="2260590830"/>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5628" y="289404"/>
            <a:ext cx="10347489" cy="2585323"/>
          </a:xfrm>
          <a:prstGeom prst="rect">
            <a:avLst/>
          </a:prstGeom>
        </p:spPr>
        <p:txBody>
          <a:bodyPr wrap="square">
            <a:spAutoFit/>
          </a:bodyPr>
          <a:lstStyle/>
          <a:p>
            <a:pPr marL="285750" lvl="0" indent="-285750">
              <a:buFont typeface="Arial" panose="020B0604020202020204" pitchFamily="34" charset="0"/>
              <a:buChar char="•"/>
            </a:pPr>
            <a:r>
              <a:rPr lang="en-US" dirty="0"/>
              <a:t>Circuit Breaker-Circuit</a:t>
            </a:r>
          </a:p>
          <a:p>
            <a:pPr marL="285750" lvl="0" indent="-285750">
              <a:buFont typeface="Arial" panose="020B0604020202020204" pitchFamily="34" charset="0"/>
              <a:buChar char="•"/>
            </a:pPr>
            <a:r>
              <a:rPr lang="en-US" dirty="0"/>
              <a:t>1. Closed State-</a:t>
            </a:r>
          </a:p>
          <a:p>
            <a:pPr marL="285750" lvl="0" indent="-285750">
              <a:buFont typeface="Arial" panose="020B0604020202020204" pitchFamily="34" charset="0"/>
              <a:buChar char="•"/>
            </a:pPr>
            <a:r>
              <a:rPr lang="en-US" dirty="0"/>
              <a:t>When a </a:t>
            </a:r>
            <a:r>
              <a:rPr lang="en-US" dirty="0" err="1"/>
              <a:t>microservice</a:t>
            </a:r>
            <a:r>
              <a:rPr lang="en-US" dirty="0"/>
              <a:t> calls the dependent </a:t>
            </a:r>
            <a:r>
              <a:rPr lang="en-US" dirty="0" err="1"/>
              <a:t>microservice</a:t>
            </a:r>
            <a:r>
              <a:rPr lang="en-US" dirty="0"/>
              <a:t> continuously, then circuit is closed state.</a:t>
            </a:r>
          </a:p>
          <a:p>
            <a:pPr marL="285750" lvl="0" indent="-285750">
              <a:buFont typeface="Arial" panose="020B0604020202020204" pitchFamily="34" charset="0"/>
              <a:buChar char="•"/>
            </a:pPr>
            <a:r>
              <a:rPr lang="en-US" dirty="0"/>
              <a:t>2. Open State</a:t>
            </a:r>
          </a:p>
          <a:p>
            <a:pPr marL="285750" lvl="0" indent="-285750">
              <a:buFont typeface="Arial" panose="020B0604020202020204" pitchFamily="34" charset="0"/>
              <a:buChar char="•"/>
            </a:pPr>
            <a:r>
              <a:rPr lang="en-US" dirty="0"/>
              <a:t>Two types- </a:t>
            </a:r>
          </a:p>
          <a:p>
            <a:pPr marL="285750" lvl="0" indent="-285750">
              <a:buFont typeface="Arial" panose="020B0604020202020204" pitchFamily="34" charset="0"/>
              <a:buChar char="•"/>
            </a:pPr>
            <a:r>
              <a:rPr lang="en-US" dirty="0"/>
              <a:t>Count Based (no of </a:t>
            </a:r>
            <a:r>
              <a:rPr lang="en-US" dirty="0" err="1"/>
              <a:t>req</a:t>
            </a:r>
            <a:r>
              <a:rPr lang="en-US" dirty="0"/>
              <a:t> will be considered for failed and timeout)</a:t>
            </a:r>
          </a:p>
          <a:p>
            <a:pPr marL="285750" indent="-285750">
              <a:buFont typeface="Arial" panose="020B0604020202020204" pitchFamily="34" charset="0"/>
              <a:buChar char="•"/>
            </a:pPr>
            <a:r>
              <a:rPr lang="en-US" dirty="0"/>
              <a:t>Time Based (time will be considered for failed and timeout)</a:t>
            </a:r>
          </a:p>
          <a:p>
            <a:pPr marL="285750" lvl="0" indent="-285750">
              <a:buFont typeface="Arial" panose="020B0604020202020204" pitchFamily="34" charset="0"/>
              <a:buChar char="•"/>
            </a:pPr>
            <a:endParaRPr lang="en-US" dirty="0"/>
          </a:p>
          <a:p>
            <a:pPr marL="285750" lvl="0" indent="-285750">
              <a:buFont typeface="Arial" panose="020B0604020202020204" pitchFamily="34" charset="0"/>
              <a:buChar char="•"/>
            </a:pPr>
            <a:endParaRPr lang="en-US" dirty="0"/>
          </a:p>
        </p:txBody>
      </p:sp>
      <p:sp>
        <p:nvSpPr>
          <p:cNvPr id="3" name="Rounded Rectangle 2"/>
          <p:cNvSpPr/>
          <p:nvPr/>
        </p:nvSpPr>
        <p:spPr>
          <a:xfrm>
            <a:off x="4854803" y="2810758"/>
            <a:ext cx="1743959" cy="659876"/>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err="1"/>
              <a:t>Microservice</a:t>
            </a:r>
            <a:r>
              <a:rPr lang="en-US" dirty="0"/>
              <a:t> User </a:t>
            </a:r>
            <a:endParaRPr lang="en-IN" dirty="0"/>
          </a:p>
        </p:txBody>
      </p:sp>
      <p:sp>
        <p:nvSpPr>
          <p:cNvPr id="4" name="Rounded Rectangle 3"/>
          <p:cNvSpPr/>
          <p:nvPr/>
        </p:nvSpPr>
        <p:spPr>
          <a:xfrm>
            <a:off x="7467598" y="2810758"/>
            <a:ext cx="1743959" cy="659876"/>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err="1"/>
              <a:t>Microservice</a:t>
            </a:r>
            <a:r>
              <a:rPr lang="en-US" dirty="0"/>
              <a:t> Product </a:t>
            </a:r>
            <a:endParaRPr lang="en-IN" dirty="0"/>
          </a:p>
        </p:txBody>
      </p:sp>
      <p:sp>
        <p:nvSpPr>
          <p:cNvPr id="5" name="Rounded Rectangle 4"/>
          <p:cNvSpPr/>
          <p:nvPr/>
        </p:nvSpPr>
        <p:spPr>
          <a:xfrm>
            <a:off x="9931137" y="4480093"/>
            <a:ext cx="1743959" cy="846841"/>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dirty="0" err="1"/>
              <a:t>Microservice</a:t>
            </a:r>
            <a:r>
              <a:rPr lang="en-US" dirty="0"/>
              <a:t> External service </a:t>
            </a:r>
            <a:endParaRPr lang="en-IN" dirty="0"/>
          </a:p>
        </p:txBody>
      </p:sp>
      <p:cxnSp>
        <p:nvCxnSpPr>
          <p:cNvPr id="7" name="Straight Arrow Connector 6"/>
          <p:cNvCxnSpPr>
            <a:stCxn id="3" idx="3"/>
            <a:endCxn id="4" idx="1"/>
          </p:cNvCxnSpPr>
          <p:nvPr/>
        </p:nvCxnSpPr>
        <p:spPr>
          <a:xfrm>
            <a:off x="6598762" y="3140696"/>
            <a:ext cx="868836"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a:stCxn id="4" idx="2"/>
            <a:endCxn id="5" idx="1"/>
          </p:cNvCxnSpPr>
          <p:nvPr/>
        </p:nvCxnSpPr>
        <p:spPr>
          <a:xfrm>
            <a:off x="8339578" y="3470634"/>
            <a:ext cx="1591559" cy="143288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0" name="Rounded Rectangle 9"/>
          <p:cNvSpPr/>
          <p:nvPr/>
        </p:nvSpPr>
        <p:spPr>
          <a:xfrm>
            <a:off x="9931137" y="2810758"/>
            <a:ext cx="1743959" cy="659876"/>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err="1"/>
              <a:t>Microservice</a:t>
            </a:r>
            <a:r>
              <a:rPr lang="en-US" dirty="0"/>
              <a:t> Order </a:t>
            </a:r>
            <a:endParaRPr lang="en-IN" dirty="0"/>
          </a:p>
        </p:txBody>
      </p:sp>
      <p:cxnSp>
        <p:nvCxnSpPr>
          <p:cNvPr id="12" name="Straight Arrow Connector 11"/>
          <p:cNvCxnSpPr>
            <a:stCxn id="4" idx="3"/>
            <a:endCxn id="10" idx="1"/>
          </p:cNvCxnSpPr>
          <p:nvPr/>
        </p:nvCxnSpPr>
        <p:spPr>
          <a:xfrm>
            <a:off x="9211557" y="3140696"/>
            <a:ext cx="719580"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6" name="Oval 15"/>
          <p:cNvSpPr/>
          <p:nvPr/>
        </p:nvSpPr>
        <p:spPr>
          <a:xfrm>
            <a:off x="1538140" y="2810758"/>
            <a:ext cx="1234911" cy="1252195"/>
          </a:xfrm>
          <a:prstGeom prst="ellipse">
            <a:avLst/>
          </a:prstGeom>
          <a:solidFill>
            <a:srgbClr val="FF0000"/>
          </a:solidFill>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a:t>Open</a:t>
            </a:r>
            <a:endParaRPr lang="en-IN" dirty="0"/>
          </a:p>
        </p:txBody>
      </p:sp>
      <p:sp>
        <p:nvSpPr>
          <p:cNvPr id="17" name="Oval 16"/>
          <p:cNvSpPr/>
          <p:nvPr/>
        </p:nvSpPr>
        <p:spPr>
          <a:xfrm>
            <a:off x="246668" y="4903513"/>
            <a:ext cx="1234911" cy="1252195"/>
          </a:xfrm>
          <a:prstGeom prst="ellipse">
            <a:avLst/>
          </a:prstGeom>
          <a:solidFill>
            <a:srgbClr val="FFC000"/>
          </a:solidFill>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a:t>Half Open</a:t>
            </a:r>
            <a:endParaRPr lang="en-IN" dirty="0"/>
          </a:p>
        </p:txBody>
      </p:sp>
      <p:sp>
        <p:nvSpPr>
          <p:cNvPr id="18" name="Oval 17"/>
          <p:cNvSpPr/>
          <p:nvPr/>
        </p:nvSpPr>
        <p:spPr>
          <a:xfrm>
            <a:off x="2773051" y="4854023"/>
            <a:ext cx="1234911" cy="1252195"/>
          </a:xfrm>
          <a:prstGeom prst="ellipse">
            <a:avLst/>
          </a:prstGeom>
          <a:solidFill>
            <a:srgbClr val="00B050"/>
          </a:solidFill>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a:t>Closed</a:t>
            </a:r>
            <a:endParaRPr lang="en-IN" dirty="0"/>
          </a:p>
        </p:txBody>
      </p:sp>
      <p:cxnSp>
        <p:nvCxnSpPr>
          <p:cNvPr id="20" name="Curved Connector 19"/>
          <p:cNvCxnSpPr>
            <a:stCxn id="18" idx="7"/>
            <a:endCxn id="18" idx="6"/>
          </p:cNvCxnSpPr>
          <p:nvPr/>
        </p:nvCxnSpPr>
        <p:spPr>
          <a:xfrm rot="16200000" flipH="1">
            <a:off x="3696178" y="5168338"/>
            <a:ext cx="442718" cy="180849"/>
          </a:xfrm>
          <a:prstGeom prst="curvedConnector4">
            <a:avLst>
              <a:gd name="adj1" fmla="val -31307"/>
              <a:gd name="adj2" fmla="val 41246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4402318" y="5415707"/>
            <a:ext cx="1074656" cy="369332"/>
          </a:xfrm>
          <a:prstGeom prst="rect">
            <a:avLst/>
          </a:prstGeom>
          <a:noFill/>
        </p:spPr>
        <p:txBody>
          <a:bodyPr wrap="square" rtlCol="0">
            <a:spAutoFit/>
          </a:bodyPr>
          <a:lstStyle/>
          <a:p>
            <a:r>
              <a:rPr lang="en-US" dirty="0"/>
              <a:t>Success</a:t>
            </a:r>
            <a:endParaRPr lang="en-IN" dirty="0"/>
          </a:p>
        </p:txBody>
      </p:sp>
      <p:cxnSp>
        <p:nvCxnSpPr>
          <p:cNvPr id="26" name="Curved Connector 25"/>
          <p:cNvCxnSpPr>
            <a:stCxn id="16" idx="7"/>
            <a:endCxn id="16" idx="1"/>
          </p:cNvCxnSpPr>
          <p:nvPr/>
        </p:nvCxnSpPr>
        <p:spPr>
          <a:xfrm rot="16200000" flipV="1">
            <a:off x="2155596" y="2557531"/>
            <a:ext cx="12700" cy="873213"/>
          </a:xfrm>
          <a:prstGeom prst="curvedConnector3">
            <a:avLst>
              <a:gd name="adj1" fmla="val 435733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1725339" y="2168246"/>
            <a:ext cx="1211614" cy="369332"/>
          </a:xfrm>
          <a:prstGeom prst="rect">
            <a:avLst/>
          </a:prstGeom>
          <a:noFill/>
        </p:spPr>
        <p:txBody>
          <a:bodyPr wrap="none" rtlCol="0">
            <a:spAutoFit/>
          </a:bodyPr>
          <a:lstStyle/>
          <a:p>
            <a:r>
              <a:rPr lang="en-US" dirty="0"/>
              <a:t>Failing Fast</a:t>
            </a:r>
            <a:endParaRPr lang="en-IN" dirty="0"/>
          </a:p>
        </p:txBody>
      </p:sp>
      <p:cxnSp>
        <p:nvCxnSpPr>
          <p:cNvPr id="30" name="Straight Arrow Connector 29"/>
          <p:cNvCxnSpPr>
            <a:stCxn id="16" idx="5"/>
            <a:endCxn id="17" idx="6"/>
          </p:cNvCxnSpPr>
          <p:nvPr/>
        </p:nvCxnSpPr>
        <p:spPr>
          <a:xfrm flipH="1">
            <a:off x="1481579" y="3879573"/>
            <a:ext cx="1110623" cy="165003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rot="18349933">
            <a:off x="1174886" y="4465753"/>
            <a:ext cx="1527726" cy="369332"/>
          </a:xfrm>
          <a:prstGeom prst="rect">
            <a:avLst/>
          </a:prstGeom>
          <a:noFill/>
        </p:spPr>
        <p:txBody>
          <a:bodyPr wrap="none" rtlCol="0">
            <a:spAutoFit/>
          </a:bodyPr>
          <a:lstStyle/>
          <a:p>
            <a:r>
              <a:rPr lang="en-US" dirty="0"/>
              <a:t>Attempt Reset</a:t>
            </a:r>
            <a:endParaRPr lang="en-IN" dirty="0"/>
          </a:p>
        </p:txBody>
      </p:sp>
      <p:cxnSp>
        <p:nvCxnSpPr>
          <p:cNvPr id="33" name="Straight Arrow Connector 32"/>
          <p:cNvCxnSpPr>
            <a:stCxn id="17" idx="1"/>
            <a:endCxn id="16" idx="2"/>
          </p:cNvCxnSpPr>
          <p:nvPr/>
        </p:nvCxnSpPr>
        <p:spPr>
          <a:xfrm flipV="1">
            <a:off x="427517" y="3436856"/>
            <a:ext cx="1110623" cy="165003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rot="18349933">
            <a:off x="138831" y="3981843"/>
            <a:ext cx="1310872" cy="369332"/>
          </a:xfrm>
          <a:prstGeom prst="rect">
            <a:avLst/>
          </a:prstGeom>
          <a:noFill/>
        </p:spPr>
        <p:txBody>
          <a:bodyPr wrap="none" rtlCol="0">
            <a:spAutoFit/>
          </a:bodyPr>
          <a:lstStyle/>
          <a:p>
            <a:r>
              <a:rPr lang="en-US" dirty="0"/>
              <a:t>Trip Breaker</a:t>
            </a:r>
            <a:endParaRPr lang="en-IN" dirty="0"/>
          </a:p>
        </p:txBody>
      </p:sp>
      <p:cxnSp>
        <p:nvCxnSpPr>
          <p:cNvPr id="36" name="Straight Arrow Connector 35"/>
          <p:cNvCxnSpPr>
            <a:stCxn id="17" idx="5"/>
            <a:endCxn id="18" idx="3"/>
          </p:cNvCxnSpPr>
          <p:nvPr/>
        </p:nvCxnSpPr>
        <p:spPr>
          <a:xfrm flipV="1">
            <a:off x="1300730" y="5922838"/>
            <a:ext cx="1653170" cy="4949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1434281" y="5624869"/>
            <a:ext cx="1475404" cy="369332"/>
          </a:xfrm>
          <a:prstGeom prst="rect">
            <a:avLst/>
          </a:prstGeom>
          <a:noFill/>
        </p:spPr>
        <p:txBody>
          <a:bodyPr wrap="none" rtlCol="0">
            <a:spAutoFit/>
          </a:bodyPr>
          <a:lstStyle/>
          <a:p>
            <a:r>
              <a:rPr lang="en-US" dirty="0"/>
              <a:t>Reset Breaker</a:t>
            </a:r>
            <a:endParaRPr lang="en-IN" dirty="0"/>
          </a:p>
        </p:txBody>
      </p:sp>
      <p:sp>
        <p:nvSpPr>
          <p:cNvPr id="38" name="TextBox 37"/>
          <p:cNvSpPr txBox="1"/>
          <p:nvPr/>
        </p:nvSpPr>
        <p:spPr>
          <a:xfrm rot="3163791">
            <a:off x="2509958" y="4151466"/>
            <a:ext cx="1310872" cy="369332"/>
          </a:xfrm>
          <a:prstGeom prst="rect">
            <a:avLst/>
          </a:prstGeom>
          <a:noFill/>
        </p:spPr>
        <p:txBody>
          <a:bodyPr wrap="none" rtlCol="0">
            <a:spAutoFit/>
          </a:bodyPr>
          <a:lstStyle/>
          <a:p>
            <a:r>
              <a:rPr lang="en-US" dirty="0"/>
              <a:t>Trip Breaker</a:t>
            </a:r>
            <a:endParaRPr lang="en-IN" dirty="0"/>
          </a:p>
        </p:txBody>
      </p:sp>
      <p:cxnSp>
        <p:nvCxnSpPr>
          <p:cNvPr id="40" name="Straight Arrow Connector 39"/>
          <p:cNvCxnSpPr>
            <a:stCxn id="18" idx="0"/>
            <a:endCxn id="16" idx="5"/>
          </p:cNvCxnSpPr>
          <p:nvPr/>
        </p:nvCxnSpPr>
        <p:spPr>
          <a:xfrm flipH="1" flipV="1">
            <a:off x="2592202" y="3879573"/>
            <a:ext cx="798305" cy="97445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81018442"/>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480767" y="3610465"/>
            <a:ext cx="11085922" cy="3060933"/>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p:cNvSpPr txBox="1"/>
          <p:nvPr/>
        </p:nvSpPr>
        <p:spPr>
          <a:xfrm>
            <a:off x="772997" y="377072"/>
            <a:ext cx="11057641" cy="4247317"/>
          </a:xfrm>
          <a:prstGeom prst="rect">
            <a:avLst/>
          </a:prstGeom>
          <a:noFill/>
        </p:spPr>
        <p:txBody>
          <a:bodyPr wrap="square" rtlCol="0">
            <a:spAutoFit/>
          </a:bodyPr>
          <a:lstStyle/>
          <a:p>
            <a:pPr marL="285750" indent="-285750">
              <a:buFont typeface="Arial" panose="020B0604020202020204" pitchFamily="34" charset="0"/>
              <a:buChar char="•"/>
            </a:pPr>
            <a:r>
              <a:rPr lang="en-US" dirty="0"/>
              <a:t>Logging &amp; Tracing-</a:t>
            </a:r>
          </a:p>
          <a:p>
            <a:pPr marL="285750" indent="-285750">
              <a:buFont typeface="Arial" panose="020B0604020202020204" pitchFamily="34" charset="0"/>
              <a:buChar char="•"/>
            </a:pPr>
            <a:r>
              <a:rPr lang="en-US" dirty="0"/>
              <a:t>Tracing is the process of finding an execution path or a flow of multiple </a:t>
            </a:r>
            <a:r>
              <a:rPr lang="en-US" dirty="0" err="1"/>
              <a:t>microservices</a:t>
            </a:r>
            <a:r>
              <a:rPr lang="en-US" dirty="0"/>
              <a:t> to serve a request.</a:t>
            </a:r>
          </a:p>
          <a:p>
            <a:pPr marL="285750" indent="-285750">
              <a:buFont typeface="Arial" panose="020B0604020202020204" pitchFamily="34" charset="0"/>
              <a:buChar char="•"/>
            </a:pPr>
            <a:r>
              <a:rPr lang="en-US" dirty="0"/>
              <a:t>Logging is the process of admitting all log messages for a trace.          These log messages can be of type, DEBUG, WARN, ERROR, INFO.</a:t>
            </a:r>
          </a:p>
          <a:p>
            <a:pPr marL="285750" indent="-285750">
              <a:buFont typeface="Arial" panose="020B0604020202020204" pitchFamily="34" charset="0"/>
              <a:buChar char="•"/>
            </a:pPr>
            <a:r>
              <a:rPr lang="en-US" dirty="0"/>
              <a:t>Sleuth- it provides the unique ids for the request flow.</a:t>
            </a:r>
          </a:p>
          <a:p>
            <a:pPr marL="285750" indent="-285750">
              <a:buFont typeface="Arial" panose="020B0604020202020204" pitchFamily="34" charset="0"/>
              <a:buChar char="•"/>
            </a:pPr>
            <a:r>
              <a:rPr lang="en-US" dirty="0"/>
              <a:t>Generally it has two ids- </a:t>
            </a:r>
            <a:r>
              <a:rPr lang="en-US" dirty="0" err="1"/>
              <a:t>traceID</a:t>
            </a:r>
            <a:r>
              <a:rPr lang="en-US" dirty="0"/>
              <a:t> and </a:t>
            </a:r>
            <a:r>
              <a:rPr lang="en-US" dirty="0" err="1"/>
              <a:t>spanID</a:t>
            </a:r>
            <a:r>
              <a:rPr lang="en-US" dirty="0"/>
              <a:t>.</a:t>
            </a:r>
          </a:p>
          <a:p>
            <a:pPr marL="285750" indent="-285750">
              <a:buFont typeface="Arial" panose="020B0604020202020204" pitchFamily="34" charset="0"/>
              <a:buChar char="•"/>
            </a:pPr>
            <a:r>
              <a:rPr lang="en-US" dirty="0" err="1"/>
              <a:t>TraceID</a:t>
            </a:r>
            <a:r>
              <a:rPr lang="en-US" dirty="0"/>
              <a:t> is applicable for complete flow,  from </a:t>
            </a:r>
            <a:r>
              <a:rPr lang="en-US" dirty="0" err="1"/>
              <a:t>traceid</a:t>
            </a:r>
            <a:r>
              <a:rPr lang="en-US" dirty="0"/>
              <a:t> developers can find the flow of execution in all </a:t>
            </a:r>
            <a:r>
              <a:rPr lang="en-US" dirty="0" err="1"/>
              <a:t>microservices</a:t>
            </a:r>
            <a:endParaRPr lang="en-US" dirty="0"/>
          </a:p>
          <a:p>
            <a:pPr marL="285750" indent="-285750">
              <a:buFont typeface="Arial" panose="020B0604020202020204" pitchFamily="34" charset="0"/>
              <a:buChar char="•"/>
            </a:pPr>
            <a:r>
              <a:rPr lang="en-US" dirty="0" err="1"/>
              <a:t>SpanID</a:t>
            </a:r>
            <a:r>
              <a:rPr lang="en-US" dirty="0"/>
              <a:t> is applicable for one </a:t>
            </a:r>
            <a:r>
              <a:rPr lang="en-US" dirty="0" err="1"/>
              <a:t>microservice</a:t>
            </a:r>
            <a:r>
              <a:rPr lang="en-US" dirty="0"/>
              <a:t> only, from </a:t>
            </a:r>
            <a:r>
              <a:rPr lang="en-US" dirty="0" err="1"/>
              <a:t>traceid</a:t>
            </a:r>
            <a:r>
              <a:rPr lang="en-US" dirty="0"/>
              <a:t> developers can find the flow of execution in particular </a:t>
            </a:r>
            <a:r>
              <a:rPr lang="en-US" dirty="0" err="1"/>
              <a:t>microservices</a:t>
            </a:r>
            <a:r>
              <a:rPr lang="en-US" dirty="0"/>
              <a:t>.</a:t>
            </a:r>
          </a:p>
          <a:p>
            <a:pPr marL="285750" indent="-285750">
              <a:buFont typeface="Arial" panose="020B0604020202020204" pitchFamily="34" charset="0"/>
              <a:buChar char="•"/>
            </a:pPr>
            <a:r>
              <a:rPr lang="en-US" dirty="0" err="1"/>
              <a:t>ParentID</a:t>
            </a:r>
            <a:r>
              <a:rPr lang="en-US" dirty="0"/>
              <a:t>- applicable to particular </a:t>
            </a:r>
            <a:r>
              <a:rPr lang="en-US" dirty="0" err="1"/>
              <a:t>microservice</a:t>
            </a:r>
            <a:r>
              <a:rPr lang="en-US" dirty="0"/>
              <a:t>, during the flow of execution span id of previous </a:t>
            </a:r>
            <a:r>
              <a:rPr lang="en-US" dirty="0" err="1"/>
              <a:t>microservice</a:t>
            </a:r>
            <a:r>
              <a:rPr lang="en-US" dirty="0"/>
              <a:t> it becomes </a:t>
            </a:r>
            <a:r>
              <a:rPr lang="en-US" dirty="0" err="1"/>
              <a:t>parentID</a:t>
            </a:r>
            <a:r>
              <a:rPr lang="en-US" dirty="0"/>
              <a:t> of the next </a:t>
            </a:r>
            <a:r>
              <a:rPr lang="en-US" dirty="0" err="1"/>
              <a:t>microservice</a:t>
            </a:r>
            <a:r>
              <a:rPr lang="en-US" dirty="0"/>
              <a:t>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IN" dirty="0"/>
          </a:p>
        </p:txBody>
      </p:sp>
      <p:sp>
        <p:nvSpPr>
          <p:cNvPr id="3" name="Rectangle 2"/>
          <p:cNvSpPr/>
          <p:nvPr/>
        </p:nvSpPr>
        <p:spPr>
          <a:xfrm>
            <a:off x="1819374" y="4006391"/>
            <a:ext cx="1715678" cy="15931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MS 1</a:t>
            </a:r>
          </a:p>
          <a:p>
            <a:pPr algn="ctr"/>
            <a:r>
              <a:rPr lang="en-US" dirty="0" err="1"/>
              <a:t>spanID</a:t>
            </a:r>
            <a:r>
              <a:rPr lang="en-US" dirty="0"/>
              <a:t>=101</a:t>
            </a:r>
            <a:endParaRPr lang="en-IN" dirty="0"/>
          </a:p>
        </p:txBody>
      </p:sp>
      <p:sp>
        <p:nvSpPr>
          <p:cNvPr id="4" name="Rectangle 3"/>
          <p:cNvSpPr/>
          <p:nvPr/>
        </p:nvSpPr>
        <p:spPr>
          <a:xfrm>
            <a:off x="6496640" y="4006391"/>
            <a:ext cx="1715678" cy="15931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MS 3</a:t>
            </a:r>
          </a:p>
          <a:p>
            <a:pPr algn="ctr"/>
            <a:r>
              <a:rPr lang="en-US" dirty="0" err="1"/>
              <a:t>spanID</a:t>
            </a:r>
            <a:r>
              <a:rPr lang="en-US" dirty="0"/>
              <a:t>=103</a:t>
            </a:r>
          </a:p>
          <a:p>
            <a:pPr algn="ctr"/>
            <a:r>
              <a:rPr lang="en-US" dirty="0" err="1"/>
              <a:t>parentID</a:t>
            </a:r>
            <a:r>
              <a:rPr lang="en-US" dirty="0"/>
              <a:t>=102</a:t>
            </a:r>
            <a:endParaRPr lang="en-IN" dirty="0"/>
          </a:p>
          <a:p>
            <a:pPr algn="ctr"/>
            <a:endParaRPr lang="en-IN" dirty="0"/>
          </a:p>
        </p:txBody>
      </p:sp>
      <p:sp>
        <p:nvSpPr>
          <p:cNvPr id="5" name="Rectangle 4"/>
          <p:cNvSpPr/>
          <p:nvPr/>
        </p:nvSpPr>
        <p:spPr>
          <a:xfrm>
            <a:off x="4066096" y="4006391"/>
            <a:ext cx="1715678" cy="15931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MS 2</a:t>
            </a:r>
          </a:p>
          <a:p>
            <a:pPr algn="ctr"/>
            <a:r>
              <a:rPr lang="en-US" dirty="0" err="1"/>
              <a:t>spanID</a:t>
            </a:r>
            <a:r>
              <a:rPr lang="en-US" dirty="0"/>
              <a:t>=102</a:t>
            </a:r>
          </a:p>
          <a:p>
            <a:pPr algn="ctr"/>
            <a:r>
              <a:rPr lang="en-US" dirty="0" err="1"/>
              <a:t>parentID</a:t>
            </a:r>
            <a:r>
              <a:rPr lang="en-US" dirty="0"/>
              <a:t>=101</a:t>
            </a:r>
            <a:endParaRPr lang="en-IN" dirty="0"/>
          </a:p>
          <a:p>
            <a:pPr algn="ctr"/>
            <a:endParaRPr lang="en-IN" dirty="0"/>
          </a:p>
        </p:txBody>
      </p:sp>
      <p:sp>
        <p:nvSpPr>
          <p:cNvPr id="6" name="Left-Right Arrow 5"/>
          <p:cNvSpPr/>
          <p:nvPr/>
        </p:nvSpPr>
        <p:spPr>
          <a:xfrm>
            <a:off x="3426645" y="4675695"/>
            <a:ext cx="716437" cy="405353"/>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Left-Right Arrow 6"/>
          <p:cNvSpPr/>
          <p:nvPr/>
        </p:nvSpPr>
        <p:spPr>
          <a:xfrm>
            <a:off x="5780989" y="4600279"/>
            <a:ext cx="716437" cy="405353"/>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Left Brace 7"/>
          <p:cNvSpPr/>
          <p:nvPr/>
        </p:nvSpPr>
        <p:spPr>
          <a:xfrm rot="16200000">
            <a:off x="5915320" y="2446252"/>
            <a:ext cx="414781" cy="7343483"/>
          </a:xfrm>
          <a:prstGeom prst="leftBrace">
            <a:avLst>
              <a:gd name="adj1" fmla="val 41391"/>
              <a:gd name="adj2" fmla="val 52297"/>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9" name="TextBox 8"/>
          <p:cNvSpPr txBox="1"/>
          <p:nvPr/>
        </p:nvSpPr>
        <p:spPr>
          <a:xfrm>
            <a:off x="5429840" y="6272990"/>
            <a:ext cx="1582677" cy="369332"/>
          </a:xfrm>
          <a:prstGeom prst="rect">
            <a:avLst/>
          </a:prstGeom>
          <a:noFill/>
        </p:spPr>
        <p:txBody>
          <a:bodyPr wrap="none" rtlCol="0">
            <a:spAutoFit/>
          </a:bodyPr>
          <a:lstStyle/>
          <a:p>
            <a:r>
              <a:rPr lang="en-US" dirty="0" err="1"/>
              <a:t>TraceID</a:t>
            </a:r>
            <a:r>
              <a:rPr lang="en-US" dirty="0"/>
              <a:t>=24998</a:t>
            </a:r>
            <a:endParaRPr lang="en-IN" dirty="0"/>
          </a:p>
        </p:txBody>
      </p:sp>
      <p:sp>
        <p:nvSpPr>
          <p:cNvPr id="10" name="Rectangle 9"/>
          <p:cNvSpPr/>
          <p:nvPr/>
        </p:nvSpPr>
        <p:spPr>
          <a:xfrm>
            <a:off x="8955072" y="4006391"/>
            <a:ext cx="1715678" cy="15931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MS 4</a:t>
            </a:r>
          </a:p>
          <a:p>
            <a:pPr algn="ctr"/>
            <a:r>
              <a:rPr lang="en-US" dirty="0" err="1"/>
              <a:t>spanID</a:t>
            </a:r>
            <a:r>
              <a:rPr lang="en-US" dirty="0"/>
              <a:t>=104</a:t>
            </a:r>
          </a:p>
          <a:p>
            <a:pPr algn="ctr"/>
            <a:r>
              <a:rPr lang="en-US" dirty="0" err="1"/>
              <a:t>parentID</a:t>
            </a:r>
            <a:r>
              <a:rPr lang="en-US" dirty="0"/>
              <a:t>=103</a:t>
            </a:r>
            <a:endParaRPr lang="en-IN" dirty="0"/>
          </a:p>
          <a:p>
            <a:pPr algn="ctr"/>
            <a:endParaRPr lang="en-IN" dirty="0"/>
          </a:p>
        </p:txBody>
      </p:sp>
      <p:sp>
        <p:nvSpPr>
          <p:cNvPr id="11" name="Left-Right Arrow 10"/>
          <p:cNvSpPr/>
          <p:nvPr/>
        </p:nvSpPr>
        <p:spPr>
          <a:xfrm>
            <a:off x="8239421" y="4600279"/>
            <a:ext cx="716437" cy="405353"/>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877135284"/>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5926" y="556181"/>
            <a:ext cx="11453567" cy="2308324"/>
          </a:xfrm>
          <a:prstGeom prst="rect">
            <a:avLst/>
          </a:prstGeom>
          <a:noFill/>
        </p:spPr>
        <p:txBody>
          <a:bodyPr wrap="square" rtlCol="0">
            <a:spAutoFit/>
          </a:bodyPr>
          <a:lstStyle/>
          <a:p>
            <a:pPr marL="285750" indent="-285750">
              <a:buFont typeface="Arial" panose="020B0604020202020204" pitchFamily="34" charset="0"/>
              <a:buChar char="•"/>
            </a:pPr>
            <a:r>
              <a:rPr lang="en-US" dirty="0" err="1"/>
              <a:t>Zipkin</a:t>
            </a:r>
            <a:r>
              <a:rPr lang="en-US" dirty="0"/>
              <a:t>-</a:t>
            </a:r>
          </a:p>
          <a:p>
            <a:pPr marL="285750" indent="-285750">
              <a:buFont typeface="Arial" panose="020B0604020202020204" pitchFamily="34" charset="0"/>
              <a:buChar char="•"/>
            </a:pPr>
            <a:r>
              <a:rPr lang="en-US" dirty="0" err="1"/>
              <a:t>Zipkin</a:t>
            </a:r>
            <a:r>
              <a:rPr lang="en-US" dirty="0"/>
              <a:t> is used in two parts- Client and server</a:t>
            </a:r>
          </a:p>
          <a:p>
            <a:pPr marL="285750" indent="-285750">
              <a:buFont typeface="Arial" panose="020B0604020202020204" pitchFamily="34" charset="0"/>
              <a:buChar char="•"/>
            </a:pPr>
            <a:r>
              <a:rPr lang="en-US" dirty="0" err="1"/>
              <a:t>Zipkin</a:t>
            </a:r>
            <a:r>
              <a:rPr lang="en-US" dirty="0"/>
              <a:t> client it contains the Sampler which collects data from </a:t>
            </a:r>
            <a:r>
              <a:rPr lang="en-US" dirty="0" err="1"/>
              <a:t>microservices</a:t>
            </a:r>
            <a:r>
              <a:rPr lang="en-US" dirty="0"/>
              <a:t> with help of Sleuth and provides it to the </a:t>
            </a:r>
            <a:r>
              <a:rPr lang="en-US" dirty="0" err="1"/>
              <a:t>Zipkin</a:t>
            </a:r>
            <a:r>
              <a:rPr lang="en-US" dirty="0"/>
              <a:t> Server.</a:t>
            </a:r>
          </a:p>
          <a:p>
            <a:pPr marL="285750" indent="-285750">
              <a:buFont typeface="Arial" panose="020B0604020202020204" pitchFamily="34" charset="0"/>
              <a:buChar char="•"/>
            </a:pPr>
            <a:r>
              <a:rPr lang="en-US" dirty="0"/>
              <a:t>In order utilize the benefit of we should add </a:t>
            </a:r>
            <a:r>
              <a:rPr lang="en-US" dirty="0" err="1"/>
              <a:t>Zipkin</a:t>
            </a:r>
            <a:r>
              <a:rPr lang="en-US" dirty="0"/>
              <a:t> client and sleuth dependency in our </a:t>
            </a:r>
            <a:r>
              <a:rPr lang="en-US" dirty="0" err="1"/>
              <a:t>microservice</a:t>
            </a:r>
            <a:r>
              <a:rPr lang="en-US" dirty="0"/>
              <a:t>.</a:t>
            </a:r>
          </a:p>
          <a:p>
            <a:pPr marL="285750" indent="-285750">
              <a:buFont typeface="Arial" panose="020B0604020202020204" pitchFamily="34" charset="0"/>
              <a:buChar char="•"/>
            </a:pPr>
            <a:r>
              <a:rPr lang="en-US" dirty="0"/>
              <a:t>Must be only one centralized </a:t>
            </a:r>
            <a:r>
              <a:rPr lang="en-US" dirty="0" err="1"/>
              <a:t>zipkin</a:t>
            </a:r>
            <a:r>
              <a:rPr lang="en-US" dirty="0"/>
              <a:t> server, which will collects the data from </a:t>
            </a:r>
            <a:r>
              <a:rPr lang="en-US" dirty="0" err="1"/>
              <a:t>zipkin</a:t>
            </a:r>
            <a:r>
              <a:rPr lang="en-US" dirty="0"/>
              <a:t> client and display it as UI. Hence the after making request  developer should look into </a:t>
            </a:r>
            <a:r>
              <a:rPr lang="en-US" dirty="0" err="1"/>
              <a:t>Zipikin</a:t>
            </a:r>
            <a:r>
              <a:rPr lang="en-US" dirty="0"/>
              <a:t> server to find trace id, span id and flow of execution</a:t>
            </a:r>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765119327"/>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77072" y="254524"/>
            <a:ext cx="10369485" cy="369332"/>
          </a:xfrm>
          <a:prstGeom prst="rect">
            <a:avLst/>
          </a:prstGeom>
          <a:noFill/>
        </p:spPr>
        <p:txBody>
          <a:bodyPr wrap="square" rtlCol="0">
            <a:spAutoFit/>
          </a:bodyPr>
          <a:lstStyle/>
          <a:p>
            <a:r>
              <a:rPr lang="en-US" b="1" dirty="0"/>
              <a:t>Distributed Logging and Tracing using Sleuth &amp; </a:t>
            </a:r>
            <a:r>
              <a:rPr lang="en-US" b="1" dirty="0" err="1"/>
              <a:t>Zipkin</a:t>
            </a:r>
            <a:endParaRPr lang="en-IN" b="1" dirty="0"/>
          </a:p>
        </p:txBody>
      </p:sp>
      <p:sp>
        <p:nvSpPr>
          <p:cNvPr id="3" name="Right Arrow 2"/>
          <p:cNvSpPr/>
          <p:nvPr/>
        </p:nvSpPr>
        <p:spPr>
          <a:xfrm>
            <a:off x="377072" y="1442301"/>
            <a:ext cx="1800520" cy="52790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request</a:t>
            </a:r>
            <a:endParaRPr lang="en-IN" dirty="0"/>
          </a:p>
        </p:txBody>
      </p:sp>
      <p:sp>
        <p:nvSpPr>
          <p:cNvPr id="4" name="Rectangle 3"/>
          <p:cNvSpPr/>
          <p:nvPr/>
        </p:nvSpPr>
        <p:spPr>
          <a:xfrm>
            <a:off x="2177592" y="1263191"/>
            <a:ext cx="1715678" cy="15931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MS 1</a:t>
            </a:r>
            <a:endParaRPr lang="en-IN" dirty="0"/>
          </a:p>
        </p:txBody>
      </p:sp>
      <p:sp>
        <p:nvSpPr>
          <p:cNvPr id="5" name="Rectangle 4"/>
          <p:cNvSpPr/>
          <p:nvPr/>
        </p:nvSpPr>
        <p:spPr>
          <a:xfrm>
            <a:off x="6854858" y="1263191"/>
            <a:ext cx="1715678" cy="15931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MS 3</a:t>
            </a:r>
            <a:endParaRPr lang="en-IN" dirty="0"/>
          </a:p>
        </p:txBody>
      </p:sp>
      <p:sp>
        <p:nvSpPr>
          <p:cNvPr id="6" name="Rectangle 5"/>
          <p:cNvSpPr/>
          <p:nvPr/>
        </p:nvSpPr>
        <p:spPr>
          <a:xfrm>
            <a:off x="4424314" y="1263191"/>
            <a:ext cx="1715678" cy="15931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MS 2</a:t>
            </a:r>
            <a:endParaRPr lang="en-IN" dirty="0"/>
          </a:p>
        </p:txBody>
      </p:sp>
      <p:sp>
        <p:nvSpPr>
          <p:cNvPr id="8" name="Left Arrow 7"/>
          <p:cNvSpPr/>
          <p:nvPr/>
        </p:nvSpPr>
        <p:spPr>
          <a:xfrm>
            <a:off x="377072" y="2149312"/>
            <a:ext cx="1706252" cy="63159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response</a:t>
            </a:r>
            <a:endParaRPr lang="en-IN" dirty="0"/>
          </a:p>
        </p:txBody>
      </p:sp>
      <p:sp>
        <p:nvSpPr>
          <p:cNvPr id="9" name="Left-Right Arrow 8"/>
          <p:cNvSpPr/>
          <p:nvPr/>
        </p:nvSpPr>
        <p:spPr>
          <a:xfrm>
            <a:off x="3784863" y="1932495"/>
            <a:ext cx="716437" cy="405353"/>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Left-Right Arrow 9"/>
          <p:cNvSpPr/>
          <p:nvPr/>
        </p:nvSpPr>
        <p:spPr>
          <a:xfrm>
            <a:off x="6139207" y="1857079"/>
            <a:ext cx="716437" cy="405353"/>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p:cNvSpPr/>
          <p:nvPr/>
        </p:nvSpPr>
        <p:spPr>
          <a:xfrm>
            <a:off x="7013542" y="3506771"/>
            <a:ext cx="4317477" cy="23189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Zipkin</a:t>
            </a:r>
            <a:r>
              <a:rPr lang="en-US" dirty="0"/>
              <a:t> Server User Interface</a:t>
            </a:r>
            <a:endParaRPr lang="en-IN" dirty="0"/>
          </a:p>
        </p:txBody>
      </p:sp>
      <p:sp>
        <p:nvSpPr>
          <p:cNvPr id="12" name="Rectangle 11"/>
          <p:cNvSpPr/>
          <p:nvPr/>
        </p:nvSpPr>
        <p:spPr>
          <a:xfrm>
            <a:off x="1046375" y="3601039"/>
            <a:ext cx="1989056" cy="7258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Sleuth</a:t>
            </a:r>
            <a:endParaRPr lang="en-IN" dirty="0"/>
          </a:p>
        </p:txBody>
      </p:sp>
      <p:cxnSp>
        <p:nvCxnSpPr>
          <p:cNvPr id="14" name="Elbow Connector 13"/>
          <p:cNvCxnSpPr>
            <a:stCxn id="4" idx="2"/>
            <a:endCxn id="12" idx="0"/>
          </p:cNvCxnSpPr>
          <p:nvPr/>
        </p:nvCxnSpPr>
        <p:spPr>
          <a:xfrm rot="5400000">
            <a:off x="2165808" y="2731416"/>
            <a:ext cx="744718" cy="99452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Elbow Connector 15"/>
          <p:cNvCxnSpPr>
            <a:stCxn id="6" idx="2"/>
            <a:endCxn id="12" idx="0"/>
          </p:cNvCxnSpPr>
          <p:nvPr/>
        </p:nvCxnSpPr>
        <p:spPr>
          <a:xfrm rot="5400000">
            <a:off x="3289169" y="1608055"/>
            <a:ext cx="744718" cy="324125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Elbow Connector 17"/>
          <p:cNvCxnSpPr>
            <a:stCxn id="5" idx="2"/>
            <a:endCxn id="12" idx="0"/>
          </p:cNvCxnSpPr>
          <p:nvPr/>
        </p:nvCxnSpPr>
        <p:spPr>
          <a:xfrm rot="5400000">
            <a:off x="4504441" y="392783"/>
            <a:ext cx="744718" cy="567179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402995" y="4727542"/>
            <a:ext cx="3275815" cy="8389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Ziopkin</a:t>
            </a:r>
            <a:r>
              <a:rPr lang="en-US" dirty="0"/>
              <a:t> Client</a:t>
            </a:r>
            <a:endParaRPr lang="en-IN" dirty="0"/>
          </a:p>
        </p:txBody>
      </p:sp>
      <p:cxnSp>
        <p:nvCxnSpPr>
          <p:cNvPr id="24" name="Straight Arrow Connector 23"/>
          <p:cNvCxnSpPr>
            <a:stCxn id="12" idx="2"/>
            <a:endCxn id="19" idx="0"/>
          </p:cNvCxnSpPr>
          <p:nvPr/>
        </p:nvCxnSpPr>
        <p:spPr>
          <a:xfrm>
            <a:off x="2040903" y="4326903"/>
            <a:ext cx="0" cy="4006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1932495" y="4326902"/>
            <a:ext cx="939681" cy="369332"/>
          </a:xfrm>
          <a:prstGeom prst="rect">
            <a:avLst/>
          </a:prstGeom>
          <a:noFill/>
        </p:spPr>
        <p:txBody>
          <a:bodyPr wrap="none" rtlCol="0">
            <a:spAutoFit/>
          </a:bodyPr>
          <a:lstStyle/>
          <a:p>
            <a:r>
              <a:rPr lang="en-US" dirty="0"/>
              <a:t>sampler</a:t>
            </a:r>
            <a:endParaRPr lang="en-IN" dirty="0"/>
          </a:p>
        </p:txBody>
      </p:sp>
      <p:sp>
        <p:nvSpPr>
          <p:cNvPr id="28" name="Right Arrow 27"/>
          <p:cNvSpPr/>
          <p:nvPr/>
        </p:nvSpPr>
        <p:spPr>
          <a:xfrm>
            <a:off x="3912659" y="4666268"/>
            <a:ext cx="2891672" cy="86726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Collects &amp; Send</a:t>
            </a:r>
            <a:endParaRPr lang="en-IN" dirty="0"/>
          </a:p>
        </p:txBody>
      </p:sp>
    </p:spTree>
    <p:extLst>
      <p:ext uri="{BB962C8B-B14F-4D97-AF65-F5344CB8AC3E}">
        <p14:creationId xmlns:p14="http://schemas.microsoft.com/office/powerpoint/2010/main" val="548074793"/>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35670" y="188536"/>
            <a:ext cx="11491274" cy="6372520"/>
          </a:xfrm>
          <a:prstGeom prst="rect">
            <a:avLst/>
          </a:prstGeom>
        </p:spPr>
        <p:style>
          <a:lnRef idx="2">
            <a:schemeClr val="accent6"/>
          </a:lnRef>
          <a:fillRef idx="1">
            <a:schemeClr val="lt1"/>
          </a:fillRef>
          <a:effectRef idx="0">
            <a:schemeClr val="accent6"/>
          </a:effectRef>
          <a:fontRef idx="minor">
            <a:schemeClr val="dk1"/>
          </a:fontRef>
        </p:style>
        <p:txBody>
          <a:bodyPr rtlCol="0" anchor="t"/>
          <a:lstStyle/>
          <a:p>
            <a:pPr marL="285750" indent="-285750">
              <a:buFont typeface="Arial" panose="020B0604020202020204" pitchFamily="34" charset="0"/>
              <a:buChar char="•"/>
            </a:pPr>
            <a:r>
              <a:rPr lang="en-US" b="1" dirty="0"/>
              <a:t>Spring Security-</a:t>
            </a:r>
          </a:p>
          <a:p>
            <a:pPr marL="285750" indent="-285750">
              <a:buFont typeface="Arial" panose="020B0604020202020204" pitchFamily="34" charset="0"/>
              <a:buChar char="•"/>
            </a:pPr>
            <a:r>
              <a:rPr lang="en-US" dirty="0"/>
              <a:t>Spring Security is framework, provides authentication, authorization and protection against common attacks.</a:t>
            </a:r>
          </a:p>
          <a:p>
            <a:pPr marL="285750" indent="-285750">
              <a:buFont typeface="Arial" panose="020B0604020202020204" pitchFamily="34" charset="0"/>
              <a:buChar char="•"/>
            </a:pPr>
            <a:r>
              <a:rPr lang="en-US" b="1" dirty="0"/>
              <a:t>Authentication-</a:t>
            </a:r>
          </a:p>
          <a:p>
            <a:pPr marL="285750" indent="-285750">
              <a:buFont typeface="Arial" panose="020B0604020202020204" pitchFamily="34" charset="0"/>
              <a:buChar char="•"/>
            </a:pPr>
            <a:r>
              <a:rPr lang="en-US" dirty="0"/>
              <a:t>It is </a:t>
            </a:r>
            <a:r>
              <a:rPr lang="en-US" dirty="0" err="1"/>
              <a:t>is</a:t>
            </a:r>
            <a:r>
              <a:rPr lang="en-US" dirty="0"/>
              <a:t> how we verify the identity of who is trying to access a particular resource.</a:t>
            </a:r>
          </a:p>
          <a:p>
            <a:pPr marL="285750" indent="-285750">
              <a:buFont typeface="Arial" panose="020B0604020202020204" pitchFamily="34" charset="0"/>
              <a:buChar char="•"/>
            </a:pPr>
            <a:r>
              <a:rPr lang="en-US" dirty="0"/>
              <a:t>Once the authentication is performed then we can perform authorization.</a:t>
            </a:r>
          </a:p>
          <a:p>
            <a:pPr marL="285750" indent="-285750">
              <a:buFont typeface="Arial" panose="020B0604020202020204" pitchFamily="34" charset="0"/>
              <a:buChar char="•"/>
            </a:pPr>
            <a:r>
              <a:rPr lang="en-US" dirty="0"/>
              <a:t>Password Storage-The  The </a:t>
            </a:r>
            <a:r>
              <a:rPr lang="en-US" dirty="0" err="1"/>
              <a:t>PasswordEncoder</a:t>
            </a:r>
            <a:r>
              <a:rPr lang="en-US" dirty="0"/>
              <a:t> interface is used to perform a one-way transformation to store password securely.</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err="1"/>
              <a:t>DelegatingFilterProxy</a:t>
            </a:r>
            <a:endParaRPr lang="en-US" dirty="0"/>
          </a:p>
          <a:p>
            <a:pPr marL="285750" indent="-285750">
              <a:buFont typeface="Arial" panose="020B0604020202020204" pitchFamily="34" charset="0"/>
              <a:buChar char="•"/>
            </a:pPr>
            <a:r>
              <a:rPr lang="en-US" dirty="0" err="1"/>
              <a:t>FilterChainProxy</a:t>
            </a:r>
            <a:endParaRPr lang="en-US" dirty="0"/>
          </a:p>
          <a:p>
            <a:pPr marL="285750" indent="-285750">
              <a:buFont typeface="Arial" panose="020B0604020202020204" pitchFamily="34" charset="0"/>
              <a:buChar char="•"/>
            </a:pPr>
            <a:endParaRPr lang="en-IN" dirty="0"/>
          </a:p>
        </p:txBody>
      </p:sp>
      <p:sp>
        <p:nvSpPr>
          <p:cNvPr id="13" name="Rectangle 12"/>
          <p:cNvSpPr/>
          <p:nvPr/>
        </p:nvSpPr>
        <p:spPr>
          <a:xfrm>
            <a:off x="780068" y="4905086"/>
            <a:ext cx="1310326" cy="405352"/>
          </a:xfrm>
          <a:prstGeom prst="rect">
            <a:avLst/>
          </a:prstGeom>
        </p:spPr>
        <p:style>
          <a:lnRef idx="2">
            <a:schemeClr val="accent6"/>
          </a:lnRef>
          <a:fillRef idx="1">
            <a:schemeClr val="lt1"/>
          </a:fillRef>
          <a:effectRef idx="0">
            <a:schemeClr val="accent6"/>
          </a:effectRef>
          <a:fontRef idx="minor">
            <a:schemeClr val="dk1"/>
          </a:fontRef>
        </p:style>
        <p:txBody>
          <a:bodyPr rtlCol="0" anchor="t"/>
          <a:lstStyle/>
          <a:p>
            <a:pPr algn="ctr"/>
            <a:r>
              <a:rPr lang="en-US" dirty="0"/>
              <a:t>client</a:t>
            </a:r>
            <a:endParaRPr lang="en-IN" dirty="0"/>
          </a:p>
        </p:txBody>
      </p:sp>
      <p:cxnSp>
        <p:nvCxnSpPr>
          <p:cNvPr id="14" name="Straight Arrow Connector 13"/>
          <p:cNvCxnSpPr/>
          <p:nvPr/>
        </p:nvCxnSpPr>
        <p:spPr>
          <a:xfrm>
            <a:off x="2128101" y="5093621"/>
            <a:ext cx="754144" cy="0"/>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2865748" y="4306484"/>
            <a:ext cx="7560298" cy="1272618"/>
          </a:xfrm>
          <a:prstGeom prst="rect">
            <a:avLst/>
          </a:prstGeom>
        </p:spPr>
        <p:style>
          <a:lnRef idx="2">
            <a:schemeClr val="accent6"/>
          </a:lnRef>
          <a:fillRef idx="1">
            <a:schemeClr val="lt1"/>
          </a:fillRef>
          <a:effectRef idx="0">
            <a:schemeClr val="accent6"/>
          </a:effectRef>
          <a:fontRef idx="minor">
            <a:schemeClr val="dk1"/>
          </a:fontRef>
        </p:style>
        <p:txBody>
          <a:bodyPr rtlCol="0" anchor="t"/>
          <a:lstStyle/>
          <a:p>
            <a:pPr algn="ctr"/>
            <a:r>
              <a:rPr lang="en-US" dirty="0"/>
              <a:t>Filter Chain</a:t>
            </a:r>
            <a:endParaRPr lang="en-IN" dirty="0"/>
          </a:p>
        </p:txBody>
      </p:sp>
      <p:sp>
        <p:nvSpPr>
          <p:cNvPr id="16" name="Rectangle 15"/>
          <p:cNvSpPr/>
          <p:nvPr/>
        </p:nvSpPr>
        <p:spPr>
          <a:xfrm>
            <a:off x="3190974" y="5107762"/>
            <a:ext cx="1074656" cy="358219"/>
          </a:xfrm>
          <a:prstGeom prst="rect">
            <a:avLst/>
          </a:prstGeom>
        </p:spPr>
        <p:style>
          <a:lnRef idx="2">
            <a:schemeClr val="accent6"/>
          </a:lnRef>
          <a:fillRef idx="1">
            <a:schemeClr val="lt1"/>
          </a:fillRef>
          <a:effectRef idx="0">
            <a:schemeClr val="accent6"/>
          </a:effectRef>
          <a:fontRef idx="minor">
            <a:schemeClr val="dk1"/>
          </a:fontRef>
        </p:style>
        <p:txBody>
          <a:bodyPr rtlCol="0" anchor="t"/>
          <a:lstStyle/>
          <a:p>
            <a:pPr algn="ctr"/>
            <a:r>
              <a:rPr lang="en-US" dirty="0"/>
              <a:t>Filter 1</a:t>
            </a:r>
            <a:endParaRPr lang="en-IN" dirty="0"/>
          </a:p>
        </p:txBody>
      </p:sp>
      <p:sp>
        <p:nvSpPr>
          <p:cNvPr id="17" name="Rectangle 16"/>
          <p:cNvSpPr/>
          <p:nvPr/>
        </p:nvSpPr>
        <p:spPr>
          <a:xfrm>
            <a:off x="4506012" y="4678843"/>
            <a:ext cx="2341776" cy="787138"/>
          </a:xfrm>
          <a:prstGeom prst="rect">
            <a:avLst/>
          </a:prstGeom>
        </p:spPr>
        <p:style>
          <a:lnRef idx="2">
            <a:schemeClr val="accent6"/>
          </a:lnRef>
          <a:fillRef idx="1">
            <a:schemeClr val="lt1"/>
          </a:fillRef>
          <a:effectRef idx="0">
            <a:schemeClr val="accent6"/>
          </a:effectRef>
          <a:fontRef idx="minor">
            <a:schemeClr val="dk1"/>
          </a:fontRef>
        </p:style>
        <p:txBody>
          <a:bodyPr rtlCol="0" anchor="t"/>
          <a:lstStyle/>
          <a:p>
            <a:pPr algn="ctr"/>
            <a:r>
              <a:rPr lang="en-US" dirty="0" err="1"/>
              <a:t>DelegatingFilterProxy</a:t>
            </a:r>
            <a:endParaRPr lang="en-IN" dirty="0"/>
          </a:p>
        </p:txBody>
      </p:sp>
      <p:sp>
        <p:nvSpPr>
          <p:cNvPr id="18" name="Rectangle 17"/>
          <p:cNvSpPr/>
          <p:nvPr/>
        </p:nvSpPr>
        <p:spPr>
          <a:xfrm>
            <a:off x="7052820" y="5051201"/>
            <a:ext cx="1074656" cy="358219"/>
          </a:xfrm>
          <a:prstGeom prst="rect">
            <a:avLst/>
          </a:prstGeom>
        </p:spPr>
        <p:style>
          <a:lnRef idx="2">
            <a:schemeClr val="accent6"/>
          </a:lnRef>
          <a:fillRef idx="1">
            <a:schemeClr val="lt1"/>
          </a:fillRef>
          <a:effectRef idx="0">
            <a:schemeClr val="accent6"/>
          </a:effectRef>
          <a:fontRef idx="minor">
            <a:schemeClr val="dk1"/>
          </a:fontRef>
        </p:style>
        <p:txBody>
          <a:bodyPr rtlCol="0" anchor="t"/>
          <a:lstStyle/>
          <a:p>
            <a:pPr algn="ctr"/>
            <a:r>
              <a:rPr lang="en-US" dirty="0"/>
              <a:t>Filter 3</a:t>
            </a:r>
            <a:endParaRPr lang="en-IN" dirty="0"/>
          </a:p>
        </p:txBody>
      </p:sp>
      <p:sp>
        <p:nvSpPr>
          <p:cNvPr id="20" name="Rectangle 19"/>
          <p:cNvSpPr/>
          <p:nvPr/>
        </p:nvSpPr>
        <p:spPr>
          <a:xfrm>
            <a:off x="8912258" y="5029206"/>
            <a:ext cx="1310326" cy="405352"/>
          </a:xfrm>
          <a:prstGeom prst="rect">
            <a:avLst/>
          </a:prstGeom>
        </p:spPr>
        <p:style>
          <a:lnRef idx="2">
            <a:schemeClr val="accent6"/>
          </a:lnRef>
          <a:fillRef idx="1">
            <a:schemeClr val="lt1"/>
          </a:fillRef>
          <a:effectRef idx="0">
            <a:schemeClr val="accent6"/>
          </a:effectRef>
          <a:fontRef idx="minor">
            <a:schemeClr val="dk1"/>
          </a:fontRef>
        </p:style>
        <p:txBody>
          <a:bodyPr rtlCol="0" anchor="t"/>
          <a:lstStyle/>
          <a:p>
            <a:pPr algn="ctr"/>
            <a:r>
              <a:rPr lang="en-US" dirty="0"/>
              <a:t>Servlet</a:t>
            </a:r>
            <a:endParaRPr lang="en-IN" dirty="0"/>
          </a:p>
        </p:txBody>
      </p:sp>
      <p:cxnSp>
        <p:nvCxnSpPr>
          <p:cNvPr id="21" name="Straight Arrow Connector 20"/>
          <p:cNvCxnSpPr/>
          <p:nvPr/>
        </p:nvCxnSpPr>
        <p:spPr>
          <a:xfrm>
            <a:off x="8158114" y="5236596"/>
            <a:ext cx="754144" cy="0"/>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4677265" y="5029206"/>
            <a:ext cx="1968631" cy="380213"/>
          </a:xfrm>
          <a:prstGeom prst="rect">
            <a:avLst/>
          </a:prstGeom>
        </p:spPr>
        <p:style>
          <a:lnRef idx="2">
            <a:schemeClr val="accent6"/>
          </a:lnRef>
          <a:fillRef idx="1">
            <a:schemeClr val="lt1"/>
          </a:fillRef>
          <a:effectRef idx="0">
            <a:schemeClr val="accent6"/>
          </a:effectRef>
          <a:fontRef idx="minor">
            <a:schemeClr val="dk1"/>
          </a:fontRef>
        </p:style>
        <p:txBody>
          <a:bodyPr rtlCol="0" anchor="t"/>
          <a:lstStyle/>
          <a:p>
            <a:pPr algn="ctr"/>
            <a:r>
              <a:rPr lang="en-US" dirty="0"/>
              <a:t>Bean Filter2</a:t>
            </a:r>
            <a:endParaRPr lang="en-IN" dirty="0"/>
          </a:p>
        </p:txBody>
      </p:sp>
    </p:spTree>
    <p:extLst>
      <p:ext uri="{BB962C8B-B14F-4D97-AF65-F5344CB8AC3E}">
        <p14:creationId xmlns:p14="http://schemas.microsoft.com/office/powerpoint/2010/main" val="2532705004"/>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securityfilterchai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59384" y="596969"/>
            <a:ext cx="7441975" cy="48387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8007825"/>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07390"/>
            <a:ext cx="10515600" cy="5969573"/>
          </a:xfrm>
        </p:spPr>
        <p:txBody>
          <a:bodyPr/>
          <a:lstStyle/>
          <a:p>
            <a:r>
              <a:rPr lang="en-US" dirty="0" err="1"/>
              <a:t>DefaultPasswordEncoder</a:t>
            </a:r>
            <a:r>
              <a:rPr lang="en-US" dirty="0"/>
              <a:t>- which ignores below real world problems-</a:t>
            </a:r>
          </a:p>
          <a:p>
            <a:pPr lvl="1"/>
            <a:r>
              <a:rPr lang="en-US" dirty="0"/>
              <a:t>Many applications use old password encodings, that can not be easily migrate</a:t>
            </a:r>
          </a:p>
          <a:p>
            <a:pPr lvl="1"/>
            <a:r>
              <a:rPr lang="en-US" dirty="0"/>
              <a:t>The best practice for password storage will change again</a:t>
            </a:r>
          </a:p>
          <a:p>
            <a:pPr lvl="1"/>
            <a:r>
              <a:rPr lang="en-US" dirty="0"/>
              <a:t>As a framework, spring security can not make the breaking changes frequently.</a:t>
            </a:r>
          </a:p>
          <a:p>
            <a:r>
              <a:rPr lang="en-US" dirty="0"/>
              <a:t>Instead of this the Spring security introduce the </a:t>
            </a:r>
            <a:r>
              <a:rPr lang="en-US" dirty="0" err="1"/>
              <a:t>DelegatingPasswordEncoder</a:t>
            </a:r>
            <a:r>
              <a:rPr lang="en-US" dirty="0"/>
              <a:t>, which solves the problems by –</a:t>
            </a:r>
          </a:p>
          <a:p>
            <a:pPr lvl="1"/>
            <a:r>
              <a:rPr lang="en-US" dirty="0"/>
              <a:t>Ensuring that the password are encodes using the current password storage recommendations.</a:t>
            </a:r>
          </a:p>
          <a:p>
            <a:pPr lvl="1"/>
            <a:r>
              <a:rPr lang="en-US" dirty="0"/>
              <a:t>Allow for validating in modern and legacy way</a:t>
            </a:r>
          </a:p>
          <a:p>
            <a:pPr lvl="1"/>
            <a:r>
              <a:rPr lang="en-US" dirty="0"/>
              <a:t>Allowing the upgrading for the encoding in future.</a:t>
            </a:r>
          </a:p>
          <a:p>
            <a:pPr lvl="1"/>
            <a:r>
              <a:rPr lang="en-US" dirty="0" err="1"/>
              <a:t>DelegatingPasswordEncoder</a:t>
            </a:r>
            <a:r>
              <a:rPr lang="en-US" dirty="0"/>
              <a:t> </a:t>
            </a:r>
            <a:r>
              <a:rPr lang="en-US" dirty="0" err="1"/>
              <a:t>passwordEncoder</a:t>
            </a:r>
            <a:r>
              <a:rPr lang="en-US" dirty="0"/>
              <a:t>= </a:t>
            </a:r>
            <a:r>
              <a:rPr lang="en-US" dirty="0" err="1"/>
              <a:t>PasswordEncoderFactories.createDelegatingPasswordEncoder</a:t>
            </a:r>
            <a:r>
              <a:rPr lang="en-US" dirty="0"/>
              <a:t>();</a:t>
            </a:r>
            <a:endParaRPr lang="en-IN" dirty="0"/>
          </a:p>
        </p:txBody>
      </p:sp>
    </p:spTree>
    <p:extLst>
      <p:ext uri="{BB962C8B-B14F-4D97-AF65-F5344CB8AC3E}">
        <p14:creationId xmlns:p14="http://schemas.microsoft.com/office/powerpoint/2010/main" val="922377864"/>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82151" y="320678"/>
            <a:ext cx="10515600" cy="1459569"/>
          </a:xfrm>
        </p:spPr>
        <p:txBody>
          <a:bodyPr>
            <a:normAutofit/>
          </a:bodyPr>
          <a:lstStyle/>
          <a:p>
            <a:r>
              <a:rPr lang="en-US" sz="2000" dirty="0"/>
              <a:t>Authorization</a:t>
            </a:r>
          </a:p>
          <a:p>
            <a:pPr lvl="1"/>
            <a:r>
              <a:rPr lang="en-US" sz="1800" dirty="0"/>
              <a:t>Who is allowed to access  a particular resource.</a:t>
            </a:r>
          </a:p>
          <a:p>
            <a:pPr lvl="1"/>
            <a:r>
              <a:rPr lang="en-US" sz="1800" dirty="0" err="1"/>
              <a:t>http.authorizeHttpRequests</a:t>
            </a:r>
            <a:r>
              <a:rPr lang="en-US" sz="1800" dirty="0"/>
              <a:t>((authorize)-&gt;</a:t>
            </a:r>
            <a:r>
              <a:rPr lang="en-US" sz="1800" dirty="0" err="1"/>
              <a:t>authorize.anyRequest</a:t>
            </a:r>
            <a:r>
              <a:rPr lang="en-US" sz="1800" dirty="0"/>
              <a:t>().authenticated())</a:t>
            </a:r>
          </a:p>
          <a:p>
            <a:pPr lvl="1"/>
            <a:r>
              <a:rPr lang="en-US" sz="1800" dirty="0"/>
              <a:t>Security context at a minimum be authenticated in order to allow it</a:t>
            </a:r>
            <a:endParaRPr lang="en-US" sz="2000" dirty="0"/>
          </a:p>
        </p:txBody>
      </p:sp>
      <p:sp>
        <p:nvSpPr>
          <p:cNvPr id="2" name="Rectangle 1"/>
          <p:cNvSpPr/>
          <p:nvPr/>
        </p:nvSpPr>
        <p:spPr>
          <a:xfrm>
            <a:off x="659876" y="1780247"/>
            <a:ext cx="2611225" cy="1226904"/>
          </a:xfrm>
          <a:prstGeom prst="rect">
            <a:avLst/>
          </a:prstGeom>
          <a:solidFill>
            <a:schemeClr val="accent6">
              <a:lumMod val="20000"/>
              <a:lumOff val="80000"/>
            </a:schemeClr>
          </a:solidFill>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err="1"/>
              <a:t>UsernamePassword</a:t>
            </a:r>
            <a:r>
              <a:rPr lang="en-US" dirty="0"/>
              <a:t> Authentication Token</a:t>
            </a:r>
          </a:p>
          <a:p>
            <a:pPr algn="ctr"/>
            <a:endParaRPr lang="en-US" dirty="0"/>
          </a:p>
          <a:p>
            <a:pPr algn="ctr"/>
            <a:endParaRPr lang="en-IN" dirty="0"/>
          </a:p>
        </p:txBody>
      </p:sp>
      <p:sp>
        <p:nvSpPr>
          <p:cNvPr id="4" name="Rectangle 3"/>
          <p:cNvSpPr/>
          <p:nvPr/>
        </p:nvSpPr>
        <p:spPr>
          <a:xfrm>
            <a:off x="810704" y="2526384"/>
            <a:ext cx="1168924" cy="292230"/>
          </a:xfrm>
          <a:prstGeom prst="rect">
            <a:avLst/>
          </a:prstGeom>
          <a:solidFill>
            <a:schemeClr val="accent6">
              <a:lumMod val="20000"/>
              <a:lumOff val="80000"/>
            </a:schemeClr>
          </a:solidFill>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username</a:t>
            </a:r>
            <a:endParaRPr lang="en-IN" dirty="0"/>
          </a:p>
        </p:txBody>
      </p:sp>
      <p:sp>
        <p:nvSpPr>
          <p:cNvPr id="5" name="Rectangle 4"/>
          <p:cNvSpPr/>
          <p:nvPr/>
        </p:nvSpPr>
        <p:spPr>
          <a:xfrm>
            <a:off x="2022048" y="2526384"/>
            <a:ext cx="1168924" cy="292230"/>
          </a:xfrm>
          <a:prstGeom prst="rect">
            <a:avLst/>
          </a:prstGeom>
          <a:solidFill>
            <a:schemeClr val="accent6">
              <a:lumMod val="20000"/>
              <a:lumOff val="80000"/>
            </a:schemeClr>
          </a:solidFill>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password</a:t>
            </a:r>
            <a:endParaRPr lang="en-IN" dirty="0"/>
          </a:p>
        </p:txBody>
      </p:sp>
      <p:cxnSp>
        <p:nvCxnSpPr>
          <p:cNvPr id="7" name="Straight Arrow Connector 6"/>
          <p:cNvCxnSpPr>
            <a:endCxn id="2" idx="1"/>
          </p:cNvCxnSpPr>
          <p:nvPr/>
        </p:nvCxnSpPr>
        <p:spPr>
          <a:xfrm flipV="1">
            <a:off x="84841" y="2393699"/>
            <a:ext cx="575035" cy="709"/>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3271101" y="2261722"/>
            <a:ext cx="518474" cy="0"/>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3846136" y="1780247"/>
            <a:ext cx="2611225" cy="1226904"/>
          </a:xfrm>
          <a:prstGeom prst="rect">
            <a:avLst/>
          </a:prstGeom>
          <a:solidFill>
            <a:schemeClr val="accent6">
              <a:lumMod val="20000"/>
              <a:lumOff val="80000"/>
            </a:schemeClr>
          </a:solidFill>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err="1"/>
              <a:t>AuthenticationManager</a:t>
            </a:r>
            <a:endParaRPr lang="en-US" dirty="0"/>
          </a:p>
          <a:p>
            <a:pPr algn="ctr"/>
            <a:endParaRPr lang="en-US" dirty="0"/>
          </a:p>
          <a:p>
            <a:pPr algn="ctr"/>
            <a:endParaRPr lang="en-IN" dirty="0"/>
          </a:p>
        </p:txBody>
      </p:sp>
      <p:sp>
        <p:nvSpPr>
          <p:cNvPr id="11" name="Rectangle 10"/>
          <p:cNvSpPr/>
          <p:nvPr/>
        </p:nvSpPr>
        <p:spPr>
          <a:xfrm>
            <a:off x="4147794" y="2450260"/>
            <a:ext cx="1941922" cy="358218"/>
          </a:xfrm>
          <a:prstGeom prst="rect">
            <a:avLst/>
          </a:prstGeom>
          <a:solidFill>
            <a:schemeClr val="accent6">
              <a:lumMod val="20000"/>
              <a:lumOff val="80000"/>
            </a:schemeClr>
          </a:solidFill>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err="1"/>
              <a:t>ProviderManager</a:t>
            </a:r>
            <a:endParaRPr lang="en-IN" dirty="0"/>
          </a:p>
        </p:txBody>
      </p:sp>
      <p:sp>
        <p:nvSpPr>
          <p:cNvPr id="12" name="Rectangle 11"/>
          <p:cNvSpPr/>
          <p:nvPr/>
        </p:nvSpPr>
        <p:spPr>
          <a:xfrm>
            <a:off x="3714161" y="3233394"/>
            <a:ext cx="3063711" cy="3044858"/>
          </a:xfrm>
          <a:prstGeom prst="rect">
            <a:avLst/>
          </a:prstGeom>
          <a:solidFill>
            <a:schemeClr val="accent6">
              <a:lumMod val="20000"/>
              <a:lumOff val="80000"/>
            </a:schemeClr>
          </a:solidFill>
          <a:ln w="28575"/>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sp>
        <p:nvSpPr>
          <p:cNvPr id="13" name="Rectangle 12"/>
          <p:cNvSpPr/>
          <p:nvPr/>
        </p:nvSpPr>
        <p:spPr>
          <a:xfrm>
            <a:off x="4411743" y="3403076"/>
            <a:ext cx="1734532" cy="274088"/>
          </a:xfrm>
          <a:prstGeom prst="rect">
            <a:avLst/>
          </a:prstGeom>
          <a:solidFill>
            <a:schemeClr val="accent6">
              <a:lumMod val="20000"/>
              <a:lumOff val="80000"/>
            </a:schemeClr>
          </a:solidFill>
          <a:ln w="28575"/>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sp>
        <p:nvSpPr>
          <p:cNvPr id="14" name="Rectangle 13"/>
          <p:cNvSpPr/>
          <p:nvPr/>
        </p:nvSpPr>
        <p:spPr>
          <a:xfrm>
            <a:off x="4411743" y="3766363"/>
            <a:ext cx="1734532" cy="274088"/>
          </a:xfrm>
          <a:prstGeom prst="rect">
            <a:avLst/>
          </a:prstGeom>
          <a:solidFill>
            <a:schemeClr val="accent6">
              <a:lumMod val="20000"/>
              <a:lumOff val="80000"/>
            </a:schemeClr>
          </a:solidFill>
          <a:ln w="28575"/>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sp>
        <p:nvSpPr>
          <p:cNvPr id="15" name="Rectangle 14"/>
          <p:cNvSpPr/>
          <p:nvPr/>
        </p:nvSpPr>
        <p:spPr>
          <a:xfrm>
            <a:off x="3912125" y="4389482"/>
            <a:ext cx="2743200" cy="657579"/>
          </a:xfrm>
          <a:prstGeom prst="rect">
            <a:avLst/>
          </a:prstGeom>
          <a:solidFill>
            <a:schemeClr val="accent6">
              <a:lumMod val="20000"/>
              <a:lumOff val="80000"/>
            </a:schemeClr>
          </a:solidFill>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err="1"/>
              <a:t>DaoAuthenticationProvider</a:t>
            </a:r>
            <a:endParaRPr lang="en-IN" dirty="0"/>
          </a:p>
        </p:txBody>
      </p:sp>
      <p:sp>
        <p:nvSpPr>
          <p:cNvPr id="16" name="Rectangle 15"/>
          <p:cNvSpPr/>
          <p:nvPr/>
        </p:nvSpPr>
        <p:spPr>
          <a:xfrm>
            <a:off x="4402321" y="5396092"/>
            <a:ext cx="1734532" cy="274088"/>
          </a:xfrm>
          <a:prstGeom prst="rect">
            <a:avLst/>
          </a:prstGeom>
          <a:solidFill>
            <a:schemeClr val="accent6">
              <a:lumMod val="20000"/>
              <a:lumOff val="80000"/>
            </a:schemeClr>
          </a:solidFill>
          <a:ln w="28575"/>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sp>
        <p:nvSpPr>
          <p:cNvPr id="17" name="Rectangle 16"/>
          <p:cNvSpPr/>
          <p:nvPr/>
        </p:nvSpPr>
        <p:spPr>
          <a:xfrm>
            <a:off x="4402321" y="5737838"/>
            <a:ext cx="1734532" cy="274088"/>
          </a:xfrm>
          <a:prstGeom prst="rect">
            <a:avLst/>
          </a:prstGeom>
          <a:solidFill>
            <a:schemeClr val="accent6">
              <a:lumMod val="20000"/>
              <a:lumOff val="80000"/>
            </a:schemeClr>
          </a:solidFill>
          <a:ln w="28575"/>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cxnSp>
        <p:nvCxnSpPr>
          <p:cNvPr id="19" name="Straight Arrow Connector 18"/>
          <p:cNvCxnSpPr>
            <a:stCxn id="14" idx="2"/>
            <a:endCxn id="15" idx="0"/>
          </p:cNvCxnSpPr>
          <p:nvPr/>
        </p:nvCxnSpPr>
        <p:spPr>
          <a:xfrm>
            <a:off x="5279009" y="4040451"/>
            <a:ext cx="4716" cy="349031"/>
          </a:xfrm>
          <a:prstGeom prst="straightConnector1">
            <a:avLst/>
          </a:prstGeom>
          <a:ln w="38100">
            <a:solidFill>
              <a:schemeClr val="accent2"/>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15" idx="2"/>
            <a:endCxn id="16" idx="0"/>
          </p:cNvCxnSpPr>
          <p:nvPr/>
        </p:nvCxnSpPr>
        <p:spPr>
          <a:xfrm flipH="1">
            <a:off x="5269587" y="5047061"/>
            <a:ext cx="14138" cy="349031"/>
          </a:xfrm>
          <a:prstGeom prst="straightConnector1">
            <a:avLst/>
          </a:prstGeom>
          <a:ln w="38100">
            <a:solidFill>
              <a:schemeClr val="accent2"/>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6" name="Elbow Connector 35"/>
          <p:cNvCxnSpPr>
            <a:stCxn id="10" idx="3"/>
            <a:endCxn id="12" idx="3"/>
          </p:cNvCxnSpPr>
          <p:nvPr/>
        </p:nvCxnSpPr>
        <p:spPr>
          <a:xfrm>
            <a:off x="6457361" y="2393699"/>
            <a:ext cx="320511" cy="2362124"/>
          </a:xfrm>
          <a:prstGeom prst="bentConnector3">
            <a:avLst>
              <a:gd name="adj1" fmla="val 171324"/>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37" name="Rectangle 36"/>
          <p:cNvSpPr/>
          <p:nvPr/>
        </p:nvSpPr>
        <p:spPr>
          <a:xfrm>
            <a:off x="930900" y="4755823"/>
            <a:ext cx="2295426" cy="1767524"/>
          </a:xfrm>
          <a:prstGeom prst="rect">
            <a:avLst/>
          </a:prstGeom>
          <a:solidFill>
            <a:schemeClr val="accent6">
              <a:lumMod val="20000"/>
              <a:lumOff val="80000"/>
            </a:schemeClr>
          </a:solidFill>
          <a:ln w="28575"/>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sp>
        <p:nvSpPr>
          <p:cNvPr id="38" name="Rectangle 37"/>
          <p:cNvSpPr/>
          <p:nvPr/>
        </p:nvSpPr>
        <p:spPr>
          <a:xfrm>
            <a:off x="1088800" y="4935344"/>
            <a:ext cx="1941921" cy="623119"/>
          </a:xfrm>
          <a:prstGeom prst="rect">
            <a:avLst/>
          </a:prstGeom>
          <a:solidFill>
            <a:schemeClr val="accent6">
              <a:lumMod val="20000"/>
              <a:lumOff val="80000"/>
            </a:schemeClr>
          </a:solidFill>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err="1"/>
              <a:t>UserDetailsService</a:t>
            </a:r>
            <a:endParaRPr lang="en-IN" dirty="0"/>
          </a:p>
        </p:txBody>
      </p:sp>
      <p:sp>
        <p:nvSpPr>
          <p:cNvPr id="39" name="Rectangle 38"/>
          <p:cNvSpPr/>
          <p:nvPr/>
        </p:nvSpPr>
        <p:spPr>
          <a:xfrm>
            <a:off x="1095869" y="5647440"/>
            <a:ext cx="1941921" cy="623119"/>
          </a:xfrm>
          <a:prstGeom prst="rect">
            <a:avLst/>
          </a:prstGeom>
          <a:solidFill>
            <a:schemeClr val="accent6">
              <a:lumMod val="20000"/>
              <a:lumOff val="80000"/>
            </a:schemeClr>
          </a:solidFill>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err="1"/>
              <a:t>PasswordEncoder</a:t>
            </a:r>
            <a:endParaRPr lang="en-IN" dirty="0"/>
          </a:p>
        </p:txBody>
      </p:sp>
      <p:cxnSp>
        <p:nvCxnSpPr>
          <p:cNvPr id="41" name="Straight Arrow Connector 40"/>
          <p:cNvCxnSpPr/>
          <p:nvPr/>
        </p:nvCxnSpPr>
        <p:spPr>
          <a:xfrm flipH="1">
            <a:off x="3226326" y="5753479"/>
            <a:ext cx="523189" cy="0"/>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226243" y="2045616"/>
            <a:ext cx="255908" cy="369332"/>
          </a:xfrm>
          <a:prstGeom prst="rect">
            <a:avLst/>
          </a:prstGeom>
          <a:noFill/>
        </p:spPr>
        <p:txBody>
          <a:bodyPr wrap="square" rtlCol="0">
            <a:spAutoFit/>
          </a:bodyPr>
          <a:lstStyle/>
          <a:p>
            <a:r>
              <a:rPr lang="en-US" dirty="0"/>
              <a:t>1</a:t>
            </a:r>
            <a:endParaRPr lang="en-IN" dirty="0"/>
          </a:p>
        </p:txBody>
      </p:sp>
      <p:sp>
        <p:nvSpPr>
          <p:cNvPr id="46" name="TextBox 45"/>
          <p:cNvSpPr txBox="1"/>
          <p:nvPr/>
        </p:nvSpPr>
        <p:spPr>
          <a:xfrm>
            <a:off x="7117237" y="2818614"/>
            <a:ext cx="386499" cy="369332"/>
          </a:xfrm>
          <a:prstGeom prst="rect">
            <a:avLst/>
          </a:prstGeom>
          <a:noFill/>
        </p:spPr>
        <p:txBody>
          <a:bodyPr wrap="square" rtlCol="0">
            <a:spAutoFit/>
          </a:bodyPr>
          <a:lstStyle/>
          <a:p>
            <a:r>
              <a:rPr lang="en-US" dirty="0"/>
              <a:t>2</a:t>
            </a:r>
            <a:endParaRPr lang="en-IN" dirty="0"/>
          </a:p>
        </p:txBody>
      </p:sp>
      <p:sp>
        <p:nvSpPr>
          <p:cNvPr id="47" name="TextBox 46"/>
          <p:cNvSpPr txBox="1"/>
          <p:nvPr/>
        </p:nvSpPr>
        <p:spPr>
          <a:xfrm>
            <a:off x="888480" y="5069985"/>
            <a:ext cx="400639" cy="369332"/>
          </a:xfrm>
          <a:prstGeom prst="rect">
            <a:avLst/>
          </a:prstGeom>
          <a:noFill/>
        </p:spPr>
        <p:txBody>
          <a:bodyPr wrap="square" rtlCol="0">
            <a:spAutoFit/>
          </a:bodyPr>
          <a:lstStyle/>
          <a:p>
            <a:r>
              <a:rPr lang="en-US" dirty="0"/>
              <a:t>3</a:t>
            </a:r>
            <a:endParaRPr lang="en-IN" dirty="0"/>
          </a:p>
        </p:txBody>
      </p:sp>
      <p:sp>
        <p:nvSpPr>
          <p:cNvPr id="48" name="TextBox 47"/>
          <p:cNvSpPr txBox="1"/>
          <p:nvPr/>
        </p:nvSpPr>
        <p:spPr>
          <a:xfrm>
            <a:off x="874339" y="5755873"/>
            <a:ext cx="400639" cy="369332"/>
          </a:xfrm>
          <a:prstGeom prst="rect">
            <a:avLst/>
          </a:prstGeom>
          <a:noFill/>
        </p:spPr>
        <p:txBody>
          <a:bodyPr wrap="square" rtlCol="0">
            <a:spAutoFit/>
          </a:bodyPr>
          <a:lstStyle/>
          <a:p>
            <a:r>
              <a:rPr lang="en-US" dirty="0"/>
              <a:t>4</a:t>
            </a:r>
            <a:endParaRPr lang="en-IN" dirty="0"/>
          </a:p>
        </p:txBody>
      </p:sp>
      <p:sp>
        <p:nvSpPr>
          <p:cNvPr id="49" name="Rectangle 48"/>
          <p:cNvSpPr/>
          <p:nvPr/>
        </p:nvSpPr>
        <p:spPr>
          <a:xfrm>
            <a:off x="659875" y="3113189"/>
            <a:ext cx="2620653" cy="1494885"/>
          </a:xfrm>
          <a:prstGeom prst="rect">
            <a:avLst/>
          </a:prstGeom>
          <a:solidFill>
            <a:schemeClr val="accent6">
              <a:lumMod val="20000"/>
              <a:lumOff val="80000"/>
            </a:schemeClr>
          </a:solidFill>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err="1"/>
              <a:t>UsernamePassword</a:t>
            </a:r>
            <a:r>
              <a:rPr lang="en-US" dirty="0"/>
              <a:t> Authentication Token</a:t>
            </a:r>
          </a:p>
          <a:p>
            <a:pPr algn="ctr"/>
            <a:endParaRPr lang="en-US" dirty="0"/>
          </a:p>
          <a:p>
            <a:pPr algn="ctr"/>
            <a:endParaRPr lang="en-US" dirty="0"/>
          </a:p>
          <a:p>
            <a:pPr algn="ctr"/>
            <a:endParaRPr lang="en-IN" dirty="0"/>
          </a:p>
        </p:txBody>
      </p:sp>
      <p:sp>
        <p:nvSpPr>
          <p:cNvPr id="50" name="Rectangle 49"/>
          <p:cNvSpPr/>
          <p:nvPr/>
        </p:nvSpPr>
        <p:spPr>
          <a:xfrm>
            <a:off x="810704" y="3766363"/>
            <a:ext cx="1894789" cy="277141"/>
          </a:xfrm>
          <a:prstGeom prst="rect">
            <a:avLst/>
          </a:prstGeom>
          <a:solidFill>
            <a:schemeClr val="accent6">
              <a:lumMod val="20000"/>
              <a:lumOff val="80000"/>
            </a:schemeClr>
          </a:solidFill>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err="1"/>
              <a:t>UserDetails</a:t>
            </a:r>
            <a:endParaRPr lang="en-IN" dirty="0"/>
          </a:p>
        </p:txBody>
      </p:sp>
      <p:sp>
        <p:nvSpPr>
          <p:cNvPr id="51" name="Rectangle 50"/>
          <p:cNvSpPr/>
          <p:nvPr/>
        </p:nvSpPr>
        <p:spPr>
          <a:xfrm>
            <a:off x="810703" y="4151477"/>
            <a:ext cx="1894789" cy="287790"/>
          </a:xfrm>
          <a:prstGeom prst="rect">
            <a:avLst/>
          </a:prstGeom>
          <a:solidFill>
            <a:schemeClr val="accent6">
              <a:lumMod val="20000"/>
              <a:lumOff val="80000"/>
            </a:schemeClr>
          </a:solidFill>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Authorities</a:t>
            </a:r>
            <a:endParaRPr lang="en-IN" dirty="0"/>
          </a:p>
        </p:txBody>
      </p:sp>
      <p:cxnSp>
        <p:nvCxnSpPr>
          <p:cNvPr id="53" name="Straight Arrow Connector 52"/>
          <p:cNvCxnSpPr>
            <a:stCxn id="49" idx="1"/>
          </p:cNvCxnSpPr>
          <p:nvPr/>
        </p:nvCxnSpPr>
        <p:spPr>
          <a:xfrm flipH="1">
            <a:off x="150829" y="3860632"/>
            <a:ext cx="509046" cy="4358"/>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235669" y="3478491"/>
            <a:ext cx="339366" cy="369332"/>
          </a:xfrm>
          <a:prstGeom prst="rect">
            <a:avLst/>
          </a:prstGeom>
          <a:noFill/>
        </p:spPr>
        <p:txBody>
          <a:bodyPr wrap="square" rtlCol="0">
            <a:spAutoFit/>
          </a:bodyPr>
          <a:lstStyle/>
          <a:p>
            <a:r>
              <a:rPr lang="en-US" dirty="0"/>
              <a:t>5</a:t>
            </a:r>
            <a:endParaRPr lang="en-IN" dirty="0"/>
          </a:p>
        </p:txBody>
      </p:sp>
      <p:cxnSp>
        <p:nvCxnSpPr>
          <p:cNvPr id="56" name="Elbow Connector 55"/>
          <p:cNvCxnSpPr>
            <a:stCxn id="10" idx="1"/>
            <a:endCxn id="49" idx="3"/>
          </p:cNvCxnSpPr>
          <p:nvPr/>
        </p:nvCxnSpPr>
        <p:spPr>
          <a:xfrm rot="10800000" flipV="1">
            <a:off x="3280528" y="2393698"/>
            <a:ext cx="565608" cy="1466933"/>
          </a:xfrm>
          <a:prstGeom prst="bentConnector3">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a:off x="4694548" y="6386305"/>
            <a:ext cx="4845378" cy="369332"/>
          </a:xfrm>
          <a:prstGeom prst="rect">
            <a:avLst/>
          </a:prstGeom>
          <a:noFill/>
        </p:spPr>
        <p:txBody>
          <a:bodyPr wrap="square" rtlCol="0">
            <a:spAutoFit/>
          </a:bodyPr>
          <a:lstStyle/>
          <a:p>
            <a:r>
              <a:rPr lang="en-US" dirty="0" err="1"/>
              <a:t>DaoAuthenticationProvider</a:t>
            </a:r>
            <a:r>
              <a:rPr lang="en-US" dirty="0"/>
              <a:t> </a:t>
            </a:r>
            <a:endParaRPr lang="en-IN" dirty="0"/>
          </a:p>
        </p:txBody>
      </p:sp>
    </p:spTree>
    <p:extLst>
      <p:ext uri="{BB962C8B-B14F-4D97-AF65-F5344CB8AC3E}">
        <p14:creationId xmlns:p14="http://schemas.microsoft.com/office/powerpoint/2010/main" val="1588819567"/>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7329" y="414779"/>
            <a:ext cx="9275584" cy="5762184"/>
          </a:xfrm>
        </p:spPr>
        <p:txBody>
          <a:bodyPr/>
          <a:lstStyle/>
          <a:p>
            <a:r>
              <a:rPr lang="en-US" dirty="0"/>
              <a:t>Filters- More than one filter can be used to –</a:t>
            </a:r>
          </a:p>
          <a:p>
            <a:pPr lvl="1"/>
            <a:r>
              <a:rPr lang="en-US" dirty="0"/>
              <a:t>to prevent the downstream filter instances and servlet from being invoked. SO here Filter typically the filter writes the response.</a:t>
            </a:r>
          </a:p>
          <a:p>
            <a:pPr lvl="1"/>
            <a:r>
              <a:rPr lang="en-US" dirty="0"/>
              <a:t>Modify the </a:t>
            </a:r>
            <a:r>
              <a:rPr lang="en-US" dirty="0" err="1"/>
              <a:t>HttpServletRequest</a:t>
            </a:r>
            <a:r>
              <a:rPr lang="en-US" dirty="0"/>
              <a:t> and </a:t>
            </a:r>
            <a:r>
              <a:rPr lang="en-US" dirty="0" err="1"/>
              <a:t>HttpServletResponse</a:t>
            </a:r>
            <a:r>
              <a:rPr lang="en-US" dirty="0"/>
              <a:t> used by the downstream filter instances and the servlet.</a:t>
            </a:r>
          </a:p>
          <a:p>
            <a:pPr lvl="1"/>
            <a:r>
              <a:rPr lang="en-US" dirty="0"/>
              <a:t>Void </a:t>
            </a:r>
            <a:r>
              <a:rPr lang="en-US" dirty="0" err="1"/>
              <a:t>doFilter</a:t>
            </a:r>
            <a:r>
              <a:rPr lang="en-US" dirty="0"/>
              <a:t>(request, response, </a:t>
            </a:r>
            <a:r>
              <a:rPr lang="en-US" dirty="0" err="1"/>
              <a:t>filetrChain</a:t>
            </a:r>
            <a:r>
              <a:rPr lang="en-US" dirty="0"/>
              <a:t> chain)</a:t>
            </a:r>
          </a:p>
          <a:p>
            <a:pPr lvl="1"/>
            <a:r>
              <a:rPr lang="en-US" dirty="0"/>
              <a:t>{</a:t>
            </a:r>
          </a:p>
          <a:p>
            <a:pPr lvl="1"/>
            <a:r>
              <a:rPr lang="en-US" dirty="0" err="1"/>
              <a:t>Chain.doFilter</a:t>
            </a:r>
            <a:r>
              <a:rPr lang="en-US" dirty="0"/>
              <a:t>(request, response)</a:t>
            </a:r>
          </a:p>
          <a:p>
            <a:pPr lvl="1"/>
            <a:r>
              <a:rPr lang="en-US" dirty="0"/>
              <a:t>}</a:t>
            </a:r>
            <a:endParaRPr lang="en-IN" dirty="0"/>
          </a:p>
        </p:txBody>
      </p:sp>
      <p:sp>
        <p:nvSpPr>
          <p:cNvPr id="4" name="Rectangle 3"/>
          <p:cNvSpPr/>
          <p:nvPr/>
        </p:nvSpPr>
        <p:spPr>
          <a:xfrm>
            <a:off x="10232404" y="1495917"/>
            <a:ext cx="1310326" cy="405352"/>
          </a:xfrm>
          <a:prstGeom prst="rect">
            <a:avLst/>
          </a:prstGeom>
        </p:spPr>
        <p:style>
          <a:lnRef idx="2">
            <a:schemeClr val="accent6"/>
          </a:lnRef>
          <a:fillRef idx="1">
            <a:schemeClr val="lt1"/>
          </a:fillRef>
          <a:effectRef idx="0">
            <a:schemeClr val="accent6"/>
          </a:effectRef>
          <a:fontRef idx="minor">
            <a:schemeClr val="dk1"/>
          </a:fontRef>
        </p:style>
        <p:txBody>
          <a:bodyPr rtlCol="0" anchor="t"/>
          <a:lstStyle/>
          <a:p>
            <a:pPr algn="ctr"/>
            <a:r>
              <a:rPr lang="en-US" dirty="0"/>
              <a:t>client</a:t>
            </a:r>
            <a:endParaRPr lang="en-IN" dirty="0"/>
          </a:p>
        </p:txBody>
      </p:sp>
      <p:cxnSp>
        <p:nvCxnSpPr>
          <p:cNvPr id="5" name="Straight Arrow Connector 4"/>
          <p:cNvCxnSpPr>
            <a:stCxn id="4" idx="2"/>
            <a:endCxn id="6" idx="0"/>
          </p:cNvCxnSpPr>
          <p:nvPr/>
        </p:nvCxnSpPr>
        <p:spPr>
          <a:xfrm>
            <a:off x="10887567" y="1901269"/>
            <a:ext cx="3927" cy="248051"/>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9914641" y="2149320"/>
            <a:ext cx="1953705" cy="3610457"/>
          </a:xfrm>
          <a:prstGeom prst="rect">
            <a:avLst/>
          </a:prstGeom>
        </p:spPr>
        <p:style>
          <a:lnRef idx="2">
            <a:schemeClr val="accent6"/>
          </a:lnRef>
          <a:fillRef idx="1">
            <a:schemeClr val="lt1"/>
          </a:fillRef>
          <a:effectRef idx="0">
            <a:schemeClr val="accent6"/>
          </a:effectRef>
          <a:fontRef idx="minor">
            <a:schemeClr val="dk1"/>
          </a:fontRef>
        </p:style>
        <p:txBody>
          <a:bodyPr rtlCol="0" anchor="t"/>
          <a:lstStyle/>
          <a:p>
            <a:pPr algn="ctr"/>
            <a:r>
              <a:rPr lang="en-US" dirty="0"/>
              <a:t>Filter Chain</a:t>
            </a:r>
            <a:endParaRPr lang="en-IN" dirty="0"/>
          </a:p>
        </p:txBody>
      </p:sp>
      <p:sp>
        <p:nvSpPr>
          <p:cNvPr id="7" name="Rectangle 6"/>
          <p:cNvSpPr/>
          <p:nvPr/>
        </p:nvSpPr>
        <p:spPr>
          <a:xfrm>
            <a:off x="10354165" y="2645422"/>
            <a:ext cx="1074656" cy="358219"/>
          </a:xfrm>
          <a:prstGeom prst="rect">
            <a:avLst/>
          </a:prstGeom>
        </p:spPr>
        <p:style>
          <a:lnRef idx="2">
            <a:schemeClr val="accent6"/>
          </a:lnRef>
          <a:fillRef idx="1">
            <a:schemeClr val="lt1"/>
          </a:fillRef>
          <a:effectRef idx="0">
            <a:schemeClr val="accent6"/>
          </a:effectRef>
          <a:fontRef idx="minor">
            <a:schemeClr val="dk1"/>
          </a:fontRef>
        </p:style>
        <p:txBody>
          <a:bodyPr rtlCol="0" anchor="t"/>
          <a:lstStyle/>
          <a:p>
            <a:pPr algn="ctr"/>
            <a:r>
              <a:rPr lang="en-US" dirty="0"/>
              <a:t>Filter 1</a:t>
            </a:r>
            <a:endParaRPr lang="en-IN" dirty="0"/>
          </a:p>
        </p:txBody>
      </p:sp>
      <p:sp>
        <p:nvSpPr>
          <p:cNvPr id="8" name="Rectangle 7"/>
          <p:cNvSpPr/>
          <p:nvPr/>
        </p:nvSpPr>
        <p:spPr>
          <a:xfrm>
            <a:off x="10354165" y="3223604"/>
            <a:ext cx="1074656" cy="358219"/>
          </a:xfrm>
          <a:prstGeom prst="rect">
            <a:avLst/>
          </a:prstGeom>
        </p:spPr>
        <p:style>
          <a:lnRef idx="2">
            <a:schemeClr val="accent6"/>
          </a:lnRef>
          <a:fillRef idx="1">
            <a:schemeClr val="lt1"/>
          </a:fillRef>
          <a:effectRef idx="0">
            <a:schemeClr val="accent6"/>
          </a:effectRef>
          <a:fontRef idx="minor">
            <a:schemeClr val="dk1"/>
          </a:fontRef>
        </p:style>
        <p:txBody>
          <a:bodyPr rtlCol="0" anchor="t"/>
          <a:lstStyle/>
          <a:p>
            <a:pPr algn="ctr"/>
            <a:r>
              <a:rPr lang="en-US" dirty="0"/>
              <a:t>Filter 2</a:t>
            </a:r>
            <a:endParaRPr lang="en-IN" dirty="0"/>
          </a:p>
        </p:txBody>
      </p:sp>
      <p:sp>
        <p:nvSpPr>
          <p:cNvPr id="9" name="Rectangle 8"/>
          <p:cNvSpPr/>
          <p:nvPr/>
        </p:nvSpPr>
        <p:spPr>
          <a:xfrm>
            <a:off x="10350239" y="3843370"/>
            <a:ext cx="1074656" cy="358219"/>
          </a:xfrm>
          <a:prstGeom prst="rect">
            <a:avLst/>
          </a:prstGeom>
        </p:spPr>
        <p:style>
          <a:lnRef idx="2">
            <a:schemeClr val="accent6"/>
          </a:lnRef>
          <a:fillRef idx="1">
            <a:schemeClr val="lt1"/>
          </a:fillRef>
          <a:effectRef idx="0">
            <a:schemeClr val="accent6"/>
          </a:effectRef>
          <a:fontRef idx="minor">
            <a:schemeClr val="dk1"/>
          </a:fontRef>
        </p:style>
        <p:txBody>
          <a:bodyPr rtlCol="0" anchor="t"/>
          <a:lstStyle/>
          <a:p>
            <a:pPr algn="ctr"/>
            <a:r>
              <a:rPr lang="en-US" dirty="0"/>
              <a:t>Filter 3</a:t>
            </a:r>
            <a:endParaRPr lang="en-IN" dirty="0"/>
          </a:p>
        </p:txBody>
      </p:sp>
      <p:sp>
        <p:nvSpPr>
          <p:cNvPr id="10" name="Rectangle 9"/>
          <p:cNvSpPr/>
          <p:nvPr/>
        </p:nvSpPr>
        <p:spPr>
          <a:xfrm>
            <a:off x="10350239" y="4421552"/>
            <a:ext cx="1074656" cy="358219"/>
          </a:xfrm>
          <a:prstGeom prst="rect">
            <a:avLst/>
          </a:prstGeom>
        </p:spPr>
        <p:style>
          <a:lnRef idx="2">
            <a:schemeClr val="accent6"/>
          </a:lnRef>
          <a:fillRef idx="1">
            <a:schemeClr val="lt1"/>
          </a:fillRef>
          <a:effectRef idx="0">
            <a:schemeClr val="accent6"/>
          </a:effectRef>
          <a:fontRef idx="minor">
            <a:schemeClr val="dk1"/>
          </a:fontRef>
        </p:style>
        <p:txBody>
          <a:bodyPr rtlCol="0" anchor="t"/>
          <a:lstStyle/>
          <a:p>
            <a:pPr algn="ctr"/>
            <a:r>
              <a:rPr lang="en-US" dirty="0"/>
              <a:t>Filter 4</a:t>
            </a:r>
            <a:endParaRPr lang="en-IN" dirty="0"/>
          </a:p>
        </p:txBody>
      </p:sp>
      <p:sp>
        <p:nvSpPr>
          <p:cNvPr id="11" name="Rectangle 10"/>
          <p:cNvSpPr/>
          <p:nvPr/>
        </p:nvSpPr>
        <p:spPr>
          <a:xfrm>
            <a:off x="10232404" y="5251936"/>
            <a:ext cx="1310326" cy="405352"/>
          </a:xfrm>
          <a:prstGeom prst="rect">
            <a:avLst/>
          </a:prstGeom>
        </p:spPr>
        <p:style>
          <a:lnRef idx="2">
            <a:schemeClr val="accent6"/>
          </a:lnRef>
          <a:fillRef idx="1">
            <a:schemeClr val="lt1"/>
          </a:fillRef>
          <a:effectRef idx="0">
            <a:schemeClr val="accent6"/>
          </a:effectRef>
          <a:fontRef idx="minor">
            <a:schemeClr val="dk1"/>
          </a:fontRef>
        </p:style>
        <p:txBody>
          <a:bodyPr rtlCol="0" anchor="t"/>
          <a:lstStyle/>
          <a:p>
            <a:pPr algn="ctr"/>
            <a:r>
              <a:rPr lang="en-US" dirty="0"/>
              <a:t>Servlet</a:t>
            </a:r>
            <a:endParaRPr lang="en-IN" dirty="0"/>
          </a:p>
        </p:txBody>
      </p:sp>
      <p:cxnSp>
        <p:nvCxnSpPr>
          <p:cNvPr id="12" name="Straight Arrow Connector 11"/>
          <p:cNvCxnSpPr>
            <a:stCxn id="10" idx="2"/>
            <a:endCxn id="11" idx="0"/>
          </p:cNvCxnSpPr>
          <p:nvPr/>
        </p:nvCxnSpPr>
        <p:spPr>
          <a:xfrm>
            <a:off x="10887567" y="4779771"/>
            <a:ext cx="0" cy="472165"/>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891601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FF0000"/>
        </a:solidFill>
        <a:ln w="28575">
          <a:solidFill>
            <a:srgbClr val="FF0000"/>
          </a:solidFill>
        </a:ln>
      </a:spPr>
      <a:bodyPr rtlCol="0" anchor="ctr"/>
      <a:lstStyle>
        <a:defPPr algn="ctr">
          <a:defRPr dirty="0" smtClean="0"/>
        </a:defPPr>
      </a:lstStyle>
      <a:style>
        <a:lnRef idx="2">
          <a:schemeClr val="accent6"/>
        </a:lnRef>
        <a:fillRef idx="1">
          <a:schemeClr val="lt1"/>
        </a:fillRef>
        <a:effectRef idx="0">
          <a:schemeClr val="accent6"/>
        </a:effectRef>
        <a:fontRef idx="minor">
          <a:schemeClr val="dk1"/>
        </a:fontRef>
      </a:style>
    </a:spDef>
    <a:lnDef>
      <a:spPr>
        <a:ln w="38100">
          <a:solidFill>
            <a:schemeClr val="accent6">
              <a:lumMod val="75000"/>
            </a:schemeClr>
          </a:solidFill>
          <a:tailEnd type="triangle"/>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spPr>
      <a:bodyPr rtlCol="0" anchor="ctr"/>
      <a:lstStyle>
        <a:defPPr algn="ctr">
          <a:defRPr dirty="0" smtClean="0"/>
        </a:defPPr>
      </a:lstStyle>
      <a:style>
        <a:lnRef idx="2">
          <a:schemeClr val="accent1"/>
        </a:lnRef>
        <a:fillRef idx="1">
          <a:schemeClr val="lt1"/>
        </a:fillRef>
        <a:effectRef idx="0">
          <a:schemeClr val="accent1"/>
        </a:effectRef>
        <a:fontRef idx="minor">
          <a:schemeClr val="dk1"/>
        </a:fontRef>
      </a:style>
    </a:spDef>
    <a:lnDef>
      <a:spPr>
        <a:ln w="38100">
          <a:solidFill>
            <a:schemeClr val="accent6">
              <a:lumMod val="75000"/>
            </a:schemeClr>
          </a:solidFill>
          <a:tailEnd type="triangle"/>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9E826FE47EE83499EB78E100286F9CF" ma:contentTypeVersion="17" ma:contentTypeDescription="Create a new document." ma:contentTypeScope="" ma:versionID="ec0a9806d20f1d012c4dd9d829d0170a">
  <xsd:schema xmlns:xsd="http://www.w3.org/2001/XMLSchema" xmlns:xs="http://www.w3.org/2001/XMLSchema" xmlns:p="http://schemas.microsoft.com/office/2006/metadata/properties" xmlns:ns3="c0bde971-22b4-4163-a009-3694777d76d4" xmlns:ns4="63e31995-9658-47a2-95e3-f665910d1156" targetNamespace="http://schemas.microsoft.com/office/2006/metadata/properties" ma:root="true" ma:fieldsID="5bc9d3827ea30b535bdebc419e91b755" ns3:_="" ns4:_="">
    <xsd:import namespace="c0bde971-22b4-4163-a009-3694777d76d4"/>
    <xsd:import namespace="63e31995-9658-47a2-95e3-f665910d1156"/>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DateTaken" minOccurs="0"/>
                <xsd:element ref="ns4:MediaServiceAutoTags" minOccurs="0"/>
                <xsd:element ref="ns4:MediaLengthInSeconds" minOccurs="0"/>
                <xsd:element ref="ns4:MediaServiceAutoKeyPoints" minOccurs="0"/>
                <xsd:element ref="ns4:MediaServiceKeyPoints" minOccurs="0"/>
                <xsd:element ref="ns4:MediaServiceOCR" minOccurs="0"/>
                <xsd:element ref="ns4:MediaServiceGenerationTime" minOccurs="0"/>
                <xsd:element ref="ns4:MediaServiceEventHashCode" minOccurs="0"/>
                <xsd:element ref="ns4:_activity" minOccurs="0"/>
                <xsd:element ref="ns4:MediaServiceObjectDetectorVersions" minOccurs="0"/>
                <xsd:element ref="ns4:MediaServiceLocation" minOccurs="0"/>
                <xsd:element ref="ns4: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0bde971-22b4-4163-a009-3694777d76d4"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3e31995-9658-47a2-95e3-f665910d1156"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DateTaken" ma:index="13" nillable="true" ma:displayName="MediaServiceDateTaken" ma:hidden="true" ma:internalName="MediaServiceDateTaken" ma:readOnly="true">
      <xsd:simpleType>
        <xsd:restriction base="dms:Text"/>
      </xsd:simpleType>
    </xsd:element>
    <xsd:element name="MediaServiceAutoTags" ma:index="14" nillable="true" ma:displayName="Tags" ma:internalName="MediaServiceAutoTags"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_activity" ma:index="21" nillable="true" ma:displayName="_activity" ma:hidden="true" ma:internalName="_activity">
      <xsd:simpleType>
        <xsd:restriction base="dms:Note"/>
      </xsd:simpleType>
    </xsd:element>
    <xsd:element name="MediaServiceObjectDetectorVersions" ma:index="22" nillable="true" ma:displayName="MediaServiceObjectDetectorVersions" ma:description="" ma:hidden="true" ma:indexed="true" ma:internalName="MediaServiceObjectDetectorVersions" ma:readOnly="true">
      <xsd:simpleType>
        <xsd:restriction base="dms:Text"/>
      </xsd:simpleType>
    </xsd:element>
    <xsd:element name="MediaServiceLocation" ma:index="23" nillable="true" ma:displayName="Location" ma:description="" ma:indexed="true" ma:internalName="MediaServiceLocation"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63e31995-9658-47a2-95e3-f665910d1156" xsi:nil="true"/>
  </documentManagement>
</p:properties>
</file>

<file path=customXml/itemProps1.xml><?xml version="1.0" encoding="utf-8"?>
<ds:datastoreItem xmlns:ds="http://schemas.openxmlformats.org/officeDocument/2006/customXml" ds:itemID="{E348F5C3-D447-4C45-A648-310CD9600A1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0bde971-22b4-4163-a009-3694777d76d4"/>
    <ds:schemaRef ds:uri="63e31995-9658-47a2-95e3-f665910d115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59C1DCD-0407-488C-BCAB-27BDE09AA687}">
  <ds:schemaRefs>
    <ds:schemaRef ds:uri="http://schemas.microsoft.com/sharepoint/v3/contenttype/forms"/>
  </ds:schemaRefs>
</ds:datastoreItem>
</file>

<file path=customXml/itemProps3.xml><?xml version="1.0" encoding="utf-8"?>
<ds:datastoreItem xmlns:ds="http://schemas.openxmlformats.org/officeDocument/2006/customXml" ds:itemID="{3375CB48-58DC-4525-8CA2-FB33D0AAD1C6}">
  <ds:schemaRefs>
    <ds:schemaRef ds:uri="http://schemas.microsoft.com/office/2006/metadata/properties"/>
    <ds:schemaRef ds:uri="http://schemas.openxmlformats.org/package/2006/metadata/core-properties"/>
    <ds:schemaRef ds:uri="http://schemas.microsoft.com/office/infopath/2007/PartnerControls"/>
    <ds:schemaRef ds:uri="63e31995-9658-47a2-95e3-f665910d1156"/>
    <ds:schemaRef ds:uri="c0bde971-22b4-4163-a009-3694777d76d4"/>
    <ds:schemaRef ds:uri="http://schemas.microsoft.com/office/2006/documentManagement/types"/>
    <ds:schemaRef ds:uri="http://purl.org/dc/elements/1.1/"/>
    <ds:schemaRef ds:uri="http://www.w3.org/XML/1998/namespace"/>
    <ds:schemaRef ds:uri="http://purl.org/dc/dcmitype/"/>
    <ds:schemaRef ds:uri="http://purl.org/dc/terms/"/>
  </ds:schemaRefs>
</ds:datastoreItem>
</file>

<file path=docProps/app.xml><?xml version="1.0" encoding="utf-8"?>
<Properties xmlns="http://schemas.openxmlformats.org/officeDocument/2006/extended-properties" xmlns:vt="http://schemas.openxmlformats.org/officeDocument/2006/docPropsVTypes">
  <Template/>
  <TotalTime>17770</TotalTime>
  <Words>9086</Words>
  <Application>Microsoft Office PowerPoint</Application>
  <PresentationFormat>Widescreen</PresentationFormat>
  <Paragraphs>1660</Paragraphs>
  <Slides>126</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126</vt:i4>
      </vt:variant>
    </vt:vector>
  </HeadingPairs>
  <TitlesOfParts>
    <vt:vector size="133" baseType="lpstr">
      <vt:lpstr>Arial</vt:lpstr>
      <vt:lpstr>Calibri</vt:lpstr>
      <vt:lpstr>Calibri Light</vt:lpstr>
      <vt:lpstr>Cambria</vt:lpstr>
      <vt:lpstr>Courier New</vt:lpstr>
      <vt:lpstr>Office Theme</vt:lpstr>
      <vt:lpstr>Office Theme</vt:lpstr>
      <vt:lpstr>Stream API</vt:lpstr>
      <vt:lpstr>Stream Sources</vt:lpstr>
      <vt:lpstr>Stream Operations</vt:lpstr>
      <vt:lpstr>Stream Operations</vt:lpstr>
      <vt:lpstr>JPA</vt:lpstr>
      <vt:lpstr>PowerPoint Presentation</vt:lpstr>
      <vt:lpstr>PowerPoint Presentation</vt:lpstr>
      <vt:lpstr>PowerPoint Presentation</vt:lpstr>
      <vt:lpstr>JPA Classes Relationship with EntityManager class</vt:lpstr>
      <vt:lpstr>PowerPoint Presentation</vt:lpstr>
      <vt:lpstr>PowerPoint Presentation</vt:lpstr>
      <vt:lpstr>PowerPoint Presentation</vt:lpstr>
      <vt:lpstr>Design Patterns</vt:lpstr>
      <vt:lpstr>PowerPoint Presentation</vt:lpstr>
      <vt:lpstr>PowerPoint Presentation</vt:lpstr>
      <vt:lpstr>Spring Framework</vt:lpstr>
      <vt:lpstr>PowerPoint Presentation</vt:lpstr>
      <vt:lpstr>PowerPoint Presentation</vt:lpstr>
      <vt:lpstr>Spring Container</vt:lpstr>
      <vt:lpstr>Spring Web MVC</vt:lpstr>
      <vt:lpstr>Spring MVC</vt:lpstr>
      <vt:lpstr>Spring MVC</vt:lpstr>
      <vt:lpstr>PowerPoint Presentation</vt:lpstr>
      <vt:lpstr>PowerPoint Presentation</vt:lpstr>
      <vt:lpstr>System Requirements for Spring Boot -V3.2.5</vt:lpstr>
      <vt:lpstr>PowerPoint Presentation</vt:lpstr>
      <vt:lpstr>SpringApplication</vt:lpstr>
      <vt:lpstr>CommandLineRunner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Need for Hazelcast cache</vt:lpstr>
      <vt:lpstr>Need for Hazelcast cache</vt:lpstr>
      <vt:lpstr>Need for Hazelcast cache</vt:lpstr>
      <vt:lpstr>Hazelcast cache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Anatomy Kafka Message</vt:lpstr>
      <vt:lpstr>Consumer Groups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Monolithic Architecture</vt:lpstr>
      <vt:lpstr>Microservice Architecture</vt:lpstr>
      <vt:lpstr>Microservies</vt:lpstr>
      <vt:lpstr>Architecture Microservice-</vt:lpstr>
      <vt:lpstr>Netflix Eureka</vt:lpstr>
      <vt:lpstr>Service Registry &amp; Discovery</vt:lpstr>
      <vt:lpstr>Service Registry &amp; Discovery</vt:lpstr>
      <vt:lpstr>How to create Eureka Server-</vt:lpstr>
      <vt:lpstr>How to register and discover Microservices using Netflix Eureka </vt:lpstr>
      <vt:lpstr>How to execute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Protection against Exploits</vt:lpstr>
      <vt:lpstr>PowerPoint Presentation</vt:lpstr>
      <vt:lpstr>PowerPoint Presentation</vt:lpstr>
      <vt:lpstr>PowerPoint Presentation</vt:lpstr>
      <vt:lpstr>PowerPoint Presentation</vt:lpstr>
      <vt:lpstr>PowerPoint Presentation</vt:lpstr>
      <vt:lpstr>PowerPoint Presentation</vt:lpstr>
      <vt:lpstr>JWT Token</vt:lpstr>
      <vt:lpstr>PowerPoint Presentation</vt:lpstr>
      <vt:lpstr>2 Phase Commit(2PC)</vt:lpstr>
      <vt:lpstr>PowerPoint Presentation</vt:lpstr>
      <vt:lpstr>Event Sourcing</vt:lpstr>
      <vt:lpstr>PowerPoint Presentation</vt:lpstr>
      <vt:lpstr>CQRS(Command Query Responsibility Seggregation)</vt:lpstr>
      <vt:lpstr>CQRS(Command Query Responsibility Seggregation)</vt:lpstr>
      <vt:lpstr>Saga Pattern</vt:lpstr>
      <vt:lpstr>Saga Pattern</vt:lpstr>
      <vt:lpstr>PowerPoint Presentation</vt:lpstr>
      <vt:lpstr>PowerPoint Presentation</vt:lpstr>
      <vt:lpstr>PowerPoint Presentation</vt:lpstr>
      <vt:lpstr>PowerPoint Presentation</vt:lpstr>
      <vt:lpstr>DevSecOps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Waghmare, Snehal</dc:creator>
  <cp:lastModifiedBy>Waghmare, Snehal</cp:lastModifiedBy>
  <cp:revision>288</cp:revision>
  <dcterms:created xsi:type="dcterms:W3CDTF">2023-10-17T05:09:48Z</dcterms:created>
  <dcterms:modified xsi:type="dcterms:W3CDTF">2024-06-26T09:34:30Z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0x01010029E826FE47EE83499EB78E100286F9CF</vt:lpwstr>
  </property>
</Properties>
</file>