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9F29E9-BB23-4BA8-9A02-4537448F0781}">
  <a:tblStyle styleId="{4D9F29E9-BB23-4BA8-9A02-4537448F0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e40e9027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e40e9027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e40e9027e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e40e9027e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e3d3cc808e_0_3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e3d3cc808e_0_3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e3d3cc808e_0_8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e3d3cc808e_0_8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e3d3cc808e_0_8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e3d3cc808e_0_8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e3d3cc808e_0_8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e3d3cc808e_0_8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fab301b7a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fab301b7a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e3d3cc808e_0_3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e3d3cc808e_0_3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e3d3cc808e_0_3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e3d3cc808e_0_3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e3d3cc808e_0_5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e3d3cc808e_0_5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d3cc808e_0_2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3d3cc808e_0_2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e40e9027e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e40e9027e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e3d3cc808e_0_8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e3d3cc808e_0_8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e23449a98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e23449a98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3d3cc808e_0_2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3d3cc808e_0_2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3d3cc808e_0_3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3d3cc808e_0_3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35cb61f8b_0_1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e35cb61f8b_0_1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dfab301b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dfab301b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e3d3cc808e_0_8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e3d3cc808e_0_8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3d3cc808e_0_3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e3d3cc808e_0_3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e3d3cc808e_0_3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e3d3cc808e_0_3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5508" y="592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Improving Speed Dating Using Analytics</a:t>
            </a:r>
            <a:r>
              <a:rPr b="1" lang="en">
                <a:solidFill>
                  <a:srgbClr val="073763"/>
                </a:solidFill>
              </a:rPr>
              <a:t> 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35025" y="3138925"/>
            <a:ext cx="3635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Anil Kumar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July 12, 2021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2"/>
          <p:cNvSpPr txBox="1"/>
          <p:nvPr>
            <p:ph type="title"/>
          </p:nvPr>
        </p:nvSpPr>
        <p:spPr>
          <a:xfrm>
            <a:off x="831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073763"/>
                </a:solidFill>
              </a:rPr>
              <a:t>Match Rates Based on Shared Interest Ratings</a:t>
            </a:r>
            <a:endParaRPr b="1" sz="2320">
              <a:solidFill>
                <a:srgbClr val="073763"/>
              </a:solidFill>
            </a:endParaRPr>
          </a:p>
        </p:txBody>
      </p:sp>
      <p:graphicFrame>
        <p:nvGraphicFramePr>
          <p:cNvPr id="552" name="Google Shape;552;p22"/>
          <p:cNvGraphicFramePr/>
          <p:nvPr/>
        </p:nvGraphicFramePr>
        <p:xfrm>
          <a:off x="240425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{4D9F29E9-BB23-4BA8-9A02-4537448F0781}</a:tableStyleId>
              </a:tblPr>
              <a:tblGrid>
                <a:gridCol w="3826050"/>
                <a:gridCol w="1559975"/>
                <a:gridCol w="1868950"/>
              </a:tblGrid>
              <a:tr h="52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Match Rate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% of Encounters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Both Rated 0-5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.3%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35.5</a:t>
                      </a: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One Rated 0-5, Other Rated 6-8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14</a:t>
                      </a: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.2%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36.7%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One Rated 0-5, Other Rated 9-10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18</a:t>
                      </a: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.7%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.3%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Both Rated 6-8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32</a:t>
                      </a: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.1%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16</a:t>
                      </a: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.8%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One Rated 6-8, One Rated 9-10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44.9%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5.6</a:t>
                      </a: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Both Rated 9-10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60.0%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1.2%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3" name="Google Shape;553;p22"/>
          <p:cNvSpPr/>
          <p:nvPr/>
        </p:nvSpPr>
        <p:spPr>
          <a:xfrm>
            <a:off x="5666645" y="832625"/>
            <a:ext cx="2833500" cy="4082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3"/>
          <p:cNvSpPr txBox="1"/>
          <p:nvPr>
            <p:ph type="title"/>
          </p:nvPr>
        </p:nvSpPr>
        <p:spPr>
          <a:xfrm>
            <a:off x="831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073763"/>
                </a:solidFill>
              </a:rPr>
              <a:t>Match Rates Based on Shared Interest Ratings</a:t>
            </a:r>
            <a:endParaRPr b="1" sz="2320">
              <a:solidFill>
                <a:srgbClr val="073763"/>
              </a:solidFill>
            </a:endParaRPr>
          </a:p>
        </p:txBody>
      </p:sp>
      <p:graphicFrame>
        <p:nvGraphicFramePr>
          <p:cNvPr id="559" name="Google Shape;559;p23"/>
          <p:cNvGraphicFramePr/>
          <p:nvPr/>
        </p:nvGraphicFramePr>
        <p:xfrm>
          <a:off x="240425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{4D9F29E9-BB23-4BA8-9A02-4537448F0781}</a:tableStyleId>
              </a:tblPr>
              <a:tblGrid>
                <a:gridCol w="3826050"/>
                <a:gridCol w="1559975"/>
                <a:gridCol w="1868950"/>
              </a:tblGrid>
              <a:tr h="52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Match Rate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% of Encounters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Both Rated 0-5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5.3%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35.5%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One Rated 0-5, Other Rated 6-8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14.2%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36.7%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One Rated 0-5, Other Rated 9-10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18.7%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4.3%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Both Rated 6-8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32.1%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16.8%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One Rated 6-8, One Rated 9-10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44.9%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5.6%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Both Rated 9-10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60.0%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1.2%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p23"/>
          <p:cNvSpPr txBox="1"/>
          <p:nvPr/>
        </p:nvSpPr>
        <p:spPr>
          <a:xfrm>
            <a:off x="7551750" y="1593425"/>
            <a:ext cx="1486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</a:rPr>
              <a:t>72.2%</a:t>
            </a:r>
            <a:endParaRPr b="1"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of</a:t>
            </a:r>
            <a:r>
              <a:rPr b="1" lang="en" sz="1500">
                <a:solidFill>
                  <a:srgbClr val="FF0000"/>
                </a:solidFill>
              </a:rPr>
              <a:t> encounters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561" name="Google Shape;561;p23"/>
          <p:cNvSpPr/>
          <p:nvPr/>
        </p:nvSpPr>
        <p:spPr>
          <a:xfrm>
            <a:off x="5577625" y="1584675"/>
            <a:ext cx="3460200" cy="1003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24"/>
          <p:cNvGrpSpPr/>
          <p:nvPr/>
        </p:nvGrpSpPr>
        <p:grpSpPr>
          <a:xfrm>
            <a:off x="-473582" y="1362850"/>
            <a:ext cx="1737675" cy="3119325"/>
            <a:chOff x="-571517" y="1286650"/>
            <a:chExt cx="2316900" cy="3119325"/>
          </a:xfrm>
        </p:grpSpPr>
        <p:sp>
          <p:nvSpPr>
            <p:cNvPr id="567" name="Google Shape;567;p24"/>
            <p:cNvSpPr/>
            <p:nvPr/>
          </p:nvSpPr>
          <p:spPr>
            <a:xfrm>
              <a:off x="150250" y="1413775"/>
              <a:ext cx="1475700" cy="29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4"/>
            <p:cNvSpPr txBox="1"/>
            <p:nvPr/>
          </p:nvSpPr>
          <p:spPr>
            <a:xfrm>
              <a:off x="-571517" y="1286650"/>
              <a:ext cx="2316900" cy="300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Features</a:t>
              </a:r>
              <a:endParaRPr b="1" sz="1500"/>
            </a:p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from </a:t>
              </a:r>
              <a:endParaRPr b="1" sz="1500"/>
            </a:p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e</a:t>
              </a:r>
              <a:r>
                <a:rPr b="1" lang="en" sz="1500"/>
                <a:t>ncounters</a:t>
              </a:r>
              <a:endParaRPr b="1" sz="1500"/>
            </a:p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(ratings,</a:t>
              </a:r>
              <a:endParaRPr b="1" sz="1200"/>
            </a:p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</a:t>
              </a:r>
              <a:r>
                <a:rPr b="1" lang="en" sz="1200"/>
                <a:t>emographics,</a:t>
              </a:r>
              <a:endParaRPr b="1" sz="1200"/>
            </a:p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i</a:t>
              </a:r>
              <a:r>
                <a:rPr b="1" lang="en" sz="1200"/>
                <a:t>nterests</a:t>
              </a:r>
              <a:r>
                <a:rPr b="1" lang="en" sz="1200"/>
                <a:t>, </a:t>
              </a:r>
              <a:endParaRPr b="1" sz="1200"/>
            </a:p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etc.)</a:t>
              </a:r>
              <a:endParaRPr b="1"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</p:txBody>
        </p:sp>
      </p:grpSp>
      <p:cxnSp>
        <p:nvCxnSpPr>
          <p:cNvPr id="569" name="Google Shape;569;p24"/>
          <p:cNvCxnSpPr/>
          <p:nvPr/>
        </p:nvCxnSpPr>
        <p:spPr>
          <a:xfrm flipH="1" rot="10800000">
            <a:off x="1181100" y="2975600"/>
            <a:ext cx="492000" cy="1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24"/>
          <p:cNvSpPr txBox="1"/>
          <p:nvPr/>
        </p:nvSpPr>
        <p:spPr>
          <a:xfrm>
            <a:off x="4163304" y="1667656"/>
            <a:ext cx="21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1C4587"/>
                </a:solidFill>
              </a:rPr>
              <a:t>&gt;</a:t>
            </a:r>
            <a:r>
              <a:rPr b="1" lang="en">
                <a:solidFill>
                  <a:srgbClr val="1C4587"/>
                </a:solidFill>
              </a:rPr>
              <a:t> THRESHOLD</a:t>
            </a:r>
            <a:endParaRPr b="1">
              <a:solidFill>
                <a:srgbClr val="1C4587"/>
              </a:solidFill>
            </a:endParaRPr>
          </a:p>
        </p:txBody>
      </p:sp>
      <p:cxnSp>
        <p:nvCxnSpPr>
          <p:cNvPr id="571" name="Google Shape;571;p24"/>
          <p:cNvCxnSpPr/>
          <p:nvPr/>
        </p:nvCxnSpPr>
        <p:spPr>
          <a:xfrm flipH="1" rot="10800000">
            <a:off x="2979978" y="2964538"/>
            <a:ext cx="582600" cy="1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24"/>
          <p:cNvCxnSpPr>
            <a:endCxn id="573" idx="1"/>
          </p:cNvCxnSpPr>
          <p:nvPr/>
        </p:nvCxnSpPr>
        <p:spPr>
          <a:xfrm>
            <a:off x="5132753" y="3184962"/>
            <a:ext cx="658800" cy="68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24"/>
          <p:cNvSpPr txBox="1"/>
          <p:nvPr/>
        </p:nvSpPr>
        <p:spPr>
          <a:xfrm>
            <a:off x="4164839" y="3801256"/>
            <a:ext cx="21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&lt;</a:t>
            </a:r>
            <a:r>
              <a:rPr b="1" lang="en">
                <a:solidFill>
                  <a:srgbClr val="1C4587"/>
                </a:solidFill>
              </a:rPr>
              <a:t> THRESHOLD</a:t>
            </a:r>
            <a:endParaRPr b="1">
              <a:solidFill>
                <a:srgbClr val="1C4587"/>
              </a:solidFill>
            </a:endParaRPr>
          </a:p>
        </p:txBody>
      </p:sp>
      <p:grpSp>
        <p:nvGrpSpPr>
          <p:cNvPr id="575" name="Google Shape;575;p24"/>
          <p:cNvGrpSpPr/>
          <p:nvPr/>
        </p:nvGrpSpPr>
        <p:grpSpPr>
          <a:xfrm>
            <a:off x="5296903" y="3307425"/>
            <a:ext cx="2256000" cy="1654150"/>
            <a:chOff x="7000750" y="3459825"/>
            <a:chExt cx="2256000" cy="1654150"/>
          </a:xfrm>
        </p:grpSpPr>
        <p:pic>
          <p:nvPicPr>
            <p:cNvPr id="573" name="Google Shape;573;p24"/>
            <p:cNvPicPr preferRelativeResize="0"/>
            <p:nvPr/>
          </p:nvPicPr>
          <p:blipFill rotWithShape="1">
            <a:blip r:embed="rId3">
              <a:alphaModFix/>
            </a:blip>
            <a:srcRect b="11876" l="51452" r="5378" t="22325"/>
            <a:stretch/>
          </p:blipFill>
          <p:spPr>
            <a:xfrm>
              <a:off x="7495400" y="3459825"/>
              <a:ext cx="1213725" cy="1130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6" name="Google Shape;576;p24"/>
            <p:cNvSpPr txBox="1"/>
            <p:nvPr/>
          </p:nvSpPr>
          <p:spPr>
            <a:xfrm>
              <a:off x="7000750" y="4467475"/>
              <a:ext cx="2256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Non-Match </a:t>
              </a:r>
              <a:endParaRPr b="1" sz="15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Predicted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sp>
        <p:nvSpPr>
          <p:cNvPr id="577" name="Google Shape;577;p24"/>
          <p:cNvSpPr txBox="1"/>
          <p:nvPr>
            <p:ph type="title"/>
          </p:nvPr>
        </p:nvSpPr>
        <p:spPr>
          <a:xfrm>
            <a:off x="246150" y="140225"/>
            <a:ext cx="904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73763"/>
                </a:solidFill>
              </a:rPr>
              <a:t>Diagnostic</a:t>
            </a:r>
            <a:r>
              <a:rPr b="1" lang="en" sz="3220">
                <a:solidFill>
                  <a:srgbClr val="073763"/>
                </a:solidFill>
              </a:rPr>
              <a:t> Model - Evaluation</a:t>
            </a:r>
            <a:endParaRPr b="1" sz="3220">
              <a:solidFill>
                <a:srgbClr val="073763"/>
              </a:solidFill>
            </a:endParaRPr>
          </a:p>
        </p:txBody>
      </p:sp>
      <p:grpSp>
        <p:nvGrpSpPr>
          <p:cNvPr id="578" name="Google Shape;578;p24"/>
          <p:cNvGrpSpPr/>
          <p:nvPr/>
        </p:nvGrpSpPr>
        <p:grpSpPr>
          <a:xfrm>
            <a:off x="5296903" y="1170125"/>
            <a:ext cx="2256000" cy="1657850"/>
            <a:chOff x="6924550" y="789125"/>
            <a:chExt cx="2256000" cy="1657850"/>
          </a:xfrm>
        </p:grpSpPr>
        <p:pic>
          <p:nvPicPr>
            <p:cNvPr id="579" name="Google Shape;579;p24"/>
            <p:cNvPicPr preferRelativeResize="0"/>
            <p:nvPr/>
          </p:nvPicPr>
          <p:blipFill rotWithShape="1">
            <a:blip r:embed="rId3">
              <a:alphaModFix/>
            </a:blip>
            <a:srcRect b="10377" l="4754" r="51979" t="22018"/>
            <a:stretch/>
          </p:blipFill>
          <p:spPr>
            <a:xfrm>
              <a:off x="7389975" y="789125"/>
              <a:ext cx="1213725" cy="1159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0" name="Google Shape;580;p24"/>
            <p:cNvSpPr txBox="1"/>
            <p:nvPr/>
          </p:nvSpPr>
          <p:spPr>
            <a:xfrm>
              <a:off x="6924550" y="1800475"/>
              <a:ext cx="2256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Match </a:t>
              </a:r>
              <a:endParaRPr b="1" sz="15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Predicted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sp>
        <p:nvSpPr>
          <p:cNvPr id="581" name="Google Shape;581;p24"/>
          <p:cNvSpPr/>
          <p:nvPr/>
        </p:nvSpPr>
        <p:spPr>
          <a:xfrm>
            <a:off x="7323363" y="2208931"/>
            <a:ext cx="1554300" cy="1416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4"/>
          <p:cNvSpPr txBox="1"/>
          <p:nvPr/>
        </p:nvSpPr>
        <p:spPr>
          <a:xfrm>
            <a:off x="7342776" y="2190225"/>
            <a:ext cx="1610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Evaluate: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Compare 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Predictions to Actual Outcomes</a:t>
            </a:r>
            <a:endParaRPr b="1" sz="1500"/>
          </a:p>
        </p:txBody>
      </p:sp>
      <p:cxnSp>
        <p:nvCxnSpPr>
          <p:cNvPr id="583" name="Google Shape;583;p24"/>
          <p:cNvCxnSpPr/>
          <p:nvPr/>
        </p:nvCxnSpPr>
        <p:spPr>
          <a:xfrm flipH="1" rot="10800000">
            <a:off x="5247150" y="1927375"/>
            <a:ext cx="531300" cy="55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24"/>
          <p:cNvCxnSpPr/>
          <p:nvPr/>
        </p:nvCxnSpPr>
        <p:spPr>
          <a:xfrm>
            <a:off x="6976053" y="1534141"/>
            <a:ext cx="1400700" cy="66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24"/>
          <p:cNvCxnSpPr/>
          <p:nvPr/>
        </p:nvCxnSpPr>
        <p:spPr>
          <a:xfrm flipH="1" rot="10800000">
            <a:off x="7005278" y="3632074"/>
            <a:ext cx="137130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86" name="Google Shape;586;p24"/>
          <p:cNvGrpSpPr/>
          <p:nvPr/>
        </p:nvGrpSpPr>
        <p:grpSpPr>
          <a:xfrm>
            <a:off x="1634419" y="2376575"/>
            <a:ext cx="1554338" cy="1159200"/>
            <a:chOff x="2128107" y="2300375"/>
            <a:chExt cx="2376300" cy="1159200"/>
          </a:xfrm>
        </p:grpSpPr>
        <p:sp>
          <p:nvSpPr>
            <p:cNvPr id="587" name="Google Shape;587;p24"/>
            <p:cNvSpPr/>
            <p:nvPr/>
          </p:nvSpPr>
          <p:spPr>
            <a:xfrm>
              <a:off x="2172875" y="2300375"/>
              <a:ext cx="2256000" cy="1159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 txBox="1"/>
            <p:nvPr/>
          </p:nvSpPr>
          <p:spPr>
            <a:xfrm>
              <a:off x="2128107" y="2489275"/>
              <a:ext cx="23763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Diagnostic</a:t>
              </a:r>
              <a:endParaRPr b="1" sz="2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Model</a:t>
              </a:r>
              <a:endParaRPr b="1" sz="2000"/>
            </a:p>
          </p:txBody>
        </p:sp>
      </p:grpSp>
      <p:grpSp>
        <p:nvGrpSpPr>
          <p:cNvPr id="589" name="Google Shape;589;p24"/>
          <p:cNvGrpSpPr/>
          <p:nvPr/>
        </p:nvGrpSpPr>
        <p:grpSpPr>
          <a:xfrm>
            <a:off x="3562578" y="2227487"/>
            <a:ext cx="1737650" cy="1416000"/>
            <a:chOff x="5037825" y="2151287"/>
            <a:chExt cx="1737650" cy="1416000"/>
          </a:xfrm>
        </p:grpSpPr>
        <p:sp>
          <p:nvSpPr>
            <p:cNvPr id="590" name="Google Shape;590;p24"/>
            <p:cNvSpPr/>
            <p:nvPr/>
          </p:nvSpPr>
          <p:spPr>
            <a:xfrm>
              <a:off x="5037875" y="2151287"/>
              <a:ext cx="1737600" cy="1416000"/>
            </a:xfrm>
            <a:prstGeom prst="roundRect">
              <a:avLst>
                <a:gd fmla="val 16667" name="adj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 txBox="1"/>
            <p:nvPr/>
          </p:nvSpPr>
          <p:spPr>
            <a:xfrm>
              <a:off x="5037825" y="2437850"/>
              <a:ext cx="17376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Probability</a:t>
              </a:r>
              <a:r>
                <a:rPr b="1" lang="en" sz="2000"/>
                <a:t> of a Match</a:t>
              </a:r>
              <a:endParaRPr b="1" sz="15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25"/>
          <p:cNvGrpSpPr/>
          <p:nvPr/>
        </p:nvGrpSpPr>
        <p:grpSpPr>
          <a:xfrm>
            <a:off x="299838" y="1489975"/>
            <a:ext cx="1737675" cy="2992200"/>
            <a:chOff x="-556290" y="1413775"/>
            <a:chExt cx="2316900" cy="2992200"/>
          </a:xfrm>
        </p:grpSpPr>
        <p:sp>
          <p:nvSpPr>
            <p:cNvPr id="597" name="Google Shape;597;p25"/>
            <p:cNvSpPr/>
            <p:nvPr/>
          </p:nvSpPr>
          <p:spPr>
            <a:xfrm>
              <a:off x="150250" y="1413775"/>
              <a:ext cx="1475700" cy="29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5"/>
            <p:cNvSpPr txBox="1"/>
            <p:nvPr/>
          </p:nvSpPr>
          <p:spPr>
            <a:xfrm>
              <a:off x="-556290" y="1972450"/>
              <a:ext cx="2316900" cy="226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Features</a:t>
              </a:r>
              <a:endParaRPr b="1" sz="1500"/>
            </a:p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from </a:t>
              </a:r>
              <a:endParaRPr b="1" sz="1500"/>
            </a:p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4</a:t>
              </a:r>
              <a:endParaRPr b="1" sz="1500"/>
            </a:p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encounters </a:t>
              </a:r>
              <a:endParaRPr b="1"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</p:txBody>
        </p:sp>
      </p:grpSp>
      <p:cxnSp>
        <p:nvCxnSpPr>
          <p:cNvPr id="599" name="Google Shape;599;p25"/>
          <p:cNvCxnSpPr/>
          <p:nvPr/>
        </p:nvCxnSpPr>
        <p:spPr>
          <a:xfrm flipH="1" rot="10800000">
            <a:off x="1943100" y="2965425"/>
            <a:ext cx="492000" cy="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25"/>
          <p:cNvSpPr txBox="1"/>
          <p:nvPr/>
        </p:nvSpPr>
        <p:spPr>
          <a:xfrm>
            <a:off x="4581636" y="1667656"/>
            <a:ext cx="212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</a:rPr>
              <a:t>   </a:t>
            </a:r>
            <a:r>
              <a:rPr b="1" lang="en" sz="1500" u="sng">
                <a:solidFill>
                  <a:srgbClr val="1C4587"/>
                </a:solidFill>
              </a:rPr>
              <a:t>&gt;</a:t>
            </a:r>
            <a:r>
              <a:rPr b="1" lang="en" sz="1500">
                <a:solidFill>
                  <a:srgbClr val="1C4587"/>
                </a:solidFill>
              </a:rPr>
              <a:t> 10% </a:t>
            </a:r>
            <a:endParaRPr b="1" sz="1500">
              <a:solidFill>
                <a:srgbClr val="1C4587"/>
              </a:solidFill>
            </a:endParaRPr>
          </a:p>
        </p:txBody>
      </p:sp>
      <p:cxnSp>
        <p:nvCxnSpPr>
          <p:cNvPr id="601" name="Google Shape;601;p25"/>
          <p:cNvCxnSpPr/>
          <p:nvPr/>
        </p:nvCxnSpPr>
        <p:spPr>
          <a:xfrm flipH="1" rot="10800000">
            <a:off x="3741978" y="2964538"/>
            <a:ext cx="582600" cy="1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25"/>
          <p:cNvCxnSpPr>
            <a:endCxn id="603" idx="1"/>
          </p:cNvCxnSpPr>
          <p:nvPr/>
        </p:nvCxnSpPr>
        <p:spPr>
          <a:xfrm>
            <a:off x="5894753" y="3184962"/>
            <a:ext cx="658800" cy="68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4" name="Google Shape;604;p25"/>
          <p:cNvSpPr txBox="1"/>
          <p:nvPr/>
        </p:nvSpPr>
        <p:spPr>
          <a:xfrm>
            <a:off x="4430772" y="3801256"/>
            <a:ext cx="212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</a:rPr>
              <a:t>      &lt; 10%</a:t>
            </a:r>
            <a:endParaRPr b="1" sz="1500">
              <a:solidFill>
                <a:srgbClr val="1C4587"/>
              </a:solidFill>
            </a:endParaRPr>
          </a:p>
        </p:txBody>
      </p:sp>
      <p:grpSp>
        <p:nvGrpSpPr>
          <p:cNvPr id="605" name="Google Shape;605;p25"/>
          <p:cNvGrpSpPr/>
          <p:nvPr/>
        </p:nvGrpSpPr>
        <p:grpSpPr>
          <a:xfrm>
            <a:off x="6058903" y="3307425"/>
            <a:ext cx="2256000" cy="1654150"/>
            <a:chOff x="7000750" y="3383625"/>
            <a:chExt cx="2256000" cy="1654150"/>
          </a:xfrm>
        </p:grpSpPr>
        <p:pic>
          <p:nvPicPr>
            <p:cNvPr id="603" name="Google Shape;603;p25"/>
            <p:cNvPicPr preferRelativeResize="0"/>
            <p:nvPr/>
          </p:nvPicPr>
          <p:blipFill rotWithShape="1">
            <a:blip r:embed="rId3">
              <a:alphaModFix/>
            </a:blip>
            <a:srcRect b="11876" l="51452" r="5378" t="22325"/>
            <a:stretch/>
          </p:blipFill>
          <p:spPr>
            <a:xfrm>
              <a:off x="7495400" y="3383625"/>
              <a:ext cx="1213725" cy="1130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6" name="Google Shape;606;p25"/>
            <p:cNvSpPr txBox="1"/>
            <p:nvPr/>
          </p:nvSpPr>
          <p:spPr>
            <a:xfrm>
              <a:off x="7000750" y="4391275"/>
              <a:ext cx="2256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0</a:t>
              </a:r>
              <a:r>
                <a:rPr b="1" lang="en" sz="1500">
                  <a:solidFill>
                    <a:schemeClr val="dk1"/>
                  </a:solidFill>
                </a:rPr>
                <a:t> Non-Matches </a:t>
              </a:r>
              <a:endParaRPr b="1" sz="15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Predicted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sp>
        <p:nvSpPr>
          <p:cNvPr id="607" name="Google Shape;607;p25"/>
          <p:cNvSpPr txBox="1"/>
          <p:nvPr>
            <p:ph type="title"/>
          </p:nvPr>
        </p:nvSpPr>
        <p:spPr>
          <a:xfrm>
            <a:off x="246150" y="140225"/>
            <a:ext cx="904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73763"/>
                </a:solidFill>
              </a:rPr>
              <a:t>Hypothetical </a:t>
            </a:r>
            <a:r>
              <a:rPr b="1" lang="en" sz="3220">
                <a:solidFill>
                  <a:srgbClr val="073763"/>
                </a:solidFill>
              </a:rPr>
              <a:t>Threshold 10%</a:t>
            </a:r>
            <a:endParaRPr b="1" sz="3220">
              <a:solidFill>
                <a:srgbClr val="073763"/>
              </a:solidFill>
            </a:endParaRPr>
          </a:p>
        </p:txBody>
      </p:sp>
      <p:grpSp>
        <p:nvGrpSpPr>
          <p:cNvPr id="608" name="Google Shape;608;p25"/>
          <p:cNvGrpSpPr/>
          <p:nvPr/>
        </p:nvGrpSpPr>
        <p:grpSpPr>
          <a:xfrm>
            <a:off x="6058903" y="1170125"/>
            <a:ext cx="2256000" cy="1657850"/>
            <a:chOff x="6924550" y="789125"/>
            <a:chExt cx="2256000" cy="1657850"/>
          </a:xfrm>
        </p:grpSpPr>
        <p:pic>
          <p:nvPicPr>
            <p:cNvPr id="609" name="Google Shape;609;p25"/>
            <p:cNvPicPr preferRelativeResize="0"/>
            <p:nvPr/>
          </p:nvPicPr>
          <p:blipFill rotWithShape="1">
            <a:blip r:embed="rId3">
              <a:alphaModFix/>
            </a:blip>
            <a:srcRect b="10377" l="4754" r="51979" t="22018"/>
            <a:stretch/>
          </p:blipFill>
          <p:spPr>
            <a:xfrm>
              <a:off x="7389975" y="789125"/>
              <a:ext cx="1213725" cy="1159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0" name="Google Shape;610;p25"/>
            <p:cNvSpPr txBox="1"/>
            <p:nvPr/>
          </p:nvSpPr>
          <p:spPr>
            <a:xfrm>
              <a:off x="6924550" y="1800475"/>
              <a:ext cx="2256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4</a:t>
              </a:r>
              <a:r>
                <a:rPr b="1" lang="en" sz="1500">
                  <a:solidFill>
                    <a:schemeClr val="dk1"/>
                  </a:solidFill>
                </a:rPr>
                <a:t> Matches </a:t>
              </a:r>
              <a:endParaRPr b="1" sz="15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Predicted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cxnSp>
        <p:nvCxnSpPr>
          <p:cNvPr id="611" name="Google Shape;611;p25"/>
          <p:cNvCxnSpPr/>
          <p:nvPr/>
        </p:nvCxnSpPr>
        <p:spPr>
          <a:xfrm flipH="1" rot="10800000">
            <a:off x="6009150" y="1927375"/>
            <a:ext cx="531300" cy="55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12" name="Google Shape;612;p25"/>
          <p:cNvGrpSpPr/>
          <p:nvPr/>
        </p:nvGrpSpPr>
        <p:grpSpPr>
          <a:xfrm>
            <a:off x="2396419" y="2376575"/>
            <a:ext cx="1554338" cy="1159200"/>
            <a:chOff x="2128107" y="2300375"/>
            <a:chExt cx="2376300" cy="1159200"/>
          </a:xfrm>
        </p:grpSpPr>
        <p:sp>
          <p:nvSpPr>
            <p:cNvPr id="613" name="Google Shape;613;p25"/>
            <p:cNvSpPr/>
            <p:nvPr/>
          </p:nvSpPr>
          <p:spPr>
            <a:xfrm>
              <a:off x="2172875" y="2300375"/>
              <a:ext cx="2256000" cy="1159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5"/>
            <p:cNvSpPr txBox="1"/>
            <p:nvPr/>
          </p:nvSpPr>
          <p:spPr>
            <a:xfrm>
              <a:off x="2128107" y="2489275"/>
              <a:ext cx="23763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Diagnostic</a:t>
              </a:r>
              <a:endParaRPr b="1" sz="2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Model</a:t>
              </a:r>
              <a:endParaRPr b="1" sz="2000"/>
            </a:p>
          </p:txBody>
        </p:sp>
      </p:grpSp>
      <p:grpSp>
        <p:nvGrpSpPr>
          <p:cNvPr id="615" name="Google Shape;615;p25"/>
          <p:cNvGrpSpPr/>
          <p:nvPr/>
        </p:nvGrpSpPr>
        <p:grpSpPr>
          <a:xfrm>
            <a:off x="4324578" y="2209250"/>
            <a:ext cx="1737650" cy="1493100"/>
            <a:chOff x="5037825" y="2133050"/>
            <a:chExt cx="1737650" cy="1493100"/>
          </a:xfrm>
        </p:grpSpPr>
        <p:sp>
          <p:nvSpPr>
            <p:cNvPr id="616" name="Google Shape;616;p25"/>
            <p:cNvSpPr/>
            <p:nvPr/>
          </p:nvSpPr>
          <p:spPr>
            <a:xfrm>
              <a:off x="5037875" y="2151287"/>
              <a:ext cx="1737600" cy="1416000"/>
            </a:xfrm>
            <a:prstGeom prst="roundRect">
              <a:avLst>
                <a:gd fmla="val 16667" name="adj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 txBox="1"/>
            <p:nvPr/>
          </p:nvSpPr>
          <p:spPr>
            <a:xfrm>
              <a:off x="5037825" y="2133050"/>
              <a:ext cx="1737600" cy="14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/>
                <a:t>Probability of a Match</a:t>
              </a:r>
              <a:endParaRPr b="1" sz="1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/>
                <a:t>51%, 70%, 30%, 45%</a:t>
              </a:r>
              <a:endParaRPr b="1" sz="17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26"/>
          <p:cNvGrpSpPr/>
          <p:nvPr/>
        </p:nvGrpSpPr>
        <p:grpSpPr>
          <a:xfrm>
            <a:off x="299838" y="1489975"/>
            <a:ext cx="1737675" cy="2992200"/>
            <a:chOff x="-556290" y="1413775"/>
            <a:chExt cx="2316900" cy="2992200"/>
          </a:xfrm>
        </p:grpSpPr>
        <p:sp>
          <p:nvSpPr>
            <p:cNvPr id="623" name="Google Shape;623;p26"/>
            <p:cNvSpPr/>
            <p:nvPr/>
          </p:nvSpPr>
          <p:spPr>
            <a:xfrm>
              <a:off x="150250" y="1413775"/>
              <a:ext cx="1475700" cy="29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6"/>
            <p:cNvSpPr txBox="1"/>
            <p:nvPr/>
          </p:nvSpPr>
          <p:spPr>
            <a:xfrm>
              <a:off x="-556290" y="1972450"/>
              <a:ext cx="2316900" cy="226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Features</a:t>
              </a:r>
              <a:endParaRPr b="1" sz="1500"/>
            </a:p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from </a:t>
              </a:r>
              <a:endParaRPr b="1" sz="1500"/>
            </a:p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4</a:t>
              </a:r>
              <a:endParaRPr b="1" sz="1500"/>
            </a:p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encounters </a:t>
              </a:r>
              <a:endParaRPr b="1"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</p:txBody>
        </p:sp>
      </p:grpSp>
      <p:sp>
        <p:nvSpPr>
          <p:cNvPr id="625" name="Google Shape;625;p26"/>
          <p:cNvSpPr txBox="1"/>
          <p:nvPr/>
        </p:nvSpPr>
        <p:spPr>
          <a:xfrm>
            <a:off x="4581636" y="1667656"/>
            <a:ext cx="212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</a:rPr>
              <a:t>   </a:t>
            </a:r>
            <a:r>
              <a:rPr b="1" lang="en" sz="1500" u="sng">
                <a:solidFill>
                  <a:srgbClr val="1C4587"/>
                </a:solidFill>
              </a:rPr>
              <a:t>&gt;</a:t>
            </a:r>
            <a:r>
              <a:rPr b="1" lang="en" sz="1500">
                <a:solidFill>
                  <a:srgbClr val="1C4587"/>
                </a:solidFill>
              </a:rPr>
              <a:t> 65% </a:t>
            </a:r>
            <a:endParaRPr b="1" sz="1500">
              <a:solidFill>
                <a:srgbClr val="1C4587"/>
              </a:solidFill>
            </a:endParaRPr>
          </a:p>
        </p:txBody>
      </p:sp>
      <p:cxnSp>
        <p:nvCxnSpPr>
          <p:cNvPr id="626" name="Google Shape;626;p26"/>
          <p:cNvCxnSpPr/>
          <p:nvPr/>
        </p:nvCxnSpPr>
        <p:spPr>
          <a:xfrm flipH="1" rot="10800000">
            <a:off x="3741978" y="2964538"/>
            <a:ext cx="582600" cy="1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26"/>
          <p:cNvCxnSpPr>
            <a:endCxn id="628" idx="1"/>
          </p:cNvCxnSpPr>
          <p:nvPr/>
        </p:nvCxnSpPr>
        <p:spPr>
          <a:xfrm>
            <a:off x="5894753" y="3184962"/>
            <a:ext cx="658800" cy="68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26"/>
          <p:cNvSpPr txBox="1"/>
          <p:nvPr/>
        </p:nvSpPr>
        <p:spPr>
          <a:xfrm>
            <a:off x="4430772" y="3801256"/>
            <a:ext cx="212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C4587"/>
                </a:solidFill>
              </a:rPr>
              <a:t>      &lt; 65%</a:t>
            </a:r>
            <a:endParaRPr b="1" sz="1500">
              <a:solidFill>
                <a:srgbClr val="1C4587"/>
              </a:solidFill>
            </a:endParaRPr>
          </a:p>
        </p:txBody>
      </p:sp>
      <p:grpSp>
        <p:nvGrpSpPr>
          <p:cNvPr id="630" name="Google Shape;630;p26"/>
          <p:cNvGrpSpPr/>
          <p:nvPr/>
        </p:nvGrpSpPr>
        <p:grpSpPr>
          <a:xfrm>
            <a:off x="6058903" y="3307425"/>
            <a:ext cx="2256000" cy="1654150"/>
            <a:chOff x="7000750" y="3383625"/>
            <a:chExt cx="2256000" cy="1654150"/>
          </a:xfrm>
        </p:grpSpPr>
        <p:pic>
          <p:nvPicPr>
            <p:cNvPr id="628" name="Google Shape;628;p26"/>
            <p:cNvPicPr preferRelativeResize="0"/>
            <p:nvPr/>
          </p:nvPicPr>
          <p:blipFill rotWithShape="1">
            <a:blip r:embed="rId3">
              <a:alphaModFix/>
            </a:blip>
            <a:srcRect b="11876" l="51452" r="5378" t="22325"/>
            <a:stretch/>
          </p:blipFill>
          <p:spPr>
            <a:xfrm>
              <a:off x="7495400" y="3383625"/>
              <a:ext cx="1213725" cy="1130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1" name="Google Shape;631;p26"/>
            <p:cNvSpPr txBox="1"/>
            <p:nvPr/>
          </p:nvSpPr>
          <p:spPr>
            <a:xfrm>
              <a:off x="7000750" y="4391275"/>
              <a:ext cx="2256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3</a:t>
              </a:r>
              <a:r>
                <a:rPr b="1" lang="en" sz="1500">
                  <a:solidFill>
                    <a:schemeClr val="dk1"/>
                  </a:solidFill>
                </a:rPr>
                <a:t> Non-Matches </a:t>
              </a:r>
              <a:endParaRPr b="1" sz="15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Predicted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grpSp>
        <p:nvGrpSpPr>
          <p:cNvPr id="632" name="Google Shape;632;p26"/>
          <p:cNvGrpSpPr/>
          <p:nvPr/>
        </p:nvGrpSpPr>
        <p:grpSpPr>
          <a:xfrm>
            <a:off x="6058903" y="1170125"/>
            <a:ext cx="2256000" cy="1657850"/>
            <a:chOff x="6924550" y="789125"/>
            <a:chExt cx="2256000" cy="1657850"/>
          </a:xfrm>
        </p:grpSpPr>
        <p:pic>
          <p:nvPicPr>
            <p:cNvPr id="633" name="Google Shape;633;p26"/>
            <p:cNvPicPr preferRelativeResize="0"/>
            <p:nvPr/>
          </p:nvPicPr>
          <p:blipFill rotWithShape="1">
            <a:blip r:embed="rId3">
              <a:alphaModFix/>
            </a:blip>
            <a:srcRect b="10377" l="4754" r="51979" t="22018"/>
            <a:stretch/>
          </p:blipFill>
          <p:spPr>
            <a:xfrm>
              <a:off x="7389975" y="789125"/>
              <a:ext cx="1213725" cy="1159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Google Shape;634;p26"/>
            <p:cNvSpPr txBox="1"/>
            <p:nvPr/>
          </p:nvSpPr>
          <p:spPr>
            <a:xfrm>
              <a:off x="6924550" y="1800475"/>
              <a:ext cx="2256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1</a:t>
              </a:r>
              <a:r>
                <a:rPr b="1" lang="en" sz="1500">
                  <a:solidFill>
                    <a:schemeClr val="dk1"/>
                  </a:solidFill>
                </a:rPr>
                <a:t> Match </a:t>
              </a:r>
              <a:endParaRPr b="1" sz="15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</a:rPr>
                <a:t>Predicted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cxnSp>
        <p:nvCxnSpPr>
          <p:cNvPr id="635" name="Google Shape;635;p26"/>
          <p:cNvCxnSpPr/>
          <p:nvPr/>
        </p:nvCxnSpPr>
        <p:spPr>
          <a:xfrm flipH="1" rot="10800000">
            <a:off x="6009150" y="1927375"/>
            <a:ext cx="531300" cy="55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36" name="Google Shape;636;p26"/>
          <p:cNvGrpSpPr/>
          <p:nvPr/>
        </p:nvGrpSpPr>
        <p:grpSpPr>
          <a:xfrm>
            <a:off x="2396419" y="2376575"/>
            <a:ext cx="1554338" cy="1159200"/>
            <a:chOff x="2128107" y="2300375"/>
            <a:chExt cx="2376300" cy="1159200"/>
          </a:xfrm>
        </p:grpSpPr>
        <p:sp>
          <p:nvSpPr>
            <p:cNvPr id="637" name="Google Shape;637;p26"/>
            <p:cNvSpPr/>
            <p:nvPr/>
          </p:nvSpPr>
          <p:spPr>
            <a:xfrm>
              <a:off x="2172875" y="2300375"/>
              <a:ext cx="2256000" cy="1159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6"/>
            <p:cNvSpPr txBox="1"/>
            <p:nvPr/>
          </p:nvSpPr>
          <p:spPr>
            <a:xfrm>
              <a:off x="2128107" y="2489275"/>
              <a:ext cx="23763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Diagnostic</a:t>
              </a:r>
              <a:endParaRPr b="1" sz="2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Model</a:t>
              </a:r>
              <a:endParaRPr b="1" sz="2000"/>
            </a:p>
          </p:txBody>
        </p:sp>
      </p:grpSp>
      <p:grpSp>
        <p:nvGrpSpPr>
          <p:cNvPr id="639" name="Google Shape;639;p26"/>
          <p:cNvGrpSpPr/>
          <p:nvPr/>
        </p:nvGrpSpPr>
        <p:grpSpPr>
          <a:xfrm>
            <a:off x="4324578" y="2209250"/>
            <a:ext cx="1737650" cy="1493100"/>
            <a:chOff x="5037825" y="2133050"/>
            <a:chExt cx="1737650" cy="1493100"/>
          </a:xfrm>
        </p:grpSpPr>
        <p:sp>
          <p:nvSpPr>
            <p:cNvPr id="640" name="Google Shape;640;p26"/>
            <p:cNvSpPr/>
            <p:nvPr/>
          </p:nvSpPr>
          <p:spPr>
            <a:xfrm>
              <a:off x="5037875" y="2151287"/>
              <a:ext cx="1737600" cy="1416000"/>
            </a:xfrm>
            <a:prstGeom prst="roundRect">
              <a:avLst>
                <a:gd fmla="val 16667" name="adj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6"/>
            <p:cNvSpPr txBox="1"/>
            <p:nvPr/>
          </p:nvSpPr>
          <p:spPr>
            <a:xfrm>
              <a:off x="5037825" y="2133050"/>
              <a:ext cx="1737600" cy="14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/>
                <a:t>Probability of a Match</a:t>
              </a:r>
              <a:endParaRPr b="1" sz="1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/>
                <a:t>51%, 70%, 30%, 45%</a:t>
              </a:r>
              <a:endParaRPr b="1" sz="1700"/>
            </a:p>
          </p:txBody>
        </p:sp>
      </p:grpSp>
      <p:cxnSp>
        <p:nvCxnSpPr>
          <p:cNvPr id="642" name="Google Shape;642;p26"/>
          <p:cNvCxnSpPr/>
          <p:nvPr/>
        </p:nvCxnSpPr>
        <p:spPr>
          <a:xfrm flipH="1" rot="10800000">
            <a:off x="1943100" y="2965475"/>
            <a:ext cx="492000" cy="1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26"/>
          <p:cNvSpPr txBox="1"/>
          <p:nvPr>
            <p:ph type="title"/>
          </p:nvPr>
        </p:nvSpPr>
        <p:spPr>
          <a:xfrm>
            <a:off x="246150" y="140225"/>
            <a:ext cx="904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73763"/>
                </a:solidFill>
              </a:rPr>
              <a:t>Hypothetical Threshold 65%</a:t>
            </a:r>
            <a:endParaRPr b="1" sz="3220">
              <a:solidFill>
                <a:srgbClr val="07376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8" name="Google Shape;648;p27"/>
          <p:cNvGraphicFramePr/>
          <p:nvPr/>
        </p:nvGraphicFramePr>
        <p:xfrm>
          <a:off x="113150" y="712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{4D9F29E9-BB23-4BA8-9A02-4537448F0781}</a:tableStyleId>
              </a:tblPr>
              <a:tblGrid>
                <a:gridCol w="2649825"/>
                <a:gridCol w="2066300"/>
                <a:gridCol w="2053325"/>
                <a:gridCol w="2053325"/>
              </a:tblGrid>
              <a:tr h="87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Threshold 10%</a:t>
                      </a:r>
                      <a:endParaRPr b="1" sz="1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Threshold 50%</a:t>
                      </a:r>
                      <a:endParaRPr b="1" sz="1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Threshold 65%</a:t>
                      </a:r>
                      <a:endParaRPr b="1" sz="1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50"/>
                        <a:t>% Encounters predicted as matches</a:t>
                      </a:r>
                      <a:endParaRPr b="1" sz="18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5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980000"/>
                          </a:solidFill>
                        </a:rPr>
                        <a:t>33.7%</a:t>
                      </a:r>
                      <a:endParaRPr b="1" sz="2000">
                        <a:solidFill>
                          <a:srgbClr val="98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980000"/>
                          </a:solidFill>
                        </a:rPr>
                        <a:t>11.2%</a:t>
                      </a:r>
                      <a:endParaRPr b="1" sz="2000">
                        <a:solidFill>
                          <a:srgbClr val="98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980000"/>
                          </a:solidFill>
                        </a:rPr>
                        <a:t>7.3%</a:t>
                      </a:r>
                      <a:endParaRPr b="1" sz="2000">
                        <a:solidFill>
                          <a:srgbClr val="98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50">
                          <a:solidFill>
                            <a:schemeClr val="dk1"/>
                          </a:solidFill>
                        </a:rPr>
                        <a:t>% Match predictions that are correct</a:t>
                      </a:r>
                      <a:endParaRPr b="1" sz="18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980000"/>
                          </a:solidFill>
                        </a:rPr>
                        <a:t>41.2%</a:t>
                      </a:r>
                      <a:endParaRPr b="1" sz="2000">
                        <a:solidFill>
                          <a:srgbClr val="98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980000"/>
                          </a:solidFill>
                        </a:rPr>
                        <a:t>64.9%</a:t>
                      </a:r>
                      <a:endParaRPr b="1" sz="2000">
                        <a:solidFill>
                          <a:srgbClr val="98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980000"/>
                          </a:solidFill>
                        </a:rPr>
                        <a:t>74.8%</a:t>
                      </a:r>
                      <a:endParaRPr b="1" sz="2000">
                        <a:solidFill>
                          <a:srgbClr val="98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9" name="Google Shape;649;p27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73763"/>
                </a:solidFill>
              </a:rPr>
              <a:t>Results from Diagnostic Model</a:t>
            </a:r>
            <a:endParaRPr b="1" sz="1920">
              <a:solidFill>
                <a:srgbClr val="073763"/>
              </a:solidFill>
            </a:endParaRPr>
          </a:p>
        </p:txBody>
      </p:sp>
      <p:sp>
        <p:nvSpPr>
          <p:cNvPr id="650" name="Google Shape;650;p27"/>
          <p:cNvSpPr/>
          <p:nvPr/>
        </p:nvSpPr>
        <p:spPr>
          <a:xfrm>
            <a:off x="4719512" y="4626800"/>
            <a:ext cx="1983300" cy="168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7"/>
          <p:cNvSpPr txBox="1"/>
          <p:nvPr/>
        </p:nvSpPr>
        <p:spPr>
          <a:xfrm>
            <a:off x="5240937" y="4355039"/>
            <a:ext cx="14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Trade-off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52" name="Google Shape;652;p27"/>
          <p:cNvSpPr txBox="1"/>
          <p:nvPr/>
        </p:nvSpPr>
        <p:spPr>
          <a:xfrm>
            <a:off x="2941000" y="2085900"/>
            <a:ext cx="169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929"/>
                </a:solidFill>
              </a:rPr>
              <a:t>33-34 matches</a:t>
            </a:r>
            <a:endParaRPr b="1" sz="1600">
              <a:solidFill>
                <a:srgbClr val="29292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929"/>
                </a:solidFill>
              </a:rPr>
              <a:t>predicted</a:t>
            </a:r>
            <a:endParaRPr b="1" sz="1600">
              <a:solidFill>
                <a:srgbClr val="292929"/>
              </a:solidFill>
            </a:endParaRPr>
          </a:p>
        </p:txBody>
      </p:sp>
      <p:sp>
        <p:nvSpPr>
          <p:cNvPr id="653" name="Google Shape;653;p27"/>
          <p:cNvSpPr txBox="1"/>
          <p:nvPr/>
        </p:nvSpPr>
        <p:spPr>
          <a:xfrm>
            <a:off x="4998400" y="2085900"/>
            <a:ext cx="169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929"/>
                </a:solidFill>
              </a:rPr>
              <a:t>11-12 matches </a:t>
            </a:r>
            <a:endParaRPr b="1" sz="1600">
              <a:solidFill>
                <a:srgbClr val="29292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929"/>
                </a:solidFill>
              </a:rPr>
              <a:t>predicted</a:t>
            </a:r>
            <a:endParaRPr b="1" sz="1600">
              <a:solidFill>
                <a:srgbClr val="292929"/>
              </a:solidFill>
            </a:endParaRPr>
          </a:p>
        </p:txBody>
      </p:sp>
      <p:sp>
        <p:nvSpPr>
          <p:cNvPr id="654" name="Google Shape;654;p27"/>
          <p:cNvSpPr txBox="1"/>
          <p:nvPr/>
        </p:nvSpPr>
        <p:spPr>
          <a:xfrm>
            <a:off x="7055800" y="2085900"/>
            <a:ext cx="169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929"/>
                </a:solidFill>
              </a:rPr>
              <a:t>7</a:t>
            </a:r>
            <a:r>
              <a:rPr b="1" lang="en" sz="1600">
                <a:solidFill>
                  <a:srgbClr val="292929"/>
                </a:solidFill>
              </a:rPr>
              <a:t>-8 matches</a:t>
            </a:r>
            <a:endParaRPr b="1" sz="1600">
              <a:solidFill>
                <a:srgbClr val="29292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929"/>
                </a:solidFill>
              </a:rPr>
              <a:t>predicted</a:t>
            </a:r>
            <a:endParaRPr b="1" sz="1600">
              <a:solidFill>
                <a:srgbClr val="292929"/>
              </a:solidFill>
            </a:endParaRPr>
          </a:p>
        </p:txBody>
      </p:sp>
      <p:sp>
        <p:nvSpPr>
          <p:cNvPr id="655" name="Google Shape;655;p27"/>
          <p:cNvSpPr txBox="1"/>
          <p:nvPr/>
        </p:nvSpPr>
        <p:spPr>
          <a:xfrm>
            <a:off x="2864800" y="3228900"/>
            <a:ext cx="181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929"/>
                </a:solidFill>
              </a:rPr>
              <a:t>13-14</a:t>
            </a:r>
            <a:r>
              <a:rPr b="1" lang="en" sz="1600">
                <a:solidFill>
                  <a:srgbClr val="292929"/>
                </a:solidFill>
              </a:rPr>
              <a:t> matches </a:t>
            </a:r>
            <a:r>
              <a:rPr b="1" lang="en" sz="1600">
                <a:solidFill>
                  <a:srgbClr val="292929"/>
                </a:solidFill>
              </a:rPr>
              <a:t>correctly</a:t>
            </a:r>
            <a:r>
              <a:rPr b="1" lang="en" sz="1600">
                <a:solidFill>
                  <a:srgbClr val="292929"/>
                </a:solidFill>
              </a:rPr>
              <a:t> predicted</a:t>
            </a:r>
            <a:endParaRPr b="1" sz="1600">
              <a:solidFill>
                <a:srgbClr val="292929"/>
              </a:solidFill>
            </a:endParaRPr>
          </a:p>
        </p:txBody>
      </p:sp>
      <p:sp>
        <p:nvSpPr>
          <p:cNvPr id="656" name="Google Shape;656;p27"/>
          <p:cNvSpPr txBox="1"/>
          <p:nvPr/>
        </p:nvSpPr>
        <p:spPr>
          <a:xfrm>
            <a:off x="113150" y="788700"/>
            <a:ext cx="264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F0000"/>
                </a:solidFill>
              </a:rPr>
              <a:t>100 encounters</a:t>
            </a:r>
            <a:endParaRPr b="1" sz="17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F0000"/>
                </a:solidFill>
              </a:rPr>
              <a:t>(expect 16-17 matches)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57" name="Google Shape;657;p27"/>
          <p:cNvSpPr txBox="1"/>
          <p:nvPr/>
        </p:nvSpPr>
        <p:spPr>
          <a:xfrm>
            <a:off x="4998400" y="3228900"/>
            <a:ext cx="181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929"/>
                </a:solidFill>
              </a:rPr>
              <a:t>7</a:t>
            </a:r>
            <a:r>
              <a:rPr b="1" lang="en" sz="1600">
                <a:solidFill>
                  <a:srgbClr val="292929"/>
                </a:solidFill>
              </a:rPr>
              <a:t>-8 matches correctly predicted</a:t>
            </a:r>
            <a:endParaRPr b="1" sz="1600">
              <a:solidFill>
                <a:srgbClr val="292929"/>
              </a:solidFill>
            </a:endParaRPr>
          </a:p>
        </p:txBody>
      </p:sp>
      <p:sp>
        <p:nvSpPr>
          <p:cNvPr id="658" name="Google Shape;658;p27"/>
          <p:cNvSpPr txBox="1"/>
          <p:nvPr/>
        </p:nvSpPr>
        <p:spPr>
          <a:xfrm>
            <a:off x="7055800" y="3228900"/>
            <a:ext cx="181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929"/>
                </a:solidFill>
              </a:rPr>
              <a:t>5-6</a:t>
            </a:r>
            <a:r>
              <a:rPr b="1" lang="en" sz="1600">
                <a:solidFill>
                  <a:srgbClr val="292929"/>
                </a:solidFill>
              </a:rPr>
              <a:t> matches correctly predicted</a:t>
            </a:r>
            <a:endParaRPr b="1" sz="1600">
              <a:solidFill>
                <a:srgbClr val="292929"/>
              </a:solidFill>
            </a:endParaRPr>
          </a:p>
        </p:txBody>
      </p:sp>
      <p:sp>
        <p:nvSpPr>
          <p:cNvPr id="659" name="Google Shape;659;p27"/>
          <p:cNvSpPr txBox="1"/>
          <p:nvPr/>
        </p:nvSpPr>
        <p:spPr>
          <a:xfrm>
            <a:off x="6803050" y="4225500"/>
            <a:ext cx="2435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-</a:t>
            </a:r>
            <a:r>
              <a:rPr b="1" lang="en" sz="1500">
                <a:solidFill>
                  <a:srgbClr val="980000"/>
                </a:solidFill>
              </a:rPr>
              <a:t>Detect </a:t>
            </a:r>
            <a:r>
              <a:rPr b="1" lang="en" sz="1500">
                <a:solidFill>
                  <a:srgbClr val="980000"/>
                </a:solidFill>
              </a:rPr>
              <a:t>fewer matches</a:t>
            </a:r>
            <a:endParaRPr b="1" sz="15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</a:rPr>
              <a:t>-Higher confidence in</a:t>
            </a:r>
            <a:endParaRPr b="1" sz="15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</a:rPr>
              <a:t> the predictions</a:t>
            </a:r>
            <a:endParaRPr b="1" sz="1500">
              <a:solidFill>
                <a:srgbClr val="980000"/>
              </a:solidFill>
            </a:endParaRPr>
          </a:p>
        </p:txBody>
      </p:sp>
      <p:sp>
        <p:nvSpPr>
          <p:cNvPr id="660" name="Google Shape;660;p27"/>
          <p:cNvSpPr txBox="1"/>
          <p:nvPr/>
        </p:nvSpPr>
        <p:spPr>
          <a:xfrm>
            <a:off x="2535850" y="4225500"/>
            <a:ext cx="2435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</a:rPr>
              <a:t>-</a:t>
            </a:r>
            <a:r>
              <a:rPr b="1" lang="en" sz="1500">
                <a:solidFill>
                  <a:srgbClr val="980000"/>
                </a:solidFill>
              </a:rPr>
              <a:t>Detect more matches</a:t>
            </a:r>
            <a:endParaRPr b="1" sz="15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</a:rPr>
              <a:t>-Lower confidence in</a:t>
            </a:r>
            <a:endParaRPr b="1" sz="15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</a:rPr>
              <a:t>the predictions</a:t>
            </a:r>
            <a:endParaRPr b="1" sz="1500">
              <a:solidFill>
                <a:srgbClr val="980000"/>
              </a:solidFill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-174575" y="2793345"/>
            <a:ext cx="9508200" cy="23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/>
          <p:nvPr>
            <p:ph type="title"/>
          </p:nvPr>
        </p:nvSpPr>
        <p:spPr>
          <a:xfrm>
            <a:off x="0" y="21976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73763"/>
                </a:solidFill>
              </a:rPr>
              <a:t>Future Directions</a:t>
            </a:r>
            <a:endParaRPr b="1" sz="322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73763"/>
                </a:solidFill>
              </a:rPr>
              <a:t>Create Pre-Event</a:t>
            </a:r>
            <a:r>
              <a:rPr b="1" lang="en" sz="3220">
                <a:solidFill>
                  <a:srgbClr val="073763"/>
                </a:solidFill>
              </a:rPr>
              <a:t> Survey </a:t>
            </a:r>
            <a:endParaRPr b="1" sz="3220">
              <a:solidFill>
                <a:srgbClr val="073763"/>
              </a:solidFill>
            </a:endParaRPr>
          </a:p>
        </p:txBody>
      </p:sp>
      <p:sp>
        <p:nvSpPr>
          <p:cNvPr id="672" name="Google Shape;672;p29"/>
          <p:cNvSpPr txBox="1"/>
          <p:nvPr>
            <p:ph idx="1" type="body"/>
          </p:nvPr>
        </p:nvSpPr>
        <p:spPr>
          <a:xfrm>
            <a:off x="311700" y="1228675"/>
            <a:ext cx="867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  <a:highlight>
                  <a:schemeClr val="lt1"/>
                </a:highlight>
              </a:rPr>
              <a:t>Use diagnostic model results to create a pre-event survey that collects data on the most predictive features </a:t>
            </a:r>
            <a:endParaRPr b="1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</a:rPr>
              <a:t>Shared Interests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</a:rPr>
              <a:t>Preferences for a partner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</a:rPr>
              <a:t>If repeat customer, use data from previous events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  <a:highlight>
                  <a:schemeClr val="lt1"/>
                </a:highlight>
              </a:rPr>
              <a:t>Appropriate length </a:t>
            </a:r>
            <a:endParaRPr b="1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</a:rPr>
              <a:t>Reduce data quality issues (i.e. missing or invalid entries)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73763"/>
                </a:solidFill>
              </a:rPr>
              <a:t>Create Prediction Model </a:t>
            </a:r>
            <a:r>
              <a:rPr b="1" lang="en" sz="3220">
                <a:solidFill>
                  <a:srgbClr val="073763"/>
                </a:solidFill>
              </a:rPr>
              <a:t> </a:t>
            </a:r>
            <a:endParaRPr b="1" sz="3220">
              <a:solidFill>
                <a:srgbClr val="073763"/>
              </a:solidFill>
            </a:endParaRPr>
          </a:p>
        </p:txBody>
      </p:sp>
      <p:sp>
        <p:nvSpPr>
          <p:cNvPr id="678" name="Google Shape;678;p30"/>
          <p:cNvSpPr txBox="1"/>
          <p:nvPr>
            <p:ph idx="1" type="body"/>
          </p:nvPr>
        </p:nvSpPr>
        <p:spPr>
          <a:xfrm>
            <a:off x="311700" y="13048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  <a:highlight>
                  <a:schemeClr val="lt1"/>
                </a:highlight>
              </a:rPr>
              <a:t>Create</a:t>
            </a:r>
            <a:r>
              <a:rPr b="1" lang="en" sz="2100">
                <a:solidFill>
                  <a:schemeClr val="dk1"/>
                </a:solidFill>
                <a:highlight>
                  <a:schemeClr val="lt1"/>
                </a:highlight>
              </a:rPr>
              <a:t> model to predict matches based on pre-event data</a:t>
            </a:r>
            <a:endParaRPr b="1"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  <a:highlight>
                  <a:schemeClr val="lt1"/>
                </a:highlight>
              </a:rPr>
              <a:t>Arrange clients into events that give them the best chances at finding matches</a:t>
            </a:r>
            <a:endParaRPr b="1"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</a:rPr>
              <a:t>Enhanced experiences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</a:rPr>
              <a:t>Referrals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</a:rPr>
              <a:t>Reviews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</a:rPr>
              <a:t>Reputation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</a:rPr>
              <a:t>Repeat customers</a:t>
            </a:r>
            <a:endParaRPr b="1"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73763"/>
                </a:solidFill>
              </a:rPr>
              <a:t>Longitudinal Data Collection  </a:t>
            </a:r>
            <a:endParaRPr b="1" sz="3220">
              <a:solidFill>
                <a:srgbClr val="073763"/>
              </a:solidFill>
            </a:endParaRPr>
          </a:p>
        </p:txBody>
      </p:sp>
      <p:sp>
        <p:nvSpPr>
          <p:cNvPr id="684" name="Google Shape;684;p31"/>
          <p:cNvSpPr txBox="1"/>
          <p:nvPr>
            <p:ph idx="1" type="body"/>
          </p:nvPr>
        </p:nvSpPr>
        <p:spPr>
          <a:xfrm>
            <a:off x="311700" y="13048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n" sz="2700">
                <a:solidFill>
                  <a:schemeClr val="dk1"/>
                </a:solidFill>
                <a:highlight>
                  <a:schemeClr val="lt1"/>
                </a:highlight>
              </a:rPr>
              <a:t>Clients that matched</a:t>
            </a:r>
            <a:endParaRPr b="1" sz="2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n" sz="2700">
                <a:solidFill>
                  <a:schemeClr val="dk1"/>
                </a:solidFill>
                <a:highlight>
                  <a:schemeClr val="lt1"/>
                </a:highlight>
              </a:rPr>
              <a:t>Did matches last in long-term </a:t>
            </a:r>
            <a:r>
              <a:rPr lang="en" sz="2700">
                <a:solidFill>
                  <a:schemeClr val="dk1"/>
                </a:solidFill>
                <a:highlight>
                  <a:schemeClr val="lt1"/>
                </a:highlight>
              </a:rPr>
              <a:t>romantic</a:t>
            </a:r>
            <a:r>
              <a:rPr lang="en" sz="27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 sz="2700">
                <a:solidFill>
                  <a:schemeClr val="dk1"/>
                </a:solidFill>
                <a:highlight>
                  <a:schemeClr val="lt1"/>
                </a:highlight>
              </a:rPr>
              <a:t>relationships or friendships?</a:t>
            </a:r>
            <a:endParaRPr sz="2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n" sz="2700">
                <a:solidFill>
                  <a:schemeClr val="dk1"/>
                </a:solidFill>
                <a:highlight>
                  <a:schemeClr val="lt1"/>
                </a:highlight>
              </a:rPr>
              <a:t>Clients that didn’t match</a:t>
            </a:r>
            <a:endParaRPr b="1" sz="2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n" sz="2700">
                <a:solidFill>
                  <a:schemeClr val="dk1"/>
                </a:solidFill>
                <a:highlight>
                  <a:schemeClr val="lt1"/>
                </a:highlight>
              </a:rPr>
              <a:t>What were the issues?</a:t>
            </a:r>
            <a:endParaRPr sz="2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n" sz="2700">
                <a:solidFill>
                  <a:schemeClr val="dk1"/>
                </a:solidFill>
                <a:highlight>
                  <a:schemeClr val="lt1"/>
                </a:highlight>
              </a:rPr>
              <a:t>What can we do to help them find matches?</a:t>
            </a:r>
            <a:endParaRPr sz="2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79624" y="1398725"/>
            <a:ext cx="399380" cy="1037225"/>
            <a:chOff x="3800550" y="1369800"/>
            <a:chExt cx="771600" cy="2054725"/>
          </a:xfrm>
        </p:grpSpPr>
        <p:sp>
          <p:nvSpPr>
            <p:cNvPr id="61" name="Google Shape;61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>
              <a:stCxn id="61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/>
          <p:nvPr/>
        </p:nvSpPr>
        <p:spPr>
          <a:xfrm>
            <a:off x="155750" y="2547825"/>
            <a:ext cx="8828400" cy="11685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529165" y="1398725"/>
            <a:ext cx="399380" cy="1037225"/>
            <a:chOff x="3800550" y="1369800"/>
            <a:chExt cx="771600" cy="2054725"/>
          </a:xfrm>
        </p:grpSpPr>
        <p:sp>
          <p:nvSpPr>
            <p:cNvPr id="69" name="Google Shape;69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14"/>
            <p:cNvCxnSpPr>
              <a:stCxn id="69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" name="Google Shape;75;p14"/>
          <p:cNvGrpSpPr/>
          <p:nvPr/>
        </p:nvGrpSpPr>
        <p:grpSpPr>
          <a:xfrm>
            <a:off x="978707" y="1398725"/>
            <a:ext cx="399380" cy="1037225"/>
            <a:chOff x="3800550" y="1369800"/>
            <a:chExt cx="771600" cy="2054725"/>
          </a:xfrm>
        </p:grpSpPr>
        <p:sp>
          <p:nvSpPr>
            <p:cNvPr id="76" name="Google Shape;76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4"/>
            <p:cNvCxnSpPr>
              <a:stCxn id="76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" name="Google Shape;82;p14"/>
          <p:cNvGrpSpPr/>
          <p:nvPr/>
        </p:nvGrpSpPr>
        <p:grpSpPr>
          <a:xfrm>
            <a:off x="1428248" y="1398725"/>
            <a:ext cx="399380" cy="1037225"/>
            <a:chOff x="3800550" y="1369800"/>
            <a:chExt cx="771600" cy="2054725"/>
          </a:xfrm>
        </p:grpSpPr>
        <p:sp>
          <p:nvSpPr>
            <p:cNvPr id="83" name="Google Shape;83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" name="Google Shape;84;p14"/>
            <p:cNvCxnSpPr>
              <a:stCxn id="83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" name="Google Shape;89;p14"/>
          <p:cNvGrpSpPr/>
          <p:nvPr/>
        </p:nvGrpSpPr>
        <p:grpSpPr>
          <a:xfrm>
            <a:off x="1877789" y="1398725"/>
            <a:ext cx="399380" cy="1037225"/>
            <a:chOff x="3800550" y="1369800"/>
            <a:chExt cx="771600" cy="2054725"/>
          </a:xfrm>
        </p:grpSpPr>
        <p:sp>
          <p:nvSpPr>
            <p:cNvPr id="90" name="Google Shape;90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" name="Google Shape;91;p14"/>
            <p:cNvCxnSpPr>
              <a:stCxn id="90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" name="Google Shape;96;p14"/>
          <p:cNvGrpSpPr/>
          <p:nvPr/>
        </p:nvGrpSpPr>
        <p:grpSpPr>
          <a:xfrm>
            <a:off x="2327330" y="1398725"/>
            <a:ext cx="399380" cy="1037225"/>
            <a:chOff x="3800550" y="1369800"/>
            <a:chExt cx="771600" cy="2054725"/>
          </a:xfrm>
        </p:grpSpPr>
        <p:sp>
          <p:nvSpPr>
            <p:cNvPr id="97" name="Google Shape;97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8" name="Google Shape;98;p14"/>
            <p:cNvCxnSpPr>
              <a:stCxn id="97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" name="Google Shape;103;p14"/>
          <p:cNvGrpSpPr/>
          <p:nvPr/>
        </p:nvGrpSpPr>
        <p:grpSpPr>
          <a:xfrm>
            <a:off x="2776871" y="1398725"/>
            <a:ext cx="399380" cy="1037225"/>
            <a:chOff x="3800550" y="1369800"/>
            <a:chExt cx="771600" cy="2054725"/>
          </a:xfrm>
        </p:grpSpPr>
        <p:sp>
          <p:nvSpPr>
            <p:cNvPr id="104" name="Google Shape;104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5" name="Google Shape;105;p14"/>
            <p:cNvCxnSpPr>
              <a:stCxn id="104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" name="Google Shape;110;p14"/>
          <p:cNvGrpSpPr/>
          <p:nvPr/>
        </p:nvGrpSpPr>
        <p:grpSpPr>
          <a:xfrm>
            <a:off x="3226412" y="1398725"/>
            <a:ext cx="399380" cy="1037225"/>
            <a:chOff x="3800550" y="1369800"/>
            <a:chExt cx="771600" cy="2054725"/>
          </a:xfrm>
        </p:grpSpPr>
        <p:sp>
          <p:nvSpPr>
            <p:cNvPr id="111" name="Google Shape;111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" name="Google Shape;112;p14"/>
            <p:cNvCxnSpPr>
              <a:stCxn id="111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7" name="Google Shape;117;p14"/>
          <p:cNvGrpSpPr/>
          <p:nvPr/>
        </p:nvGrpSpPr>
        <p:grpSpPr>
          <a:xfrm>
            <a:off x="3675953" y="1398725"/>
            <a:ext cx="399380" cy="1037225"/>
            <a:chOff x="3800550" y="1369800"/>
            <a:chExt cx="771600" cy="2054725"/>
          </a:xfrm>
        </p:grpSpPr>
        <p:sp>
          <p:nvSpPr>
            <p:cNvPr id="118" name="Google Shape;118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" name="Google Shape;119;p14"/>
            <p:cNvCxnSpPr>
              <a:stCxn id="118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4" name="Google Shape;124;p14"/>
          <p:cNvGrpSpPr/>
          <p:nvPr/>
        </p:nvGrpSpPr>
        <p:grpSpPr>
          <a:xfrm>
            <a:off x="4125494" y="1398725"/>
            <a:ext cx="399380" cy="1037225"/>
            <a:chOff x="3800550" y="1369800"/>
            <a:chExt cx="771600" cy="2054725"/>
          </a:xfrm>
        </p:grpSpPr>
        <p:sp>
          <p:nvSpPr>
            <p:cNvPr id="125" name="Google Shape;125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6" name="Google Shape;126;p14"/>
            <p:cNvCxnSpPr>
              <a:stCxn id="125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1" name="Google Shape;131;p14"/>
          <p:cNvGrpSpPr/>
          <p:nvPr/>
        </p:nvGrpSpPr>
        <p:grpSpPr>
          <a:xfrm>
            <a:off x="4361734" y="3837125"/>
            <a:ext cx="399380" cy="1037225"/>
            <a:chOff x="3800550" y="1369800"/>
            <a:chExt cx="771600" cy="2054725"/>
          </a:xfrm>
        </p:grpSpPr>
        <p:sp>
          <p:nvSpPr>
            <p:cNvPr id="132" name="Google Shape;132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4"/>
            <p:cNvCxnSpPr>
              <a:stCxn id="132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8" name="Google Shape;138;p14"/>
          <p:cNvGrpSpPr/>
          <p:nvPr/>
        </p:nvGrpSpPr>
        <p:grpSpPr>
          <a:xfrm>
            <a:off x="4575035" y="1398725"/>
            <a:ext cx="399380" cy="1037225"/>
            <a:chOff x="3800550" y="1369800"/>
            <a:chExt cx="771600" cy="2054725"/>
          </a:xfrm>
        </p:grpSpPr>
        <p:sp>
          <p:nvSpPr>
            <p:cNvPr id="139" name="Google Shape;139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0" name="Google Shape;140;p14"/>
            <p:cNvCxnSpPr>
              <a:stCxn id="139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5" name="Google Shape;145;p14"/>
          <p:cNvGrpSpPr/>
          <p:nvPr/>
        </p:nvGrpSpPr>
        <p:grpSpPr>
          <a:xfrm>
            <a:off x="5024576" y="1398725"/>
            <a:ext cx="399380" cy="1037225"/>
            <a:chOff x="3800550" y="1369800"/>
            <a:chExt cx="771600" cy="2054725"/>
          </a:xfrm>
        </p:grpSpPr>
        <p:sp>
          <p:nvSpPr>
            <p:cNvPr id="146" name="Google Shape;146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" name="Google Shape;147;p14"/>
            <p:cNvCxnSpPr>
              <a:stCxn id="146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2" name="Google Shape;152;p14"/>
          <p:cNvGrpSpPr/>
          <p:nvPr/>
        </p:nvGrpSpPr>
        <p:grpSpPr>
          <a:xfrm>
            <a:off x="5474117" y="1398725"/>
            <a:ext cx="399380" cy="1037225"/>
            <a:chOff x="3800550" y="1369800"/>
            <a:chExt cx="771600" cy="2054725"/>
          </a:xfrm>
        </p:grpSpPr>
        <p:sp>
          <p:nvSpPr>
            <p:cNvPr id="153" name="Google Shape;153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" name="Google Shape;154;p14"/>
            <p:cNvCxnSpPr>
              <a:stCxn id="153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9" name="Google Shape;159;p14"/>
          <p:cNvGrpSpPr/>
          <p:nvPr/>
        </p:nvGrpSpPr>
        <p:grpSpPr>
          <a:xfrm>
            <a:off x="5923658" y="1398725"/>
            <a:ext cx="399380" cy="1037225"/>
            <a:chOff x="3800550" y="1369800"/>
            <a:chExt cx="771600" cy="2054725"/>
          </a:xfrm>
        </p:grpSpPr>
        <p:sp>
          <p:nvSpPr>
            <p:cNvPr id="160" name="Google Shape;160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" name="Google Shape;161;p14"/>
            <p:cNvCxnSpPr>
              <a:stCxn id="160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6" name="Google Shape;166;p14"/>
          <p:cNvGrpSpPr/>
          <p:nvPr/>
        </p:nvGrpSpPr>
        <p:grpSpPr>
          <a:xfrm>
            <a:off x="6373199" y="1398725"/>
            <a:ext cx="399380" cy="1037225"/>
            <a:chOff x="3800550" y="1369800"/>
            <a:chExt cx="771600" cy="2054725"/>
          </a:xfrm>
        </p:grpSpPr>
        <p:sp>
          <p:nvSpPr>
            <p:cNvPr id="167" name="Google Shape;167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p14"/>
            <p:cNvCxnSpPr>
              <a:stCxn id="167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" name="Google Shape;173;p14"/>
          <p:cNvGrpSpPr/>
          <p:nvPr/>
        </p:nvGrpSpPr>
        <p:grpSpPr>
          <a:xfrm>
            <a:off x="6822740" y="1398725"/>
            <a:ext cx="399380" cy="1037225"/>
            <a:chOff x="3800550" y="1369800"/>
            <a:chExt cx="771600" cy="2054725"/>
          </a:xfrm>
        </p:grpSpPr>
        <p:sp>
          <p:nvSpPr>
            <p:cNvPr id="174" name="Google Shape;174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Google Shape;175;p14"/>
            <p:cNvCxnSpPr>
              <a:stCxn id="174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0" name="Google Shape;180;p14"/>
          <p:cNvGrpSpPr/>
          <p:nvPr/>
        </p:nvGrpSpPr>
        <p:grpSpPr>
          <a:xfrm>
            <a:off x="7272281" y="1398725"/>
            <a:ext cx="399380" cy="1037225"/>
            <a:chOff x="3800550" y="1369800"/>
            <a:chExt cx="771600" cy="2054725"/>
          </a:xfrm>
        </p:grpSpPr>
        <p:sp>
          <p:nvSpPr>
            <p:cNvPr id="181" name="Google Shape;181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" name="Google Shape;182;p14"/>
            <p:cNvCxnSpPr>
              <a:stCxn id="181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7" name="Google Shape;187;p14"/>
          <p:cNvGrpSpPr/>
          <p:nvPr/>
        </p:nvGrpSpPr>
        <p:grpSpPr>
          <a:xfrm>
            <a:off x="7721822" y="1398725"/>
            <a:ext cx="399380" cy="1037225"/>
            <a:chOff x="3800550" y="1369800"/>
            <a:chExt cx="771600" cy="2054725"/>
          </a:xfrm>
        </p:grpSpPr>
        <p:sp>
          <p:nvSpPr>
            <p:cNvPr id="188" name="Google Shape;188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14"/>
            <p:cNvCxnSpPr>
              <a:stCxn id="188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4" name="Google Shape;194;p14"/>
          <p:cNvGrpSpPr/>
          <p:nvPr/>
        </p:nvGrpSpPr>
        <p:grpSpPr>
          <a:xfrm>
            <a:off x="8171363" y="1398725"/>
            <a:ext cx="399380" cy="1037225"/>
            <a:chOff x="3800550" y="1369800"/>
            <a:chExt cx="771600" cy="2054725"/>
          </a:xfrm>
        </p:grpSpPr>
        <p:sp>
          <p:nvSpPr>
            <p:cNvPr id="195" name="Google Shape;195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" name="Google Shape;196;p14"/>
            <p:cNvCxnSpPr>
              <a:stCxn id="195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" name="Google Shape;201;p14"/>
          <p:cNvGrpSpPr/>
          <p:nvPr/>
        </p:nvGrpSpPr>
        <p:grpSpPr>
          <a:xfrm>
            <a:off x="8620904" y="1398725"/>
            <a:ext cx="399380" cy="1037225"/>
            <a:chOff x="3800550" y="1369800"/>
            <a:chExt cx="771600" cy="2054725"/>
          </a:xfrm>
        </p:grpSpPr>
        <p:sp>
          <p:nvSpPr>
            <p:cNvPr id="202" name="Google Shape;202;p14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14"/>
            <p:cNvCxnSpPr>
              <a:stCxn id="202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4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4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4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" name="Google Shape;20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73763"/>
                </a:solidFill>
              </a:rPr>
              <a:t>Current Situation</a:t>
            </a:r>
            <a:endParaRPr b="1" sz="322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rPr b="1" lang="en" sz="3200">
                <a:solidFill>
                  <a:srgbClr val="073763"/>
                </a:solidFill>
                <a:highlight>
                  <a:srgbClr val="FFFFFF"/>
                </a:highlight>
              </a:rPr>
              <a:t>Customer Lifetime Value</a:t>
            </a:r>
            <a:endParaRPr b="1" sz="3220">
              <a:solidFill>
                <a:srgbClr val="073763"/>
              </a:solidFill>
            </a:endParaRPr>
          </a:p>
        </p:txBody>
      </p:sp>
      <p:sp>
        <p:nvSpPr>
          <p:cNvPr id="690" name="Google Shape;690;p32"/>
          <p:cNvSpPr txBox="1"/>
          <p:nvPr/>
        </p:nvSpPr>
        <p:spPr>
          <a:xfrm>
            <a:off x="457200" y="1035875"/>
            <a:ext cx="8686800" cy="16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chemeClr val="dk1"/>
                </a:solidFill>
                <a:highlight>
                  <a:srgbClr val="FFFFFF"/>
                </a:highlight>
              </a:rPr>
              <a:t>CLTV</a:t>
            </a:r>
            <a:r>
              <a:rPr i="1" lang="en" sz="250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i="1" lang="en" sz="2500">
                <a:solidFill>
                  <a:schemeClr val="dk1"/>
                </a:solidFill>
              </a:rPr>
              <a:t>Customer Value x Average Customer Lifespan</a:t>
            </a:r>
            <a:endParaRPr i="1" sz="2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CLTV = $30/event x 1 event = </a:t>
            </a:r>
            <a:r>
              <a:rPr b="1" lang="en" sz="2300">
                <a:solidFill>
                  <a:schemeClr val="dk1"/>
                </a:solidFill>
                <a:highlight>
                  <a:srgbClr val="FFFFFF"/>
                </a:highlight>
              </a:rPr>
              <a:t>$30</a:t>
            </a:r>
            <a:endParaRPr b="1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Over the course of 1,000 customers: </a:t>
            </a:r>
            <a:r>
              <a:rPr b="1" lang="en" sz="2300">
                <a:solidFill>
                  <a:schemeClr val="dk1"/>
                </a:solidFill>
                <a:highlight>
                  <a:srgbClr val="FFFFFF"/>
                </a:highlight>
              </a:rPr>
              <a:t>$30,000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91" name="Google Shape;691;p32"/>
          <p:cNvSpPr txBox="1"/>
          <p:nvPr/>
        </p:nvSpPr>
        <p:spPr>
          <a:xfrm>
            <a:off x="381000" y="2819400"/>
            <a:ext cx="8912400" cy="21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highlight>
                  <a:schemeClr val="lt1"/>
                </a:highlight>
              </a:rPr>
              <a:t>If 500 out of 1,000 customers elect to attend 2 events:</a:t>
            </a:r>
            <a:endParaRPr b="1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</a:rPr>
              <a:t>	Average Customer Lifespan = 1.5 events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</a:rPr>
              <a:t>	CLTV = $30/event x 1.5 events = </a:t>
            </a:r>
            <a:r>
              <a:rPr b="1" lang="en" sz="2300">
                <a:solidFill>
                  <a:schemeClr val="dk1"/>
                </a:solidFill>
                <a:highlight>
                  <a:schemeClr val="lt1"/>
                </a:highlight>
              </a:rPr>
              <a:t>$45</a:t>
            </a:r>
            <a:endParaRPr b="1"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</a:rPr>
              <a:t>	Over the course of 1,000 customers: </a:t>
            </a:r>
            <a:r>
              <a:rPr b="1" lang="en" sz="2300">
                <a:solidFill>
                  <a:srgbClr val="274E13"/>
                </a:solidFill>
                <a:highlight>
                  <a:schemeClr val="lt1"/>
                </a:highlight>
              </a:rPr>
              <a:t>$45,000</a:t>
            </a:r>
            <a:endParaRPr sz="2300">
              <a:solidFill>
                <a:srgbClr val="274E1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73763"/>
                </a:solidFill>
              </a:rPr>
              <a:t>Summary</a:t>
            </a:r>
            <a:endParaRPr b="1" sz="3220">
              <a:solidFill>
                <a:srgbClr val="073763"/>
              </a:solidFill>
            </a:endParaRPr>
          </a:p>
        </p:txBody>
      </p:sp>
      <p:sp>
        <p:nvSpPr>
          <p:cNvPr id="697" name="Google Shape;697;p33"/>
          <p:cNvSpPr/>
          <p:nvPr/>
        </p:nvSpPr>
        <p:spPr>
          <a:xfrm>
            <a:off x="540300" y="1159325"/>
            <a:ext cx="2187300" cy="8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Data</a:t>
            </a:r>
            <a:endParaRPr b="1" sz="2200"/>
          </a:p>
        </p:txBody>
      </p:sp>
      <p:sp>
        <p:nvSpPr>
          <p:cNvPr id="698" name="Google Shape;698;p33"/>
          <p:cNvSpPr/>
          <p:nvPr/>
        </p:nvSpPr>
        <p:spPr>
          <a:xfrm>
            <a:off x="3261000" y="1159325"/>
            <a:ext cx="2209800" cy="805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Diagnostic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Model</a:t>
            </a:r>
            <a:endParaRPr b="1" sz="2200"/>
          </a:p>
        </p:txBody>
      </p:sp>
      <p:sp>
        <p:nvSpPr>
          <p:cNvPr id="699" name="Google Shape;699;p33"/>
          <p:cNvSpPr/>
          <p:nvPr/>
        </p:nvSpPr>
        <p:spPr>
          <a:xfrm>
            <a:off x="6004200" y="1159325"/>
            <a:ext cx="2209800" cy="805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Refine Data Collection</a:t>
            </a:r>
            <a:endParaRPr b="1" sz="2200"/>
          </a:p>
        </p:txBody>
      </p:sp>
      <p:sp>
        <p:nvSpPr>
          <p:cNvPr id="700" name="Google Shape;700;p33"/>
          <p:cNvSpPr/>
          <p:nvPr/>
        </p:nvSpPr>
        <p:spPr>
          <a:xfrm>
            <a:off x="6004200" y="3028950"/>
            <a:ext cx="2209800" cy="805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Prediction Model</a:t>
            </a:r>
            <a:endParaRPr b="1" sz="2200"/>
          </a:p>
        </p:txBody>
      </p:sp>
      <p:sp>
        <p:nvSpPr>
          <p:cNvPr id="701" name="Google Shape;701;p33"/>
          <p:cNvSpPr/>
          <p:nvPr/>
        </p:nvSpPr>
        <p:spPr>
          <a:xfrm>
            <a:off x="3261000" y="3028950"/>
            <a:ext cx="2209800" cy="805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Data Driven Personalized Experience</a:t>
            </a:r>
            <a:endParaRPr b="1" sz="1700"/>
          </a:p>
        </p:txBody>
      </p:sp>
      <p:sp>
        <p:nvSpPr>
          <p:cNvPr id="702" name="Google Shape;702;p33"/>
          <p:cNvSpPr/>
          <p:nvPr/>
        </p:nvSpPr>
        <p:spPr>
          <a:xfrm>
            <a:off x="517800" y="3028950"/>
            <a:ext cx="2209800" cy="805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Increase 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Value Creation &amp; Value Capture</a:t>
            </a:r>
            <a:endParaRPr b="1" sz="1700"/>
          </a:p>
        </p:txBody>
      </p:sp>
      <p:cxnSp>
        <p:nvCxnSpPr>
          <p:cNvPr id="703" name="Google Shape;703;p33"/>
          <p:cNvCxnSpPr>
            <a:stCxn id="697" idx="3"/>
            <a:endCxn id="698" idx="1"/>
          </p:cNvCxnSpPr>
          <p:nvPr/>
        </p:nvCxnSpPr>
        <p:spPr>
          <a:xfrm>
            <a:off x="2727600" y="1562225"/>
            <a:ext cx="533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33"/>
          <p:cNvCxnSpPr/>
          <p:nvPr/>
        </p:nvCxnSpPr>
        <p:spPr>
          <a:xfrm>
            <a:off x="5470800" y="1562225"/>
            <a:ext cx="533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33"/>
          <p:cNvCxnSpPr/>
          <p:nvPr/>
        </p:nvCxnSpPr>
        <p:spPr>
          <a:xfrm rot="10800000">
            <a:off x="5470800" y="3467225"/>
            <a:ext cx="533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33"/>
          <p:cNvCxnSpPr/>
          <p:nvPr/>
        </p:nvCxnSpPr>
        <p:spPr>
          <a:xfrm rot="10800000">
            <a:off x="2727600" y="3467225"/>
            <a:ext cx="533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7" name="Google Shape;707;p33"/>
          <p:cNvCxnSpPr>
            <a:stCxn id="702" idx="0"/>
            <a:endCxn id="697" idx="2"/>
          </p:cNvCxnSpPr>
          <p:nvPr/>
        </p:nvCxnSpPr>
        <p:spPr>
          <a:xfrm flipH="1" rot="10800000">
            <a:off x="1622700" y="1965150"/>
            <a:ext cx="11400" cy="106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33"/>
          <p:cNvCxnSpPr/>
          <p:nvPr/>
        </p:nvCxnSpPr>
        <p:spPr>
          <a:xfrm>
            <a:off x="7185300" y="1965150"/>
            <a:ext cx="11400" cy="106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/>
          <p:nvPr>
            <p:ph type="title"/>
          </p:nvPr>
        </p:nvSpPr>
        <p:spPr>
          <a:xfrm>
            <a:off x="0" y="18928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520">
                <a:solidFill>
                  <a:srgbClr val="073763"/>
                </a:solidFill>
              </a:rPr>
              <a:t>Questions?</a:t>
            </a:r>
            <a:endParaRPr b="1" sz="452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5"/>
          <p:cNvGrpSpPr/>
          <p:nvPr/>
        </p:nvGrpSpPr>
        <p:grpSpPr>
          <a:xfrm>
            <a:off x="79624" y="1398725"/>
            <a:ext cx="399380" cy="1037225"/>
            <a:chOff x="3800550" y="1369800"/>
            <a:chExt cx="771600" cy="2054725"/>
          </a:xfrm>
        </p:grpSpPr>
        <p:sp>
          <p:nvSpPr>
            <p:cNvPr id="214" name="Google Shape;214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15"/>
            <p:cNvCxnSpPr>
              <a:stCxn id="214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0" name="Google Shape;220;p15"/>
          <p:cNvSpPr/>
          <p:nvPr/>
        </p:nvSpPr>
        <p:spPr>
          <a:xfrm>
            <a:off x="155750" y="2547825"/>
            <a:ext cx="8828400" cy="11685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15"/>
          <p:cNvGrpSpPr/>
          <p:nvPr/>
        </p:nvGrpSpPr>
        <p:grpSpPr>
          <a:xfrm>
            <a:off x="529165" y="1398725"/>
            <a:ext cx="399380" cy="1037225"/>
            <a:chOff x="3800550" y="1369800"/>
            <a:chExt cx="771600" cy="2054725"/>
          </a:xfrm>
        </p:grpSpPr>
        <p:sp>
          <p:nvSpPr>
            <p:cNvPr id="222" name="Google Shape;222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" name="Google Shape;223;p15"/>
            <p:cNvCxnSpPr>
              <a:stCxn id="222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8" name="Google Shape;228;p15"/>
          <p:cNvGrpSpPr/>
          <p:nvPr/>
        </p:nvGrpSpPr>
        <p:grpSpPr>
          <a:xfrm>
            <a:off x="978707" y="1398725"/>
            <a:ext cx="399380" cy="1037225"/>
            <a:chOff x="3800550" y="1369800"/>
            <a:chExt cx="771600" cy="2054725"/>
          </a:xfrm>
        </p:grpSpPr>
        <p:sp>
          <p:nvSpPr>
            <p:cNvPr id="229" name="Google Shape;229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0" name="Google Shape;230;p15"/>
            <p:cNvCxnSpPr>
              <a:stCxn id="229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5" name="Google Shape;235;p15"/>
          <p:cNvGrpSpPr/>
          <p:nvPr/>
        </p:nvGrpSpPr>
        <p:grpSpPr>
          <a:xfrm>
            <a:off x="1428248" y="1398725"/>
            <a:ext cx="399380" cy="1037225"/>
            <a:chOff x="3800550" y="1369800"/>
            <a:chExt cx="771600" cy="2054725"/>
          </a:xfrm>
        </p:grpSpPr>
        <p:sp>
          <p:nvSpPr>
            <p:cNvPr id="236" name="Google Shape;236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7" name="Google Shape;237;p15"/>
            <p:cNvCxnSpPr>
              <a:stCxn id="236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2" name="Google Shape;242;p15"/>
          <p:cNvGrpSpPr/>
          <p:nvPr/>
        </p:nvGrpSpPr>
        <p:grpSpPr>
          <a:xfrm>
            <a:off x="1877789" y="1398725"/>
            <a:ext cx="399380" cy="1037225"/>
            <a:chOff x="3800550" y="1369800"/>
            <a:chExt cx="771600" cy="2054725"/>
          </a:xfrm>
        </p:grpSpPr>
        <p:sp>
          <p:nvSpPr>
            <p:cNvPr id="243" name="Google Shape;243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" name="Google Shape;244;p15"/>
            <p:cNvCxnSpPr>
              <a:stCxn id="243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9" name="Google Shape;249;p15"/>
          <p:cNvGrpSpPr/>
          <p:nvPr/>
        </p:nvGrpSpPr>
        <p:grpSpPr>
          <a:xfrm>
            <a:off x="2327330" y="1398725"/>
            <a:ext cx="399380" cy="1037225"/>
            <a:chOff x="3800550" y="1369800"/>
            <a:chExt cx="771600" cy="2054725"/>
          </a:xfrm>
        </p:grpSpPr>
        <p:sp>
          <p:nvSpPr>
            <p:cNvPr id="250" name="Google Shape;250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1" name="Google Shape;251;p15"/>
            <p:cNvCxnSpPr>
              <a:stCxn id="250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6" name="Google Shape;256;p15"/>
          <p:cNvGrpSpPr/>
          <p:nvPr/>
        </p:nvGrpSpPr>
        <p:grpSpPr>
          <a:xfrm>
            <a:off x="2776871" y="1398725"/>
            <a:ext cx="399380" cy="1037225"/>
            <a:chOff x="3800550" y="1369800"/>
            <a:chExt cx="771600" cy="2054725"/>
          </a:xfrm>
        </p:grpSpPr>
        <p:sp>
          <p:nvSpPr>
            <p:cNvPr id="257" name="Google Shape;257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8" name="Google Shape;258;p15"/>
            <p:cNvCxnSpPr>
              <a:stCxn id="257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3" name="Google Shape;263;p15"/>
          <p:cNvGrpSpPr/>
          <p:nvPr/>
        </p:nvGrpSpPr>
        <p:grpSpPr>
          <a:xfrm>
            <a:off x="3226412" y="1398725"/>
            <a:ext cx="399380" cy="1037225"/>
            <a:chOff x="3800550" y="1369800"/>
            <a:chExt cx="771600" cy="2054725"/>
          </a:xfrm>
        </p:grpSpPr>
        <p:sp>
          <p:nvSpPr>
            <p:cNvPr id="264" name="Google Shape;264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5" name="Google Shape;265;p15"/>
            <p:cNvCxnSpPr>
              <a:stCxn id="264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0" name="Google Shape;270;p15"/>
          <p:cNvGrpSpPr/>
          <p:nvPr/>
        </p:nvGrpSpPr>
        <p:grpSpPr>
          <a:xfrm>
            <a:off x="3675953" y="1398725"/>
            <a:ext cx="399380" cy="1037225"/>
            <a:chOff x="3800550" y="1369800"/>
            <a:chExt cx="771600" cy="2054725"/>
          </a:xfrm>
        </p:grpSpPr>
        <p:sp>
          <p:nvSpPr>
            <p:cNvPr id="271" name="Google Shape;271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" name="Google Shape;272;p15"/>
            <p:cNvCxnSpPr>
              <a:stCxn id="271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7" name="Google Shape;277;p15"/>
          <p:cNvGrpSpPr/>
          <p:nvPr/>
        </p:nvGrpSpPr>
        <p:grpSpPr>
          <a:xfrm>
            <a:off x="4125494" y="1398725"/>
            <a:ext cx="399380" cy="1037225"/>
            <a:chOff x="3800550" y="1369800"/>
            <a:chExt cx="771600" cy="2054725"/>
          </a:xfrm>
        </p:grpSpPr>
        <p:sp>
          <p:nvSpPr>
            <p:cNvPr id="278" name="Google Shape;278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" name="Google Shape;279;p15"/>
            <p:cNvCxnSpPr>
              <a:stCxn id="278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4" name="Google Shape;284;p15"/>
          <p:cNvGrpSpPr/>
          <p:nvPr/>
        </p:nvGrpSpPr>
        <p:grpSpPr>
          <a:xfrm>
            <a:off x="4575035" y="1398725"/>
            <a:ext cx="399380" cy="1037225"/>
            <a:chOff x="3800550" y="1369800"/>
            <a:chExt cx="771600" cy="2054725"/>
          </a:xfrm>
        </p:grpSpPr>
        <p:sp>
          <p:nvSpPr>
            <p:cNvPr id="285" name="Google Shape;285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" name="Google Shape;286;p15"/>
            <p:cNvCxnSpPr>
              <a:stCxn id="285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1" name="Google Shape;291;p15"/>
          <p:cNvGrpSpPr/>
          <p:nvPr/>
        </p:nvGrpSpPr>
        <p:grpSpPr>
          <a:xfrm>
            <a:off x="5024576" y="1398725"/>
            <a:ext cx="399380" cy="1037225"/>
            <a:chOff x="3800550" y="1369800"/>
            <a:chExt cx="771600" cy="2054725"/>
          </a:xfrm>
        </p:grpSpPr>
        <p:sp>
          <p:nvSpPr>
            <p:cNvPr id="292" name="Google Shape;292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3" name="Google Shape;293;p15"/>
            <p:cNvCxnSpPr>
              <a:stCxn id="292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8" name="Google Shape;298;p15"/>
          <p:cNvGrpSpPr/>
          <p:nvPr/>
        </p:nvGrpSpPr>
        <p:grpSpPr>
          <a:xfrm>
            <a:off x="5474117" y="1398725"/>
            <a:ext cx="399380" cy="1037225"/>
            <a:chOff x="3800550" y="1369800"/>
            <a:chExt cx="771600" cy="2054725"/>
          </a:xfrm>
        </p:grpSpPr>
        <p:sp>
          <p:nvSpPr>
            <p:cNvPr id="299" name="Google Shape;299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0" name="Google Shape;300;p15"/>
            <p:cNvCxnSpPr>
              <a:stCxn id="299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5" name="Google Shape;305;p15"/>
          <p:cNvGrpSpPr/>
          <p:nvPr/>
        </p:nvGrpSpPr>
        <p:grpSpPr>
          <a:xfrm>
            <a:off x="5923658" y="1398725"/>
            <a:ext cx="399380" cy="1037225"/>
            <a:chOff x="3800550" y="1369800"/>
            <a:chExt cx="771600" cy="2054725"/>
          </a:xfrm>
        </p:grpSpPr>
        <p:sp>
          <p:nvSpPr>
            <p:cNvPr id="306" name="Google Shape;306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7" name="Google Shape;307;p15"/>
            <p:cNvCxnSpPr>
              <a:stCxn id="306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2" name="Google Shape;312;p15"/>
          <p:cNvGrpSpPr/>
          <p:nvPr/>
        </p:nvGrpSpPr>
        <p:grpSpPr>
          <a:xfrm>
            <a:off x="6373199" y="1398725"/>
            <a:ext cx="399380" cy="1037225"/>
            <a:chOff x="3800550" y="1369800"/>
            <a:chExt cx="771600" cy="2054725"/>
          </a:xfrm>
        </p:grpSpPr>
        <p:sp>
          <p:nvSpPr>
            <p:cNvPr id="313" name="Google Shape;313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4" name="Google Shape;314;p15"/>
            <p:cNvCxnSpPr>
              <a:stCxn id="313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9" name="Google Shape;319;p15"/>
          <p:cNvGrpSpPr/>
          <p:nvPr/>
        </p:nvGrpSpPr>
        <p:grpSpPr>
          <a:xfrm>
            <a:off x="6822740" y="1398725"/>
            <a:ext cx="399380" cy="1037225"/>
            <a:chOff x="3800550" y="1369800"/>
            <a:chExt cx="771600" cy="2054725"/>
          </a:xfrm>
        </p:grpSpPr>
        <p:sp>
          <p:nvSpPr>
            <p:cNvPr id="320" name="Google Shape;320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1" name="Google Shape;321;p15"/>
            <p:cNvCxnSpPr>
              <a:stCxn id="320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6" name="Google Shape;326;p15"/>
          <p:cNvGrpSpPr/>
          <p:nvPr/>
        </p:nvGrpSpPr>
        <p:grpSpPr>
          <a:xfrm>
            <a:off x="7272281" y="1398725"/>
            <a:ext cx="399380" cy="1037225"/>
            <a:chOff x="3800550" y="1369800"/>
            <a:chExt cx="771600" cy="2054725"/>
          </a:xfrm>
        </p:grpSpPr>
        <p:sp>
          <p:nvSpPr>
            <p:cNvPr id="327" name="Google Shape;327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8" name="Google Shape;328;p15"/>
            <p:cNvCxnSpPr>
              <a:stCxn id="327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3" name="Google Shape;333;p15"/>
          <p:cNvGrpSpPr/>
          <p:nvPr/>
        </p:nvGrpSpPr>
        <p:grpSpPr>
          <a:xfrm>
            <a:off x="7721822" y="1398725"/>
            <a:ext cx="399380" cy="1037225"/>
            <a:chOff x="3800550" y="1369800"/>
            <a:chExt cx="771600" cy="2054725"/>
          </a:xfrm>
        </p:grpSpPr>
        <p:sp>
          <p:nvSpPr>
            <p:cNvPr id="334" name="Google Shape;334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5" name="Google Shape;335;p15"/>
            <p:cNvCxnSpPr>
              <a:stCxn id="334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0" name="Google Shape;340;p15"/>
          <p:cNvGrpSpPr/>
          <p:nvPr/>
        </p:nvGrpSpPr>
        <p:grpSpPr>
          <a:xfrm>
            <a:off x="8171363" y="1398725"/>
            <a:ext cx="399380" cy="1037225"/>
            <a:chOff x="3800550" y="1369800"/>
            <a:chExt cx="771600" cy="2054725"/>
          </a:xfrm>
        </p:grpSpPr>
        <p:sp>
          <p:nvSpPr>
            <p:cNvPr id="341" name="Google Shape;341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2" name="Google Shape;342;p15"/>
            <p:cNvCxnSpPr>
              <a:stCxn id="341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7" name="Google Shape;347;p15"/>
          <p:cNvGrpSpPr/>
          <p:nvPr/>
        </p:nvGrpSpPr>
        <p:grpSpPr>
          <a:xfrm>
            <a:off x="8620904" y="1398725"/>
            <a:ext cx="399380" cy="1037225"/>
            <a:chOff x="3800550" y="1369800"/>
            <a:chExt cx="771600" cy="2054725"/>
          </a:xfrm>
        </p:grpSpPr>
        <p:sp>
          <p:nvSpPr>
            <p:cNvPr id="348" name="Google Shape;348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9" name="Google Shape;349;p15"/>
            <p:cNvCxnSpPr>
              <a:stCxn id="348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4" name="Google Shape;35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73763"/>
                </a:solidFill>
              </a:rPr>
              <a:t>Goal</a:t>
            </a:r>
            <a:endParaRPr b="1" sz="3220">
              <a:solidFill>
                <a:srgbClr val="073763"/>
              </a:solidFill>
            </a:endParaRPr>
          </a:p>
        </p:txBody>
      </p:sp>
      <p:grpSp>
        <p:nvGrpSpPr>
          <p:cNvPr id="355" name="Google Shape;355;p15"/>
          <p:cNvGrpSpPr/>
          <p:nvPr/>
        </p:nvGrpSpPr>
        <p:grpSpPr>
          <a:xfrm>
            <a:off x="4361734" y="3837125"/>
            <a:ext cx="399380" cy="1037225"/>
            <a:chOff x="3800550" y="1369800"/>
            <a:chExt cx="771600" cy="2054725"/>
          </a:xfrm>
        </p:grpSpPr>
        <p:sp>
          <p:nvSpPr>
            <p:cNvPr id="356" name="Google Shape;356;p15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7" name="Google Shape;357;p15"/>
            <p:cNvCxnSpPr>
              <a:stCxn id="356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15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15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15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15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6"/>
          <p:cNvGrpSpPr/>
          <p:nvPr/>
        </p:nvGrpSpPr>
        <p:grpSpPr>
          <a:xfrm>
            <a:off x="79624" y="1398725"/>
            <a:ext cx="399380" cy="1037225"/>
            <a:chOff x="3800550" y="1369800"/>
            <a:chExt cx="771600" cy="2054725"/>
          </a:xfrm>
        </p:grpSpPr>
        <p:sp>
          <p:nvSpPr>
            <p:cNvPr id="367" name="Google Shape;367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8" name="Google Shape;368;p16"/>
            <p:cNvCxnSpPr>
              <a:stCxn id="367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3" name="Google Shape;373;p16"/>
          <p:cNvSpPr/>
          <p:nvPr/>
        </p:nvSpPr>
        <p:spPr>
          <a:xfrm>
            <a:off x="155750" y="2547825"/>
            <a:ext cx="8828400" cy="11685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16"/>
          <p:cNvGrpSpPr/>
          <p:nvPr/>
        </p:nvGrpSpPr>
        <p:grpSpPr>
          <a:xfrm>
            <a:off x="529165" y="1398725"/>
            <a:ext cx="399380" cy="1037225"/>
            <a:chOff x="3800550" y="1369800"/>
            <a:chExt cx="771600" cy="2054725"/>
          </a:xfrm>
        </p:grpSpPr>
        <p:sp>
          <p:nvSpPr>
            <p:cNvPr id="375" name="Google Shape;375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6" name="Google Shape;376;p16"/>
            <p:cNvCxnSpPr>
              <a:stCxn id="375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1" name="Google Shape;381;p16"/>
          <p:cNvGrpSpPr/>
          <p:nvPr/>
        </p:nvGrpSpPr>
        <p:grpSpPr>
          <a:xfrm>
            <a:off x="978707" y="1398725"/>
            <a:ext cx="399380" cy="1037225"/>
            <a:chOff x="3800550" y="1369800"/>
            <a:chExt cx="771600" cy="2054725"/>
          </a:xfrm>
        </p:grpSpPr>
        <p:sp>
          <p:nvSpPr>
            <p:cNvPr id="382" name="Google Shape;382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3" name="Google Shape;383;p16"/>
            <p:cNvCxnSpPr>
              <a:stCxn id="382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8" name="Google Shape;388;p16"/>
          <p:cNvGrpSpPr/>
          <p:nvPr/>
        </p:nvGrpSpPr>
        <p:grpSpPr>
          <a:xfrm>
            <a:off x="1428248" y="1398725"/>
            <a:ext cx="399380" cy="1037225"/>
            <a:chOff x="3800550" y="1369800"/>
            <a:chExt cx="771600" cy="2054725"/>
          </a:xfrm>
        </p:grpSpPr>
        <p:sp>
          <p:nvSpPr>
            <p:cNvPr id="389" name="Google Shape;389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0" name="Google Shape;390;p16"/>
            <p:cNvCxnSpPr>
              <a:stCxn id="389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5" name="Google Shape;395;p16"/>
          <p:cNvGrpSpPr/>
          <p:nvPr/>
        </p:nvGrpSpPr>
        <p:grpSpPr>
          <a:xfrm>
            <a:off x="1877789" y="1398725"/>
            <a:ext cx="399380" cy="1037225"/>
            <a:chOff x="3800550" y="1369800"/>
            <a:chExt cx="771600" cy="2054725"/>
          </a:xfrm>
        </p:grpSpPr>
        <p:sp>
          <p:nvSpPr>
            <p:cNvPr id="396" name="Google Shape;396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7" name="Google Shape;397;p16"/>
            <p:cNvCxnSpPr>
              <a:stCxn id="396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2" name="Google Shape;402;p16"/>
          <p:cNvGrpSpPr/>
          <p:nvPr/>
        </p:nvGrpSpPr>
        <p:grpSpPr>
          <a:xfrm>
            <a:off x="2327330" y="1398725"/>
            <a:ext cx="399380" cy="1037225"/>
            <a:chOff x="3800550" y="1369800"/>
            <a:chExt cx="771600" cy="2054725"/>
          </a:xfrm>
        </p:grpSpPr>
        <p:sp>
          <p:nvSpPr>
            <p:cNvPr id="403" name="Google Shape;403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4" name="Google Shape;404;p16"/>
            <p:cNvCxnSpPr>
              <a:stCxn id="403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9" name="Google Shape;409;p16"/>
          <p:cNvGrpSpPr/>
          <p:nvPr/>
        </p:nvGrpSpPr>
        <p:grpSpPr>
          <a:xfrm>
            <a:off x="2776871" y="1398725"/>
            <a:ext cx="399380" cy="1037225"/>
            <a:chOff x="3800550" y="1369800"/>
            <a:chExt cx="771600" cy="2054725"/>
          </a:xfrm>
        </p:grpSpPr>
        <p:sp>
          <p:nvSpPr>
            <p:cNvPr id="410" name="Google Shape;410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1" name="Google Shape;411;p16"/>
            <p:cNvCxnSpPr>
              <a:stCxn id="410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6" name="Google Shape;416;p16"/>
          <p:cNvGrpSpPr/>
          <p:nvPr/>
        </p:nvGrpSpPr>
        <p:grpSpPr>
          <a:xfrm>
            <a:off x="3226412" y="1398725"/>
            <a:ext cx="399380" cy="1037225"/>
            <a:chOff x="3800550" y="1369800"/>
            <a:chExt cx="771600" cy="2054725"/>
          </a:xfrm>
        </p:grpSpPr>
        <p:sp>
          <p:nvSpPr>
            <p:cNvPr id="417" name="Google Shape;417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8" name="Google Shape;418;p16"/>
            <p:cNvCxnSpPr>
              <a:stCxn id="417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3" name="Google Shape;423;p16"/>
          <p:cNvGrpSpPr/>
          <p:nvPr/>
        </p:nvGrpSpPr>
        <p:grpSpPr>
          <a:xfrm>
            <a:off x="3675953" y="1398725"/>
            <a:ext cx="399380" cy="1037225"/>
            <a:chOff x="3800550" y="1369800"/>
            <a:chExt cx="771600" cy="2054725"/>
          </a:xfrm>
        </p:grpSpPr>
        <p:sp>
          <p:nvSpPr>
            <p:cNvPr id="424" name="Google Shape;424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5" name="Google Shape;425;p16"/>
            <p:cNvCxnSpPr>
              <a:stCxn id="424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0" name="Google Shape;430;p16"/>
          <p:cNvGrpSpPr/>
          <p:nvPr/>
        </p:nvGrpSpPr>
        <p:grpSpPr>
          <a:xfrm>
            <a:off x="4125494" y="1398725"/>
            <a:ext cx="399380" cy="1037225"/>
            <a:chOff x="3800550" y="1369800"/>
            <a:chExt cx="771600" cy="2054725"/>
          </a:xfrm>
        </p:grpSpPr>
        <p:sp>
          <p:nvSpPr>
            <p:cNvPr id="431" name="Google Shape;431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2" name="Google Shape;432;p16"/>
            <p:cNvCxnSpPr>
              <a:stCxn id="431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7" name="Google Shape;437;p16"/>
          <p:cNvGrpSpPr/>
          <p:nvPr/>
        </p:nvGrpSpPr>
        <p:grpSpPr>
          <a:xfrm>
            <a:off x="4575035" y="1398725"/>
            <a:ext cx="399380" cy="1037225"/>
            <a:chOff x="3800550" y="1369800"/>
            <a:chExt cx="771600" cy="2054725"/>
          </a:xfrm>
        </p:grpSpPr>
        <p:sp>
          <p:nvSpPr>
            <p:cNvPr id="438" name="Google Shape;438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9" name="Google Shape;439;p16"/>
            <p:cNvCxnSpPr>
              <a:stCxn id="438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4" name="Google Shape;444;p16"/>
          <p:cNvGrpSpPr/>
          <p:nvPr/>
        </p:nvGrpSpPr>
        <p:grpSpPr>
          <a:xfrm>
            <a:off x="5024576" y="1398725"/>
            <a:ext cx="399380" cy="1037225"/>
            <a:chOff x="3800550" y="1369800"/>
            <a:chExt cx="771600" cy="2054725"/>
          </a:xfrm>
        </p:grpSpPr>
        <p:sp>
          <p:nvSpPr>
            <p:cNvPr id="445" name="Google Shape;445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6" name="Google Shape;446;p16"/>
            <p:cNvCxnSpPr>
              <a:stCxn id="445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1" name="Google Shape;451;p16"/>
          <p:cNvGrpSpPr/>
          <p:nvPr/>
        </p:nvGrpSpPr>
        <p:grpSpPr>
          <a:xfrm>
            <a:off x="5474117" y="1398725"/>
            <a:ext cx="399380" cy="1037225"/>
            <a:chOff x="3800550" y="1369800"/>
            <a:chExt cx="771600" cy="2054725"/>
          </a:xfrm>
        </p:grpSpPr>
        <p:sp>
          <p:nvSpPr>
            <p:cNvPr id="452" name="Google Shape;452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3" name="Google Shape;453;p16"/>
            <p:cNvCxnSpPr>
              <a:stCxn id="452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8" name="Google Shape;458;p16"/>
          <p:cNvGrpSpPr/>
          <p:nvPr/>
        </p:nvGrpSpPr>
        <p:grpSpPr>
          <a:xfrm>
            <a:off x="5923658" y="1398725"/>
            <a:ext cx="399380" cy="1037225"/>
            <a:chOff x="3800550" y="1369800"/>
            <a:chExt cx="771600" cy="2054725"/>
          </a:xfrm>
        </p:grpSpPr>
        <p:sp>
          <p:nvSpPr>
            <p:cNvPr id="459" name="Google Shape;459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0" name="Google Shape;460;p16"/>
            <p:cNvCxnSpPr>
              <a:stCxn id="459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5" name="Google Shape;465;p16"/>
          <p:cNvGrpSpPr/>
          <p:nvPr/>
        </p:nvGrpSpPr>
        <p:grpSpPr>
          <a:xfrm>
            <a:off x="6373199" y="1398725"/>
            <a:ext cx="399380" cy="1037225"/>
            <a:chOff x="3800550" y="1369800"/>
            <a:chExt cx="771600" cy="2054725"/>
          </a:xfrm>
        </p:grpSpPr>
        <p:sp>
          <p:nvSpPr>
            <p:cNvPr id="466" name="Google Shape;466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7" name="Google Shape;467;p16"/>
            <p:cNvCxnSpPr>
              <a:stCxn id="466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2" name="Google Shape;472;p16"/>
          <p:cNvGrpSpPr/>
          <p:nvPr/>
        </p:nvGrpSpPr>
        <p:grpSpPr>
          <a:xfrm>
            <a:off x="6822740" y="1398725"/>
            <a:ext cx="399380" cy="1037225"/>
            <a:chOff x="3800550" y="1369800"/>
            <a:chExt cx="771600" cy="2054725"/>
          </a:xfrm>
        </p:grpSpPr>
        <p:sp>
          <p:nvSpPr>
            <p:cNvPr id="473" name="Google Shape;473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4" name="Google Shape;474;p16"/>
            <p:cNvCxnSpPr>
              <a:stCxn id="473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9" name="Google Shape;479;p16"/>
          <p:cNvGrpSpPr/>
          <p:nvPr/>
        </p:nvGrpSpPr>
        <p:grpSpPr>
          <a:xfrm>
            <a:off x="7272281" y="1398725"/>
            <a:ext cx="399380" cy="1037225"/>
            <a:chOff x="3800550" y="1369800"/>
            <a:chExt cx="771600" cy="2054725"/>
          </a:xfrm>
        </p:grpSpPr>
        <p:sp>
          <p:nvSpPr>
            <p:cNvPr id="480" name="Google Shape;480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1" name="Google Shape;481;p16"/>
            <p:cNvCxnSpPr>
              <a:stCxn id="480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6" name="Google Shape;486;p16"/>
          <p:cNvGrpSpPr/>
          <p:nvPr/>
        </p:nvGrpSpPr>
        <p:grpSpPr>
          <a:xfrm>
            <a:off x="7721822" y="1398725"/>
            <a:ext cx="399380" cy="1037225"/>
            <a:chOff x="3800550" y="1369800"/>
            <a:chExt cx="771600" cy="2054725"/>
          </a:xfrm>
        </p:grpSpPr>
        <p:sp>
          <p:nvSpPr>
            <p:cNvPr id="487" name="Google Shape;487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8" name="Google Shape;488;p16"/>
            <p:cNvCxnSpPr>
              <a:stCxn id="487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3" name="Google Shape;493;p16"/>
          <p:cNvGrpSpPr/>
          <p:nvPr/>
        </p:nvGrpSpPr>
        <p:grpSpPr>
          <a:xfrm>
            <a:off x="8171363" y="1398725"/>
            <a:ext cx="399380" cy="1037225"/>
            <a:chOff x="3800550" y="1369800"/>
            <a:chExt cx="771600" cy="2054725"/>
          </a:xfrm>
        </p:grpSpPr>
        <p:sp>
          <p:nvSpPr>
            <p:cNvPr id="494" name="Google Shape;494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5" name="Google Shape;495;p16"/>
            <p:cNvCxnSpPr>
              <a:stCxn id="494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0" name="Google Shape;500;p16"/>
          <p:cNvGrpSpPr/>
          <p:nvPr/>
        </p:nvGrpSpPr>
        <p:grpSpPr>
          <a:xfrm>
            <a:off x="8620904" y="1398725"/>
            <a:ext cx="399380" cy="1037225"/>
            <a:chOff x="3800550" y="1369800"/>
            <a:chExt cx="771600" cy="2054725"/>
          </a:xfrm>
        </p:grpSpPr>
        <p:sp>
          <p:nvSpPr>
            <p:cNvPr id="501" name="Google Shape;501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2" name="Google Shape;502;p16"/>
            <p:cNvCxnSpPr>
              <a:stCxn id="501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7" name="Google Shape;50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73763"/>
                </a:solidFill>
              </a:rPr>
              <a:t>Even Better</a:t>
            </a:r>
            <a:endParaRPr b="1" sz="3220">
              <a:solidFill>
                <a:srgbClr val="073763"/>
              </a:solidFill>
            </a:endParaRPr>
          </a:p>
        </p:txBody>
      </p:sp>
      <p:grpSp>
        <p:nvGrpSpPr>
          <p:cNvPr id="508" name="Google Shape;508;p16"/>
          <p:cNvGrpSpPr/>
          <p:nvPr/>
        </p:nvGrpSpPr>
        <p:grpSpPr>
          <a:xfrm>
            <a:off x="4361734" y="3837125"/>
            <a:ext cx="399380" cy="1037225"/>
            <a:chOff x="3800550" y="1369800"/>
            <a:chExt cx="771600" cy="2054725"/>
          </a:xfrm>
        </p:grpSpPr>
        <p:sp>
          <p:nvSpPr>
            <p:cNvPr id="509" name="Google Shape;509;p16"/>
            <p:cNvSpPr/>
            <p:nvPr/>
          </p:nvSpPr>
          <p:spPr>
            <a:xfrm>
              <a:off x="3800550" y="1369800"/>
              <a:ext cx="771600" cy="7788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0" name="Google Shape;510;p16"/>
            <p:cNvCxnSpPr>
              <a:stCxn id="509" idx="4"/>
            </p:cNvCxnSpPr>
            <p:nvPr/>
          </p:nvCxnSpPr>
          <p:spPr>
            <a:xfrm>
              <a:off x="4186350" y="2148600"/>
              <a:ext cx="17100" cy="8865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16"/>
            <p:cNvCxnSpPr/>
            <p:nvPr/>
          </p:nvCxnSpPr>
          <p:spPr>
            <a:xfrm flipH="1" rot="10800000">
              <a:off x="392142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16"/>
            <p:cNvCxnSpPr/>
            <p:nvPr/>
          </p:nvCxnSpPr>
          <p:spPr>
            <a:xfrm rot="10800000">
              <a:off x="4212795" y="30216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16"/>
            <p:cNvCxnSpPr/>
            <p:nvPr/>
          </p:nvCxnSpPr>
          <p:spPr>
            <a:xfrm flipH="1" rot="10800000">
              <a:off x="3921425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16"/>
            <p:cNvCxnSpPr/>
            <p:nvPr/>
          </p:nvCxnSpPr>
          <p:spPr>
            <a:xfrm rot="10800000">
              <a:off x="4199366" y="2335825"/>
              <a:ext cx="268500" cy="40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7"/>
          <p:cNvSpPr txBox="1"/>
          <p:nvPr>
            <p:ph type="title"/>
          </p:nvPr>
        </p:nvSpPr>
        <p:spPr>
          <a:xfrm>
            <a:off x="217700" y="215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73763"/>
                </a:solidFill>
              </a:rPr>
              <a:t>Data and Diagnostic Model</a:t>
            </a:r>
            <a:endParaRPr b="1" sz="322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73763"/>
                </a:solidFill>
              </a:rPr>
              <a:t>Overview</a:t>
            </a:r>
            <a:endParaRPr b="1" sz="3220">
              <a:solidFill>
                <a:srgbClr val="073763"/>
              </a:solidFill>
            </a:endParaRPr>
          </a:p>
        </p:txBody>
      </p:sp>
      <p:sp>
        <p:nvSpPr>
          <p:cNvPr id="525" name="Google Shape;525;p18"/>
          <p:cNvSpPr txBox="1"/>
          <p:nvPr>
            <p:ph idx="1" type="body"/>
          </p:nvPr>
        </p:nvSpPr>
        <p:spPr>
          <a:xfrm>
            <a:off x="311700" y="1152475"/>
            <a:ext cx="862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b="1" lang="en" sz="2900">
                <a:solidFill>
                  <a:schemeClr val="dk1"/>
                </a:solidFill>
              </a:rPr>
              <a:t>8,378 </a:t>
            </a:r>
            <a:r>
              <a:rPr lang="en" sz="2900">
                <a:solidFill>
                  <a:schemeClr val="dk1"/>
                </a:solidFill>
              </a:rPr>
              <a:t>speed dating encounters 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b="1" lang="en" sz="2900">
                <a:solidFill>
                  <a:schemeClr val="dk1"/>
                </a:solidFill>
              </a:rPr>
              <a:t>6,998 (83.5%)</a:t>
            </a:r>
            <a:r>
              <a:rPr lang="en" sz="2900">
                <a:solidFill>
                  <a:schemeClr val="dk1"/>
                </a:solidFill>
              </a:rPr>
              <a:t> non-matches</a:t>
            </a:r>
            <a:endParaRPr sz="2900">
              <a:solidFill>
                <a:schemeClr val="dk1"/>
              </a:solidFill>
            </a:endParaRPr>
          </a:p>
          <a:p>
            <a:pPr indent="-4127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~17 out of 20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b="1" lang="en" sz="2900">
                <a:solidFill>
                  <a:schemeClr val="dk1"/>
                </a:solidFill>
              </a:rPr>
              <a:t>1,380 (16.5%)</a:t>
            </a:r>
            <a:r>
              <a:rPr lang="en" sz="2900">
                <a:solidFill>
                  <a:schemeClr val="dk1"/>
                </a:solidFill>
              </a:rPr>
              <a:t> matches</a:t>
            </a:r>
            <a:endParaRPr sz="2900">
              <a:solidFill>
                <a:schemeClr val="dk1"/>
              </a:solidFill>
            </a:endParaRPr>
          </a:p>
          <a:p>
            <a:pPr indent="-4127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~3 out of 20</a:t>
            </a:r>
            <a:endParaRPr sz="2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9"/>
          <p:cNvSpPr txBox="1"/>
          <p:nvPr>
            <p:ph type="title"/>
          </p:nvPr>
        </p:nvSpPr>
        <p:spPr>
          <a:xfrm>
            <a:off x="2355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rPr b="1" lang="en" sz="3200">
                <a:solidFill>
                  <a:srgbClr val="073763"/>
                </a:solidFill>
                <a:highlight>
                  <a:srgbClr val="FFFFFF"/>
                </a:highlight>
              </a:rPr>
              <a:t>Features</a:t>
            </a:r>
            <a:endParaRPr b="1" sz="3220">
              <a:solidFill>
                <a:srgbClr val="073763"/>
              </a:solidFill>
            </a:endParaRPr>
          </a:p>
        </p:txBody>
      </p:sp>
      <p:sp>
        <p:nvSpPr>
          <p:cNvPr id="531" name="Google Shape;531;p19"/>
          <p:cNvSpPr txBox="1"/>
          <p:nvPr/>
        </p:nvSpPr>
        <p:spPr>
          <a:xfrm>
            <a:off x="220925" y="604586"/>
            <a:ext cx="4419600" cy="4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Attractiveness, Intelligence, Sincerity, Funny, Ambition, and Shared Interests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Person’s rating of partner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Partner’s rating of person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Person’s self-rating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How important is the trait to person?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How important is the trait is to partner?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Socio-demographic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Gender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Age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Race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Are the person and partner the same race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Importance that partner is the same race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Importance that partner is the same religion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32" name="Google Shape;532;p19"/>
          <p:cNvSpPr txBox="1"/>
          <p:nvPr/>
        </p:nvSpPr>
        <p:spPr>
          <a:xfrm>
            <a:off x="4573450" y="604575"/>
            <a:ext cx="45507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Interests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Sports, TV Sports, Exercise, Dining, Museums, Art, Hiking, Gaming, Clubbing, TV, Reading, Theater, Movies, Concerts, Music, Shopping, Yoga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Other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How happy does the person expect to be with the people that they meet?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How much does the person like their partner?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How likely does the person think it is that their partner likes them?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How many matches does the person expect to get?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Have the person and partner have met before?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73763"/>
                </a:solidFill>
              </a:rPr>
              <a:t>Most Predictive Features</a:t>
            </a:r>
            <a:endParaRPr b="1" sz="3220">
              <a:solidFill>
                <a:srgbClr val="073763"/>
              </a:solidFill>
            </a:endParaRPr>
          </a:p>
        </p:txBody>
      </p:sp>
      <p:sp>
        <p:nvSpPr>
          <p:cNvPr id="538" name="Google Shape;538;p20"/>
          <p:cNvSpPr txBox="1"/>
          <p:nvPr>
            <p:ph idx="1" type="body"/>
          </p:nvPr>
        </p:nvSpPr>
        <p:spPr>
          <a:xfrm>
            <a:off x="311700" y="1152475"/>
            <a:ext cx="571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  <a:highlight>
                  <a:schemeClr val="lt1"/>
                </a:highlight>
              </a:rPr>
              <a:t>Created a machine learning model that analyzed the feature impacts on predicting a match</a:t>
            </a:r>
            <a:endParaRPr b="1"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  <a:highlight>
                  <a:srgbClr val="FFFFFF"/>
                </a:highlight>
              </a:rPr>
              <a:t>Features with the most impact</a:t>
            </a:r>
            <a:endParaRPr b="1"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Attractiveness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Funny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</a:rPr>
              <a:t>Liking each other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Shared Interests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539" name="Google Shape;539;p20"/>
          <p:cNvPicPr preferRelativeResize="0"/>
          <p:nvPr/>
        </p:nvPicPr>
        <p:blipFill rotWithShape="1">
          <a:blip r:embed="rId3">
            <a:alphaModFix/>
          </a:blip>
          <a:srcRect b="0" l="3820" r="-3820" t="0"/>
          <a:stretch/>
        </p:blipFill>
        <p:spPr>
          <a:xfrm>
            <a:off x="6746075" y="1308550"/>
            <a:ext cx="1995424" cy="302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73763"/>
                </a:solidFill>
              </a:rPr>
              <a:t>Most Predictive Features</a:t>
            </a:r>
            <a:endParaRPr b="1" sz="3220">
              <a:solidFill>
                <a:srgbClr val="073763"/>
              </a:solidFill>
            </a:endParaRPr>
          </a:p>
        </p:txBody>
      </p:sp>
      <p:sp>
        <p:nvSpPr>
          <p:cNvPr id="545" name="Google Shape;545;p21"/>
          <p:cNvSpPr txBox="1"/>
          <p:nvPr>
            <p:ph idx="1" type="body"/>
          </p:nvPr>
        </p:nvSpPr>
        <p:spPr>
          <a:xfrm>
            <a:off x="311700" y="1152475"/>
            <a:ext cx="571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  <a:highlight>
                  <a:srgbClr val="FFFFFF"/>
                </a:highlight>
              </a:rPr>
              <a:t>Created a machine learning model that analyzed the feature impacts on predicting a match</a:t>
            </a:r>
            <a:endParaRPr b="1"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  <a:highlight>
                  <a:srgbClr val="FFFFFF"/>
                </a:highlight>
              </a:rPr>
              <a:t>Features with the most impact</a:t>
            </a:r>
            <a:endParaRPr b="1"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Attractiveness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Funny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</a:rPr>
              <a:t>Liking each other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Char char="○"/>
            </a:pPr>
            <a:r>
              <a:rPr b="1" lang="en" sz="2300">
                <a:solidFill>
                  <a:srgbClr val="FF0000"/>
                </a:solidFill>
                <a:highlight>
                  <a:srgbClr val="FFFFFF"/>
                </a:highlight>
              </a:rPr>
              <a:t>Shared Interests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546" name="Google Shape;546;p21"/>
          <p:cNvPicPr preferRelativeResize="0"/>
          <p:nvPr/>
        </p:nvPicPr>
        <p:blipFill rotWithShape="1">
          <a:blip r:embed="rId3">
            <a:alphaModFix/>
          </a:blip>
          <a:srcRect b="0" l="3820" r="-3820" t="0"/>
          <a:stretch/>
        </p:blipFill>
        <p:spPr>
          <a:xfrm>
            <a:off x="6746075" y="1308550"/>
            <a:ext cx="1995424" cy="302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