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78" r:id="rId5"/>
    <p:sldId id="259" r:id="rId6"/>
    <p:sldId id="260" r:id="rId7"/>
    <p:sldId id="261" r:id="rId8"/>
    <p:sldId id="262" r:id="rId9"/>
    <p:sldId id="264" r:id="rId10"/>
    <p:sldId id="263" r:id="rId11"/>
    <p:sldId id="265" r:id="rId12"/>
    <p:sldId id="266" r:id="rId13"/>
    <p:sldId id="279" r:id="rId14"/>
    <p:sldId id="268" r:id="rId15"/>
    <p:sldId id="269" r:id="rId16"/>
    <p:sldId id="270" r:id="rId17"/>
    <p:sldId id="271" r:id="rId18"/>
    <p:sldId id="272" r:id="rId19"/>
    <p:sldId id="273" r:id="rId20"/>
    <p:sldId id="274" r:id="rId21"/>
    <p:sldId id="275" r:id="rId22"/>
    <p:sldId id="280" r:id="rId23"/>
    <p:sldId id="276" r:id="rId24"/>
    <p:sldId id="281" r:id="rId25"/>
    <p:sldId id="282" r:id="rId26"/>
    <p:sldId id="277" r:id="rId27"/>
    <p:sldId id="283" r:id="rId28"/>
    <p:sldId id="284" r:id="rId29"/>
    <p:sldId id="286" r:id="rId30"/>
    <p:sldId id="285" r:id="rId31"/>
    <p:sldId id="287" r:id="rId32"/>
    <p:sldId id="288"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782" y="58"/>
      </p:cViewPr>
      <p:guideLst/>
    </p:cSldViewPr>
  </p:slideViewPr>
  <p:notesTextViewPr>
    <p:cViewPr>
      <p:scale>
        <a:sx n="1" d="1"/>
        <a:sy n="1" d="1"/>
      </p:scale>
      <p:origin x="0" y="0"/>
    </p:cViewPr>
  </p:notesTextViewPr>
  <p:sorterViewPr>
    <p:cViewPr>
      <p:scale>
        <a:sx n="100" d="100"/>
        <a:sy n="100" d="100"/>
      </p:scale>
      <p:origin x="0" y="-74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114FC8-945E-45D1-947D-4DF1A1FAC95F}" type="datetimeFigureOut">
              <a:rPr lang="en-IN" smtClean="0"/>
              <a:t>03-10-2023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3B2A5F-C81E-4209-828D-5CB86C46DB40}" type="slidenum">
              <a:rPr lang="en-IN" smtClean="0"/>
              <a:t>‹#›</a:t>
            </a:fld>
            <a:endParaRPr lang="en-IN"/>
          </a:p>
        </p:txBody>
      </p:sp>
    </p:spTree>
    <p:extLst>
      <p:ext uri="{BB962C8B-B14F-4D97-AF65-F5344CB8AC3E}">
        <p14:creationId xmlns:p14="http://schemas.microsoft.com/office/powerpoint/2010/main" val="2023268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53B2A5F-C81E-4209-828D-5CB86C46DB40}" type="slidenum">
              <a:rPr lang="en-IN" smtClean="0"/>
              <a:t>26</a:t>
            </a:fld>
            <a:endParaRPr lang="en-IN"/>
          </a:p>
        </p:txBody>
      </p:sp>
    </p:spTree>
    <p:extLst>
      <p:ext uri="{BB962C8B-B14F-4D97-AF65-F5344CB8AC3E}">
        <p14:creationId xmlns:p14="http://schemas.microsoft.com/office/powerpoint/2010/main" val="1782455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584A-C53B-FE98-6C1A-9FDB50542C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3AD515-1B22-0ADA-64AD-9E955AEEBB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34EB31-006F-B6FB-66F5-EC6E6848F42F}"/>
              </a:ext>
            </a:extLst>
          </p:cNvPr>
          <p:cNvSpPr>
            <a:spLocks noGrp="1"/>
          </p:cNvSpPr>
          <p:nvPr>
            <p:ph type="dt" sz="half" idx="10"/>
          </p:nvPr>
        </p:nvSpPr>
        <p:spPr/>
        <p:txBody>
          <a:bodyPr/>
          <a:lstStyle/>
          <a:p>
            <a:fld id="{D11E602D-AE82-4094-A879-E27848FD3AC4}" type="datetimeFigureOut">
              <a:rPr lang="en-IN" smtClean="0"/>
              <a:t>03-10-2023</a:t>
            </a:fld>
            <a:endParaRPr lang="en-IN"/>
          </a:p>
        </p:txBody>
      </p:sp>
      <p:sp>
        <p:nvSpPr>
          <p:cNvPr id="5" name="Footer Placeholder 4">
            <a:extLst>
              <a:ext uri="{FF2B5EF4-FFF2-40B4-BE49-F238E27FC236}">
                <a16:creationId xmlns:a16="http://schemas.microsoft.com/office/drawing/2014/main" id="{BB9EA052-49B4-3839-EAD9-74CF0149C8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209C95-9051-D661-E7D6-6F20CA049933}"/>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1177395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67C0F-5AAF-CFBE-A30B-172F5166DE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1AE75F-7812-2956-82B0-6AB6AF6857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5271C9-5CDB-3CC7-3843-68E52573C620}"/>
              </a:ext>
            </a:extLst>
          </p:cNvPr>
          <p:cNvSpPr>
            <a:spLocks noGrp="1"/>
          </p:cNvSpPr>
          <p:nvPr>
            <p:ph type="dt" sz="half" idx="10"/>
          </p:nvPr>
        </p:nvSpPr>
        <p:spPr/>
        <p:txBody>
          <a:bodyPr/>
          <a:lstStyle/>
          <a:p>
            <a:fld id="{D11E602D-AE82-4094-A879-E27848FD3AC4}" type="datetimeFigureOut">
              <a:rPr lang="en-IN" smtClean="0"/>
              <a:t>03-10-2023</a:t>
            </a:fld>
            <a:endParaRPr lang="en-IN"/>
          </a:p>
        </p:txBody>
      </p:sp>
      <p:sp>
        <p:nvSpPr>
          <p:cNvPr id="5" name="Footer Placeholder 4">
            <a:extLst>
              <a:ext uri="{FF2B5EF4-FFF2-40B4-BE49-F238E27FC236}">
                <a16:creationId xmlns:a16="http://schemas.microsoft.com/office/drawing/2014/main" id="{E403CDED-5C42-C0AB-5D6D-E99519EE23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4F2F27-E099-3763-65E3-448953CBC66D}"/>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3886039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7F5A1-6EFE-EA4F-FD8D-7A6BBC764B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4F525F-98FB-E6A8-6DBC-CA9AFF9285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9BE574-A2D2-6E09-1F6B-4456466E7D80}"/>
              </a:ext>
            </a:extLst>
          </p:cNvPr>
          <p:cNvSpPr>
            <a:spLocks noGrp="1"/>
          </p:cNvSpPr>
          <p:nvPr>
            <p:ph type="dt" sz="half" idx="10"/>
          </p:nvPr>
        </p:nvSpPr>
        <p:spPr/>
        <p:txBody>
          <a:bodyPr/>
          <a:lstStyle/>
          <a:p>
            <a:fld id="{D11E602D-AE82-4094-A879-E27848FD3AC4}" type="datetimeFigureOut">
              <a:rPr lang="en-IN" smtClean="0"/>
              <a:t>03-10-2023</a:t>
            </a:fld>
            <a:endParaRPr lang="en-IN"/>
          </a:p>
        </p:txBody>
      </p:sp>
      <p:sp>
        <p:nvSpPr>
          <p:cNvPr id="5" name="Footer Placeholder 4">
            <a:extLst>
              <a:ext uri="{FF2B5EF4-FFF2-40B4-BE49-F238E27FC236}">
                <a16:creationId xmlns:a16="http://schemas.microsoft.com/office/drawing/2014/main" id="{4E480750-487D-12DF-BD9B-04B10AF65D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002BFC-DD8E-D769-2F02-BA8B326E3313}"/>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28153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A67E5-8DAF-BC6C-334A-DF4A44E18E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E08F85-126C-37A4-4A9A-22346E5227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91E27F-EB5D-92B4-B7E6-A3490EDA8E24}"/>
              </a:ext>
            </a:extLst>
          </p:cNvPr>
          <p:cNvSpPr>
            <a:spLocks noGrp="1"/>
          </p:cNvSpPr>
          <p:nvPr>
            <p:ph type="dt" sz="half" idx="10"/>
          </p:nvPr>
        </p:nvSpPr>
        <p:spPr/>
        <p:txBody>
          <a:bodyPr/>
          <a:lstStyle/>
          <a:p>
            <a:fld id="{D11E602D-AE82-4094-A879-E27848FD3AC4}" type="datetimeFigureOut">
              <a:rPr lang="en-IN" smtClean="0"/>
              <a:t>03-10-2023</a:t>
            </a:fld>
            <a:endParaRPr lang="en-IN"/>
          </a:p>
        </p:txBody>
      </p:sp>
      <p:sp>
        <p:nvSpPr>
          <p:cNvPr id="5" name="Footer Placeholder 4">
            <a:extLst>
              <a:ext uri="{FF2B5EF4-FFF2-40B4-BE49-F238E27FC236}">
                <a16:creationId xmlns:a16="http://schemas.microsoft.com/office/drawing/2014/main" id="{E2554F66-384B-E244-33E3-889584788E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7B9D6F-2F70-BEEA-1F97-327E4CE4FF0E}"/>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2875092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4AA89-CE44-3455-0A49-818E30DBA7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F9AE2EC-7463-D38D-D65E-70E083DA34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C59D92-60C6-159D-EAD7-5DD27B0E5916}"/>
              </a:ext>
            </a:extLst>
          </p:cNvPr>
          <p:cNvSpPr>
            <a:spLocks noGrp="1"/>
          </p:cNvSpPr>
          <p:nvPr>
            <p:ph type="dt" sz="half" idx="10"/>
          </p:nvPr>
        </p:nvSpPr>
        <p:spPr/>
        <p:txBody>
          <a:bodyPr/>
          <a:lstStyle/>
          <a:p>
            <a:fld id="{D11E602D-AE82-4094-A879-E27848FD3AC4}" type="datetimeFigureOut">
              <a:rPr lang="en-IN" smtClean="0"/>
              <a:t>03-10-2023</a:t>
            </a:fld>
            <a:endParaRPr lang="en-IN"/>
          </a:p>
        </p:txBody>
      </p:sp>
      <p:sp>
        <p:nvSpPr>
          <p:cNvPr id="5" name="Footer Placeholder 4">
            <a:extLst>
              <a:ext uri="{FF2B5EF4-FFF2-40B4-BE49-F238E27FC236}">
                <a16:creationId xmlns:a16="http://schemas.microsoft.com/office/drawing/2014/main" id="{04FDD714-D266-32E9-987D-C6063E6DEE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BBC44C-7968-38F5-1099-3F0F05EFCAD8}"/>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3959338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9D03E-0C66-7300-929F-942677DF91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5846FE-B420-51B4-8ECC-DA8F367D17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AE631B-996F-8F42-A288-ABE23DDAAD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A2F629-E85F-E9A9-A670-4D8519F8F3DB}"/>
              </a:ext>
            </a:extLst>
          </p:cNvPr>
          <p:cNvSpPr>
            <a:spLocks noGrp="1"/>
          </p:cNvSpPr>
          <p:nvPr>
            <p:ph type="dt" sz="half" idx="10"/>
          </p:nvPr>
        </p:nvSpPr>
        <p:spPr/>
        <p:txBody>
          <a:bodyPr/>
          <a:lstStyle/>
          <a:p>
            <a:fld id="{D11E602D-AE82-4094-A879-E27848FD3AC4}" type="datetimeFigureOut">
              <a:rPr lang="en-IN" smtClean="0"/>
              <a:t>03-10-2023</a:t>
            </a:fld>
            <a:endParaRPr lang="en-IN"/>
          </a:p>
        </p:txBody>
      </p:sp>
      <p:sp>
        <p:nvSpPr>
          <p:cNvPr id="6" name="Footer Placeholder 5">
            <a:extLst>
              <a:ext uri="{FF2B5EF4-FFF2-40B4-BE49-F238E27FC236}">
                <a16:creationId xmlns:a16="http://schemas.microsoft.com/office/drawing/2014/main" id="{527F173F-0698-8FB2-DB5E-3F2EB9D16F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FA6FF5-E653-FC00-22CA-1B25702900BF}"/>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3640795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B15E-0C5B-2D79-0D02-A634ACB13E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86C596-48FD-0186-D839-D57B85ECA1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002D4F-8252-CE97-37A0-BCC3C7E310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71C707-091F-5679-B54B-F78F339E21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AF8E76-272C-AE59-C266-FE2960FFE1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117B52-ABB1-035D-3C55-69F460929227}"/>
              </a:ext>
            </a:extLst>
          </p:cNvPr>
          <p:cNvSpPr>
            <a:spLocks noGrp="1"/>
          </p:cNvSpPr>
          <p:nvPr>
            <p:ph type="dt" sz="half" idx="10"/>
          </p:nvPr>
        </p:nvSpPr>
        <p:spPr/>
        <p:txBody>
          <a:bodyPr/>
          <a:lstStyle/>
          <a:p>
            <a:fld id="{D11E602D-AE82-4094-A879-E27848FD3AC4}" type="datetimeFigureOut">
              <a:rPr lang="en-IN" smtClean="0"/>
              <a:t>03-10-2023</a:t>
            </a:fld>
            <a:endParaRPr lang="en-IN"/>
          </a:p>
        </p:txBody>
      </p:sp>
      <p:sp>
        <p:nvSpPr>
          <p:cNvPr id="8" name="Footer Placeholder 7">
            <a:extLst>
              <a:ext uri="{FF2B5EF4-FFF2-40B4-BE49-F238E27FC236}">
                <a16:creationId xmlns:a16="http://schemas.microsoft.com/office/drawing/2014/main" id="{16A9AF0E-4B90-4230-AE9F-E09C19C945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78ABE2-9F80-C113-DCA2-082F52B02DAE}"/>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1792824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AF43F-DEFE-E3B8-A453-792C08C090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6FA8DC-2D2A-FC65-F676-D172C6298567}"/>
              </a:ext>
            </a:extLst>
          </p:cNvPr>
          <p:cNvSpPr>
            <a:spLocks noGrp="1"/>
          </p:cNvSpPr>
          <p:nvPr>
            <p:ph type="dt" sz="half" idx="10"/>
          </p:nvPr>
        </p:nvSpPr>
        <p:spPr/>
        <p:txBody>
          <a:bodyPr/>
          <a:lstStyle/>
          <a:p>
            <a:fld id="{D11E602D-AE82-4094-A879-E27848FD3AC4}" type="datetimeFigureOut">
              <a:rPr lang="en-IN" smtClean="0"/>
              <a:t>03-10-2023</a:t>
            </a:fld>
            <a:endParaRPr lang="en-IN"/>
          </a:p>
        </p:txBody>
      </p:sp>
      <p:sp>
        <p:nvSpPr>
          <p:cNvPr id="4" name="Footer Placeholder 3">
            <a:extLst>
              <a:ext uri="{FF2B5EF4-FFF2-40B4-BE49-F238E27FC236}">
                <a16:creationId xmlns:a16="http://schemas.microsoft.com/office/drawing/2014/main" id="{AE40B541-0A2B-B6D1-E481-12583FC9C2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B59510-3D5D-B29E-0EC6-1FA6F0ACD160}"/>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1741188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49FA4B-3A22-F676-6C94-81DBE86B54A8}"/>
              </a:ext>
            </a:extLst>
          </p:cNvPr>
          <p:cNvSpPr>
            <a:spLocks noGrp="1"/>
          </p:cNvSpPr>
          <p:nvPr>
            <p:ph type="dt" sz="half" idx="10"/>
          </p:nvPr>
        </p:nvSpPr>
        <p:spPr/>
        <p:txBody>
          <a:bodyPr/>
          <a:lstStyle/>
          <a:p>
            <a:fld id="{D11E602D-AE82-4094-A879-E27848FD3AC4}" type="datetimeFigureOut">
              <a:rPr lang="en-IN" smtClean="0"/>
              <a:t>03-10-2023</a:t>
            </a:fld>
            <a:endParaRPr lang="en-IN"/>
          </a:p>
        </p:txBody>
      </p:sp>
      <p:sp>
        <p:nvSpPr>
          <p:cNvPr id="3" name="Footer Placeholder 2">
            <a:extLst>
              <a:ext uri="{FF2B5EF4-FFF2-40B4-BE49-F238E27FC236}">
                <a16:creationId xmlns:a16="http://schemas.microsoft.com/office/drawing/2014/main" id="{2815FCBC-336F-8963-F4C2-68D15008595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F75ADD-8561-934E-732B-01F94B700246}"/>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3768187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95236-0B52-0167-0662-6702B9A00F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D63B65-A9DA-23A6-F4B6-BF25B88CC2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F87B81-0D45-ACFC-6F00-A5AAD2DFB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A70E35-C66D-D526-6AA0-52B4C6B8FD63}"/>
              </a:ext>
            </a:extLst>
          </p:cNvPr>
          <p:cNvSpPr>
            <a:spLocks noGrp="1"/>
          </p:cNvSpPr>
          <p:nvPr>
            <p:ph type="dt" sz="half" idx="10"/>
          </p:nvPr>
        </p:nvSpPr>
        <p:spPr/>
        <p:txBody>
          <a:bodyPr/>
          <a:lstStyle/>
          <a:p>
            <a:fld id="{D11E602D-AE82-4094-A879-E27848FD3AC4}" type="datetimeFigureOut">
              <a:rPr lang="en-IN" smtClean="0"/>
              <a:t>03-10-2023</a:t>
            </a:fld>
            <a:endParaRPr lang="en-IN"/>
          </a:p>
        </p:txBody>
      </p:sp>
      <p:sp>
        <p:nvSpPr>
          <p:cNvPr id="6" name="Footer Placeholder 5">
            <a:extLst>
              <a:ext uri="{FF2B5EF4-FFF2-40B4-BE49-F238E27FC236}">
                <a16:creationId xmlns:a16="http://schemas.microsoft.com/office/drawing/2014/main" id="{25D5272F-DE92-2D05-92ED-867195E274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8A0BC4-4134-F1F4-A066-64C2660C39AC}"/>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3339373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D051C-09FF-20FD-198C-B32757B3AC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47617D-997E-33D7-6E37-3183609069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074917-842B-AE4A-9882-8212CA99D2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D2487-947F-F547-15A2-6B1B9D0E84D0}"/>
              </a:ext>
            </a:extLst>
          </p:cNvPr>
          <p:cNvSpPr>
            <a:spLocks noGrp="1"/>
          </p:cNvSpPr>
          <p:nvPr>
            <p:ph type="dt" sz="half" idx="10"/>
          </p:nvPr>
        </p:nvSpPr>
        <p:spPr/>
        <p:txBody>
          <a:bodyPr/>
          <a:lstStyle/>
          <a:p>
            <a:fld id="{D11E602D-AE82-4094-A879-E27848FD3AC4}" type="datetimeFigureOut">
              <a:rPr lang="en-IN" smtClean="0"/>
              <a:t>03-10-2023</a:t>
            </a:fld>
            <a:endParaRPr lang="en-IN"/>
          </a:p>
        </p:txBody>
      </p:sp>
      <p:sp>
        <p:nvSpPr>
          <p:cNvPr id="6" name="Footer Placeholder 5">
            <a:extLst>
              <a:ext uri="{FF2B5EF4-FFF2-40B4-BE49-F238E27FC236}">
                <a16:creationId xmlns:a16="http://schemas.microsoft.com/office/drawing/2014/main" id="{A5E646C5-414B-C281-FBDD-D427B916B8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04B715-3DE7-8FC6-F697-2B34561DA662}"/>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237185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D8B70C-F079-576E-764D-6A92BCCB71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DDD3CD-B1D2-F223-D5A5-EA5C8B93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2003D8-377A-BAC4-B227-5BC6F633AB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1E602D-AE82-4094-A879-E27848FD3AC4}" type="datetimeFigureOut">
              <a:rPr lang="en-IN" smtClean="0"/>
              <a:t>03-10-2023</a:t>
            </a:fld>
            <a:endParaRPr lang="en-IN"/>
          </a:p>
        </p:txBody>
      </p:sp>
      <p:sp>
        <p:nvSpPr>
          <p:cNvPr id="5" name="Footer Placeholder 4">
            <a:extLst>
              <a:ext uri="{FF2B5EF4-FFF2-40B4-BE49-F238E27FC236}">
                <a16:creationId xmlns:a16="http://schemas.microsoft.com/office/drawing/2014/main" id="{54F9B05B-D147-F46B-D0F1-ABF08EC70E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AF0761-DAE5-6F41-4A5E-11B56ACB3A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762CDB-9735-46A6-AFC4-8C1CDBE95AF2}" type="slidenum">
              <a:rPr lang="en-IN" smtClean="0"/>
              <a:t>‹#›</a:t>
            </a:fld>
            <a:endParaRPr lang="en-IN"/>
          </a:p>
        </p:txBody>
      </p:sp>
    </p:spTree>
    <p:extLst>
      <p:ext uri="{BB962C8B-B14F-4D97-AF65-F5344CB8AC3E}">
        <p14:creationId xmlns:p14="http://schemas.microsoft.com/office/powerpoint/2010/main" val="2247112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oi.org/10.12968/jowc.2004.13.8.2665"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F46-2891-7959-050F-C4D097C1768E}"/>
              </a:ext>
            </a:extLst>
          </p:cNvPr>
          <p:cNvSpPr>
            <a:spLocks noGrp="1"/>
          </p:cNvSpPr>
          <p:nvPr>
            <p:ph type="ctrTitle"/>
          </p:nvPr>
        </p:nvSpPr>
        <p:spPr>
          <a:xfrm>
            <a:off x="519953" y="152401"/>
            <a:ext cx="11295529" cy="2075792"/>
          </a:xfrm>
        </p:spPr>
        <p:txBody>
          <a:bodyPr>
            <a:normAutofit/>
          </a:bodyPr>
          <a:lstStyle/>
          <a:p>
            <a:r>
              <a:rPr lang="en-IN" sz="2400" b="1" i="1" dirty="0">
                <a:effectLst/>
                <a:latin typeface="Times New Roman" panose="02020603050405020304" pitchFamily="18" charset="0"/>
                <a:ea typeface="Times New Roman" panose="02020603050405020304" pitchFamily="18" charset="0"/>
              </a:rPr>
              <a:t>“ A </a:t>
            </a:r>
            <a:r>
              <a:rPr lang="en-IN" sz="2200" b="1" i="1" dirty="0">
                <a:effectLst/>
                <a:latin typeface="Times New Roman" panose="02020603050405020304" pitchFamily="18" charset="0"/>
                <a:ea typeface="Times New Roman" panose="02020603050405020304" pitchFamily="18" charset="0"/>
              </a:rPr>
              <a:t>COMPAR</a:t>
            </a:r>
            <a:r>
              <a:rPr lang="en-IN" sz="2200" b="1" i="1" dirty="0">
                <a:latin typeface="Times New Roman" panose="02020603050405020304" pitchFamily="18" charset="0"/>
                <a:ea typeface="Times New Roman" panose="02020603050405020304" pitchFamily="18" charset="0"/>
              </a:rPr>
              <a:t>A</a:t>
            </a:r>
            <a:r>
              <a:rPr lang="en-IN" sz="2200" b="1" i="1" dirty="0">
                <a:effectLst/>
                <a:latin typeface="Times New Roman" panose="02020603050405020304" pitchFamily="18" charset="0"/>
                <a:ea typeface="Times New Roman" panose="02020603050405020304" pitchFamily="18" charset="0"/>
              </a:rPr>
              <a:t>TIVE </a:t>
            </a:r>
            <a:r>
              <a:rPr lang="en-IN" sz="2400" b="1" i="1" dirty="0">
                <a:effectLst/>
                <a:latin typeface="Times New Roman" panose="02020603050405020304" pitchFamily="18" charset="0"/>
                <a:ea typeface="Times New Roman" panose="02020603050405020304" pitchFamily="18" charset="0"/>
              </a:rPr>
              <a:t>CLINICAL STUDY </a:t>
            </a:r>
            <a:r>
              <a:rPr lang="en-IN" sz="2200" b="1" i="1" dirty="0">
                <a:effectLst/>
                <a:latin typeface="Times New Roman" panose="02020603050405020304" pitchFamily="18" charset="0"/>
                <a:ea typeface="Times New Roman" panose="02020603050405020304" pitchFamily="18" charset="0"/>
              </a:rPr>
              <a:t>TO EVALUATE THE EFFECT OF KASEESADI AVACHOORNANA AND ARAGWADHA AVACHOORNANA IN MANAGEMENT OF DUSTA VRANA W.S.R TO NON-HEALING ULCER” </a:t>
            </a:r>
            <a:br>
              <a:rPr lang="en-IN" sz="2200" b="1" i="1" dirty="0">
                <a:effectLst/>
                <a:latin typeface="Times New Roman" panose="02020603050405020304" pitchFamily="18" charset="0"/>
                <a:ea typeface="Times New Roman" panose="02020603050405020304" pitchFamily="18" charset="0"/>
              </a:rPr>
            </a:br>
            <a:br>
              <a:rPr lang="en-IN" sz="2200" i="1" dirty="0">
                <a:effectLst/>
                <a:latin typeface="Calibri" panose="020F0502020204030204" pitchFamily="34" charset="0"/>
                <a:ea typeface="Calibri" panose="020F0502020204030204" pitchFamily="34" charset="0"/>
              </a:rPr>
            </a:br>
            <a:endParaRPr lang="en-IN" sz="2200" i="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0D2DB9F-8BF1-3501-29D0-C03834B05CB1}"/>
              </a:ext>
            </a:extLst>
          </p:cNvPr>
          <p:cNvSpPr>
            <a:spLocks noGrp="1"/>
          </p:cNvSpPr>
          <p:nvPr>
            <p:ph type="subTitle" idx="1"/>
          </p:nvPr>
        </p:nvSpPr>
        <p:spPr>
          <a:xfrm>
            <a:off x="704193" y="2647950"/>
            <a:ext cx="10857186" cy="4057650"/>
          </a:xfrm>
        </p:spPr>
        <p:txBody>
          <a:bodyPr>
            <a:normAutofit fontScale="92500" lnSpcReduction="20000"/>
          </a:bodyPr>
          <a:lstStyle/>
          <a:p>
            <a:pPr>
              <a:lnSpc>
                <a:spcPct val="100000"/>
              </a:lnSpc>
            </a:pPr>
            <a:r>
              <a:rPr lang="en-US" sz="1800" dirty="0">
                <a:latin typeface="Times New Roman" panose="02020603050405020304" pitchFamily="18" charset="0"/>
                <a:cs typeface="Times New Roman" panose="02020603050405020304" pitchFamily="18" charset="0"/>
              </a:rPr>
              <a:t> Presenter:</a:t>
            </a:r>
          </a:p>
          <a:p>
            <a:pPr>
              <a:lnSpc>
                <a:spcPct val="100000"/>
              </a:lnSpc>
            </a:pPr>
            <a:r>
              <a:rPr lang="en-US" sz="1800" dirty="0">
                <a:latin typeface="Times New Roman" panose="02020603050405020304" pitchFamily="18" charset="0"/>
                <a:cs typeface="Times New Roman" panose="02020603050405020304" pitchFamily="18" charset="0"/>
              </a:rPr>
              <a:t>Dr. AISHWARYA BELLARY</a:t>
            </a:r>
          </a:p>
          <a:p>
            <a:pPr>
              <a:lnSpc>
                <a:spcPct val="100000"/>
              </a:lnSpc>
            </a:pPr>
            <a:r>
              <a:rPr lang="en-US" sz="1800" dirty="0">
                <a:latin typeface="Times New Roman" panose="02020603050405020304" pitchFamily="18" charset="0"/>
                <a:cs typeface="Times New Roman" panose="02020603050405020304" pitchFamily="18" charset="0"/>
              </a:rPr>
              <a:t>1</a:t>
            </a:r>
            <a:r>
              <a:rPr lang="en-US" sz="1800" baseline="30000" dirty="0">
                <a:latin typeface="Times New Roman" panose="02020603050405020304" pitchFamily="18" charset="0"/>
                <a:cs typeface="Times New Roman" panose="02020603050405020304" pitchFamily="18" charset="0"/>
              </a:rPr>
              <a:t>st</a:t>
            </a:r>
            <a:r>
              <a:rPr lang="en-US" sz="1800" dirty="0">
                <a:latin typeface="Times New Roman" panose="02020603050405020304" pitchFamily="18" charset="0"/>
                <a:cs typeface="Times New Roman" panose="02020603050405020304" pitchFamily="18" charset="0"/>
              </a:rPr>
              <a:t> YEAR PG SCHOLAR</a:t>
            </a:r>
          </a:p>
          <a:p>
            <a:pPr>
              <a:lnSpc>
                <a:spcPct val="100000"/>
              </a:lnSpc>
            </a:pPr>
            <a:r>
              <a:rPr lang="en-US" sz="1800" dirty="0">
                <a:latin typeface="Times New Roman" panose="02020603050405020304" pitchFamily="18" charset="0"/>
                <a:cs typeface="Times New Roman" panose="02020603050405020304" pitchFamily="18" charset="0"/>
              </a:rPr>
              <a:t>DEPARTMENT OF PG STUDIES IN SHALYA TANTRA</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a:t>
            </a:r>
          </a:p>
          <a:p>
            <a:pPr algn="l"/>
            <a:r>
              <a:rPr lang="en-US" sz="1800" dirty="0">
                <a:latin typeface="Times New Roman" panose="02020603050405020304" pitchFamily="18" charset="0"/>
                <a:cs typeface="Times New Roman" panose="02020603050405020304" pitchFamily="18" charset="0"/>
              </a:rPr>
              <a:t>GUIDE:                                                                                                                         CO-GUIDE</a:t>
            </a:r>
          </a:p>
          <a:p>
            <a:pPr algn="l"/>
            <a:r>
              <a:rPr lang="en-US" sz="1800" dirty="0">
                <a:latin typeface="Times New Roman" panose="02020603050405020304" pitchFamily="18" charset="0"/>
                <a:cs typeface="Times New Roman" panose="02020603050405020304" pitchFamily="18" charset="0"/>
              </a:rPr>
              <a:t>Dr ISHWAR KATTEWADI                                                                                          Dr. SHRIDHAR B. WADDAR</a:t>
            </a:r>
          </a:p>
          <a:p>
            <a:pPr algn="l"/>
            <a:r>
              <a:rPr lang="en-US" sz="1800" dirty="0">
                <a:latin typeface="Times New Roman" panose="02020603050405020304" pitchFamily="18" charset="0"/>
                <a:cs typeface="Times New Roman" panose="02020603050405020304" pitchFamily="18" charset="0"/>
              </a:rPr>
              <a:t>PROFESSOR                                                                                                                 ASST PROFESSOR          </a:t>
            </a:r>
          </a:p>
          <a:p>
            <a:pPr algn="l"/>
            <a:r>
              <a:rPr lang="en-US" sz="1800" dirty="0">
                <a:latin typeface="Times New Roman" panose="02020603050405020304" pitchFamily="18" charset="0"/>
                <a:cs typeface="Times New Roman" panose="02020603050405020304" pitchFamily="18" charset="0"/>
              </a:rPr>
              <a:t>Department of Shalya Tantra                                                                                        Department of Shalya Tantra</a:t>
            </a:r>
          </a:p>
          <a:p>
            <a:pPr algn="l"/>
            <a:r>
              <a:rPr lang="en-US" sz="1800" dirty="0">
                <a:latin typeface="Times New Roman" panose="02020603050405020304" pitchFamily="18" charset="0"/>
                <a:cs typeface="Times New Roman" panose="02020603050405020304" pitchFamily="18" charset="0"/>
              </a:rPr>
              <a:t>SDMT’s AMC, Terdal                                                                                                  SDMT’s AMC, Terdal</a:t>
            </a:r>
          </a:p>
          <a:p>
            <a:pPr algn="l"/>
            <a:endParaRPr lang="en-US"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4377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DA54C6-0A63-69A1-0AF6-82A2D1499388}"/>
              </a:ext>
            </a:extLst>
          </p:cNvPr>
          <p:cNvSpPr>
            <a:spLocks noGrp="1"/>
          </p:cNvSpPr>
          <p:nvPr>
            <p:ph idx="1"/>
          </p:nvPr>
        </p:nvSpPr>
        <p:spPr>
          <a:xfrm>
            <a:off x="417689" y="417689"/>
            <a:ext cx="11085689" cy="6310488"/>
          </a:xfrm>
        </p:spPr>
        <p:txBody>
          <a:bodyPr/>
          <a:lstStyle/>
          <a:p>
            <a:pPr marL="0" indent="0" algn="ctr">
              <a:lnSpc>
                <a:spcPct val="115000"/>
              </a:lnSpc>
              <a:spcAft>
                <a:spcPts val="1000"/>
              </a:spcAft>
              <a:buNone/>
            </a:pPr>
            <a:r>
              <a:rPr lang="en-IN" sz="2400" b="1" dirty="0">
                <a:effectLst/>
                <a:latin typeface="Times New Roman" panose="02020603050405020304" pitchFamily="18" charset="0"/>
                <a:ea typeface="Times New Roman" panose="02020603050405020304" pitchFamily="18" charset="0"/>
              </a:rPr>
              <a:t>PREVIOUS RESEARCH WORK</a:t>
            </a:r>
            <a:endParaRPr lang="en-IN" sz="2400" dirty="0">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Dane P R. A Comparative Study of Dhataki Choorna Avachoornana in The Management Of Dushta-Vrana. Shalya Tantra. Shri Radhakisan Toshniwal Ayurved Mahavidyalaya, Akola . 2006</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Anoop Ajit . Role Of Aragwadha Avachoornana in The Management of Dushta Vrana. Sri Dharmasthala Manjunatheshwara College of Ayurveda and Hospital, Hassan. 2015</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Surwade Veena. To Study The Shodhana Effect of Dhataki Choorna Avachoornana In Dushta Vrana. SMBT Ayurved College and Hospital, Igatpuri, Nashik. 1996</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Chavan Avinash S . To Study the Effect Of Nirgundi Choorna Avachoornana On Pramehaja Vrana i.e., Diabetic Wounds. SMBT Ayurved College &amp; Hospital, Igatpuri, Nashik . 2005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71939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ED9159-91F2-AF34-1260-5D4F3E38B8C9}"/>
              </a:ext>
            </a:extLst>
          </p:cNvPr>
          <p:cNvSpPr>
            <a:spLocks noGrp="1"/>
          </p:cNvSpPr>
          <p:nvPr>
            <p:ph idx="1"/>
          </p:nvPr>
        </p:nvSpPr>
        <p:spPr>
          <a:xfrm>
            <a:off x="838200" y="683172"/>
            <a:ext cx="10515600" cy="5493791"/>
          </a:xfrm>
        </p:spPr>
        <p:txBody>
          <a:bodyPr/>
          <a:lstStyle/>
          <a:p>
            <a:pPr marL="0" indent="0" algn="ctr">
              <a:lnSpc>
                <a:spcPct val="115000"/>
              </a:lnSpc>
              <a:spcAft>
                <a:spcPts val="1000"/>
              </a:spcAft>
              <a:buNone/>
            </a:pPr>
            <a:r>
              <a:rPr lang="en-IN" sz="1800" b="1" dirty="0">
                <a:effectLst/>
                <a:latin typeface="Times New Roman" panose="02020603050405020304" pitchFamily="18" charset="0"/>
                <a:ea typeface="Times New Roman" panose="02020603050405020304" pitchFamily="18" charset="0"/>
              </a:rPr>
              <a:t> </a:t>
            </a:r>
            <a:r>
              <a:rPr lang="en-IN" sz="2400" b="1" dirty="0">
                <a:effectLst/>
                <a:latin typeface="Times New Roman" panose="02020603050405020304" pitchFamily="18" charset="0"/>
                <a:ea typeface="Times New Roman" panose="02020603050405020304" pitchFamily="18" charset="0"/>
              </a:rPr>
              <a:t>AIMS AND OBJECTIVES</a:t>
            </a:r>
            <a:endParaRPr lang="en-IN" sz="2400" dirty="0">
              <a:effectLst/>
              <a:latin typeface="Calibri" panose="020F0502020204030204" pitchFamily="34" charset="0"/>
              <a:ea typeface="Calibri" panose="020F0502020204030204" pitchFamily="34" charset="0"/>
            </a:endParaRPr>
          </a:p>
          <a:p>
            <a:pPr marL="0" indent="0" algn="just">
              <a:lnSpc>
                <a:spcPct val="115000"/>
              </a:lnSpc>
              <a:spcAft>
                <a:spcPts val="1000"/>
              </a:spcAft>
              <a:buNone/>
            </a:pPr>
            <a:r>
              <a:rPr lang="en-IN" sz="1800" b="1" dirty="0">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Calibri" panose="020F0502020204030204" pitchFamily="34" charset="0"/>
            </a:endParaRPr>
          </a:p>
          <a:p>
            <a:pPr marL="342900" lvl="0" indent="-342900" algn="just">
              <a:lnSpc>
                <a:spcPct val="150000"/>
              </a:lnSpc>
              <a:spcAft>
                <a:spcPts val="1000"/>
              </a:spcAft>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evaluate the effect of </a:t>
            </a: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Kaseesadi Avachoornana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the management of </a:t>
            </a: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Dushta vrana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w.s.r to Non-Healing Ulcer.</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compare the effect of </a:t>
            </a: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Kaseesadi </a:t>
            </a:r>
            <a:r>
              <a:rPr lang="en-IN" sz="20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vachoornana</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Aragwadha Avachoornana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the management of </a:t>
            </a: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Dushta vrana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w.s.r to Non-Healing Ulcer. </a:t>
            </a:r>
            <a:endParaRPr lang="en-IN" sz="2000" dirty="0">
              <a:effectLst/>
              <a:latin typeface="Times New Roman" panose="02020603050405020304" pitchFamily="18" charset="0"/>
              <a:ea typeface="Noto Sans Symbols"/>
              <a:cs typeface="Times New Roman" panose="02020603050405020304" pitchFamily="18" charset="0"/>
            </a:endParaRPr>
          </a:p>
          <a:p>
            <a:endParaRPr lang="en-IN" dirty="0"/>
          </a:p>
        </p:txBody>
      </p:sp>
    </p:spTree>
    <p:extLst>
      <p:ext uri="{BB962C8B-B14F-4D97-AF65-F5344CB8AC3E}">
        <p14:creationId xmlns:p14="http://schemas.microsoft.com/office/powerpoint/2010/main" val="2863581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6172D5-98B8-A2E1-04D5-C97B0863FE65}"/>
              </a:ext>
            </a:extLst>
          </p:cNvPr>
          <p:cNvSpPr>
            <a:spLocks noGrp="1"/>
          </p:cNvSpPr>
          <p:nvPr>
            <p:ph idx="1"/>
          </p:nvPr>
        </p:nvSpPr>
        <p:spPr>
          <a:xfrm>
            <a:off x="666044" y="519288"/>
            <a:ext cx="10687756" cy="6186311"/>
          </a:xfrm>
        </p:spPr>
        <p:txBody>
          <a:bodyPr>
            <a:normAutofit fontScale="92500" lnSpcReduction="20000"/>
          </a:bodyPr>
          <a:lstStyle/>
          <a:p>
            <a:pPr marL="0" indent="0" algn="ctr">
              <a:lnSpc>
                <a:spcPct val="115000"/>
              </a:lnSpc>
              <a:spcAft>
                <a:spcPts val="1000"/>
              </a:spcAft>
              <a:buNone/>
            </a:pPr>
            <a:r>
              <a:rPr lang="en-IN" sz="2600" b="1" dirty="0">
                <a:effectLst/>
                <a:latin typeface="Times New Roman" panose="02020603050405020304" pitchFamily="18" charset="0"/>
                <a:ea typeface="Times New Roman" panose="02020603050405020304" pitchFamily="18" charset="0"/>
              </a:rPr>
              <a:t>HYPOTHESIS</a:t>
            </a:r>
            <a:endParaRPr lang="en-IN" sz="2600" dirty="0">
              <a:effectLst/>
              <a:latin typeface="Calibri" panose="020F0502020204030204" pitchFamily="34" charset="0"/>
              <a:ea typeface="Calibri" panose="020F0502020204030204" pitchFamily="34" charset="0"/>
            </a:endParaRPr>
          </a:p>
          <a:p>
            <a:pPr marL="0" indent="0">
              <a:lnSpc>
                <a:spcPct val="115000"/>
              </a:lnSpc>
              <a:spcAft>
                <a:spcPts val="1000"/>
              </a:spcAft>
              <a:buNone/>
            </a:pPr>
            <a:r>
              <a:rPr lang="en-IN" sz="2200" b="1" dirty="0">
                <a:effectLst/>
                <a:latin typeface="Times New Roman" panose="02020603050405020304" pitchFamily="18" charset="0"/>
                <a:ea typeface="Times New Roman" panose="02020603050405020304" pitchFamily="18" charset="0"/>
              </a:rPr>
              <a:t>NULL HYPOTHESIS:</a:t>
            </a:r>
            <a:endParaRPr lang="en-IN" sz="2200" dirty="0">
              <a:effectLst/>
              <a:latin typeface="Calibri" panose="020F0502020204030204" pitchFamily="34" charset="0"/>
              <a:ea typeface="Calibri" panose="020F0502020204030204" pitchFamily="34" charset="0"/>
            </a:endParaRPr>
          </a:p>
          <a:p>
            <a:pPr algn="just">
              <a:lnSpc>
                <a:spcPct val="115000"/>
              </a:lnSpc>
              <a:spcAft>
                <a:spcPts val="1000"/>
              </a:spcAft>
            </a:pPr>
            <a:r>
              <a:rPr lang="en-IN" sz="2200" b="1" dirty="0">
                <a:effectLst/>
                <a:latin typeface="Times New Roman" panose="02020603050405020304" pitchFamily="18" charset="0"/>
                <a:ea typeface="Times New Roman" panose="02020603050405020304" pitchFamily="18" charset="0"/>
              </a:rPr>
              <a:t>H</a:t>
            </a:r>
            <a:r>
              <a:rPr lang="en-IN" sz="2200" b="1" baseline="-25000" dirty="0">
                <a:effectLst/>
                <a:latin typeface="Times New Roman" panose="02020603050405020304" pitchFamily="18" charset="0"/>
                <a:ea typeface="Times New Roman" panose="02020603050405020304" pitchFamily="18" charset="0"/>
              </a:rPr>
              <a:t>0</a:t>
            </a:r>
            <a:r>
              <a:rPr lang="en-IN" sz="2200" dirty="0">
                <a:effectLst/>
                <a:latin typeface="Times New Roman" panose="02020603050405020304" pitchFamily="18" charset="0"/>
                <a:ea typeface="Times New Roman" panose="02020603050405020304" pitchFamily="18" charset="0"/>
              </a:rPr>
              <a:t>- </a:t>
            </a:r>
            <a:r>
              <a:rPr lang="en-IN" sz="2200" i="1" dirty="0">
                <a:effectLst/>
                <a:latin typeface="Times New Roman" panose="02020603050405020304" pitchFamily="18" charset="0"/>
                <a:ea typeface="Times New Roman" panose="02020603050405020304" pitchFamily="18" charset="0"/>
              </a:rPr>
              <a:t>Kaseesadi Avachoornana </a:t>
            </a:r>
            <a:r>
              <a:rPr lang="en-IN" sz="2200" dirty="0">
                <a:effectLst/>
                <a:latin typeface="Times New Roman" panose="02020603050405020304" pitchFamily="18" charset="0"/>
                <a:ea typeface="Times New Roman" panose="02020603050405020304" pitchFamily="18" charset="0"/>
              </a:rPr>
              <a:t>is not effective in the management of </a:t>
            </a:r>
            <a:r>
              <a:rPr lang="en-IN" sz="2200" i="1" dirty="0">
                <a:effectLst/>
                <a:latin typeface="Times New Roman" panose="02020603050405020304" pitchFamily="18" charset="0"/>
                <a:ea typeface="Times New Roman" panose="02020603050405020304" pitchFamily="18" charset="0"/>
              </a:rPr>
              <a:t>Dushta Vrana </a:t>
            </a:r>
            <a:r>
              <a:rPr lang="en-IN" sz="2200" dirty="0">
                <a:effectLst/>
                <a:latin typeface="Times New Roman" panose="02020603050405020304" pitchFamily="18" charset="0"/>
                <a:ea typeface="Times New Roman" panose="02020603050405020304" pitchFamily="18" charset="0"/>
              </a:rPr>
              <a:t>w.s.r to Non-Healing Ulce</a:t>
            </a:r>
            <a:r>
              <a:rPr lang="en-IN" sz="2200" dirty="0">
                <a:latin typeface="Times New Roman" panose="02020603050405020304" pitchFamily="18" charset="0"/>
                <a:ea typeface="Times New Roman" panose="02020603050405020304" pitchFamily="18" charset="0"/>
              </a:rPr>
              <a:t>r</a:t>
            </a:r>
            <a:r>
              <a:rPr lang="en-IN" sz="2200" dirty="0">
                <a:effectLst/>
                <a:latin typeface="Times New Roman" panose="02020603050405020304" pitchFamily="18" charset="0"/>
                <a:ea typeface="Times New Roman" panose="02020603050405020304" pitchFamily="18" charset="0"/>
              </a:rPr>
              <a:t>.</a:t>
            </a:r>
            <a:endParaRPr lang="en-IN" sz="2200" dirty="0">
              <a:effectLst/>
              <a:latin typeface="Calibri" panose="020F0502020204030204" pitchFamily="34" charset="0"/>
              <a:ea typeface="Calibri" panose="020F0502020204030204" pitchFamily="34" charset="0"/>
            </a:endParaRPr>
          </a:p>
          <a:p>
            <a:pPr marL="0" indent="0" algn="just">
              <a:lnSpc>
                <a:spcPct val="115000"/>
              </a:lnSpc>
              <a:spcAft>
                <a:spcPts val="1000"/>
              </a:spcAft>
              <a:buNone/>
            </a:pPr>
            <a:r>
              <a:rPr lang="en-IN" sz="2200" b="1" dirty="0">
                <a:effectLst/>
                <a:latin typeface="Times New Roman" panose="02020603050405020304" pitchFamily="18" charset="0"/>
                <a:ea typeface="Times New Roman" panose="02020603050405020304" pitchFamily="18" charset="0"/>
              </a:rPr>
              <a:t>ALTERNATE HYPOTHESIS:</a:t>
            </a:r>
            <a:endParaRPr lang="en-IN" sz="2200" dirty="0">
              <a:latin typeface="Calibri" panose="020F0502020204030204" pitchFamily="34" charset="0"/>
              <a:ea typeface="Calibri" panose="020F0502020204030204" pitchFamily="34" charset="0"/>
            </a:endParaRPr>
          </a:p>
          <a:p>
            <a:pPr algn="just">
              <a:lnSpc>
                <a:spcPct val="115000"/>
              </a:lnSpc>
              <a:spcAft>
                <a:spcPts val="1000"/>
              </a:spcAft>
            </a:pPr>
            <a:r>
              <a:rPr lang="en-IN" sz="2200" b="1" dirty="0">
                <a:effectLst/>
                <a:latin typeface="Times New Roman" panose="02020603050405020304" pitchFamily="18" charset="0"/>
                <a:ea typeface="Times New Roman" panose="02020603050405020304" pitchFamily="18" charset="0"/>
              </a:rPr>
              <a:t>H</a:t>
            </a:r>
            <a:r>
              <a:rPr lang="en-IN" sz="2200" b="1" baseline="-25000" dirty="0">
                <a:effectLst/>
                <a:latin typeface="Times New Roman" panose="02020603050405020304" pitchFamily="18" charset="0"/>
                <a:ea typeface="Times New Roman" panose="02020603050405020304" pitchFamily="18" charset="0"/>
              </a:rPr>
              <a:t>1</a:t>
            </a:r>
            <a:r>
              <a:rPr lang="en-IN" sz="2200" dirty="0">
                <a:effectLst/>
                <a:latin typeface="Times New Roman" panose="02020603050405020304" pitchFamily="18" charset="0"/>
                <a:ea typeface="Times New Roman" panose="02020603050405020304" pitchFamily="18" charset="0"/>
              </a:rPr>
              <a:t>- </a:t>
            </a:r>
            <a:r>
              <a:rPr lang="en-IN" sz="2200" i="1" dirty="0">
                <a:effectLst/>
                <a:latin typeface="Times New Roman" panose="02020603050405020304" pitchFamily="18" charset="0"/>
                <a:ea typeface="Times New Roman" panose="02020603050405020304" pitchFamily="18" charset="0"/>
              </a:rPr>
              <a:t>Kaseesadi Avachoornana </a:t>
            </a:r>
            <a:r>
              <a:rPr lang="en-IN" sz="2200" dirty="0">
                <a:effectLst/>
                <a:latin typeface="Times New Roman" panose="02020603050405020304" pitchFamily="18" charset="0"/>
                <a:ea typeface="Times New Roman" panose="02020603050405020304" pitchFamily="18" charset="0"/>
              </a:rPr>
              <a:t>is effective in the management of </a:t>
            </a:r>
            <a:r>
              <a:rPr lang="en-IN" sz="2200" i="1" dirty="0">
                <a:effectLst/>
                <a:latin typeface="Times New Roman" panose="02020603050405020304" pitchFamily="18" charset="0"/>
                <a:ea typeface="Times New Roman" panose="02020603050405020304" pitchFamily="18" charset="0"/>
              </a:rPr>
              <a:t>Dushta Vrana </a:t>
            </a:r>
            <a:r>
              <a:rPr lang="en-IN" sz="2200" dirty="0">
                <a:effectLst/>
                <a:latin typeface="Times New Roman" panose="02020603050405020304" pitchFamily="18" charset="0"/>
                <a:ea typeface="Times New Roman" panose="02020603050405020304" pitchFamily="18" charset="0"/>
              </a:rPr>
              <a:t>w.s.r to Non-Healing Ulcer. </a:t>
            </a:r>
            <a:endParaRPr lang="en-IN" sz="2200" dirty="0">
              <a:effectLst/>
              <a:latin typeface="Calibri" panose="020F0502020204030204" pitchFamily="34" charset="0"/>
              <a:ea typeface="Calibri" panose="020F0502020204030204" pitchFamily="34" charset="0"/>
            </a:endParaRPr>
          </a:p>
          <a:p>
            <a:pPr algn="just">
              <a:lnSpc>
                <a:spcPct val="115000"/>
              </a:lnSpc>
              <a:spcAft>
                <a:spcPts val="1000"/>
              </a:spcAft>
            </a:pPr>
            <a:r>
              <a:rPr lang="en-IN" sz="2200" b="1" dirty="0">
                <a:effectLst/>
                <a:latin typeface="Times New Roman" panose="02020603050405020304" pitchFamily="18" charset="0"/>
                <a:ea typeface="Times New Roman" panose="02020603050405020304" pitchFamily="18" charset="0"/>
              </a:rPr>
              <a:t>H</a:t>
            </a:r>
            <a:r>
              <a:rPr lang="en-IN" sz="2200" b="1" baseline="-25000" dirty="0">
                <a:effectLst/>
                <a:latin typeface="Times New Roman" panose="02020603050405020304" pitchFamily="18" charset="0"/>
                <a:ea typeface="Times New Roman" panose="02020603050405020304" pitchFamily="18" charset="0"/>
              </a:rPr>
              <a:t>2</a:t>
            </a:r>
            <a:r>
              <a:rPr lang="en-IN" sz="2200" b="1" dirty="0">
                <a:effectLst/>
                <a:latin typeface="Times New Roman" panose="02020603050405020304" pitchFamily="18" charset="0"/>
                <a:ea typeface="Times New Roman" panose="02020603050405020304" pitchFamily="18" charset="0"/>
              </a:rPr>
              <a:t>- </a:t>
            </a:r>
            <a:r>
              <a:rPr lang="en-IN" sz="2200" i="1" dirty="0">
                <a:effectLst/>
                <a:latin typeface="Times New Roman" panose="02020603050405020304" pitchFamily="18" charset="0"/>
                <a:ea typeface="Times New Roman" panose="02020603050405020304" pitchFamily="18" charset="0"/>
              </a:rPr>
              <a:t>Kaseesadi Avachoornana </a:t>
            </a:r>
            <a:r>
              <a:rPr lang="en-IN" sz="2200" dirty="0">
                <a:effectLst/>
                <a:latin typeface="Times New Roman" panose="02020603050405020304" pitchFamily="18" charset="0"/>
                <a:ea typeface="Times New Roman" panose="02020603050405020304" pitchFamily="18" charset="0"/>
              </a:rPr>
              <a:t>is more effective than </a:t>
            </a:r>
            <a:r>
              <a:rPr lang="en-IN" sz="2200" i="1" dirty="0">
                <a:effectLst/>
                <a:latin typeface="Times New Roman" panose="02020603050405020304" pitchFamily="18" charset="0"/>
                <a:ea typeface="Times New Roman" panose="02020603050405020304" pitchFamily="18" charset="0"/>
              </a:rPr>
              <a:t>Aragwadha </a:t>
            </a:r>
            <a:r>
              <a:rPr lang="en-IN" sz="2200" i="1" dirty="0">
                <a:latin typeface="Times New Roman" panose="02020603050405020304" pitchFamily="18" charset="0"/>
                <a:ea typeface="Times New Roman" panose="02020603050405020304" pitchFamily="18" charset="0"/>
              </a:rPr>
              <a:t>A</a:t>
            </a:r>
            <a:r>
              <a:rPr lang="en-IN" sz="2200" i="1" dirty="0">
                <a:effectLst/>
                <a:latin typeface="Times New Roman" panose="02020603050405020304" pitchFamily="18" charset="0"/>
                <a:ea typeface="Times New Roman" panose="02020603050405020304" pitchFamily="18" charset="0"/>
              </a:rPr>
              <a:t>vachoornana</a:t>
            </a:r>
            <a:r>
              <a:rPr lang="en-IN" sz="2200" dirty="0">
                <a:effectLst/>
                <a:latin typeface="Times New Roman" panose="02020603050405020304" pitchFamily="18" charset="0"/>
                <a:ea typeface="Times New Roman" panose="02020603050405020304" pitchFamily="18" charset="0"/>
              </a:rPr>
              <a:t> in the management of </a:t>
            </a:r>
            <a:r>
              <a:rPr lang="en-IN" sz="2200" i="1" dirty="0">
                <a:effectLst/>
                <a:latin typeface="Times New Roman" panose="02020603050405020304" pitchFamily="18" charset="0"/>
                <a:ea typeface="Times New Roman" panose="02020603050405020304" pitchFamily="18" charset="0"/>
              </a:rPr>
              <a:t>Dushta vrana </a:t>
            </a:r>
            <a:r>
              <a:rPr lang="en-IN" sz="2200" dirty="0">
                <a:effectLst/>
                <a:latin typeface="Times New Roman" panose="02020603050405020304" pitchFamily="18" charset="0"/>
                <a:ea typeface="Times New Roman" panose="02020603050405020304" pitchFamily="18" charset="0"/>
              </a:rPr>
              <a:t>w.s.r to Non-Healing Ulcer.</a:t>
            </a:r>
            <a:endParaRPr lang="en-IN" sz="2200" dirty="0">
              <a:effectLst/>
              <a:latin typeface="Calibri" panose="020F0502020204030204" pitchFamily="34" charset="0"/>
              <a:ea typeface="Calibri" panose="020F0502020204030204" pitchFamily="34" charset="0"/>
            </a:endParaRPr>
          </a:p>
          <a:p>
            <a:pPr algn="just">
              <a:lnSpc>
                <a:spcPct val="115000"/>
              </a:lnSpc>
              <a:spcAft>
                <a:spcPts val="1000"/>
              </a:spcAft>
            </a:pPr>
            <a:r>
              <a:rPr lang="en-IN" sz="2200" b="1" dirty="0">
                <a:effectLst/>
                <a:latin typeface="Times New Roman" panose="02020603050405020304" pitchFamily="18" charset="0"/>
                <a:ea typeface="Times New Roman" panose="02020603050405020304" pitchFamily="18" charset="0"/>
              </a:rPr>
              <a:t>H</a:t>
            </a:r>
            <a:r>
              <a:rPr lang="en-IN" sz="2200" b="1" baseline="-25000" dirty="0">
                <a:effectLst/>
                <a:latin typeface="Times New Roman" panose="02020603050405020304" pitchFamily="18" charset="0"/>
                <a:ea typeface="Times New Roman" panose="02020603050405020304" pitchFamily="18" charset="0"/>
              </a:rPr>
              <a:t>3</a:t>
            </a:r>
            <a:r>
              <a:rPr lang="en-IN" sz="2200" dirty="0">
                <a:effectLst/>
                <a:latin typeface="Times New Roman" panose="02020603050405020304" pitchFamily="18" charset="0"/>
                <a:ea typeface="Times New Roman" panose="02020603050405020304" pitchFamily="18" charset="0"/>
              </a:rPr>
              <a:t>- </a:t>
            </a:r>
            <a:r>
              <a:rPr lang="en-IN" sz="2200" i="1" dirty="0">
                <a:effectLst/>
                <a:latin typeface="Times New Roman" panose="02020603050405020304" pitchFamily="18" charset="0"/>
                <a:ea typeface="Times New Roman" panose="02020603050405020304" pitchFamily="18" charset="0"/>
              </a:rPr>
              <a:t>Kaseesadi Avachoornana </a:t>
            </a:r>
            <a:r>
              <a:rPr lang="en-IN" sz="2200" dirty="0">
                <a:effectLst/>
                <a:latin typeface="Times New Roman" panose="02020603050405020304" pitchFamily="18" charset="0"/>
                <a:ea typeface="Times New Roman" panose="02020603050405020304" pitchFamily="18" charset="0"/>
              </a:rPr>
              <a:t>is less effective than </a:t>
            </a:r>
            <a:r>
              <a:rPr lang="en-IN" sz="2200" i="1" dirty="0">
                <a:effectLst/>
                <a:latin typeface="Times New Roman" panose="02020603050405020304" pitchFamily="18" charset="0"/>
                <a:ea typeface="Times New Roman" panose="02020603050405020304" pitchFamily="18" charset="0"/>
              </a:rPr>
              <a:t>Aragwadha Avachoornana </a:t>
            </a:r>
            <a:r>
              <a:rPr lang="en-IN" sz="2200" dirty="0">
                <a:effectLst/>
                <a:latin typeface="Times New Roman" panose="02020603050405020304" pitchFamily="18" charset="0"/>
                <a:ea typeface="Times New Roman" panose="02020603050405020304" pitchFamily="18" charset="0"/>
              </a:rPr>
              <a:t>in the management of </a:t>
            </a:r>
            <a:r>
              <a:rPr lang="en-IN" sz="2200" i="1" dirty="0">
                <a:effectLst/>
                <a:latin typeface="Times New Roman" panose="02020603050405020304" pitchFamily="18" charset="0"/>
                <a:ea typeface="Times New Roman" panose="02020603050405020304" pitchFamily="18" charset="0"/>
              </a:rPr>
              <a:t>Dushta vrana </a:t>
            </a:r>
            <a:r>
              <a:rPr lang="en-IN" sz="2200" dirty="0">
                <a:effectLst/>
                <a:latin typeface="Times New Roman" panose="02020603050405020304" pitchFamily="18" charset="0"/>
                <a:ea typeface="Times New Roman" panose="02020603050405020304" pitchFamily="18" charset="0"/>
              </a:rPr>
              <a:t>w.s.r to Non-Healing Ulcer. </a:t>
            </a:r>
            <a:endParaRPr lang="en-IN" sz="2200" dirty="0">
              <a:effectLst/>
              <a:latin typeface="Calibri" panose="020F0502020204030204" pitchFamily="34" charset="0"/>
              <a:ea typeface="Calibri" panose="020F0502020204030204" pitchFamily="34" charset="0"/>
            </a:endParaRPr>
          </a:p>
          <a:p>
            <a:pPr algn="just">
              <a:lnSpc>
                <a:spcPct val="115000"/>
              </a:lnSpc>
              <a:spcAft>
                <a:spcPts val="1000"/>
              </a:spcAft>
            </a:pPr>
            <a:r>
              <a:rPr lang="en-IN" sz="2200" b="1" dirty="0">
                <a:effectLst/>
                <a:latin typeface="Times New Roman" panose="02020603050405020304" pitchFamily="18" charset="0"/>
                <a:ea typeface="Times New Roman" panose="02020603050405020304" pitchFamily="18" charset="0"/>
              </a:rPr>
              <a:t>H</a:t>
            </a:r>
            <a:r>
              <a:rPr lang="en-IN" sz="2200" b="1" baseline="-25000" dirty="0">
                <a:effectLst/>
                <a:latin typeface="Times New Roman" panose="02020603050405020304" pitchFamily="18" charset="0"/>
                <a:ea typeface="Times New Roman" panose="02020603050405020304" pitchFamily="18" charset="0"/>
              </a:rPr>
              <a:t>4</a:t>
            </a:r>
            <a:r>
              <a:rPr lang="en-IN" sz="2200" dirty="0">
                <a:effectLst/>
                <a:latin typeface="Times New Roman" panose="02020603050405020304" pitchFamily="18" charset="0"/>
                <a:ea typeface="Times New Roman" panose="02020603050405020304" pitchFamily="18" charset="0"/>
              </a:rPr>
              <a:t>-</a:t>
            </a:r>
            <a:r>
              <a:rPr lang="en-IN" sz="2200" i="1" dirty="0">
                <a:effectLst/>
                <a:latin typeface="Times New Roman" panose="02020603050405020304" pitchFamily="18" charset="0"/>
                <a:ea typeface="Times New Roman" panose="02020603050405020304" pitchFamily="18" charset="0"/>
              </a:rPr>
              <a:t>Kaseesadi Avachoornana </a:t>
            </a:r>
            <a:r>
              <a:rPr lang="en-IN" sz="2200" dirty="0">
                <a:effectLst/>
                <a:latin typeface="Times New Roman" panose="02020603050405020304" pitchFamily="18" charset="0"/>
                <a:ea typeface="Times New Roman" panose="02020603050405020304" pitchFamily="18" charset="0"/>
              </a:rPr>
              <a:t>and </a:t>
            </a:r>
            <a:r>
              <a:rPr lang="en-IN" sz="2200" i="1" dirty="0">
                <a:effectLst/>
                <a:latin typeface="Times New Roman" panose="02020603050405020304" pitchFamily="18" charset="0"/>
                <a:ea typeface="Times New Roman" panose="02020603050405020304" pitchFamily="18" charset="0"/>
              </a:rPr>
              <a:t>Aragwadha Avachoornana </a:t>
            </a:r>
            <a:r>
              <a:rPr lang="en-IN" sz="2200" dirty="0">
                <a:effectLst/>
                <a:latin typeface="Times New Roman" panose="02020603050405020304" pitchFamily="18" charset="0"/>
                <a:ea typeface="Times New Roman" panose="02020603050405020304" pitchFamily="18" charset="0"/>
              </a:rPr>
              <a:t>are equally effective in the management of </a:t>
            </a:r>
            <a:r>
              <a:rPr lang="en-IN" sz="2200" i="1" dirty="0">
                <a:effectLst/>
                <a:latin typeface="Times New Roman" panose="02020603050405020304" pitchFamily="18" charset="0"/>
                <a:ea typeface="Times New Roman" panose="02020603050405020304" pitchFamily="18" charset="0"/>
              </a:rPr>
              <a:t>Dushta vrana </a:t>
            </a:r>
            <a:r>
              <a:rPr lang="en-IN" sz="2200" dirty="0">
                <a:effectLst/>
                <a:latin typeface="Times New Roman" panose="02020603050405020304" pitchFamily="18" charset="0"/>
                <a:ea typeface="Times New Roman" panose="02020603050405020304" pitchFamily="18" charset="0"/>
              </a:rPr>
              <a:t>w.s.r to Non healing Ulcer.</a:t>
            </a:r>
            <a:endParaRPr lang="en-IN" sz="22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645001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09560C-595E-4F09-6A6D-7F8CB715CA33}"/>
              </a:ext>
            </a:extLst>
          </p:cNvPr>
          <p:cNvSpPr>
            <a:spLocks noGrp="1"/>
          </p:cNvSpPr>
          <p:nvPr>
            <p:ph idx="1"/>
          </p:nvPr>
        </p:nvSpPr>
        <p:spPr>
          <a:xfrm>
            <a:off x="838200" y="778933"/>
            <a:ext cx="10515600" cy="5398030"/>
          </a:xfrm>
        </p:spPr>
        <p:txBody>
          <a:bodyPr>
            <a:normAutofit/>
          </a:bodyPr>
          <a:lstStyle/>
          <a:p>
            <a:pPr marL="0" indent="0" algn="ctr">
              <a:lnSpc>
                <a:spcPct val="115000"/>
              </a:lnSpc>
              <a:spcAft>
                <a:spcPts val="1000"/>
              </a:spcAft>
              <a:buNone/>
            </a:pPr>
            <a:r>
              <a:rPr lang="en-IN" sz="2400" b="1" dirty="0">
                <a:effectLst/>
                <a:latin typeface="Times New Roman" panose="02020603050405020304" pitchFamily="18" charset="0"/>
                <a:ea typeface="Calibri" panose="020F0502020204030204" pitchFamily="34" charset="0"/>
              </a:rPr>
              <a:t>MATERIAL AND METHODS</a:t>
            </a:r>
            <a:endParaRPr lang="en-IN" sz="2400" dirty="0">
              <a:effectLst/>
              <a:latin typeface="Calibri" panose="020F0502020204030204" pitchFamily="34" charset="0"/>
              <a:ea typeface="Calibri" panose="020F0502020204030204" pitchFamily="34" charset="0"/>
            </a:endParaRPr>
          </a:p>
          <a:p>
            <a:pPr marL="0" indent="0" algn="just">
              <a:lnSpc>
                <a:spcPct val="115000"/>
              </a:lnSpc>
              <a:spcAft>
                <a:spcPts val="1000"/>
              </a:spcAft>
              <a:buNone/>
            </a:pPr>
            <a:r>
              <a:rPr lang="en-IN" sz="2400" b="1" dirty="0">
                <a:effectLst/>
                <a:latin typeface="Times New Roman" panose="02020603050405020304" pitchFamily="18" charset="0"/>
                <a:ea typeface="Calibri" panose="020F0502020204030204" pitchFamily="34" charset="0"/>
              </a:rPr>
              <a:t> </a:t>
            </a:r>
            <a:r>
              <a:rPr lang="en-IN" sz="2000" b="1" dirty="0">
                <a:effectLst/>
                <a:latin typeface="Times New Roman" panose="02020603050405020304" pitchFamily="18" charset="0"/>
                <a:ea typeface="Calibri" panose="020F0502020204030204" pitchFamily="34" charset="0"/>
              </a:rPr>
              <a:t>MATERIALS:</a:t>
            </a:r>
            <a:endParaRPr lang="en-IN" sz="2000" dirty="0">
              <a:latin typeface="Calibri" panose="020F0502020204030204" pitchFamily="34" charset="0"/>
              <a:ea typeface="Calibri" panose="020F0502020204030204" pitchFamily="34" charset="0"/>
            </a:endParaRPr>
          </a:p>
          <a:p>
            <a:pPr marL="0" indent="0" algn="just">
              <a:lnSpc>
                <a:spcPct val="115000"/>
              </a:lnSpc>
              <a:spcAft>
                <a:spcPts val="1000"/>
              </a:spcAft>
              <a:buNone/>
            </a:pPr>
            <a:r>
              <a:rPr lang="en-IN" sz="2000" b="1" dirty="0">
                <a:effectLst/>
                <a:latin typeface="Times New Roman" panose="02020603050405020304" pitchFamily="18" charset="0"/>
                <a:ea typeface="Calibri" panose="020F0502020204030204" pitchFamily="34" charset="0"/>
              </a:rPr>
              <a:t> SOURCE OF DATA</a:t>
            </a:r>
            <a:r>
              <a:rPr lang="en-IN" sz="2000" dirty="0">
                <a:effectLst/>
                <a:latin typeface="Times New Roman" panose="02020603050405020304" pitchFamily="18" charset="0"/>
                <a:ea typeface="Calibri" panose="020F0502020204030204" pitchFamily="34" charset="0"/>
              </a:rPr>
              <a:t> </a:t>
            </a:r>
            <a:endParaRPr lang="en-IN" sz="2000" dirty="0">
              <a:effectLst/>
              <a:latin typeface="Calibri" panose="020F0502020204030204" pitchFamily="34" charset="0"/>
              <a:ea typeface="Calibri" panose="020F0502020204030204" pitchFamily="34" charset="0"/>
            </a:endParaRPr>
          </a:p>
          <a:p>
            <a:pPr marL="342900" lvl="0" indent="-342900" algn="just">
              <a:lnSpc>
                <a:spcPct val="115000"/>
              </a:lnSpc>
              <a:buFont typeface="+mj-lt"/>
              <a:buAutoNum type="alphaUcPeriod"/>
            </a:pPr>
            <a:r>
              <a:rPr lang="en-IN" sz="2000" b="1" dirty="0">
                <a:effectLst/>
                <a:latin typeface="Times New Roman" panose="02020603050405020304" pitchFamily="18" charset="0"/>
                <a:ea typeface="Calibri" panose="020F0502020204030204" pitchFamily="34" charset="0"/>
              </a:rPr>
              <a:t>LITERARY SOURCE:</a:t>
            </a:r>
            <a:endParaRPr lang="en-IN" sz="2000" b="1" dirty="0">
              <a:effectLst/>
              <a:latin typeface="Calibri" panose="020F0502020204030204" pitchFamily="34" charset="0"/>
              <a:ea typeface="Calibri" panose="020F0502020204030204" pitchFamily="34" charset="0"/>
            </a:endParaRPr>
          </a:p>
          <a:p>
            <a:pPr algn="just">
              <a:lnSpc>
                <a:spcPct val="115000"/>
              </a:lnSpc>
            </a:pPr>
            <a:r>
              <a:rPr lang="en-IN" sz="2000" dirty="0">
                <a:effectLst/>
                <a:latin typeface="Times New Roman" panose="02020603050405020304" pitchFamily="18" charset="0"/>
                <a:ea typeface="Calibri" panose="020F0502020204030204" pitchFamily="34" charset="0"/>
              </a:rPr>
              <a:t>All relevant </a:t>
            </a:r>
            <a:r>
              <a:rPr lang="en-IN" sz="2000" i="1" dirty="0">
                <a:effectLst/>
                <a:latin typeface="Times New Roman" panose="02020603050405020304" pitchFamily="18" charset="0"/>
                <a:ea typeface="Calibri" panose="020F0502020204030204" pitchFamily="34" charset="0"/>
              </a:rPr>
              <a:t>Ayurvedic </a:t>
            </a:r>
            <a:r>
              <a:rPr lang="en-IN" sz="2000" dirty="0">
                <a:effectLst/>
                <a:latin typeface="Times New Roman" panose="02020603050405020304" pitchFamily="18" charset="0"/>
                <a:ea typeface="Calibri" panose="020F0502020204030204" pitchFamily="34" charset="0"/>
              </a:rPr>
              <a:t>classics and Modern textbooks regarding the disease and treatment will be reviewed and documented for the study.</a:t>
            </a:r>
            <a:endParaRPr lang="en-IN" sz="2000" dirty="0">
              <a:effectLst/>
              <a:latin typeface="Calibri" panose="020F0502020204030204" pitchFamily="34" charset="0"/>
              <a:ea typeface="Calibri" panose="020F0502020204030204" pitchFamily="34" charset="0"/>
            </a:endParaRPr>
          </a:p>
          <a:p>
            <a:pPr algn="just">
              <a:lnSpc>
                <a:spcPct val="115000"/>
              </a:lnSpc>
              <a:spcAft>
                <a:spcPts val="1000"/>
              </a:spcAft>
            </a:pPr>
            <a:r>
              <a:rPr lang="en-IN" sz="2000" dirty="0">
                <a:effectLst/>
                <a:latin typeface="Times New Roman" panose="02020603050405020304" pitchFamily="18" charset="0"/>
                <a:ea typeface="Calibri" panose="020F0502020204030204" pitchFamily="34" charset="0"/>
              </a:rPr>
              <a:t>Relevant research articles, journals.</a:t>
            </a:r>
            <a:endParaRPr lang="en-IN" sz="2000" dirty="0">
              <a:effectLst/>
              <a:latin typeface="Calibri" panose="020F0502020204030204" pitchFamily="34" charset="0"/>
              <a:ea typeface="Calibri" panose="020F0502020204030204" pitchFamily="34" charset="0"/>
            </a:endParaRPr>
          </a:p>
          <a:p>
            <a:pPr algn="just">
              <a:lnSpc>
                <a:spcPct val="115000"/>
              </a:lnSpc>
              <a:spcAft>
                <a:spcPts val="1000"/>
              </a:spcAft>
            </a:pPr>
            <a:endParaRPr lang="en-IN" sz="2400" dirty="0">
              <a:effectLst/>
              <a:latin typeface="Calibri" panose="020F0502020204030204" pitchFamily="34" charset="0"/>
              <a:ea typeface="Calibri" panose="020F0502020204030204" pitchFamily="34"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313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4B8CFA-0BD0-7325-8691-2373E4144E8A}"/>
              </a:ext>
            </a:extLst>
          </p:cNvPr>
          <p:cNvSpPr>
            <a:spLocks noGrp="1"/>
          </p:cNvSpPr>
          <p:nvPr>
            <p:ph idx="1"/>
          </p:nvPr>
        </p:nvSpPr>
        <p:spPr>
          <a:xfrm>
            <a:off x="838200" y="767644"/>
            <a:ext cx="10515600" cy="5409319"/>
          </a:xfrm>
        </p:spPr>
        <p:txBody>
          <a:bodyPr>
            <a:normAutofit lnSpcReduction="10000"/>
          </a:bodyPr>
          <a:lstStyle/>
          <a:p>
            <a:pPr marL="0" lvl="0" indent="0" algn="just">
              <a:lnSpc>
                <a:spcPct val="115000"/>
              </a:lnSpc>
              <a:spcAft>
                <a:spcPts val="1000"/>
              </a:spcAft>
              <a:buNone/>
            </a:pPr>
            <a:r>
              <a:rPr lang="en-IN" sz="1800" dirty="0">
                <a:latin typeface="Times New Roman" panose="02020603050405020304" pitchFamily="18" charset="0"/>
                <a:ea typeface="Calibri" panose="020F0502020204030204" pitchFamily="34" charset="0"/>
              </a:rPr>
              <a:t>B</a:t>
            </a:r>
            <a:r>
              <a:rPr lang="en-IN" sz="2000" b="1" dirty="0">
                <a:latin typeface="Times New Roman" panose="02020603050405020304" pitchFamily="18" charset="0"/>
                <a:ea typeface="Calibri" panose="020F0502020204030204" pitchFamily="34" charset="0"/>
              </a:rPr>
              <a:t>. SAMPLE SOURCE:</a:t>
            </a:r>
          </a:p>
          <a:p>
            <a:pPr marL="0" lvl="0" indent="0" algn="just">
              <a:lnSpc>
                <a:spcPct val="150000"/>
              </a:lnSpc>
              <a:spcAft>
                <a:spcPts val="1000"/>
              </a:spcAft>
              <a:buNone/>
            </a:pPr>
            <a:r>
              <a:rPr lang="en-IN" sz="2000" dirty="0">
                <a:effectLst/>
                <a:latin typeface="Times New Roman" panose="02020603050405020304" pitchFamily="18" charset="0"/>
                <a:ea typeface="Calibri" panose="020F0502020204030204" pitchFamily="34" charset="0"/>
              </a:rPr>
              <a:t>        Subjects fulfilling the inclusion criteria will be selected randomly from the OPD/IPD of     Shalya Tantra and Medical camps organized by Padma Ayurveda Hospital &amp; Research Centre, Terdal.</a:t>
            </a:r>
            <a:endParaRPr lang="en-IN" sz="2000" dirty="0">
              <a:effectLst/>
              <a:latin typeface="Calibri" panose="020F0502020204030204" pitchFamily="34" charset="0"/>
              <a:ea typeface="Calibri" panose="020F0502020204030204" pitchFamily="34" charset="0"/>
            </a:endParaRPr>
          </a:p>
          <a:p>
            <a:pPr marL="0" indent="0" algn="just">
              <a:lnSpc>
                <a:spcPct val="150000"/>
              </a:lnSpc>
              <a:spcAft>
                <a:spcPts val="1000"/>
              </a:spcAft>
              <a:buNone/>
            </a:pPr>
            <a:r>
              <a:rPr lang="en-IN" sz="2000" b="1" dirty="0">
                <a:effectLst/>
                <a:latin typeface="Times New Roman" panose="02020603050405020304" pitchFamily="18" charset="0"/>
                <a:ea typeface="Times New Roman" panose="02020603050405020304" pitchFamily="18" charset="0"/>
              </a:rPr>
              <a:t> </a:t>
            </a:r>
            <a:endParaRPr lang="en-IN" sz="2000" b="1" dirty="0">
              <a:latin typeface="Times New Roman" panose="02020603050405020304" pitchFamily="18" charset="0"/>
              <a:ea typeface="Times New Roman" panose="02020603050405020304" pitchFamily="18" charset="0"/>
            </a:endParaRPr>
          </a:p>
          <a:p>
            <a:pPr marL="0" indent="0" algn="just">
              <a:lnSpc>
                <a:spcPct val="115000"/>
              </a:lnSpc>
              <a:spcAft>
                <a:spcPts val="1000"/>
              </a:spcAft>
              <a:buNone/>
            </a:pPr>
            <a:r>
              <a:rPr lang="en-IN" sz="1800" b="1" dirty="0">
                <a:effectLst/>
                <a:latin typeface="Times New Roman" panose="02020603050405020304" pitchFamily="18" charset="0"/>
                <a:ea typeface="Times New Roman" panose="02020603050405020304" pitchFamily="18" charset="0"/>
              </a:rPr>
              <a:t> C. </a:t>
            </a:r>
            <a:r>
              <a:rPr lang="en-IN" sz="2000" b="1" dirty="0">
                <a:effectLst/>
                <a:latin typeface="Times New Roman" panose="02020603050405020304" pitchFamily="18" charset="0"/>
                <a:ea typeface="Times New Roman" panose="02020603050405020304" pitchFamily="18" charset="0"/>
              </a:rPr>
              <a:t>DRUG SOURCE:</a:t>
            </a:r>
            <a:endParaRPr lang="en-IN" sz="2000" dirty="0">
              <a:effectLst/>
              <a:latin typeface="Calibri" panose="020F0502020204030204" pitchFamily="34" charset="0"/>
              <a:ea typeface="Calibri" panose="020F0502020204030204" pitchFamily="34" charset="0"/>
            </a:endParaRPr>
          </a:p>
          <a:p>
            <a:pPr marL="0" indent="0" algn="just">
              <a:lnSpc>
                <a:spcPct val="150000"/>
              </a:lnSpc>
              <a:spcAft>
                <a:spcPts val="1000"/>
              </a:spcAft>
              <a:buNone/>
            </a:pPr>
            <a:r>
              <a:rPr lang="en-IN" sz="1800" dirty="0">
                <a:effectLst/>
                <a:latin typeface="Times New Roman" panose="02020603050405020304" pitchFamily="18" charset="0"/>
                <a:ea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rPr>
              <a:t>Raw drugs will be collected from herbal garden or local market and its proper Identification and Authentication will be done in </a:t>
            </a:r>
            <a:r>
              <a:rPr lang="en-IN" sz="2000" i="1" dirty="0">
                <a:effectLst/>
                <a:latin typeface="Times New Roman" panose="02020603050405020304" pitchFamily="18" charset="0"/>
                <a:ea typeface="Times New Roman" panose="02020603050405020304" pitchFamily="18" charset="0"/>
              </a:rPr>
              <a:t>Dravya Guna</a:t>
            </a:r>
            <a:r>
              <a:rPr lang="en-IN" sz="2000" dirty="0">
                <a:effectLst/>
                <a:latin typeface="Times New Roman" panose="02020603050405020304" pitchFamily="18" charset="0"/>
                <a:ea typeface="Times New Roman" panose="02020603050405020304" pitchFamily="18" charset="0"/>
              </a:rPr>
              <a:t> Department. </a:t>
            </a:r>
            <a:r>
              <a:rPr lang="en-IN" sz="2000" i="1" dirty="0">
                <a:effectLst/>
                <a:latin typeface="Times New Roman" panose="02020603050405020304" pitchFamily="18" charset="0"/>
                <a:ea typeface="Times New Roman" panose="02020603050405020304" pitchFamily="18" charset="0"/>
              </a:rPr>
              <a:t>Kaseesadi choorna and Aragwadha Choorna</a:t>
            </a:r>
            <a:r>
              <a:rPr lang="en-IN" sz="2000" dirty="0">
                <a:effectLst/>
                <a:latin typeface="Times New Roman" panose="02020603050405020304" pitchFamily="18" charset="0"/>
                <a:ea typeface="Times New Roman" panose="02020603050405020304" pitchFamily="18" charset="0"/>
              </a:rPr>
              <a:t> will be prepared by classical reference in department of </a:t>
            </a:r>
            <a:r>
              <a:rPr lang="en-IN" sz="2000" i="1" dirty="0">
                <a:effectLst/>
                <a:latin typeface="Times New Roman" panose="02020603050405020304" pitchFamily="18" charset="0"/>
                <a:ea typeface="Times New Roman" panose="02020603050405020304" pitchFamily="18" charset="0"/>
              </a:rPr>
              <a:t>Rasa shastra</a:t>
            </a:r>
            <a:r>
              <a:rPr lang="en-IN" sz="2000" dirty="0">
                <a:effectLst/>
                <a:latin typeface="Times New Roman" panose="02020603050405020304" pitchFamily="18" charset="0"/>
                <a:ea typeface="Times New Roman" panose="02020603050405020304" pitchFamily="18" charset="0"/>
              </a:rPr>
              <a:t> and </a:t>
            </a:r>
            <a:r>
              <a:rPr lang="en-IN" sz="2000" i="1" dirty="0">
                <a:effectLst/>
                <a:latin typeface="Times New Roman" panose="02020603050405020304" pitchFamily="18" charset="0"/>
                <a:ea typeface="Times New Roman" panose="02020603050405020304" pitchFamily="18" charset="0"/>
              </a:rPr>
              <a:t>Bhaishajya Kalpana</a:t>
            </a:r>
            <a:r>
              <a:rPr lang="en-IN" sz="2000" dirty="0">
                <a:effectLst/>
                <a:latin typeface="Times New Roman" panose="02020603050405020304" pitchFamily="18" charset="0"/>
                <a:ea typeface="Times New Roman" panose="02020603050405020304" pitchFamily="18" charset="0"/>
              </a:rPr>
              <a:t> SDMT’s AMC, Terdal.</a:t>
            </a:r>
            <a:endParaRPr lang="en-IN" sz="2000" dirty="0">
              <a:effectLst/>
              <a:latin typeface="Calibri" panose="020F0502020204030204" pitchFamily="34" charset="0"/>
              <a:ea typeface="Calibri" panose="020F0502020204030204" pitchFamily="34" charset="0"/>
            </a:endParaRPr>
          </a:p>
          <a:p>
            <a:pPr marL="0" indent="0">
              <a:lnSpc>
                <a:spcPct val="150000"/>
              </a:lnSpc>
              <a:buNone/>
            </a:pPr>
            <a:endParaRPr lang="en-IN" dirty="0"/>
          </a:p>
        </p:txBody>
      </p:sp>
    </p:spTree>
    <p:extLst>
      <p:ext uri="{BB962C8B-B14F-4D97-AF65-F5344CB8AC3E}">
        <p14:creationId xmlns:p14="http://schemas.microsoft.com/office/powerpoint/2010/main" val="3401514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9C325-154D-D285-AFC2-A3E5214BCD26}"/>
              </a:ext>
            </a:extLst>
          </p:cNvPr>
          <p:cNvSpPr>
            <a:spLocks noGrp="1"/>
          </p:cNvSpPr>
          <p:nvPr>
            <p:ph idx="1"/>
          </p:nvPr>
        </p:nvSpPr>
        <p:spPr>
          <a:xfrm>
            <a:off x="838200" y="790222"/>
            <a:ext cx="10515600" cy="5386741"/>
          </a:xfrm>
        </p:spPr>
        <p:txBody>
          <a:bodyPr>
            <a:normAutofit/>
          </a:bodyPr>
          <a:lstStyle/>
          <a:p>
            <a:pPr marL="0" indent="0" algn="ctr">
              <a:lnSpc>
                <a:spcPct val="115000"/>
              </a:lnSpc>
              <a:spcAft>
                <a:spcPts val="1000"/>
              </a:spcAft>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METHODS OF COLLECTION OF DATA</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indent="228600" algn="just">
              <a:lnSpc>
                <a:spcPct val="150000"/>
              </a:lnSpc>
              <a:spcAft>
                <a:spcPts val="1000"/>
              </a:spcAft>
            </a:pPr>
            <a:r>
              <a:rPr lang="en-IN" sz="2000" dirty="0">
                <a:effectLst/>
                <a:latin typeface="Times New Roman" panose="02020603050405020304" pitchFamily="18" charset="0"/>
                <a:ea typeface="Calibri" panose="020F0502020204030204" pitchFamily="34" charset="0"/>
              </a:rPr>
              <a:t>Patients irrespective of gender, religion, socio-economic status, place, who are presented with classical sign and symptoms of</a:t>
            </a:r>
            <a:r>
              <a:rPr lang="en-IN" sz="2000" i="1" dirty="0">
                <a:effectLst/>
                <a:latin typeface="Times New Roman" panose="02020603050405020304" pitchFamily="18" charset="0"/>
                <a:ea typeface="Calibri" panose="020F0502020204030204" pitchFamily="34" charset="0"/>
              </a:rPr>
              <a:t> Dushta vrana,</a:t>
            </a:r>
            <a:r>
              <a:rPr lang="en-IN" sz="2000" dirty="0">
                <a:effectLst/>
                <a:latin typeface="Times New Roman" panose="02020603050405020304" pitchFamily="18" charset="0"/>
                <a:ea typeface="Calibri" panose="020F0502020204030204" pitchFamily="34" charset="0"/>
              </a:rPr>
              <a:t> will be selected for study.</a:t>
            </a:r>
            <a:endParaRPr lang="en-IN" sz="2000" dirty="0">
              <a:effectLst/>
              <a:latin typeface="Calibri" panose="020F0502020204030204" pitchFamily="34" charset="0"/>
              <a:ea typeface="Calibri" panose="020F0502020204030204" pitchFamily="34" charset="0"/>
            </a:endParaRPr>
          </a:p>
          <a:p>
            <a:pPr marL="0" indent="0" algn="just">
              <a:lnSpc>
                <a:spcPct val="150000"/>
              </a:lnSpc>
              <a:spcAft>
                <a:spcPts val="1000"/>
              </a:spcAft>
              <a:buNone/>
            </a:pPr>
            <a:r>
              <a:rPr lang="en-IN" sz="2000" b="1" dirty="0">
                <a:effectLst/>
                <a:latin typeface="Times New Roman" panose="02020603050405020304" pitchFamily="18" charset="0"/>
                <a:ea typeface="Calibri" panose="020F0502020204030204" pitchFamily="34" charset="0"/>
              </a:rPr>
              <a:t>     </a:t>
            </a:r>
            <a:r>
              <a:rPr lang="en-IN" sz="2000" b="1" dirty="0">
                <a:latin typeface="Times New Roman" panose="02020603050405020304" pitchFamily="18" charset="0"/>
                <a:ea typeface="Calibri" panose="020F0502020204030204" pitchFamily="34" charset="0"/>
              </a:rPr>
              <a:t>        </a:t>
            </a:r>
            <a:r>
              <a:rPr lang="en-IN" sz="2000" b="1" dirty="0">
                <a:effectLst/>
                <a:latin typeface="Times New Roman" panose="02020603050405020304" pitchFamily="18" charset="0"/>
                <a:ea typeface="Calibri" panose="020F0502020204030204" pitchFamily="34" charset="0"/>
              </a:rPr>
              <a:t>  Study design</a:t>
            </a:r>
            <a:r>
              <a:rPr lang="en-IN" sz="200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A Randomized Comparative Clinical Study between two groups</a:t>
            </a:r>
            <a:r>
              <a:rPr lang="en-IN" sz="2000" dirty="0">
                <a:latin typeface="Times New Roman" panose="02020603050405020304" pitchFamily="18" charset="0"/>
                <a:ea typeface="Calibri" panose="020F0502020204030204" pitchFamily="34" charset="0"/>
              </a:rPr>
              <a:t>.</a:t>
            </a:r>
            <a:endParaRPr lang="en-IN" sz="2000" dirty="0">
              <a:effectLst/>
              <a:latin typeface="Calibri" panose="020F0502020204030204" pitchFamily="34" charset="0"/>
              <a:ea typeface="Calibri" panose="020F0502020204030204" pitchFamily="34" charset="0"/>
            </a:endParaRPr>
          </a:p>
          <a:p>
            <a:pPr marL="0" indent="0" algn="just">
              <a:lnSpc>
                <a:spcPct val="150000"/>
              </a:lnSpc>
              <a:spcAft>
                <a:spcPts val="1000"/>
              </a:spcAft>
              <a:buNone/>
            </a:pPr>
            <a:r>
              <a:rPr lang="en-IN" sz="2000" b="1" dirty="0">
                <a:effectLst/>
                <a:latin typeface="Times New Roman" panose="02020603050405020304" pitchFamily="18" charset="0"/>
                <a:ea typeface="Calibri" panose="020F0502020204030204" pitchFamily="34" charset="0"/>
              </a:rPr>
              <a:t> 	 Sample size – </a:t>
            </a:r>
            <a:r>
              <a:rPr lang="en-IN" sz="2000" dirty="0">
                <a:effectLst/>
                <a:latin typeface="Times New Roman" panose="02020603050405020304" pitchFamily="18" charset="0"/>
                <a:ea typeface="Calibri" panose="020F0502020204030204" pitchFamily="34" charset="0"/>
              </a:rPr>
              <a:t>40</a:t>
            </a:r>
            <a:endParaRPr lang="en-IN" sz="2000" dirty="0">
              <a:effectLst/>
              <a:latin typeface="Calibri" panose="020F0502020204030204" pitchFamily="34" charset="0"/>
              <a:ea typeface="Calibri" panose="020F0502020204030204" pitchFamily="34" charset="0"/>
            </a:endParaRPr>
          </a:p>
          <a:p>
            <a:pPr marL="0" indent="0" algn="ctr">
              <a:lnSpc>
                <a:spcPct val="115000"/>
              </a:lnSpc>
              <a:spcAft>
                <a:spcPts val="1000"/>
              </a:spcAft>
              <a:buNone/>
            </a:pPr>
            <a:r>
              <a:rPr lang="en-IN" sz="2400" b="1" dirty="0">
                <a:effectLst/>
                <a:latin typeface="Times New Roman" panose="02020603050405020304" pitchFamily="18" charset="0"/>
                <a:ea typeface="Times New Roman" panose="02020603050405020304" pitchFamily="18" charset="0"/>
              </a:rPr>
              <a:t>SELECTION CRITERIA</a:t>
            </a:r>
            <a:endParaRPr lang="en-IN" sz="2800" dirty="0">
              <a:effectLst/>
              <a:latin typeface="Calibri" panose="020F0502020204030204" pitchFamily="34" charset="0"/>
              <a:ea typeface="Calibri" panose="020F0502020204030204" pitchFamily="34" charset="0"/>
            </a:endParaRPr>
          </a:p>
          <a:p>
            <a:pPr algn="just">
              <a:lnSpc>
                <a:spcPct val="115000"/>
              </a:lnSpc>
              <a:spcAft>
                <a:spcPts val="1000"/>
              </a:spcAft>
            </a:pPr>
            <a:r>
              <a:rPr lang="en-IN" sz="2000" dirty="0">
                <a:effectLst/>
                <a:latin typeface="Times New Roman" panose="02020603050405020304" pitchFamily="18" charset="0"/>
                <a:ea typeface="Times New Roman" panose="02020603050405020304" pitchFamily="18" charset="0"/>
              </a:rPr>
              <a:t>DIAGNOSTIC CRITERIA</a:t>
            </a:r>
          </a:p>
          <a:p>
            <a:pPr marL="0" indent="0" algn="just">
              <a:lnSpc>
                <a:spcPct val="115000"/>
              </a:lnSpc>
              <a:spcAft>
                <a:spcPts val="1000"/>
              </a:spcAft>
              <a:buNone/>
            </a:pPr>
            <a:r>
              <a:rPr lang="en-IN" sz="2000" dirty="0">
                <a:effectLst/>
                <a:latin typeface="Times New Roman" panose="02020603050405020304" pitchFamily="18" charset="0"/>
                <a:ea typeface="Times New Roman" panose="02020603050405020304" pitchFamily="18" charset="0"/>
              </a:rPr>
              <a:t>   The diagnosis is based on Subjective and objective criteria.</a:t>
            </a:r>
            <a:endParaRPr lang="en-IN" sz="2000" dirty="0">
              <a:effectLs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420224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B570FC-F994-6A36-DCB1-D9B7358039A0}"/>
              </a:ext>
            </a:extLst>
          </p:cNvPr>
          <p:cNvSpPr>
            <a:spLocks noGrp="1"/>
          </p:cNvSpPr>
          <p:nvPr>
            <p:ph idx="1"/>
          </p:nvPr>
        </p:nvSpPr>
        <p:spPr>
          <a:xfrm>
            <a:off x="383822" y="282222"/>
            <a:ext cx="10969978" cy="6575778"/>
          </a:xfrm>
        </p:spPr>
        <p:txBody>
          <a:bodyPr>
            <a:normAutofit lnSpcReduction="10000"/>
          </a:bodyPr>
          <a:lstStyle/>
          <a:p>
            <a:pPr marL="457200" indent="-457200" algn="just">
              <a:lnSpc>
                <a:spcPct val="115000"/>
              </a:lnSpc>
              <a:spcAft>
                <a:spcPts val="1000"/>
              </a:spcAft>
              <a:buAutoNum type="alphaUcPeriod"/>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INCLUSION CRITERIA</a:t>
            </a:r>
          </a:p>
          <a:p>
            <a:pPr algn="just">
              <a:lnSpc>
                <a:spcPct val="115000"/>
              </a:lnSpc>
              <a:spcAft>
                <a:spcPts val="10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Patient between Age group of 30 to 60 years.</a:t>
            </a:r>
            <a:endPar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Wounds of first and </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cond grade</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as per Wagner’s classification.</a:t>
            </a: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Wound associated with less discharge</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 EXCLUSION CRITERIA</a:t>
            </a:r>
          </a:p>
          <a:p>
            <a:pPr marL="342900" lvl="0" indent="-342900" algn="just">
              <a:lnSpc>
                <a:spcPct val="150000"/>
              </a:lnSpc>
              <a:buFont typeface="Symbol" panose="05050102010706020507" pitchFamily="18" charset="2"/>
              <a:buChar char=""/>
              <a:tabLst>
                <a:tab pos="2865755" algn="ctr"/>
              </a:tabLst>
            </a:pPr>
            <a:r>
              <a:rPr lang="en-IN" sz="2000" dirty="0">
                <a:effectLst/>
                <a:latin typeface="Times New Roman" panose="02020603050405020304" pitchFamily="18" charset="0"/>
                <a:ea typeface="Times New Roman" panose="02020603050405020304" pitchFamily="18" charset="0"/>
              </a:rPr>
              <a:t>Wound of third, fourth</a:t>
            </a:r>
            <a:r>
              <a:rPr lang="en-IN" sz="2000" dirty="0">
                <a:latin typeface="Times New Roman" panose="02020603050405020304" pitchFamily="18" charset="0"/>
                <a:ea typeface="Times New Roman" panose="02020603050405020304" pitchFamily="18" charset="0"/>
              </a:rPr>
              <a:t> and</a:t>
            </a:r>
            <a:r>
              <a:rPr lang="en-IN" sz="2000" dirty="0">
                <a:effectLst/>
                <a:latin typeface="Times New Roman" panose="02020603050405020304" pitchFamily="18" charset="0"/>
                <a:ea typeface="Times New Roman" panose="02020603050405020304" pitchFamily="18" charset="0"/>
              </a:rPr>
              <a:t> fifth grade </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as per Wagner’s classification</a:t>
            </a:r>
            <a:r>
              <a:rPr lang="en-IN" sz="2000" dirty="0">
                <a:latin typeface="Times New Roman" panose="02020603050405020304" pitchFamily="18" charset="0"/>
                <a:ea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tabLst>
                <a:tab pos="2865755" algn="ctr"/>
              </a:tabLst>
            </a:pPr>
            <a:r>
              <a:rPr lang="en-IN" sz="2000" dirty="0">
                <a:effectLst/>
                <a:latin typeface="Times New Roman" panose="02020603050405020304" pitchFamily="18" charset="0"/>
                <a:ea typeface="Times New Roman" panose="02020603050405020304" pitchFamily="18" charset="0"/>
              </a:rPr>
              <a:t>Patient with immunocompromised status.</a:t>
            </a:r>
            <a:endParaRPr lang="en-IN" sz="2000" dirty="0">
              <a:effectLst/>
              <a:latin typeface="Calibri" panose="020F0502020204030204" pitchFamily="34" charset="0"/>
              <a:ea typeface="Calibri" panose="020F0502020204030204" pitchFamily="34" charset="0"/>
            </a:endParaRPr>
          </a:p>
          <a:p>
            <a:pPr marL="342900" lvl="0" indent="-342900" algn="just">
              <a:lnSpc>
                <a:spcPct val="150000"/>
              </a:lnSpc>
              <a:spcAft>
                <a:spcPts val="1000"/>
              </a:spcAft>
              <a:buFont typeface="Symbol" panose="05050102010706020507" pitchFamily="18" charset="2"/>
              <a:buChar char=""/>
              <a:tabLst>
                <a:tab pos="2865755" algn="ctr"/>
              </a:tabLst>
            </a:pPr>
            <a:r>
              <a:rPr lang="en-IN" sz="2000" dirty="0">
                <a:latin typeface="Times New Roman" panose="02020603050405020304" pitchFamily="18" charset="0"/>
                <a:ea typeface="Times New Roman" panose="02020603050405020304" pitchFamily="18" charset="0"/>
              </a:rPr>
              <a:t>Malignant wounds.</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tabLst>
                <a:tab pos="2865755" algn="ctr"/>
              </a:tabLst>
            </a:pPr>
            <a:r>
              <a:rPr lang="en-IN" sz="2000" dirty="0">
                <a:latin typeface="Times New Roman" panose="02020603050405020304" pitchFamily="18" charset="0"/>
                <a:ea typeface="Calibri" panose="020F0502020204030204" pitchFamily="34" charset="0"/>
              </a:rPr>
              <a:t>Wounds involving deep muscles and bony tissue </a:t>
            </a:r>
          </a:p>
          <a:p>
            <a:pPr marL="342900" lvl="0" indent="-342900" algn="just">
              <a:lnSpc>
                <a:spcPct val="150000"/>
              </a:lnSpc>
              <a:spcAft>
                <a:spcPts val="1000"/>
              </a:spcAft>
              <a:buFont typeface="Symbol" panose="05050102010706020507" pitchFamily="18" charset="2"/>
              <a:buChar char=""/>
              <a:tabLst>
                <a:tab pos="2865755" algn="ctr"/>
              </a:tabLst>
            </a:pPr>
            <a:r>
              <a:rPr lang="en-IN" sz="2000" dirty="0">
                <a:effectLst/>
                <a:latin typeface="Times New Roman" panose="02020603050405020304" pitchFamily="18" charset="0"/>
                <a:ea typeface="Calibri" panose="020F0502020204030204" pitchFamily="34" charset="0"/>
              </a:rPr>
              <a:t>Wound associated with </a:t>
            </a:r>
            <a:r>
              <a:rPr lang="en-IN" sz="2000" dirty="0">
                <a:latin typeface="Times New Roman" panose="02020603050405020304" pitchFamily="18" charset="0"/>
                <a:ea typeface="Calibri" panose="020F0502020204030204" pitchFamily="34" charset="0"/>
              </a:rPr>
              <a:t>mild to moderate </a:t>
            </a:r>
            <a:r>
              <a:rPr lang="en-IN" sz="2000" dirty="0">
                <a:effectLst/>
                <a:latin typeface="Times New Roman" panose="02020603050405020304" pitchFamily="18" charset="0"/>
                <a:ea typeface="Calibri" panose="020F0502020204030204" pitchFamily="34" charset="0"/>
              </a:rPr>
              <a:t>discharge.</a:t>
            </a:r>
            <a:endParaRPr lang="en-IN" sz="2000" dirty="0">
              <a:effectLst/>
              <a:latin typeface="Calibri" panose="020F0502020204030204" pitchFamily="34" charset="0"/>
              <a:ea typeface="Calibri" panose="020F0502020204030204" pitchFamily="34" charset="0"/>
            </a:endParaRPr>
          </a:p>
          <a:p>
            <a:pPr marL="0" indent="0" algn="just">
              <a:lnSpc>
                <a:spcPct val="115000"/>
              </a:lnSpc>
              <a:spcAft>
                <a:spcPts val="1000"/>
              </a:spcAft>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685800" indent="0" algn="just">
              <a:lnSpc>
                <a:spcPct val="115000"/>
              </a:lnSpc>
              <a:spcAft>
                <a:spcPts val="1000"/>
              </a:spcAft>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1000"/>
              </a:spcAft>
              <a:buNone/>
              <a:tabLst>
                <a:tab pos="2865755" algn="ctr"/>
              </a:tabLst>
            </a:pPr>
            <a:endParaRPr lang="en-IN" sz="1800" dirty="0">
              <a:effectLs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853659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7801F9-DD54-9262-8B0C-A3D087B4DB5C}"/>
              </a:ext>
            </a:extLst>
          </p:cNvPr>
          <p:cNvSpPr>
            <a:spLocks noGrp="1"/>
          </p:cNvSpPr>
          <p:nvPr>
            <p:ph idx="1"/>
          </p:nvPr>
        </p:nvSpPr>
        <p:spPr>
          <a:xfrm>
            <a:off x="759178" y="338667"/>
            <a:ext cx="10515600" cy="5994400"/>
          </a:xfrm>
        </p:spPr>
        <p:txBody>
          <a:bodyPr>
            <a:normAutofit/>
          </a:bodyPr>
          <a:lstStyle/>
          <a:p>
            <a:pPr marL="0" indent="0" algn="just">
              <a:lnSpc>
                <a:spcPct val="115000"/>
              </a:lnSpc>
              <a:spcAft>
                <a:spcPts val="1000"/>
              </a:spcAft>
              <a:buNone/>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WITHDRAWAL CRITERIA: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During the course of treatment if any serious condition or serious adverse effect occurs and patient not following the instructions or patient herself/himself wants to withdraw from the study such patients may be withdrawn from the study.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1000"/>
              </a:spcAft>
              <a:buNone/>
              <a:tabLst>
                <a:tab pos="457200" algn="l"/>
                <a:tab pos="914400" algn="l"/>
                <a:tab pos="1828800" algn="l"/>
              </a:tabLst>
            </a:pPr>
            <a:r>
              <a:rPr lang="en-IN" sz="2000" b="1" dirty="0">
                <a:effectLst/>
                <a:latin typeface="Times New Roman" panose="02020603050405020304" pitchFamily="18" charset="0"/>
                <a:ea typeface="Calibri" panose="020F0502020204030204" pitchFamily="34" charset="0"/>
              </a:rPr>
              <a:t>INVESTIGATIONS</a:t>
            </a:r>
            <a:endParaRPr lang="en-IN" sz="2000" b="1" dirty="0">
              <a:latin typeface="Calibri" panose="020F0502020204030204" pitchFamily="34" charset="0"/>
              <a:ea typeface="Calibri" panose="020F0502020204030204" pitchFamily="34"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rPr>
              <a:t>CBC</a:t>
            </a:r>
            <a:endParaRPr lang="en-IN" sz="1800" dirty="0">
              <a:effectLst/>
              <a:latin typeface="Calibri" panose="020F0502020204030204" pitchFamily="34" charset="0"/>
              <a:ea typeface="Calibri" panose="020F0502020204030204" pitchFamily="34"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rPr>
              <a:t>CT-BT </a:t>
            </a:r>
            <a:endParaRPr lang="en-IN" sz="1800" dirty="0">
              <a:effectLst/>
              <a:latin typeface="Calibri" panose="020F0502020204030204" pitchFamily="34" charset="0"/>
              <a:ea typeface="Calibri" panose="020F0502020204030204" pitchFamily="34"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rPr>
              <a:t>RBS</a:t>
            </a:r>
          </a:p>
          <a:p>
            <a:pPr marL="342900" lvl="0" indent="-342900" algn="just">
              <a:lnSpc>
                <a:spcPct val="115000"/>
              </a:lnSpc>
              <a:buFont typeface="Symbol" panose="05050102010706020507" pitchFamily="18" charset="2"/>
              <a:buChar char=""/>
            </a:pPr>
            <a:r>
              <a:rPr lang="en-IN" sz="1800" dirty="0">
                <a:latin typeface="Times New Roman" panose="02020603050405020304" pitchFamily="18" charset="0"/>
                <a:ea typeface="Calibri" panose="020F0502020204030204" pitchFamily="34" charset="0"/>
              </a:rPr>
              <a:t>Serum creatinine</a:t>
            </a:r>
            <a:endParaRPr lang="en-IN" sz="1800" dirty="0">
              <a:effectLst/>
              <a:latin typeface="Calibri" panose="020F0502020204030204" pitchFamily="34" charset="0"/>
              <a:ea typeface="Calibri" panose="020F0502020204030204" pitchFamily="34"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rPr>
              <a:t>HbA1c (if necessary)</a:t>
            </a:r>
            <a:endParaRPr lang="en-IN" sz="1800" dirty="0">
              <a:effectLst/>
              <a:latin typeface="Calibri" panose="020F0502020204030204" pitchFamily="34" charset="0"/>
              <a:ea typeface="Calibri" panose="020F0502020204030204" pitchFamily="34" charset="0"/>
            </a:endParaRPr>
          </a:p>
          <a:p>
            <a:pPr marL="342900" lvl="0" indent="-342900" algn="just">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rPr>
              <a:t>HbsAG &amp; HIV (If necessary)</a:t>
            </a:r>
            <a:endParaRPr lang="en-IN" sz="1800" dirty="0">
              <a:effectLst/>
              <a:latin typeface="Calibri" panose="020F0502020204030204" pitchFamily="34" charset="0"/>
              <a:ea typeface="Calibri" panose="020F0502020204030204" pitchFamily="34" charset="0"/>
            </a:endParaRPr>
          </a:p>
          <a:p>
            <a:pPr>
              <a:lnSpc>
                <a:spcPct val="115000"/>
              </a:lnSpc>
              <a:spcAft>
                <a:spcPts val="1000"/>
              </a:spcAft>
            </a:pP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053388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928C4A-ACA3-A88A-2955-7713047D1713}"/>
              </a:ext>
            </a:extLst>
          </p:cNvPr>
          <p:cNvSpPr>
            <a:spLocks noGrp="1"/>
          </p:cNvSpPr>
          <p:nvPr>
            <p:ph idx="1"/>
          </p:nvPr>
        </p:nvSpPr>
        <p:spPr>
          <a:xfrm>
            <a:off x="838200" y="632178"/>
            <a:ext cx="10515600" cy="6005689"/>
          </a:xfrm>
        </p:spPr>
        <p:txBody>
          <a:bodyPr/>
          <a:lstStyle/>
          <a:p>
            <a:pPr marL="0" indent="0" algn="ctr">
              <a:lnSpc>
                <a:spcPct val="115000"/>
              </a:lnSpc>
              <a:spcAft>
                <a:spcPts val="1000"/>
              </a:spcAft>
              <a:buNone/>
            </a:pPr>
            <a:r>
              <a:rPr lang="en-IN" sz="2400" b="1" dirty="0">
                <a:effectLst/>
                <a:latin typeface="Times New Roman" panose="02020603050405020304" pitchFamily="18" charset="0"/>
                <a:ea typeface="Times New Roman" panose="02020603050405020304" pitchFamily="18" charset="0"/>
              </a:rPr>
              <a:t> RESEARCH/STUDY DESIGN</a:t>
            </a:r>
            <a:endParaRPr lang="en-IN" sz="2400" dirty="0">
              <a:effectLst/>
              <a:latin typeface="Calibri" panose="020F0502020204030204" pitchFamily="34" charset="0"/>
              <a:ea typeface="Calibri" panose="020F0502020204030204" pitchFamily="34" charset="0"/>
            </a:endParaRPr>
          </a:p>
          <a:p>
            <a:pPr marL="0" indent="0">
              <a:lnSpc>
                <a:spcPct val="115000"/>
              </a:lnSpc>
              <a:spcAft>
                <a:spcPts val="1000"/>
              </a:spcAft>
              <a:buNone/>
            </a:pPr>
            <a:r>
              <a:rPr lang="en-IN" sz="2000" b="1" dirty="0">
                <a:effectLst/>
                <a:latin typeface="Times New Roman" panose="02020603050405020304" pitchFamily="18" charset="0"/>
                <a:ea typeface="Calibri" panose="020F0502020204030204" pitchFamily="34" charset="0"/>
              </a:rPr>
              <a:t>METHODOLOGY: </a:t>
            </a:r>
            <a:endParaRPr lang="en-IN" sz="2000" dirty="0">
              <a:effectLst/>
              <a:latin typeface="Calibri" panose="020F0502020204030204" pitchFamily="34" charset="0"/>
              <a:ea typeface="Calibri" panose="020F0502020204030204" pitchFamily="34" charset="0"/>
            </a:endParaRPr>
          </a:p>
          <a:p>
            <a:pPr marL="457200" algn="just">
              <a:lnSpc>
                <a:spcPct val="115000"/>
              </a:lnSpc>
              <a:spcAft>
                <a:spcPts val="1000"/>
              </a:spcAft>
            </a:pPr>
            <a:r>
              <a:rPr lang="en-IN" sz="2000" dirty="0">
                <a:effectLst/>
                <a:latin typeface="Times New Roman" panose="02020603050405020304" pitchFamily="18" charset="0"/>
                <a:ea typeface="Calibri" panose="020F0502020204030204" pitchFamily="34" charset="0"/>
              </a:rPr>
              <a:t>Enrolment of the 40 subjects, for the comparative clinical study with pre and post-test criteria. Consent will be taken, then screening of the subject is done and the data will be recorded specially in two group prepared in case report form with a complete history, examination and necessary assessment will be done.</a:t>
            </a:r>
          </a:p>
          <a:p>
            <a:pPr indent="0" algn="just">
              <a:lnSpc>
                <a:spcPct val="115000"/>
              </a:lnSpc>
              <a:spcAft>
                <a:spcPts val="1000"/>
              </a:spcAft>
              <a:buNone/>
            </a:pPr>
            <a:r>
              <a:rPr lang="en-IN" sz="2000" dirty="0">
                <a:latin typeface="Times New Roman" panose="02020603050405020304" pitchFamily="18" charset="0"/>
                <a:ea typeface="Calibri" panose="020F0502020204030204" pitchFamily="34" charset="0"/>
              </a:rPr>
              <a:t>          </a:t>
            </a:r>
          </a:p>
          <a:p>
            <a:pPr indent="0" algn="just">
              <a:lnSpc>
                <a:spcPct val="115000"/>
              </a:lnSpc>
              <a:spcAft>
                <a:spcPts val="1000"/>
              </a:spcAft>
              <a:buNone/>
            </a:pPr>
            <a:r>
              <a:rPr lang="en-IN" sz="2000" dirty="0">
                <a:effectLst/>
                <a:latin typeface="Times New Roman" panose="02020603050405020304" pitchFamily="18" charset="0"/>
                <a:ea typeface="Calibri" panose="020F0502020204030204" pitchFamily="34" charset="0"/>
              </a:rPr>
              <a:t>       </a:t>
            </a:r>
            <a:endParaRPr lang="en-IN" sz="2000" dirty="0">
              <a:effectLst/>
              <a:latin typeface="Calibri" panose="020F0502020204030204" pitchFamily="34" charset="0"/>
              <a:ea typeface="Calibri" panose="020F0502020204030204" pitchFamily="34" charset="0"/>
            </a:endParaRPr>
          </a:p>
          <a:p>
            <a:pPr marL="0" indent="0">
              <a:buNone/>
            </a:pPr>
            <a:endParaRPr lang="en-IN" dirty="0"/>
          </a:p>
        </p:txBody>
      </p:sp>
      <p:sp>
        <p:nvSpPr>
          <p:cNvPr id="5" name="Rectangle 1">
            <a:extLst>
              <a:ext uri="{FF2B5EF4-FFF2-40B4-BE49-F238E27FC236}">
                <a16:creationId xmlns:a16="http://schemas.microsoft.com/office/drawing/2014/main" id="{1495B506-C9A8-26B9-DA3D-DFF0EB4EFBA0}"/>
              </a:ext>
            </a:extLst>
          </p:cNvPr>
          <p:cNvSpPr>
            <a:spLocks noChangeArrowheads="1"/>
          </p:cNvSpPr>
          <p:nvPr/>
        </p:nvSpPr>
        <p:spPr bwMode="auto">
          <a:xfrm>
            <a:off x="3462338" y="3098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Table 6">
            <a:extLst>
              <a:ext uri="{FF2B5EF4-FFF2-40B4-BE49-F238E27FC236}">
                <a16:creationId xmlns:a16="http://schemas.microsoft.com/office/drawing/2014/main" id="{7E64CAD3-93B0-A58F-385B-5B1CD03693A2}"/>
              </a:ext>
            </a:extLst>
          </p:cNvPr>
          <p:cNvGraphicFramePr>
            <a:graphicFrameLocks noGrp="1"/>
          </p:cNvGraphicFramePr>
          <p:nvPr>
            <p:extLst>
              <p:ext uri="{D42A27DB-BD31-4B8C-83A1-F6EECF244321}">
                <p14:modId xmlns:p14="http://schemas.microsoft.com/office/powerpoint/2010/main" val="215590930"/>
              </p:ext>
            </p:extLst>
          </p:nvPr>
        </p:nvGraphicFramePr>
        <p:xfrm>
          <a:off x="1885244" y="4201724"/>
          <a:ext cx="8127999" cy="149352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3550893258"/>
                    </a:ext>
                  </a:extLst>
                </a:gridCol>
                <a:gridCol w="3443111">
                  <a:extLst>
                    <a:ext uri="{9D8B030D-6E8A-4147-A177-3AD203B41FA5}">
                      <a16:colId xmlns:a16="http://schemas.microsoft.com/office/drawing/2014/main" val="40102235"/>
                    </a:ext>
                  </a:extLst>
                </a:gridCol>
                <a:gridCol w="4075288">
                  <a:extLst>
                    <a:ext uri="{9D8B030D-6E8A-4147-A177-3AD203B41FA5}">
                      <a16:colId xmlns:a16="http://schemas.microsoft.com/office/drawing/2014/main" val="2193368501"/>
                    </a:ext>
                  </a:extLst>
                </a:gridCol>
              </a:tblGrid>
              <a:tr h="370840">
                <a:tc>
                  <a:txBody>
                    <a:bodyPr/>
                    <a:lstStyle/>
                    <a:p>
                      <a:pPr algn="ctr"/>
                      <a:r>
                        <a:rPr lang="en-US" sz="2000" dirty="0">
                          <a:latin typeface="Times New Roman" panose="02020603050405020304" pitchFamily="18" charset="0"/>
                          <a:cs typeface="Times New Roman" panose="02020603050405020304" pitchFamily="18" charset="0"/>
                        </a:rPr>
                        <a:t>SL.NO</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Group</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Drug</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2679693"/>
                  </a:ext>
                </a:extLst>
              </a:tr>
              <a:tr h="370840">
                <a:tc>
                  <a:txBody>
                    <a:bodyPr/>
                    <a:lstStyle/>
                    <a:p>
                      <a:pPr algn="ctr"/>
                      <a:r>
                        <a:rPr lang="en-US"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Trial group(A)</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i="1" dirty="0">
                          <a:latin typeface="Times New Roman" panose="02020603050405020304" pitchFamily="18" charset="0"/>
                          <a:cs typeface="Times New Roman" panose="02020603050405020304" pitchFamily="18" charset="0"/>
                        </a:rPr>
                        <a:t>Kaseesadi choorna</a:t>
                      </a:r>
                      <a:endParaRPr lang="en-IN" sz="20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6465441"/>
                  </a:ext>
                </a:extLst>
              </a:tr>
              <a:tr h="370840">
                <a:tc>
                  <a:txBody>
                    <a:bodyPr/>
                    <a:lstStyle/>
                    <a:p>
                      <a:pPr algn="ctr"/>
                      <a:r>
                        <a:rPr lang="en-US" sz="2000" dirty="0">
                          <a:latin typeface="Times New Roman" panose="02020603050405020304" pitchFamily="18" charset="0"/>
                          <a:cs typeface="Times New Roman" panose="02020603050405020304" pitchFamily="18" charset="0"/>
                        </a:rPr>
                        <a:t>2</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Control group(B)</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Aragwadha choorna</a:t>
                      </a:r>
                      <a:endParaRPr lang="en-IN" sz="20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70629234"/>
                  </a:ext>
                </a:extLst>
              </a:tr>
            </a:tbl>
          </a:graphicData>
        </a:graphic>
      </p:graphicFrame>
    </p:spTree>
    <p:extLst>
      <p:ext uri="{BB962C8B-B14F-4D97-AF65-F5344CB8AC3E}">
        <p14:creationId xmlns:p14="http://schemas.microsoft.com/office/powerpoint/2010/main" val="3865495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5B6B6DFB-7F2B-9742-60EC-F37A8B78DD87}"/>
              </a:ext>
            </a:extLst>
          </p:cNvPr>
          <p:cNvSpPr>
            <a:spLocks noGrp="1"/>
          </p:cNvSpPr>
          <p:nvPr>
            <p:ph idx="1"/>
          </p:nvPr>
        </p:nvSpPr>
        <p:spPr>
          <a:xfrm>
            <a:off x="747889" y="748483"/>
            <a:ext cx="10515600" cy="5556074"/>
          </a:xfrm>
        </p:spPr>
        <p:txBody>
          <a:bodyPr/>
          <a:lstStyle/>
          <a:p>
            <a:pPr marL="0" indent="0" algn="just">
              <a:lnSpc>
                <a:spcPct val="115000"/>
              </a:lnSpc>
              <a:spcAft>
                <a:spcPts val="1000"/>
              </a:spcAft>
              <a:buNone/>
            </a:pPr>
            <a:endParaRPr lang="en-IN" sz="1800" dirty="0">
              <a:latin typeface="Calibri" panose="020F0502020204030204" pitchFamily="34" charset="0"/>
              <a:ea typeface="Calibri" panose="020F0502020204030204" pitchFamily="34" charset="0"/>
            </a:endParaRPr>
          </a:p>
          <a:p>
            <a:pPr marL="0" indent="0" algn="just">
              <a:lnSpc>
                <a:spcPct val="115000"/>
              </a:lnSpc>
              <a:spcAft>
                <a:spcPts val="1000"/>
              </a:spcAft>
              <a:buNone/>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INTERVENTION</a:t>
            </a:r>
          </a:p>
          <a:p>
            <a:pPr marL="0" indent="0" algn="just">
              <a:lnSpc>
                <a:spcPct val="115000"/>
              </a:lnSpc>
              <a:spcAft>
                <a:spcPts val="1000"/>
              </a:spcAft>
              <a:buNone/>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2000" b="1" dirty="0">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11" name="Rectangle 3">
            <a:extLst>
              <a:ext uri="{FF2B5EF4-FFF2-40B4-BE49-F238E27FC236}">
                <a16:creationId xmlns:a16="http://schemas.microsoft.com/office/drawing/2014/main" id="{EA0B89F2-5AEC-55A6-A5C5-B9EDECAF4718}"/>
              </a:ext>
            </a:extLst>
          </p:cNvPr>
          <p:cNvSpPr>
            <a:spLocks noChangeArrowheads="1"/>
          </p:cNvSpPr>
          <p:nvPr/>
        </p:nvSpPr>
        <p:spPr bwMode="auto">
          <a:xfrm>
            <a:off x="3349215" y="2936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Table 3">
            <a:extLst>
              <a:ext uri="{FF2B5EF4-FFF2-40B4-BE49-F238E27FC236}">
                <a16:creationId xmlns:a16="http://schemas.microsoft.com/office/drawing/2014/main" id="{DBB58201-8266-67D5-6051-325B356BE404}"/>
              </a:ext>
            </a:extLst>
          </p:cNvPr>
          <p:cNvGraphicFramePr>
            <a:graphicFrameLocks noGrp="1"/>
          </p:cNvGraphicFramePr>
          <p:nvPr>
            <p:extLst>
              <p:ext uri="{D42A27DB-BD31-4B8C-83A1-F6EECF244321}">
                <p14:modId xmlns:p14="http://schemas.microsoft.com/office/powerpoint/2010/main" val="4031023834"/>
              </p:ext>
            </p:extLst>
          </p:nvPr>
        </p:nvGraphicFramePr>
        <p:xfrm>
          <a:off x="1715911" y="2065867"/>
          <a:ext cx="8501909" cy="4320877"/>
        </p:xfrm>
        <a:graphic>
          <a:graphicData uri="http://schemas.openxmlformats.org/drawingml/2006/table">
            <a:tbl>
              <a:tblPr firstRow="1" bandRow="1">
                <a:tableStyleId>{5940675A-B579-460E-94D1-54222C63F5DA}</a:tableStyleId>
              </a:tblPr>
              <a:tblGrid>
                <a:gridCol w="3083243">
                  <a:extLst>
                    <a:ext uri="{9D8B030D-6E8A-4147-A177-3AD203B41FA5}">
                      <a16:colId xmlns:a16="http://schemas.microsoft.com/office/drawing/2014/main" val="4096119365"/>
                    </a:ext>
                  </a:extLst>
                </a:gridCol>
                <a:gridCol w="2709333">
                  <a:extLst>
                    <a:ext uri="{9D8B030D-6E8A-4147-A177-3AD203B41FA5}">
                      <a16:colId xmlns:a16="http://schemas.microsoft.com/office/drawing/2014/main" val="2356488845"/>
                    </a:ext>
                  </a:extLst>
                </a:gridCol>
                <a:gridCol w="2709333">
                  <a:extLst>
                    <a:ext uri="{9D8B030D-6E8A-4147-A177-3AD203B41FA5}">
                      <a16:colId xmlns:a16="http://schemas.microsoft.com/office/drawing/2014/main" val="2423852579"/>
                    </a:ext>
                  </a:extLst>
                </a:gridCol>
              </a:tblGrid>
              <a:tr h="501057">
                <a:tc>
                  <a:txBody>
                    <a:bodyPr/>
                    <a:lstStyle/>
                    <a:p>
                      <a:r>
                        <a:rPr lang="en-US" sz="2000" dirty="0">
                          <a:latin typeface="Times New Roman" panose="02020603050405020304" pitchFamily="18" charset="0"/>
                          <a:cs typeface="Times New Roman" panose="02020603050405020304" pitchFamily="18" charset="0"/>
                        </a:rPr>
                        <a:t>Subject</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Group A</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Group B</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3494564"/>
                  </a:ext>
                </a:extLst>
              </a:tr>
              <a:tr h="501057">
                <a:tc>
                  <a:txBody>
                    <a:bodyPr/>
                    <a:lstStyle/>
                    <a:p>
                      <a:r>
                        <a:rPr lang="en-US" sz="2000" dirty="0">
                          <a:latin typeface="Times New Roman" panose="02020603050405020304" pitchFamily="18" charset="0"/>
                          <a:cs typeface="Times New Roman" panose="02020603050405020304" pitchFamily="18" charset="0"/>
                        </a:rPr>
                        <a:t>Route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External</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External</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70332"/>
                  </a:ext>
                </a:extLst>
              </a:tr>
              <a:tr h="501057">
                <a:tc>
                  <a:txBody>
                    <a:bodyPr/>
                    <a:lstStyle/>
                    <a:p>
                      <a:r>
                        <a:rPr lang="en-US" sz="2000" dirty="0">
                          <a:latin typeface="Times New Roman" panose="02020603050405020304" pitchFamily="18" charset="0"/>
                          <a:cs typeface="Times New Roman" panose="02020603050405020304" pitchFamily="18" charset="0"/>
                        </a:rPr>
                        <a:t>Sample size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20</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20</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5181384"/>
                  </a:ext>
                </a:extLst>
              </a:tr>
              <a:tr h="501057">
                <a:tc>
                  <a:txBody>
                    <a:bodyPr/>
                    <a:lstStyle/>
                    <a:p>
                      <a:r>
                        <a:rPr lang="en-US" sz="2000" dirty="0">
                          <a:latin typeface="Times New Roman" panose="02020603050405020304" pitchFamily="18" charset="0"/>
                          <a:cs typeface="Times New Roman" panose="02020603050405020304" pitchFamily="18" charset="0"/>
                        </a:rPr>
                        <a:t>Medicine</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Kaseesadi choorna</a:t>
                      </a:r>
                      <a:endParaRPr lang="en-IN" sz="2000" i="1" dirty="0">
                        <a:latin typeface="Times New Roman" panose="02020603050405020304" pitchFamily="18" charset="0"/>
                        <a:cs typeface="Times New Roman" panose="02020603050405020304" pitchFamily="18" charset="0"/>
                      </a:endParaRPr>
                    </a:p>
                  </a:txBody>
                  <a:tcPr/>
                </a:tc>
                <a:tc>
                  <a:txBody>
                    <a:bodyPr/>
                    <a:lstStyle/>
                    <a:p>
                      <a:r>
                        <a:rPr lang="en-US" sz="2000" i="1" dirty="0">
                          <a:latin typeface="Times New Roman" panose="02020603050405020304" pitchFamily="18" charset="0"/>
                          <a:cs typeface="Times New Roman" panose="02020603050405020304" pitchFamily="18" charset="0"/>
                        </a:rPr>
                        <a:t>Aragwadha choorna</a:t>
                      </a:r>
                      <a:endParaRPr lang="en-IN" sz="20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0819550"/>
                  </a:ext>
                </a:extLst>
              </a:tr>
              <a:tr h="501057">
                <a:tc>
                  <a:txBody>
                    <a:bodyPr/>
                    <a:lstStyle/>
                    <a:p>
                      <a:r>
                        <a:rPr lang="en-US" sz="2000" dirty="0">
                          <a:latin typeface="Times New Roman" panose="02020603050405020304" pitchFamily="18" charset="0"/>
                          <a:cs typeface="Times New Roman" panose="02020603050405020304" pitchFamily="18" charset="0"/>
                        </a:rPr>
                        <a:t>Dose</a:t>
                      </a:r>
                    </a:p>
                  </a:txBody>
                  <a:tcPr/>
                </a:tc>
                <a:tc>
                  <a:txBody>
                    <a:bodyPr/>
                    <a:lstStyle/>
                    <a:p>
                      <a:r>
                        <a:rPr lang="en-US" sz="2000" dirty="0">
                          <a:latin typeface="Times New Roman" panose="02020603050405020304" pitchFamily="18" charset="0"/>
                          <a:cs typeface="Times New Roman" panose="02020603050405020304" pitchFamily="18" charset="0"/>
                        </a:rPr>
                        <a:t>Based on wound size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Based on wound size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3959823"/>
                  </a:ext>
                </a:extLst>
              </a:tr>
              <a:tr h="445009">
                <a:tc>
                  <a:txBody>
                    <a:bodyPr/>
                    <a:lstStyle/>
                    <a:p>
                      <a:r>
                        <a:rPr lang="en-US" sz="2000" dirty="0">
                          <a:latin typeface="Times New Roman" panose="02020603050405020304" pitchFamily="18" charset="0"/>
                          <a:cs typeface="Times New Roman" panose="02020603050405020304" pitchFamily="18" charset="0"/>
                        </a:rPr>
                        <a:t>Duration of the intervention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Alternate day for one month</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Alternate day for one month</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62447245"/>
                  </a:ext>
                </a:extLst>
              </a:tr>
              <a:tr h="613495">
                <a:tc>
                  <a:txBody>
                    <a:bodyPr/>
                    <a:lstStyle/>
                    <a:p>
                      <a:r>
                        <a:rPr lang="en-US" sz="2000" dirty="0">
                          <a:latin typeface="Times New Roman" panose="02020603050405020304" pitchFamily="18" charset="0"/>
                          <a:cs typeface="Times New Roman" panose="02020603050405020304" pitchFamily="18" charset="0"/>
                        </a:rPr>
                        <a:t>Assessment will be done on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kern="1200" dirty="0">
                          <a:solidFill>
                            <a:schemeClr val="tx1"/>
                          </a:solidFill>
                          <a:effectLst/>
                          <a:latin typeface="Times New Roman" panose="02020603050405020304" pitchFamily="18" charset="0"/>
                          <a:ea typeface="+mn-ea"/>
                          <a:cs typeface="Times New Roman" panose="02020603050405020304" pitchFamily="18" charset="0"/>
                        </a:rPr>
                        <a:t>0</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th</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 7</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th</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 14</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th</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 28</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th </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day</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kern="1200" dirty="0">
                          <a:solidFill>
                            <a:schemeClr val="tx1"/>
                          </a:solidFill>
                          <a:effectLst/>
                          <a:latin typeface="Times New Roman" panose="02020603050405020304" pitchFamily="18" charset="0"/>
                          <a:ea typeface="+mn-ea"/>
                          <a:cs typeface="Times New Roman" panose="02020603050405020304" pitchFamily="18" charset="0"/>
                        </a:rPr>
                        <a:t>0</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th</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 7</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th</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 14</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th</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 28</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th </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day</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3757337"/>
                  </a:ext>
                </a:extLst>
              </a:tr>
              <a:tr h="501057">
                <a:tc>
                  <a:txBody>
                    <a:bodyPr/>
                    <a:lstStyle/>
                    <a:p>
                      <a:r>
                        <a:rPr lang="en-US" sz="2000" dirty="0">
                          <a:latin typeface="Times New Roman" panose="02020603050405020304" pitchFamily="18" charset="0"/>
                          <a:cs typeface="Times New Roman" panose="02020603050405020304" pitchFamily="18" charset="0"/>
                        </a:rPr>
                        <a:t>Follow up</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 </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7</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th</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 14</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th</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 28</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th </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day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kern="1200" dirty="0">
                          <a:solidFill>
                            <a:schemeClr val="tx1"/>
                          </a:solidFill>
                          <a:effectLst/>
                          <a:latin typeface="Times New Roman" panose="02020603050405020304" pitchFamily="18" charset="0"/>
                          <a:ea typeface="+mn-ea"/>
                          <a:cs typeface="Times New Roman" panose="02020603050405020304" pitchFamily="18" charset="0"/>
                        </a:rPr>
                        <a:t>7</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th</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 14</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th</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 28</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th </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day</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32077316"/>
                  </a:ext>
                </a:extLst>
              </a:tr>
            </a:tbl>
          </a:graphicData>
        </a:graphic>
      </p:graphicFrame>
    </p:spTree>
    <p:extLst>
      <p:ext uri="{BB962C8B-B14F-4D97-AF65-F5344CB8AC3E}">
        <p14:creationId xmlns:p14="http://schemas.microsoft.com/office/powerpoint/2010/main" val="3996681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6DBAE8-7DD3-8DCC-C0B4-141263D0A05C}"/>
              </a:ext>
            </a:extLst>
          </p:cNvPr>
          <p:cNvSpPr>
            <a:spLocks noGrp="1"/>
          </p:cNvSpPr>
          <p:nvPr>
            <p:ph idx="1"/>
          </p:nvPr>
        </p:nvSpPr>
        <p:spPr>
          <a:xfrm>
            <a:off x="838200" y="672662"/>
            <a:ext cx="10515600" cy="5504301"/>
          </a:xfrm>
        </p:spPr>
        <p:txBody>
          <a:bodyPr>
            <a:normAutofit/>
          </a:bodyPr>
          <a:lstStyle/>
          <a:p>
            <a:pPr marL="0" indent="0" algn="ctr">
              <a:lnSpc>
                <a:spcPct val="115000"/>
              </a:lnSpc>
              <a:spcAft>
                <a:spcPts val="1000"/>
              </a:spcAft>
              <a:buNone/>
              <a:tabLst>
                <a:tab pos="3810000" algn="l"/>
              </a:tabLst>
            </a:pPr>
            <a:r>
              <a:rPr lang="en-IN" sz="2400" b="1" dirty="0">
                <a:effectLst/>
                <a:latin typeface="Times New Roman" panose="02020603050405020304" pitchFamily="18" charset="0"/>
                <a:ea typeface="Times New Roman" panose="02020603050405020304" pitchFamily="18" charset="0"/>
              </a:rPr>
              <a:t>   NEED FOR THE STUDY</a:t>
            </a:r>
            <a:endParaRPr lang="en-IN" sz="2400" dirty="0">
              <a:effectLst/>
              <a:latin typeface="Calibri" panose="020F0502020204030204" pitchFamily="34" charset="0"/>
              <a:ea typeface="Calibri" panose="020F0502020204030204" pitchFamily="34" charset="0"/>
            </a:endParaRPr>
          </a:p>
          <a:p>
            <a:pPr algn="just">
              <a:lnSpc>
                <a:spcPct val="150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rPr>
              <a:t>Vrana</a:t>
            </a:r>
            <a:r>
              <a:rPr lang="en-IN" sz="2000" dirty="0">
                <a:solidFill>
                  <a:srgbClr val="000000"/>
                </a:solidFill>
                <a:effectLst/>
                <a:latin typeface="Times New Roman" panose="02020603050405020304" pitchFamily="18" charset="0"/>
                <a:ea typeface="Times New Roman" panose="02020603050405020304" pitchFamily="18" charset="0"/>
              </a:rPr>
              <a:t> is the most common disease and frequently encountered problem faced in surgical practice. The knowledge of wound is known since antiquity. Meaning of vrana is “</a:t>
            </a:r>
            <a:r>
              <a:rPr lang="en-IN" sz="2000" i="1" dirty="0">
                <a:solidFill>
                  <a:srgbClr val="000000"/>
                </a:solidFill>
                <a:effectLst/>
                <a:latin typeface="Times New Roman" panose="02020603050405020304" pitchFamily="18" charset="0"/>
                <a:ea typeface="Times New Roman" panose="02020603050405020304" pitchFamily="18" charset="0"/>
              </a:rPr>
              <a:t>Vrana gatra vichoornane”</a:t>
            </a:r>
            <a:r>
              <a:rPr lang="en-IN" sz="2000" baseline="30000" dirty="0">
                <a:solidFill>
                  <a:srgbClr val="000000"/>
                </a:solidFill>
                <a:effectLst/>
                <a:latin typeface="Times New Roman" panose="02020603050405020304" pitchFamily="18" charset="0"/>
                <a:ea typeface="Times New Roman" panose="02020603050405020304" pitchFamily="18" charset="0"/>
              </a:rPr>
              <a:t>1</a:t>
            </a:r>
            <a:r>
              <a:rPr lang="en-IN" sz="1800" baseline="30000" dirty="0">
                <a:solidFill>
                  <a:srgbClr val="000000"/>
                </a:solidFill>
                <a:effectLst/>
                <a:latin typeface="Times New Roman" panose="02020603050405020304" pitchFamily="18" charset="0"/>
                <a:ea typeface="Times New Roman" panose="02020603050405020304" pitchFamily="18" charset="0"/>
              </a:rPr>
              <a:t>.</a:t>
            </a:r>
            <a:r>
              <a:rPr lang="en-IN" sz="2000" i="1" dirty="0">
                <a:solidFill>
                  <a:srgbClr val="000000"/>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rPr>
              <a:t>Vrana</a:t>
            </a:r>
            <a:r>
              <a:rPr lang="en-IN" sz="2000" dirty="0">
                <a:solidFill>
                  <a:srgbClr val="000000"/>
                </a:solidFill>
                <a:effectLst/>
                <a:latin typeface="Times New Roman" panose="02020603050405020304" pitchFamily="18" charset="0"/>
                <a:ea typeface="Times New Roman" panose="02020603050405020304" pitchFamily="18" charset="0"/>
              </a:rPr>
              <a:t> is widely described in chapter of </a:t>
            </a:r>
            <a:r>
              <a:rPr lang="en-IN" sz="2000" i="1" dirty="0">
                <a:solidFill>
                  <a:srgbClr val="000000"/>
                </a:solidFill>
                <a:effectLst/>
                <a:latin typeface="Times New Roman" panose="02020603050405020304" pitchFamily="18" charset="0"/>
                <a:ea typeface="Times New Roman" panose="02020603050405020304" pitchFamily="18" charset="0"/>
              </a:rPr>
              <a:t>S</a:t>
            </a:r>
            <a:r>
              <a:rPr lang="en-IN" sz="2000" i="1" dirty="0">
                <a:solidFill>
                  <a:srgbClr val="000000"/>
                </a:solidFill>
                <a:latin typeface="Times New Roman" panose="02020603050405020304" pitchFamily="18" charset="0"/>
                <a:ea typeface="Times New Roman" panose="02020603050405020304" pitchFamily="18" charset="0"/>
              </a:rPr>
              <a:t>ushruta Samhita</a:t>
            </a:r>
            <a:r>
              <a:rPr lang="en-IN" sz="2000" i="1" dirty="0">
                <a:solidFill>
                  <a:srgbClr val="000000"/>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by </a:t>
            </a:r>
            <a:r>
              <a:rPr lang="en-IN" sz="2000" i="1" dirty="0">
                <a:solidFill>
                  <a:srgbClr val="000000"/>
                </a:solidFill>
                <a:effectLst/>
                <a:latin typeface="Times New Roman" panose="02020603050405020304" pitchFamily="18" charset="0"/>
                <a:ea typeface="Times New Roman" panose="02020603050405020304" pitchFamily="18" charset="0"/>
              </a:rPr>
              <a:t>Acharya Sushruta</a:t>
            </a:r>
            <a:r>
              <a:rPr lang="en-IN" sz="2000" dirty="0">
                <a:solidFill>
                  <a:srgbClr val="000000"/>
                </a:solidFill>
                <a:effectLst/>
                <a:latin typeface="Times New Roman" panose="02020603050405020304" pitchFamily="18" charset="0"/>
                <a:ea typeface="Times New Roman" panose="02020603050405020304" pitchFamily="18" charset="0"/>
              </a:rPr>
              <a:t>. In ayurvedic terminology </a:t>
            </a:r>
            <a:r>
              <a:rPr lang="en-IN" sz="2000" i="1" dirty="0">
                <a:solidFill>
                  <a:srgbClr val="000000"/>
                </a:solidFill>
                <a:effectLst/>
                <a:latin typeface="Times New Roman" panose="02020603050405020304" pitchFamily="18" charset="0"/>
                <a:ea typeface="Times New Roman" panose="02020603050405020304" pitchFamily="18" charset="0"/>
              </a:rPr>
              <a:t>Dushta </a:t>
            </a:r>
            <a:r>
              <a:rPr lang="en-IN" sz="1800" i="1" dirty="0">
                <a:solidFill>
                  <a:srgbClr val="000000"/>
                </a:solidFill>
                <a:effectLst/>
                <a:latin typeface="Times New Roman" panose="02020603050405020304" pitchFamily="18" charset="0"/>
                <a:ea typeface="Times New Roman" panose="02020603050405020304" pitchFamily="18" charset="0"/>
              </a:rPr>
              <a:t>vrana</a:t>
            </a:r>
            <a:r>
              <a:rPr lang="en-IN" sz="1800" baseline="30000" dirty="0">
                <a:solidFill>
                  <a:srgbClr val="000000"/>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is a wound which has </a:t>
            </a:r>
            <a:r>
              <a:rPr lang="en-IN" sz="2000" i="1" dirty="0">
                <a:solidFill>
                  <a:srgbClr val="000000"/>
                </a:solidFill>
                <a:effectLst/>
                <a:latin typeface="Times New Roman" panose="02020603050405020304" pitchFamily="18" charset="0"/>
                <a:ea typeface="Times New Roman" panose="02020603050405020304" pitchFamily="18" charset="0"/>
              </a:rPr>
              <a:t>Anyatama</a:t>
            </a:r>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rPr>
              <a:t>varna, puti puya srava</a:t>
            </a:r>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i="1" dirty="0">
                <a:solidFill>
                  <a:srgbClr val="000000"/>
                </a:solidFill>
                <a:latin typeface="Times New Roman" panose="02020603050405020304" pitchFamily="18" charset="0"/>
                <a:ea typeface="Times New Roman" panose="02020603050405020304" pitchFamily="18" charset="0"/>
              </a:rPr>
              <a:t>G</a:t>
            </a:r>
            <a:r>
              <a:rPr lang="en-IN" sz="2000" i="1" dirty="0">
                <a:solidFill>
                  <a:srgbClr val="000000"/>
                </a:solidFill>
                <a:effectLst/>
                <a:latin typeface="Times New Roman" panose="02020603050405020304" pitchFamily="18" charset="0"/>
                <a:ea typeface="Times New Roman" panose="02020603050405020304" pitchFamily="18" charset="0"/>
              </a:rPr>
              <a:t>andho-athyartam, </a:t>
            </a:r>
            <a:r>
              <a:rPr lang="en-IN" sz="2000" i="1" dirty="0">
                <a:solidFill>
                  <a:srgbClr val="000000"/>
                </a:solidFill>
                <a:latin typeface="Times New Roman" panose="02020603050405020304" pitchFamily="18" charset="0"/>
                <a:ea typeface="Times New Roman" panose="02020603050405020304" pitchFamily="18" charset="0"/>
              </a:rPr>
              <a:t>A</a:t>
            </a:r>
            <a:r>
              <a:rPr lang="en-IN" sz="2000" i="1" dirty="0">
                <a:solidFill>
                  <a:srgbClr val="000000"/>
                </a:solidFill>
                <a:effectLst/>
                <a:latin typeface="Times New Roman" panose="02020603050405020304" pitchFamily="18" charset="0"/>
                <a:ea typeface="Times New Roman" panose="02020603050405020304" pitchFamily="18" charset="0"/>
              </a:rPr>
              <a:t>ti Vedana </a:t>
            </a:r>
            <a:r>
              <a:rPr lang="en-IN" sz="2000" dirty="0">
                <a:solidFill>
                  <a:srgbClr val="000000"/>
                </a:solidFill>
                <a:effectLst/>
                <a:latin typeface="Times New Roman" panose="02020603050405020304" pitchFamily="18" charset="0"/>
                <a:ea typeface="Times New Roman" panose="02020603050405020304" pitchFamily="18" charset="0"/>
              </a:rPr>
              <a:t>and persists for longer period of time or takes longer period to heal.</a:t>
            </a:r>
            <a:r>
              <a:rPr lang="en-IN" sz="2000" dirty="0">
                <a:solidFill>
                  <a:srgbClr val="000000"/>
                </a:solidFill>
                <a:latin typeface="Times New Roman" panose="02020603050405020304" pitchFamily="18" charset="0"/>
                <a:ea typeface="Times New Roman" panose="02020603050405020304" pitchFamily="18" charset="0"/>
              </a:rPr>
              <a:t> </a:t>
            </a:r>
          </a:p>
          <a:p>
            <a:pPr algn="just">
              <a:lnSpc>
                <a:spcPct val="150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rPr>
              <a:t>Acharya Sushruta </a:t>
            </a:r>
            <a:r>
              <a:rPr lang="en-IN" sz="2000" dirty="0">
                <a:solidFill>
                  <a:srgbClr val="000000"/>
                </a:solidFill>
                <a:effectLst/>
                <a:latin typeface="Times New Roman" panose="02020603050405020304" pitchFamily="18" charset="0"/>
                <a:ea typeface="Times New Roman" panose="02020603050405020304" pitchFamily="18" charset="0"/>
              </a:rPr>
              <a:t>described </a:t>
            </a:r>
            <a:r>
              <a:rPr lang="en-IN" sz="2000" i="1" dirty="0">
                <a:solidFill>
                  <a:srgbClr val="000000"/>
                </a:solidFill>
                <a:latin typeface="Times New Roman" panose="02020603050405020304" pitchFamily="18" charset="0"/>
                <a:ea typeface="Times New Roman" panose="02020603050405020304" pitchFamily="18" charset="0"/>
              </a:rPr>
              <a:t>V</a:t>
            </a:r>
            <a:r>
              <a:rPr lang="en-IN" sz="2000" i="1" dirty="0">
                <a:solidFill>
                  <a:srgbClr val="000000"/>
                </a:solidFill>
                <a:effectLst/>
                <a:latin typeface="Times New Roman" panose="02020603050405020304" pitchFamily="18" charset="0"/>
                <a:ea typeface="Times New Roman" panose="02020603050405020304" pitchFamily="18" charset="0"/>
              </a:rPr>
              <a:t>rana</a:t>
            </a:r>
            <a:r>
              <a:rPr lang="en-IN" sz="2000" dirty="0">
                <a:solidFill>
                  <a:srgbClr val="000000"/>
                </a:solidFill>
                <a:effectLst/>
                <a:latin typeface="Times New Roman" panose="02020603050405020304" pitchFamily="18" charset="0"/>
                <a:ea typeface="Times New Roman" panose="02020603050405020304" pitchFamily="18" charset="0"/>
              </a:rPr>
              <a:t> very precisely like types, subtypes, </a:t>
            </a:r>
            <a:r>
              <a:rPr lang="en-IN" sz="2000" i="1" dirty="0">
                <a:solidFill>
                  <a:srgbClr val="000000"/>
                </a:solidFill>
                <a:effectLst/>
                <a:latin typeface="Times New Roman" panose="02020603050405020304" pitchFamily="18" charset="0"/>
                <a:ea typeface="Times New Roman" panose="02020603050405020304" pitchFamily="18" charset="0"/>
              </a:rPr>
              <a:t>lakshanas</a:t>
            </a:r>
            <a:r>
              <a:rPr lang="en-IN" sz="2000" i="1" baseline="30000" dirty="0">
                <a:solidFill>
                  <a:srgbClr val="000000"/>
                </a:solidFill>
                <a:latin typeface="Times New Roman" panose="02020603050405020304" pitchFamily="18" charset="0"/>
                <a:ea typeface="Times New Roman" panose="02020603050405020304" pitchFamily="18" charset="0"/>
              </a:rPr>
              <a:t>2</a:t>
            </a:r>
            <a:r>
              <a:rPr lang="en-IN" sz="2000" i="1" dirty="0">
                <a:solidFill>
                  <a:srgbClr val="000000"/>
                </a:solidFill>
                <a:effectLst/>
                <a:latin typeface="Times New Roman" panose="02020603050405020304" pitchFamily="18" charset="0"/>
                <a:ea typeface="Times New Roman" panose="02020603050405020304" pitchFamily="18" charset="0"/>
              </a:rPr>
              <a:t>, sadhya-asadhyat</a:t>
            </a:r>
            <a:r>
              <a:rPr lang="en-IN" sz="2000" i="1" dirty="0">
                <a:solidFill>
                  <a:srgbClr val="000000"/>
                </a:solidFill>
                <a:latin typeface="Times New Roman" panose="02020603050405020304" pitchFamily="18" charset="0"/>
                <a:ea typeface="Times New Roman" panose="02020603050405020304" pitchFamily="18" charset="0"/>
              </a:rPr>
              <a:t>a, V</a:t>
            </a:r>
            <a:r>
              <a:rPr lang="en-IN" sz="2000" i="1" dirty="0">
                <a:solidFill>
                  <a:srgbClr val="000000"/>
                </a:solidFill>
                <a:effectLst/>
                <a:latin typeface="Times New Roman" panose="02020603050405020304" pitchFamily="18" charset="0"/>
                <a:ea typeface="Times New Roman" panose="02020603050405020304" pitchFamily="18" charset="0"/>
              </a:rPr>
              <a:t>rana Avastha, </a:t>
            </a:r>
            <a:r>
              <a:rPr lang="en-IN" sz="2000" i="1" dirty="0">
                <a:solidFill>
                  <a:srgbClr val="000000"/>
                </a:solidFill>
                <a:latin typeface="Times New Roman" panose="02020603050405020304" pitchFamily="18" charset="0"/>
                <a:ea typeface="Times New Roman" panose="02020603050405020304" pitchFamily="18" charset="0"/>
              </a:rPr>
              <a:t>V</a:t>
            </a:r>
            <a:r>
              <a:rPr lang="en-IN" sz="2000" i="1" dirty="0">
                <a:solidFill>
                  <a:srgbClr val="000000"/>
                </a:solidFill>
                <a:effectLst/>
                <a:latin typeface="Times New Roman" panose="02020603050405020304" pitchFamily="18" charset="0"/>
                <a:ea typeface="Times New Roman" panose="02020603050405020304" pitchFamily="18" charset="0"/>
              </a:rPr>
              <a:t>rana Upadrava, </a:t>
            </a:r>
            <a:r>
              <a:rPr lang="en-IN" sz="2000" i="1" dirty="0">
                <a:solidFill>
                  <a:srgbClr val="000000"/>
                </a:solidFill>
                <a:latin typeface="Times New Roman" panose="02020603050405020304" pitchFamily="18" charset="0"/>
                <a:ea typeface="Times New Roman" panose="02020603050405020304" pitchFamily="18" charset="0"/>
              </a:rPr>
              <a:t>V</a:t>
            </a:r>
            <a:r>
              <a:rPr lang="en-IN" sz="2000" i="1" dirty="0">
                <a:solidFill>
                  <a:srgbClr val="000000"/>
                </a:solidFill>
                <a:effectLst/>
                <a:latin typeface="Times New Roman" panose="02020603050405020304" pitchFamily="18" charset="0"/>
                <a:ea typeface="Times New Roman" panose="02020603050405020304" pitchFamily="18" charset="0"/>
              </a:rPr>
              <a:t>rana Vastu, Shasti upakrama</a:t>
            </a:r>
            <a:r>
              <a:rPr lang="en-IN" sz="2000" i="1" baseline="30000" dirty="0">
                <a:solidFill>
                  <a:srgbClr val="000000"/>
                </a:solidFill>
                <a:latin typeface="Times New Roman" panose="02020603050405020304" pitchFamily="18" charset="0"/>
                <a:ea typeface="Times New Roman" panose="02020603050405020304" pitchFamily="18" charset="0"/>
              </a:rPr>
              <a:t>3</a:t>
            </a:r>
            <a:r>
              <a:rPr lang="en-IN" sz="2000" i="1" dirty="0">
                <a:solidFill>
                  <a:srgbClr val="000000"/>
                </a:solidFill>
                <a:effectLst/>
                <a:latin typeface="Times New Roman" panose="02020603050405020304" pitchFamily="18" charset="0"/>
                <a:ea typeface="Times New Roman" panose="02020603050405020304" pitchFamily="18" charset="0"/>
              </a:rPr>
              <a:t>.</a:t>
            </a:r>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rPr>
              <a:t>Acharya Charaka </a:t>
            </a:r>
            <a:r>
              <a:rPr lang="en-IN" sz="2000" dirty="0">
                <a:solidFill>
                  <a:srgbClr val="000000"/>
                </a:solidFill>
                <a:effectLst/>
                <a:latin typeface="Times New Roman" panose="02020603050405020304" pitchFamily="18" charset="0"/>
                <a:ea typeface="Times New Roman" panose="02020603050405020304" pitchFamily="18" charset="0"/>
              </a:rPr>
              <a:t>explained </a:t>
            </a:r>
            <a:r>
              <a:rPr lang="en-IN" sz="2000" i="1" dirty="0">
                <a:solidFill>
                  <a:srgbClr val="000000"/>
                </a:solidFill>
                <a:effectLst/>
                <a:latin typeface="Times New Roman" panose="02020603050405020304" pitchFamily="18" charset="0"/>
                <a:ea typeface="Times New Roman" panose="02020603050405020304" pitchFamily="18" charset="0"/>
              </a:rPr>
              <a:t>Vrananubandha dosha</a:t>
            </a:r>
            <a:r>
              <a:rPr lang="en-IN" sz="2000" i="1" baseline="30000" dirty="0">
                <a:solidFill>
                  <a:srgbClr val="000000"/>
                </a:solidFill>
                <a:latin typeface="Times New Roman" panose="02020603050405020304" pitchFamily="18" charset="0"/>
                <a:ea typeface="Times New Roman" panose="02020603050405020304" pitchFamily="18" charset="0"/>
              </a:rPr>
              <a:t>4</a:t>
            </a:r>
            <a:r>
              <a:rPr lang="en-IN" sz="2000" i="1" dirty="0">
                <a:solidFill>
                  <a:srgbClr val="000000"/>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(Factors which impedes healing). In Modern Science,</a:t>
            </a:r>
            <a:r>
              <a:rPr lang="en-IN" sz="2000" dirty="0">
                <a:solidFill>
                  <a:srgbClr val="000000"/>
                </a:solidFill>
                <a:latin typeface="Times New Roman" panose="02020603050405020304" pitchFamily="18" charset="0"/>
                <a:ea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rPr>
              <a:t>Dushta vrana </a:t>
            </a:r>
            <a:r>
              <a:rPr lang="en-IN" sz="2000" dirty="0">
                <a:solidFill>
                  <a:srgbClr val="000000"/>
                </a:solidFill>
                <a:effectLst/>
                <a:latin typeface="Times New Roman" panose="02020603050405020304" pitchFamily="18" charset="0"/>
                <a:ea typeface="Times New Roman" panose="02020603050405020304" pitchFamily="18" charset="0"/>
              </a:rPr>
              <a:t>can be correlated with Non healing Ulcer.</a:t>
            </a:r>
            <a:endParaRPr lang="en-IN" sz="2000" dirty="0">
              <a:effectLst/>
              <a:latin typeface="Calibri" panose="020F0502020204030204" pitchFamily="34" charset="0"/>
              <a:ea typeface="Calibri" panose="020F0502020204030204" pitchFamily="34" charset="0"/>
            </a:endParaRPr>
          </a:p>
          <a:p>
            <a:pPr algn="just">
              <a:lnSpc>
                <a:spcPct val="115000"/>
              </a:lnSpc>
              <a:spcAft>
                <a:spcPts val="1000"/>
              </a:spcAft>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6748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0E187E-F89A-B929-0139-3CE97D3E6ECA}"/>
              </a:ext>
            </a:extLst>
          </p:cNvPr>
          <p:cNvSpPr>
            <a:spLocks noGrp="1"/>
          </p:cNvSpPr>
          <p:nvPr>
            <p:ph idx="1"/>
          </p:nvPr>
        </p:nvSpPr>
        <p:spPr>
          <a:xfrm>
            <a:off x="838200" y="696736"/>
            <a:ext cx="10515600" cy="5117042"/>
          </a:xfrm>
        </p:spPr>
        <p:txBody>
          <a:bodyPr/>
          <a:lstStyle/>
          <a:p>
            <a:pPr marL="0" indent="0">
              <a:lnSpc>
                <a:spcPct val="115000"/>
              </a:lnSpc>
              <a:spcAft>
                <a:spcPts val="1000"/>
              </a:spcAft>
              <a:buNone/>
            </a:pPr>
            <a:r>
              <a:rPr lang="en-IN" sz="2000" b="1" dirty="0">
                <a:effectLst/>
                <a:latin typeface="Times New Roman" panose="02020603050405020304" pitchFamily="18" charset="0"/>
                <a:ea typeface="Calibri" panose="020F0502020204030204" pitchFamily="34" charset="0"/>
              </a:rPr>
              <a:t>PROCEDURE: </a:t>
            </a:r>
            <a:endParaRPr lang="en-IN" sz="2000" dirty="0">
              <a:effectLst/>
              <a:latin typeface="Calibri" panose="020F0502020204030204" pitchFamily="34" charset="0"/>
              <a:ea typeface="Calibri" panose="020F0502020204030204" pitchFamily="34" charset="0"/>
            </a:endParaRPr>
          </a:p>
          <a:p>
            <a:pPr marL="342900" lvl="0" indent="-342900" algn="just">
              <a:lnSpc>
                <a:spcPct val="115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Procedure </a:t>
            </a:r>
            <a:r>
              <a:rPr lang="en-IN" sz="2000" dirty="0">
                <a:latin typeface="Times New Roman" panose="02020603050405020304" pitchFamily="18" charset="0"/>
                <a:ea typeface="Calibri" panose="020F0502020204030204" pitchFamily="34" charset="0"/>
                <a:cs typeface="Times New Roman" panose="02020603050405020304" pitchFamily="18" charset="0"/>
              </a:rPr>
              <a:t>will</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be explained to the patient.</a:t>
            </a:r>
          </a:p>
          <a:p>
            <a:pPr marL="342900" lvl="0" indent="-342900" algn="just">
              <a:lnSpc>
                <a:spcPct val="115000"/>
              </a:lnSpc>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Informed written consent will be taken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15000"/>
              </a:lnSpc>
              <a:spcAft>
                <a:spcPts val="6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Patient is asked to sit in comfortable position.</a:t>
            </a:r>
          </a:p>
          <a:p>
            <a:pPr marL="342900" lvl="0" indent="-342900" algn="just">
              <a:lnSpc>
                <a:spcPct val="115000"/>
              </a:lnSpc>
              <a:spcAft>
                <a:spcPts val="60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Examination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of vrana </a:t>
            </a:r>
            <a:r>
              <a:rPr lang="en-IN" sz="2000" dirty="0">
                <a:latin typeface="Times New Roman" panose="02020603050405020304" pitchFamily="18" charset="0"/>
                <a:ea typeface="Calibri" panose="020F0502020204030204" pitchFamily="34" charset="0"/>
                <a:cs typeface="Times New Roman" panose="02020603050405020304" pitchFamily="18" charset="0"/>
              </a:rPr>
              <a:t>will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be done.</a:t>
            </a:r>
          </a:p>
          <a:p>
            <a:pPr marL="342900" lvl="0" indent="-342900" algn="just">
              <a:lnSpc>
                <a:spcPct val="115000"/>
              </a:lnSpc>
              <a:spcAft>
                <a:spcPts val="6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Under all aseptic precautions, wash the wound with normal saline, cleaning of the wound followed by dusting of </a:t>
            </a:r>
            <a:r>
              <a:rPr lang="en-IN" sz="2000" i="1" dirty="0">
                <a:latin typeface="Times New Roman" panose="02020603050405020304" pitchFamily="18" charset="0"/>
                <a:ea typeface="Calibri" panose="020F0502020204030204" pitchFamily="34" charset="0"/>
                <a:cs typeface="Times New Roman" panose="02020603050405020304" pitchFamily="18" charset="0"/>
              </a:rPr>
              <a:t>C</a:t>
            </a:r>
            <a:r>
              <a:rPr lang="en-IN" sz="2000" i="1" dirty="0">
                <a:effectLst/>
                <a:latin typeface="Times New Roman" panose="02020603050405020304" pitchFamily="18" charset="0"/>
                <a:ea typeface="Calibri" panose="020F0502020204030204" pitchFamily="34" charset="0"/>
                <a:cs typeface="Times New Roman" panose="02020603050405020304" pitchFamily="18" charset="0"/>
              </a:rPr>
              <a:t>hoorna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over the wound site.</a:t>
            </a:r>
          </a:p>
          <a:p>
            <a:pPr marL="342900" lvl="0" indent="-342900" algn="just">
              <a:lnSpc>
                <a:spcPct val="115000"/>
              </a:lnSpc>
              <a:spcAft>
                <a:spcPts val="6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Appropriate Bandaging </a:t>
            </a:r>
            <a:r>
              <a:rPr lang="en-IN" sz="2000" dirty="0">
                <a:latin typeface="Times New Roman" panose="02020603050405020304" pitchFamily="18" charset="0"/>
                <a:ea typeface="Calibri" panose="020F0502020204030204" pitchFamily="34" charset="0"/>
                <a:cs typeface="Times New Roman" panose="02020603050405020304" pitchFamily="18" charset="0"/>
              </a:rPr>
              <a:t>will</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be done.</a:t>
            </a:r>
          </a:p>
          <a:p>
            <a:endParaRPr lang="en-IN" dirty="0"/>
          </a:p>
        </p:txBody>
      </p:sp>
    </p:spTree>
    <p:extLst>
      <p:ext uri="{BB962C8B-B14F-4D97-AF65-F5344CB8AC3E}">
        <p14:creationId xmlns:p14="http://schemas.microsoft.com/office/powerpoint/2010/main" val="179612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FDE582-A200-5DCD-7D18-6B4F062D69A3}"/>
              </a:ext>
            </a:extLst>
          </p:cNvPr>
          <p:cNvSpPr>
            <a:spLocks noGrp="1"/>
          </p:cNvSpPr>
          <p:nvPr>
            <p:ph idx="1"/>
          </p:nvPr>
        </p:nvSpPr>
        <p:spPr>
          <a:xfrm>
            <a:off x="838200" y="451556"/>
            <a:ext cx="10515600" cy="5725407"/>
          </a:xfrm>
        </p:spPr>
        <p:txBody>
          <a:bodyPr/>
          <a:lstStyle/>
          <a:p>
            <a:pPr marL="0" indent="0">
              <a:lnSpc>
                <a:spcPct val="115000"/>
              </a:lnSpc>
              <a:spcAft>
                <a:spcPts val="1000"/>
              </a:spcAft>
              <a:buNone/>
            </a:pPr>
            <a:r>
              <a:rPr lang="en-IN" sz="2000" b="1" dirty="0">
                <a:effectLst/>
                <a:latin typeface="Times New Roman" panose="02020603050405020304" pitchFamily="18" charset="0"/>
                <a:ea typeface="Calibri" panose="020F0502020204030204" pitchFamily="34" charset="0"/>
              </a:rPr>
              <a:t>ADVERSE DRUG REACTION:</a:t>
            </a:r>
            <a:endParaRPr lang="en-IN" sz="2000" dirty="0">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rPr>
              <a:t>If there is any ill effect of drug during treatment it will be stopped administering immediately and patient will be treated according to symptoms.</a:t>
            </a:r>
            <a:endParaRPr lang="en-IN" sz="2000" dirty="0">
              <a:effectLst/>
              <a:latin typeface="Calibri" panose="020F0502020204030204" pitchFamily="34" charset="0"/>
              <a:ea typeface="Calibri" panose="020F0502020204030204" pitchFamily="34" charset="0"/>
            </a:endParaRPr>
          </a:p>
          <a:p>
            <a:pPr marL="342900" lvl="0" indent="-342900" algn="just">
              <a:lnSpc>
                <a:spcPct val="150000"/>
              </a:lnSpc>
              <a:spcAft>
                <a:spcPts val="10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rPr>
              <a:t>An attempt shall be made to know the cause of adverse reaction and will be recorded during clinical trial and same will be informed to ethical committee. </a:t>
            </a:r>
            <a:endParaRPr lang="en-IN" sz="2000" dirty="0">
              <a:effectLst/>
              <a:latin typeface="Calibri" panose="020F0502020204030204" pitchFamily="34" charset="0"/>
              <a:ea typeface="Calibri" panose="020F0502020204030204" pitchFamily="34" charset="0"/>
            </a:endParaRPr>
          </a:p>
          <a:p>
            <a:pPr marL="0" indent="0" algn="just">
              <a:lnSpc>
                <a:spcPct val="150000"/>
              </a:lnSpc>
              <a:spcAft>
                <a:spcPts val="1000"/>
              </a:spcAft>
              <a:buNone/>
            </a:pPr>
            <a:r>
              <a:rPr lang="en-IN" sz="1800" b="1" dirty="0">
                <a:effectLst/>
                <a:latin typeface="Times New Roman" panose="02020603050405020304" pitchFamily="18"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492288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A41DF7-FE29-DE83-1608-DD5EA1864C7A}"/>
              </a:ext>
            </a:extLst>
          </p:cNvPr>
          <p:cNvSpPr>
            <a:spLocks noGrp="1"/>
          </p:cNvSpPr>
          <p:nvPr>
            <p:ph idx="1"/>
          </p:nvPr>
        </p:nvSpPr>
        <p:spPr>
          <a:xfrm>
            <a:off x="838200" y="745067"/>
            <a:ext cx="10515600" cy="5431896"/>
          </a:xfrm>
        </p:spPr>
        <p:txBody>
          <a:bodyPr>
            <a:normAutofit fontScale="92500" lnSpcReduction="10000"/>
          </a:bodyPr>
          <a:lstStyle/>
          <a:p>
            <a:pPr marL="0" indent="0" algn="ctr">
              <a:lnSpc>
                <a:spcPct val="115000"/>
              </a:lnSpc>
              <a:spcAft>
                <a:spcPts val="1000"/>
              </a:spcAft>
              <a:buNone/>
            </a:pP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ASSESSMENT CRITERIA</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Assessment will be done on the basis of subjective and objective criteria.</a:t>
            </a:r>
          </a:p>
          <a:p>
            <a:pPr marL="0" indent="0">
              <a:lnSpc>
                <a:spcPct val="115000"/>
              </a:lnSpc>
              <a:spcAft>
                <a:spcPts val="1000"/>
              </a:spcAft>
              <a:buNone/>
            </a:pPr>
            <a:r>
              <a:rPr lang="en-IN" sz="2200" dirty="0">
                <a:effectLst/>
                <a:latin typeface="Times New Roman" panose="02020603050405020304" pitchFamily="18" charset="0"/>
                <a:ea typeface="Calibri" panose="020F0502020204030204" pitchFamily="34" charset="0"/>
              </a:rPr>
              <a:t>SUBJECTIVE CRITERIA</a:t>
            </a:r>
            <a:endParaRPr lang="en-IN" sz="22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rPr>
              <a:t>Vedana (Pain)</a:t>
            </a:r>
            <a:endParaRPr lang="en-IN" sz="22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rPr>
              <a:t>Daha (Burning sensation)</a:t>
            </a:r>
            <a:endParaRPr lang="en-IN" sz="22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rPr>
              <a:t>Kandu (Itching sensation)</a:t>
            </a:r>
          </a:p>
          <a:p>
            <a:pPr marL="0" indent="0">
              <a:lnSpc>
                <a:spcPct val="115000"/>
              </a:lnSpc>
              <a:spcAft>
                <a:spcPts val="1000"/>
              </a:spcAft>
              <a:buNone/>
            </a:pPr>
            <a:r>
              <a:rPr lang="en-IN" sz="2200" dirty="0">
                <a:effectLst/>
                <a:latin typeface="Times New Roman" panose="02020603050405020304" pitchFamily="18" charset="0"/>
                <a:ea typeface="Calibri" panose="020F0502020204030204" pitchFamily="34" charset="0"/>
              </a:rPr>
              <a:t>OBJECTIVE CRITERIA</a:t>
            </a:r>
            <a:endParaRPr lang="en-IN" sz="22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rPr>
              <a:t>Size of the wound</a:t>
            </a:r>
            <a:endParaRPr lang="en-IN" sz="22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rPr>
              <a:t>Vrana srava(Discharge)</a:t>
            </a:r>
            <a:endParaRPr lang="en-IN" sz="22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rPr>
              <a:t>Vrana Gandha(Foul smell)</a:t>
            </a:r>
            <a:endParaRPr lang="en-IN" sz="2200" dirty="0">
              <a:effectLst/>
              <a:latin typeface="Calibri" panose="020F0502020204030204" pitchFamily="34" charset="0"/>
              <a:ea typeface="Calibri" panose="020F0502020204030204" pitchFamily="34" charset="0"/>
            </a:endParaRPr>
          </a:p>
          <a:p>
            <a:pPr algn="just">
              <a:lnSpc>
                <a:spcPct val="115000"/>
              </a:lnSpc>
              <a:spcAft>
                <a:spcPts val="1000"/>
              </a:spcAft>
            </a:pP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05762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CF9B4D-FEE4-3207-DA18-962A4CCDA0D0}"/>
              </a:ext>
            </a:extLst>
          </p:cNvPr>
          <p:cNvSpPr>
            <a:spLocks noGrp="1"/>
          </p:cNvSpPr>
          <p:nvPr>
            <p:ph idx="1"/>
          </p:nvPr>
        </p:nvSpPr>
        <p:spPr>
          <a:xfrm>
            <a:off x="838200" y="553156"/>
            <a:ext cx="10515600" cy="5623807"/>
          </a:xfrm>
        </p:spPr>
        <p:txBody>
          <a:bodyPr>
            <a:normAutofit/>
          </a:bodyPr>
          <a:lstStyle/>
          <a:p>
            <a:pPr marL="0" indent="0" algn="just">
              <a:lnSpc>
                <a:spcPct val="115000"/>
              </a:lnSpc>
              <a:spcAft>
                <a:spcPts val="1000"/>
              </a:spcAft>
              <a:buNone/>
            </a:pPr>
            <a:r>
              <a:rPr lang="en-IN" sz="1800" dirty="0">
                <a:latin typeface="Calibri" panose="020F0502020204030204" pitchFamily="34" charset="0"/>
                <a:ea typeface="Calibri" panose="020F0502020204030204" pitchFamily="34" charset="0"/>
              </a:rPr>
              <a:t>                                                  </a:t>
            </a:r>
            <a:r>
              <a:rPr lang="en-IN" sz="2400" b="1" dirty="0">
                <a:effectLst/>
                <a:latin typeface="Times New Roman" panose="02020603050405020304" pitchFamily="18" charset="0"/>
                <a:ea typeface="Calibri" panose="020F0502020204030204" pitchFamily="34" charset="0"/>
              </a:rPr>
              <a:t>ASSESSMENT PARAMETERS </a:t>
            </a:r>
            <a:endParaRPr lang="en-IN" sz="1800" dirty="0">
              <a:effectLst/>
              <a:latin typeface="Calibri" panose="020F0502020204030204" pitchFamily="34" charset="0"/>
              <a:ea typeface="Calibri" panose="020F0502020204030204" pitchFamily="34" charset="0"/>
            </a:endParaRPr>
          </a:p>
          <a:p>
            <a:pPr marL="0" indent="0">
              <a:lnSpc>
                <a:spcPct val="115000"/>
              </a:lnSpc>
              <a:spcAft>
                <a:spcPts val="1000"/>
              </a:spcAft>
              <a:buNone/>
            </a:pPr>
            <a:r>
              <a:rPr lang="en-IN" sz="2000" b="1" dirty="0">
                <a:effectLst/>
                <a:latin typeface="Times New Roman" panose="02020603050405020304" pitchFamily="18" charset="0"/>
                <a:ea typeface="Calibri" panose="020F0502020204030204" pitchFamily="34" charset="0"/>
              </a:rPr>
              <a:t>SUBJECTIVE PARAMETER</a:t>
            </a:r>
          </a:p>
          <a:p>
            <a:pPr marL="342900" indent="-342900">
              <a:lnSpc>
                <a:spcPct val="115000"/>
              </a:lnSpc>
              <a:spcAft>
                <a:spcPts val="1000"/>
              </a:spcAft>
              <a:buAutoNum type="arabicPeriod"/>
            </a:pPr>
            <a:r>
              <a:rPr lang="en-IN" sz="1800" b="1" i="1" dirty="0">
                <a:effectLst/>
                <a:latin typeface="Times New Roman" panose="02020603050405020304" pitchFamily="18" charset="0"/>
                <a:ea typeface="Calibri" panose="020F0502020204030204" pitchFamily="34" charset="0"/>
              </a:rPr>
              <a:t>Vedana</a:t>
            </a:r>
            <a:r>
              <a:rPr lang="en-IN" sz="1800" b="1" dirty="0">
                <a:effectLst/>
                <a:latin typeface="Times New Roman" panose="02020603050405020304" pitchFamily="18" charset="0"/>
                <a:ea typeface="Calibri" panose="020F0502020204030204" pitchFamily="34" charset="0"/>
              </a:rPr>
              <a:t> (Pain): VAS Scale</a:t>
            </a:r>
          </a:p>
          <a:p>
            <a:pPr marL="0" indent="0">
              <a:lnSpc>
                <a:spcPct val="115000"/>
              </a:lnSpc>
              <a:spcAft>
                <a:spcPts val="1000"/>
              </a:spcAft>
              <a:buNone/>
            </a:pPr>
            <a:endParaRPr lang="en-IN" sz="1800" b="1" dirty="0">
              <a:effectLst/>
              <a:latin typeface="Times New Roman" panose="02020603050405020304" pitchFamily="18" charset="0"/>
              <a:ea typeface="Calibri" panose="020F0502020204030204" pitchFamily="34" charset="0"/>
            </a:endParaRPr>
          </a:p>
          <a:p>
            <a:pPr marL="0" indent="0">
              <a:lnSpc>
                <a:spcPct val="115000"/>
              </a:lnSpc>
              <a:spcAft>
                <a:spcPts val="1000"/>
              </a:spcAft>
              <a:buNone/>
            </a:pPr>
            <a:r>
              <a:rPr lang="en-IN" sz="1800" b="1" dirty="0">
                <a:latin typeface="Times New Roman" panose="02020603050405020304" pitchFamily="18"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marL="0" indent="0">
              <a:lnSpc>
                <a:spcPct val="115000"/>
              </a:lnSpc>
              <a:spcAft>
                <a:spcPts val="1000"/>
              </a:spcAft>
              <a:buNone/>
            </a:pPr>
            <a:endParaRPr lang="en-IN" sz="2000" dirty="0">
              <a:effectLst/>
              <a:latin typeface="Calibri" panose="020F0502020204030204" pitchFamily="34" charset="0"/>
              <a:ea typeface="Calibri" panose="020F0502020204030204" pitchFamily="34" charset="0"/>
            </a:endParaRPr>
          </a:p>
          <a:p>
            <a:endParaRPr lang="en-IN" dirty="0"/>
          </a:p>
        </p:txBody>
      </p:sp>
      <p:graphicFrame>
        <p:nvGraphicFramePr>
          <p:cNvPr id="2" name="Table 3">
            <a:extLst>
              <a:ext uri="{FF2B5EF4-FFF2-40B4-BE49-F238E27FC236}">
                <a16:creationId xmlns:a16="http://schemas.microsoft.com/office/drawing/2014/main" id="{8B160E18-EF94-5862-E9C1-DE98B121CEDA}"/>
              </a:ext>
            </a:extLst>
          </p:cNvPr>
          <p:cNvGraphicFramePr>
            <a:graphicFrameLocks noGrp="1"/>
          </p:cNvGraphicFramePr>
          <p:nvPr>
            <p:extLst>
              <p:ext uri="{D42A27DB-BD31-4B8C-83A1-F6EECF244321}">
                <p14:modId xmlns:p14="http://schemas.microsoft.com/office/powerpoint/2010/main" val="2997841753"/>
              </p:ext>
            </p:extLst>
          </p:nvPr>
        </p:nvGraphicFramePr>
        <p:xfrm>
          <a:off x="1955473" y="2629100"/>
          <a:ext cx="7191022" cy="2703870"/>
        </p:xfrm>
        <a:graphic>
          <a:graphicData uri="http://schemas.openxmlformats.org/drawingml/2006/table">
            <a:tbl>
              <a:tblPr firstRow="1" bandRow="1">
                <a:tableStyleId>{5940675A-B579-460E-94D1-54222C63F5DA}</a:tableStyleId>
              </a:tblPr>
              <a:tblGrid>
                <a:gridCol w="1952929">
                  <a:extLst>
                    <a:ext uri="{9D8B030D-6E8A-4147-A177-3AD203B41FA5}">
                      <a16:colId xmlns:a16="http://schemas.microsoft.com/office/drawing/2014/main" val="2889918359"/>
                    </a:ext>
                  </a:extLst>
                </a:gridCol>
                <a:gridCol w="5238093">
                  <a:extLst>
                    <a:ext uri="{9D8B030D-6E8A-4147-A177-3AD203B41FA5}">
                      <a16:colId xmlns:a16="http://schemas.microsoft.com/office/drawing/2014/main" val="1600097650"/>
                    </a:ext>
                  </a:extLst>
                </a:gridCol>
              </a:tblGrid>
              <a:tr h="540774">
                <a:tc>
                  <a:txBody>
                    <a:bodyPr/>
                    <a:lstStyle/>
                    <a:p>
                      <a:pPr algn="ctr"/>
                      <a:r>
                        <a:rPr lang="en-US" sz="2000" dirty="0">
                          <a:latin typeface="Times New Roman" panose="02020603050405020304" pitchFamily="18" charset="0"/>
                          <a:cs typeface="Times New Roman" panose="02020603050405020304" pitchFamily="18" charset="0"/>
                        </a:rPr>
                        <a:t>Grade</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i="1" dirty="0">
                          <a:latin typeface="Times New Roman" panose="02020603050405020304" pitchFamily="18" charset="0"/>
                          <a:cs typeface="Times New Roman" panose="02020603050405020304" pitchFamily="18" charset="0"/>
                        </a:rPr>
                        <a:t>Vedana</a:t>
                      </a:r>
                      <a:endParaRPr lang="en-IN" sz="20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6810547"/>
                  </a:ext>
                </a:extLst>
              </a:tr>
              <a:tr h="540774">
                <a:tc>
                  <a:txBody>
                    <a:bodyPr/>
                    <a:lstStyle/>
                    <a:p>
                      <a:pPr algn="ctr"/>
                      <a:r>
                        <a:rPr lang="en-US" sz="2000" dirty="0">
                          <a:latin typeface="Times New Roman" panose="02020603050405020304" pitchFamily="18" charset="0"/>
                          <a:cs typeface="Times New Roman" panose="02020603050405020304" pitchFamily="18" charset="0"/>
                        </a:rPr>
                        <a:t>0</a:t>
                      </a:r>
                      <a:endParaRPr lang="en-IN" sz="2000" dirty="0">
                        <a:latin typeface="Times New Roman" panose="02020603050405020304" pitchFamily="18" charset="0"/>
                        <a:cs typeface="Times New Roman" panose="02020603050405020304" pitchFamily="18" charset="0"/>
                      </a:endParaRPr>
                    </a:p>
                  </a:txBody>
                  <a:tcPr/>
                </a:tc>
                <a:tc>
                  <a:txBody>
                    <a:bodyPr/>
                    <a:lstStyle/>
                    <a:p>
                      <a:pPr marL="457200" algn="ctr">
                        <a:lnSpc>
                          <a:spcPct val="115000"/>
                        </a:lnSpc>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No pain</a:t>
                      </a:r>
                    </a:p>
                  </a:txBody>
                  <a:tcPr marL="68580" marR="68580" marT="0" marB="0"/>
                </a:tc>
                <a:extLst>
                  <a:ext uri="{0D108BD9-81ED-4DB2-BD59-A6C34878D82A}">
                    <a16:rowId xmlns:a16="http://schemas.microsoft.com/office/drawing/2014/main" val="3019935432"/>
                  </a:ext>
                </a:extLst>
              </a:tr>
              <a:tr h="540774">
                <a:tc>
                  <a:txBody>
                    <a:bodyPr/>
                    <a:lstStyle/>
                    <a:p>
                      <a:pPr algn="ctr"/>
                      <a:r>
                        <a:rPr lang="en-US"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a:tc>
                <a:tc>
                  <a:txBody>
                    <a:bodyPr/>
                    <a:lstStyle/>
                    <a:p>
                      <a:pPr marL="457200" algn="ctr">
                        <a:lnSpc>
                          <a:spcPct val="115000"/>
                        </a:lnSpc>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Mild localised pain during movement</a:t>
                      </a:r>
                    </a:p>
                  </a:txBody>
                  <a:tcPr marL="68580" marR="68580" marT="0" marB="0"/>
                </a:tc>
                <a:extLst>
                  <a:ext uri="{0D108BD9-81ED-4DB2-BD59-A6C34878D82A}">
                    <a16:rowId xmlns:a16="http://schemas.microsoft.com/office/drawing/2014/main" val="2042040444"/>
                  </a:ext>
                </a:extLst>
              </a:tr>
              <a:tr h="540774">
                <a:tc>
                  <a:txBody>
                    <a:bodyPr/>
                    <a:lstStyle/>
                    <a:p>
                      <a:pPr algn="ctr"/>
                      <a:r>
                        <a:rPr lang="en-US" sz="2000" dirty="0">
                          <a:latin typeface="Times New Roman" panose="02020603050405020304" pitchFamily="18" charset="0"/>
                          <a:cs typeface="Times New Roman" panose="02020603050405020304" pitchFamily="18" charset="0"/>
                        </a:rPr>
                        <a:t>2</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kern="1200" dirty="0">
                          <a:solidFill>
                            <a:schemeClr val="tx1"/>
                          </a:solidFill>
                          <a:effectLst/>
                          <a:latin typeface="Times New Roman" panose="02020603050405020304" pitchFamily="18" charset="0"/>
                          <a:ea typeface="+mn-ea"/>
                          <a:cs typeface="Times New Roman" panose="02020603050405020304" pitchFamily="18" charset="0"/>
                        </a:rPr>
                        <a:t>Moderate Localised pain during rest</a:t>
                      </a:r>
                      <a:endParaRPr lang="en-IN" sz="2000" dirty="0">
                        <a:latin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69255750"/>
                  </a:ext>
                </a:extLst>
              </a:tr>
              <a:tr h="540774">
                <a:tc>
                  <a:txBody>
                    <a:bodyPr/>
                    <a:lstStyle/>
                    <a:p>
                      <a:pPr algn="ctr"/>
                      <a:r>
                        <a:rPr lang="en-US" sz="2000" dirty="0">
                          <a:latin typeface="Times New Roman" panose="02020603050405020304" pitchFamily="18" charset="0"/>
                          <a:cs typeface="Times New Roman" panose="02020603050405020304" pitchFamily="18" charset="0"/>
                        </a:rPr>
                        <a:t>3</a:t>
                      </a:r>
                      <a:endParaRPr lang="en-IN" sz="2000" dirty="0">
                        <a:latin typeface="Times New Roman" panose="02020603050405020304" pitchFamily="18" charset="0"/>
                        <a:cs typeface="Times New Roman" panose="02020603050405020304" pitchFamily="18" charset="0"/>
                      </a:endParaRPr>
                    </a:p>
                  </a:txBody>
                  <a:tcPr/>
                </a:tc>
                <a:tc>
                  <a:txBody>
                    <a:bodyPr/>
                    <a:lstStyle/>
                    <a:p>
                      <a:pPr marL="457200" algn="ctr">
                        <a:lnSpc>
                          <a:spcPct val="115000"/>
                        </a:lnSpc>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Severe Continuous pain</a:t>
                      </a:r>
                    </a:p>
                  </a:txBody>
                  <a:tcPr marL="68580" marR="68580" marT="0" marB="0"/>
                </a:tc>
                <a:extLst>
                  <a:ext uri="{0D108BD9-81ED-4DB2-BD59-A6C34878D82A}">
                    <a16:rowId xmlns:a16="http://schemas.microsoft.com/office/drawing/2014/main" val="448011448"/>
                  </a:ext>
                </a:extLst>
              </a:tr>
            </a:tbl>
          </a:graphicData>
        </a:graphic>
      </p:graphicFrame>
    </p:spTree>
    <p:extLst>
      <p:ext uri="{BB962C8B-B14F-4D97-AF65-F5344CB8AC3E}">
        <p14:creationId xmlns:p14="http://schemas.microsoft.com/office/powerpoint/2010/main" val="4050002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67B9DA-BCB0-4512-6D6B-641509FECAA1}"/>
              </a:ext>
            </a:extLst>
          </p:cNvPr>
          <p:cNvSpPr>
            <a:spLocks noGrp="1"/>
          </p:cNvSpPr>
          <p:nvPr>
            <p:ph idx="1"/>
          </p:nvPr>
        </p:nvSpPr>
        <p:spPr>
          <a:xfrm>
            <a:off x="838200" y="713052"/>
            <a:ext cx="10515600" cy="5431896"/>
          </a:xfrm>
        </p:spPr>
        <p:txBody>
          <a:bodyPr/>
          <a:lstStyle/>
          <a:p>
            <a:pPr marL="0" indent="0">
              <a:buNone/>
            </a:pPr>
            <a:r>
              <a:rPr lang="en-IN" sz="1800" b="1" dirty="0">
                <a:effectLst/>
                <a:latin typeface="Times New Roman" panose="02020603050405020304" pitchFamily="18" charset="0"/>
                <a:ea typeface="Times New Roman" panose="02020603050405020304" pitchFamily="18" charset="0"/>
              </a:rPr>
              <a:t>2. </a:t>
            </a:r>
            <a:r>
              <a:rPr lang="en-IN" sz="1800" b="1" i="1" dirty="0">
                <a:effectLst/>
                <a:latin typeface="Times New Roman" panose="02020603050405020304" pitchFamily="18" charset="0"/>
                <a:ea typeface="Times New Roman" panose="02020603050405020304" pitchFamily="18" charset="0"/>
              </a:rPr>
              <a:t>Daha</a:t>
            </a:r>
            <a:r>
              <a:rPr lang="en-IN" sz="1800" b="1" dirty="0">
                <a:effectLst/>
                <a:latin typeface="Times New Roman" panose="02020603050405020304" pitchFamily="18" charset="0"/>
                <a:ea typeface="Times New Roman" panose="02020603050405020304" pitchFamily="18" charset="0"/>
              </a:rPr>
              <a:t> (Burning sensation):</a:t>
            </a:r>
          </a:p>
          <a:p>
            <a:pPr marL="0" indent="0">
              <a:buNone/>
            </a:pPr>
            <a:endParaRPr lang="en-IN" sz="1800" b="1" dirty="0">
              <a:latin typeface="Times New Roman" panose="02020603050405020304" pitchFamily="18" charset="0"/>
              <a:ea typeface="Times New Roman" panose="02020603050405020304" pitchFamily="18" charset="0"/>
            </a:endParaRPr>
          </a:p>
          <a:p>
            <a:pPr marL="0" indent="0">
              <a:buNone/>
            </a:pPr>
            <a:endParaRPr lang="en-IN" sz="1800" b="1" dirty="0">
              <a:effectLst/>
              <a:latin typeface="Times New Roman" panose="02020603050405020304" pitchFamily="18" charset="0"/>
              <a:ea typeface="Times New Roman" panose="02020603050405020304" pitchFamily="18" charset="0"/>
            </a:endParaRPr>
          </a:p>
          <a:p>
            <a:pPr marL="0" indent="0">
              <a:buNone/>
            </a:pPr>
            <a:r>
              <a:rPr lang="en-IN" sz="1800" b="1" dirty="0">
                <a:latin typeface="Times New Roman" panose="02020603050405020304" pitchFamily="18"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marL="0" indent="0">
              <a:buNone/>
            </a:pPr>
            <a:endParaRPr lang="en-IN" dirty="0"/>
          </a:p>
        </p:txBody>
      </p:sp>
      <p:graphicFrame>
        <p:nvGraphicFramePr>
          <p:cNvPr id="5" name="Table 5">
            <a:extLst>
              <a:ext uri="{FF2B5EF4-FFF2-40B4-BE49-F238E27FC236}">
                <a16:creationId xmlns:a16="http://schemas.microsoft.com/office/drawing/2014/main" id="{AABB6151-05AA-950B-7E1B-8B44FFBA5FB3}"/>
              </a:ext>
            </a:extLst>
          </p:cNvPr>
          <p:cNvGraphicFramePr>
            <a:graphicFrameLocks noGrp="1"/>
          </p:cNvGraphicFramePr>
          <p:nvPr>
            <p:extLst>
              <p:ext uri="{D42A27DB-BD31-4B8C-83A1-F6EECF244321}">
                <p14:modId xmlns:p14="http://schemas.microsoft.com/office/powerpoint/2010/main" val="118732300"/>
              </p:ext>
            </p:extLst>
          </p:nvPr>
        </p:nvGraphicFramePr>
        <p:xfrm>
          <a:off x="1772355" y="1557867"/>
          <a:ext cx="7123289" cy="3420535"/>
        </p:xfrm>
        <a:graphic>
          <a:graphicData uri="http://schemas.openxmlformats.org/drawingml/2006/table">
            <a:tbl>
              <a:tblPr firstRow="1" bandRow="1">
                <a:tableStyleId>{5940675A-B579-460E-94D1-54222C63F5DA}</a:tableStyleId>
              </a:tblPr>
              <a:tblGrid>
                <a:gridCol w="1671995">
                  <a:extLst>
                    <a:ext uri="{9D8B030D-6E8A-4147-A177-3AD203B41FA5}">
                      <a16:colId xmlns:a16="http://schemas.microsoft.com/office/drawing/2014/main" val="2033214694"/>
                    </a:ext>
                  </a:extLst>
                </a:gridCol>
                <a:gridCol w="5451294">
                  <a:extLst>
                    <a:ext uri="{9D8B030D-6E8A-4147-A177-3AD203B41FA5}">
                      <a16:colId xmlns:a16="http://schemas.microsoft.com/office/drawing/2014/main" val="3166465918"/>
                    </a:ext>
                  </a:extLst>
                </a:gridCol>
              </a:tblGrid>
              <a:tr h="684107">
                <a:tc>
                  <a:txBody>
                    <a:bodyPr/>
                    <a:lstStyle/>
                    <a:p>
                      <a:pPr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Grade</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1000"/>
                        </a:spcAft>
                      </a:pPr>
                      <a:r>
                        <a:rPr lang="en-US" sz="2000" i="1" dirty="0">
                          <a:effectLst/>
                          <a:latin typeface="Times New Roman" panose="02020603050405020304" pitchFamily="18" charset="0"/>
                          <a:ea typeface="Calibri" panose="020F0502020204030204" pitchFamily="34" charset="0"/>
                        </a:rPr>
                        <a:t>D</a:t>
                      </a:r>
                      <a:r>
                        <a:rPr lang="en-IN" sz="2000" i="1" dirty="0">
                          <a:effectLst/>
                          <a:latin typeface="Times New Roman" panose="02020603050405020304" pitchFamily="18" charset="0"/>
                          <a:ea typeface="Calibri" panose="020F0502020204030204" pitchFamily="34" charset="0"/>
                        </a:rPr>
                        <a:t>aha</a:t>
                      </a:r>
                      <a:endParaRPr lang="en-IN" sz="2000" i="1"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770993660"/>
                  </a:ext>
                </a:extLst>
              </a:tr>
              <a:tr h="684107">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0</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No burning sensation</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379371316"/>
                  </a:ext>
                </a:extLst>
              </a:tr>
              <a:tr h="684107">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1</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Mild localised</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549256"/>
                  </a:ext>
                </a:extLst>
              </a:tr>
              <a:tr h="684107">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2</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Moderate localised</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800144242"/>
                  </a:ext>
                </a:extLst>
              </a:tr>
              <a:tr h="684107">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3</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Severe Continuous burning with disturbed sleep</a:t>
                      </a:r>
                    </a:p>
                  </a:txBody>
                  <a:tcPr marL="68580" marR="68580" marT="0" marB="0"/>
                </a:tc>
                <a:extLst>
                  <a:ext uri="{0D108BD9-81ED-4DB2-BD59-A6C34878D82A}">
                    <a16:rowId xmlns:a16="http://schemas.microsoft.com/office/drawing/2014/main" val="2797638902"/>
                  </a:ext>
                </a:extLst>
              </a:tr>
            </a:tbl>
          </a:graphicData>
        </a:graphic>
      </p:graphicFrame>
    </p:spTree>
    <p:extLst>
      <p:ext uri="{BB962C8B-B14F-4D97-AF65-F5344CB8AC3E}">
        <p14:creationId xmlns:p14="http://schemas.microsoft.com/office/powerpoint/2010/main" val="139138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6ED682-7222-1CBE-434E-AEDAAE6E2808}"/>
              </a:ext>
            </a:extLst>
          </p:cNvPr>
          <p:cNvSpPr>
            <a:spLocks noGrp="1"/>
          </p:cNvSpPr>
          <p:nvPr>
            <p:ph idx="1"/>
          </p:nvPr>
        </p:nvSpPr>
        <p:spPr>
          <a:xfrm>
            <a:off x="838200" y="611452"/>
            <a:ext cx="10515600" cy="5635096"/>
          </a:xfrm>
        </p:spPr>
        <p:txBody>
          <a:bodyPr/>
          <a:lstStyle/>
          <a:p>
            <a:pPr marL="0" indent="0">
              <a:buNone/>
            </a:pPr>
            <a:endParaRPr lang="en-IN" sz="1800" dirty="0">
              <a:effectLst/>
              <a:latin typeface="Calibri" panose="020F0502020204030204" pitchFamily="34" charset="0"/>
              <a:ea typeface="Calibri" panose="020F0502020204030204" pitchFamily="34" charset="0"/>
            </a:endParaRPr>
          </a:p>
          <a:p>
            <a:pPr marL="0" indent="0">
              <a:buNone/>
            </a:pPr>
            <a:r>
              <a:rPr lang="en-IN" sz="1800" b="1" dirty="0">
                <a:effectLst/>
                <a:latin typeface="Times New Roman" panose="02020603050405020304" pitchFamily="18" charset="0"/>
                <a:ea typeface="Times New Roman" panose="02020603050405020304" pitchFamily="18" charset="0"/>
              </a:rPr>
              <a:t>3. </a:t>
            </a:r>
            <a:r>
              <a:rPr lang="en-IN" sz="1800" b="1" i="1" dirty="0">
                <a:effectLst/>
                <a:latin typeface="Times New Roman" panose="02020603050405020304" pitchFamily="18" charset="0"/>
                <a:ea typeface="Times New Roman" panose="02020603050405020304" pitchFamily="18" charset="0"/>
              </a:rPr>
              <a:t>Kandu</a:t>
            </a:r>
            <a:r>
              <a:rPr lang="en-IN" sz="1800" b="1" dirty="0">
                <a:effectLst/>
                <a:latin typeface="Times New Roman" panose="02020603050405020304" pitchFamily="18" charset="0"/>
                <a:ea typeface="Times New Roman" panose="02020603050405020304" pitchFamily="18" charset="0"/>
              </a:rPr>
              <a:t> (Itching sensation): </a:t>
            </a:r>
            <a:endParaRPr lang="en-IN" sz="1800" dirty="0">
              <a:effectLst/>
              <a:latin typeface="Calibri" panose="020F0502020204030204" pitchFamily="34" charset="0"/>
              <a:ea typeface="Calibri" panose="020F0502020204030204" pitchFamily="34" charset="0"/>
            </a:endParaRPr>
          </a:p>
          <a:p>
            <a:pPr marL="0" indent="0">
              <a:buNone/>
            </a:pPr>
            <a:endParaRPr lang="en-IN" dirty="0"/>
          </a:p>
        </p:txBody>
      </p:sp>
      <p:graphicFrame>
        <p:nvGraphicFramePr>
          <p:cNvPr id="5" name="Table 5">
            <a:extLst>
              <a:ext uri="{FF2B5EF4-FFF2-40B4-BE49-F238E27FC236}">
                <a16:creationId xmlns:a16="http://schemas.microsoft.com/office/drawing/2014/main" id="{2F9D24E0-D06D-DEDE-00DF-487D0429084D}"/>
              </a:ext>
            </a:extLst>
          </p:cNvPr>
          <p:cNvGraphicFramePr>
            <a:graphicFrameLocks noGrp="1"/>
          </p:cNvGraphicFramePr>
          <p:nvPr>
            <p:extLst>
              <p:ext uri="{D42A27DB-BD31-4B8C-83A1-F6EECF244321}">
                <p14:modId xmlns:p14="http://schemas.microsoft.com/office/powerpoint/2010/main" val="3573223412"/>
              </p:ext>
            </p:extLst>
          </p:nvPr>
        </p:nvGraphicFramePr>
        <p:xfrm>
          <a:off x="1896533" y="2314222"/>
          <a:ext cx="8128000" cy="4120445"/>
        </p:xfrm>
        <a:graphic>
          <a:graphicData uri="http://schemas.openxmlformats.org/drawingml/2006/table">
            <a:tbl>
              <a:tblPr firstRow="1" bandRow="1">
                <a:tableStyleId>{5940675A-B579-460E-94D1-54222C63F5DA}</a:tableStyleId>
              </a:tblPr>
              <a:tblGrid>
                <a:gridCol w="2111023">
                  <a:extLst>
                    <a:ext uri="{9D8B030D-6E8A-4147-A177-3AD203B41FA5}">
                      <a16:colId xmlns:a16="http://schemas.microsoft.com/office/drawing/2014/main" val="3484554497"/>
                    </a:ext>
                  </a:extLst>
                </a:gridCol>
                <a:gridCol w="6016977">
                  <a:extLst>
                    <a:ext uri="{9D8B030D-6E8A-4147-A177-3AD203B41FA5}">
                      <a16:colId xmlns:a16="http://schemas.microsoft.com/office/drawing/2014/main" val="3389641207"/>
                    </a:ext>
                  </a:extLst>
                </a:gridCol>
              </a:tblGrid>
              <a:tr h="824089">
                <a:tc>
                  <a:txBody>
                    <a:bodyPr/>
                    <a:lstStyle/>
                    <a:p>
                      <a:pPr marL="457200" algn="ctr">
                        <a:lnSpc>
                          <a:spcPct val="115000"/>
                        </a:lnSpc>
                      </a:pPr>
                      <a:r>
                        <a:rPr lang="en-IN" sz="2000" dirty="0">
                          <a:effectLst/>
                          <a:latin typeface="Times New Roman" panose="02020603050405020304" pitchFamily="18" charset="0"/>
                          <a:ea typeface="Times New Roman" panose="02020603050405020304" pitchFamily="18" charset="0"/>
                        </a:rPr>
                        <a:t> Grade</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US" sz="2000" i="1" dirty="0">
                          <a:effectLst/>
                          <a:latin typeface="Times New Roman" panose="02020603050405020304" pitchFamily="18" charset="0"/>
                          <a:ea typeface="Calibri" panose="020F0502020204030204" pitchFamily="34" charset="0"/>
                        </a:rPr>
                        <a:t>K</a:t>
                      </a:r>
                      <a:r>
                        <a:rPr lang="en-IN" sz="2000" i="1" dirty="0">
                          <a:effectLst/>
                          <a:latin typeface="Times New Roman" panose="02020603050405020304" pitchFamily="18" charset="0"/>
                          <a:ea typeface="Calibri" panose="020F0502020204030204" pitchFamily="34" charset="0"/>
                        </a:rPr>
                        <a:t>andu</a:t>
                      </a:r>
                      <a:endParaRPr lang="en-IN" sz="2000" i="1"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292261243"/>
                  </a:ext>
                </a:extLst>
              </a:tr>
              <a:tr h="824089">
                <a:tc>
                  <a:txBody>
                    <a:bodyPr/>
                    <a:lstStyle/>
                    <a:p>
                      <a:pPr marL="457200" algn="ctr">
                        <a:lnSpc>
                          <a:spcPct val="115000"/>
                        </a:lnSpc>
                      </a:pPr>
                      <a:r>
                        <a:rPr lang="en-IN" sz="2000" dirty="0">
                          <a:effectLst/>
                          <a:latin typeface="Times New Roman" panose="02020603050405020304" pitchFamily="18" charset="0"/>
                          <a:ea typeface="Times New Roman" panose="02020603050405020304" pitchFamily="18" charset="0"/>
                        </a:rPr>
                        <a:t>0</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a:effectLst/>
                          <a:latin typeface="Times New Roman" panose="02020603050405020304" pitchFamily="18" charset="0"/>
                          <a:ea typeface="Times New Roman" panose="02020603050405020304" pitchFamily="18" charset="0"/>
                        </a:rPr>
                        <a:t>Absent</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035252853"/>
                  </a:ext>
                </a:extLst>
              </a:tr>
              <a:tr h="824089">
                <a:tc>
                  <a:txBody>
                    <a:bodyPr/>
                    <a:lstStyle/>
                    <a:p>
                      <a:pPr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      1</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Mild localised</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252750926"/>
                  </a:ext>
                </a:extLst>
              </a:tr>
              <a:tr h="824089">
                <a:tc>
                  <a:txBody>
                    <a:bodyPr/>
                    <a:lstStyle/>
                    <a:p>
                      <a:pPr marL="457200" algn="ctr">
                        <a:lnSpc>
                          <a:spcPct val="115000"/>
                        </a:lnSpc>
                      </a:pPr>
                      <a:r>
                        <a:rPr lang="en-IN" sz="2000" dirty="0">
                          <a:effectLst/>
                          <a:latin typeface="Times New Roman" panose="02020603050405020304" pitchFamily="18" charset="0"/>
                          <a:ea typeface="Times New Roman" panose="02020603050405020304" pitchFamily="18" charset="0"/>
                        </a:rPr>
                        <a:t>2</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Moderate itching</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514593731"/>
                  </a:ext>
                </a:extLst>
              </a:tr>
              <a:tr h="824089">
                <a:tc>
                  <a:txBody>
                    <a:bodyPr/>
                    <a:lstStyle/>
                    <a:p>
                      <a:pPr marL="457200" algn="ctr">
                        <a:lnSpc>
                          <a:spcPct val="115000"/>
                        </a:lnSpc>
                      </a:pPr>
                      <a:r>
                        <a:rPr lang="en-IN" sz="2000">
                          <a:effectLst/>
                          <a:latin typeface="Times New Roman" panose="02020603050405020304" pitchFamily="18" charset="0"/>
                          <a:ea typeface="Times New Roman" panose="02020603050405020304" pitchFamily="18" charset="0"/>
                        </a:rPr>
                        <a:t>3</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Severe Continuous itching with disturbed sleep</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433369666"/>
                  </a:ext>
                </a:extLst>
              </a:tr>
            </a:tbl>
          </a:graphicData>
        </a:graphic>
      </p:graphicFrame>
    </p:spTree>
    <p:extLst>
      <p:ext uri="{BB962C8B-B14F-4D97-AF65-F5344CB8AC3E}">
        <p14:creationId xmlns:p14="http://schemas.microsoft.com/office/powerpoint/2010/main" val="3092157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6132946B-CFFE-78C9-55CC-DEE0997CEA0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Content Placeholder 2">
            <a:extLst>
              <a:ext uri="{FF2B5EF4-FFF2-40B4-BE49-F238E27FC236}">
                <a16:creationId xmlns:a16="http://schemas.microsoft.com/office/drawing/2014/main" id="{5A27D13A-2C23-CA43-5074-8986A5115045}"/>
              </a:ext>
            </a:extLst>
          </p:cNvPr>
          <p:cNvSpPr>
            <a:spLocks noGrp="1"/>
          </p:cNvSpPr>
          <p:nvPr>
            <p:ph idx="1"/>
          </p:nvPr>
        </p:nvSpPr>
        <p:spPr>
          <a:xfrm>
            <a:off x="838200" y="867481"/>
            <a:ext cx="10515600" cy="5319007"/>
          </a:xfrm>
        </p:spPr>
        <p:txBody>
          <a:bodyPr/>
          <a:lstStyle/>
          <a:p>
            <a:pPr marL="0" indent="0" algn="just">
              <a:lnSpc>
                <a:spcPct val="115000"/>
              </a:lnSpc>
              <a:spcAft>
                <a:spcPts val="1000"/>
              </a:spcAft>
              <a:buNone/>
            </a:pPr>
            <a:r>
              <a:rPr lang="en-IN" sz="2000" b="1" dirty="0">
                <a:effectLst/>
                <a:latin typeface="Times New Roman" panose="02020603050405020304" pitchFamily="18" charset="0"/>
                <a:ea typeface="Times New Roman" panose="02020603050405020304" pitchFamily="18" charset="0"/>
              </a:rPr>
              <a:t>OBJECTIVE PARAMETER</a:t>
            </a:r>
            <a:endParaRPr lang="en-IN" sz="2000" dirty="0">
              <a:effectLst/>
              <a:latin typeface="Calibri" panose="020F0502020204030204" pitchFamily="34" charset="0"/>
              <a:ea typeface="Calibri" panose="020F0502020204030204" pitchFamily="34" charset="0"/>
            </a:endParaRPr>
          </a:p>
          <a:p>
            <a:pPr marL="0" indent="0" algn="just">
              <a:lnSpc>
                <a:spcPct val="115000"/>
              </a:lnSpc>
              <a:spcAft>
                <a:spcPts val="1000"/>
              </a:spcAft>
              <a:buNone/>
            </a:pPr>
            <a:r>
              <a:rPr lang="en-IN" sz="2000" b="1" dirty="0">
                <a:effectLst/>
                <a:latin typeface="Times New Roman" panose="02020603050405020304" pitchFamily="18" charset="0"/>
                <a:ea typeface="Times New Roman" panose="02020603050405020304" pitchFamily="18" charset="0"/>
              </a:rPr>
              <a:t>1. Size of the wound</a:t>
            </a:r>
            <a:endParaRPr lang="en-IN" sz="2000" dirty="0">
              <a:effectLst/>
              <a:latin typeface="Calibri" panose="020F0502020204030204" pitchFamily="34" charset="0"/>
              <a:ea typeface="Calibri" panose="020F0502020204030204" pitchFamily="34" charset="0"/>
            </a:endParaRPr>
          </a:p>
          <a:p>
            <a:pPr marL="0" indent="0">
              <a:buNone/>
            </a:pPr>
            <a:endParaRPr lang="en-IN" dirty="0"/>
          </a:p>
        </p:txBody>
      </p:sp>
      <p:graphicFrame>
        <p:nvGraphicFramePr>
          <p:cNvPr id="4" name="Table 4">
            <a:extLst>
              <a:ext uri="{FF2B5EF4-FFF2-40B4-BE49-F238E27FC236}">
                <a16:creationId xmlns:a16="http://schemas.microsoft.com/office/drawing/2014/main" id="{69541188-0E00-5CBF-62B6-73743267D242}"/>
              </a:ext>
            </a:extLst>
          </p:cNvPr>
          <p:cNvGraphicFramePr>
            <a:graphicFrameLocks noGrp="1"/>
          </p:cNvGraphicFramePr>
          <p:nvPr>
            <p:extLst>
              <p:ext uri="{D42A27DB-BD31-4B8C-83A1-F6EECF244321}">
                <p14:modId xmlns:p14="http://schemas.microsoft.com/office/powerpoint/2010/main" val="850701211"/>
              </p:ext>
            </p:extLst>
          </p:nvPr>
        </p:nvGraphicFramePr>
        <p:xfrm>
          <a:off x="1535290" y="2932287"/>
          <a:ext cx="7292622" cy="3587750"/>
        </p:xfrm>
        <a:graphic>
          <a:graphicData uri="http://schemas.openxmlformats.org/drawingml/2006/table">
            <a:tbl>
              <a:tblPr firstRow="1" bandRow="1">
                <a:tableStyleId>{5940675A-B579-460E-94D1-54222C63F5DA}</a:tableStyleId>
              </a:tblPr>
              <a:tblGrid>
                <a:gridCol w="1377495">
                  <a:extLst>
                    <a:ext uri="{9D8B030D-6E8A-4147-A177-3AD203B41FA5}">
                      <a16:colId xmlns:a16="http://schemas.microsoft.com/office/drawing/2014/main" val="2397256722"/>
                    </a:ext>
                  </a:extLst>
                </a:gridCol>
                <a:gridCol w="5915127">
                  <a:extLst>
                    <a:ext uri="{9D8B030D-6E8A-4147-A177-3AD203B41FA5}">
                      <a16:colId xmlns:a16="http://schemas.microsoft.com/office/drawing/2014/main" val="2369489398"/>
                    </a:ext>
                  </a:extLst>
                </a:gridCol>
              </a:tblGrid>
              <a:tr h="717550">
                <a:tc>
                  <a:txBody>
                    <a:bodyPr/>
                    <a:lstStyle/>
                    <a:p>
                      <a:pPr marL="457200" algn="ctr">
                        <a:lnSpc>
                          <a:spcPct val="115000"/>
                        </a:lnSpc>
                      </a:pPr>
                      <a:r>
                        <a:rPr lang="en-IN" sz="2000" dirty="0">
                          <a:effectLst/>
                          <a:latin typeface="Times New Roman" panose="02020603050405020304" pitchFamily="18" charset="0"/>
                          <a:ea typeface="Times New Roman" panose="02020603050405020304" pitchFamily="18" charset="0"/>
                        </a:rPr>
                        <a:t>Grade</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a:effectLst/>
                          <a:latin typeface="Times New Roman" panose="02020603050405020304" pitchFamily="18" charset="0"/>
                          <a:ea typeface="Times New Roman" panose="02020603050405020304" pitchFamily="18" charset="0"/>
                        </a:rPr>
                        <a:t>Size of the wound</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856042952"/>
                  </a:ext>
                </a:extLst>
              </a:tr>
              <a:tr h="717550">
                <a:tc>
                  <a:txBody>
                    <a:bodyPr/>
                    <a:lstStyle/>
                    <a:p>
                      <a:pPr marL="457200" algn="ctr">
                        <a:lnSpc>
                          <a:spcPct val="115000"/>
                        </a:lnSpc>
                      </a:pPr>
                      <a:r>
                        <a:rPr lang="en-IN" sz="2000" dirty="0">
                          <a:effectLst/>
                          <a:latin typeface="Times New Roman" panose="02020603050405020304" pitchFamily="18" charset="0"/>
                          <a:ea typeface="Times New Roman" panose="02020603050405020304" pitchFamily="18" charset="0"/>
                        </a:rPr>
                        <a:t>0</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a:effectLst/>
                          <a:latin typeface="Times New Roman" panose="02020603050405020304" pitchFamily="18" charset="0"/>
                          <a:ea typeface="Times New Roman" panose="02020603050405020304" pitchFamily="18" charset="0"/>
                        </a:rPr>
                        <a:t>Healed</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853816936"/>
                  </a:ext>
                </a:extLst>
              </a:tr>
              <a:tr h="717550">
                <a:tc>
                  <a:txBody>
                    <a:bodyPr/>
                    <a:lstStyle/>
                    <a:p>
                      <a:pPr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       1</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Small(Up to 2*2 cm)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1683974"/>
                  </a:ext>
                </a:extLst>
              </a:tr>
              <a:tr h="717550">
                <a:tc>
                  <a:txBody>
                    <a:bodyPr/>
                    <a:lstStyle/>
                    <a:p>
                      <a:pPr marL="457200" algn="ctr">
                        <a:lnSpc>
                          <a:spcPct val="115000"/>
                        </a:lnSpc>
                      </a:pPr>
                      <a:r>
                        <a:rPr lang="en-IN" sz="2000">
                          <a:effectLst/>
                          <a:latin typeface="Times New Roman" panose="02020603050405020304" pitchFamily="18" charset="0"/>
                          <a:ea typeface="Times New Roman" panose="02020603050405020304" pitchFamily="18" charset="0"/>
                        </a:rPr>
                        <a:t>2</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Moderate(3*3 cm)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9331791"/>
                  </a:ext>
                </a:extLst>
              </a:tr>
              <a:tr h="717550">
                <a:tc>
                  <a:txBody>
                    <a:bodyPr/>
                    <a:lstStyle/>
                    <a:p>
                      <a:pPr marL="457200" algn="ctr">
                        <a:lnSpc>
                          <a:spcPct val="115000"/>
                        </a:lnSpc>
                      </a:pPr>
                      <a:r>
                        <a:rPr lang="en-IN" sz="2000" dirty="0">
                          <a:effectLst/>
                          <a:latin typeface="Times New Roman" panose="02020603050405020304" pitchFamily="18" charset="0"/>
                          <a:ea typeface="Times New Roman" panose="02020603050405020304" pitchFamily="18" charset="0"/>
                        </a:rPr>
                        <a:t>3</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large (4*4 cm)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2795148"/>
                  </a:ext>
                </a:extLst>
              </a:tr>
            </a:tbl>
          </a:graphicData>
        </a:graphic>
      </p:graphicFrame>
    </p:spTree>
    <p:extLst>
      <p:ext uri="{BB962C8B-B14F-4D97-AF65-F5344CB8AC3E}">
        <p14:creationId xmlns:p14="http://schemas.microsoft.com/office/powerpoint/2010/main" val="3963984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56F9DBC-C528-9811-BBD5-E7EE344FCF93}"/>
              </a:ext>
            </a:extLst>
          </p:cNvPr>
          <p:cNvSpPr>
            <a:spLocks noGrp="1"/>
          </p:cNvSpPr>
          <p:nvPr>
            <p:ph idx="1"/>
          </p:nvPr>
        </p:nvSpPr>
        <p:spPr>
          <a:xfrm>
            <a:off x="838200" y="936978"/>
            <a:ext cx="10515600" cy="5239985"/>
          </a:xfrm>
        </p:spPr>
        <p:txBody>
          <a:bodyPr/>
          <a:lstStyle/>
          <a:p>
            <a:pPr marL="0" indent="0">
              <a:buNone/>
            </a:pPr>
            <a:r>
              <a:rPr lang="en-IN" sz="1800" b="1" dirty="0">
                <a:effectLst/>
                <a:latin typeface="Times New Roman" panose="02020603050405020304" pitchFamily="18" charset="0"/>
                <a:ea typeface="Times New Roman" panose="02020603050405020304" pitchFamily="18" charset="0"/>
              </a:rPr>
              <a:t>2. </a:t>
            </a:r>
            <a:r>
              <a:rPr lang="en-IN" sz="2000" b="1" i="1" dirty="0">
                <a:effectLst/>
                <a:latin typeface="Times New Roman" panose="02020603050405020304" pitchFamily="18" charset="0"/>
                <a:ea typeface="Times New Roman" panose="02020603050405020304" pitchFamily="18" charset="0"/>
              </a:rPr>
              <a:t>Vrana srava </a:t>
            </a:r>
            <a:r>
              <a:rPr lang="en-IN" sz="2000" b="1" dirty="0">
                <a:effectLst/>
                <a:latin typeface="Times New Roman" panose="02020603050405020304" pitchFamily="18" charset="0"/>
                <a:ea typeface="Times New Roman" panose="02020603050405020304" pitchFamily="18" charset="0"/>
              </a:rPr>
              <a:t>( Discharge):</a:t>
            </a:r>
          </a:p>
          <a:p>
            <a:pPr marL="0" indent="0">
              <a:buNone/>
            </a:pPr>
            <a:endParaRPr lang="en-IN" sz="2000" dirty="0">
              <a:effectLst/>
              <a:latin typeface="Calibri" panose="020F0502020204030204" pitchFamily="34" charset="0"/>
              <a:ea typeface="Calibri" panose="020F0502020204030204" pitchFamily="34" charset="0"/>
            </a:endParaRPr>
          </a:p>
          <a:p>
            <a:endParaRPr lang="en-IN" dirty="0"/>
          </a:p>
        </p:txBody>
      </p:sp>
      <p:graphicFrame>
        <p:nvGraphicFramePr>
          <p:cNvPr id="8" name="Table 8">
            <a:extLst>
              <a:ext uri="{FF2B5EF4-FFF2-40B4-BE49-F238E27FC236}">
                <a16:creationId xmlns:a16="http://schemas.microsoft.com/office/drawing/2014/main" id="{80774678-D92B-18C6-400C-80EFE9DB0D73}"/>
              </a:ext>
            </a:extLst>
          </p:cNvPr>
          <p:cNvGraphicFramePr>
            <a:graphicFrameLocks noGrp="1"/>
          </p:cNvGraphicFramePr>
          <p:nvPr>
            <p:extLst>
              <p:ext uri="{D42A27DB-BD31-4B8C-83A1-F6EECF244321}">
                <p14:modId xmlns:p14="http://schemas.microsoft.com/office/powerpoint/2010/main" val="1074887339"/>
              </p:ext>
            </p:extLst>
          </p:nvPr>
        </p:nvGraphicFramePr>
        <p:xfrm>
          <a:off x="1670755" y="1964268"/>
          <a:ext cx="7292623" cy="2673208"/>
        </p:xfrm>
        <a:graphic>
          <a:graphicData uri="http://schemas.openxmlformats.org/drawingml/2006/table">
            <a:tbl>
              <a:tblPr firstRow="1" bandRow="1">
                <a:tableStyleId>{5940675A-B579-460E-94D1-54222C63F5DA}</a:tableStyleId>
              </a:tblPr>
              <a:tblGrid>
                <a:gridCol w="1640841">
                  <a:extLst>
                    <a:ext uri="{9D8B030D-6E8A-4147-A177-3AD203B41FA5}">
                      <a16:colId xmlns:a16="http://schemas.microsoft.com/office/drawing/2014/main" val="1745791694"/>
                    </a:ext>
                  </a:extLst>
                </a:gridCol>
                <a:gridCol w="5651782">
                  <a:extLst>
                    <a:ext uri="{9D8B030D-6E8A-4147-A177-3AD203B41FA5}">
                      <a16:colId xmlns:a16="http://schemas.microsoft.com/office/drawing/2014/main" val="3684944647"/>
                    </a:ext>
                  </a:extLst>
                </a:gridCol>
              </a:tblGrid>
              <a:tr h="668302">
                <a:tc>
                  <a:txBody>
                    <a:bodyPr/>
                    <a:lstStyle/>
                    <a:p>
                      <a:pPr marL="457200" algn="ctr">
                        <a:lnSpc>
                          <a:spcPct val="115000"/>
                        </a:lnSpc>
                      </a:pPr>
                      <a:r>
                        <a:rPr lang="en-IN" sz="2000" dirty="0">
                          <a:effectLst/>
                          <a:latin typeface="Times New Roman" panose="02020603050405020304" pitchFamily="18" charset="0"/>
                          <a:ea typeface="Times New Roman" panose="02020603050405020304" pitchFamily="18" charset="0"/>
                        </a:rPr>
                        <a:t>Grade</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i="1" dirty="0">
                          <a:effectLst/>
                          <a:latin typeface="Times New Roman" panose="02020603050405020304" pitchFamily="18" charset="0"/>
                          <a:ea typeface="Times New Roman" panose="02020603050405020304" pitchFamily="18" charset="0"/>
                        </a:rPr>
                        <a:t>Srava</a:t>
                      </a:r>
                      <a:endParaRPr lang="en-IN" sz="2000" i="1"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147594210"/>
                  </a:ext>
                </a:extLst>
              </a:tr>
              <a:tr h="668302">
                <a:tc>
                  <a:txBody>
                    <a:bodyPr/>
                    <a:lstStyle/>
                    <a:p>
                      <a:pPr marL="457200" algn="ctr">
                        <a:lnSpc>
                          <a:spcPct val="115000"/>
                        </a:lnSpc>
                      </a:pPr>
                      <a:r>
                        <a:rPr lang="en-IN" sz="2000">
                          <a:effectLst/>
                          <a:latin typeface="Times New Roman" panose="02020603050405020304" pitchFamily="18" charset="0"/>
                          <a:ea typeface="Times New Roman" panose="02020603050405020304" pitchFamily="18" charset="0"/>
                        </a:rPr>
                        <a:t>0</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a:effectLst/>
                          <a:latin typeface="Times New Roman" panose="02020603050405020304" pitchFamily="18" charset="0"/>
                          <a:ea typeface="Times New Roman" panose="02020603050405020304" pitchFamily="18" charset="0"/>
                        </a:rPr>
                        <a:t>No discharge</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577278873"/>
                  </a:ext>
                </a:extLst>
              </a:tr>
              <a:tr h="668302">
                <a:tc>
                  <a:txBody>
                    <a:bodyPr/>
                    <a:lstStyle/>
                    <a:p>
                      <a:pPr marL="457200" algn="ctr">
                        <a:lnSpc>
                          <a:spcPct val="115000"/>
                        </a:lnSpc>
                      </a:pPr>
                      <a:r>
                        <a:rPr lang="en-IN" sz="2000">
                          <a:effectLst/>
                          <a:latin typeface="Times New Roman" panose="02020603050405020304" pitchFamily="18" charset="0"/>
                          <a:ea typeface="Times New Roman" panose="02020603050405020304" pitchFamily="18" charset="0"/>
                        </a:rPr>
                        <a:t>1</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Less discharge</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310242014"/>
                  </a:ext>
                </a:extLst>
              </a:tr>
              <a:tr h="668302">
                <a:tc>
                  <a:txBody>
                    <a:bodyPr/>
                    <a:lstStyle/>
                    <a:p>
                      <a:pPr marL="457200" algn="ctr">
                        <a:lnSpc>
                          <a:spcPct val="115000"/>
                        </a:lnSpc>
                      </a:pPr>
                      <a:r>
                        <a:rPr lang="en-IN" sz="2000">
                          <a:effectLst/>
                          <a:latin typeface="Times New Roman" panose="02020603050405020304" pitchFamily="18" charset="0"/>
                          <a:ea typeface="Times New Roman" panose="02020603050405020304" pitchFamily="18" charset="0"/>
                        </a:rPr>
                        <a:t>2</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Profuse Discharge </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252877143"/>
                  </a:ext>
                </a:extLst>
              </a:tr>
            </a:tbl>
          </a:graphicData>
        </a:graphic>
      </p:graphicFrame>
    </p:spTree>
    <p:extLst>
      <p:ext uri="{BB962C8B-B14F-4D97-AF65-F5344CB8AC3E}">
        <p14:creationId xmlns:p14="http://schemas.microsoft.com/office/powerpoint/2010/main" val="857612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1E1519-E53E-4C99-E00C-C0A9DDE75731}"/>
              </a:ext>
            </a:extLst>
          </p:cNvPr>
          <p:cNvSpPr>
            <a:spLocks noGrp="1"/>
          </p:cNvSpPr>
          <p:nvPr>
            <p:ph idx="1"/>
          </p:nvPr>
        </p:nvSpPr>
        <p:spPr>
          <a:xfrm>
            <a:off x="838200" y="903111"/>
            <a:ext cx="10515600" cy="5273852"/>
          </a:xfrm>
        </p:spPr>
        <p:txBody>
          <a:bodyPr/>
          <a:lstStyle/>
          <a:p>
            <a:pPr marL="0" indent="0">
              <a:buNone/>
            </a:pPr>
            <a:r>
              <a:rPr lang="en-IN" sz="1800" b="1" dirty="0">
                <a:latin typeface="Times New Roman" panose="02020603050405020304" pitchFamily="18" charset="0"/>
                <a:ea typeface="Times New Roman" panose="02020603050405020304" pitchFamily="18" charset="0"/>
              </a:rPr>
              <a:t>3</a:t>
            </a:r>
            <a:r>
              <a:rPr lang="en-IN" sz="2000" b="1" dirty="0">
                <a:latin typeface="Times New Roman" panose="02020603050405020304" pitchFamily="18" charset="0"/>
                <a:ea typeface="Times New Roman" panose="02020603050405020304" pitchFamily="18" charset="0"/>
              </a:rPr>
              <a:t>. </a:t>
            </a:r>
            <a:r>
              <a:rPr lang="en-IN" sz="2000" b="1" i="1" dirty="0">
                <a:effectLst/>
                <a:latin typeface="Times New Roman" panose="02020603050405020304" pitchFamily="18" charset="0"/>
                <a:ea typeface="Times New Roman" panose="02020603050405020304" pitchFamily="18" charset="0"/>
              </a:rPr>
              <a:t>Vrana Gandha</a:t>
            </a:r>
            <a:r>
              <a:rPr lang="en-IN" sz="2000" b="1" dirty="0">
                <a:effectLst/>
                <a:latin typeface="Times New Roman" panose="02020603050405020304" pitchFamily="18" charset="0"/>
                <a:ea typeface="Times New Roman" panose="02020603050405020304" pitchFamily="18" charset="0"/>
              </a:rPr>
              <a:t>(Foul Smell):</a:t>
            </a:r>
          </a:p>
          <a:p>
            <a:pPr marL="0" indent="0">
              <a:buNone/>
            </a:pPr>
            <a:endParaRPr lang="en-IN" sz="2000" dirty="0">
              <a:effectLst/>
              <a:latin typeface="Calibri" panose="020F0502020204030204" pitchFamily="34" charset="0"/>
              <a:ea typeface="Calibri" panose="020F0502020204030204" pitchFamily="34" charset="0"/>
            </a:endParaRPr>
          </a:p>
        </p:txBody>
      </p:sp>
      <p:graphicFrame>
        <p:nvGraphicFramePr>
          <p:cNvPr id="4" name="Table 4">
            <a:extLst>
              <a:ext uri="{FF2B5EF4-FFF2-40B4-BE49-F238E27FC236}">
                <a16:creationId xmlns:a16="http://schemas.microsoft.com/office/drawing/2014/main" id="{76860C37-83C2-9BBE-4492-5E7CD9DB9FE7}"/>
              </a:ext>
            </a:extLst>
          </p:cNvPr>
          <p:cNvGraphicFramePr>
            <a:graphicFrameLocks noGrp="1"/>
          </p:cNvGraphicFramePr>
          <p:nvPr>
            <p:extLst>
              <p:ext uri="{D42A27DB-BD31-4B8C-83A1-F6EECF244321}">
                <p14:modId xmlns:p14="http://schemas.microsoft.com/office/powerpoint/2010/main" val="1897139190"/>
              </p:ext>
            </p:extLst>
          </p:nvPr>
        </p:nvGraphicFramePr>
        <p:xfrm>
          <a:off x="1682044" y="2254954"/>
          <a:ext cx="7360356" cy="2008716"/>
        </p:xfrm>
        <a:graphic>
          <a:graphicData uri="http://schemas.openxmlformats.org/drawingml/2006/table">
            <a:tbl>
              <a:tblPr firstRow="1" bandRow="1">
                <a:tableStyleId>{5940675A-B579-460E-94D1-54222C63F5DA}</a:tableStyleId>
              </a:tblPr>
              <a:tblGrid>
                <a:gridCol w="1952539">
                  <a:extLst>
                    <a:ext uri="{9D8B030D-6E8A-4147-A177-3AD203B41FA5}">
                      <a16:colId xmlns:a16="http://schemas.microsoft.com/office/drawing/2014/main" val="3722092949"/>
                    </a:ext>
                  </a:extLst>
                </a:gridCol>
                <a:gridCol w="5407817">
                  <a:extLst>
                    <a:ext uri="{9D8B030D-6E8A-4147-A177-3AD203B41FA5}">
                      <a16:colId xmlns:a16="http://schemas.microsoft.com/office/drawing/2014/main" val="1925130097"/>
                    </a:ext>
                  </a:extLst>
                </a:gridCol>
              </a:tblGrid>
              <a:tr h="669572">
                <a:tc>
                  <a:txBody>
                    <a:bodyPr/>
                    <a:lstStyle/>
                    <a:p>
                      <a:pPr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Grade</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1000"/>
                        </a:spcAft>
                      </a:pPr>
                      <a:r>
                        <a:rPr lang="en-IN" sz="2000" i="1" dirty="0">
                          <a:effectLst/>
                          <a:latin typeface="Times New Roman" panose="02020603050405020304" pitchFamily="18" charset="0"/>
                          <a:ea typeface="Times New Roman" panose="02020603050405020304" pitchFamily="18" charset="0"/>
                        </a:rPr>
                        <a:t>Gandha</a:t>
                      </a:r>
                      <a:endParaRPr lang="en-IN" sz="2000" i="1"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433560120"/>
                  </a:ext>
                </a:extLst>
              </a:tr>
              <a:tr h="669572">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0</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No smell</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682615834"/>
                  </a:ext>
                </a:extLst>
              </a:tr>
              <a:tr h="669572">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1</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Foul smell smell</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547740695"/>
                  </a:ext>
                </a:extLst>
              </a:tr>
            </a:tbl>
          </a:graphicData>
        </a:graphic>
      </p:graphicFrame>
    </p:spTree>
    <p:extLst>
      <p:ext uri="{BB962C8B-B14F-4D97-AF65-F5344CB8AC3E}">
        <p14:creationId xmlns:p14="http://schemas.microsoft.com/office/powerpoint/2010/main" val="655137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E610E-7648-E897-4930-54AE3A0C00B2}"/>
              </a:ext>
            </a:extLst>
          </p:cNvPr>
          <p:cNvSpPr>
            <a:spLocks noGrp="1"/>
          </p:cNvSpPr>
          <p:nvPr>
            <p:ph idx="1"/>
          </p:nvPr>
        </p:nvSpPr>
        <p:spPr>
          <a:xfrm>
            <a:off x="838200" y="643467"/>
            <a:ext cx="10515600" cy="5533496"/>
          </a:xfrm>
        </p:spPr>
        <p:txBody>
          <a:bodyPr>
            <a:normAutofit/>
          </a:bodyPr>
          <a:lstStyle/>
          <a:p>
            <a:pPr marL="0" indent="0" algn="ctr">
              <a:lnSpc>
                <a:spcPct val="115000"/>
              </a:lnSpc>
              <a:spcAft>
                <a:spcPts val="1000"/>
              </a:spcAft>
              <a:buNone/>
            </a:pPr>
            <a:r>
              <a:rPr lang="en-IN" sz="2400" b="1" dirty="0">
                <a:effectLst/>
                <a:latin typeface="Times New Roman" panose="02020603050405020304" pitchFamily="18" charset="0"/>
                <a:ea typeface="Times New Roman" panose="02020603050405020304" pitchFamily="18" charset="0"/>
              </a:rPr>
              <a:t>STATISTICAL ANALYSIS</a:t>
            </a:r>
            <a:endParaRPr lang="en-IN" sz="2400" dirty="0">
              <a:effectLst/>
              <a:latin typeface="Calibri" panose="020F0502020204030204" pitchFamily="34" charset="0"/>
              <a:ea typeface="Calibri" panose="020F0502020204030204" pitchFamily="34" charset="0"/>
            </a:endParaRPr>
          </a:p>
          <a:p>
            <a:pPr indent="0" algn="just">
              <a:lnSpc>
                <a:spcPct val="150000"/>
              </a:lnSpc>
              <a:spcAft>
                <a:spcPts val="1000"/>
              </a:spcAft>
              <a:buNone/>
            </a:pPr>
            <a:r>
              <a:rPr lang="en-IN" sz="2000" dirty="0">
                <a:effectLst/>
                <a:latin typeface="Times New Roman" panose="02020603050405020304" pitchFamily="18" charset="0"/>
                <a:ea typeface="Times New Roman" panose="02020603050405020304" pitchFamily="18" charset="0"/>
              </a:rPr>
              <a:t>             Data will be collected using case report form (CRF) designed by incorporating all aspects (Ayurveda and modern science) for the study. Such collected data will be tabulated and analysed using SPSS (Statistical package for social sciences) version 20 by using appropriate statistical test. Demographic data and other relevant information will be analyzed with descriptive statistics. Continuous data will be expressed in mean +/- standard deviation, and nominal and ordinal data will be expressed in percentage. Nominal &amp; ordinal data will be analyzed using nonparametric tests like Friedman’s test, Wilcoxon’s signed rank test, Chi-square test. Continuous data will be analyzed using parametric test like repeated measure ANOVA, Paired-t/ Unpaired-t test, as and when required. The changes (one tailed) with p value &lt; 0.05 will be considered as statistically significant.</a:t>
            </a:r>
            <a:endParaRPr lang="en-IN" sz="2000" dirty="0">
              <a:effectLst/>
              <a:latin typeface="Calibri" panose="020F0502020204030204" pitchFamily="34" charset="0"/>
              <a:ea typeface="Calibri" panose="020F0502020204030204" pitchFamily="34" charset="0"/>
            </a:endParaRPr>
          </a:p>
          <a:p>
            <a:pPr marL="0" indent="0" algn="just">
              <a:lnSpc>
                <a:spcPct val="150000"/>
              </a:lnSpc>
              <a:spcAft>
                <a:spcPts val="1000"/>
              </a:spcAft>
              <a:buNone/>
            </a:pPr>
            <a:endParaRPr lang="en-IN" sz="20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002944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BE5FC3-FB5F-6FB7-DC20-E934C794A3AD}"/>
              </a:ext>
            </a:extLst>
          </p:cNvPr>
          <p:cNvSpPr>
            <a:spLocks noGrp="1"/>
          </p:cNvSpPr>
          <p:nvPr>
            <p:ph idx="1"/>
          </p:nvPr>
        </p:nvSpPr>
        <p:spPr>
          <a:xfrm>
            <a:off x="838200" y="541868"/>
            <a:ext cx="10515600" cy="5635096"/>
          </a:xfrm>
        </p:spPr>
        <p:txBody>
          <a:bodyPr>
            <a:normAutofit/>
          </a:bodyPr>
          <a:lstStyle/>
          <a:p>
            <a:pPr>
              <a:lnSpc>
                <a:spcPct val="150000"/>
              </a:lnSpc>
            </a:pPr>
            <a:r>
              <a:rPr lang="en-IN" sz="2000" dirty="0">
                <a:solidFill>
                  <a:srgbClr val="000000"/>
                </a:solidFill>
                <a:effectLst/>
                <a:latin typeface="Times New Roman" panose="02020603050405020304" pitchFamily="18" charset="0"/>
                <a:ea typeface="Times New Roman" panose="02020603050405020304" pitchFamily="18" charset="0"/>
              </a:rPr>
              <a:t>An ulcer is a discontinuity of the skin or mucous membrane which occurs due to microscopic death of the tissues.</a:t>
            </a:r>
            <a:endParaRPr lang="en-IN" sz="2000" dirty="0">
              <a:effectLst/>
              <a:latin typeface="Calibri" panose="020F0502020204030204" pitchFamily="34" charset="0"/>
              <a:ea typeface="Calibri" panose="020F0502020204030204" pitchFamily="34" charset="0"/>
            </a:endParaRPr>
          </a:p>
          <a:p>
            <a:pPr>
              <a:lnSpc>
                <a:spcPct val="150000"/>
              </a:lnSpc>
            </a:pPr>
            <a:r>
              <a:rPr lang="en-IN" sz="2000" dirty="0">
                <a:solidFill>
                  <a:srgbClr val="000000"/>
                </a:solidFill>
                <a:effectLst/>
                <a:latin typeface="Times New Roman" panose="02020603050405020304" pitchFamily="18" charset="0"/>
                <a:ea typeface="Times New Roman" panose="02020603050405020304" pitchFamily="18" charset="0"/>
              </a:rPr>
              <a:t> According to the study conducted on 2021 the global prevalence of </a:t>
            </a:r>
            <a:r>
              <a:rPr lang="en-IN" sz="1800" dirty="0">
                <a:solidFill>
                  <a:srgbClr val="000000"/>
                </a:solidFill>
                <a:effectLst/>
                <a:latin typeface="Times New Roman" panose="02020603050405020304" pitchFamily="18" charset="0"/>
                <a:ea typeface="Times New Roman" panose="02020603050405020304" pitchFamily="18" charset="0"/>
              </a:rPr>
              <a:t>wound</a:t>
            </a:r>
            <a:r>
              <a:rPr lang="en-IN" sz="1800" baseline="30000" dirty="0">
                <a:solidFill>
                  <a:srgbClr val="000000"/>
                </a:solidFill>
                <a:latin typeface="Times New Roman" panose="02020603050405020304" pitchFamily="18" charset="0"/>
                <a:ea typeface="Times New Roman" panose="02020603050405020304" pitchFamily="18" charset="0"/>
              </a:rPr>
              <a:t>5</a:t>
            </a:r>
            <a:r>
              <a:rPr lang="en-IN" sz="1800" baseline="30000" dirty="0">
                <a:solidFill>
                  <a:srgbClr val="000000"/>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is estimated </a:t>
            </a:r>
            <a:r>
              <a:rPr lang="en-IN" sz="2000" dirty="0">
                <a:solidFill>
                  <a:srgbClr val="000000"/>
                </a:solidFill>
                <a:latin typeface="Times New Roman" panose="02020603050405020304" pitchFamily="18" charset="0"/>
                <a:ea typeface="Times New Roman" panose="02020603050405020304" pitchFamily="18" charset="0"/>
              </a:rPr>
              <a:t>as</a:t>
            </a:r>
            <a:r>
              <a:rPr lang="en-IN" sz="2000" dirty="0">
                <a:solidFill>
                  <a:srgbClr val="000000"/>
                </a:solidFill>
                <a:effectLst/>
                <a:latin typeface="Times New Roman" panose="02020603050405020304" pitchFamily="18" charset="0"/>
                <a:ea typeface="Times New Roman" panose="02020603050405020304" pitchFamily="18" charset="0"/>
              </a:rPr>
              <a:t> 6 million. In </a:t>
            </a:r>
            <a:r>
              <a:rPr lang="en-IN" sz="2000" dirty="0">
                <a:solidFill>
                  <a:srgbClr val="000000"/>
                </a:solidFill>
                <a:latin typeface="Times New Roman" panose="02020603050405020304" pitchFamily="18" charset="0"/>
                <a:ea typeface="Times New Roman" panose="02020603050405020304" pitchFamily="18" charset="0"/>
              </a:rPr>
              <a:t>I</a:t>
            </a:r>
            <a:r>
              <a:rPr lang="en-IN" sz="2000" dirty="0">
                <a:solidFill>
                  <a:srgbClr val="000000"/>
                </a:solidFill>
                <a:effectLst/>
                <a:latin typeface="Times New Roman" panose="02020603050405020304" pitchFamily="18" charset="0"/>
                <a:ea typeface="Times New Roman" panose="02020603050405020304" pitchFamily="18" charset="0"/>
              </a:rPr>
              <a:t>ndia, Indian Community-based epidemiological study of </a:t>
            </a:r>
            <a:r>
              <a:rPr lang="en-IN" sz="1800" dirty="0">
                <a:solidFill>
                  <a:srgbClr val="000000"/>
                </a:solidFill>
                <a:effectLst/>
                <a:latin typeface="Times New Roman" panose="02020603050405020304" pitchFamily="18" charset="0"/>
                <a:ea typeface="Times New Roman" panose="02020603050405020304" pitchFamily="18" charset="0"/>
              </a:rPr>
              <a:t>wounds</a:t>
            </a:r>
            <a:r>
              <a:rPr lang="en-IN" sz="1800" baseline="30000" dirty="0">
                <a:solidFill>
                  <a:srgbClr val="000000"/>
                </a:solidFill>
                <a:latin typeface="Times New Roman" panose="02020603050405020304" pitchFamily="18" charset="0"/>
                <a:ea typeface="Times New Roman" panose="02020603050405020304" pitchFamily="18" charset="0"/>
              </a:rPr>
              <a:t>6</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was reported as 4.5%. </a:t>
            </a: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600"/>
              </a:spcAft>
            </a:pPr>
            <a:r>
              <a:rPr lang="en-IN" sz="2000" dirty="0">
                <a:solidFill>
                  <a:srgbClr val="000000"/>
                </a:solidFill>
                <a:effectLst/>
                <a:latin typeface="Times New Roman" panose="02020603050405020304" pitchFamily="18" charset="0"/>
                <a:ea typeface="Times New Roman" panose="02020603050405020304" pitchFamily="18" charset="0"/>
              </a:rPr>
              <a:t>In classics, different formulations are explained in the treatment of </a:t>
            </a:r>
            <a:r>
              <a:rPr lang="en-IN" sz="2000" i="1" dirty="0">
                <a:solidFill>
                  <a:srgbClr val="000000"/>
                </a:solidFill>
                <a:effectLst/>
                <a:latin typeface="Times New Roman" panose="02020603050405020304" pitchFamily="18" charset="0"/>
                <a:ea typeface="Times New Roman" panose="02020603050405020304" pitchFamily="18" charset="0"/>
              </a:rPr>
              <a:t>Dushta vrana</a:t>
            </a:r>
            <a:r>
              <a:rPr lang="en-IN" sz="2000" i="1" dirty="0">
                <a:solidFill>
                  <a:srgbClr val="000000"/>
                </a:solidFill>
                <a:latin typeface="Times New Roman" panose="02020603050405020304" pitchFamily="18" charset="0"/>
                <a:ea typeface="Times New Roman" panose="02020603050405020304" pitchFamily="18" charset="0"/>
              </a:rPr>
              <a:t>,</a:t>
            </a:r>
            <a:r>
              <a:rPr lang="en-IN" sz="2000" i="1" dirty="0">
                <a:solidFill>
                  <a:srgbClr val="000000"/>
                </a:solidFill>
                <a:effectLst/>
                <a:latin typeface="Times New Roman" panose="02020603050405020304" pitchFamily="18" charset="0"/>
                <a:ea typeface="Times New Roman" panose="02020603050405020304" pitchFamily="18" charset="0"/>
              </a:rPr>
              <a:t> </a:t>
            </a:r>
            <a:r>
              <a:rPr lang="en-IN" sz="2000" dirty="0">
                <a:solidFill>
                  <a:srgbClr val="000000"/>
                </a:solidFill>
                <a:latin typeface="Times New Roman" panose="02020603050405020304" pitchFamily="18" charset="0"/>
                <a:ea typeface="Times New Roman" panose="02020603050405020304" pitchFamily="18" charset="0"/>
              </a:rPr>
              <a:t>w</a:t>
            </a:r>
            <a:r>
              <a:rPr lang="en-IN" sz="2000" dirty="0">
                <a:solidFill>
                  <a:srgbClr val="000000"/>
                </a:solidFill>
                <a:effectLst/>
                <a:latin typeface="Times New Roman" panose="02020603050405020304" pitchFamily="18" charset="0"/>
                <a:ea typeface="Times New Roman" panose="02020603050405020304" pitchFamily="18" charset="0"/>
              </a:rPr>
              <a:t>hich includes </a:t>
            </a:r>
            <a:r>
              <a:rPr lang="en-IN" sz="2000" i="1" dirty="0">
                <a:solidFill>
                  <a:srgbClr val="000000"/>
                </a:solidFill>
                <a:effectLst/>
                <a:latin typeface="Times New Roman" panose="02020603050405020304" pitchFamily="18" charset="0"/>
                <a:ea typeface="Times New Roman" panose="02020603050405020304" pitchFamily="18" charset="0"/>
              </a:rPr>
              <a:t>Shasti Upakrama </a:t>
            </a:r>
            <a:r>
              <a:rPr lang="en-IN" sz="2000" dirty="0">
                <a:solidFill>
                  <a:srgbClr val="000000"/>
                </a:solidFill>
                <a:effectLst/>
                <a:latin typeface="Times New Roman" panose="02020603050405020304" pitchFamily="18" charset="0"/>
                <a:ea typeface="Times New Roman" panose="02020603050405020304" pitchFamily="18" charset="0"/>
              </a:rPr>
              <a:t>explained by </a:t>
            </a:r>
            <a:r>
              <a:rPr lang="en-IN" sz="2000" i="1" dirty="0">
                <a:solidFill>
                  <a:srgbClr val="000000"/>
                </a:solidFill>
                <a:effectLst/>
                <a:latin typeface="Times New Roman" panose="02020603050405020304" pitchFamily="18" charset="0"/>
                <a:ea typeface="Times New Roman" panose="02020603050405020304" pitchFamily="18" charset="0"/>
              </a:rPr>
              <a:t>Acharya Sushruta</a:t>
            </a:r>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rPr>
              <a:t>Acharya Charaka </a:t>
            </a:r>
            <a:r>
              <a:rPr lang="en-IN" sz="2000" dirty="0">
                <a:solidFill>
                  <a:srgbClr val="000000"/>
                </a:solidFill>
                <a:effectLst/>
                <a:latin typeface="Times New Roman" panose="02020603050405020304" pitchFamily="18" charset="0"/>
                <a:ea typeface="Times New Roman" panose="02020603050405020304" pitchFamily="18" charset="0"/>
              </a:rPr>
              <a:t>mentioned 36 procedures</a:t>
            </a:r>
            <a:r>
              <a:rPr lang="en-IN" sz="2000" baseline="30000" dirty="0">
                <a:solidFill>
                  <a:srgbClr val="000000"/>
                </a:solidFill>
                <a:latin typeface="Times New Roman" panose="02020603050405020304" pitchFamily="18" charset="0"/>
                <a:ea typeface="Times New Roman" panose="02020603050405020304" pitchFamily="18" charset="0"/>
              </a:rPr>
              <a:t>7</a:t>
            </a:r>
            <a:r>
              <a:rPr lang="en-IN" sz="2000" dirty="0">
                <a:solidFill>
                  <a:srgbClr val="000000"/>
                </a:solidFill>
                <a:effectLst/>
                <a:latin typeface="Times New Roman" panose="02020603050405020304" pitchFamily="18" charset="0"/>
                <a:ea typeface="Times New Roman" panose="02020603050405020304" pitchFamily="18" charset="0"/>
              </a:rPr>
              <a:t> in  the management of </a:t>
            </a:r>
            <a:r>
              <a:rPr lang="en-IN" sz="2000" i="1" dirty="0">
                <a:solidFill>
                  <a:srgbClr val="000000"/>
                </a:solidFill>
                <a:latin typeface="Times New Roman" panose="02020603050405020304" pitchFamily="18" charset="0"/>
                <a:ea typeface="Times New Roman" panose="02020603050405020304" pitchFamily="18" charset="0"/>
              </a:rPr>
              <a:t>V</a:t>
            </a:r>
            <a:r>
              <a:rPr lang="en-IN" sz="2000" i="1" dirty="0">
                <a:solidFill>
                  <a:srgbClr val="000000"/>
                </a:solidFill>
                <a:effectLst/>
                <a:latin typeface="Times New Roman" panose="02020603050405020304" pitchFamily="18" charset="0"/>
                <a:ea typeface="Times New Roman" panose="02020603050405020304" pitchFamily="18" charset="0"/>
              </a:rPr>
              <a:t>rana</a:t>
            </a:r>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rPr>
              <a:t>Saptopakrama chikitsa</a:t>
            </a:r>
            <a:r>
              <a:rPr lang="en-IN" sz="2000" i="1" baseline="30000" dirty="0">
                <a:solidFill>
                  <a:srgbClr val="000000"/>
                </a:solidFill>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by </a:t>
            </a:r>
            <a:r>
              <a:rPr lang="en-IN" sz="2000" i="1" dirty="0">
                <a:solidFill>
                  <a:srgbClr val="000000"/>
                </a:solidFill>
                <a:latin typeface="Times New Roman" panose="02020603050405020304" pitchFamily="18" charset="0"/>
                <a:ea typeface="Times New Roman" panose="02020603050405020304" pitchFamily="18" charset="0"/>
              </a:rPr>
              <a:t>A</a:t>
            </a:r>
            <a:r>
              <a:rPr lang="en-IN" sz="2000" i="1" dirty="0">
                <a:solidFill>
                  <a:srgbClr val="000000"/>
                </a:solidFill>
                <a:effectLst/>
                <a:latin typeface="Times New Roman" panose="02020603050405020304" pitchFamily="18" charset="0"/>
                <a:ea typeface="Times New Roman" panose="02020603050405020304" pitchFamily="18" charset="0"/>
              </a:rPr>
              <a:t>charya Vagbhata</a:t>
            </a:r>
            <a:r>
              <a:rPr lang="en-IN" sz="2000" i="1" baseline="30000" dirty="0">
                <a:solidFill>
                  <a:srgbClr val="000000"/>
                </a:solidFill>
                <a:latin typeface="Times New Roman" panose="02020603050405020304" pitchFamily="18" charset="0"/>
                <a:ea typeface="Times New Roman" panose="02020603050405020304" pitchFamily="18" charset="0"/>
              </a:rPr>
              <a:t>8</a:t>
            </a:r>
            <a:r>
              <a:rPr lang="en-IN" sz="2000" i="1" dirty="0">
                <a:solidFill>
                  <a:srgbClr val="000000"/>
                </a:solidFill>
                <a:latin typeface="Times New Roman" panose="02020603050405020304" pitchFamily="18" charset="0"/>
                <a:ea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rPr>
              <a:t>Bhavaprakasha,</a:t>
            </a:r>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rPr>
              <a:t>Yogaratnakara</a:t>
            </a:r>
            <a:r>
              <a:rPr lang="en-IN" sz="2000" dirty="0">
                <a:solidFill>
                  <a:srgbClr val="000000"/>
                </a:solidFill>
                <a:effectLst/>
                <a:latin typeface="Times New Roman" panose="02020603050405020304" pitchFamily="18" charset="0"/>
                <a:ea typeface="Times New Roman" panose="02020603050405020304" pitchFamily="18" charset="0"/>
              </a:rPr>
              <a:t> and </a:t>
            </a:r>
            <a:r>
              <a:rPr lang="en-IN" sz="2000" i="1" dirty="0">
                <a:solidFill>
                  <a:srgbClr val="000000"/>
                </a:solidFill>
                <a:effectLst/>
                <a:latin typeface="Times New Roman" panose="02020603050405020304" pitchFamily="18" charset="0"/>
                <a:ea typeface="Times New Roman" panose="02020603050405020304" pitchFamily="18" charset="0"/>
              </a:rPr>
              <a:t>Sharangadhara </a:t>
            </a:r>
            <a:r>
              <a:rPr lang="en-IN" sz="2000" dirty="0">
                <a:solidFill>
                  <a:srgbClr val="000000"/>
                </a:solidFill>
                <a:effectLst/>
                <a:latin typeface="Times New Roman" panose="02020603050405020304" pitchFamily="18" charset="0"/>
                <a:ea typeface="Times New Roman" panose="02020603050405020304" pitchFamily="18" charset="0"/>
              </a:rPr>
              <a:t>mentioned different remedies like </a:t>
            </a:r>
            <a:r>
              <a:rPr lang="en-IN" sz="2000" i="1" dirty="0">
                <a:solidFill>
                  <a:srgbClr val="000000"/>
                </a:solidFill>
                <a:effectLst/>
                <a:latin typeface="Times New Roman" panose="02020603050405020304" pitchFamily="18" charset="0"/>
                <a:ea typeface="Times New Roman" panose="02020603050405020304" pitchFamily="18" charset="0"/>
              </a:rPr>
              <a:t>Ch</a:t>
            </a:r>
            <a:r>
              <a:rPr lang="en-IN" sz="2000" i="1" dirty="0">
                <a:solidFill>
                  <a:srgbClr val="000000"/>
                </a:solidFill>
                <a:latin typeface="Times New Roman" panose="02020603050405020304" pitchFamily="18" charset="0"/>
                <a:ea typeface="Times New Roman" panose="02020603050405020304" pitchFamily="18" charset="0"/>
              </a:rPr>
              <a:t>oo</a:t>
            </a:r>
            <a:r>
              <a:rPr lang="en-IN" sz="2000" i="1" dirty="0">
                <a:solidFill>
                  <a:srgbClr val="000000"/>
                </a:solidFill>
                <a:effectLst/>
                <a:latin typeface="Times New Roman" panose="02020603050405020304" pitchFamily="18" charset="0"/>
                <a:ea typeface="Times New Roman" panose="02020603050405020304" pitchFamily="18" charset="0"/>
              </a:rPr>
              <a:t>rna</a:t>
            </a:r>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rPr>
              <a:t>K</a:t>
            </a:r>
            <a:r>
              <a:rPr lang="en-IN" sz="2000" i="1" dirty="0">
                <a:solidFill>
                  <a:srgbClr val="000000"/>
                </a:solidFill>
                <a:latin typeface="Times New Roman" panose="02020603050405020304" pitchFamily="18" charset="0"/>
                <a:ea typeface="Times New Roman" panose="02020603050405020304" pitchFamily="18" charset="0"/>
              </a:rPr>
              <a:t>w</a:t>
            </a:r>
            <a:r>
              <a:rPr lang="en-IN" sz="2000" i="1" dirty="0">
                <a:solidFill>
                  <a:srgbClr val="000000"/>
                </a:solidFill>
                <a:effectLst/>
                <a:latin typeface="Times New Roman" panose="02020603050405020304" pitchFamily="18" charset="0"/>
                <a:ea typeface="Times New Roman" panose="02020603050405020304" pitchFamily="18" charset="0"/>
              </a:rPr>
              <a:t>atha, lepa </a:t>
            </a:r>
            <a:r>
              <a:rPr lang="en-IN" sz="2000" dirty="0">
                <a:solidFill>
                  <a:srgbClr val="000000"/>
                </a:solidFill>
                <a:effectLst/>
                <a:latin typeface="Times New Roman" panose="02020603050405020304" pitchFamily="18" charset="0"/>
                <a:ea typeface="Times New Roman" panose="02020603050405020304" pitchFamily="18" charset="0"/>
              </a:rPr>
              <a:t>having </a:t>
            </a:r>
            <a:r>
              <a:rPr lang="en-IN" sz="2000" i="1" dirty="0">
                <a:solidFill>
                  <a:srgbClr val="000000"/>
                </a:solidFill>
                <a:latin typeface="Times New Roman" panose="02020603050405020304" pitchFamily="18" charset="0"/>
                <a:ea typeface="Times New Roman" panose="02020603050405020304" pitchFamily="18" charset="0"/>
              </a:rPr>
              <a:t>V</a:t>
            </a:r>
            <a:r>
              <a:rPr lang="en-IN" sz="2000" i="1" dirty="0">
                <a:solidFill>
                  <a:srgbClr val="000000"/>
                </a:solidFill>
                <a:effectLst/>
                <a:latin typeface="Times New Roman" panose="02020603050405020304" pitchFamily="18" charset="0"/>
                <a:ea typeface="Times New Roman" panose="02020603050405020304" pitchFamily="18" charset="0"/>
              </a:rPr>
              <a:t>rana </a:t>
            </a:r>
            <a:r>
              <a:rPr lang="en-IN" sz="2000" i="1" dirty="0">
                <a:solidFill>
                  <a:srgbClr val="000000"/>
                </a:solidFill>
                <a:latin typeface="Times New Roman" panose="02020603050405020304" pitchFamily="18" charset="0"/>
                <a:ea typeface="Times New Roman" panose="02020603050405020304" pitchFamily="18" charset="0"/>
              </a:rPr>
              <a:t>S</a:t>
            </a:r>
            <a:r>
              <a:rPr lang="en-IN" sz="2000" i="1" dirty="0">
                <a:solidFill>
                  <a:srgbClr val="000000"/>
                </a:solidFill>
                <a:effectLst/>
                <a:latin typeface="Times New Roman" panose="02020603050405020304" pitchFamily="18" charset="0"/>
                <a:ea typeface="Times New Roman" panose="02020603050405020304" pitchFamily="18" charset="0"/>
              </a:rPr>
              <a:t>hodhana </a:t>
            </a:r>
            <a:r>
              <a:rPr lang="en-IN" sz="2000" dirty="0">
                <a:solidFill>
                  <a:srgbClr val="000000"/>
                </a:solidFill>
                <a:effectLst/>
                <a:latin typeface="Times New Roman" panose="02020603050405020304" pitchFamily="18" charset="0"/>
                <a:ea typeface="Times New Roman" panose="02020603050405020304" pitchFamily="18" charset="0"/>
              </a:rPr>
              <a:t>properties. Among them </a:t>
            </a:r>
            <a:r>
              <a:rPr lang="en-IN" sz="2000" i="1" dirty="0">
                <a:solidFill>
                  <a:srgbClr val="000000"/>
                </a:solidFill>
                <a:effectLst/>
                <a:latin typeface="Times New Roman" panose="02020603050405020304" pitchFamily="18" charset="0"/>
                <a:ea typeface="Times New Roman" panose="02020603050405020304" pitchFamily="18" charset="0"/>
              </a:rPr>
              <a:t>Avachoornana</a:t>
            </a:r>
            <a:r>
              <a:rPr lang="en-IN" sz="2000" i="1" baseline="30000" dirty="0">
                <a:solidFill>
                  <a:srgbClr val="000000"/>
                </a:solidFill>
                <a:latin typeface="Times New Roman" panose="02020603050405020304" pitchFamily="18" charset="0"/>
                <a:ea typeface="Times New Roman" panose="02020603050405020304" pitchFamily="18" charset="0"/>
              </a:rPr>
              <a:t>9</a:t>
            </a:r>
            <a:r>
              <a:rPr lang="en-IN" sz="2000" i="1" dirty="0">
                <a:solidFill>
                  <a:srgbClr val="000000"/>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is one of the important procedure</a:t>
            </a:r>
            <a:r>
              <a:rPr lang="en-IN" sz="2000" dirty="0">
                <a:solidFill>
                  <a:srgbClr val="000000"/>
                </a:solidFill>
                <a:latin typeface="Times New Roman" panose="02020603050405020304" pitchFamily="18" charset="0"/>
                <a:ea typeface="Times New Roman" panose="02020603050405020304" pitchFamily="18" charset="0"/>
              </a:rPr>
              <a:t>s</a:t>
            </a:r>
            <a:r>
              <a:rPr lang="en-IN" sz="2000" dirty="0">
                <a:solidFill>
                  <a:srgbClr val="000000"/>
                </a:solidFill>
                <a:effectLst/>
                <a:latin typeface="Times New Roman" panose="02020603050405020304" pitchFamily="18" charset="0"/>
                <a:ea typeface="Times New Roman" panose="02020603050405020304" pitchFamily="18" charset="0"/>
              </a:rPr>
              <a:t> explained in </a:t>
            </a:r>
            <a:r>
              <a:rPr lang="en-IN" sz="2000" i="1" dirty="0">
                <a:solidFill>
                  <a:srgbClr val="000000"/>
                </a:solidFill>
                <a:latin typeface="Times New Roman" panose="02020603050405020304" pitchFamily="18" charset="0"/>
                <a:ea typeface="Times New Roman" panose="02020603050405020304" pitchFamily="18" charset="0"/>
              </a:rPr>
              <a:t>Vrana C</a:t>
            </a:r>
            <a:r>
              <a:rPr lang="en-IN" sz="2000" i="1" dirty="0">
                <a:solidFill>
                  <a:srgbClr val="000000"/>
                </a:solidFill>
                <a:effectLst/>
                <a:latin typeface="Times New Roman" panose="02020603050405020304" pitchFamily="18" charset="0"/>
                <a:ea typeface="Times New Roman" panose="02020603050405020304" pitchFamily="18" charset="0"/>
              </a:rPr>
              <a:t>hikitsa </a:t>
            </a:r>
            <a:r>
              <a:rPr lang="en-IN" sz="2000" dirty="0">
                <a:solidFill>
                  <a:srgbClr val="000000"/>
                </a:solidFill>
                <a:effectLst/>
                <a:latin typeface="Times New Roman" panose="02020603050405020304" pitchFamily="18" charset="0"/>
                <a:ea typeface="Times New Roman" panose="02020603050405020304" pitchFamily="18" charset="0"/>
              </a:rPr>
              <a:t>where fine powder of drugs is dusted over the affected part or wound.</a:t>
            </a:r>
            <a:endParaRPr lang="en-IN" sz="2000" dirty="0">
              <a:effectLst/>
              <a:latin typeface="Calibri" panose="020F0502020204030204" pitchFamily="34" charset="0"/>
              <a:ea typeface="Calibri" panose="020F0502020204030204" pitchFamily="34"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038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B387DC-64E0-3701-EC0E-E49F8BDB0678}"/>
              </a:ext>
            </a:extLst>
          </p:cNvPr>
          <p:cNvSpPr>
            <a:spLocks noGrp="1"/>
          </p:cNvSpPr>
          <p:nvPr>
            <p:ph idx="1"/>
          </p:nvPr>
        </p:nvSpPr>
        <p:spPr>
          <a:xfrm>
            <a:off x="838200" y="733778"/>
            <a:ext cx="10515600" cy="5443185"/>
          </a:xfrm>
        </p:spPr>
        <p:txBody>
          <a:bodyPr/>
          <a:lstStyle/>
          <a:p>
            <a:pPr marL="0" indent="0">
              <a:lnSpc>
                <a:spcPct val="115000"/>
              </a:lnSpc>
              <a:spcAft>
                <a:spcPts val="1000"/>
              </a:spcAft>
              <a:buNone/>
            </a:pPr>
            <a:r>
              <a:rPr lang="en-IN" sz="1800" b="1" dirty="0">
                <a:effectLst/>
                <a:latin typeface="Times New Roman" panose="02020603050405020304" pitchFamily="18" charset="0"/>
                <a:ea typeface="Times New Roman" panose="02020603050405020304" pitchFamily="18" charset="0"/>
              </a:rPr>
              <a:t> </a:t>
            </a:r>
            <a:r>
              <a:rPr lang="en-IN" sz="2000" b="1" dirty="0">
                <a:effectLst/>
                <a:latin typeface="Times New Roman" panose="02020603050405020304" pitchFamily="18" charset="0"/>
                <a:ea typeface="Times New Roman" panose="02020603050405020304" pitchFamily="18" charset="0"/>
              </a:rPr>
              <a:t>Does the study require any investigations or interventions conducted on animals, patients or humans? (If so, describe briefly)</a:t>
            </a:r>
            <a:endParaRPr lang="en-IN" sz="2000" dirty="0">
              <a:effectLst/>
              <a:latin typeface="Calibri" panose="020F0502020204030204" pitchFamily="34" charset="0"/>
              <a:ea typeface="Calibri" panose="020F0502020204030204" pitchFamily="34" charset="0"/>
            </a:endParaRPr>
          </a:p>
          <a:p>
            <a:pPr indent="0">
              <a:lnSpc>
                <a:spcPct val="115000"/>
              </a:lnSpc>
              <a:spcAft>
                <a:spcPts val="1000"/>
              </a:spcAft>
              <a:buNone/>
            </a:pPr>
            <a:r>
              <a:rPr lang="en-IN" sz="2000" dirty="0">
                <a:effectLst/>
                <a:latin typeface="Times New Roman" panose="02020603050405020304" pitchFamily="18" charset="0"/>
                <a:ea typeface="Times New Roman" panose="02020603050405020304" pitchFamily="18" charset="0"/>
              </a:rPr>
              <a:t>        Yes, the study requires interventions to be conducted on patients or human subjects. No animal experiment will be carried out.</a:t>
            </a:r>
            <a:endParaRPr lang="en-IN" sz="2000" dirty="0">
              <a:effectLst/>
              <a:latin typeface="Calibri" panose="020F0502020204030204" pitchFamily="34" charset="0"/>
              <a:ea typeface="Calibri" panose="020F0502020204030204" pitchFamily="34" charset="0"/>
            </a:endParaRPr>
          </a:p>
          <a:p>
            <a:pPr marL="0" indent="0">
              <a:lnSpc>
                <a:spcPct val="115000"/>
              </a:lnSpc>
              <a:spcAft>
                <a:spcPts val="1000"/>
              </a:spcAft>
              <a:buNone/>
            </a:pPr>
            <a:r>
              <a:rPr lang="en-IN" sz="2000" b="1" dirty="0">
                <a:effectLst/>
                <a:latin typeface="Times New Roman" panose="02020603050405020304" pitchFamily="18" charset="0"/>
                <a:ea typeface="Times New Roman" panose="02020603050405020304" pitchFamily="18" charset="0"/>
              </a:rPr>
              <a:t> Has ethical clearance been obtained from your institution in case of?</a:t>
            </a:r>
            <a:endParaRPr lang="en-IN" sz="2000" dirty="0">
              <a:effectLst/>
              <a:latin typeface="Calibri" panose="020F0502020204030204" pitchFamily="34" charset="0"/>
              <a:ea typeface="Calibri" panose="020F0502020204030204" pitchFamily="34" charset="0"/>
            </a:endParaRPr>
          </a:p>
          <a:p>
            <a:pPr indent="0" algn="just">
              <a:lnSpc>
                <a:spcPct val="115000"/>
              </a:lnSpc>
              <a:spcAft>
                <a:spcPts val="1000"/>
              </a:spcAft>
              <a:buNone/>
            </a:pPr>
            <a:r>
              <a:rPr lang="en-IN" sz="2000" dirty="0">
                <a:effectLst/>
                <a:latin typeface="Times New Roman" panose="02020603050405020304" pitchFamily="18" charset="0"/>
                <a:ea typeface="Times New Roman" panose="02020603050405020304" pitchFamily="18" charset="0"/>
              </a:rPr>
              <a:t>        Ethical clearance will be obtained from Ethical Committee, SDM Trusts </a:t>
            </a:r>
            <a:r>
              <a:rPr lang="en-IN" sz="2000" i="1" dirty="0">
                <a:effectLst/>
                <a:latin typeface="Times New Roman" panose="02020603050405020304" pitchFamily="18" charset="0"/>
                <a:ea typeface="Times New Roman" panose="02020603050405020304" pitchFamily="18" charset="0"/>
              </a:rPr>
              <a:t>Ayurvedic</a:t>
            </a:r>
            <a:r>
              <a:rPr lang="en-IN" sz="2000" dirty="0">
                <a:effectLst/>
                <a:latin typeface="Times New Roman" panose="02020603050405020304" pitchFamily="18" charset="0"/>
                <a:ea typeface="Times New Roman" panose="02020603050405020304" pitchFamily="18" charset="0"/>
              </a:rPr>
              <a:t> Medical College &amp; Hospital, Terdal for the above said clinical trial.</a:t>
            </a:r>
            <a:endParaRPr lang="en-IN" sz="2000" dirty="0">
              <a:effectLst/>
              <a:latin typeface="Calibri" panose="020F0502020204030204" pitchFamily="34" charset="0"/>
              <a:ea typeface="Calibri" panose="020F0502020204030204" pitchFamily="34" charset="0"/>
            </a:endParaRPr>
          </a:p>
          <a:p>
            <a:pPr marL="0" indent="0">
              <a:lnSpc>
                <a:spcPct val="115000"/>
              </a:lnSpc>
              <a:spcAft>
                <a:spcPts val="1000"/>
              </a:spcAft>
              <a:buNone/>
            </a:pPr>
            <a:endParaRPr lang="en-IN" sz="20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208303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69BA3F-6ACA-D334-4045-629DB4DA8813}"/>
              </a:ext>
            </a:extLst>
          </p:cNvPr>
          <p:cNvSpPr>
            <a:spLocks noGrp="1"/>
          </p:cNvSpPr>
          <p:nvPr>
            <p:ph idx="1"/>
          </p:nvPr>
        </p:nvSpPr>
        <p:spPr>
          <a:xfrm>
            <a:off x="736600" y="733778"/>
            <a:ext cx="10515600" cy="5900938"/>
          </a:xfrm>
        </p:spPr>
        <p:txBody>
          <a:bodyPr>
            <a:normAutofit/>
          </a:bodyPr>
          <a:lstStyle/>
          <a:p>
            <a:pPr marL="0" indent="0" algn="ctr">
              <a:buNone/>
            </a:pPr>
            <a:r>
              <a:rPr lang="en-US" sz="2400" b="1" dirty="0">
                <a:latin typeface="Times New Roman" panose="02020603050405020304" pitchFamily="18" charset="0"/>
                <a:cs typeface="Times New Roman" panose="02020603050405020304" pitchFamily="18" charset="0"/>
              </a:rPr>
              <a:t>REFERENCES</a:t>
            </a:r>
          </a:p>
          <a:p>
            <a:pPr marL="457200" indent="-457200">
              <a:lnSpc>
                <a:spcPct val="150000"/>
              </a:lnSpc>
              <a:buAutoNum type="arabicPeriod"/>
            </a:pPr>
            <a:r>
              <a:rPr lang="en-US" sz="2000" dirty="0">
                <a:latin typeface="Times New Roman" panose="02020603050405020304" pitchFamily="18" charset="0"/>
                <a:cs typeface="Times New Roman" panose="02020603050405020304" pitchFamily="18" charset="0"/>
              </a:rPr>
              <a:t>Vaidya Kaviraj </a:t>
            </a:r>
            <a:r>
              <a:rPr lang="en-US" sz="2000" dirty="0" err="1">
                <a:latin typeface="Times New Roman" panose="02020603050405020304" pitchFamily="18" charset="0"/>
                <a:cs typeface="Times New Roman" panose="02020603050405020304" pitchFamily="18" charset="0"/>
              </a:rPr>
              <a:t>Ambikadutta</a:t>
            </a:r>
            <a:r>
              <a:rPr lang="en-US" sz="2000" dirty="0">
                <a:latin typeface="Times New Roman" panose="02020603050405020304" pitchFamily="18" charset="0"/>
                <a:cs typeface="Times New Roman" panose="02020603050405020304" pitchFamily="18" charset="0"/>
              </a:rPr>
              <a:t> Shastri, Sushruta Samhita Part 1, Reprint Edition- 2019, </a:t>
            </a:r>
          </a:p>
          <a:p>
            <a:pPr marL="0" indent="0">
              <a:lnSpc>
                <a:spcPct val="15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Chaukhambha</a:t>
            </a:r>
            <a:r>
              <a:rPr lang="en-US" sz="2000" dirty="0">
                <a:latin typeface="Times New Roman" panose="02020603050405020304" pitchFamily="18" charset="0"/>
                <a:cs typeface="Times New Roman" panose="02020603050405020304" pitchFamily="18" charset="0"/>
              </a:rPr>
              <a:t> Sanskrit </a:t>
            </a:r>
            <a:r>
              <a:rPr lang="en-US" sz="2000" dirty="0" err="1">
                <a:latin typeface="Times New Roman" panose="02020603050405020304" pitchFamily="18" charset="0"/>
                <a:cs typeface="Times New Roman" panose="02020603050405020304" pitchFamily="18" charset="0"/>
              </a:rPr>
              <a:t>Sansthan</a:t>
            </a:r>
            <a:r>
              <a:rPr lang="en-US" sz="2000" dirty="0">
                <a:latin typeface="Times New Roman" panose="02020603050405020304" pitchFamily="18" charset="0"/>
                <a:cs typeface="Times New Roman" panose="02020603050405020304" pitchFamily="18" charset="0"/>
              </a:rPr>
              <a:t> Varanasi, Chikitsa Sthana 1/6, Page.no-4.</a:t>
            </a:r>
          </a:p>
          <a:p>
            <a:pPr marL="0" indent="0">
              <a:lnSpc>
                <a:spcPct val="150000"/>
              </a:lnSpc>
              <a:buNone/>
            </a:pPr>
            <a:r>
              <a:rPr lang="en-US" sz="2000" dirty="0">
                <a:latin typeface="Times New Roman" panose="02020603050405020304" pitchFamily="18" charset="0"/>
                <a:cs typeface="Times New Roman" panose="02020603050405020304" pitchFamily="18" charset="0"/>
              </a:rPr>
              <a:t>2.    Vaidya Kaviraj </a:t>
            </a:r>
            <a:r>
              <a:rPr lang="en-US" sz="2000" dirty="0" err="1">
                <a:latin typeface="Times New Roman" panose="02020603050405020304" pitchFamily="18" charset="0"/>
                <a:cs typeface="Times New Roman" panose="02020603050405020304" pitchFamily="18" charset="0"/>
              </a:rPr>
              <a:t>Ambikadutta</a:t>
            </a:r>
            <a:r>
              <a:rPr lang="en-US" sz="2000" dirty="0">
                <a:latin typeface="Times New Roman" panose="02020603050405020304" pitchFamily="18" charset="0"/>
                <a:cs typeface="Times New Roman" panose="02020603050405020304" pitchFamily="18" charset="0"/>
              </a:rPr>
              <a:t> Shastri, Sushruta Samhita Part 1, Reprint Edition- 2019, </a:t>
            </a:r>
          </a:p>
          <a:p>
            <a:pPr marL="0" indent="0">
              <a:lnSpc>
                <a:spcPct val="15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Chaukhambha</a:t>
            </a:r>
            <a:r>
              <a:rPr lang="en-US" sz="2000" dirty="0">
                <a:latin typeface="Times New Roman" panose="02020603050405020304" pitchFamily="18" charset="0"/>
                <a:cs typeface="Times New Roman" panose="02020603050405020304" pitchFamily="18" charset="0"/>
              </a:rPr>
              <a:t> Sanskrit </a:t>
            </a:r>
            <a:r>
              <a:rPr lang="en-US" sz="2000" dirty="0" err="1">
                <a:latin typeface="Times New Roman" panose="02020603050405020304" pitchFamily="18" charset="0"/>
                <a:cs typeface="Times New Roman" panose="02020603050405020304" pitchFamily="18" charset="0"/>
              </a:rPr>
              <a:t>Sansthan</a:t>
            </a:r>
            <a:r>
              <a:rPr lang="en-US" sz="2000" dirty="0">
                <a:latin typeface="Times New Roman" panose="02020603050405020304" pitchFamily="18" charset="0"/>
                <a:cs typeface="Times New Roman" panose="02020603050405020304" pitchFamily="18" charset="0"/>
              </a:rPr>
              <a:t> Varanasi, Sutra Sthana 22/ 7, Page. no-123.</a:t>
            </a:r>
          </a:p>
          <a:p>
            <a:pPr marL="0" indent="0">
              <a:lnSpc>
                <a:spcPct val="150000"/>
              </a:lnSpc>
              <a:buNone/>
            </a:pPr>
            <a:r>
              <a:rPr lang="en-US" sz="2000" dirty="0">
                <a:latin typeface="Times New Roman" panose="02020603050405020304" pitchFamily="18" charset="0"/>
                <a:cs typeface="Times New Roman" panose="02020603050405020304" pitchFamily="18" charset="0"/>
              </a:rPr>
              <a:t>3.    Vaidya Kaviraj </a:t>
            </a:r>
            <a:r>
              <a:rPr lang="en-US" sz="2000" dirty="0" err="1">
                <a:latin typeface="Times New Roman" panose="02020603050405020304" pitchFamily="18" charset="0"/>
                <a:cs typeface="Times New Roman" panose="02020603050405020304" pitchFamily="18" charset="0"/>
              </a:rPr>
              <a:t>Ambikadutta</a:t>
            </a:r>
            <a:r>
              <a:rPr lang="en-US" sz="2000" dirty="0">
                <a:latin typeface="Times New Roman" panose="02020603050405020304" pitchFamily="18" charset="0"/>
                <a:cs typeface="Times New Roman" panose="02020603050405020304" pitchFamily="18" charset="0"/>
              </a:rPr>
              <a:t> Shastri, Sushruta Samhita Part 1, Reprint Edition- 2019, </a:t>
            </a:r>
          </a:p>
          <a:p>
            <a:pPr marL="0" indent="0">
              <a:lnSpc>
                <a:spcPct val="15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Chaukhambha</a:t>
            </a:r>
            <a:r>
              <a:rPr lang="en-US" sz="2000" dirty="0">
                <a:latin typeface="Times New Roman" panose="02020603050405020304" pitchFamily="18" charset="0"/>
                <a:cs typeface="Times New Roman" panose="02020603050405020304" pitchFamily="18" charset="0"/>
              </a:rPr>
              <a:t> Sanskrit </a:t>
            </a:r>
            <a:r>
              <a:rPr lang="en-US" sz="2000" dirty="0" err="1">
                <a:latin typeface="Times New Roman" panose="02020603050405020304" pitchFamily="18" charset="0"/>
                <a:cs typeface="Times New Roman" panose="02020603050405020304" pitchFamily="18" charset="0"/>
              </a:rPr>
              <a:t>Sansthan</a:t>
            </a:r>
            <a:r>
              <a:rPr lang="en-US" sz="2000" dirty="0">
                <a:latin typeface="Times New Roman" panose="02020603050405020304" pitchFamily="18" charset="0"/>
                <a:cs typeface="Times New Roman" panose="02020603050405020304" pitchFamily="18" charset="0"/>
              </a:rPr>
              <a:t> Varanasi, Chikitsa Sthana 1/8, Page. No-5.</a:t>
            </a:r>
          </a:p>
          <a:p>
            <a:pPr marL="457200" indent="-457200">
              <a:lnSpc>
                <a:spcPct val="150000"/>
              </a:lnSpc>
              <a:buAutoNum type="arabicPeriod" startAt="4"/>
            </a:pPr>
            <a:r>
              <a:rPr lang="en-US" sz="2000" dirty="0">
                <a:latin typeface="Times New Roman" panose="02020603050405020304" pitchFamily="18" charset="0"/>
                <a:cs typeface="Times New Roman" panose="02020603050405020304" pitchFamily="18" charset="0"/>
              </a:rPr>
              <a:t>Vaidya </a:t>
            </a:r>
            <a:r>
              <a:rPr lang="en-US" sz="2000" dirty="0" err="1">
                <a:latin typeface="Times New Roman" panose="02020603050405020304" pitchFamily="18" charset="0"/>
                <a:cs typeface="Times New Roman" panose="02020603050405020304" pitchFamily="18" charset="0"/>
              </a:rPr>
              <a:t>Sastri</a:t>
            </a:r>
            <a:r>
              <a:rPr lang="en-US" sz="2000" dirty="0">
                <a:latin typeface="Times New Roman" panose="02020603050405020304" pitchFamily="18" charset="0"/>
                <a:cs typeface="Times New Roman" panose="02020603050405020304" pitchFamily="18" charset="0"/>
              </a:rPr>
              <a:t> Sri Satya Narayana, Caraka Samhita of </a:t>
            </a:r>
            <a:r>
              <a:rPr lang="en-US" sz="2000" dirty="0" err="1">
                <a:latin typeface="Times New Roman" panose="02020603050405020304" pitchFamily="18" charset="0"/>
                <a:cs typeface="Times New Roman" panose="02020603050405020304" pitchFamily="18" charset="0"/>
              </a:rPr>
              <a:t>Agnivesa</a:t>
            </a:r>
            <a:r>
              <a:rPr lang="en-US" sz="2000" dirty="0">
                <a:latin typeface="Times New Roman" panose="02020603050405020304" pitchFamily="18" charset="0"/>
                <a:cs typeface="Times New Roman" panose="02020603050405020304" pitchFamily="18" charset="0"/>
              </a:rPr>
              <a:t> revised by Caraka, </a:t>
            </a:r>
            <a:r>
              <a:rPr lang="en-US" sz="2000" dirty="0" err="1">
                <a:latin typeface="Times New Roman" panose="02020603050405020304" pitchFamily="18" charset="0"/>
                <a:cs typeface="Times New Roman" panose="02020603050405020304" pitchFamily="18" charset="0"/>
              </a:rPr>
              <a:t>Drdabala</a:t>
            </a:r>
            <a:r>
              <a:rPr lang="en-US" sz="2000" dirty="0">
                <a:latin typeface="Times New Roman" panose="02020603050405020304" pitchFamily="18" charset="0"/>
                <a:cs typeface="Times New Roman" panose="02020603050405020304" pitchFamily="18" charset="0"/>
              </a:rPr>
              <a:t>, </a:t>
            </a:r>
          </a:p>
          <a:p>
            <a:pPr marL="0" indent="0">
              <a:lnSpc>
                <a:spcPct val="150000"/>
              </a:lnSpc>
              <a:buNone/>
            </a:pPr>
            <a:r>
              <a:rPr lang="en-US" sz="2000" dirty="0">
                <a:latin typeface="Times New Roman" panose="02020603050405020304" pitchFamily="18" charset="0"/>
                <a:cs typeface="Times New Roman" panose="02020603050405020304" pitchFamily="18" charset="0"/>
              </a:rPr>
              <a:t>        Hindi </a:t>
            </a:r>
            <a:r>
              <a:rPr lang="en-US" sz="2000" dirty="0" err="1">
                <a:latin typeface="Times New Roman" panose="02020603050405020304" pitchFamily="18" charset="0"/>
                <a:cs typeface="Times New Roman" panose="02020603050405020304" pitchFamily="18" charset="0"/>
              </a:rPr>
              <a:t>Commentry</a:t>
            </a:r>
            <a:r>
              <a:rPr lang="en-US" sz="2000" dirty="0">
                <a:latin typeface="Times New Roman" panose="02020603050405020304" pitchFamily="18" charset="0"/>
                <a:cs typeface="Times New Roman" panose="02020603050405020304" pitchFamily="18" charset="0"/>
              </a:rPr>
              <a:t> by </a:t>
            </a:r>
            <a:r>
              <a:rPr lang="en-US" sz="2000" dirty="0" err="1">
                <a:latin typeface="Times New Roman" panose="02020603050405020304" pitchFamily="18" charset="0"/>
                <a:cs typeface="Times New Roman" panose="02020603050405020304" pitchFamily="18" charset="0"/>
              </a:rPr>
              <a:t>Kasinatha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Sastri</a:t>
            </a:r>
            <a:r>
              <a:rPr lang="en-US" sz="2000" dirty="0">
                <a:latin typeface="Times New Roman" panose="02020603050405020304" pitchFamily="18" charset="0"/>
                <a:cs typeface="Times New Roman" panose="02020603050405020304" pitchFamily="18" charset="0"/>
              </a:rPr>
              <a:t>, Dr </a:t>
            </a:r>
            <a:r>
              <a:rPr lang="en-US" sz="2000" dirty="0" err="1">
                <a:latin typeface="Times New Roman" panose="02020603050405020304" pitchFamily="18" charset="0"/>
                <a:cs typeface="Times New Roman" panose="02020603050405020304" pitchFamily="18" charset="0"/>
              </a:rPr>
              <a:t>Gorakhanatha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Chaturvedhi</a:t>
            </a:r>
            <a:r>
              <a:rPr lang="en-US" sz="2000" dirty="0">
                <a:latin typeface="Times New Roman" panose="02020603050405020304" pitchFamily="18" charset="0"/>
                <a:cs typeface="Times New Roman" panose="02020603050405020304" pitchFamily="18" charset="0"/>
              </a:rPr>
              <a:t>, Reprint-2018,</a:t>
            </a:r>
          </a:p>
          <a:p>
            <a:pPr marL="0" indent="0">
              <a:lnSpc>
                <a:spcPct val="15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Chaukhambha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Visvabharati</a:t>
            </a:r>
            <a:r>
              <a:rPr lang="en-US" sz="2000" dirty="0">
                <a:latin typeface="Times New Roman" panose="02020603050405020304" pitchFamily="18" charset="0"/>
                <a:cs typeface="Times New Roman" panose="02020603050405020304" pitchFamily="18" charset="0"/>
              </a:rPr>
              <a:t> Varanasi, Chikitsa Sthana 25/31-34, Page. No-703.</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2332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C7137D-9092-2CDA-3773-AA68C33BBC7D}"/>
              </a:ext>
            </a:extLst>
          </p:cNvPr>
          <p:cNvSpPr>
            <a:spLocks noGrp="1"/>
          </p:cNvSpPr>
          <p:nvPr>
            <p:ph idx="1"/>
          </p:nvPr>
        </p:nvSpPr>
        <p:spPr>
          <a:xfrm>
            <a:off x="838200" y="476250"/>
            <a:ext cx="10515600" cy="6267450"/>
          </a:xfrm>
        </p:spPr>
        <p:txBody>
          <a:bodyPr>
            <a:normAutofit fontScale="92500" lnSpcReduction="20000"/>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5.  Zhu X, Olsson </a:t>
            </a:r>
            <a:r>
              <a:rPr lang="en-US" sz="2000" dirty="0" err="1">
                <a:latin typeface="Times New Roman" panose="02020603050405020304" pitchFamily="18" charset="0"/>
                <a:cs typeface="Times New Roman" panose="02020603050405020304" pitchFamily="18" charset="0"/>
              </a:rPr>
              <a:t>MM,Bajpai</a:t>
            </a:r>
            <a:r>
              <a:rPr lang="en-US" sz="2000" dirty="0">
                <a:latin typeface="Times New Roman" panose="02020603050405020304" pitchFamily="18" charset="0"/>
                <a:cs typeface="Times New Roman" panose="02020603050405020304" pitchFamily="18" charset="0"/>
              </a:rPr>
              <a:t> R, </a:t>
            </a:r>
            <a:r>
              <a:rPr lang="en-US" sz="2000" dirty="0" err="1">
                <a:latin typeface="Times New Roman" panose="02020603050405020304" pitchFamily="18" charset="0"/>
                <a:cs typeface="Times New Roman" panose="02020603050405020304" pitchFamily="18" charset="0"/>
              </a:rPr>
              <a:t>Järbrink</a:t>
            </a:r>
            <a:r>
              <a:rPr lang="en-US" sz="2000" dirty="0">
                <a:latin typeface="Times New Roman" panose="02020603050405020304" pitchFamily="18" charset="0"/>
                <a:cs typeface="Times New Roman" panose="02020603050405020304" pitchFamily="18" charset="0"/>
              </a:rPr>
              <a:t> K, Tang WE, Car J. Health-related quality of life an</a:t>
            </a:r>
          </a:p>
          <a:p>
            <a:pPr marL="0" indent="0">
              <a:lnSpc>
                <a:spcPct val="150000"/>
              </a:lnSpc>
              <a:buNone/>
            </a:pPr>
            <a:r>
              <a:rPr lang="en-US" sz="2000" dirty="0">
                <a:latin typeface="Times New Roman" panose="02020603050405020304" pitchFamily="18" charset="0"/>
                <a:cs typeface="Times New Roman" panose="02020603050405020304" pitchFamily="18" charset="0"/>
              </a:rPr>
              <a:t>     chronic wound characteristics among patients with chronic wounds treated in primary care: </a:t>
            </a:r>
          </a:p>
          <a:p>
            <a:pPr marL="0" indent="0">
              <a:lnSpc>
                <a:spcPct val="150000"/>
              </a:lnSpc>
              <a:buNone/>
            </a:pPr>
            <a:r>
              <a:rPr lang="en-US" sz="2000" dirty="0">
                <a:latin typeface="Times New Roman" panose="02020603050405020304" pitchFamily="18" charset="0"/>
                <a:cs typeface="Times New Roman" panose="02020603050405020304" pitchFamily="18" charset="0"/>
              </a:rPr>
              <a:t>     A cross-</a:t>
            </a:r>
            <a:r>
              <a:rPr lang="en-US" sz="2000" dirty="0" err="1">
                <a:latin typeface="Times New Roman" panose="02020603050405020304" pitchFamily="18" charset="0"/>
                <a:cs typeface="Times New Roman" panose="02020603050405020304" pitchFamily="18" charset="0"/>
              </a:rPr>
              <a:t>sectionalstudy</a:t>
            </a:r>
            <a:r>
              <a:rPr lang="en-US" sz="2000" dirty="0">
                <a:latin typeface="Times New Roman" panose="02020603050405020304" pitchFamily="18" charset="0"/>
                <a:cs typeface="Times New Roman" panose="02020603050405020304" pitchFamily="18" charset="0"/>
              </a:rPr>
              <a:t> in </a:t>
            </a:r>
            <a:r>
              <a:rPr lang="en-US" sz="2000" dirty="0" err="1">
                <a:latin typeface="Times New Roman" panose="02020603050405020304" pitchFamily="18" charset="0"/>
                <a:cs typeface="Times New Roman" panose="02020603050405020304" pitchFamily="18" charset="0"/>
              </a:rPr>
              <a:t>Singapore.Int</a:t>
            </a:r>
            <a:r>
              <a:rPr lang="en-US" sz="2000" dirty="0">
                <a:latin typeface="Times New Roman" panose="02020603050405020304" pitchFamily="18" charset="0"/>
                <a:cs typeface="Times New Roman" panose="02020603050405020304" pitchFamily="18" charset="0"/>
              </a:rPr>
              <a:t> Wound J. 2022;19(5):</a:t>
            </a:r>
          </a:p>
          <a:p>
            <a:pPr marL="0" indent="0">
              <a:lnSpc>
                <a:spcPct val="150000"/>
              </a:lnSpc>
              <a:buNone/>
            </a:pPr>
            <a:r>
              <a:rPr lang="en-US" sz="2000" dirty="0">
                <a:latin typeface="Times New Roman" panose="02020603050405020304" pitchFamily="18" charset="0"/>
                <a:cs typeface="Times New Roman" panose="02020603050405020304" pitchFamily="18" charset="0"/>
              </a:rPr>
              <a:t>     1121-1132 doi:10.1111/iwj.137081132ZHUET AL. </a:t>
            </a:r>
          </a:p>
          <a:p>
            <a:pPr marL="0" indent="0">
              <a:lnSpc>
                <a:spcPct val="150000"/>
              </a:lnSpc>
              <a:buNone/>
            </a:pPr>
            <a:r>
              <a:rPr lang="en-US" sz="2000" dirty="0">
                <a:latin typeface="Times New Roman" panose="02020603050405020304" pitchFamily="18" charset="0"/>
                <a:cs typeface="Times New Roman" panose="02020603050405020304" pitchFamily="18" charset="0"/>
              </a:rPr>
              <a:t>6.  Gupta, N., Gupta, S. K., Shukla, V. K., &amp; Singh, S. P. (2004). An Indian community-based</a:t>
            </a:r>
          </a:p>
          <a:p>
            <a:pPr marL="0" indent="0">
              <a:lnSpc>
                <a:spcPct val="150000"/>
              </a:lnSpc>
              <a:buNone/>
            </a:pPr>
            <a:r>
              <a:rPr lang="en-US" sz="2000" dirty="0">
                <a:latin typeface="Times New Roman" panose="02020603050405020304" pitchFamily="18" charset="0"/>
                <a:cs typeface="Times New Roman" panose="02020603050405020304" pitchFamily="18" charset="0"/>
              </a:rPr>
              <a:t>     epidemiological study of wounds. Journal of wound care, 13(8), 323–325.</a:t>
            </a:r>
          </a:p>
          <a:p>
            <a:pPr marL="0" indent="0">
              <a:lnSpc>
                <a:spcPct val="150000"/>
              </a:lnSpc>
              <a:buNone/>
            </a:pP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2"/>
              </a:rPr>
              <a:t>https://doi.org/10.12968/jowc.2004.13.8.2665</a:t>
            </a:r>
            <a:r>
              <a:rPr lang="en-US" sz="2000" dirty="0">
                <a:latin typeface="Times New Roman" panose="02020603050405020304" pitchFamily="18" charset="0"/>
                <a:cs typeface="Times New Roman" panose="02020603050405020304" pitchFamily="18" charset="0"/>
              </a:rPr>
              <a:t>.</a:t>
            </a:r>
          </a:p>
          <a:p>
            <a:pPr marL="0" indent="0">
              <a:lnSpc>
                <a:spcPct val="150000"/>
              </a:lnSpc>
              <a:buNone/>
            </a:pPr>
            <a:r>
              <a:rPr lang="en-IN" sz="2000" dirty="0">
                <a:latin typeface="Times New Roman" panose="02020603050405020304" pitchFamily="18" charset="0"/>
                <a:cs typeface="Times New Roman" panose="02020603050405020304" pitchFamily="18" charset="0"/>
              </a:rPr>
              <a:t>7.  </a:t>
            </a:r>
            <a:r>
              <a:rPr lang="en-US" sz="2000" dirty="0">
                <a:latin typeface="Times New Roman" panose="02020603050405020304" pitchFamily="18" charset="0"/>
                <a:cs typeface="Times New Roman" panose="02020603050405020304" pitchFamily="18" charset="0"/>
              </a:rPr>
              <a:t>Vaidya </a:t>
            </a:r>
            <a:r>
              <a:rPr lang="en-US" sz="2000" dirty="0" err="1">
                <a:latin typeface="Times New Roman" panose="02020603050405020304" pitchFamily="18" charset="0"/>
                <a:cs typeface="Times New Roman" panose="02020603050405020304" pitchFamily="18" charset="0"/>
              </a:rPr>
              <a:t>Sastri</a:t>
            </a:r>
            <a:r>
              <a:rPr lang="en-US" sz="2000" dirty="0">
                <a:latin typeface="Times New Roman" panose="02020603050405020304" pitchFamily="18" charset="0"/>
                <a:cs typeface="Times New Roman" panose="02020603050405020304" pitchFamily="18" charset="0"/>
              </a:rPr>
              <a:t> Sri Satya Narayana, Caraka Samhita of </a:t>
            </a:r>
            <a:r>
              <a:rPr lang="en-US" sz="2000" dirty="0" err="1">
                <a:latin typeface="Times New Roman" panose="02020603050405020304" pitchFamily="18" charset="0"/>
                <a:cs typeface="Times New Roman" panose="02020603050405020304" pitchFamily="18" charset="0"/>
              </a:rPr>
              <a:t>Agnivesa</a:t>
            </a:r>
            <a:r>
              <a:rPr lang="en-US" sz="2000" dirty="0">
                <a:latin typeface="Times New Roman" panose="02020603050405020304" pitchFamily="18" charset="0"/>
                <a:cs typeface="Times New Roman" panose="02020603050405020304" pitchFamily="18" charset="0"/>
              </a:rPr>
              <a:t> revised by Caraka, </a:t>
            </a:r>
            <a:r>
              <a:rPr lang="en-US" sz="2000" dirty="0" err="1">
                <a:latin typeface="Times New Roman" panose="02020603050405020304" pitchFamily="18" charset="0"/>
                <a:cs typeface="Times New Roman" panose="02020603050405020304" pitchFamily="18" charset="0"/>
              </a:rPr>
              <a:t>Drdbala</a:t>
            </a:r>
            <a:r>
              <a:rPr lang="en-US" sz="2000" dirty="0">
                <a:latin typeface="Times New Roman" panose="02020603050405020304" pitchFamily="18" charset="0"/>
                <a:cs typeface="Times New Roman" panose="02020603050405020304" pitchFamily="18" charset="0"/>
              </a:rPr>
              <a:t>, </a:t>
            </a:r>
          </a:p>
          <a:p>
            <a:pPr marL="0" indent="0">
              <a:lnSpc>
                <a:spcPct val="150000"/>
              </a:lnSpc>
              <a:buNone/>
            </a:pPr>
            <a:r>
              <a:rPr lang="en-US" sz="2000" dirty="0">
                <a:latin typeface="Times New Roman" panose="02020603050405020304" pitchFamily="18" charset="0"/>
                <a:cs typeface="Times New Roman" panose="02020603050405020304" pitchFamily="18" charset="0"/>
              </a:rPr>
              <a:t>     Hindi </a:t>
            </a:r>
            <a:r>
              <a:rPr lang="en-US" sz="2000" dirty="0" err="1">
                <a:latin typeface="Times New Roman" panose="02020603050405020304" pitchFamily="18" charset="0"/>
                <a:cs typeface="Times New Roman" panose="02020603050405020304" pitchFamily="18" charset="0"/>
              </a:rPr>
              <a:t>Commentry</a:t>
            </a:r>
            <a:r>
              <a:rPr lang="en-US" sz="2000" dirty="0">
                <a:latin typeface="Times New Roman" panose="02020603050405020304" pitchFamily="18" charset="0"/>
                <a:cs typeface="Times New Roman" panose="02020603050405020304" pitchFamily="18" charset="0"/>
              </a:rPr>
              <a:t> by </a:t>
            </a:r>
            <a:r>
              <a:rPr lang="en-US" sz="2000" dirty="0" err="1">
                <a:latin typeface="Times New Roman" panose="02020603050405020304" pitchFamily="18" charset="0"/>
                <a:cs typeface="Times New Roman" panose="02020603050405020304" pitchFamily="18" charset="0"/>
              </a:rPr>
              <a:t>Kasinatha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Sastri</a:t>
            </a:r>
            <a:r>
              <a:rPr lang="en-US" sz="2000" dirty="0">
                <a:latin typeface="Times New Roman" panose="02020603050405020304" pitchFamily="18" charset="0"/>
                <a:cs typeface="Times New Roman" panose="02020603050405020304" pitchFamily="18" charset="0"/>
              </a:rPr>
              <a:t>, Dr </a:t>
            </a:r>
            <a:r>
              <a:rPr lang="en-US" sz="2000" dirty="0" err="1">
                <a:latin typeface="Times New Roman" panose="02020603050405020304" pitchFamily="18" charset="0"/>
                <a:cs typeface="Times New Roman" panose="02020603050405020304" pitchFamily="18" charset="0"/>
              </a:rPr>
              <a:t>Gorakhanatha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Chaturvedhi</a:t>
            </a:r>
            <a:r>
              <a:rPr lang="en-US" sz="2000" dirty="0">
                <a:latin typeface="Times New Roman" panose="02020603050405020304" pitchFamily="18" charset="0"/>
                <a:cs typeface="Times New Roman" panose="02020603050405020304" pitchFamily="18" charset="0"/>
              </a:rPr>
              <a:t>, Reprint-2018,</a:t>
            </a:r>
          </a:p>
          <a:p>
            <a:pPr marL="0" indent="0">
              <a:lnSpc>
                <a:spcPct val="15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Chaukhambha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Visvabharati</a:t>
            </a:r>
            <a:r>
              <a:rPr lang="en-US" sz="2000" dirty="0">
                <a:latin typeface="Times New Roman" panose="02020603050405020304" pitchFamily="18" charset="0"/>
                <a:cs typeface="Times New Roman" panose="02020603050405020304" pitchFamily="18" charset="0"/>
              </a:rPr>
              <a:t> Varanasi, Chikitsa Sthana 25/39-43, Page.no-703</a:t>
            </a:r>
          </a:p>
          <a:p>
            <a:pPr marL="0" indent="0">
              <a:lnSpc>
                <a:spcPct val="150000"/>
              </a:lnSpc>
              <a:buNone/>
            </a:pPr>
            <a:r>
              <a:rPr lang="en-US" sz="2000" dirty="0">
                <a:latin typeface="Times New Roman" panose="02020603050405020304" pitchFamily="18" charset="0"/>
                <a:cs typeface="Times New Roman" panose="02020603050405020304" pitchFamily="18" charset="0"/>
              </a:rPr>
              <a:t>8.   Vaidya Gupta Kaviraj </a:t>
            </a:r>
            <a:r>
              <a:rPr lang="en-US" sz="2000" dirty="0" err="1">
                <a:latin typeface="Times New Roman" panose="02020603050405020304" pitchFamily="18" charset="0"/>
                <a:cs typeface="Times New Roman" panose="02020603050405020304" pitchFamily="18" charset="0"/>
              </a:rPr>
              <a:t>Atridev</a:t>
            </a:r>
            <a:r>
              <a:rPr lang="en-US" sz="2000" dirty="0">
                <a:latin typeface="Times New Roman" panose="02020603050405020304" pitchFamily="18" charset="0"/>
                <a:cs typeface="Times New Roman" panose="02020603050405020304" pitchFamily="18" charset="0"/>
              </a:rPr>
              <a:t>, Ashtanga Hrudaya, Reprint Edition-2011, </a:t>
            </a:r>
            <a:r>
              <a:rPr lang="en-US" sz="2000" dirty="0" err="1">
                <a:latin typeface="Times New Roman" panose="02020603050405020304" pitchFamily="18" charset="0"/>
                <a:cs typeface="Times New Roman" panose="02020603050405020304" pitchFamily="18" charset="0"/>
              </a:rPr>
              <a:t>Chaukambha</a:t>
            </a:r>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Prakashan</a:t>
            </a:r>
            <a:r>
              <a:rPr lang="en-US" sz="2000" dirty="0">
                <a:latin typeface="Times New Roman" panose="02020603050405020304" pitchFamily="18" charset="0"/>
                <a:cs typeface="Times New Roman" panose="02020603050405020304" pitchFamily="18" charset="0"/>
              </a:rPr>
              <a:t> Varanasi, Uttara Tantra 25/40, Page.no-741.</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573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F5752C-6058-19AF-2EEA-04D71079690D}"/>
              </a:ext>
            </a:extLst>
          </p:cNvPr>
          <p:cNvSpPr>
            <a:spLocks noGrp="1"/>
          </p:cNvSpPr>
          <p:nvPr>
            <p:ph idx="1"/>
          </p:nvPr>
        </p:nvSpPr>
        <p:spPr>
          <a:xfrm>
            <a:off x="838200" y="647700"/>
            <a:ext cx="10515600" cy="5529263"/>
          </a:xfrm>
        </p:spPr>
        <p:txBody>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9.   Vaidya Gupta Kaviraj </a:t>
            </a:r>
            <a:r>
              <a:rPr lang="en-US" sz="2000" dirty="0" err="1">
                <a:latin typeface="Times New Roman" panose="02020603050405020304" pitchFamily="18" charset="0"/>
                <a:cs typeface="Times New Roman" panose="02020603050405020304" pitchFamily="18" charset="0"/>
              </a:rPr>
              <a:t>Atridev</a:t>
            </a:r>
            <a:r>
              <a:rPr lang="en-US" sz="2000" dirty="0">
                <a:latin typeface="Times New Roman" panose="02020603050405020304" pitchFamily="18" charset="0"/>
                <a:cs typeface="Times New Roman" panose="02020603050405020304" pitchFamily="18" charset="0"/>
              </a:rPr>
              <a:t>, Ashtanga Hrudaya, Reprint Edition- 2011, </a:t>
            </a:r>
            <a:r>
              <a:rPr lang="en-US" sz="2000" dirty="0" err="1">
                <a:latin typeface="Times New Roman" panose="02020603050405020304" pitchFamily="18" charset="0"/>
                <a:cs typeface="Times New Roman" panose="02020603050405020304" pitchFamily="18" charset="0"/>
              </a:rPr>
              <a:t>Chaukambha</a:t>
            </a:r>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Prakashan</a:t>
            </a:r>
            <a:r>
              <a:rPr lang="en-US" sz="2000" dirty="0">
                <a:latin typeface="Times New Roman" panose="02020603050405020304" pitchFamily="18" charset="0"/>
                <a:cs typeface="Times New Roman" panose="02020603050405020304" pitchFamily="18" charset="0"/>
              </a:rPr>
              <a:t> Varanasi, Uttara Tantra 25/59, Page.no- 740.</a:t>
            </a:r>
          </a:p>
          <a:p>
            <a:pPr marL="0" indent="0">
              <a:lnSpc>
                <a:spcPct val="150000"/>
              </a:lnSpc>
              <a:buNone/>
            </a:pPr>
            <a:r>
              <a:rPr lang="en-US" sz="2000" dirty="0">
                <a:latin typeface="Times New Roman" panose="02020603050405020304" pitchFamily="18" charset="0"/>
                <a:cs typeface="Times New Roman" panose="02020603050405020304" pitchFamily="18" charset="0"/>
              </a:rPr>
              <a:t>10. Vaidya Kaviraj </a:t>
            </a:r>
            <a:r>
              <a:rPr lang="en-US" sz="2000" dirty="0" err="1">
                <a:latin typeface="Times New Roman" panose="02020603050405020304" pitchFamily="18" charset="0"/>
                <a:cs typeface="Times New Roman" panose="02020603050405020304" pitchFamily="18" charset="0"/>
              </a:rPr>
              <a:t>Ambikadutta</a:t>
            </a:r>
            <a:r>
              <a:rPr lang="en-US" sz="2000" dirty="0">
                <a:latin typeface="Times New Roman" panose="02020603050405020304" pitchFamily="18" charset="0"/>
                <a:cs typeface="Times New Roman" panose="02020603050405020304" pitchFamily="18" charset="0"/>
              </a:rPr>
              <a:t> Shastri, Sushruta Samhita Part 1, Reprint Edition- 2019, </a:t>
            </a:r>
          </a:p>
          <a:p>
            <a:pPr marL="0" indent="0">
              <a:lnSpc>
                <a:spcPct val="15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Chaukhambha</a:t>
            </a:r>
            <a:r>
              <a:rPr lang="en-US" sz="2000" dirty="0">
                <a:latin typeface="Times New Roman" panose="02020603050405020304" pitchFamily="18" charset="0"/>
                <a:cs typeface="Times New Roman" panose="02020603050405020304" pitchFamily="18" charset="0"/>
              </a:rPr>
              <a:t> Sanskrit </a:t>
            </a:r>
            <a:r>
              <a:rPr lang="en-US" sz="2000" dirty="0" err="1">
                <a:latin typeface="Times New Roman" panose="02020603050405020304" pitchFamily="18" charset="0"/>
                <a:cs typeface="Times New Roman" panose="02020603050405020304" pitchFamily="18" charset="0"/>
              </a:rPr>
              <a:t>Sansthan</a:t>
            </a:r>
            <a:r>
              <a:rPr lang="en-US" sz="2000" dirty="0">
                <a:latin typeface="Times New Roman" panose="02020603050405020304" pitchFamily="18" charset="0"/>
                <a:cs typeface="Times New Roman" panose="02020603050405020304" pitchFamily="18" charset="0"/>
              </a:rPr>
              <a:t> Varanasi, Sutra Sthana 36/10, Page. no-178. </a:t>
            </a:r>
          </a:p>
          <a:p>
            <a:pPr marL="0" indent="0">
              <a:buNone/>
            </a:pPr>
            <a:endParaRPr lang="en-US"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54910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ECEB1-74F4-D285-B002-4DCF73DB97E5}"/>
              </a:ext>
            </a:extLst>
          </p:cNvPr>
          <p:cNvSpPr>
            <a:spLocks noGrp="1"/>
          </p:cNvSpPr>
          <p:nvPr>
            <p:ph idx="1"/>
          </p:nvPr>
        </p:nvSpPr>
        <p:spPr>
          <a:xfrm>
            <a:off x="4057649" y="5048249"/>
            <a:ext cx="8048625" cy="1643063"/>
          </a:xfrm>
        </p:spPr>
        <p:txBody>
          <a:bodyPr>
            <a:normAutofit/>
          </a:bodyPr>
          <a:lstStyle/>
          <a:p>
            <a:pPr marL="0" indent="0" algn="ctr">
              <a:buNone/>
            </a:pPr>
            <a:r>
              <a:rPr lang="en-US" sz="5400" i="1" dirty="0">
                <a:latin typeface="Times New Roman" panose="02020603050405020304" pitchFamily="18" charset="0"/>
                <a:cs typeface="Times New Roman" panose="02020603050405020304" pitchFamily="18" charset="0"/>
              </a:rPr>
              <a:t>THANK YOU</a:t>
            </a:r>
            <a:endParaRPr lang="en-IN" sz="5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8903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EB428E-EC50-6308-830A-88DD0CBFE6F2}"/>
              </a:ext>
            </a:extLst>
          </p:cNvPr>
          <p:cNvSpPr>
            <a:spLocks noGrp="1"/>
          </p:cNvSpPr>
          <p:nvPr>
            <p:ph idx="1"/>
          </p:nvPr>
        </p:nvSpPr>
        <p:spPr>
          <a:xfrm>
            <a:off x="838200" y="812800"/>
            <a:ext cx="10515600" cy="5364163"/>
          </a:xfrm>
        </p:spPr>
        <p:txBody>
          <a:bodyPr/>
          <a:lstStyle/>
          <a:p>
            <a:pPr>
              <a:lnSpc>
                <a:spcPct val="150000"/>
              </a:lnSpc>
            </a:pPr>
            <a:r>
              <a:rPr lang="en-IN" sz="2000" dirty="0">
                <a:solidFill>
                  <a:srgbClr val="000000"/>
                </a:solidFill>
                <a:effectLst/>
                <a:latin typeface="Times New Roman" panose="02020603050405020304" pitchFamily="18" charset="0"/>
                <a:ea typeface="Times New Roman" panose="02020603050405020304" pitchFamily="18" charset="0"/>
              </a:rPr>
              <a:t>Ayurveda advocates large number of drugs and formulations for the management of  </a:t>
            </a:r>
            <a:r>
              <a:rPr lang="en-IN" sz="2000" i="1" dirty="0">
                <a:solidFill>
                  <a:srgbClr val="000000"/>
                </a:solidFill>
                <a:effectLst/>
                <a:latin typeface="Times New Roman" panose="02020603050405020304" pitchFamily="18" charset="0"/>
                <a:ea typeface="Times New Roman" panose="02020603050405020304" pitchFamily="18" charset="0"/>
              </a:rPr>
              <a:t>Vrana</a:t>
            </a:r>
            <a:r>
              <a:rPr lang="en-IN" sz="2000" dirty="0">
                <a:solidFill>
                  <a:srgbClr val="000000"/>
                </a:solidFill>
                <a:effectLst/>
                <a:latin typeface="Times New Roman" panose="02020603050405020304" pitchFamily="18" charset="0"/>
                <a:ea typeface="Times New Roman" panose="02020603050405020304" pitchFamily="18" charset="0"/>
              </a:rPr>
              <a:t>. Many drugs are mentioned for </a:t>
            </a:r>
            <a:r>
              <a:rPr lang="en-IN" sz="2000" i="1" dirty="0">
                <a:solidFill>
                  <a:srgbClr val="000000"/>
                </a:solidFill>
                <a:effectLst/>
                <a:latin typeface="Times New Roman" panose="02020603050405020304" pitchFamily="18" charset="0"/>
                <a:ea typeface="Times New Roman" panose="02020603050405020304" pitchFamily="18" charset="0"/>
              </a:rPr>
              <a:t>Avachoornana</a:t>
            </a:r>
            <a:r>
              <a:rPr lang="en-IN" sz="2000" dirty="0">
                <a:solidFill>
                  <a:srgbClr val="000000"/>
                </a:solidFill>
                <a:effectLst/>
                <a:latin typeface="Times New Roman" panose="02020603050405020304" pitchFamily="18" charset="0"/>
                <a:ea typeface="Times New Roman" panose="02020603050405020304" pitchFamily="18" charset="0"/>
              </a:rPr>
              <a:t> like </a:t>
            </a:r>
            <a:r>
              <a:rPr lang="en-IN" sz="2000" i="1" dirty="0">
                <a:solidFill>
                  <a:srgbClr val="000000"/>
                </a:solidFill>
                <a:effectLst/>
                <a:latin typeface="Times New Roman" panose="02020603050405020304" pitchFamily="18" charset="0"/>
                <a:ea typeface="Times New Roman" panose="02020603050405020304" pitchFamily="18" charset="0"/>
              </a:rPr>
              <a:t>Dhataki, Nirgundi, Aragwadha</a:t>
            </a:r>
            <a:r>
              <a:rPr lang="en-IN" sz="2000" dirty="0">
                <a:solidFill>
                  <a:srgbClr val="000000"/>
                </a:solidFill>
                <a:effectLst/>
                <a:latin typeface="Times New Roman" panose="02020603050405020304" pitchFamily="18" charset="0"/>
                <a:ea typeface="Times New Roman" panose="02020603050405020304" pitchFamily="18" charset="0"/>
              </a:rPr>
              <a:t>. </a:t>
            </a:r>
          </a:p>
          <a:p>
            <a:pPr>
              <a:lnSpc>
                <a:spcPct val="150000"/>
              </a:lnSpc>
            </a:pPr>
            <a:r>
              <a:rPr lang="en-IN" sz="2000" i="1" dirty="0">
                <a:solidFill>
                  <a:srgbClr val="000000"/>
                </a:solidFill>
                <a:effectLst/>
                <a:latin typeface="Times New Roman" panose="02020603050405020304" pitchFamily="18" charset="0"/>
                <a:ea typeface="Times New Roman" panose="02020603050405020304" pitchFamily="18" charset="0"/>
              </a:rPr>
              <a:t>Kaseesadi Avachoornana</a:t>
            </a:r>
            <a:r>
              <a:rPr lang="en-IN" sz="1800" i="1" baseline="30000" dirty="0">
                <a:solidFill>
                  <a:srgbClr val="000000"/>
                </a:solidFill>
                <a:latin typeface="Times New Roman" panose="02020603050405020304" pitchFamily="18" charset="0"/>
                <a:ea typeface="Times New Roman" panose="02020603050405020304" pitchFamily="18" charset="0"/>
              </a:rPr>
              <a:t>10</a:t>
            </a:r>
            <a:r>
              <a:rPr lang="en-IN" sz="1800" baseline="30000" dirty="0">
                <a:solidFill>
                  <a:srgbClr val="000000"/>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is mentioned by </a:t>
            </a:r>
            <a:r>
              <a:rPr lang="en-IN" sz="2000" i="1" dirty="0">
                <a:solidFill>
                  <a:srgbClr val="000000"/>
                </a:solidFill>
                <a:effectLst/>
                <a:latin typeface="Times New Roman" panose="02020603050405020304" pitchFamily="18" charset="0"/>
                <a:ea typeface="Times New Roman" panose="02020603050405020304" pitchFamily="18" charset="0"/>
              </a:rPr>
              <a:t>Acharya Sushruta </a:t>
            </a:r>
            <a:r>
              <a:rPr lang="en-IN" sz="2000" dirty="0">
                <a:solidFill>
                  <a:srgbClr val="000000"/>
                </a:solidFill>
                <a:effectLst/>
                <a:latin typeface="Times New Roman" panose="02020603050405020304" pitchFamily="18" charset="0"/>
                <a:ea typeface="Times New Roman" panose="02020603050405020304" pitchFamily="18" charset="0"/>
              </a:rPr>
              <a:t>in management of </a:t>
            </a:r>
            <a:r>
              <a:rPr lang="en-IN" sz="2000" i="1" dirty="0">
                <a:solidFill>
                  <a:srgbClr val="000000"/>
                </a:solidFill>
                <a:effectLst/>
                <a:latin typeface="Times New Roman" panose="02020603050405020304" pitchFamily="18" charset="0"/>
                <a:ea typeface="Times New Roman" panose="02020603050405020304" pitchFamily="18" charset="0"/>
              </a:rPr>
              <a:t>Vrana.</a:t>
            </a:r>
            <a:r>
              <a:rPr lang="en-IN" sz="2000" dirty="0">
                <a:solidFill>
                  <a:srgbClr val="000000"/>
                </a:solidFill>
                <a:effectLst/>
                <a:latin typeface="Times New Roman" panose="02020603050405020304" pitchFamily="18" charset="0"/>
                <a:ea typeface="Times New Roman" panose="02020603050405020304" pitchFamily="18" charset="0"/>
              </a:rPr>
              <a:t> Hence an attempt is made to see the probable mode of action and effect of  </a:t>
            </a:r>
            <a:r>
              <a:rPr lang="en-IN" sz="2000" i="1" dirty="0">
                <a:solidFill>
                  <a:srgbClr val="000000"/>
                </a:solidFill>
                <a:effectLst/>
                <a:latin typeface="Times New Roman" panose="02020603050405020304" pitchFamily="18" charset="0"/>
                <a:ea typeface="Times New Roman" panose="02020603050405020304" pitchFamily="18" charset="0"/>
              </a:rPr>
              <a:t>Kaseesadi Avachoornana </a:t>
            </a:r>
            <a:r>
              <a:rPr lang="en-IN" sz="2000" dirty="0">
                <a:solidFill>
                  <a:srgbClr val="000000"/>
                </a:solidFill>
                <a:effectLst/>
                <a:latin typeface="Times New Roman" panose="02020603050405020304" pitchFamily="18" charset="0"/>
                <a:ea typeface="Times New Roman" panose="02020603050405020304" pitchFamily="18" charset="0"/>
              </a:rPr>
              <a:t>in the management of </a:t>
            </a:r>
            <a:r>
              <a:rPr lang="en-IN" sz="2000" i="1" dirty="0">
                <a:solidFill>
                  <a:srgbClr val="000000"/>
                </a:solidFill>
                <a:effectLst/>
                <a:latin typeface="Times New Roman" panose="02020603050405020304" pitchFamily="18" charset="0"/>
                <a:ea typeface="Times New Roman" panose="02020603050405020304" pitchFamily="18" charset="0"/>
              </a:rPr>
              <a:t>Dushta Vrana</a:t>
            </a:r>
            <a:r>
              <a:rPr lang="en-IN" sz="2000" dirty="0">
                <a:solidFill>
                  <a:srgbClr val="000000"/>
                </a:solidFill>
                <a:latin typeface="Times New Roman" panose="02020603050405020304" pitchFamily="18" charset="0"/>
                <a:ea typeface="Times New Roman" panose="02020603050405020304" pitchFamily="18" charset="0"/>
              </a:rPr>
              <a:t>. </a:t>
            </a:r>
            <a:endParaRPr lang="en-IN" sz="2000" dirty="0">
              <a:effectLs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98091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19C427-00AA-4BE5-1071-F483CD95486C}"/>
              </a:ext>
            </a:extLst>
          </p:cNvPr>
          <p:cNvSpPr>
            <a:spLocks noGrp="1"/>
          </p:cNvSpPr>
          <p:nvPr>
            <p:ph idx="1"/>
          </p:nvPr>
        </p:nvSpPr>
        <p:spPr>
          <a:xfrm>
            <a:off x="838200" y="599090"/>
            <a:ext cx="10515600" cy="5577873"/>
          </a:xfrm>
        </p:spPr>
        <p:txBody>
          <a:bodyPr/>
          <a:lstStyle/>
          <a:p>
            <a:pPr marL="0" indent="0" algn="ctr">
              <a:lnSpc>
                <a:spcPct val="115000"/>
              </a:lnSpc>
              <a:spcAft>
                <a:spcPts val="1000"/>
              </a:spcAft>
              <a:buNone/>
              <a:tabLst>
                <a:tab pos="3810000" algn="l"/>
              </a:tabLst>
            </a:pPr>
            <a:r>
              <a:rPr lang="en-IN" sz="2400" b="1" dirty="0">
                <a:effectLst/>
                <a:latin typeface="Times New Roman" panose="02020603050405020304" pitchFamily="18" charset="0"/>
                <a:ea typeface="Times New Roman" panose="02020603050405020304" pitchFamily="18" charset="0"/>
              </a:rPr>
              <a:t> REVIEW OF LITERATURE</a:t>
            </a:r>
            <a:endParaRPr lang="en-IN" sz="1800" dirty="0">
              <a:effectLst/>
              <a:latin typeface="Calibri" panose="020F0502020204030204" pitchFamily="34" charset="0"/>
              <a:ea typeface="Calibri" panose="020F0502020204030204" pitchFamily="34" charset="0"/>
            </a:endParaRPr>
          </a:p>
          <a:p>
            <a:pPr marL="0" indent="0" algn="just">
              <a:lnSpc>
                <a:spcPct val="115000"/>
              </a:lnSpc>
              <a:spcAft>
                <a:spcPts val="1000"/>
              </a:spcAft>
              <a:buNone/>
              <a:tabLst>
                <a:tab pos="3810000" algn="l"/>
              </a:tabLst>
            </a:pPr>
            <a:r>
              <a:rPr lang="en-IN" sz="2200" b="1" dirty="0">
                <a:effectLst/>
                <a:latin typeface="Times New Roman" panose="02020603050405020304" pitchFamily="18" charset="0"/>
                <a:ea typeface="Times New Roman" panose="02020603050405020304" pitchFamily="18" charset="0"/>
              </a:rPr>
              <a:t>1. DISEASE REVIEW:</a:t>
            </a:r>
            <a:endParaRPr lang="en-IN" sz="2200" dirty="0">
              <a:effectLst/>
              <a:latin typeface="Calibri" panose="020F0502020204030204" pitchFamily="34" charset="0"/>
              <a:ea typeface="Calibri" panose="020F0502020204030204" pitchFamily="34" charset="0"/>
            </a:endParaRPr>
          </a:p>
          <a:p>
            <a:pPr marL="342900" lvl="0" indent="-342900" algn="just">
              <a:lnSpc>
                <a:spcPct val="115000"/>
              </a:lnSpc>
              <a:spcAft>
                <a:spcPts val="1000"/>
              </a:spcAft>
              <a:buFont typeface="Arial" panose="020B0604020202020204" pitchFamily="34" charset="0"/>
              <a:buChar char="●"/>
            </a:pP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Nidana</a:t>
            </a: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 of </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Vrana </a:t>
            </a: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is mentioned in</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 </a:t>
            </a:r>
            <a:r>
              <a:rPr lang="en-IN" sz="2000" i="1" dirty="0">
                <a:solidFill>
                  <a:srgbClr val="000000"/>
                </a:solidFill>
                <a:effectLst/>
                <a:latin typeface="Times New Roman" panose="02020603050405020304" pitchFamily="18" charset="0"/>
                <a:ea typeface="Times New Roman" panose="02020603050405020304" pitchFamily="18" charset="0"/>
              </a:rPr>
              <a:t>Sushruta Samhita Chikitsa Sthana</a:t>
            </a:r>
            <a:r>
              <a:rPr lang="en-IN" sz="2000" baseline="30000" dirty="0">
                <a:solidFill>
                  <a:srgbClr val="000000"/>
                </a:solidFill>
                <a:effectLst/>
                <a:latin typeface="Times New Roman" panose="02020603050405020304" pitchFamily="18" charset="0"/>
                <a:ea typeface="Times New Roman" panose="02020603050405020304" pitchFamily="18" charset="0"/>
              </a:rPr>
              <a:t>13</a:t>
            </a:r>
            <a:r>
              <a:rPr lang="en-IN" sz="2000" i="1" dirty="0">
                <a:solidFill>
                  <a:srgbClr val="000000"/>
                </a:solidFill>
                <a:effectLst/>
                <a:latin typeface="Times New Roman" panose="02020603050405020304" pitchFamily="18" charset="0"/>
                <a:ea typeface="Times New Roman" panose="02020603050405020304" pitchFamily="18" charset="0"/>
              </a:rPr>
              <a:t>, Charaka Samhita Chikitsa Sthana</a:t>
            </a:r>
            <a:r>
              <a:rPr lang="en-IN" sz="2000" baseline="30000" dirty="0">
                <a:solidFill>
                  <a:srgbClr val="000000"/>
                </a:solidFill>
                <a:effectLst/>
                <a:latin typeface="Times New Roman" panose="02020603050405020304" pitchFamily="18" charset="0"/>
                <a:ea typeface="Times New Roman" panose="02020603050405020304" pitchFamily="18" charset="0"/>
              </a:rPr>
              <a:t>14</a:t>
            </a:r>
            <a:r>
              <a:rPr lang="en-IN" sz="2000" i="1" dirty="0">
                <a:solidFill>
                  <a:srgbClr val="000000"/>
                </a:solidFill>
                <a:effectLst/>
                <a:latin typeface="Times New Roman" panose="02020603050405020304" pitchFamily="18" charset="0"/>
                <a:ea typeface="Times New Roman" panose="02020603050405020304" pitchFamily="18" charset="0"/>
              </a:rPr>
              <a:t>, Ashtanga Sangraha Uttara Tantra</a:t>
            </a:r>
            <a:r>
              <a:rPr lang="en-IN" sz="2000" baseline="30000" dirty="0">
                <a:solidFill>
                  <a:srgbClr val="000000"/>
                </a:solidFill>
                <a:effectLst/>
                <a:latin typeface="Times New Roman" panose="02020603050405020304" pitchFamily="18" charset="0"/>
                <a:ea typeface="Times New Roman" panose="02020603050405020304" pitchFamily="18" charset="0"/>
              </a:rPr>
              <a:t>15</a:t>
            </a:r>
            <a:endParaRPr lang="en-IN" sz="2000" i="1" baseline="30000" dirty="0">
              <a:solidFill>
                <a:srgbClr val="000000"/>
              </a:solidFill>
              <a:latin typeface="Times New Roman" panose="02020603050405020304" pitchFamily="18" charset="0"/>
              <a:ea typeface="Times New Roman" panose="02020603050405020304" pitchFamily="18" charset="0"/>
            </a:endParaRPr>
          </a:p>
          <a:p>
            <a:pPr marL="342900" indent="-342900" algn="just">
              <a:lnSpc>
                <a:spcPct val="115000"/>
              </a:lnSpc>
              <a:spcAft>
                <a:spcPts val="1000"/>
              </a:spcAft>
              <a:buFont typeface="Arial" panose="020B0604020202020204" pitchFamily="34" charset="0"/>
              <a:buChar char="●"/>
            </a:pP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Lakshanas </a:t>
            </a: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of </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Dushta vrana </a:t>
            </a: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is mentioned in </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Sushruta Samhita Sutra Sthana, Ashtanga Sangraha Uttara tantra</a:t>
            </a:r>
            <a:r>
              <a:rPr lang="en-IN" sz="2000" baseline="30000" dirty="0">
                <a:solidFill>
                  <a:srgbClr val="000000"/>
                </a:solidFill>
                <a:effectLst/>
                <a:latin typeface="Times New Roman" panose="02020603050405020304" pitchFamily="18" charset="0"/>
                <a:ea typeface="Times New Roman" panose="02020603050405020304" pitchFamily="18" charset="0"/>
                <a:cs typeface="Noto Sans Symbols"/>
              </a:rPr>
              <a:t>16</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a:t>
            </a:r>
            <a:endParaRPr lang="en-IN" sz="2000" dirty="0">
              <a:effectLst/>
              <a:latin typeface="Noto Sans Symbols"/>
              <a:ea typeface="Noto Sans Symbols"/>
              <a:cs typeface="Noto Sans Symbols"/>
            </a:endParaRPr>
          </a:p>
          <a:p>
            <a:pPr marL="342900" indent="-342900" algn="just">
              <a:lnSpc>
                <a:spcPct val="115000"/>
              </a:lnSpc>
              <a:spcAft>
                <a:spcPts val="1000"/>
              </a:spcAft>
              <a:buFont typeface="Arial" panose="020B0604020202020204" pitchFamily="34" charset="0"/>
              <a:buChar char="●"/>
              <a:tabLst>
                <a:tab pos="3810000" algn="l"/>
              </a:tabLst>
            </a:pP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The </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Chikitsa </a:t>
            </a: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of </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Dushta Vrana </a:t>
            </a: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is mentioned in </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Charaka Samhita Sutra Sthana</a:t>
            </a:r>
            <a:r>
              <a:rPr lang="en-IN" sz="2000" baseline="30000" dirty="0">
                <a:solidFill>
                  <a:srgbClr val="000000"/>
                </a:solidFill>
                <a:effectLst/>
                <a:latin typeface="Times New Roman" panose="02020603050405020304" pitchFamily="18" charset="0"/>
                <a:ea typeface="Times New Roman" panose="02020603050405020304" pitchFamily="18" charset="0"/>
                <a:cs typeface="Noto Sans Symbols"/>
              </a:rPr>
              <a:t>17</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 Sushrut Samhita Sutra Sthana</a:t>
            </a:r>
            <a:r>
              <a:rPr lang="en-IN" sz="2000" baseline="30000" dirty="0">
                <a:solidFill>
                  <a:srgbClr val="000000"/>
                </a:solidFill>
                <a:effectLst/>
                <a:latin typeface="Times New Roman" panose="02020603050405020304" pitchFamily="18" charset="0"/>
                <a:ea typeface="Times New Roman" panose="02020603050405020304" pitchFamily="18" charset="0"/>
                <a:cs typeface="Noto Sans Symbols"/>
              </a:rPr>
              <a:t>18</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 Chikitsa Sthana</a:t>
            </a:r>
            <a:r>
              <a:rPr lang="en-IN" sz="2000" baseline="30000" dirty="0">
                <a:solidFill>
                  <a:srgbClr val="000000"/>
                </a:solidFill>
                <a:effectLst/>
                <a:latin typeface="Times New Roman" panose="02020603050405020304" pitchFamily="18" charset="0"/>
                <a:ea typeface="Times New Roman" panose="02020603050405020304" pitchFamily="18" charset="0"/>
                <a:cs typeface="Noto Sans Symbols"/>
              </a:rPr>
              <a:t>19</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 Ashtanga Hrudaya Uttara Tantra</a:t>
            </a:r>
            <a:r>
              <a:rPr lang="en-IN" sz="2000" baseline="30000" dirty="0">
                <a:solidFill>
                  <a:srgbClr val="000000"/>
                </a:solidFill>
                <a:effectLst/>
                <a:latin typeface="Times New Roman" panose="02020603050405020304" pitchFamily="18" charset="0"/>
                <a:ea typeface="Times New Roman" panose="02020603050405020304" pitchFamily="18" charset="0"/>
                <a:cs typeface="Noto Sans Symbols"/>
              </a:rPr>
              <a:t>20</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 Bhela Samhita</a:t>
            </a:r>
            <a:r>
              <a:rPr lang="en-IN" sz="2000" baseline="30000" dirty="0">
                <a:solidFill>
                  <a:srgbClr val="000000"/>
                </a:solidFill>
                <a:effectLst/>
                <a:latin typeface="Times New Roman" panose="02020603050405020304" pitchFamily="18" charset="0"/>
                <a:ea typeface="Times New Roman" panose="02020603050405020304" pitchFamily="18" charset="0"/>
                <a:cs typeface="Noto Sans Symbols"/>
              </a:rPr>
              <a:t>21</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 Bhavaprakasha</a:t>
            </a:r>
            <a:r>
              <a:rPr lang="en-IN" sz="2000" baseline="30000" dirty="0">
                <a:solidFill>
                  <a:srgbClr val="000000"/>
                </a:solidFill>
                <a:effectLst/>
                <a:latin typeface="Times New Roman" panose="02020603050405020304" pitchFamily="18" charset="0"/>
                <a:ea typeface="Times New Roman" panose="02020603050405020304" pitchFamily="18" charset="0"/>
                <a:cs typeface="Noto Sans Symbols"/>
              </a:rPr>
              <a:t>22</a:t>
            </a:r>
            <a:r>
              <a:rPr lang="en-IN" sz="2000" baseline="30000" dirty="0">
                <a:solidFill>
                  <a:srgbClr val="000000"/>
                </a:solidFill>
                <a:latin typeface="Times New Roman" panose="02020603050405020304" pitchFamily="18" charset="0"/>
                <a:ea typeface="Times New Roman" panose="02020603050405020304" pitchFamily="18" charset="0"/>
                <a:cs typeface="Noto Sans Symbols"/>
              </a:rPr>
              <a:t>  </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 </a:t>
            </a:r>
            <a:r>
              <a:rPr lang="en-IN" sz="1800" i="1" dirty="0">
                <a:solidFill>
                  <a:srgbClr val="000000"/>
                </a:solidFill>
                <a:effectLst/>
                <a:latin typeface="Times New Roman" panose="02020603050405020304" pitchFamily="18" charset="0"/>
                <a:ea typeface="Times New Roman" panose="02020603050405020304" pitchFamily="18" charset="0"/>
                <a:cs typeface="Noto Sans Symbols"/>
              </a:rPr>
              <a:t>. </a:t>
            </a:r>
            <a:endParaRPr lang="en-IN" sz="1800" dirty="0">
              <a:effectLst/>
              <a:latin typeface="Noto Sans Symbols"/>
              <a:ea typeface="Noto Sans Symbols"/>
              <a:cs typeface="Noto Sans Symbols"/>
            </a:endParaRPr>
          </a:p>
          <a:p>
            <a:pPr marL="0" lvl="0" indent="0" algn="just">
              <a:lnSpc>
                <a:spcPct val="115000"/>
              </a:lnSpc>
              <a:spcAft>
                <a:spcPts val="1000"/>
              </a:spcAft>
              <a:buNone/>
              <a:tabLst>
                <a:tab pos="3810000" algn="l"/>
              </a:tabLst>
            </a:pPr>
            <a:endParaRPr lang="en-IN" sz="2000" dirty="0">
              <a:effectLst/>
              <a:latin typeface="Noto Sans Symbols"/>
              <a:ea typeface="Noto Sans Symbols"/>
              <a:cs typeface="Noto Sans Symbols"/>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175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754DFC-96DA-08B8-9E84-A8A94B814CCF}"/>
              </a:ext>
            </a:extLst>
          </p:cNvPr>
          <p:cNvSpPr>
            <a:spLocks noGrp="1"/>
          </p:cNvSpPr>
          <p:nvPr>
            <p:ph idx="1"/>
          </p:nvPr>
        </p:nvSpPr>
        <p:spPr>
          <a:xfrm>
            <a:off x="838200" y="399393"/>
            <a:ext cx="10515600" cy="5777570"/>
          </a:xfrm>
        </p:spPr>
        <p:txBody>
          <a:bodyPr>
            <a:normAutofit/>
          </a:bodyPr>
          <a:lstStyle/>
          <a:p>
            <a:pPr marL="0" indent="0" algn="just">
              <a:lnSpc>
                <a:spcPct val="115000"/>
              </a:lnSpc>
              <a:spcAft>
                <a:spcPts val="1000"/>
              </a:spcAft>
              <a:buNone/>
              <a:tabLst>
                <a:tab pos="3810000" algn="l"/>
              </a:tabLst>
            </a:pPr>
            <a:r>
              <a:rPr lang="en-IN" sz="2000" b="1" dirty="0">
                <a:solidFill>
                  <a:srgbClr val="000000"/>
                </a:solidFill>
                <a:effectLst/>
                <a:latin typeface="Times New Roman" panose="02020603050405020304" pitchFamily="18" charset="0"/>
                <a:ea typeface="Times New Roman" panose="02020603050405020304" pitchFamily="18" charset="0"/>
              </a:rPr>
              <a:t>DESCRIPTION OF NON-HEALING ULCER:</a:t>
            </a:r>
            <a:endParaRPr lang="en-IN" sz="2000" b="1" dirty="0">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tabLst>
                <a:tab pos="3810000" algn="l"/>
              </a:tabLst>
            </a:pPr>
            <a:endParaRPr lang="en-IN" sz="20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tabLst>
                <a:tab pos="3810000" algn="l"/>
              </a:tabLst>
            </a:pPr>
            <a:r>
              <a:rPr lang="en-IN" sz="2000" dirty="0">
                <a:solidFill>
                  <a:srgbClr val="000000"/>
                </a:solidFill>
                <a:effectLst/>
                <a:latin typeface="Times New Roman" panose="02020603050405020304" pitchFamily="18" charset="0"/>
                <a:ea typeface="Times New Roman" panose="02020603050405020304" pitchFamily="18" charset="0"/>
              </a:rPr>
              <a:t>An ulcer is a discontinuity of the skin or mucous membrane which occurs due to microscopic death of the tissues. </a:t>
            </a:r>
          </a:p>
          <a:p>
            <a:pPr marL="342900" lvl="0" indent="-342900" algn="just">
              <a:lnSpc>
                <a:spcPct val="150000"/>
              </a:lnSpc>
              <a:buFont typeface="Symbol" panose="05050102010706020507" pitchFamily="18" charset="2"/>
              <a:buChar char=""/>
              <a:tabLst>
                <a:tab pos="3810000" algn="l"/>
              </a:tabLst>
            </a:pPr>
            <a:r>
              <a:rPr lang="en-IN" sz="2000" dirty="0">
                <a:solidFill>
                  <a:srgbClr val="000000"/>
                </a:solidFill>
                <a:latin typeface="Times New Roman" panose="02020603050405020304" pitchFamily="18" charset="0"/>
                <a:ea typeface="Times New Roman" panose="02020603050405020304" pitchFamily="18" charset="0"/>
              </a:rPr>
              <a:t>Non healing ulcer is that persist despite appropriate care and do not proceed towards healing in a defined time period with an underlying etiology.</a:t>
            </a:r>
          </a:p>
          <a:p>
            <a:pPr marL="342900" lvl="0" indent="-342900" algn="just">
              <a:lnSpc>
                <a:spcPct val="150000"/>
              </a:lnSpc>
              <a:buFont typeface="Symbol" panose="05050102010706020507" pitchFamily="18" charset="2"/>
              <a:buChar char=""/>
              <a:tabLst>
                <a:tab pos="3810000" algn="l"/>
              </a:tabLst>
            </a:pPr>
            <a:r>
              <a:rPr lang="en-IN" sz="2000" dirty="0">
                <a:solidFill>
                  <a:srgbClr val="000000"/>
                </a:solidFill>
                <a:effectLst/>
                <a:latin typeface="Times New Roman" panose="02020603050405020304" pitchFamily="18" charset="0"/>
                <a:ea typeface="Times New Roman" panose="02020603050405020304" pitchFamily="18" charset="0"/>
              </a:rPr>
              <a:t>A Comprehensive description of Non-Healing ulcer including its </a:t>
            </a:r>
            <a:r>
              <a:rPr lang="en-IN" sz="2000" dirty="0">
                <a:solidFill>
                  <a:srgbClr val="000000"/>
                </a:solidFill>
                <a:latin typeface="Times New Roman" panose="02020603050405020304" pitchFamily="18" charset="0"/>
                <a:ea typeface="Times New Roman" panose="02020603050405020304" pitchFamily="18" charset="0"/>
              </a:rPr>
              <a:t>D</a:t>
            </a:r>
            <a:r>
              <a:rPr lang="en-IN" sz="2000" dirty="0">
                <a:solidFill>
                  <a:srgbClr val="000000"/>
                </a:solidFill>
                <a:effectLst/>
                <a:latin typeface="Times New Roman" panose="02020603050405020304" pitchFamily="18" charset="0"/>
                <a:ea typeface="Times New Roman" panose="02020603050405020304" pitchFamily="18" charset="0"/>
              </a:rPr>
              <a:t>efinition, Etiopathogenesis, </a:t>
            </a:r>
            <a:r>
              <a:rPr lang="en-IN" sz="2000" dirty="0">
                <a:solidFill>
                  <a:srgbClr val="000000"/>
                </a:solidFill>
                <a:latin typeface="Times New Roman" panose="02020603050405020304" pitchFamily="18" charset="0"/>
                <a:ea typeface="Times New Roman" panose="02020603050405020304" pitchFamily="18" charset="0"/>
              </a:rPr>
              <a:t>C</a:t>
            </a:r>
            <a:r>
              <a:rPr lang="en-IN" sz="2000" dirty="0">
                <a:solidFill>
                  <a:srgbClr val="000000"/>
                </a:solidFill>
                <a:effectLst/>
                <a:latin typeface="Times New Roman" panose="02020603050405020304" pitchFamily="18" charset="0"/>
                <a:ea typeface="Times New Roman" panose="02020603050405020304" pitchFamily="18" charset="0"/>
              </a:rPr>
              <a:t>linical Features, Investigations and Treatment are explained in A concise </a:t>
            </a:r>
            <a:r>
              <a:rPr lang="en-IN" sz="2000" dirty="0">
                <a:solidFill>
                  <a:srgbClr val="000000"/>
                </a:solidFill>
                <a:latin typeface="Times New Roman" panose="02020603050405020304" pitchFamily="18" charset="0"/>
                <a:ea typeface="Times New Roman" panose="02020603050405020304" pitchFamily="18" charset="0"/>
              </a:rPr>
              <a:t>T</a:t>
            </a:r>
            <a:r>
              <a:rPr lang="en-IN" sz="2000" dirty="0">
                <a:solidFill>
                  <a:srgbClr val="000000"/>
                </a:solidFill>
                <a:effectLst/>
                <a:latin typeface="Times New Roman" panose="02020603050405020304" pitchFamily="18" charset="0"/>
                <a:ea typeface="Times New Roman" panose="02020603050405020304" pitchFamily="18" charset="0"/>
              </a:rPr>
              <a:t>extbook of Surgery by S. Das, SRB’s Manual of Surgery and Manipal Manual of Surgery.</a:t>
            </a:r>
            <a:endParaRPr lang="en-IN" sz="2000" dirty="0">
              <a:effectLst/>
              <a:latin typeface="Calibri" panose="020F0502020204030204" pitchFamily="34" charset="0"/>
              <a:ea typeface="Calibri" panose="020F0502020204030204" pitchFamily="34" charset="0"/>
            </a:endParaRPr>
          </a:p>
          <a:p>
            <a:pPr indent="0" algn="just">
              <a:lnSpc>
                <a:spcPct val="150000"/>
              </a:lnSpc>
              <a:spcAft>
                <a:spcPts val="1000"/>
              </a:spcAft>
              <a:buNone/>
              <a:tabLst>
                <a:tab pos="3810000" algn="l"/>
              </a:tabLst>
            </a:pPr>
            <a:r>
              <a:rPr lang="en-IN" sz="2000" b="1" u="none" strike="noStrike" dirty="0">
                <a:solidFill>
                  <a:srgbClr val="000000"/>
                </a:solidFill>
                <a:effectLst/>
                <a:latin typeface="Times New Roman" panose="02020603050405020304" pitchFamily="18" charset="0"/>
                <a:ea typeface="Times New Roman" panose="02020603050405020304" pitchFamily="18" charset="0"/>
              </a:rPr>
              <a:t> </a:t>
            </a:r>
            <a:endParaRPr lang="en-IN" sz="20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186084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5AB718-58A3-A25D-5273-F02AF7CDA53F}"/>
              </a:ext>
            </a:extLst>
          </p:cNvPr>
          <p:cNvSpPr>
            <a:spLocks noGrp="1"/>
          </p:cNvSpPr>
          <p:nvPr>
            <p:ph idx="1"/>
          </p:nvPr>
        </p:nvSpPr>
        <p:spPr>
          <a:xfrm>
            <a:off x="838200" y="295275"/>
            <a:ext cx="10515600" cy="5881688"/>
          </a:xfrm>
        </p:spPr>
        <p:txBody>
          <a:bodyPr/>
          <a:lstStyle/>
          <a:p>
            <a:pPr marL="0" indent="0" algn="ctr">
              <a:lnSpc>
                <a:spcPct val="115000"/>
              </a:lnSpc>
              <a:spcAft>
                <a:spcPts val="1000"/>
              </a:spcAft>
              <a:buNone/>
              <a:tabLst>
                <a:tab pos="3810000" algn="l"/>
              </a:tabLst>
            </a:pPr>
            <a:r>
              <a:rPr lang="en-IN" sz="2400" b="1" dirty="0">
                <a:effectLst/>
                <a:latin typeface="Times New Roman" panose="02020603050405020304" pitchFamily="18" charset="0"/>
                <a:ea typeface="Times New Roman" panose="02020603050405020304" pitchFamily="18" charset="0"/>
              </a:rPr>
              <a:t>DRUG REVIEW</a:t>
            </a:r>
            <a:endParaRPr lang="en-IN" sz="2400" dirty="0">
              <a:effectLst/>
              <a:latin typeface="Calibri" panose="020F0502020204030204" pitchFamily="34" charset="0"/>
              <a:ea typeface="Calibri" panose="020F0502020204030204" pitchFamily="34" charset="0"/>
            </a:endParaRPr>
          </a:p>
          <a:p>
            <a:pPr marL="342900" lvl="0" indent="-342900" algn="just">
              <a:lnSpc>
                <a:spcPct val="150000"/>
              </a:lnSpc>
              <a:spcAft>
                <a:spcPts val="1000"/>
              </a:spcAft>
              <a:buFont typeface="Arial" panose="020B0604020202020204" pitchFamily="34" charset="0"/>
              <a:buChar char="●"/>
              <a:tabLst>
                <a:tab pos="3810000" algn="l"/>
              </a:tabLst>
            </a:pP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The description of </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Kaseesadi choorna </a:t>
            </a: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in management of </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Dushta </a:t>
            </a:r>
            <a:r>
              <a:rPr lang="en-IN" sz="2000" i="1" dirty="0">
                <a:solidFill>
                  <a:srgbClr val="000000"/>
                </a:solidFill>
                <a:latin typeface="Times New Roman" panose="02020603050405020304" pitchFamily="18" charset="0"/>
                <a:ea typeface="Times New Roman" panose="02020603050405020304" pitchFamily="18" charset="0"/>
                <a:cs typeface="Noto Sans Symbols"/>
              </a:rPr>
              <a:t>V</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rana </a:t>
            </a: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is mentioned in </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Sushruta</a:t>
            </a: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 </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Samhita Sutra Sthana</a:t>
            </a:r>
            <a:r>
              <a:rPr lang="en-IN" sz="2000" i="1" dirty="0">
                <a:effectLst/>
                <a:latin typeface="Times New Roman" panose="02020603050405020304" pitchFamily="18" charset="0"/>
                <a:ea typeface="Times New Roman" panose="02020603050405020304" pitchFamily="18" charset="0"/>
                <a:cs typeface="Noto Sans Symbols"/>
              </a:rPr>
              <a:t>.</a:t>
            </a:r>
            <a:endParaRPr lang="en-IN" sz="2000" dirty="0">
              <a:effectLst/>
              <a:latin typeface="Noto Sans Symbols"/>
              <a:ea typeface="Noto Sans Symbols"/>
              <a:cs typeface="Noto Sans Symbols"/>
            </a:endParaRPr>
          </a:p>
          <a:p>
            <a:pPr marL="342900" lvl="0" indent="-342900" algn="just">
              <a:lnSpc>
                <a:spcPct val="150000"/>
              </a:lnSpc>
              <a:spcAft>
                <a:spcPts val="1000"/>
              </a:spcAft>
              <a:buFont typeface="Arial" panose="020B0604020202020204" pitchFamily="34" charset="0"/>
              <a:buChar char="●"/>
            </a:pPr>
            <a:r>
              <a:rPr lang="en-IN" sz="2000" dirty="0">
                <a:effectLst/>
                <a:latin typeface="Times New Roman" panose="02020603050405020304" pitchFamily="18" charset="0"/>
                <a:ea typeface="Noto Sans Symbols"/>
                <a:cs typeface="Noto Sans Symbols"/>
              </a:rPr>
              <a:t>All the drugs mentioned in </a:t>
            </a:r>
            <a:r>
              <a:rPr lang="en-IN" sz="2000" i="1" dirty="0">
                <a:effectLst/>
                <a:latin typeface="Times New Roman" panose="02020603050405020304" pitchFamily="18" charset="0"/>
                <a:ea typeface="Noto Sans Symbols"/>
                <a:cs typeface="Noto Sans Symbols"/>
              </a:rPr>
              <a:t>Kaseesadi </a:t>
            </a:r>
            <a:r>
              <a:rPr lang="en-IN" sz="2000" i="1" dirty="0">
                <a:latin typeface="Times New Roman" panose="02020603050405020304" pitchFamily="18" charset="0"/>
                <a:ea typeface="Noto Sans Symbols"/>
                <a:cs typeface="Noto Sans Symbols"/>
              </a:rPr>
              <a:t>A</a:t>
            </a:r>
            <a:r>
              <a:rPr lang="en-IN" sz="2000" i="1" dirty="0">
                <a:effectLst/>
                <a:latin typeface="Times New Roman" panose="02020603050405020304" pitchFamily="18" charset="0"/>
                <a:ea typeface="Noto Sans Symbols"/>
                <a:cs typeface="Noto Sans Symbols"/>
              </a:rPr>
              <a:t>vachoornana </a:t>
            </a:r>
            <a:r>
              <a:rPr lang="en-IN" sz="2000" dirty="0">
                <a:effectLst/>
                <a:latin typeface="Times New Roman" panose="02020603050405020304" pitchFamily="18" charset="0"/>
                <a:ea typeface="Noto Sans Symbols"/>
                <a:cs typeface="Noto Sans Symbols"/>
              </a:rPr>
              <a:t>are having properties of </a:t>
            </a:r>
            <a:r>
              <a:rPr lang="en-IN" sz="2000" i="1" dirty="0">
                <a:effectLst/>
                <a:latin typeface="Times New Roman" panose="02020603050405020304" pitchFamily="18" charset="0"/>
                <a:ea typeface="Noto Sans Symbols"/>
                <a:cs typeface="Noto Sans Symbols"/>
              </a:rPr>
              <a:t>Vranahara,</a:t>
            </a:r>
            <a:r>
              <a:rPr lang="en-IN" sz="2000" dirty="0">
                <a:effectLst/>
                <a:latin typeface="Times New Roman" panose="02020603050405020304" pitchFamily="18" charset="0"/>
                <a:ea typeface="Noto Sans Symbols"/>
                <a:cs typeface="Noto Sans Symbols"/>
              </a:rPr>
              <a:t> </a:t>
            </a:r>
            <a:r>
              <a:rPr lang="en-IN" sz="2000" i="1" dirty="0">
                <a:effectLst/>
                <a:latin typeface="Times New Roman" panose="02020603050405020304" pitchFamily="18" charset="0"/>
                <a:ea typeface="Noto Sans Symbols"/>
                <a:cs typeface="Noto Sans Symbols"/>
              </a:rPr>
              <a:t>Prameha hara</a:t>
            </a:r>
            <a:r>
              <a:rPr lang="en-IN" sz="2000" dirty="0">
                <a:effectLst/>
                <a:latin typeface="Times New Roman" panose="02020603050405020304" pitchFamily="18" charset="0"/>
                <a:ea typeface="Noto Sans Symbols"/>
                <a:cs typeface="Noto Sans Symbols"/>
              </a:rPr>
              <a:t>, </a:t>
            </a:r>
            <a:r>
              <a:rPr lang="en-IN" sz="2000" i="1" dirty="0">
                <a:effectLst/>
                <a:latin typeface="Times New Roman" panose="02020603050405020304" pitchFamily="18" charset="0"/>
                <a:ea typeface="Noto Sans Symbols"/>
                <a:cs typeface="Noto Sans Symbols"/>
              </a:rPr>
              <a:t>Kandughna</a:t>
            </a:r>
            <a:r>
              <a:rPr lang="en-IN" sz="2000" dirty="0">
                <a:effectLst/>
                <a:latin typeface="Times New Roman" panose="02020603050405020304" pitchFamily="18" charset="0"/>
                <a:ea typeface="Noto Sans Symbols"/>
                <a:cs typeface="Noto Sans Symbols"/>
              </a:rPr>
              <a:t>, </a:t>
            </a:r>
            <a:r>
              <a:rPr lang="en-IN" sz="2000" i="1" dirty="0">
                <a:effectLst/>
                <a:latin typeface="Times New Roman" panose="02020603050405020304" pitchFamily="18" charset="0"/>
                <a:ea typeface="Noto Sans Symbols"/>
                <a:cs typeface="Noto Sans Symbols"/>
              </a:rPr>
              <a:t>Krimighna</a:t>
            </a:r>
            <a:r>
              <a:rPr lang="en-IN" sz="2000" dirty="0">
                <a:effectLst/>
                <a:latin typeface="Times New Roman" panose="02020603050405020304" pitchFamily="18" charset="0"/>
                <a:ea typeface="Noto Sans Symbols"/>
                <a:cs typeface="Noto Sans Symbols"/>
              </a:rPr>
              <a:t>.</a:t>
            </a:r>
            <a:endParaRPr lang="en-IN" sz="2000" dirty="0">
              <a:effectLst/>
              <a:latin typeface="Noto Sans Symbols"/>
              <a:ea typeface="Noto Sans Symbols"/>
              <a:cs typeface="Noto Sans Symbols"/>
            </a:endParaRPr>
          </a:p>
          <a:p>
            <a:pPr marL="0" indent="0">
              <a:buNone/>
            </a:pPr>
            <a:r>
              <a:rPr lang="en-US" sz="2000" b="1" dirty="0">
                <a:latin typeface="Times New Roman" panose="02020603050405020304" pitchFamily="18" charset="0"/>
                <a:cs typeface="Times New Roman" panose="02020603050405020304" pitchFamily="18" charset="0"/>
              </a:rPr>
              <a:t>KINVA</a:t>
            </a:r>
          </a:p>
          <a:p>
            <a:r>
              <a:rPr lang="en-US" sz="2000" dirty="0">
                <a:latin typeface="Times New Roman" panose="02020603050405020304" pitchFamily="18" charset="0"/>
                <a:cs typeface="Times New Roman" panose="02020603050405020304" pitchFamily="18" charset="0"/>
              </a:rPr>
              <a:t>Kinva is the lower most portion of the fermented product</a:t>
            </a:r>
          </a:p>
          <a:p>
            <a:r>
              <a:rPr lang="en-US" sz="2000" dirty="0">
                <a:latin typeface="Times New Roman" panose="02020603050405020304" pitchFamily="18" charset="0"/>
                <a:cs typeface="Times New Roman" panose="02020603050405020304" pitchFamily="18" charset="0"/>
              </a:rPr>
              <a:t>According to </a:t>
            </a:r>
            <a:r>
              <a:rPr lang="en-US" sz="2000" i="1" dirty="0">
                <a:latin typeface="Times New Roman" panose="02020603050405020304" pitchFamily="18" charset="0"/>
                <a:cs typeface="Times New Roman" panose="02020603050405020304" pitchFamily="18" charset="0"/>
              </a:rPr>
              <a:t>Ayurveda Soukhyam</a:t>
            </a:r>
          </a:p>
          <a:p>
            <a:pPr marL="0" indent="0">
              <a:buNone/>
            </a:pPr>
            <a:r>
              <a:rPr lang="en-US" sz="2000" i="1" dirty="0">
                <a:latin typeface="Times New Roman" panose="02020603050405020304" pitchFamily="18" charset="0"/>
                <a:cs typeface="Times New Roman" panose="02020603050405020304" pitchFamily="18" charset="0"/>
              </a:rPr>
              <a:t>  “Kinvam vatanashanam durjala gurum”</a:t>
            </a:r>
          </a:p>
          <a:p>
            <a:endParaRPr lang="en-US" sz="2000" dirty="0">
              <a:latin typeface="Times New Roman" panose="02020603050405020304" pitchFamily="18" charset="0"/>
              <a:cs typeface="Times New Roman" panose="02020603050405020304" pitchFamily="18" charset="0"/>
            </a:endParaRPr>
          </a:p>
          <a:p>
            <a:pPr indent="0" algn="just">
              <a:lnSpc>
                <a:spcPct val="115000"/>
              </a:lnSpc>
              <a:spcAft>
                <a:spcPts val="1000"/>
              </a:spcAft>
              <a:buNone/>
            </a:pP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669737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26EAB0A6-F01F-525C-EBBF-DE99F6B583BC}"/>
              </a:ext>
            </a:extLst>
          </p:cNvPr>
          <p:cNvGraphicFramePr>
            <a:graphicFrameLocks noGrp="1"/>
          </p:cNvGraphicFramePr>
          <p:nvPr>
            <p:ph idx="1"/>
            <p:extLst>
              <p:ext uri="{D42A27DB-BD31-4B8C-83A1-F6EECF244321}">
                <p14:modId xmlns:p14="http://schemas.microsoft.com/office/powerpoint/2010/main" val="3979577854"/>
              </p:ext>
            </p:extLst>
          </p:nvPr>
        </p:nvGraphicFramePr>
        <p:xfrm>
          <a:off x="0" y="21265"/>
          <a:ext cx="12716417" cy="7411122"/>
        </p:xfrm>
        <a:graphic>
          <a:graphicData uri="http://schemas.openxmlformats.org/drawingml/2006/table">
            <a:tbl>
              <a:tblPr firstRow="1" bandRow="1">
                <a:tableStyleId>{5C22544A-7EE6-4342-B048-85BDC9FD1C3A}</a:tableStyleId>
              </a:tblPr>
              <a:tblGrid>
                <a:gridCol w="648586">
                  <a:extLst>
                    <a:ext uri="{9D8B030D-6E8A-4147-A177-3AD203B41FA5}">
                      <a16:colId xmlns:a16="http://schemas.microsoft.com/office/drawing/2014/main" val="2851275276"/>
                    </a:ext>
                  </a:extLst>
                </a:gridCol>
                <a:gridCol w="2096746">
                  <a:extLst>
                    <a:ext uri="{9D8B030D-6E8A-4147-A177-3AD203B41FA5}">
                      <a16:colId xmlns:a16="http://schemas.microsoft.com/office/drawing/2014/main" val="574385212"/>
                    </a:ext>
                  </a:extLst>
                </a:gridCol>
                <a:gridCol w="1903568">
                  <a:extLst>
                    <a:ext uri="{9D8B030D-6E8A-4147-A177-3AD203B41FA5}">
                      <a16:colId xmlns:a16="http://schemas.microsoft.com/office/drawing/2014/main" val="2001845337"/>
                    </a:ext>
                  </a:extLst>
                </a:gridCol>
                <a:gridCol w="1530336">
                  <a:extLst>
                    <a:ext uri="{9D8B030D-6E8A-4147-A177-3AD203B41FA5}">
                      <a16:colId xmlns:a16="http://schemas.microsoft.com/office/drawing/2014/main" val="1381989948"/>
                    </a:ext>
                  </a:extLst>
                </a:gridCol>
                <a:gridCol w="1341403">
                  <a:extLst>
                    <a:ext uri="{9D8B030D-6E8A-4147-A177-3AD203B41FA5}">
                      <a16:colId xmlns:a16="http://schemas.microsoft.com/office/drawing/2014/main" val="959350541"/>
                    </a:ext>
                  </a:extLst>
                </a:gridCol>
                <a:gridCol w="987719">
                  <a:extLst>
                    <a:ext uri="{9D8B030D-6E8A-4147-A177-3AD203B41FA5}">
                      <a16:colId xmlns:a16="http://schemas.microsoft.com/office/drawing/2014/main" val="1712144"/>
                    </a:ext>
                  </a:extLst>
                </a:gridCol>
                <a:gridCol w="1181323">
                  <a:extLst>
                    <a:ext uri="{9D8B030D-6E8A-4147-A177-3AD203B41FA5}">
                      <a16:colId xmlns:a16="http://schemas.microsoft.com/office/drawing/2014/main" val="4053684133"/>
                    </a:ext>
                  </a:extLst>
                </a:gridCol>
                <a:gridCol w="899961">
                  <a:extLst>
                    <a:ext uri="{9D8B030D-6E8A-4147-A177-3AD203B41FA5}">
                      <a16:colId xmlns:a16="http://schemas.microsoft.com/office/drawing/2014/main" val="1952491475"/>
                    </a:ext>
                  </a:extLst>
                </a:gridCol>
                <a:gridCol w="2126775">
                  <a:extLst>
                    <a:ext uri="{9D8B030D-6E8A-4147-A177-3AD203B41FA5}">
                      <a16:colId xmlns:a16="http://schemas.microsoft.com/office/drawing/2014/main" val="3655931540"/>
                    </a:ext>
                  </a:extLst>
                </a:gridCol>
              </a:tblGrid>
              <a:tr h="1531083">
                <a:tc>
                  <a:txBody>
                    <a:bodyPr/>
                    <a:lstStyle/>
                    <a:p>
                      <a:pPr algn="ctr">
                        <a:lnSpc>
                          <a:spcPct val="115000"/>
                        </a:lnSpc>
                        <a:spcAft>
                          <a:spcPts val="1000"/>
                        </a:spcAft>
                      </a:pPr>
                      <a:r>
                        <a:rPr lang="en-IN" sz="2000" dirty="0">
                          <a:solidFill>
                            <a:srgbClr val="000000"/>
                          </a:solidFill>
                          <a:effectLst/>
                          <a:latin typeface="Times New Roman" panose="02020603050405020304" pitchFamily="18" charset="0"/>
                          <a:ea typeface="Times New Roman" panose="02020603050405020304" pitchFamily="18" charset="0"/>
                        </a:rPr>
                        <a:t>SL. NO</a:t>
                      </a:r>
                      <a:endParaRPr lang="en-IN" sz="2000" dirty="0">
                        <a:effectLst/>
                        <a:latin typeface="Calibri" panose="020F0502020204030204" pitchFamily="34"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Drug name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Latin Name/</a:t>
                      </a:r>
                    </a:p>
                    <a:p>
                      <a:pPr algn="ctr">
                        <a:lnSpc>
                          <a:spcPct val="115000"/>
                        </a:lnSpc>
                        <a:spcAft>
                          <a:spcPts val="1000"/>
                        </a:spcAft>
                      </a:pPr>
                      <a:r>
                        <a:rPr lang="en-IN" sz="200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English Name &amp;</a:t>
                      </a:r>
                    </a:p>
                    <a:p>
                      <a:pPr algn="ctr">
                        <a:lnSpc>
                          <a:spcPct val="115000"/>
                        </a:lnSpc>
                        <a:spcAft>
                          <a:spcPts val="1000"/>
                        </a:spcAft>
                      </a:pPr>
                      <a:r>
                        <a:rPr lang="en-IN" sz="200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Family Name</a:t>
                      </a:r>
                      <a:endParaRPr lang="en-IN" sz="2000" i="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Rasa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Guna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Veerya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Vipaka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Part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Used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Doshaghnata &amp; Karma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1421051"/>
                  </a:ext>
                </a:extLst>
              </a:tr>
              <a:tr h="2563901">
                <a:tc>
                  <a:txBody>
                    <a:bodyPr/>
                    <a:lstStyle/>
                    <a:p>
                      <a:pPr algn="ctr">
                        <a:lnSpc>
                          <a:spcPct val="115000"/>
                        </a:lnSpc>
                        <a:spcAft>
                          <a:spcPts val="1000"/>
                        </a:spcAft>
                      </a:pPr>
                      <a:r>
                        <a:rPr lang="en-IN" sz="2000" dirty="0">
                          <a:solidFill>
                            <a:srgbClr val="000000"/>
                          </a:solidFill>
                          <a:effectLst/>
                          <a:latin typeface="Times New Roman" panose="02020603050405020304" pitchFamily="18" charset="0"/>
                          <a:ea typeface="Times New Roman" panose="02020603050405020304" pitchFamily="18" charset="0"/>
                        </a:rPr>
                        <a:t>01</a:t>
                      </a:r>
                      <a:endParaRPr lang="en-IN" sz="2000" dirty="0">
                        <a:effectLst/>
                        <a:latin typeface="Calibri" panose="020F0502020204030204" pitchFamily="34"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Shodita Kaseesa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Ferrous Sulphate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Tikta</a:t>
                      </a:r>
                      <a:endParaRPr lang="en-IN" sz="20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Amla</a:t>
                      </a:r>
                      <a:endParaRPr lang="en-IN" sz="20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Kashaya</a:t>
                      </a:r>
                      <a:endParaRPr lang="en-IN" sz="20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Kshariya</a:t>
                      </a:r>
                      <a:endParaRPr lang="en-IN" sz="20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Snigdha</a:t>
                      </a:r>
                      <a:endParaRPr lang="en-IN" sz="20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Ushna</a:t>
                      </a:r>
                      <a:endParaRPr lang="en-IN" sz="20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Guru</a:t>
                      </a:r>
                      <a:endParaRPr lang="en-IN" sz="20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Nirmala</a:t>
                      </a:r>
                      <a:endParaRPr lang="en-IN" sz="20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Dhumabha</a:t>
                      </a:r>
                      <a:endParaRPr lang="en-IN" sz="20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Ushna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Vatakaphahara</a:t>
                      </a:r>
                    </a:p>
                    <a:p>
                      <a:pPr marL="0" marR="0" lvl="0" indent="0" algn="ctr" defTabSz="914400" rtl="0" eaLnBrk="1" fontAlgn="auto" latinLnBrk="0" hangingPunct="1">
                        <a:lnSpc>
                          <a:spcPct val="115000"/>
                        </a:lnSpc>
                        <a:spcBef>
                          <a:spcPts val="0"/>
                        </a:spcBef>
                        <a:spcAft>
                          <a:spcPts val="1000"/>
                        </a:spcAft>
                        <a:buClrTx/>
                        <a:buSzTx/>
                        <a:buFontTx/>
                        <a:buNone/>
                        <a:tabLst/>
                        <a:defRPr/>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Vranaghna</a:t>
                      </a:r>
                      <a:endParaRPr lang="en-IN" sz="20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endParaRPr lang="en-IN" sz="20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36608418"/>
                  </a:ext>
                </a:extLst>
              </a:tr>
              <a:tr h="1284624">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 </a:t>
                      </a:r>
                      <a:endParaRPr lang="en-IN" sz="2000">
                        <a:effectLst/>
                        <a:latin typeface="Calibri" panose="020F0502020204030204" pitchFamily="34" charset="0"/>
                        <a:ea typeface="Calibri" panose="020F0502020204030204" pitchFamily="34" charset="0"/>
                      </a:endParaRPr>
                    </a:p>
                    <a:p>
                      <a:pPr algn="ctr">
                        <a:lnSpc>
                          <a:spcPct val="115000"/>
                        </a:lnSpc>
                        <a:spcAft>
                          <a:spcPts val="1000"/>
                        </a:spcAft>
                      </a:pPr>
                      <a:r>
                        <a:rPr lang="en-IN" sz="2000">
                          <a:solidFill>
                            <a:srgbClr val="000000"/>
                          </a:solidFill>
                          <a:effectLst/>
                          <a:latin typeface="Times New Roman" panose="02020603050405020304" pitchFamily="18" charset="0"/>
                          <a:ea typeface="Times New Roman" panose="02020603050405020304" pitchFamily="18" charset="0"/>
                        </a:rPr>
                        <a:t>02</a:t>
                      </a:r>
                      <a:endParaRPr lang="en-IN" sz="2000">
                        <a:effectLst/>
                        <a:latin typeface="Calibri" panose="020F0502020204030204" pitchFamily="34"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Saindhava lavana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Sodium chloride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Lavana,</a:t>
                      </a:r>
                      <a:endParaRPr lang="en-IN" sz="20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Madhura </a:t>
                      </a:r>
                      <a:endParaRPr lang="en-IN" sz="20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Laghu</a:t>
                      </a:r>
                      <a:endParaRPr lang="en-IN" sz="20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Snigdha</a:t>
                      </a:r>
                      <a:endParaRPr lang="en-IN" sz="20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Sheeta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Madhura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Tridoshagnha</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Vranahara</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863310"/>
                  </a:ext>
                </a:extLst>
              </a:tr>
              <a:tr h="1457127">
                <a:tc>
                  <a:txBody>
                    <a:bodyPr/>
                    <a:lstStyle/>
                    <a:p>
                      <a:pPr algn="ctr">
                        <a:lnSpc>
                          <a:spcPct val="115000"/>
                        </a:lnSpc>
                        <a:spcAft>
                          <a:spcPts val="1000"/>
                        </a:spcAft>
                      </a:pPr>
                      <a:r>
                        <a:rPr lang="en-US" sz="2000" dirty="0">
                          <a:effectLst/>
                          <a:latin typeface="Calibri" panose="020F0502020204030204" pitchFamily="34" charset="0"/>
                          <a:ea typeface="Calibri" panose="020F0502020204030204" pitchFamily="34" charset="0"/>
                        </a:rPr>
                        <a:t>03</a:t>
                      </a:r>
                      <a:endParaRPr lang="en-IN" sz="2000" dirty="0">
                        <a:effectLst/>
                        <a:latin typeface="Calibri" panose="020F0502020204030204" pitchFamily="34"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Vacha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Acorus calamus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Araecea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Katu,</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Tikta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Laghu,</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Tikshna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Ushna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Katu</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Kanda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(Rhizome)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Kaphavatashamak,</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Medhya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699514"/>
                  </a:ext>
                </a:extLst>
              </a:tr>
            </a:tbl>
          </a:graphicData>
        </a:graphic>
      </p:graphicFrame>
    </p:spTree>
    <p:extLst>
      <p:ext uri="{BB962C8B-B14F-4D97-AF65-F5344CB8AC3E}">
        <p14:creationId xmlns:p14="http://schemas.microsoft.com/office/powerpoint/2010/main" val="213248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8E36CA-CF81-9A1A-F52A-07571962D39B}"/>
              </a:ext>
            </a:extLst>
          </p:cNvPr>
          <p:cNvSpPr>
            <a:spLocks noGrp="1"/>
          </p:cNvSpPr>
          <p:nvPr>
            <p:ph idx="1"/>
          </p:nvPr>
        </p:nvSpPr>
        <p:spPr>
          <a:xfrm>
            <a:off x="838200" y="202020"/>
            <a:ext cx="10515600" cy="6464594"/>
          </a:xfrm>
        </p:spPr>
        <p:txBody>
          <a:bodyPr>
            <a:normAutofit/>
          </a:bodyPr>
          <a:lstStyle/>
          <a:p>
            <a:pPr marL="0" indent="0" algn="just">
              <a:lnSpc>
                <a:spcPct val="115000"/>
              </a:lnSpc>
              <a:spcAft>
                <a:spcPts val="1000"/>
              </a:spcAft>
              <a:buNone/>
              <a:tabLst>
                <a:tab pos="3810000" algn="l"/>
              </a:tabLst>
            </a:pPr>
            <a:r>
              <a:rPr lang="en-IN" sz="1800" b="1" dirty="0">
                <a:effectLst/>
                <a:latin typeface="Times New Roman" panose="02020603050405020304" pitchFamily="18" charset="0"/>
                <a:ea typeface="Times New Roman" panose="02020603050405020304" pitchFamily="18" charset="0"/>
              </a:rPr>
              <a:t> </a:t>
            </a:r>
          </a:p>
          <a:p>
            <a:pPr marL="0" indent="0" algn="just">
              <a:lnSpc>
                <a:spcPct val="115000"/>
              </a:lnSpc>
              <a:spcAft>
                <a:spcPts val="1000"/>
              </a:spcAft>
              <a:buNone/>
              <a:tabLst>
                <a:tab pos="3810000" algn="l"/>
              </a:tabLst>
            </a:pPr>
            <a:endParaRPr lang="en-IN" sz="1800" b="1" dirty="0">
              <a:latin typeface="Times New Roman" panose="02020603050405020304" pitchFamily="18" charset="0"/>
              <a:ea typeface="Times New Roman" panose="02020603050405020304" pitchFamily="18" charset="0"/>
            </a:endParaRPr>
          </a:p>
          <a:p>
            <a:pPr marL="0" indent="0" algn="just">
              <a:lnSpc>
                <a:spcPct val="115000"/>
              </a:lnSpc>
              <a:spcAft>
                <a:spcPts val="1000"/>
              </a:spcAft>
              <a:buNone/>
              <a:tabLst>
                <a:tab pos="3810000" algn="l"/>
              </a:tabLst>
            </a:pPr>
            <a:endParaRPr lang="en-IN" sz="1800" b="1" dirty="0">
              <a:effectLst/>
              <a:latin typeface="Times New Roman" panose="02020603050405020304" pitchFamily="18" charset="0"/>
              <a:ea typeface="Times New Roman" panose="02020603050405020304" pitchFamily="18" charset="0"/>
            </a:endParaRPr>
          </a:p>
          <a:p>
            <a:pPr marL="0" indent="0" algn="just">
              <a:lnSpc>
                <a:spcPct val="115000"/>
              </a:lnSpc>
              <a:spcAft>
                <a:spcPts val="1000"/>
              </a:spcAft>
              <a:buNone/>
              <a:tabLst>
                <a:tab pos="3810000" algn="l"/>
              </a:tabLst>
            </a:pPr>
            <a:r>
              <a:rPr lang="en-IN" sz="1800" b="1" dirty="0">
                <a:effectLst/>
                <a:latin typeface="Times New Roman" panose="02020603050405020304" pitchFamily="18" charset="0"/>
                <a:ea typeface="Times New Roman" panose="02020603050405020304" pitchFamily="18" charset="0"/>
              </a:rPr>
              <a:t>  </a:t>
            </a:r>
          </a:p>
          <a:p>
            <a:pPr marL="0" indent="0" algn="just">
              <a:lnSpc>
                <a:spcPct val="115000"/>
              </a:lnSpc>
              <a:spcAft>
                <a:spcPts val="1000"/>
              </a:spcAft>
              <a:buNone/>
              <a:tabLst>
                <a:tab pos="3810000" algn="l"/>
              </a:tabLst>
            </a:pPr>
            <a:endParaRPr lang="en-IN" sz="2400" b="1" dirty="0">
              <a:latin typeface="Times New Roman" panose="02020603050405020304" pitchFamily="18" charset="0"/>
              <a:ea typeface="Times New Roman" panose="02020603050405020304" pitchFamily="18" charset="0"/>
            </a:endParaRPr>
          </a:p>
          <a:p>
            <a:pPr marL="0" indent="0" algn="just">
              <a:lnSpc>
                <a:spcPct val="115000"/>
              </a:lnSpc>
              <a:spcAft>
                <a:spcPts val="1000"/>
              </a:spcAft>
              <a:buNone/>
              <a:tabLst>
                <a:tab pos="3810000" algn="l"/>
              </a:tabLst>
            </a:pPr>
            <a:endParaRPr lang="en-IN" sz="2400" b="1" dirty="0">
              <a:latin typeface="Times New Roman" panose="02020603050405020304" pitchFamily="18" charset="0"/>
              <a:ea typeface="Times New Roman" panose="02020603050405020304" pitchFamily="18" charset="0"/>
            </a:endParaRPr>
          </a:p>
          <a:p>
            <a:pPr marL="0" indent="0" algn="just">
              <a:lnSpc>
                <a:spcPct val="115000"/>
              </a:lnSpc>
              <a:spcAft>
                <a:spcPts val="1000"/>
              </a:spcAft>
              <a:buNone/>
              <a:tabLst>
                <a:tab pos="3810000" algn="l"/>
              </a:tabLst>
            </a:pPr>
            <a:endParaRPr lang="en-IN" sz="2400" b="1" dirty="0">
              <a:latin typeface="Times New Roman" panose="02020603050405020304" pitchFamily="18" charset="0"/>
              <a:ea typeface="Times New Roman" panose="02020603050405020304" pitchFamily="18" charset="0"/>
            </a:endParaRPr>
          </a:p>
          <a:p>
            <a:pPr marL="0" indent="0" algn="just">
              <a:lnSpc>
                <a:spcPct val="115000"/>
              </a:lnSpc>
              <a:spcAft>
                <a:spcPts val="1000"/>
              </a:spcAft>
              <a:buNone/>
              <a:tabLst>
                <a:tab pos="3810000" algn="l"/>
              </a:tabLst>
            </a:pPr>
            <a:endParaRPr lang="en-IN" sz="2400" b="1" i="1" dirty="0">
              <a:latin typeface="Times New Roman" panose="02020603050405020304" pitchFamily="18" charset="0"/>
              <a:ea typeface="Times New Roman" panose="02020603050405020304" pitchFamily="18" charset="0"/>
            </a:endParaRPr>
          </a:p>
        </p:txBody>
      </p:sp>
      <p:graphicFrame>
        <p:nvGraphicFramePr>
          <p:cNvPr id="2" name="Table 3">
            <a:extLst>
              <a:ext uri="{FF2B5EF4-FFF2-40B4-BE49-F238E27FC236}">
                <a16:creationId xmlns:a16="http://schemas.microsoft.com/office/drawing/2014/main" id="{C88F3ADE-2283-34AD-EE63-04ECC32AC127}"/>
              </a:ext>
            </a:extLst>
          </p:cNvPr>
          <p:cNvGraphicFramePr>
            <a:graphicFrameLocks noGrp="1"/>
          </p:cNvGraphicFramePr>
          <p:nvPr>
            <p:extLst>
              <p:ext uri="{D42A27DB-BD31-4B8C-83A1-F6EECF244321}">
                <p14:modId xmlns:p14="http://schemas.microsoft.com/office/powerpoint/2010/main" val="1174821345"/>
              </p:ext>
            </p:extLst>
          </p:nvPr>
        </p:nvGraphicFramePr>
        <p:xfrm>
          <a:off x="133350" y="436481"/>
          <a:ext cx="11849103" cy="6294074"/>
        </p:xfrm>
        <a:graphic>
          <a:graphicData uri="http://schemas.openxmlformats.org/drawingml/2006/table">
            <a:tbl>
              <a:tblPr firstRow="1" bandRow="1">
                <a:tableStyleId>{5940675A-B579-460E-94D1-54222C63F5DA}</a:tableStyleId>
              </a:tblPr>
              <a:tblGrid>
                <a:gridCol w="540732">
                  <a:extLst>
                    <a:ext uri="{9D8B030D-6E8A-4147-A177-3AD203B41FA5}">
                      <a16:colId xmlns:a16="http://schemas.microsoft.com/office/drawing/2014/main" val="2667281679"/>
                    </a:ext>
                  </a:extLst>
                </a:gridCol>
                <a:gridCol w="1521436">
                  <a:extLst>
                    <a:ext uri="{9D8B030D-6E8A-4147-A177-3AD203B41FA5}">
                      <a16:colId xmlns:a16="http://schemas.microsoft.com/office/drawing/2014/main" val="4053021005"/>
                    </a:ext>
                  </a:extLst>
                </a:gridCol>
                <a:gridCol w="1727763">
                  <a:extLst>
                    <a:ext uri="{9D8B030D-6E8A-4147-A177-3AD203B41FA5}">
                      <a16:colId xmlns:a16="http://schemas.microsoft.com/office/drawing/2014/main" val="2478930769"/>
                    </a:ext>
                  </a:extLst>
                </a:gridCol>
                <a:gridCol w="1125831">
                  <a:extLst>
                    <a:ext uri="{9D8B030D-6E8A-4147-A177-3AD203B41FA5}">
                      <a16:colId xmlns:a16="http://schemas.microsoft.com/office/drawing/2014/main" val="2653054595"/>
                    </a:ext>
                  </a:extLst>
                </a:gridCol>
                <a:gridCol w="936336">
                  <a:extLst>
                    <a:ext uri="{9D8B030D-6E8A-4147-A177-3AD203B41FA5}">
                      <a16:colId xmlns:a16="http://schemas.microsoft.com/office/drawing/2014/main" val="2833279405"/>
                    </a:ext>
                  </a:extLst>
                </a:gridCol>
                <a:gridCol w="985489">
                  <a:extLst>
                    <a:ext uri="{9D8B030D-6E8A-4147-A177-3AD203B41FA5}">
                      <a16:colId xmlns:a16="http://schemas.microsoft.com/office/drawing/2014/main" val="3040033556"/>
                    </a:ext>
                  </a:extLst>
                </a:gridCol>
                <a:gridCol w="1243404">
                  <a:extLst>
                    <a:ext uri="{9D8B030D-6E8A-4147-A177-3AD203B41FA5}">
                      <a16:colId xmlns:a16="http://schemas.microsoft.com/office/drawing/2014/main" val="2694176803"/>
                    </a:ext>
                  </a:extLst>
                </a:gridCol>
                <a:gridCol w="1243404">
                  <a:extLst>
                    <a:ext uri="{9D8B030D-6E8A-4147-A177-3AD203B41FA5}">
                      <a16:colId xmlns:a16="http://schemas.microsoft.com/office/drawing/2014/main" val="1098874166"/>
                    </a:ext>
                  </a:extLst>
                </a:gridCol>
                <a:gridCol w="2524708">
                  <a:extLst>
                    <a:ext uri="{9D8B030D-6E8A-4147-A177-3AD203B41FA5}">
                      <a16:colId xmlns:a16="http://schemas.microsoft.com/office/drawing/2014/main" val="2393742341"/>
                    </a:ext>
                  </a:extLst>
                </a:gridCol>
              </a:tblGrid>
              <a:tr h="2810127">
                <a:tc>
                  <a:txBody>
                    <a:bodyPr/>
                    <a:lstStyle/>
                    <a:p>
                      <a:pPr algn="ctr">
                        <a:lnSpc>
                          <a:spcPct val="115000"/>
                        </a:lnSpc>
                        <a:spcAft>
                          <a:spcPts val="1000"/>
                        </a:spcAft>
                      </a:pPr>
                      <a:r>
                        <a:rPr lang="en-IN" sz="2000" dirty="0">
                          <a:solidFill>
                            <a:srgbClr val="000000"/>
                          </a:solidFill>
                          <a:effectLst/>
                          <a:latin typeface="Times New Roman" panose="02020603050405020304" pitchFamily="18" charset="0"/>
                          <a:ea typeface="Times New Roman" panose="02020603050405020304" pitchFamily="18" charset="0"/>
                        </a:rPr>
                        <a:t>04</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Haridra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Curcuma longa,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Zingiberecae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Tikta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Katu</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Ruksha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Laghu</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Ushna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Katu</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Kanda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Vatakaphahara</a:t>
                      </a: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Prameha hara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Vrana hara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Krimighna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Kandughna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6167827"/>
                  </a:ext>
                </a:extLst>
              </a:tr>
              <a:tr h="3483947">
                <a:tc>
                  <a:txBody>
                    <a:bodyPr/>
                    <a:lstStyle/>
                    <a:p>
                      <a:pPr algn="ctr">
                        <a:lnSpc>
                          <a:spcPct val="115000"/>
                        </a:lnSpc>
                        <a:spcAft>
                          <a:spcPts val="1000"/>
                        </a:spcAft>
                      </a:pPr>
                      <a:r>
                        <a:rPr lang="en-US" sz="2000" dirty="0">
                          <a:solidFill>
                            <a:srgbClr val="000000"/>
                          </a:solidFill>
                          <a:effectLst/>
                          <a:latin typeface="Times New Roman" panose="02020603050405020304" pitchFamily="18" charset="0"/>
                          <a:ea typeface="Calibri" panose="020F0502020204030204" pitchFamily="34" charset="0"/>
                        </a:rPr>
                        <a:t>0</a:t>
                      </a:r>
                      <a:r>
                        <a:rPr lang="en-IN" sz="2000" dirty="0">
                          <a:solidFill>
                            <a:srgbClr val="000000"/>
                          </a:solidFill>
                          <a:effectLst/>
                          <a:latin typeface="Times New Roman" panose="02020603050405020304" pitchFamily="18" charset="0"/>
                          <a:ea typeface="Calibri" panose="020F0502020204030204" pitchFamily="34" charset="0"/>
                        </a:rPr>
                        <a:t>5</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Daruharidra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Berberis aristata,</a:t>
                      </a: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Berberidaceae</a:t>
                      </a:r>
                    </a:p>
                    <a:p>
                      <a:pPr algn="ctr">
                        <a:lnSpc>
                          <a:spcPct val="115000"/>
                        </a:lnSpc>
                        <a:spcAft>
                          <a:spcPts val="1000"/>
                        </a:spcAft>
                      </a:pPr>
                      <a:endPar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10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Tikta</a:t>
                      </a:r>
                    </a:p>
                    <a:p>
                      <a:pPr algn="ctr">
                        <a:lnSpc>
                          <a:spcPct val="115000"/>
                        </a:lnSpc>
                        <a:spcAft>
                          <a:spcPts val="1000"/>
                        </a:spcAft>
                      </a:pPr>
                      <a:r>
                        <a:rPr lang="en-IN"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Kashaya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Laghu</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Ruksha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Ushna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Katu</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Khanda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Kaphapitta hara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Kandughna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Vranahara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3079820"/>
                  </a:ext>
                </a:extLst>
              </a:tr>
            </a:tbl>
          </a:graphicData>
        </a:graphic>
      </p:graphicFrame>
    </p:spTree>
    <p:extLst>
      <p:ext uri="{BB962C8B-B14F-4D97-AF65-F5344CB8AC3E}">
        <p14:creationId xmlns:p14="http://schemas.microsoft.com/office/powerpoint/2010/main" val="3748806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TotalTime>
  <Words>2526</Words>
  <Application>Microsoft Office PowerPoint</Application>
  <PresentationFormat>Widescreen</PresentationFormat>
  <Paragraphs>360</Paragraphs>
  <Slides>34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Calibri Light</vt:lpstr>
      <vt:lpstr>Courier New</vt:lpstr>
      <vt:lpstr>Noto Sans Symbols</vt:lpstr>
      <vt:lpstr>Symbol</vt:lpstr>
      <vt:lpstr>Times New Roman</vt:lpstr>
      <vt:lpstr>Office Theme</vt:lpstr>
      <vt:lpstr>“ A COMPARATIVE CLINICAL STUDY TO EVALUATE THE EFFECT OF KASEESADI AVACHOORNANA AND ARAGWADHA AVACHOORNANA IN MANAGEMENT OF DUSTA VRANA W.S.R TO NON-HEALING ULCER”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“RANDOMISED CONTROL TRIAL TO EVALUATE THE EFFECT OF KASEESADI AVACHOORNANA AND ARAGWADHA AVACHOORNANA IN MANAGEMENT OF DUSTA VRANA W.S.R TO NON-HEALING ULCER”   DEPARTMENT OF SHALYA TANTRA</dc:title>
  <dc:creator>Anil Kumar</dc:creator>
  <cp:lastModifiedBy>Anil Kumar</cp:lastModifiedBy>
  <cp:revision>152</cp:revision>
  <dcterms:created xsi:type="dcterms:W3CDTF">2023-09-26T05:45:57Z</dcterms:created>
  <dcterms:modified xsi:type="dcterms:W3CDTF">2023-10-03T05:44:49Z</dcterms:modified>
</cp:coreProperties>
</file>