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8" r:id="rId5"/>
    <p:sldId id="259" r:id="rId6"/>
    <p:sldId id="260" r:id="rId7"/>
    <p:sldId id="261" r:id="rId8"/>
    <p:sldId id="262" r:id="rId9"/>
    <p:sldId id="264" r:id="rId10"/>
    <p:sldId id="263" r:id="rId11"/>
    <p:sldId id="265" r:id="rId12"/>
    <p:sldId id="266" r:id="rId13"/>
    <p:sldId id="279" r:id="rId14"/>
    <p:sldId id="268" r:id="rId15"/>
    <p:sldId id="269" r:id="rId16"/>
    <p:sldId id="270" r:id="rId17"/>
    <p:sldId id="271" r:id="rId18"/>
    <p:sldId id="272" r:id="rId19"/>
    <p:sldId id="273" r:id="rId20"/>
    <p:sldId id="274" r:id="rId21"/>
    <p:sldId id="275" r:id="rId22"/>
    <p:sldId id="280" r:id="rId23"/>
    <p:sldId id="276" r:id="rId24"/>
    <p:sldId id="281" r:id="rId25"/>
    <p:sldId id="282" r:id="rId26"/>
    <p:sldId id="277" r:id="rId27"/>
    <p:sldId id="283" r:id="rId28"/>
    <p:sldId id="284" r:id="rId29"/>
    <p:sldId id="286" r:id="rId30"/>
    <p:sldId id="285"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14FC8-945E-45D1-947D-4DF1A1FAC95F}" type="datetimeFigureOut">
              <a:rPr lang="en-IN" smtClean="0"/>
              <a:t>27-09-2023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B2A5F-C81E-4209-828D-5CB86C46DB40}" type="slidenum">
              <a:rPr lang="en-IN" smtClean="0"/>
              <a:t>‹#›</a:t>
            </a:fld>
            <a:endParaRPr lang="en-IN"/>
          </a:p>
        </p:txBody>
      </p:sp>
    </p:spTree>
    <p:extLst>
      <p:ext uri="{BB962C8B-B14F-4D97-AF65-F5344CB8AC3E}">
        <p14:creationId xmlns:p14="http://schemas.microsoft.com/office/powerpoint/2010/main" val="2023268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53B2A5F-C81E-4209-828D-5CB86C46DB40}" type="slidenum">
              <a:rPr lang="en-IN" smtClean="0"/>
              <a:t>26</a:t>
            </a:fld>
            <a:endParaRPr lang="en-IN"/>
          </a:p>
        </p:txBody>
      </p:sp>
    </p:spTree>
    <p:extLst>
      <p:ext uri="{BB962C8B-B14F-4D97-AF65-F5344CB8AC3E}">
        <p14:creationId xmlns:p14="http://schemas.microsoft.com/office/powerpoint/2010/main" val="17824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584A-C53B-FE98-6C1A-9FDB50542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3AD515-1B22-0ADA-64AD-9E955AEEB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34EB31-006F-B6FB-66F5-EC6E6848F42F}"/>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5" name="Footer Placeholder 4">
            <a:extLst>
              <a:ext uri="{FF2B5EF4-FFF2-40B4-BE49-F238E27FC236}">
                <a16:creationId xmlns:a16="http://schemas.microsoft.com/office/drawing/2014/main" id="{BB9EA052-49B4-3839-EAD9-74CF0149C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09C95-9051-D661-E7D6-6F20CA049933}"/>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17739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7C0F-5AAF-CFBE-A30B-172F5166D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AE75F-7812-2956-82B0-6AB6AF685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271C9-5CDB-3CC7-3843-68E52573C620}"/>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5" name="Footer Placeholder 4">
            <a:extLst>
              <a:ext uri="{FF2B5EF4-FFF2-40B4-BE49-F238E27FC236}">
                <a16:creationId xmlns:a16="http://schemas.microsoft.com/office/drawing/2014/main" id="{E403CDED-5C42-C0AB-5D6D-E99519EE2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F2F27-E099-3763-65E3-448953CBC66D}"/>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88603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F5A1-6EFE-EA4F-FD8D-7A6BBC764B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F525F-98FB-E6A8-6DBC-CA9AFF928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BE574-A2D2-6E09-1F6B-4456466E7D80}"/>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5" name="Footer Placeholder 4">
            <a:extLst>
              <a:ext uri="{FF2B5EF4-FFF2-40B4-BE49-F238E27FC236}">
                <a16:creationId xmlns:a16="http://schemas.microsoft.com/office/drawing/2014/main" id="{4E480750-487D-12DF-BD9B-04B10AF65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02BFC-DD8E-D769-2F02-BA8B326E3313}"/>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815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67E5-8DAF-BC6C-334A-DF4A44E18E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E08F85-126C-37A4-4A9A-22346E522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1E27F-EB5D-92B4-B7E6-A3490EDA8E24}"/>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5" name="Footer Placeholder 4">
            <a:extLst>
              <a:ext uri="{FF2B5EF4-FFF2-40B4-BE49-F238E27FC236}">
                <a16:creationId xmlns:a16="http://schemas.microsoft.com/office/drawing/2014/main" id="{E2554F66-384B-E244-33E3-889584788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B9D6F-2F70-BEEA-1F97-327E4CE4FF0E}"/>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87509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AA89-CE44-3455-0A49-818E30DBA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9AE2EC-7463-D38D-D65E-70E083DA3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59D92-60C6-159D-EAD7-5DD27B0E5916}"/>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5" name="Footer Placeholder 4">
            <a:extLst>
              <a:ext uri="{FF2B5EF4-FFF2-40B4-BE49-F238E27FC236}">
                <a16:creationId xmlns:a16="http://schemas.microsoft.com/office/drawing/2014/main" id="{04FDD714-D266-32E9-987D-C6063E6DE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BC44C-7968-38F5-1099-3F0F05EFCAD8}"/>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95933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D03E-0C66-7300-929F-942677DF9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846FE-B420-51B4-8ECC-DA8F367D1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E631B-996F-8F42-A288-ABE23DDAA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F629-E85F-E9A9-A670-4D8519F8F3DB}"/>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6" name="Footer Placeholder 5">
            <a:extLst>
              <a:ext uri="{FF2B5EF4-FFF2-40B4-BE49-F238E27FC236}">
                <a16:creationId xmlns:a16="http://schemas.microsoft.com/office/drawing/2014/main" id="{527F173F-0698-8FB2-DB5E-3F2EB9D16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A6FF5-E653-FC00-22CA-1B25702900BF}"/>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64079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B15E-0C5B-2D79-0D02-A634ACB13E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86C596-48FD-0186-D839-D57B85ECA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02D4F-8252-CE97-37A0-BCC3C7E31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71C707-091F-5679-B54B-F78F339E21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AF8E76-272C-AE59-C266-FE2960FFE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117B52-ABB1-035D-3C55-69F460929227}"/>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8" name="Footer Placeholder 7">
            <a:extLst>
              <a:ext uri="{FF2B5EF4-FFF2-40B4-BE49-F238E27FC236}">
                <a16:creationId xmlns:a16="http://schemas.microsoft.com/office/drawing/2014/main" id="{16A9AF0E-4B90-4230-AE9F-E09C19C94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78ABE2-9F80-C113-DCA2-082F52B02DAE}"/>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7928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F43F-DEFE-E3B8-A453-792C08C090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6FA8DC-2D2A-FC65-F676-D172C6298567}"/>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4" name="Footer Placeholder 3">
            <a:extLst>
              <a:ext uri="{FF2B5EF4-FFF2-40B4-BE49-F238E27FC236}">
                <a16:creationId xmlns:a16="http://schemas.microsoft.com/office/drawing/2014/main" id="{AE40B541-0A2B-B6D1-E481-12583FC9C2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B59510-3D5D-B29E-0EC6-1FA6F0ACD160}"/>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174118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9FA4B-3A22-F676-6C94-81DBE86B54A8}"/>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3" name="Footer Placeholder 2">
            <a:extLst>
              <a:ext uri="{FF2B5EF4-FFF2-40B4-BE49-F238E27FC236}">
                <a16:creationId xmlns:a16="http://schemas.microsoft.com/office/drawing/2014/main" id="{2815FCBC-336F-8963-F4C2-68D1500859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F75ADD-8561-934E-732B-01F94B700246}"/>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76818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5236-0B52-0167-0662-6702B9A00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D63B65-A9DA-23A6-F4B6-BF25B88CC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F87B81-0D45-ACFC-6F00-A5AAD2DFB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70E35-C66D-D526-6AA0-52B4C6B8FD63}"/>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6" name="Footer Placeholder 5">
            <a:extLst>
              <a:ext uri="{FF2B5EF4-FFF2-40B4-BE49-F238E27FC236}">
                <a16:creationId xmlns:a16="http://schemas.microsoft.com/office/drawing/2014/main" id="{25D5272F-DE92-2D05-92ED-867195E27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A0BC4-4134-F1F4-A066-64C2660C39AC}"/>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333937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051C-09FF-20FD-198C-B32757B3A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7617D-997E-33D7-6E37-318360906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074917-842B-AE4A-9882-8212CA99D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D2487-947F-F547-15A2-6B1B9D0E84D0}"/>
              </a:ext>
            </a:extLst>
          </p:cNvPr>
          <p:cNvSpPr>
            <a:spLocks noGrp="1"/>
          </p:cNvSpPr>
          <p:nvPr>
            <p:ph type="dt" sz="half" idx="10"/>
          </p:nvPr>
        </p:nvSpPr>
        <p:spPr/>
        <p:txBody>
          <a:bodyPr/>
          <a:lstStyle/>
          <a:p>
            <a:fld id="{D11E602D-AE82-4094-A879-E27848FD3AC4}" type="datetimeFigureOut">
              <a:rPr lang="en-IN" smtClean="0"/>
              <a:t>27-09-2023</a:t>
            </a:fld>
            <a:endParaRPr lang="en-IN"/>
          </a:p>
        </p:txBody>
      </p:sp>
      <p:sp>
        <p:nvSpPr>
          <p:cNvPr id="6" name="Footer Placeholder 5">
            <a:extLst>
              <a:ext uri="{FF2B5EF4-FFF2-40B4-BE49-F238E27FC236}">
                <a16:creationId xmlns:a16="http://schemas.microsoft.com/office/drawing/2014/main" id="{A5E646C5-414B-C281-FBDD-D427B916B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4B715-3DE7-8FC6-F697-2B34561DA662}"/>
              </a:ext>
            </a:extLst>
          </p:cNvPr>
          <p:cNvSpPr>
            <a:spLocks noGrp="1"/>
          </p:cNvSpPr>
          <p:nvPr>
            <p:ph type="sldNum" sz="quarter" idx="12"/>
          </p:nvPr>
        </p:nvSpPr>
        <p:spPr/>
        <p:txBody>
          <a:bodyPr/>
          <a:lstStyle/>
          <a:p>
            <a:fld id="{05762CDB-9735-46A6-AFC4-8C1CDBE95AF2}" type="slidenum">
              <a:rPr lang="en-IN" smtClean="0"/>
              <a:t>‹#›</a:t>
            </a:fld>
            <a:endParaRPr lang="en-IN"/>
          </a:p>
        </p:txBody>
      </p:sp>
    </p:spTree>
    <p:extLst>
      <p:ext uri="{BB962C8B-B14F-4D97-AF65-F5344CB8AC3E}">
        <p14:creationId xmlns:p14="http://schemas.microsoft.com/office/powerpoint/2010/main" val="237185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8B70C-F079-576E-764D-6A92BCCB7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DD3CD-B1D2-F223-D5A5-EA5C8B93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003D8-377A-BAC4-B227-5BC6F633A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E602D-AE82-4094-A879-E27848FD3AC4}" type="datetimeFigureOut">
              <a:rPr lang="en-IN" smtClean="0"/>
              <a:t>27-09-2023</a:t>
            </a:fld>
            <a:endParaRPr lang="en-IN"/>
          </a:p>
        </p:txBody>
      </p:sp>
      <p:sp>
        <p:nvSpPr>
          <p:cNvPr id="5" name="Footer Placeholder 4">
            <a:extLst>
              <a:ext uri="{FF2B5EF4-FFF2-40B4-BE49-F238E27FC236}">
                <a16:creationId xmlns:a16="http://schemas.microsoft.com/office/drawing/2014/main" id="{54F9B05B-D147-F46B-D0F1-ABF08EC70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AF0761-DAE5-6F41-4A5E-11B56ACB3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2CDB-9735-46A6-AFC4-8C1CDBE95AF2}" type="slidenum">
              <a:rPr lang="en-IN" smtClean="0"/>
              <a:t>‹#›</a:t>
            </a:fld>
            <a:endParaRPr lang="en-IN"/>
          </a:p>
        </p:txBody>
      </p:sp>
    </p:spTree>
    <p:extLst>
      <p:ext uri="{BB962C8B-B14F-4D97-AF65-F5344CB8AC3E}">
        <p14:creationId xmlns:p14="http://schemas.microsoft.com/office/powerpoint/2010/main" val="224711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i.org/10.12968/jowc.2004.13.8.266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F46-2891-7959-050F-C4D097C1768E}"/>
              </a:ext>
            </a:extLst>
          </p:cNvPr>
          <p:cNvSpPr>
            <a:spLocks noGrp="1"/>
          </p:cNvSpPr>
          <p:nvPr>
            <p:ph type="ctrTitle"/>
          </p:nvPr>
        </p:nvSpPr>
        <p:spPr>
          <a:xfrm>
            <a:off x="519953" y="152401"/>
            <a:ext cx="11295529" cy="2075792"/>
          </a:xfrm>
        </p:spPr>
        <p:txBody>
          <a:bodyPr>
            <a:normAutofit/>
          </a:bodyPr>
          <a:lstStyle/>
          <a:p>
            <a:r>
              <a:rPr lang="en-IN" sz="2400" b="1" i="1" dirty="0">
                <a:effectLst/>
                <a:latin typeface="Times New Roman" panose="02020603050405020304" pitchFamily="18" charset="0"/>
                <a:ea typeface="Times New Roman" panose="02020603050405020304" pitchFamily="18" charset="0"/>
              </a:rPr>
              <a:t>“</a:t>
            </a:r>
            <a:r>
              <a:rPr lang="en-IN" sz="2200" b="1" i="1" dirty="0">
                <a:effectLst/>
                <a:latin typeface="Times New Roman" panose="02020603050405020304" pitchFamily="18" charset="0"/>
                <a:ea typeface="Times New Roman" panose="02020603050405020304" pitchFamily="18" charset="0"/>
              </a:rPr>
              <a:t>RANDOMISED CONTROL TRIAL TO EVALUATE THE EFFECT OF KASEESADI AVACHOORNANA AND ARAGWADHA AVACHOORNANA IN MANAGEMENT OF DUSTA VRANA W.S.R TO NON-HEALING ULCER” </a:t>
            </a:r>
            <a:br>
              <a:rPr lang="en-IN" sz="2200" b="1" i="1" dirty="0">
                <a:effectLst/>
                <a:latin typeface="Times New Roman" panose="02020603050405020304" pitchFamily="18" charset="0"/>
                <a:ea typeface="Times New Roman" panose="02020603050405020304" pitchFamily="18" charset="0"/>
              </a:rPr>
            </a:br>
            <a:br>
              <a:rPr lang="en-IN" sz="2200" b="1" i="1" dirty="0">
                <a:effectLst/>
                <a:latin typeface="Times New Roman" panose="02020603050405020304" pitchFamily="18" charset="0"/>
                <a:ea typeface="Times New Roman" panose="02020603050405020304" pitchFamily="18" charset="0"/>
              </a:rPr>
            </a:br>
            <a:r>
              <a:rPr lang="en-IN" sz="2400" b="1" i="1" dirty="0">
                <a:effectLst/>
                <a:latin typeface="Times New Roman" panose="02020603050405020304" pitchFamily="18" charset="0"/>
                <a:ea typeface="Times New Roman" panose="02020603050405020304" pitchFamily="18" charset="0"/>
              </a:rPr>
              <a:t>DEPARTMENT OF SHALYA TANTRA</a:t>
            </a:r>
            <a:br>
              <a:rPr lang="en-IN" sz="2200" i="1" dirty="0">
                <a:effectLst/>
                <a:latin typeface="Calibri" panose="020F0502020204030204" pitchFamily="34" charset="0"/>
                <a:ea typeface="Calibri" panose="020F0502020204030204" pitchFamily="34" charset="0"/>
              </a:rPr>
            </a:br>
            <a:endParaRPr lang="en-IN" sz="2200"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D2DB9F-8BF1-3501-29D0-C03834B05CB1}"/>
              </a:ext>
            </a:extLst>
          </p:cNvPr>
          <p:cNvSpPr>
            <a:spLocks noGrp="1"/>
          </p:cNvSpPr>
          <p:nvPr>
            <p:ph type="subTitle" idx="1"/>
          </p:nvPr>
        </p:nvSpPr>
        <p:spPr>
          <a:xfrm>
            <a:off x="704193" y="2228193"/>
            <a:ext cx="10857186" cy="4477407"/>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 Presenter:</a:t>
            </a:r>
          </a:p>
          <a:p>
            <a:pPr>
              <a:lnSpc>
                <a:spcPct val="100000"/>
              </a:lnSpc>
            </a:pPr>
            <a:r>
              <a:rPr lang="en-US" sz="1800" dirty="0">
                <a:latin typeface="Times New Roman" panose="02020603050405020304" pitchFamily="18" charset="0"/>
                <a:cs typeface="Times New Roman" panose="02020603050405020304" pitchFamily="18" charset="0"/>
              </a:rPr>
              <a:t>Dr. AISHWARYA BELLARY</a:t>
            </a:r>
          </a:p>
          <a:p>
            <a:pPr>
              <a:lnSpc>
                <a:spcPct val="100000"/>
              </a:lnSpc>
            </a:pP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PG SCHOLAR</a:t>
            </a:r>
          </a:p>
          <a:p>
            <a:pPr>
              <a:lnSpc>
                <a:spcPct val="100000"/>
              </a:lnSpc>
            </a:pPr>
            <a:r>
              <a:rPr lang="en-US" sz="1800" dirty="0">
                <a:latin typeface="Times New Roman" panose="02020603050405020304" pitchFamily="18" charset="0"/>
                <a:cs typeface="Times New Roman" panose="02020603050405020304" pitchFamily="18" charset="0"/>
              </a:rPr>
              <a:t>DEPARTMENT OF PG STUDIES IN SHALYA TANTRA</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GUIDE:                                                                                                                         CO-GUIDE</a:t>
            </a:r>
          </a:p>
          <a:p>
            <a:pPr algn="l"/>
            <a:r>
              <a:rPr lang="en-US" sz="1800" dirty="0">
                <a:latin typeface="Times New Roman" panose="02020603050405020304" pitchFamily="18" charset="0"/>
                <a:cs typeface="Times New Roman" panose="02020603050405020304" pitchFamily="18" charset="0"/>
              </a:rPr>
              <a:t>Dr ISHWAR KATTEWADI                                                                                           Dr. SHRIDHAR B. WADDAR</a:t>
            </a:r>
          </a:p>
          <a:p>
            <a:pPr algn="l"/>
            <a:r>
              <a:rPr lang="en-US" sz="1800" dirty="0">
                <a:latin typeface="Times New Roman" panose="02020603050405020304" pitchFamily="18" charset="0"/>
                <a:cs typeface="Times New Roman" panose="02020603050405020304" pitchFamily="18" charset="0"/>
              </a:rPr>
              <a:t>PROFESSOR                                                                                                                  ASSOCIATE PROFESSOR          </a:t>
            </a:r>
          </a:p>
          <a:p>
            <a:pPr algn="l"/>
            <a:r>
              <a:rPr lang="en-US" sz="1800" dirty="0">
                <a:latin typeface="Times New Roman" panose="02020603050405020304" pitchFamily="18" charset="0"/>
                <a:cs typeface="Times New Roman" panose="02020603050405020304" pitchFamily="18" charset="0"/>
              </a:rPr>
              <a:t>Department of Shalya Tantra                                                                                          Department of Shalya Tantra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37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A54C6-0A63-69A1-0AF6-82A2D1499388}"/>
              </a:ext>
            </a:extLst>
          </p:cNvPr>
          <p:cNvSpPr>
            <a:spLocks noGrp="1"/>
          </p:cNvSpPr>
          <p:nvPr>
            <p:ph idx="1"/>
          </p:nvPr>
        </p:nvSpPr>
        <p:spPr>
          <a:xfrm>
            <a:off x="417689" y="417689"/>
            <a:ext cx="11085689" cy="6310488"/>
          </a:xfrm>
        </p:spPr>
        <p:txBody>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PREVIOUS RESEARCH WORK</a:t>
            </a:r>
            <a:endParaRPr lang="en-IN" sz="24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Dane P R. A Comparative Study of Dhataki Choorna Avachoornana in The Management Of Dushta-Vrana. Shalya Tantra. Shri Radhakisan Toshniwal Ayurved Mahavidyalaya, Akola . 2006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Anoop Ajit . Role Of Aragwadha Avachoornana in The Management of Dushta Vrana. Sri Dharmasthala Manjunatheshwara College of Ayurveda and Hospital, Hassan. 2015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Surwade Veena. To Study The Shodhana Effect of Dhataki Choorna Avachoornana In Dushta Vrana. SMBT Ayurved College and Hospital, Igatpuri, Nashik. 1996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Chavan Avinash S . To Study the Effect Of Nirgundi Choorna Avachoornana On Pramehaja Vrana i.e., Diabetic Wounds. SMBT Ayurved College &amp; Hospital, Igatpuri, Nashik . 2005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193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D9159-91F2-AF34-1260-5D4F3E38B8C9}"/>
              </a:ext>
            </a:extLst>
          </p:cNvPr>
          <p:cNvSpPr>
            <a:spLocks noGrp="1"/>
          </p:cNvSpPr>
          <p:nvPr>
            <p:ph idx="1"/>
          </p:nvPr>
        </p:nvSpPr>
        <p:spPr>
          <a:xfrm>
            <a:off x="838200" y="683172"/>
            <a:ext cx="10515600" cy="5493791"/>
          </a:xfrm>
        </p:spPr>
        <p:txBody>
          <a:bodyPr/>
          <a:lstStyle/>
          <a:p>
            <a:pPr marL="0" indent="0" algn="ctr">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AIMS AND OBJECTIVES</a:t>
            </a:r>
            <a:endParaRPr lang="en-IN" sz="24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evaluate the effect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Kaseesadi Avachoornana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w.s.r to Non-Healing Ulcer.</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compare the effect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Kaseesadi </a:t>
            </a:r>
            <a:r>
              <a:rPr lang="en-IN"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vachoornana</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Aragwadha Avachoornana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w.s.r to Non-Healing Ulcer. </a:t>
            </a:r>
            <a:endParaRPr lang="en-IN" sz="2000" dirty="0">
              <a:effectLst/>
              <a:latin typeface="Times New Roman" panose="02020603050405020304" pitchFamily="18" charset="0"/>
              <a:ea typeface="Noto Sans Symbols"/>
              <a:cs typeface="Times New Roman" panose="02020603050405020304" pitchFamily="18" charset="0"/>
            </a:endParaRPr>
          </a:p>
          <a:p>
            <a:endParaRPr lang="en-IN" dirty="0"/>
          </a:p>
        </p:txBody>
      </p:sp>
    </p:spTree>
    <p:extLst>
      <p:ext uri="{BB962C8B-B14F-4D97-AF65-F5344CB8AC3E}">
        <p14:creationId xmlns:p14="http://schemas.microsoft.com/office/powerpoint/2010/main" val="28635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172D5-98B8-A2E1-04D5-C97B0863FE65}"/>
              </a:ext>
            </a:extLst>
          </p:cNvPr>
          <p:cNvSpPr>
            <a:spLocks noGrp="1"/>
          </p:cNvSpPr>
          <p:nvPr>
            <p:ph idx="1"/>
          </p:nvPr>
        </p:nvSpPr>
        <p:spPr>
          <a:xfrm>
            <a:off x="666044" y="519288"/>
            <a:ext cx="10687756" cy="6186311"/>
          </a:xfrm>
        </p:spPr>
        <p:txBody>
          <a:bodyPr>
            <a:normAutofit fontScale="92500" lnSpcReduction="20000"/>
          </a:bodyPr>
          <a:lstStyle/>
          <a:p>
            <a:pPr marL="0" indent="0" algn="ctr">
              <a:lnSpc>
                <a:spcPct val="115000"/>
              </a:lnSpc>
              <a:spcAft>
                <a:spcPts val="1000"/>
              </a:spcAft>
              <a:buNone/>
            </a:pPr>
            <a:r>
              <a:rPr lang="en-IN" sz="2600" b="1" dirty="0">
                <a:effectLst/>
                <a:latin typeface="Times New Roman" panose="02020603050405020304" pitchFamily="18" charset="0"/>
                <a:ea typeface="Times New Roman" panose="02020603050405020304" pitchFamily="18" charset="0"/>
              </a:rPr>
              <a:t>HYPOTHESIS</a:t>
            </a:r>
            <a:endParaRPr lang="en-IN" sz="26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200" b="1" dirty="0">
                <a:effectLst/>
                <a:latin typeface="Times New Roman" panose="02020603050405020304" pitchFamily="18" charset="0"/>
                <a:ea typeface="Times New Roman" panose="02020603050405020304" pitchFamily="18" charset="0"/>
              </a:rPr>
              <a:t>NULL HYPOTHESIS:</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0</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not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a:t>
            </a:r>
            <a:r>
              <a:rPr lang="en-IN" sz="2200" dirty="0">
                <a:latin typeface="Times New Roman" panose="02020603050405020304" pitchFamily="18" charset="0"/>
                <a:ea typeface="Times New Roman" panose="02020603050405020304" pitchFamily="18" charset="0"/>
              </a:rPr>
              <a:t>r</a:t>
            </a:r>
            <a:r>
              <a:rPr lang="en-IN" sz="2200" dirty="0">
                <a:effectLst/>
                <a:latin typeface="Times New Roman" panose="02020603050405020304" pitchFamily="18" charset="0"/>
                <a:ea typeface="Times New Roman" panose="02020603050405020304" pitchFamily="18" charset="0"/>
              </a:rPr>
              <a:t>.</a:t>
            </a:r>
            <a:endParaRPr lang="en-IN" sz="22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200" b="1" dirty="0">
                <a:effectLst/>
                <a:latin typeface="Times New Roman" panose="02020603050405020304" pitchFamily="18" charset="0"/>
                <a:ea typeface="Times New Roman" panose="02020603050405020304" pitchFamily="18" charset="0"/>
              </a:rPr>
              <a:t>ALTERNATE HYPOTHESIS:</a:t>
            </a:r>
            <a:endParaRPr lang="en-IN" sz="2200" dirty="0">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1</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 </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2</a:t>
            </a:r>
            <a:r>
              <a:rPr lang="en-IN" sz="2200" b="1"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more effective than </a:t>
            </a:r>
            <a:r>
              <a:rPr lang="en-IN" sz="2200" i="1" dirty="0">
                <a:effectLst/>
                <a:latin typeface="Times New Roman" panose="02020603050405020304" pitchFamily="18" charset="0"/>
                <a:ea typeface="Times New Roman" panose="02020603050405020304" pitchFamily="18" charset="0"/>
              </a:rPr>
              <a:t>Aragwadha </a:t>
            </a:r>
            <a:r>
              <a:rPr lang="en-IN" sz="2200" i="1" dirty="0">
                <a:latin typeface="Times New Roman" panose="02020603050405020304" pitchFamily="18" charset="0"/>
                <a:ea typeface="Times New Roman" panose="02020603050405020304" pitchFamily="18" charset="0"/>
              </a:rPr>
              <a:t>A</a:t>
            </a:r>
            <a:r>
              <a:rPr lang="en-IN" sz="2200" i="1" dirty="0">
                <a:effectLst/>
                <a:latin typeface="Times New Roman" panose="02020603050405020304" pitchFamily="18" charset="0"/>
                <a:ea typeface="Times New Roman" panose="02020603050405020304" pitchFamily="18" charset="0"/>
              </a:rPr>
              <a:t>vachoornana</a:t>
            </a:r>
            <a:r>
              <a:rPr lang="en-IN" sz="2200" dirty="0">
                <a:effectLst/>
                <a:latin typeface="Times New Roman" panose="02020603050405020304" pitchFamily="18" charset="0"/>
                <a:ea typeface="Times New Roman" panose="02020603050405020304" pitchFamily="18" charset="0"/>
              </a:rPr>
              <a:t>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3</a:t>
            </a:r>
            <a:r>
              <a:rPr lang="en-IN" sz="2200" dirty="0">
                <a:effectLst/>
                <a:latin typeface="Times New Roman" panose="02020603050405020304" pitchFamily="18" charset="0"/>
                <a:ea typeface="Times New Roman" panose="02020603050405020304" pitchFamily="18" charset="0"/>
              </a:rPr>
              <a:t>-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is less effective than </a:t>
            </a:r>
            <a:r>
              <a:rPr lang="en-IN" sz="2200" i="1" dirty="0">
                <a:effectLst/>
                <a:latin typeface="Times New Roman" panose="02020603050405020304" pitchFamily="18" charset="0"/>
                <a:ea typeface="Times New Roman" panose="02020603050405020304" pitchFamily="18" charset="0"/>
              </a:rPr>
              <a:t>Aragwadha Avachoornana </a:t>
            </a:r>
            <a:r>
              <a:rPr lang="en-IN" sz="2200" dirty="0">
                <a:effectLst/>
                <a:latin typeface="Times New Roman" panose="02020603050405020304" pitchFamily="18" charset="0"/>
                <a:ea typeface="Times New Roman" panose="02020603050405020304" pitchFamily="18" charset="0"/>
              </a:rPr>
              <a:t>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Non-Healing Ulcer. </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200" b="1" dirty="0">
                <a:effectLst/>
                <a:latin typeface="Times New Roman" panose="02020603050405020304" pitchFamily="18" charset="0"/>
                <a:ea typeface="Times New Roman" panose="02020603050405020304" pitchFamily="18" charset="0"/>
              </a:rPr>
              <a:t>H</a:t>
            </a:r>
            <a:r>
              <a:rPr lang="en-IN" sz="2200" b="1" baseline="-25000" dirty="0">
                <a:effectLst/>
                <a:latin typeface="Times New Roman" panose="02020603050405020304" pitchFamily="18" charset="0"/>
                <a:ea typeface="Times New Roman" panose="02020603050405020304" pitchFamily="18" charset="0"/>
              </a:rPr>
              <a:t>4</a:t>
            </a:r>
            <a:r>
              <a:rPr lang="en-IN" sz="2200" dirty="0">
                <a:effectLst/>
                <a:latin typeface="Times New Roman" panose="02020603050405020304" pitchFamily="18" charset="0"/>
                <a:ea typeface="Times New Roman" panose="02020603050405020304" pitchFamily="18" charset="0"/>
              </a:rPr>
              <a:t>- Both </a:t>
            </a:r>
            <a:r>
              <a:rPr lang="en-IN" sz="2200" i="1" dirty="0">
                <a:effectLst/>
                <a:latin typeface="Times New Roman" panose="02020603050405020304" pitchFamily="18" charset="0"/>
                <a:ea typeface="Times New Roman" panose="02020603050405020304" pitchFamily="18" charset="0"/>
              </a:rPr>
              <a:t>Kaseesadi avachoornana </a:t>
            </a:r>
            <a:r>
              <a:rPr lang="en-IN" sz="2200" dirty="0">
                <a:effectLst/>
                <a:latin typeface="Times New Roman" panose="02020603050405020304" pitchFamily="18" charset="0"/>
                <a:ea typeface="Times New Roman" panose="02020603050405020304" pitchFamily="18" charset="0"/>
              </a:rPr>
              <a:t>and </a:t>
            </a:r>
            <a:r>
              <a:rPr lang="en-IN" sz="2200" i="1" dirty="0">
                <a:effectLst/>
                <a:latin typeface="Times New Roman" panose="02020603050405020304" pitchFamily="18" charset="0"/>
                <a:ea typeface="Times New Roman" panose="02020603050405020304" pitchFamily="18" charset="0"/>
              </a:rPr>
              <a:t>Aragwadha Avachoornana </a:t>
            </a:r>
            <a:r>
              <a:rPr lang="en-IN" sz="2200" dirty="0">
                <a:effectLst/>
                <a:latin typeface="Times New Roman" panose="02020603050405020304" pitchFamily="18" charset="0"/>
                <a:ea typeface="Times New Roman" panose="02020603050405020304" pitchFamily="18" charset="0"/>
              </a:rPr>
              <a:t>are equally effective in the management of </a:t>
            </a:r>
            <a:r>
              <a:rPr lang="en-IN" sz="2200" i="1" dirty="0">
                <a:effectLst/>
                <a:latin typeface="Times New Roman" panose="02020603050405020304" pitchFamily="18" charset="0"/>
                <a:ea typeface="Times New Roman" panose="02020603050405020304" pitchFamily="18" charset="0"/>
              </a:rPr>
              <a:t>Dushta vrana </a:t>
            </a:r>
            <a:r>
              <a:rPr lang="en-IN" sz="2200" dirty="0">
                <a:effectLst/>
                <a:latin typeface="Times New Roman" panose="02020603050405020304" pitchFamily="18" charset="0"/>
                <a:ea typeface="Times New Roman" panose="02020603050405020304" pitchFamily="18" charset="0"/>
              </a:rPr>
              <a:t>w.s.r to Non healing Ulcer.</a:t>
            </a:r>
            <a:endParaRPr lang="en-IN" sz="22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4500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9560C-595E-4F09-6A6D-7F8CB715CA33}"/>
              </a:ext>
            </a:extLst>
          </p:cNvPr>
          <p:cNvSpPr>
            <a:spLocks noGrp="1"/>
          </p:cNvSpPr>
          <p:nvPr>
            <p:ph idx="1"/>
          </p:nvPr>
        </p:nvSpPr>
        <p:spPr>
          <a:xfrm>
            <a:off x="838200" y="778933"/>
            <a:ext cx="10515600" cy="5398030"/>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Calibri" panose="020F0502020204030204" pitchFamily="34" charset="0"/>
              </a:rPr>
              <a:t>MATERIAL AND METHODS</a:t>
            </a:r>
            <a:endParaRPr lang="en-IN" sz="24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4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MATERIALS:</a:t>
            </a:r>
            <a:endParaRPr lang="en-IN" sz="2000" dirty="0">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 SOURCE OF DATA</a:t>
            </a:r>
            <a:r>
              <a:rPr lang="en-IN" sz="2000"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marL="342900" lvl="0" indent="-342900" algn="just">
              <a:lnSpc>
                <a:spcPct val="115000"/>
              </a:lnSpc>
              <a:buFont typeface="+mj-lt"/>
              <a:buAutoNum type="alphaUcPeriod"/>
            </a:pPr>
            <a:r>
              <a:rPr lang="en-IN" sz="2000" b="1" dirty="0">
                <a:effectLst/>
                <a:latin typeface="Times New Roman" panose="02020603050405020304" pitchFamily="18" charset="0"/>
                <a:ea typeface="Calibri" panose="020F0502020204030204" pitchFamily="34" charset="0"/>
              </a:rPr>
              <a:t>LITERARY SOURCE:</a:t>
            </a:r>
            <a:endParaRPr lang="en-IN" sz="2000" b="1" dirty="0">
              <a:effectLst/>
              <a:latin typeface="Calibri" panose="020F0502020204030204" pitchFamily="34" charset="0"/>
              <a:ea typeface="Calibri" panose="020F0502020204030204" pitchFamily="34" charset="0"/>
            </a:endParaRPr>
          </a:p>
          <a:p>
            <a:pPr algn="just">
              <a:lnSpc>
                <a:spcPct val="115000"/>
              </a:lnSpc>
            </a:pPr>
            <a:r>
              <a:rPr lang="en-IN" sz="2000" dirty="0">
                <a:effectLst/>
                <a:latin typeface="Times New Roman" panose="02020603050405020304" pitchFamily="18" charset="0"/>
                <a:ea typeface="Calibri" panose="020F0502020204030204" pitchFamily="34" charset="0"/>
              </a:rPr>
              <a:t>All relevant </a:t>
            </a:r>
            <a:r>
              <a:rPr lang="en-IN" sz="2000" i="1" dirty="0">
                <a:effectLst/>
                <a:latin typeface="Times New Roman" panose="02020603050405020304" pitchFamily="18" charset="0"/>
                <a:ea typeface="Calibri" panose="020F0502020204030204" pitchFamily="34" charset="0"/>
              </a:rPr>
              <a:t>Ayurvedic</a:t>
            </a:r>
            <a:r>
              <a:rPr lang="en-IN" sz="2000" dirty="0">
                <a:effectLst/>
                <a:latin typeface="Times New Roman" panose="02020603050405020304" pitchFamily="18" charset="0"/>
                <a:ea typeface="Calibri" panose="020F0502020204030204" pitchFamily="34" charset="0"/>
              </a:rPr>
              <a:t> and Modern literatures textbooks regarding the disease and treatment will be reviewed and documented for the study.</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000" dirty="0">
                <a:effectLst/>
                <a:latin typeface="Times New Roman" panose="02020603050405020304" pitchFamily="18" charset="0"/>
                <a:ea typeface="Calibri" panose="020F0502020204030204" pitchFamily="34" charset="0"/>
              </a:rPr>
              <a:t>Relevant research articles, journals.</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2400" dirty="0">
              <a:effectLst/>
              <a:latin typeface="Calibri" panose="020F0502020204030204" pitchFamily="34" charset="0"/>
              <a:ea typeface="Calibri" panose="020F0502020204030204" pitchFamily="34"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1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B8CFA-0BD0-7325-8691-2373E4144E8A}"/>
              </a:ext>
            </a:extLst>
          </p:cNvPr>
          <p:cNvSpPr>
            <a:spLocks noGrp="1"/>
          </p:cNvSpPr>
          <p:nvPr>
            <p:ph idx="1"/>
          </p:nvPr>
        </p:nvSpPr>
        <p:spPr>
          <a:xfrm>
            <a:off x="838200" y="767644"/>
            <a:ext cx="10515600" cy="5409319"/>
          </a:xfrm>
        </p:spPr>
        <p:txBody>
          <a:bodyPr>
            <a:normAutofit lnSpcReduction="10000"/>
          </a:bodyPr>
          <a:lstStyle/>
          <a:p>
            <a:pPr marL="0" lvl="0" indent="0" algn="just">
              <a:lnSpc>
                <a:spcPct val="115000"/>
              </a:lnSpc>
              <a:spcAft>
                <a:spcPts val="1000"/>
              </a:spcAft>
              <a:buNone/>
            </a:pPr>
            <a:r>
              <a:rPr lang="en-IN" sz="1800" dirty="0">
                <a:latin typeface="Times New Roman" panose="02020603050405020304" pitchFamily="18" charset="0"/>
                <a:ea typeface="Calibri" panose="020F0502020204030204" pitchFamily="34" charset="0"/>
              </a:rPr>
              <a:t>B</a:t>
            </a:r>
            <a:r>
              <a:rPr lang="en-IN" sz="2000" b="1" dirty="0">
                <a:latin typeface="Times New Roman" panose="02020603050405020304" pitchFamily="18" charset="0"/>
                <a:ea typeface="Calibri" panose="020F0502020204030204" pitchFamily="34" charset="0"/>
              </a:rPr>
              <a:t>. SAMPLE SOURCE:</a:t>
            </a:r>
          </a:p>
          <a:p>
            <a:pPr marL="0" lvl="0" indent="0" algn="just">
              <a:lnSpc>
                <a:spcPct val="150000"/>
              </a:lnSpc>
              <a:spcAft>
                <a:spcPts val="1000"/>
              </a:spcAft>
              <a:buNone/>
            </a:pPr>
            <a:r>
              <a:rPr lang="en-IN" sz="2000" dirty="0">
                <a:effectLst/>
                <a:latin typeface="Times New Roman" panose="02020603050405020304" pitchFamily="18" charset="0"/>
                <a:ea typeface="Calibri" panose="020F0502020204030204" pitchFamily="34" charset="0"/>
              </a:rPr>
              <a:t>        Subjects fulfilling the inclusion criteria will be selected randomly from the OPD/IPD of     Shalya Tantra and Medical camps organized by Padma Ayurveda Hospital &amp; Research Centre, Terdal.</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Times New Roman" panose="02020603050405020304" pitchFamily="18" charset="0"/>
              </a:rPr>
              <a:t> </a:t>
            </a:r>
            <a:endParaRPr lang="en-IN" sz="20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C. </a:t>
            </a:r>
            <a:r>
              <a:rPr lang="en-IN" sz="2000" b="1" dirty="0">
                <a:effectLst/>
                <a:latin typeface="Times New Roman" panose="02020603050405020304" pitchFamily="18" charset="0"/>
                <a:ea typeface="Times New Roman" panose="02020603050405020304" pitchFamily="18" charset="0"/>
              </a:rPr>
              <a:t>DRUG SOURCE:</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18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Raw drugs will be collected from herbal garden or local market and its proper Identification and Authentication will be done in </a:t>
            </a:r>
            <a:r>
              <a:rPr lang="en-IN" sz="2000" i="1" dirty="0">
                <a:effectLst/>
                <a:latin typeface="Times New Roman" panose="02020603050405020304" pitchFamily="18" charset="0"/>
                <a:ea typeface="Times New Roman" panose="02020603050405020304" pitchFamily="18" charset="0"/>
              </a:rPr>
              <a:t>Dravya Guna</a:t>
            </a:r>
            <a:r>
              <a:rPr lang="en-IN" sz="2000" dirty="0">
                <a:effectLst/>
                <a:latin typeface="Times New Roman" panose="02020603050405020304" pitchFamily="18" charset="0"/>
                <a:ea typeface="Times New Roman" panose="02020603050405020304" pitchFamily="18" charset="0"/>
              </a:rPr>
              <a:t> Department. </a:t>
            </a:r>
            <a:r>
              <a:rPr lang="en-IN" sz="2000" i="1" dirty="0">
                <a:effectLst/>
                <a:latin typeface="Times New Roman" panose="02020603050405020304" pitchFamily="18" charset="0"/>
                <a:ea typeface="Times New Roman" panose="02020603050405020304" pitchFamily="18" charset="0"/>
              </a:rPr>
              <a:t>Kaseesadi choorna and Aragwadha Choorna</a:t>
            </a:r>
            <a:r>
              <a:rPr lang="en-IN" sz="2000" dirty="0">
                <a:effectLst/>
                <a:latin typeface="Times New Roman" panose="02020603050405020304" pitchFamily="18" charset="0"/>
                <a:ea typeface="Times New Roman" panose="02020603050405020304" pitchFamily="18" charset="0"/>
              </a:rPr>
              <a:t> will be prepared by classical reference in department of </a:t>
            </a:r>
            <a:r>
              <a:rPr lang="en-IN" sz="2000" i="1" dirty="0">
                <a:effectLst/>
                <a:latin typeface="Times New Roman" panose="02020603050405020304" pitchFamily="18" charset="0"/>
                <a:ea typeface="Times New Roman" panose="02020603050405020304" pitchFamily="18" charset="0"/>
              </a:rPr>
              <a:t>Rasa shastra</a:t>
            </a:r>
            <a:r>
              <a:rPr lang="en-IN" sz="2000" dirty="0">
                <a:effectLst/>
                <a:latin typeface="Times New Roman" panose="02020603050405020304" pitchFamily="18" charset="0"/>
                <a:ea typeface="Times New Roman" panose="02020603050405020304" pitchFamily="18" charset="0"/>
              </a:rPr>
              <a:t> and </a:t>
            </a:r>
            <a:r>
              <a:rPr lang="en-IN" sz="2000" i="1" dirty="0">
                <a:effectLst/>
                <a:latin typeface="Times New Roman" panose="02020603050405020304" pitchFamily="18" charset="0"/>
                <a:ea typeface="Times New Roman" panose="02020603050405020304" pitchFamily="18" charset="0"/>
              </a:rPr>
              <a:t>Bhaishajya Kalpana</a:t>
            </a:r>
            <a:r>
              <a:rPr lang="en-IN" sz="2000" dirty="0">
                <a:effectLst/>
                <a:latin typeface="Times New Roman" panose="02020603050405020304" pitchFamily="18" charset="0"/>
                <a:ea typeface="Times New Roman" panose="02020603050405020304" pitchFamily="18" charset="0"/>
              </a:rPr>
              <a:t> SDMT’s AMC, Terdal.</a:t>
            </a:r>
            <a:endParaRPr lang="en-IN" sz="2000" dirty="0">
              <a:effectLst/>
              <a:latin typeface="Calibri" panose="020F0502020204030204" pitchFamily="34" charset="0"/>
              <a:ea typeface="Calibri" panose="020F0502020204030204" pitchFamily="34" charset="0"/>
            </a:endParaRPr>
          </a:p>
          <a:p>
            <a:pPr marL="0" indent="0">
              <a:lnSpc>
                <a:spcPct val="150000"/>
              </a:lnSpc>
              <a:buNone/>
            </a:pPr>
            <a:endParaRPr lang="en-IN" dirty="0"/>
          </a:p>
        </p:txBody>
      </p:sp>
    </p:spTree>
    <p:extLst>
      <p:ext uri="{BB962C8B-B14F-4D97-AF65-F5344CB8AC3E}">
        <p14:creationId xmlns:p14="http://schemas.microsoft.com/office/powerpoint/2010/main" val="340151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9C325-154D-D285-AFC2-A3E5214BCD26}"/>
              </a:ext>
            </a:extLst>
          </p:cNvPr>
          <p:cNvSpPr>
            <a:spLocks noGrp="1"/>
          </p:cNvSpPr>
          <p:nvPr>
            <p:ph idx="1"/>
          </p:nvPr>
        </p:nvSpPr>
        <p:spPr>
          <a:xfrm>
            <a:off x="838200" y="790222"/>
            <a:ext cx="10515600" cy="5386741"/>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METHODS OF COLLECTION OF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IN" sz="2000" dirty="0">
                <a:effectLst/>
                <a:latin typeface="Times New Roman" panose="02020603050405020304" pitchFamily="18" charset="0"/>
                <a:ea typeface="Calibri" panose="020F0502020204030204" pitchFamily="34" charset="0"/>
              </a:rPr>
              <a:t>Patients irrespective of gender, religion, socio-economic status, place, who are presented with classical sign and symptoms of</a:t>
            </a:r>
            <a:r>
              <a:rPr lang="en-IN" sz="2000" i="1" dirty="0">
                <a:effectLst/>
                <a:latin typeface="Times New Roman" panose="02020603050405020304" pitchFamily="18" charset="0"/>
                <a:ea typeface="Calibri" panose="020F0502020204030204" pitchFamily="34" charset="0"/>
              </a:rPr>
              <a:t> Dushta vrana,</a:t>
            </a:r>
            <a:r>
              <a:rPr lang="en-IN" sz="2000" dirty="0">
                <a:effectLst/>
                <a:latin typeface="Times New Roman" panose="02020603050405020304" pitchFamily="18" charset="0"/>
                <a:ea typeface="Calibri" panose="020F0502020204030204" pitchFamily="34" charset="0"/>
              </a:rPr>
              <a:t> will be selected for study.</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rPr>
              <a:t>     </a:t>
            </a:r>
            <a:r>
              <a:rPr lang="en-IN" sz="2000" b="1" dirty="0">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  Study design</a:t>
            </a:r>
            <a:r>
              <a:rPr lang="en-IN" sz="20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 Randomised Comparative Clinical Study between two groups</a:t>
            </a:r>
            <a:r>
              <a:rPr lang="en-IN" sz="2000" dirty="0">
                <a:latin typeface="Times New Roman" panose="02020603050405020304" pitchFamily="18" charset="0"/>
                <a:ea typeface="Calibri" panose="020F0502020204030204" pitchFamily="34" charset="0"/>
              </a:rPr>
              <a:t>.</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rPr>
              <a:t> 	 Sample size – </a:t>
            </a:r>
            <a:r>
              <a:rPr lang="en-IN" sz="2000" dirty="0">
                <a:effectLst/>
                <a:latin typeface="Times New Roman" panose="02020603050405020304" pitchFamily="18" charset="0"/>
                <a:ea typeface="Calibri" panose="020F0502020204030204" pitchFamily="34" charset="0"/>
              </a:rPr>
              <a:t>40</a:t>
            </a:r>
            <a:endParaRPr lang="en-IN" sz="2000" dirty="0">
              <a:effectLst/>
              <a:latin typeface="Calibri" panose="020F0502020204030204" pitchFamily="34" charset="0"/>
              <a:ea typeface="Calibri" panose="020F0502020204030204" pitchFamily="34" charset="0"/>
            </a:endParaRPr>
          </a:p>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SELECTION CRITERIA</a:t>
            </a:r>
            <a:endParaRPr lang="en-IN" sz="2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IN" sz="2000" dirty="0">
                <a:effectLst/>
                <a:latin typeface="Times New Roman" panose="02020603050405020304" pitchFamily="18" charset="0"/>
                <a:ea typeface="Times New Roman" panose="02020603050405020304" pitchFamily="18" charset="0"/>
              </a:rPr>
              <a:t>DIAGNOSTIC CRITERIA</a:t>
            </a: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The diagnosis is based on Subjetive and objective criteria.</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42022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570FC-F994-6A36-DCB1-D9B7358039A0}"/>
              </a:ext>
            </a:extLst>
          </p:cNvPr>
          <p:cNvSpPr>
            <a:spLocks noGrp="1"/>
          </p:cNvSpPr>
          <p:nvPr>
            <p:ph idx="1"/>
          </p:nvPr>
        </p:nvSpPr>
        <p:spPr>
          <a:xfrm>
            <a:off x="383822" y="282222"/>
            <a:ext cx="10969978" cy="6575778"/>
          </a:xfrm>
        </p:spPr>
        <p:txBody>
          <a:bodyPr>
            <a:normAutofit/>
          </a:bodyPr>
          <a:lstStyle/>
          <a:p>
            <a:pPr marL="0" indent="0" algn="just">
              <a:lnSpc>
                <a:spcPct val="115000"/>
              </a:lnSpc>
              <a:spcAft>
                <a:spcPts val="1000"/>
              </a:spcAft>
              <a:buNone/>
            </a:pPr>
            <a:r>
              <a:rPr lang="en-IN" sz="2600" b="1" dirty="0">
                <a:solidFill>
                  <a:srgbClr val="000000"/>
                </a:solidFill>
                <a:effectLst/>
                <a:latin typeface="Times New Roman" panose="02020603050405020304" pitchFamily="18" charset="0"/>
                <a:ea typeface="Times New Roman" panose="02020603050405020304" pitchFamily="18" charset="0"/>
              </a:rPr>
              <a:t>A</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INCLUSION CRITERIA</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Wounds of first and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 grade.</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Wound associated with less discharge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foul smell.</a:t>
            </a:r>
          </a:p>
          <a:p>
            <a:pPr algn="just">
              <a:lnSpc>
                <a:spcPct val="150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Patient between Age group of 30 to 50 yrs.</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EXCLUSION CRITERIA</a:t>
            </a: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Wound of third and fourth grade.</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Patient with immunocompromised status.</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Wound associated with bone involvement.</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tabLst>
                <a:tab pos="2865755" algn="ctr"/>
              </a:tabLst>
            </a:pPr>
            <a:r>
              <a:rPr lang="en-IN" sz="2000" dirty="0">
                <a:effectLst/>
                <a:latin typeface="Times New Roman" panose="02020603050405020304" pitchFamily="18" charset="0"/>
                <a:ea typeface="Times New Roman" panose="02020603050405020304" pitchFamily="18" charset="0"/>
              </a:rPr>
              <a:t>Hyper granulation tissue.</a:t>
            </a:r>
            <a:endParaRPr lang="en-IN" sz="20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0" algn="just">
              <a:lnSpc>
                <a:spcPct val="115000"/>
              </a:lnSpc>
              <a:spcAft>
                <a:spcPts val="1000"/>
              </a:spcAft>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2865755" algn="ctr"/>
              </a:tabLst>
            </a:pP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85365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801F9-DD54-9262-8B0C-A3D087B4DB5C}"/>
              </a:ext>
            </a:extLst>
          </p:cNvPr>
          <p:cNvSpPr>
            <a:spLocks noGrp="1"/>
          </p:cNvSpPr>
          <p:nvPr>
            <p:ph idx="1"/>
          </p:nvPr>
        </p:nvSpPr>
        <p:spPr>
          <a:xfrm>
            <a:off x="759178" y="338667"/>
            <a:ext cx="10515600" cy="5994400"/>
          </a:xfrm>
        </p:spPr>
        <p:txBody>
          <a:bodyPr>
            <a:normAutofit lnSpcReduction="10000"/>
          </a:bodyPr>
          <a:lstStyle/>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WITHDRAWAL CRITERIA: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During the course of treatment if any serious condition or serious adverse effect occurs and patient not following the instructions or patient herself/himself wants to withdraw from the study such patients may be withdrawn from the study.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457200" algn="l"/>
                <a:tab pos="914400" algn="l"/>
                <a:tab pos="1828800" algn="l"/>
              </a:tabLst>
            </a:pPr>
            <a:r>
              <a:rPr lang="en-IN" sz="2000" b="1" dirty="0">
                <a:effectLst/>
                <a:latin typeface="Times New Roman" panose="02020603050405020304" pitchFamily="18" charset="0"/>
                <a:ea typeface="Calibri" panose="020F0502020204030204" pitchFamily="34" charset="0"/>
              </a:rPr>
              <a:t>DROP-OUTS</a:t>
            </a:r>
            <a:endParaRPr lang="en-IN" sz="2000" dirty="0">
              <a:effectLst/>
              <a:latin typeface="Calibri" panose="020F0502020204030204" pitchFamily="34" charset="0"/>
              <a:ea typeface="Calibri" panose="020F0502020204030204" pitchFamily="34" charset="0"/>
            </a:endParaRPr>
          </a:p>
          <a:p>
            <a:pPr>
              <a:lnSpc>
                <a:spcPct val="115000"/>
              </a:lnSpc>
              <a:spcAft>
                <a:spcPts val="1000"/>
              </a:spcAft>
            </a:pPr>
            <a:r>
              <a:rPr lang="en-IN" sz="2000" dirty="0">
                <a:effectLst/>
                <a:latin typeface="Times New Roman" panose="02020603050405020304" pitchFamily="18" charset="0"/>
                <a:ea typeface="Times New Roman" panose="02020603050405020304" pitchFamily="18" charset="0"/>
              </a:rPr>
              <a:t>An attempt shall be made to record the reason for dropouts, if any during the clinical trial</a:t>
            </a:r>
            <a:r>
              <a:rPr lang="en-IN" sz="2000" dirty="0">
                <a:effectLst/>
                <a:latin typeface="Calibri" panose="020F0502020204030204" pitchFamily="34" charset="0"/>
                <a:ea typeface="Calibri" panose="020F0502020204030204" pitchFamily="34" charset="0"/>
              </a:rPr>
              <a:t>.</a:t>
            </a: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 INVESTIGATIONS</a:t>
            </a:r>
            <a:endParaRPr lang="en-IN" sz="2000" b="1" dirty="0">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 CBC</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CT-BT </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RBS</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HbA1c</a:t>
            </a:r>
            <a:endParaRPr lang="en-IN" sz="18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rPr>
              <a:t>HbsAG &amp; HIV (If necessary)</a:t>
            </a: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05338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28C4A-ACA3-A88A-2955-7713047D1713}"/>
              </a:ext>
            </a:extLst>
          </p:cNvPr>
          <p:cNvSpPr>
            <a:spLocks noGrp="1"/>
          </p:cNvSpPr>
          <p:nvPr>
            <p:ph idx="1"/>
          </p:nvPr>
        </p:nvSpPr>
        <p:spPr>
          <a:xfrm>
            <a:off x="838200" y="632178"/>
            <a:ext cx="10515600" cy="6005689"/>
          </a:xfrm>
        </p:spPr>
        <p:txBody>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 RESEARCH/STUDY DESIGN</a:t>
            </a:r>
            <a:endParaRPr lang="en-IN" sz="24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METHODOLOGY: </a:t>
            </a:r>
            <a:endParaRPr lang="en-IN" sz="2000" dirty="0">
              <a:effectLst/>
              <a:latin typeface="Calibri" panose="020F0502020204030204" pitchFamily="34" charset="0"/>
              <a:ea typeface="Calibri" panose="020F0502020204030204" pitchFamily="34" charset="0"/>
            </a:endParaRPr>
          </a:p>
          <a:p>
            <a:pPr marL="457200" algn="just">
              <a:lnSpc>
                <a:spcPct val="115000"/>
              </a:lnSpc>
              <a:spcAft>
                <a:spcPts val="1000"/>
              </a:spcAft>
            </a:pPr>
            <a:r>
              <a:rPr lang="en-IN" sz="2000" dirty="0">
                <a:effectLst/>
                <a:latin typeface="Times New Roman" panose="02020603050405020304" pitchFamily="18" charset="0"/>
                <a:ea typeface="Calibri" panose="020F0502020204030204" pitchFamily="34" charset="0"/>
              </a:rPr>
              <a:t>Enrolment of the 40 subjects, for the comparative clinical study with pre and post-test criteria. Consent will be taken, then screening of the subject is done and the data will be recorded specially in two group prepared in case report form with a complete history, examination and necessary assessments.</a:t>
            </a:r>
          </a:p>
          <a:p>
            <a:pPr indent="0" algn="just">
              <a:lnSpc>
                <a:spcPct val="115000"/>
              </a:lnSpc>
              <a:spcAft>
                <a:spcPts val="1000"/>
              </a:spcAft>
              <a:buNone/>
            </a:pPr>
            <a:r>
              <a:rPr lang="en-IN" sz="2000" dirty="0">
                <a:latin typeface="Times New Roman" panose="02020603050405020304" pitchFamily="18" charset="0"/>
                <a:ea typeface="Calibri" panose="020F0502020204030204" pitchFamily="34" charset="0"/>
              </a:rPr>
              <a:t>          </a:t>
            </a:r>
          </a:p>
          <a:p>
            <a:pPr indent="0" algn="just">
              <a:lnSpc>
                <a:spcPct val="115000"/>
              </a:lnSpc>
              <a:spcAft>
                <a:spcPts val="1000"/>
              </a:spcAft>
              <a:buNone/>
            </a:pPr>
            <a:r>
              <a:rPr lang="en-IN" sz="2000" dirty="0">
                <a:effectLst/>
                <a:latin typeface="Times New Roman" panose="02020603050405020304" pitchFamily="18" charset="0"/>
                <a:ea typeface="Calibri" panose="020F0502020204030204" pitchFamily="34" charset="0"/>
              </a:rPr>
              <a:t>       </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
        <p:nvSpPr>
          <p:cNvPr id="5" name="Rectangle 1">
            <a:extLst>
              <a:ext uri="{FF2B5EF4-FFF2-40B4-BE49-F238E27FC236}">
                <a16:creationId xmlns:a16="http://schemas.microsoft.com/office/drawing/2014/main" id="{1495B506-C9A8-26B9-DA3D-DFF0EB4EFBA0}"/>
              </a:ext>
            </a:extLst>
          </p:cNvPr>
          <p:cNvSpPr>
            <a:spLocks noChangeArrowheads="1"/>
          </p:cNvSpPr>
          <p:nvPr/>
        </p:nvSpPr>
        <p:spPr bwMode="auto">
          <a:xfrm>
            <a:off x="3462338" y="309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6">
            <a:extLst>
              <a:ext uri="{FF2B5EF4-FFF2-40B4-BE49-F238E27FC236}">
                <a16:creationId xmlns:a16="http://schemas.microsoft.com/office/drawing/2014/main" id="{7E64CAD3-93B0-A58F-385B-5B1CD03693A2}"/>
              </a:ext>
            </a:extLst>
          </p:cNvPr>
          <p:cNvGraphicFramePr>
            <a:graphicFrameLocks noGrp="1"/>
          </p:cNvGraphicFramePr>
          <p:nvPr>
            <p:extLst>
              <p:ext uri="{D42A27DB-BD31-4B8C-83A1-F6EECF244321}">
                <p14:modId xmlns:p14="http://schemas.microsoft.com/office/powerpoint/2010/main" val="3579382836"/>
              </p:ext>
            </p:extLst>
          </p:nvPr>
        </p:nvGraphicFramePr>
        <p:xfrm>
          <a:off x="1885244" y="4201724"/>
          <a:ext cx="8127999" cy="1493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550893258"/>
                    </a:ext>
                  </a:extLst>
                </a:gridCol>
                <a:gridCol w="3443111">
                  <a:extLst>
                    <a:ext uri="{9D8B030D-6E8A-4147-A177-3AD203B41FA5}">
                      <a16:colId xmlns:a16="http://schemas.microsoft.com/office/drawing/2014/main" val="40102235"/>
                    </a:ext>
                  </a:extLst>
                </a:gridCol>
                <a:gridCol w="4075288">
                  <a:extLst>
                    <a:ext uri="{9D8B030D-6E8A-4147-A177-3AD203B41FA5}">
                      <a16:colId xmlns:a16="http://schemas.microsoft.com/office/drawing/2014/main" val="2193368501"/>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SL.NO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Group</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Drug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79693"/>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Trial group(A)</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Kaseesadi choorna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6465441"/>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Control group(B)</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Aragwadha choorna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0629234"/>
                  </a:ext>
                </a:extLst>
              </a:tr>
            </a:tbl>
          </a:graphicData>
        </a:graphic>
      </p:graphicFrame>
    </p:spTree>
    <p:extLst>
      <p:ext uri="{BB962C8B-B14F-4D97-AF65-F5344CB8AC3E}">
        <p14:creationId xmlns:p14="http://schemas.microsoft.com/office/powerpoint/2010/main" val="386549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B6B6DFB-7F2B-9742-60EC-F37A8B78DD87}"/>
              </a:ext>
            </a:extLst>
          </p:cNvPr>
          <p:cNvSpPr>
            <a:spLocks noGrp="1"/>
          </p:cNvSpPr>
          <p:nvPr>
            <p:ph idx="1"/>
          </p:nvPr>
        </p:nvSpPr>
        <p:spPr>
          <a:xfrm>
            <a:off x="747889" y="748483"/>
            <a:ext cx="10515600" cy="5556074"/>
          </a:xfrm>
        </p:spPr>
        <p:txBody>
          <a:bodyPr/>
          <a:lstStyle/>
          <a:p>
            <a:pPr marL="0" indent="0" algn="just">
              <a:lnSpc>
                <a:spcPct val="115000"/>
              </a:lnSpc>
              <a:spcAft>
                <a:spcPts val="1000"/>
              </a:spcAft>
              <a:buNone/>
            </a:pPr>
            <a:endParaRPr lang="en-IN" sz="1800" dirty="0">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INTERVENTION</a:t>
            </a:r>
          </a:p>
          <a:p>
            <a:pPr marL="0" indent="0" algn="just">
              <a:lnSpc>
                <a:spcPct val="115000"/>
              </a:lnSpc>
              <a:spcAft>
                <a:spcPts val="1000"/>
              </a:spcAft>
              <a:buNone/>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1" name="Rectangle 3">
            <a:extLst>
              <a:ext uri="{FF2B5EF4-FFF2-40B4-BE49-F238E27FC236}">
                <a16:creationId xmlns:a16="http://schemas.microsoft.com/office/drawing/2014/main" id="{EA0B89F2-5AEC-55A6-A5C5-B9EDECAF4718}"/>
              </a:ext>
            </a:extLst>
          </p:cNvPr>
          <p:cNvSpPr>
            <a:spLocks noChangeArrowheads="1"/>
          </p:cNvSpPr>
          <p:nvPr/>
        </p:nvSpPr>
        <p:spPr bwMode="auto">
          <a:xfrm>
            <a:off x="3260725" y="2936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3">
            <a:extLst>
              <a:ext uri="{FF2B5EF4-FFF2-40B4-BE49-F238E27FC236}">
                <a16:creationId xmlns:a16="http://schemas.microsoft.com/office/drawing/2014/main" id="{DBB58201-8266-67D5-6051-325B356BE404}"/>
              </a:ext>
            </a:extLst>
          </p:cNvPr>
          <p:cNvGraphicFramePr>
            <a:graphicFrameLocks noGrp="1"/>
          </p:cNvGraphicFramePr>
          <p:nvPr>
            <p:extLst>
              <p:ext uri="{D42A27DB-BD31-4B8C-83A1-F6EECF244321}">
                <p14:modId xmlns:p14="http://schemas.microsoft.com/office/powerpoint/2010/main" val="2276984349"/>
              </p:ext>
            </p:extLst>
          </p:nvPr>
        </p:nvGraphicFramePr>
        <p:xfrm>
          <a:off x="1715911" y="2065867"/>
          <a:ext cx="8127999" cy="4408422"/>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4096119365"/>
                    </a:ext>
                  </a:extLst>
                </a:gridCol>
                <a:gridCol w="2709333">
                  <a:extLst>
                    <a:ext uri="{9D8B030D-6E8A-4147-A177-3AD203B41FA5}">
                      <a16:colId xmlns:a16="http://schemas.microsoft.com/office/drawing/2014/main" val="2356488845"/>
                    </a:ext>
                  </a:extLst>
                </a:gridCol>
                <a:gridCol w="2709333">
                  <a:extLst>
                    <a:ext uri="{9D8B030D-6E8A-4147-A177-3AD203B41FA5}">
                      <a16:colId xmlns:a16="http://schemas.microsoft.com/office/drawing/2014/main" val="2423852579"/>
                    </a:ext>
                  </a:extLst>
                </a:gridCol>
              </a:tblGrid>
              <a:tr h="501057">
                <a:tc>
                  <a:txBody>
                    <a:bodyPr/>
                    <a:lstStyle/>
                    <a:p>
                      <a:r>
                        <a:rPr lang="en-US" sz="2000" dirty="0">
                          <a:latin typeface="Times New Roman" panose="02020603050405020304" pitchFamily="18" charset="0"/>
                          <a:cs typeface="Times New Roman" panose="02020603050405020304" pitchFamily="18" charset="0"/>
                        </a:rPr>
                        <a:t>Subject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Group 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Group B</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3494564"/>
                  </a:ext>
                </a:extLst>
              </a:tr>
              <a:tr h="501057">
                <a:tc>
                  <a:txBody>
                    <a:bodyPr/>
                    <a:lstStyle/>
                    <a:p>
                      <a:r>
                        <a:rPr lang="en-US" sz="2000" dirty="0">
                          <a:latin typeface="Times New Roman" panose="02020603050405020304" pitchFamily="18" charset="0"/>
                          <a:cs typeface="Times New Roman" panose="02020603050405020304" pitchFamily="18" charset="0"/>
                        </a:rPr>
                        <a:t>Route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External</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External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70332"/>
                  </a:ext>
                </a:extLst>
              </a:tr>
              <a:tr h="501057">
                <a:tc>
                  <a:txBody>
                    <a:bodyPr/>
                    <a:lstStyle/>
                    <a:p>
                      <a:r>
                        <a:rPr lang="en-US" sz="2000" dirty="0">
                          <a:latin typeface="Times New Roman" panose="02020603050405020304" pitchFamily="18" charset="0"/>
                          <a:cs typeface="Times New Roman" panose="02020603050405020304" pitchFamily="18" charset="0"/>
                        </a:rPr>
                        <a:t>Sample size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5181384"/>
                  </a:ext>
                </a:extLst>
              </a:tr>
              <a:tr h="501057">
                <a:tc>
                  <a:txBody>
                    <a:bodyPr/>
                    <a:lstStyle/>
                    <a:p>
                      <a:r>
                        <a:rPr lang="en-US" sz="2000" dirty="0">
                          <a:latin typeface="Times New Roman" panose="02020603050405020304" pitchFamily="18" charset="0"/>
                          <a:cs typeface="Times New Roman" panose="02020603050405020304" pitchFamily="18" charset="0"/>
                        </a:rPr>
                        <a:t>Medicine</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Kaseesadi choorna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Aragwadha choorna</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0819550"/>
                  </a:ext>
                </a:extLst>
              </a:tr>
              <a:tr h="501057">
                <a:tc>
                  <a:txBody>
                    <a:bodyPr/>
                    <a:lstStyle/>
                    <a:p>
                      <a:r>
                        <a:rPr lang="en-US" sz="2000" dirty="0">
                          <a:latin typeface="Times New Roman" panose="02020603050405020304" pitchFamily="18" charset="0"/>
                          <a:cs typeface="Times New Roman" panose="02020603050405020304" pitchFamily="18" charset="0"/>
                        </a:rPr>
                        <a:t>Dose</a:t>
                      </a:r>
                    </a:p>
                  </a:txBody>
                  <a:tcPr/>
                </a:tc>
                <a:tc>
                  <a:txBody>
                    <a:bodyPr/>
                    <a:lstStyle/>
                    <a:p>
                      <a:r>
                        <a:rPr lang="en-US" sz="2000" dirty="0">
                          <a:latin typeface="Times New Roman" panose="02020603050405020304" pitchFamily="18" charset="0"/>
                          <a:cs typeface="Times New Roman" panose="02020603050405020304" pitchFamily="18" charset="0"/>
                        </a:rPr>
                        <a:t>Based on wound size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Based on wound size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3959823"/>
                  </a:ext>
                </a:extLst>
              </a:tr>
              <a:tr h="445009">
                <a:tc>
                  <a:txBody>
                    <a:bodyPr/>
                    <a:lstStyle/>
                    <a:p>
                      <a:r>
                        <a:rPr lang="en-US" sz="2000" dirty="0">
                          <a:latin typeface="Times New Roman" panose="02020603050405020304" pitchFamily="18" charset="0"/>
                          <a:cs typeface="Times New Roman" panose="02020603050405020304" pitchFamily="18" charset="0"/>
                        </a:rPr>
                        <a:t>Duration of the intervention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Alternate day for one month</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Alternate day for one month</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2447245"/>
                  </a:ext>
                </a:extLst>
              </a:tr>
              <a:tr h="613495">
                <a:tc>
                  <a:txBody>
                    <a:bodyPr/>
                    <a:lstStyle/>
                    <a:p>
                      <a:r>
                        <a:rPr lang="en-US" sz="2000" dirty="0">
                          <a:latin typeface="Times New Roman" panose="02020603050405020304" pitchFamily="18" charset="0"/>
                          <a:cs typeface="Times New Roman" panose="02020603050405020304" pitchFamily="18" charset="0"/>
                        </a:rPr>
                        <a:t>Assessment will be done 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0</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,21</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st</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0</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,7</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,14</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,21</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st</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,28</a:t>
                      </a:r>
                      <a:r>
                        <a:rPr lang="en-IN" sz="2000" kern="1200" baseline="30000" dirty="0">
                          <a:solidFill>
                            <a:schemeClr val="tx1"/>
                          </a:solidFill>
                          <a:effectLst/>
                          <a:latin typeface="Times New Roman" panose="02020603050405020304" pitchFamily="18" charset="0"/>
                          <a:ea typeface="+mn-ea"/>
                          <a:cs typeface="Times New Roman" panose="02020603050405020304" pitchFamily="18" charset="0"/>
                        </a:rPr>
                        <a:t>th </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day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3757337"/>
                  </a:ext>
                </a:extLst>
              </a:tr>
              <a:tr h="501057">
                <a:tc>
                  <a:txBody>
                    <a:bodyPr/>
                    <a:lstStyle/>
                    <a:p>
                      <a:r>
                        <a:rPr lang="en-US" sz="2000" dirty="0">
                          <a:latin typeface="Times New Roman" panose="02020603050405020304" pitchFamily="18" charset="0"/>
                          <a:cs typeface="Times New Roman" panose="02020603050405020304" pitchFamily="18" charset="0"/>
                        </a:rPr>
                        <a:t>Follow up</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2077316"/>
                  </a:ext>
                </a:extLst>
              </a:tr>
            </a:tbl>
          </a:graphicData>
        </a:graphic>
      </p:graphicFrame>
    </p:spTree>
    <p:extLst>
      <p:ext uri="{BB962C8B-B14F-4D97-AF65-F5344CB8AC3E}">
        <p14:creationId xmlns:p14="http://schemas.microsoft.com/office/powerpoint/2010/main" val="39966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DBAE8-7DD3-8DCC-C0B4-141263D0A05C}"/>
              </a:ext>
            </a:extLst>
          </p:cNvPr>
          <p:cNvSpPr>
            <a:spLocks noGrp="1"/>
          </p:cNvSpPr>
          <p:nvPr>
            <p:ph idx="1"/>
          </p:nvPr>
        </p:nvSpPr>
        <p:spPr>
          <a:xfrm>
            <a:off x="838200" y="672662"/>
            <a:ext cx="10515600" cy="5504301"/>
          </a:xfrm>
        </p:spPr>
        <p:txBody>
          <a:bodyPr>
            <a:normAutofit/>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   NEED FOR THE STUDY</a:t>
            </a:r>
            <a:endParaRPr lang="en-IN" sz="2400" dirty="0">
              <a:effectLst/>
              <a:latin typeface="Calibri" panose="020F0502020204030204" pitchFamily="34" charset="0"/>
              <a:ea typeface="Calibri" panose="020F0502020204030204" pitchFamily="34" charset="0"/>
            </a:endParaRPr>
          </a:p>
          <a:p>
            <a:pPr algn="just">
              <a:lnSpc>
                <a:spcPct val="150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is the most common disease and frequently encountered problem faced in surgical practice. The knowledge of wound is known since antiquity. Meaning of vrana is “</a:t>
            </a:r>
            <a:r>
              <a:rPr lang="en-IN" sz="2000" i="1" dirty="0">
                <a:solidFill>
                  <a:srgbClr val="000000"/>
                </a:solidFill>
                <a:effectLst/>
                <a:latin typeface="Times New Roman" panose="02020603050405020304" pitchFamily="18" charset="0"/>
                <a:ea typeface="Times New Roman" panose="02020603050405020304" pitchFamily="18" charset="0"/>
              </a:rPr>
              <a:t>Vrana gatra vichoornane”</a:t>
            </a:r>
            <a:r>
              <a:rPr lang="en-IN" sz="2000" baseline="30000" dirty="0">
                <a:solidFill>
                  <a:srgbClr val="000000"/>
                </a:solidFill>
                <a:effectLst/>
                <a:latin typeface="Times New Roman" panose="02020603050405020304" pitchFamily="18" charset="0"/>
                <a:ea typeface="Times New Roman" panose="02020603050405020304" pitchFamily="18" charset="0"/>
              </a:rPr>
              <a:t>1</a:t>
            </a:r>
            <a:r>
              <a:rPr lang="en-IN" sz="1800" baseline="30000" dirty="0">
                <a:solidFill>
                  <a:srgbClr val="000000"/>
                </a:solidFill>
                <a:effectLst/>
                <a:latin typeface="Times New Roman" panose="02020603050405020304" pitchFamily="18" charset="0"/>
                <a:ea typeface="Times New Roman" panose="02020603050405020304" pitchFamily="18" charset="0"/>
              </a:rPr>
              <a:t>.</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is widely described in chapter of </a:t>
            </a:r>
            <a:r>
              <a:rPr lang="en-IN" sz="2000" i="1" dirty="0">
                <a:solidFill>
                  <a:srgbClr val="000000"/>
                </a:solidFill>
                <a:effectLst/>
                <a:latin typeface="Times New Roman" panose="02020603050405020304" pitchFamily="18" charset="0"/>
                <a:ea typeface="Times New Roman" panose="02020603050405020304" pitchFamily="18" charset="0"/>
              </a:rPr>
              <a:t>Shalya tantra </a:t>
            </a:r>
            <a:r>
              <a:rPr lang="en-IN" sz="2000" dirty="0">
                <a:solidFill>
                  <a:srgbClr val="000000"/>
                </a:solidFill>
                <a:effectLst/>
                <a:latin typeface="Times New Roman" panose="02020603050405020304" pitchFamily="18" charset="0"/>
                <a:ea typeface="Times New Roman" panose="02020603050405020304" pitchFamily="18" charset="0"/>
              </a:rPr>
              <a:t>by </a:t>
            </a:r>
            <a:r>
              <a:rPr lang="en-IN" sz="2000" i="1" dirty="0">
                <a:solidFill>
                  <a:srgbClr val="000000"/>
                </a:solidFill>
                <a:effectLst/>
                <a:latin typeface="Times New Roman" panose="02020603050405020304" pitchFamily="18" charset="0"/>
                <a:ea typeface="Times New Roman" panose="02020603050405020304" pitchFamily="18" charset="0"/>
              </a:rPr>
              <a:t>Acharya Sushruta</a:t>
            </a:r>
            <a:r>
              <a:rPr lang="en-IN" sz="2000" dirty="0">
                <a:solidFill>
                  <a:srgbClr val="000000"/>
                </a:solidFill>
                <a:effectLst/>
                <a:latin typeface="Times New Roman" panose="02020603050405020304" pitchFamily="18" charset="0"/>
                <a:ea typeface="Times New Roman" panose="02020603050405020304" pitchFamily="18" charset="0"/>
              </a:rPr>
              <a:t>. In ayurvedic terminology </a:t>
            </a:r>
            <a:r>
              <a:rPr lang="en-IN" sz="2000" i="1" dirty="0">
                <a:solidFill>
                  <a:srgbClr val="000000"/>
                </a:solidFill>
                <a:effectLst/>
                <a:latin typeface="Times New Roman" panose="02020603050405020304" pitchFamily="18" charset="0"/>
                <a:ea typeface="Times New Roman" panose="02020603050405020304" pitchFamily="18" charset="0"/>
              </a:rPr>
              <a:t>Dushta </a:t>
            </a:r>
            <a:r>
              <a:rPr lang="en-IN" sz="1800" i="1" dirty="0">
                <a:solidFill>
                  <a:srgbClr val="000000"/>
                </a:solidFill>
                <a:effectLst/>
                <a:latin typeface="Times New Roman" panose="02020603050405020304" pitchFamily="18" charset="0"/>
                <a:ea typeface="Times New Roman" panose="02020603050405020304" pitchFamily="18" charset="0"/>
              </a:rPr>
              <a:t>vrana</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a wound which has </a:t>
            </a:r>
            <a:r>
              <a:rPr lang="en-IN" sz="2000" i="1" dirty="0">
                <a:solidFill>
                  <a:srgbClr val="000000"/>
                </a:solidFill>
                <a:effectLst/>
                <a:latin typeface="Times New Roman" panose="02020603050405020304" pitchFamily="18" charset="0"/>
                <a:ea typeface="Times New Roman" panose="02020603050405020304" pitchFamily="18" charset="0"/>
              </a:rPr>
              <a:t>Anyatama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varna, puti puya srava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latin typeface="Times New Roman" panose="02020603050405020304" pitchFamily="18" charset="0"/>
                <a:ea typeface="Times New Roman" panose="02020603050405020304" pitchFamily="18" charset="0"/>
              </a:rPr>
              <a:t>G</a:t>
            </a:r>
            <a:r>
              <a:rPr lang="en-IN" sz="2000" i="1" dirty="0">
                <a:solidFill>
                  <a:srgbClr val="000000"/>
                </a:solidFill>
                <a:effectLst/>
                <a:latin typeface="Times New Roman" panose="02020603050405020304" pitchFamily="18" charset="0"/>
                <a:ea typeface="Times New Roman" panose="02020603050405020304" pitchFamily="18" charset="0"/>
              </a:rPr>
              <a:t>andho-athyartam,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ti Vedana </a:t>
            </a:r>
            <a:r>
              <a:rPr lang="en-IN" sz="2000" dirty="0">
                <a:solidFill>
                  <a:srgbClr val="000000"/>
                </a:solidFill>
                <a:effectLst/>
                <a:latin typeface="Times New Roman" panose="02020603050405020304" pitchFamily="18" charset="0"/>
                <a:ea typeface="Times New Roman" panose="02020603050405020304" pitchFamily="18" charset="0"/>
              </a:rPr>
              <a:t>and persists for longer period of time or takes longer period to heal.</a:t>
            </a:r>
            <a:r>
              <a:rPr lang="en-IN" sz="2000" dirty="0">
                <a:solidFill>
                  <a:srgbClr val="000000"/>
                </a:solidFill>
                <a:latin typeface="Times New Roman" panose="02020603050405020304" pitchFamily="18" charset="0"/>
                <a:ea typeface="Times New Roman" panose="02020603050405020304" pitchFamily="18" charset="0"/>
              </a:rPr>
              <a:t> </a:t>
            </a:r>
          </a:p>
          <a:p>
            <a:pPr algn="just">
              <a:lnSpc>
                <a:spcPct val="150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rPr>
              <a:t>Acharya Sushruta </a:t>
            </a:r>
            <a:r>
              <a:rPr lang="en-IN" sz="2000" dirty="0">
                <a:solidFill>
                  <a:srgbClr val="000000"/>
                </a:solidFill>
                <a:effectLst/>
                <a:latin typeface="Times New Roman" panose="02020603050405020304" pitchFamily="18" charset="0"/>
                <a:ea typeface="Times New Roman" panose="02020603050405020304" pitchFamily="18" charset="0"/>
              </a:rPr>
              <a:t>described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a:t>
            </a:r>
            <a:r>
              <a:rPr lang="en-IN" sz="2000" dirty="0">
                <a:solidFill>
                  <a:srgbClr val="000000"/>
                </a:solidFill>
                <a:effectLst/>
                <a:latin typeface="Times New Roman" panose="02020603050405020304" pitchFamily="18" charset="0"/>
                <a:ea typeface="Times New Roman" panose="02020603050405020304" pitchFamily="18" charset="0"/>
              </a:rPr>
              <a:t> very precisely like types, subtypes, </a:t>
            </a:r>
            <a:r>
              <a:rPr lang="en-IN" sz="2000" i="1" dirty="0">
                <a:solidFill>
                  <a:srgbClr val="000000"/>
                </a:solidFill>
                <a:effectLst/>
                <a:latin typeface="Times New Roman" panose="02020603050405020304" pitchFamily="18" charset="0"/>
                <a:ea typeface="Times New Roman" panose="02020603050405020304" pitchFamily="18" charset="0"/>
              </a:rPr>
              <a:t>lakshanas</a:t>
            </a:r>
            <a:r>
              <a:rPr lang="en-IN" sz="2000" i="1" baseline="30000" dirty="0">
                <a:solidFill>
                  <a:srgbClr val="000000"/>
                </a:solidFill>
                <a:latin typeface="Times New Roman" panose="02020603050405020304" pitchFamily="18" charset="0"/>
                <a:ea typeface="Times New Roman" panose="02020603050405020304" pitchFamily="18" charset="0"/>
              </a:rPr>
              <a:t>2</a:t>
            </a:r>
            <a:r>
              <a:rPr lang="en-IN" sz="2000" i="1" dirty="0">
                <a:solidFill>
                  <a:srgbClr val="000000"/>
                </a:solidFill>
                <a:effectLst/>
                <a:latin typeface="Times New Roman" panose="02020603050405020304" pitchFamily="18" charset="0"/>
                <a:ea typeface="Times New Roman" panose="02020603050405020304" pitchFamily="18" charset="0"/>
              </a:rPr>
              <a:t>, sadhya-asadhyat</a:t>
            </a:r>
            <a:r>
              <a:rPr lang="en-IN" sz="2000" i="1" dirty="0">
                <a:solidFill>
                  <a:srgbClr val="000000"/>
                </a:solidFill>
                <a:latin typeface="Times New Roman" panose="02020603050405020304" pitchFamily="18" charset="0"/>
                <a:ea typeface="Times New Roman" panose="02020603050405020304" pitchFamily="18" charset="0"/>
              </a:rPr>
              <a:t>a, V</a:t>
            </a:r>
            <a:r>
              <a:rPr lang="en-IN" sz="2000" i="1" dirty="0">
                <a:solidFill>
                  <a:srgbClr val="000000"/>
                </a:solidFill>
                <a:effectLst/>
                <a:latin typeface="Times New Roman" panose="02020603050405020304" pitchFamily="18" charset="0"/>
                <a:ea typeface="Times New Roman" panose="02020603050405020304" pitchFamily="18" charset="0"/>
              </a:rPr>
              <a:t>rana Avastha,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Upadrava,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Vastu, Shasti upakrama</a:t>
            </a:r>
            <a:r>
              <a:rPr lang="en-IN" sz="2000" i="1" baseline="30000" dirty="0">
                <a:solidFill>
                  <a:srgbClr val="000000"/>
                </a:solidFill>
                <a:latin typeface="Times New Roman" panose="02020603050405020304" pitchFamily="18" charset="0"/>
                <a:ea typeface="Times New Roman" panose="02020603050405020304" pitchFamily="18" charset="0"/>
              </a:rPr>
              <a:t>3</a:t>
            </a:r>
            <a:r>
              <a:rPr lang="en-IN" sz="2000" i="1" dirty="0">
                <a:solidFill>
                  <a:srgbClr val="000000"/>
                </a:solidFill>
                <a:effectLst/>
                <a:latin typeface="Times New Roman" panose="02020603050405020304" pitchFamily="18" charset="0"/>
                <a:ea typeface="Times New Roman" panose="02020603050405020304" pitchFamily="18" charset="0"/>
              </a:rPr>
              <a:t>.</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Acharya Charaka </a:t>
            </a:r>
            <a:r>
              <a:rPr lang="en-IN" sz="2000" dirty="0">
                <a:solidFill>
                  <a:srgbClr val="000000"/>
                </a:solidFill>
                <a:effectLst/>
                <a:latin typeface="Times New Roman" panose="02020603050405020304" pitchFamily="18" charset="0"/>
                <a:ea typeface="Times New Roman" panose="02020603050405020304" pitchFamily="18" charset="0"/>
              </a:rPr>
              <a:t>explained </a:t>
            </a:r>
            <a:r>
              <a:rPr lang="en-IN" sz="2000" i="1" dirty="0">
                <a:solidFill>
                  <a:srgbClr val="000000"/>
                </a:solidFill>
                <a:effectLst/>
                <a:latin typeface="Times New Roman" panose="02020603050405020304" pitchFamily="18" charset="0"/>
                <a:ea typeface="Times New Roman" panose="02020603050405020304" pitchFamily="18" charset="0"/>
              </a:rPr>
              <a:t>Vrananubandha dosha</a:t>
            </a:r>
            <a:r>
              <a:rPr lang="en-IN" sz="2000" i="1" baseline="30000" dirty="0">
                <a:solidFill>
                  <a:srgbClr val="000000"/>
                </a:solidFill>
                <a:latin typeface="Times New Roman" panose="02020603050405020304" pitchFamily="18" charset="0"/>
                <a:ea typeface="Times New Roman" panose="02020603050405020304" pitchFamily="18" charset="0"/>
              </a:rPr>
              <a:t>4</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(Factors which impedes healing).In Modern Science,</a:t>
            </a:r>
            <a:r>
              <a:rPr lang="en-IN" sz="2000" dirty="0">
                <a:solidFill>
                  <a:srgbClr val="000000"/>
                </a:solidFill>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Dushta vrana </a:t>
            </a:r>
            <a:r>
              <a:rPr lang="en-IN" sz="2000" dirty="0">
                <a:solidFill>
                  <a:srgbClr val="000000"/>
                </a:solidFill>
                <a:effectLst/>
                <a:latin typeface="Times New Roman" panose="02020603050405020304" pitchFamily="18" charset="0"/>
                <a:ea typeface="Times New Roman" panose="02020603050405020304" pitchFamily="18" charset="0"/>
              </a:rPr>
              <a:t>can be correlated with Non healing Ulcer.</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4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E187E-F89A-B929-0139-3CE97D3E6ECA}"/>
              </a:ext>
            </a:extLst>
          </p:cNvPr>
          <p:cNvSpPr>
            <a:spLocks noGrp="1"/>
          </p:cNvSpPr>
          <p:nvPr>
            <p:ph idx="1"/>
          </p:nvPr>
        </p:nvSpPr>
        <p:spPr>
          <a:xfrm>
            <a:off x="838200" y="696736"/>
            <a:ext cx="10515600" cy="5117042"/>
          </a:xfrm>
        </p:spPr>
        <p:txBody>
          <a:bodyPr/>
          <a:lstStyle/>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PROCEDURE: </a:t>
            </a:r>
            <a:endParaRPr lang="en-IN" sz="2000" dirty="0">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Procedure </a:t>
            </a:r>
            <a:r>
              <a:rPr lang="en-IN" sz="2000" dirty="0">
                <a:latin typeface="Times New Roman" panose="02020603050405020304" pitchFamily="18" charset="0"/>
                <a:ea typeface="Calibri" panose="020F0502020204030204" pitchFamily="34" charset="0"/>
                <a:cs typeface="Times New Roman" panose="02020603050405020304" pitchFamily="18" charset="0"/>
              </a:rPr>
              <a:t>will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be explained to the patient.</a:t>
            </a:r>
          </a:p>
          <a:p>
            <a:pPr marL="342900" lvl="0" indent="-342900" algn="just">
              <a:lnSpc>
                <a:spcPct val="115000"/>
              </a:lnSpc>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Informed written consent will be taken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Patient is asked to sit in comfortable position.</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Inspection of vrana </a:t>
            </a:r>
            <a:r>
              <a:rPr lang="en-IN" sz="2000" dirty="0">
                <a:latin typeface="Times New Roman" panose="02020603050405020304" pitchFamily="18" charset="0"/>
                <a:ea typeface="Calibri" panose="020F0502020204030204" pitchFamily="34" charset="0"/>
                <a:cs typeface="Times New Roman" panose="02020603050405020304" pitchFamily="18" charset="0"/>
              </a:rPr>
              <a:t>will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be done.</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 all aseptic precautions, wash the wound with normal saline, cleaning of the wound followed by dusting of </a:t>
            </a:r>
            <a:r>
              <a:rPr lang="en-IN" sz="2000" i="1" dirty="0">
                <a:latin typeface="Times New Roman" panose="02020603050405020304" pitchFamily="18" charset="0"/>
                <a:ea typeface="Calibri" panose="020F0502020204030204" pitchFamily="34" charset="0"/>
                <a:cs typeface="Times New Roman" panose="02020603050405020304" pitchFamily="18" charset="0"/>
              </a:rPr>
              <a:t>C</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hoorna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over the wound site.</a:t>
            </a:r>
          </a:p>
          <a:p>
            <a:pPr marL="342900" lvl="0" indent="-342900" algn="just">
              <a:lnSpc>
                <a:spcPct val="115000"/>
              </a:lnSpc>
              <a:spcAft>
                <a:spcPts val="6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Bandaging should be done.</a:t>
            </a:r>
          </a:p>
          <a:p>
            <a:endParaRPr lang="en-IN" dirty="0"/>
          </a:p>
        </p:txBody>
      </p:sp>
    </p:spTree>
    <p:extLst>
      <p:ext uri="{BB962C8B-B14F-4D97-AF65-F5344CB8AC3E}">
        <p14:creationId xmlns:p14="http://schemas.microsoft.com/office/powerpoint/2010/main" val="17961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DE582-A200-5DCD-7D18-6B4F062D69A3}"/>
              </a:ext>
            </a:extLst>
          </p:cNvPr>
          <p:cNvSpPr>
            <a:spLocks noGrp="1"/>
          </p:cNvSpPr>
          <p:nvPr>
            <p:ph idx="1"/>
          </p:nvPr>
        </p:nvSpPr>
        <p:spPr>
          <a:xfrm>
            <a:off x="838200" y="451556"/>
            <a:ext cx="10515600" cy="5725407"/>
          </a:xfrm>
        </p:spPr>
        <p:txBody>
          <a:bodyPr/>
          <a:lstStyle/>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ADVERSE DRUG REACTION:</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If there is any ill effect of drug during treatment it will be stopped administering immediately and patient will be treated according to symptoms.</a:t>
            </a: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An attempt shall be made to know the cause of adverse reaction and will be recorded during clinical trial and same will be informed to ethical committee. </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r>
              <a:rPr lang="en-IN" sz="1800" b="1"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492288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41DF7-FE29-DE83-1608-DD5EA1864C7A}"/>
              </a:ext>
            </a:extLst>
          </p:cNvPr>
          <p:cNvSpPr>
            <a:spLocks noGrp="1"/>
          </p:cNvSpPr>
          <p:nvPr>
            <p:ph idx="1"/>
          </p:nvPr>
        </p:nvSpPr>
        <p:spPr>
          <a:xfrm>
            <a:off x="838200" y="745067"/>
            <a:ext cx="10515600" cy="5431896"/>
          </a:xfrm>
        </p:spPr>
        <p:txBody>
          <a:bodyPr>
            <a:normAutofit fontScale="92500" lnSpcReduction="10000"/>
          </a:bodyPr>
          <a:lstStyle/>
          <a:p>
            <a:pPr marL="0" indent="0" algn="ctr">
              <a:lnSpc>
                <a:spcPct val="115000"/>
              </a:lnSpc>
              <a:spcAft>
                <a:spcPts val="1000"/>
              </a:spcAft>
              <a:buNone/>
            </a:pPr>
            <a:r>
              <a:rPr lang="en-IN"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ASSESSMENT CRITERIA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Assessment will be done on the basis of subjective and objective criteria.</a:t>
            </a:r>
          </a:p>
          <a:p>
            <a:pPr marL="0" indent="0">
              <a:lnSpc>
                <a:spcPct val="115000"/>
              </a:lnSpc>
              <a:spcAft>
                <a:spcPts val="1000"/>
              </a:spcAft>
              <a:buNone/>
            </a:pPr>
            <a:r>
              <a:rPr lang="en-IN" sz="2200" dirty="0">
                <a:effectLst/>
                <a:latin typeface="Times New Roman" panose="02020603050405020304" pitchFamily="18" charset="0"/>
                <a:ea typeface="Calibri" panose="020F0502020204030204" pitchFamily="34" charset="0"/>
              </a:rPr>
              <a:t>SUBJECTIVE CRITERIA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Vedana (Pain)</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Daha (Burning sensation)</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Kandu (Itching sensation)</a:t>
            </a:r>
          </a:p>
          <a:p>
            <a:pPr marL="0" indent="0">
              <a:lnSpc>
                <a:spcPct val="115000"/>
              </a:lnSpc>
              <a:spcAft>
                <a:spcPts val="1000"/>
              </a:spcAft>
              <a:buNone/>
            </a:pPr>
            <a:r>
              <a:rPr lang="en-IN" sz="2200" dirty="0">
                <a:effectLst/>
                <a:latin typeface="Times New Roman" panose="02020603050405020304" pitchFamily="18" charset="0"/>
                <a:ea typeface="Calibri" panose="020F0502020204030204" pitchFamily="34" charset="0"/>
              </a:rPr>
              <a:t>OBJECTIVE CRITERIA</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Size of the wound</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Vrana srava(Discharge)</a:t>
            </a:r>
            <a:endParaRPr lang="en-IN" sz="22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IN" sz="2200" dirty="0">
                <a:effectLst/>
                <a:latin typeface="Times New Roman" panose="02020603050405020304" pitchFamily="18" charset="0"/>
                <a:ea typeface="Calibri" panose="020F0502020204030204" pitchFamily="34" charset="0"/>
              </a:rPr>
              <a:t>Vrana Gandha(Foul smell)</a:t>
            </a:r>
            <a:endParaRPr lang="en-IN" sz="2200" dirty="0">
              <a:effectLst/>
              <a:latin typeface="Calibri" panose="020F0502020204030204" pitchFamily="34" charset="0"/>
              <a:ea typeface="Calibri" panose="020F0502020204030204" pitchFamily="34" charset="0"/>
            </a:endParaRPr>
          </a:p>
          <a:p>
            <a:pPr algn="just">
              <a:lnSpc>
                <a:spcPct val="115000"/>
              </a:lnSpc>
              <a:spcAft>
                <a:spcPts val="10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576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F9B4D-FEE4-3207-DA18-962A4CCDA0D0}"/>
              </a:ext>
            </a:extLst>
          </p:cNvPr>
          <p:cNvSpPr>
            <a:spLocks noGrp="1"/>
          </p:cNvSpPr>
          <p:nvPr>
            <p:ph idx="1"/>
          </p:nvPr>
        </p:nvSpPr>
        <p:spPr>
          <a:xfrm>
            <a:off x="838200" y="553156"/>
            <a:ext cx="10515600" cy="5623807"/>
          </a:xfrm>
        </p:spPr>
        <p:txBody>
          <a:bodyPr>
            <a:normAutofit/>
          </a:bodyPr>
          <a:lstStyle/>
          <a:p>
            <a:pPr marL="0" indent="0" algn="just">
              <a:lnSpc>
                <a:spcPct val="115000"/>
              </a:lnSpc>
              <a:spcAft>
                <a:spcPts val="1000"/>
              </a:spcAft>
              <a:buNone/>
            </a:pPr>
            <a:r>
              <a:rPr lang="en-IN" sz="1800" dirty="0">
                <a:latin typeface="Calibri" panose="020F0502020204030204" pitchFamily="34" charset="0"/>
                <a:ea typeface="Calibri" panose="020F0502020204030204" pitchFamily="34" charset="0"/>
              </a:rPr>
              <a:t>                                                  </a:t>
            </a:r>
            <a:r>
              <a:rPr lang="en-IN" sz="2400" b="1" dirty="0">
                <a:effectLst/>
                <a:latin typeface="Times New Roman" panose="02020603050405020304" pitchFamily="18" charset="0"/>
                <a:ea typeface="Calibri" panose="020F0502020204030204" pitchFamily="34" charset="0"/>
              </a:rPr>
              <a:t>ASSESSMENT PARAMETERS </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rPr>
              <a:t>SUBJECTIVE PARAMETER</a:t>
            </a:r>
          </a:p>
          <a:p>
            <a:pPr marL="342900" indent="-342900">
              <a:lnSpc>
                <a:spcPct val="115000"/>
              </a:lnSpc>
              <a:spcAft>
                <a:spcPts val="1000"/>
              </a:spcAft>
              <a:buAutoNum type="arabicPeriod"/>
            </a:pPr>
            <a:r>
              <a:rPr lang="en-IN" sz="1800" b="1" i="1" dirty="0">
                <a:effectLst/>
                <a:latin typeface="Times New Roman" panose="02020603050405020304" pitchFamily="18" charset="0"/>
                <a:ea typeface="Calibri" panose="020F0502020204030204" pitchFamily="34" charset="0"/>
              </a:rPr>
              <a:t>Vedana</a:t>
            </a:r>
            <a:r>
              <a:rPr lang="en-IN" sz="1800" b="1" dirty="0">
                <a:effectLst/>
                <a:latin typeface="Times New Roman" panose="02020603050405020304" pitchFamily="18" charset="0"/>
                <a:ea typeface="Calibri" panose="020F0502020204030204" pitchFamily="34" charset="0"/>
              </a:rPr>
              <a:t> (Pain): VAS Scale</a:t>
            </a:r>
          </a:p>
          <a:p>
            <a:pPr marL="0" indent="0">
              <a:lnSpc>
                <a:spcPct val="115000"/>
              </a:lnSpc>
              <a:spcAft>
                <a:spcPts val="1000"/>
              </a:spcAft>
              <a:buNone/>
            </a:pPr>
            <a:endParaRPr lang="en-IN" sz="1800" b="1" dirty="0">
              <a:effectLst/>
              <a:latin typeface="Times New Roman" panose="02020603050405020304" pitchFamily="18" charset="0"/>
              <a:ea typeface="Calibri" panose="020F0502020204030204" pitchFamily="34" charset="0"/>
            </a:endParaRPr>
          </a:p>
          <a:p>
            <a:pPr marL="0" indent="0">
              <a:lnSpc>
                <a:spcPct val="115000"/>
              </a:lnSpc>
              <a:spcAft>
                <a:spcPts val="1000"/>
              </a:spcAft>
              <a:buNone/>
            </a:pPr>
            <a:r>
              <a:rPr lang="en-IN" sz="1800" b="1" dirty="0">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graphicFrame>
        <p:nvGraphicFramePr>
          <p:cNvPr id="2" name="Table 3">
            <a:extLst>
              <a:ext uri="{FF2B5EF4-FFF2-40B4-BE49-F238E27FC236}">
                <a16:creationId xmlns:a16="http://schemas.microsoft.com/office/drawing/2014/main" id="{8B160E18-EF94-5862-E9C1-DE98B121CEDA}"/>
              </a:ext>
            </a:extLst>
          </p:cNvPr>
          <p:cNvGraphicFramePr>
            <a:graphicFrameLocks noGrp="1"/>
          </p:cNvGraphicFramePr>
          <p:nvPr>
            <p:extLst>
              <p:ext uri="{D42A27DB-BD31-4B8C-83A1-F6EECF244321}">
                <p14:modId xmlns:p14="http://schemas.microsoft.com/office/powerpoint/2010/main" val="2997841753"/>
              </p:ext>
            </p:extLst>
          </p:nvPr>
        </p:nvGraphicFramePr>
        <p:xfrm>
          <a:off x="1955473" y="2629100"/>
          <a:ext cx="7191022" cy="2703870"/>
        </p:xfrm>
        <a:graphic>
          <a:graphicData uri="http://schemas.openxmlformats.org/drawingml/2006/table">
            <a:tbl>
              <a:tblPr firstRow="1" bandRow="1">
                <a:tableStyleId>{5940675A-B579-460E-94D1-54222C63F5DA}</a:tableStyleId>
              </a:tblPr>
              <a:tblGrid>
                <a:gridCol w="1952929">
                  <a:extLst>
                    <a:ext uri="{9D8B030D-6E8A-4147-A177-3AD203B41FA5}">
                      <a16:colId xmlns:a16="http://schemas.microsoft.com/office/drawing/2014/main" val="2889918359"/>
                    </a:ext>
                  </a:extLst>
                </a:gridCol>
                <a:gridCol w="5238093">
                  <a:extLst>
                    <a:ext uri="{9D8B030D-6E8A-4147-A177-3AD203B41FA5}">
                      <a16:colId xmlns:a16="http://schemas.microsoft.com/office/drawing/2014/main" val="1600097650"/>
                    </a:ext>
                  </a:extLst>
                </a:gridCol>
              </a:tblGrid>
              <a:tr h="540774">
                <a:tc>
                  <a:txBody>
                    <a:bodyPr/>
                    <a:lstStyle/>
                    <a:p>
                      <a:pPr algn="ctr"/>
                      <a:r>
                        <a:rPr lang="en-US" sz="2000" dirty="0">
                          <a:latin typeface="Times New Roman" panose="02020603050405020304" pitchFamily="18" charset="0"/>
                          <a:cs typeface="Times New Roman" panose="02020603050405020304" pitchFamily="18" charset="0"/>
                        </a:rPr>
                        <a:t>Grade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i="1" dirty="0">
                          <a:latin typeface="Times New Roman" panose="02020603050405020304" pitchFamily="18" charset="0"/>
                          <a:cs typeface="Times New Roman" panose="02020603050405020304" pitchFamily="18" charset="0"/>
                        </a:rPr>
                        <a:t>Vedana</a:t>
                      </a:r>
                      <a:endParaRPr lang="en-IN" sz="20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810547"/>
                  </a:ext>
                </a:extLst>
              </a:tr>
              <a:tr h="540774">
                <a:tc>
                  <a:txBody>
                    <a:bodyPr/>
                    <a:lstStyle/>
                    <a:p>
                      <a:pPr algn="ctr"/>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 pain</a:t>
                      </a:r>
                    </a:p>
                  </a:txBody>
                  <a:tcPr marL="68580" marR="68580" marT="0" marB="0"/>
                </a:tc>
                <a:extLst>
                  <a:ext uri="{0D108BD9-81ED-4DB2-BD59-A6C34878D82A}">
                    <a16:rowId xmlns:a16="http://schemas.microsoft.com/office/drawing/2014/main" val="3019935432"/>
                  </a:ext>
                </a:extLst>
              </a:tr>
              <a:tr h="540774">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Mild localised pain during movement</a:t>
                      </a:r>
                    </a:p>
                  </a:txBody>
                  <a:tcPr marL="68580" marR="68580" marT="0" marB="0"/>
                </a:tc>
                <a:extLst>
                  <a:ext uri="{0D108BD9-81ED-4DB2-BD59-A6C34878D82A}">
                    <a16:rowId xmlns:a16="http://schemas.microsoft.com/office/drawing/2014/main" val="2042040444"/>
                  </a:ext>
                </a:extLst>
              </a:tr>
              <a:tr h="540774">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kern="1200" dirty="0">
                          <a:solidFill>
                            <a:schemeClr val="tx1"/>
                          </a:solidFill>
                          <a:effectLst/>
                          <a:latin typeface="Times New Roman" panose="02020603050405020304" pitchFamily="18" charset="0"/>
                          <a:ea typeface="+mn-ea"/>
                          <a:cs typeface="Times New Roman" panose="02020603050405020304" pitchFamily="18" charset="0"/>
                        </a:rPr>
                        <a:t>Moderate Localised pain during rest</a:t>
                      </a:r>
                      <a:endParaRPr lang="en-IN" sz="20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255750"/>
                  </a:ext>
                </a:extLst>
              </a:tr>
              <a:tr h="540774">
                <a:tc>
                  <a:txBody>
                    <a:bodyPr/>
                    <a:lstStyle/>
                    <a:p>
                      <a:pPr algn="ctr"/>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pPr marL="457200" algn="ctr">
                        <a:lnSpc>
                          <a:spcPct val="115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Severe Continuous pain</a:t>
                      </a:r>
                    </a:p>
                  </a:txBody>
                  <a:tcPr marL="68580" marR="68580" marT="0" marB="0"/>
                </a:tc>
                <a:extLst>
                  <a:ext uri="{0D108BD9-81ED-4DB2-BD59-A6C34878D82A}">
                    <a16:rowId xmlns:a16="http://schemas.microsoft.com/office/drawing/2014/main" val="448011448"/>
                  </a:ext>
                </a:extLst>
              </a:tr>
            </a:tbl>
          </a:graphicData>
        </a:graphic>
      </p:graphicFrame>
    </p:spTree>
    <p:extLst>
      <p:ext uri="{BB962C8B-B14F-4D97-AF65-F5344CB8AC3E}">
        <p14:creationId xmlns:p14="http://schemas.microsoft.com/office/powerpoint/2010/main" val="405000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7B9DA-BCB0-4512-6D6B-641509FECAA1}"/>
              </a:ext>
            </a:extLst>
          </p:cNvPr>
          <p:cNvSpPr>
            <a:spLocks noGrp="1"/>
          </p:cNvSpPr>
          <p:nvPr>
            <p:ph idx="1"/>
          </p:nvPr>
        </p:nvSpPr>
        <p:spPr>
          <a:xfrm>
            <a:off x="838200" y="713052"/>
            <a:ext cx="10515600" cy="5431896"/>
          </a:xfrm>
        </p:spPr>
        <p:txBody>
          <a:bodyPr/>
          <a:lstStyle/>
          <a:p>
            <a:pPr marL="0" indent="0">
              <a:buNone/>
            </a:pPr>
            <a:r>
              <a:rPr lang="en-IN" sz="1800" b="1" dirty="0">
                <a:effectLst/>
                <a:latin typeface="Times New Roman" panose="02020603050405020304" pitchFamily="18" charset="0"/>
                <a:ea typeface="Times New Roman" panose="02020603050405020304" pitchFamily="18" charset="0"/>
              </a:rPr>
              <a:t>2. </a:t>
            </a:r>
            <a:r>
              <a:rPr lang="en-IN" sz="1800" b="1" i="1" dirty="0">
                <a:effectLst/>
                <a:latin typeface="Times New Roman" panose="02020603050405020304" pitchFamily="18" charset="0"/>
                <a:ea typeface="Times New Roman" panose="02020603050405020304" pitchFamily="18" charset="0"/>
              </a:rPr>
              <a:t>Daha</a:t>
            </a:r>
            <a:r>
              <a:rPr lang="en-IN" sz="1800" b="1" dirty="0">
                <a:effectLst/>
                <a:latin typeface="Times New Roman" panose="02020603050405020304" pitchFamily="18" charset="0"/>
                <a:ea typeface="Times New Roman" panose="02020603050405020304" pitchFamily="18" charset="0"/>
              </a:rPr>
              <a:t> (Burning sensation):</a:t>
            </a:r>
          </a:p>
          <a:p>
            <a:pPr marL="0" indent="0">
              <a:buNone/>
            </a:pPr>
            <a:endParaRPr lang="en-IN" sz="1800" b="1" dirty="0">
              <a:latin typeface="Times New Roman" panose="02020603050405020304" pitchFamily="18" charset="0"/>
              <a:ea typeface="Times New Roman" panose="02020603050405020304" pitchFamily="18" charset="0"/>
            </a:endParaRPr>
          </a:p>
          <a:p>
            <a:pPr marL="0" indent="0">
              <a:buNone/>
            </a:pPr>
            <a:endParaRPr lang="en-IN" sz="1800" b="1" dirty="0">
              <a:effectLst/>
              <a:latin typeface="Times New Roman" panose="02020603050405020304" pitchFamily="18" charset="0"/>
              <a:ea typeface="Times New Roman" panose="02020603050405020304" pitchFamily="18" charset="0"/>
            </a:endParaRPr>
          </a:p>
          <a:p>
            <a:pPr marL="0" indent="0">
              <a:buNone/>
            </a:pPr>
            <a:r>
              <a:rPr lang="en-IN" sz="1800" b="1" dirty="0">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AABB6151-05AA-950B-7E1B-8B44FFBA5FB3}"/>
              </a:ext>
            </a:extLst>
          </p:cNvPr>
          <p:cNvGraphicFramePr>
            <a:graphicFrameLocks noGrp="1"/>
          </p:cNvGraphicFramePr>
          <p:nvPr>
            <p:extLst>
              <p:ext uri="{D42A27DB-BD31-4B8C-83A1-F6EECF244321}">
                <p14:modId xmlns:p14="http://schemas.microsoft.com/office/powerpoint/2010/main" val="118732300"/>
              </p:ext>
            </p:extLst>
          </p:nvPr>
        </p:nvGraphicFramePr>
        <p:xfrm>
          <a:off x="1772355" y="1557867"/>
          <a:ext cx="7123289" cy="3420535"/>
        </p:xfrm>
        <a:graphic>
          <a:graphicData uri="http://schemas.openxmlformats.org/drawingml/2006/table">
            <a:tbl>
              <a:tblPr firstRow="1" bandRow="1">
                <a:tableStyleId>{5940675A-B579-460E-94D1-54222C63F5DA}</a:tableStyleId>
              </a:tblPr>
              <a:tblGrid>
                <a:gridCol w="1671995">
                  <a:extLst>
                    <a:ext uri="{9D8B030D-6E8A-4147-A177-3AD203B41FA5}">
                      <a16:colId xmlns:a16="http://schemas.microsoft.com/office/drawing/2014/main" val="2033214694"/>
                    </a:ext>
                  </a:extLst>
                </a:gridCol>
                <a:gridCol w="5451294">
                  <a:extLst>
                    <a:ext uri="{9D8B030D-6E8A-4147-A177-3AD203B41FA5}">
                      <a16:colId xmlns:a16="http://schemas.microsoft.com/office/drawing/2014/main" val="3166465918"/>
                    </a:ext>
                  </a:extLst>
                </a:gridCol>
              </a:tblGrid>
              <a:tr h="684107">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US" sz="2000" i="1" dirty="0">
                          <a:effectLst/>
                          <a:latin typeface="Times New Roman" panose="02020603050405020304" pitchFamily="18" charset="0"/>
                          <a:ea typeface="Calibri" panose="020F0502020204030204" pitchFamily="34" charset="0"/>
                        </a:rPr>
                        <a:t>D</a:t>
                      </a:r>
                      <a:r>
                        <a:rPr lang="en-IN" sz="2000" i="1" dirty="0">
                          <a:effectLst/>
                          <a:latin typeface="Times New Roman" panose="02020603050405020304" pitchFamily="18" charset="0"/>
                          <a:ea typeface="Calibri" panose="020F0502020204030204" pitchFamily="34" charset="0"/>
                        </a:rPr>
                        <a:t>aha</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70993660"/>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burning sensation</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79371316"/>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Mild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49256"/>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00144242"/>
                  </a:ext>
                </a:extLst>
              </a:tr>
              <a:tr h="684107">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Continuous burning with disturbed sleep</a:t>
                      </a:r>
                    </a:p>
                  </a:txBody>
                  <a:tcPr marL="68580" marR="68580" marT="0" marB="0"/>
                </a:tc>
                <a:extLst>
                  <a:ext uri="{0D108BD9-81ED-4DB2-BD59-A6C34878D82A}">
                    <a16:rowId xmlns:a16="http://schemas.microsoft.com/office/drawing/2014/main" val="2797638902"/>
                  </a:ext>
                </a:extLst>
              </a:tr>
            </a:tbl>
          </a:graphicData>
        </a:graphic>
      </p:graphicFrame>
    </p:spTree>
    <p:extLst>
      <p:ext uri="{BB962C8B-B14F-4D97-AF65-F5344CB8AC3E}">
        <p14:creationId xmlns:p14="http://schemas.microsoft.com/office/powerpoint/2010/main" val="13913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ED682-7222-1CBE-434E-AEDAAE6E2808}"/>
              </a:ext>
            </a:extLst>
          </p:cNvPr>
          <p:cNvSpPr>
            <a:spLocks noGrp="1"/>
          </p:cNvSpPr>
          <p:nvPr>
            <p:ph idx="1"/>
          </p:nvPr>
        </p:nvSpPr>
        <p:spPr>
          <a:xfrm>
            <a:off x="838200" y="611452"/>
            <a:ext cx="10515600" cy="5635096"/>
          </a:xfrm>
        </p:spPr>
        <p:txBody>
          <a:bodyPr/>
          <a:lstStyle/>
          <a:p>
            <a:pPr marL="0" indent="0">
              <a:buNone/>
            </a:pPr>
            <a:endParaRPr lang="en-IN" sz="1800" dirty="0">
              <a:effectLst/>
              <a:latin typeface="Calibri" panose="020F0502020204030204" pitchFamily="34" charset="0"/>
              <a:ea typeface="Calibri" panose="020F0502020204030204" pitchFamily="34" charset="0"/>
            </a:endParaRPr>
          </a:p>
          <a:p>
            <a:pPr marL="0" indent="0">
              <a:buNone/>
            </a:pPr>
            <a:r>
              <a:rPr lang="en-IN" sz="1800" b="1" dirty="0">
                <a:effectLst/>
                <a:latin typeface="Times New Roman" panose="02020603050405020304" pitchFamily="18" charset="0"/>
                <a:ea typeface="Times New Roman" panose="02020603050405020304" pitchFamily="18" charset="0"/>
              </a:rPr>
              <a:t>3. </a:t>
            </a:r>
            <a:r>
              <a:rPr lang="en-IN" sz="1800" b="1" i="1" dirty="0">
                <a:effectLst/>
                <a:latin typeface="Times New Roman" panose="02020603050405020304" pitchFamily="18" charset="0"/>
                <a:ea typeface="Times New Roman" panose="02020603050405020304" pitchFamily="18" charset="0"/>
              </a:rPr>
              <a:t>Kandu</a:t>
            </a:r>
            <a:r>
              <a:rPr lang="en-IN" sz="1800" b="1" dirty="0">
                <a:effectLst/>
                <a:latin typeface="Times New Roman" panose="02020603050405020304" pitchFamily="18" charset="0"/>
                <a:ea typeface="Times New Roman" panose="02020603050405020304" pitchFamily="18" charset="0"/>
              </a:rPr>
              <a:t> (Itching sensation):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5" name="Table 5">
            <a:extLst>
              <a:ext uri="{FF2B5EF4-FFF2-40B4-BE49-F238E27FC236}">
                <a16:creationId xmlns:a16="http://schemas.microsoft.com/office/drawing/2014/main" id="{2F9D24E0-D06D-DEDE-00DF-487D0429084D}"/>
              </a:ext>
            </a:extLst>
          </p:cNvPr>
          <p:cNvGraphicFramePr>
            <a:graphicFrameLocks noGrp="1"/>
          </p:cNvGraphicFramePr>
          <p:nvPr>
            <p:extLst>
              <p:ext uri="{D42A27DB-BD31-4B8C-83A1-F6EECF244321}">
                <p14:modId xmlns:p14="http://schemas.microsoft.com/office/powerpoint/2010/main" val="3573223412"/>
              </p:ext>
            </p:extLst>
          </p:nvPr>
        </p:nvGraphicFramePr>
        <p:xfrm>
          <a:off x="1896533" y="2314222"/>
          <a:ext cx="8128000" cy="4120445"/>
        </p:xfrm>
        <a:graphic>
          <a:graphicData uri="http://schemas.openxmlformats.org/drawingml/2006/table">
            <a:tbl>
              <a:tblPr firstRow="1" bandRow="1">
                <a:tableStyleId>{5940675A-B579-460E-94D1-54222C63F5DA}</a:tableStyleId>
              </a:tblPr>
              <a:tblGrid>
                <a:gridCol w="2111023">
                  <a:extLst>
                    <a:ext uri="{9D8B030D-6E8A-4147-A177-3AD203B41FA5}">
                      <a16:colId xmlns:a16="http://schemas.microsoft.com/office/drawing/2014/main" val="3484554497"/>
                    </a:ext>
                  </a:extLst>
                </a:gridCol>
                <a:gridCol w="6016977">
                  <a:extLst>
                    <a:ext uri="{9D8B030D-6E8A-4147-A177-3AD203B41FA5}">
                      <a16:colId xmlns:a16="http://schemas.microsoft.com/office/drawing/2014/main" val="3389641207"/>
                    </a:ext>
                  </a:extLst>
                </a:gridCol>
              </a:tblGrid>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 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US" sz="2000" i="1" dirty="0">
                          <a:effectLst/>
                          <a:latin typeface="Times New Roman" panose="02020603050405020304" pitchFamily="18" charset="0"/>
                          <a:ea typeface="Calibri" panose="020F0502020204030204" pitchFamily="34" charset="0"/>
                        </a:rPr>
                        <a:t>K</a:t>
                      </a:r>
                      <a:r>
                        <a:rPr lang="en-IN" sz="2000" i="1" dirty="0">
                          <a:effectLst/>
                          <a:latin typeface="Times New Roman" panose="02020603050405020304" pitchFamily="18" charset="0"/>
                          <a:ea typeface="Calibri" panose="020F0502020204030204" pitchFamily="34" charset="0"/>
                        </a:rPr>
                        <a:t>andu</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92261243"/>
                  </a:ext>
                </a:extLst>
              </a:tr>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Absent</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35252853"/>
                  </a:ext>
                </a:extLst>
              </a:tr>
              <a:tr h="824089">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Mild localised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52750926"/>
                  </a:ext>
                </a:extLst>
              </a:tr>
              <a:tr h="824089">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2</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itching</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14593731"/>
                  </a:ext>
                </a:extLst>
              </a:tr>
              <a:tr h="824089">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Continuous itching with disturbed sleep</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33369666"/>
                  </a:ext>
                </a:extLst>
              </a:tr>
            </a:tbl>
          </a:graphicData>
        </a:graphic>
      </p:graphicFrame>
    </p:spTree>
    <p:extLst>
      <p:ext uri="{BB962C8B-B14F-4D97-AF65-F5344CB8AC3E}">
        <p14:creationId xmlns:p14="http://schemas.microsoft.com/office/powerpoint/2010/main" val="309215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132946B-CFFE-78C9-55CC-DEE0997CEA0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Content Placeholder 2">
            <a:extLst>
              <a:ext uri="{FF2B5EF4-FFF2-40B4-BE49-F238E27FC236}">
                <a16:creationId xmlns:a16="http://schemas.microsoft.com/office/drawing/2014/main" id="{5A27D13A-2C23-CA43-5074-8986A5115045}"/>
              </a:ext>
            </a:extLst>
          </p:cNvPr>
          <p:cNvSpPr>
            <a:spLocks noGrp="1"/>
          </p:cNvSpPr>
          <p:nvPr>
            <p:ph idx="1"/>
          </p:nvPr>
        </p:nvSpPr>
        <p:spPr>
          <a:xfrm>
            <a:off x="838200" y="857956"/>
            <a:ext cx="10515600" cy="5319007"/>
          </a:xfrm>
        </p:spPr>
        <p:txBody>
          <a:bodyPr/>
          <a:lstStyle/>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OBJECTIVE PARAMETER</a:t>
            </a:r>
            <a:endParaRPr lang="en-IN" sz="20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1. Size of the wound</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graphicFrame>
        <p:nvGraphicFramePr>
          <p:cNvPr id="4" name="Table 4">
            <a:extLst>
              <a:ext uri="{FF2B5EF4-FFF2-40B4-BE49-F238E27FC236}">
                <a16:creationId xmlns:a16="http://schemas.microsoft.com/office/drawing/2014/main" id="{69541188-0E00-5CBF-62B6-73743267D242}"/>
              </a:ext>
            </a:extLst>
          </p:cNvPr>
          <p:cNvGraphicFramePr>
            <a:graphicFrameLocks noGrp="1"/>
          </p:cNvGraphicFramePr>
          <p:nvPr>
            <p:extLst>
              <p:ext uri="{D42A27DB-BD31-4B8C-83A1-F6EECF244321}">
                <p14:modId xmlns:p14="http://schemas.microsoft.com/office/powerpoint/2010/main" val="1637230200"/>
              </p:ext>
            </p:extLst>
          </p:nvPr>
        </p:nvGraphicFramePr>
        <p:xfrm>
          <a:off x="1535290" y="2932287"/>
          <a:ext cx="7292622" cy="3587750"/>
        </p:xfrm>
        <a:graphic>
          <a:graphicData uri="http://schemas.openxmlformats.org/drawingml/2006/table">
            <a:tbl>
              <a:tblPr firstRow="1" bandRow="1">
                <a:tableStyleId>{5940675A-B579-460E-94D1-54222C63F5DA}</a:tableStyleId>
              </a:tblPr>
              <a:tblGrid>
                <a:gridCol w="1377495">
                  <a:extLst>
                    <a:ext uri="{9D8B030D-6E8A-4147-A177-3AD203B41FA5}">
                      <a16:colId xmlns:a16="http://schemas.microsoft.com/office/drawing/2014/main" val="2397256722"/>
                    </a:ext>
                  </a:extLst>
                </a:gridCol>
                <a:gridCol w="5915127">
                  <a:extLst>
                    <a:ext uri="{9D8B030D-6E8A-4147-A177-3AD203B41FA5}">
                      <a16:colId xmlns:a16="http://schemas.microsoft.com/office/drawing/2014/main" val="2369489398"/>
                    </a:ext>
                  </a:extLst>
                </a:gridCol>
              </a:tblGrid>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Size of the wound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56042952"/>
                  </a:ext>
                </a:extLst>
              </a:tr>
              <a:tr h="717550">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0</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Healed</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853816936"/>
                  </a:ext>
                </a:extLst>
              </a:tr>
              <a:tr h="717550">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1</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Up to 4*4 centimetre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21683974"/>
                  </a:ext>
                </a:extLst>
              </a:tr>
              <a:tr h="717550">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Up to 6*6 centimetre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79331791"/>
                  </a:ext>
                </a:extLst>
              </a:tr>
              <a:tr h="717550">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More than 8*8 centimetre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52795148"/>
                  </a:ext>
                </a:extLst>
              </a:tr>
            </a:tbl>
          </a:graphicData>
        </a:graphic>
      </p:graphicFrame>
    </p:spTree>
    <p:extLst>
      <p:ext uri="{BB962C8B-B14F-4D97-AF65-F5344CB8AC3E}">
        <p14:creationId xmlns:p14="http://schemas.microsoft.com/office/powerpoint/2010/main" val="396398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6F9DBC-C528-9811-BBD5-E7EE344FCF93}"/>
              </a:ext>
            </a:extLst>
          </p:cNvPr>
          <p:cNvSpPr>
            <a:spLocks noGrp="1"/>
          </p:cNvSpPr>
          <p:nvPr>
            <p:ph idx="1"/>
          </p:nvPr>
        </p:nvSpPr>
        <p:spPr>
          <a:xfrm>
            <a:off x="838200" y="936978"/>
            <a:ext cx="10515600" cy="5239985"/>
          </a:xfrm>
        </p:spPr>
        <p:txBody>
          <a:bodyPr/>
          <a:lstStyle/>
          <a:p>
            <a:pPr marL="0" indent="0">
              <a:buNone/>
            </a:pPr>
            <a:r>
              <a:rPr lang="en-IN" sz="1800" b="1" dirty="0">
                <a:effectLst/>
                <a:latin typeface="Times New Roman" panose="02020603050405020304" pitchFamily="18" charset="0"/>
                <a:ea typeface="Times New Roman" panose="02020603050405020304" pitchFamily="18" charset="0"/>
              </a:rPr>
              <a:t>2. </a:t>
            </a:r>
            <a:r>
              <a:rPr lang="en-IN" sz="2000" b="1" i="1" dirty="0">
                <a:effectLst/>
                <a:latin typeface="Times New Roman" panose="02020603050405020304" pitchFamily="18" charset="0"/>
                <a:ea typeface="Times New Roman" panose="02020603050405020304" pitchFamily="18" charset="0"/>
              </a:rPr>
              <a:t>Vrana srava </a:t>
            </a:r>
            <a:r>
              <a:rPr lang="en-IN" sz="2000" b="1" dirty="0">
                <a:effectLst/>
                <a:latin typeface="Times New Roman" panose="02020603050405020304" pitchFamily="18" charset="0"/>
                <a:ea typeface="Times New Roman" panose="02020603050405020304" pitchFamily="18" charset="0"/>
              </a:rPr>
              <a:t>( Discharge):</a:t>
            </a:r>
          </a:p>
          <a:p>
            <a:pPr marL="0" indent="0">
              <a:buNone/>
            </a:pPr>
            <a:endParaRPr lang="en-IN" sz="2000" dirty="0">
              <a:effectLst/>
              <a:latin typeface="Calibri" panose="020F0502020204030204" pitchFamily="34" charset="0"/>
              <a:ea typeface="Calibri" panose="020F0502020204030204" pitchFamily="34" charset="0"/>
            </a:endParaRPr>
          </a:p>
          <a:p>
            <a:endParaRPr lang="en-IN" dirty="0"/>
          </a:p>
        </p:txBody>
      </p:sp>
      <p:graphicFrame>
        <p:nvGraphicFramePr>
          <p:cNvPr id="8" name="Table 8">
            <a:extLst>
              <a:ext uri="{FF2B5EF4-FFF2-40B4-BE49-F238E27FC236}">
                <a16:creationId xmlns:a16="http://schemas.microsoft.com/office/drawing/2014/main" id="{80774678-D92B-18C6-400C-80EFE9DB0D73}"/>
              </a:ext>
            </a:extLst>
          </p:cNvPr>
          <p:cNvGraphicFramePr>
            <a:graphicFrameLocks noGrp="1"/>
          </p:cNvGraphicFramePr>
          <p:nvPr>
            <p:extLst>
              <p:ext uri="{D42A27DB-BD31-4B8C-83A1-F6EECF244321}">
                <p14:modId xmlns:p14="http://schemas.microsoft.com/office/powerpoint/2010/main" val="1721055090"/>
              </p:ext>
            </p:extLst>
          </p:nvPr>
        </p:nvGraphicFramePr>
        <p:xfrm>
          <a:off x="1670755" y="1964268"/>
          <a:ext cx="7292623" cy="3341510"/>
        </p:xfrm>
        <a:graphic>
          <a:graphicData uri="http://schemas.openxmlformats.org/drawingml/2006/table">
            <a:tbl>
              <a:tblPr firstRow="1" bandRow="1">
                <a:tableStyleId>{5940675A-B579-460E-94D1-54222C63F5DA}</a:tableStyleId>
              </a:tblPr>
              <a:tblGrid>
                <a:gridCol w="1640841">
                  <a:extLst>
                    <a:ext uri="{9D8B030D-6E8A-4147-A177-3AD203B41FA5}">
                      <a16:colId xmlns:a16="http://schemas.microsoft.com/office/drawing/2014/main" val="1745791694"/>
                    </a:ext>
                  </a:extLst>
                </a:gridCol>
                <a:gridCol w="5651782">
                  <a:extLst>
                    <a:ext uri="{9D8B030D-6E8A-4147-A177-3AD203B41FA5}">
                      <a16:colId xmlns:a16="http://schemas.microsoft.com/office/drawing/2014/main" val="3684944647"/>
                    </a:ext>
                  </a:extLst>
                </a:gridCol>
              </a:tblGrid>
              <a:tr h="668302">
                <a:tc>
                  <a:txBody>
                    <a:bodyPr/>
                    <a:lstStyle/>
                    <a:p>
                      <a:pPr marL="457200" algn="ctr">
                        <a:lnSpc>
                          <a:spcPct val="115000"/>
                        </a:lnSpc>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rPr>
                        <a:t>Srava</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47594210"/>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discharge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77278873"/>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a:effectLst/>
                          <a:latin typeface="Times New Roman" panose="02020603050405020304" pitchFamily="18" charset="0"/>
                          <a:ea typeface="Times New Roman" panose="02020603050405020304" pitchFamily="18" charset="0"/>
                        </a:rPr>
                        <a:t>Mild Scanty discharge</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10242014"/>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Moderate Discharge associate with blood</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52877143"/>
                  </a:ext>
                </a:extLst>
              </a:tr>
              <a:tr h="668302">
                <a:tc>
                  <a:txBody>
                    <a:bodyPr/>
                    <a:lstStyle/>
                    <a:p>
                      <a:pPr marL="457200" algn="ctr">
                        <a:lnSpc>
                          <a:spcPct val="115000"/>
                        </a:lnSpc>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marL="457200"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Severe Profuse and continuous discharge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68542322"/>
                  </a:ext>
                </a:extLst>
              </a:tr>
            </a:tbl>
          </a:graphicData>
        </a:graphic>
      </p:graphicFrame>
    </p:spTree>
    <p:extLst>
      <p:ext uri="{BB962C8B-B14F-4D97-AF65-F5344CB8AC3E}">
        <p14:creationId xmlns:p14="http://schemas.microsoft.com/office/powerpoint/2010/main" val="85761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E1519-E53E-4C99-E00C-C0A9DDE75731}"/>
              </a:ext>
            </a:extLst>
          </p:cNvPr>
          <p:cNvSpPr>
            <a:spLocks noGrp="1"/>
          </p:cNvSpPr>
          <p:nvPr>
            <p:ph idx="1"/>
          </p:nvPr>
        </p:nvSpPr>
        <p:spPr>
          <a:xfrm>
            <a:off x="838200" y="903111"/>
            <a:ext cx="10515600" cy="5273852"/>
          </a:xfrm>
        </p:spPr>
        <p:txBody>
          <a:bodyPr/>
          <a:lstStyle/>
          <a:p>
            <a:pPr marL="0" indent="0">
              <a:buNone/>
            </a:pPr>
            <a:r>
              <a:rPr lang="en-IN" sz="1800" b="1" dirty="0">
                <a:latin typeface="Times New Roman" panose="02020603050405020304" pitchFamily="18" charset="0"/>
                <a:ea typeface="Times New Roman" panose="02020603050405020304" pitchFamily="18" charset="0"/>
              </a:rPr>
              <a:t>3</a:t>
            </a:r>
            <a:r>
              <a:rPr lang="en-IN" sz="2000" b="1" dirty="0">
                <a:latin typeface="Times New Roman" panose="02020603050405020304" pitchFamily="18" charset="0"/>
                <a:ea typeface="Times New Roman" panose="02020603050405020304" pitchFamily="18" charset="0"/>
              </a:rPr>
              <a:t>. </a:t>
            </a:r>
            <a:r>
              <a:rPr lang="en-IN" sz="2000" b="1" i="1" dirty="0">
                <a:effectLst/>
                <a:latin typeface="Times New Roman" panose="02020603050405020304" pitchFamily="18" charset="0"/>
                <a:ea typeface="Times New Roman" panose="02020603050405020304" pitchFamily="18" charset="0"/>
              </a:rPr>
              <a:t>Vrana Gandha</a:t>
            </a:r>
            <a:r>
              <a:rPr lang="en-IN" sz="2000" b="1" dirty="0">
                <a:effectLst/>
                <a:latin typeface="Times New Roman" panose="02020603050405020304" pitchFamily="18" charset="0"/>
                <a:ea typeface="Times New Roman" panose="02020603050405020304" pitchFamily="18" charset="0"/>
              </a:rPr>
              <a:t>(Foul Smell):</a:t>
            </a:r>
          </a:p>
          <a:p>
            <a:pPr marL="0" indent="0">
              <a:buNone/>
            </a:pPr>
            <a:endParaRPr lang="en-IN" sz="2000" dirty="0">
              <a:effectLst/>
              <a:latin typeface="Calibri" panose="020F0502020204030204" pitchFamily="34" charset="0"/>
              <a:ea typeface="Calibri" panose="020F0502020204030204" pitchFamily="34" charset="0"/>
            </a:endParaRPr>
          </a:p>
        </p:txBody>
      </p:sp>
      <p:graphicFrame>
        <p:nvGraphicFramePr>
          <p:cNvPr id="4" name="Table 4">
            <a:extLst>
              <a:ext uri="{FF2B5EF4-FFF2-40B4-BE49-F238E27FC236}">
                <a16:creationId xmlns:a16="http://schemas.microsoft.com/office/drawing/2014/main" id="{76860C37-83C2-9BBE-4492-5E7CD9DB9FE7}"/>
              </a:ext>
            </a:extLst>
          </p:cNvPr>
          <p:cNvGraphicFramePr>
            <a:graphicFrameLocks noGrp="1"/>
          </p:cNvGraphicFramePr>
          <p:nvPr>
            <p:extLst>
              <p:ext uri="{D42A27DB-BD31-4B8C-83A1-F6EECF244321}">
                <p14:modId xmlns:p14="http://schemas.microsoft.com/office/powerpoint/2010/main" val="4277114408"/>
              </p:ext>
            </p:extLst>
          </p:nvPr>
        </p:nvGraphicFramePr>
        <p:xfrm>
          <a:off x="1682044" y="2254954"/>
          <a:ext cx="7360356" cy="3347860"/>
        </p:xfrm>
        <a:graphic>
          <a:graphicData uri="http://schemas.openxmlformats.org/drawingml/2006/table">
            <a:tbl>
              <a:tblPr firstRow="1" bandRow="1">
                <a:tableStyleId>{5940675A-B579-460E-94D1-54222C63F5DA}</a:tableStyleId>
              </a:tblPr>
              <a:tblGrid>
                <a:gridCol w="1952539">
                  <a:extLst>
                    <a:ext uri="{9D8B030D-6E8A-4147-A177-3AD203B41FA5}">
                      <a16:colId xmlns:a16="http://schemas.microsoft.com/office/drawing/2014/main" val="3722092949"/>
                    </a:ext>
                  </a:extLst>
                </a:gridCol>
                <a:gridCol w="5407817">
                  <a:extLst>
                    <a:ext uri="{9D8B030D-6E8A-4147-A177-3AD203B41FA5}">
                      <a16:colId xmlns:a16="http://schemas.microsoft.com/office/drawing/2014/main" val="1925130097"/>
                    </a:ext>
                  </a:extLst>
                </a:gridCol>
              </a:tblGrid>
              <a:tr h="669572">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Grade</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rPr>
                        <a:t>Gandha</a:t>
                      </a:r>
                      <a:endParaRPr lang="en-IN" sz="2000" i="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3560120"/>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0</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No smell</a:t>
                      </a:r>
                      <a:endParaRPr lang="en-IN"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82615834"/>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1</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Foul smell</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47740695"/>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2</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Unpleasant smell</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55044178"/>
                  </a:ext>
                </a:extLst>
              </a:tr>
              <a:tr h="669572">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3</a:t>
                      </a:r>
                      <a:endParaRPr lang="en-IN" sz="200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dirty="0">
                          <a:effectLst/>
                          <a:latin typeface="Times New Roman" panose="02020603050405020304" pitchFamily="18" charset="0"/>
                          <a:ea typeface="Times New Roman" panose="02020603050405020304" pitchFamily="18" charset="0"/>
                        </a:rPr>
                        <a:t>  Foul smell which is intolerable</a:t>
                      </a:r>
                      <a:endParaRPr lang="en-IN"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022828297"/>
                  </a:ext>
                </a:extLst>
              </a:tr>
            </a:tbl>
          </a:graphicData>
        </a:graphic>
      </p:graphicFrame>
    </p:spTree>
    <p:extLst>
      <p:ext uri="{BB962C8B-B14F-4D97-AF65-F5344CB8AC3E}">
        <p14:creationId xmlns:p14="http://schemas.microsoft.com/office/powerpoint/2010/main" val="65513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610E-7648-E897-4930-54AE3A0C00B2}"/>
              </a:ext>
            </a:extLst>
          </p:cNvPr>
          <p:cNvSpPr>
            <a:spLocks noGrp="1"/>
          </p:cNvSpPr>
          <p:nvPr>
            <p:ph idx="1"/>
          </p:nvPr>
        </p:nvSpPr>
        <p:spPr>
          <a:xfrm>
            <a:off x="838200" y="643467"/>
            <a:ext cx="10515600" cy="5533496"/>
          </a:xfrm>
        </p:spPr>
        <p:txBody>
          <a:bodyPr>
            <a:normAutofit/>
          </a:bodyPr>
          <a:lstStyle/>
          <a:p>
            <a:pPr marL="0" indent="0" algn="ctr">
              <a:lnSpc>
                <a:spcPct val="115000"/>
              </a:lnSpc>
              <a:spcAft>
                <a:spcPts val="1000"/>
              </a:spcAft>
              <a:buNone/>
            </a:pPr>
            <a:r>
              <a:rPr lang="en-IN" sz="2400" b="1" dirty="0">
                <a:effectLst/>
                <a:latin typeface="Times New Roman" panose="02020603050405020304" pitchFamily="18" charset="0"/>
                <a:ea typeface="Times New Roman" panose="02020603050405020304" pitchFamily="18" charset="0"/>
              </a:rPr>
              <a:t>STATISTICAL ANALYSIS</a:t>
            </a:r>
            <a:endParaRPr lang="en-IN" sz="2400" dirty="0">
              <a:effectLst/>
              <a:latin typeface="Calibri" panose="020F0502020204030204" pitchFamily="34" charset="0"/>
              <a:ea typeface="Calibri" panose="020F0502020204030204" pitchFamily="34" charset="0"/>
            </a:endParaRPr>
          </a:p>
          <a:p>
            <a:pPr indent="0" algn="just">
              <a:lnSpc>
                <a:spcPct val="150000"/>
              </a:lnSpc>
              <a:spcAft>
                <a:spcPts val="1000"/>
              </a:spcAft>
              <a:buNone/>
            </a:pPr>
            <a:r>
              <a:rPr lang="en-IN" sz="2000" dirty="0">
                <a:effectLst/>
                <a:latin typeface="Times New Roman" panose="02020603050405020304" pitchFamily="18" charset="0"/>
                <a:ea typeface="Times New Roman" panose="02020603050405020304" pitchFamily="18" charset="0"/>
              </a:rPr>
              <a:t>             Data will be collected using case report form (CRF) designed by incorporating all aspects (Ayurveda and modern science) for the study. Such collected data will be tabulated and analysed using SPSS (Statistical package for social sciences) version 20 by using appropriate statistical test. Demographic data and other relevant information will be analyzed with descriptive statistics. Continuous data will be expressed in mean +/- standard deviation, and nominal and ordinal data will be expressed in percentage. Nominal &amp; ordinal data will be analyzed using nonparametric tests like Friedman’s test, Wilcoxon’s signed rank test, Chi-square test. Continuous data will be analyzed using parametric test like repeated measure ANOVA, Paired-t/ Unpaired-t test, as and when required. The changes (one tailed) with p value &lt; 0.05 will be considered as statistically significant.</a:t>
            </a:r>
            <a:endParaRPr lang="en-IN" sz="2000" dirty="0">
              <a:effectLst/>
              <a:latin typeface="Calibri" panose="020F0502020204030204" pitchFamily="34" charset="0"/>
              <a:ea typeface="Calibri" panose="020F0502020204030204" pitchFamily="34" charset="0"/>
            </a:endParaRPr>
          </a:p>
          <a:p>
            <a:pPr marL="0"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0294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E5FC3-FB5F-6FB7-DC20-E934C794A3AD}"/>
              </a:ext>
            </a:extLst>
          </p:cNvPr>
          <p:cNvSpPr>
            <a:spLocks noGrp="1"/>
          </p:cNvSpPr>
          <p:nvPr>
            <p:ph idx="1"/>
          </p:nvPr>
        </p:nvSpPr>
        <p:spPr>
          <a:xfrm>
            <a:off x="838200" y="541868"/>
            <a:ext cx="10515600" cy="5635096"/>
          </a:xfrm>
        </p:spPr>
        <p:txBody>
          <a:bodyPr>
            <a:normAutofit/>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An ulcer is a discontinuity of the skin or mucous membrane which occurs due to microscopic death of the tissues.</a:t>
            </a:r>
            <a:endParaRPr lang="en-IN" sz="2000" dirty="0">
              <a:effectLst/>
              <a:latin typeface="Calibri" panose="020F0502020204030204" pitchFamily="34" charset="0"/>
              <a:ea typeface="Calibri" panose="020F0502020204030204" pitchFamily="34" charset="0"/>
            </a:endParaRPr>
          </a:p>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 According to the study conducted on 2021 the global prevalence of </a:t>
            </a:r>
            <a:r>
              <a:rPr lang="en-IN" sz="1800" dirty="0">
                <a:solidFill>
                  <a:srgbClr val="000000"/>
                </a:solidFill>
                <a:effectLst/>
                <a:latin typeface="Times New Roman" panose="02020603050405020304" pitchFamily="18" charset="0"/>
                <a:ea typeface="Times New Roman" panose="02020603050405020304" pitchFamily="18" charset="0"/>
              </a:rPr>
              <a:t>wound</a:t>
            </a:r>
            <a:r>
              <a:rPr lang="en-IN" sz="1800" baseline="30000" dirty="0">
                <a:solidFill>
                  <a:srgbClr val="000000"/>
                </a:solidFill>
                <a:latin typeface="Times New Roman" panose="02020603050405020304" pitchFamily="18" charset="0"/>
                <a:ea typeface="Times New Roman" panose="02020603050405020304" pitchFamily="18" charset="0"/>
              </a:rPr>
              <a:t>5</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estimated </a:t>
            </a:r>
            <a:r>
              <a:rPr lang="en-IN" sz="2000" dirty="0">
                <a:solidFill>
                  <a:srgbClr val="000000"/>
                </a:solidFill>
                <a:latin typeface="Times New Roman" panose="02020603050405020304" pitchFamily="18" charset="0"/>
                <a:ea typeface="Times New Roman" panose="02020603050405020304" pitchFamily="18" charset="0"/>
              </a:rPr>
              <a:t>as</a:t>
            </a:r>
            <a:r>
              <a:rPr lang="en-IN" sz="2000" dirty="0">
                <a:solidFill>
                  <a:srgbClr val="000000"/>
                </a:solidFill>
                <a:effectLst/>
                <a:latin typeface="Times New Roman" panose="02020603050405020304" pitchFamily="18" charset="0"/>
                <a:ea typeface="Times New Roman" panose="02020603050405020304" pitchFamily="18" charset="0"/>
              </a:rPr>
              <a:t> 6 million. In </a:t>
            </a:r>
            <a:r>
              <a:rPr lang="en-IN" sz="2000" dirty="0">
                <a:solidFill>
                  <a:srgbClr val="000000"/>
                </a:solidFill>
                <a:latin typeface="Times New Roman" panose="02020603050405020304" pitchFamily="18" charset="0"/>
                <a:ea typeface="Times New Roman" panose="02020603050405020304" pitchFamily="18" charset="0"/>
              </a:rPr>
              <a:t>I</a:t>
            </a:r>
            <a:r>
              <a:rPr lang="en-IN" sz="2000" dirty="0">
                <a:solidFill>
                  <a:srgbClr val="000000"/>
                </a:solidFill>
                <a:effectLst/>
                <a:latin typeface="Times New Roman" panose="02020603050405020304" pitchFamily="18" charset="0"/>
                <a:ea typeface="Times New Roman" panose="02020603050405020304" pitchFamily="18" charset="0"/>
              </a:rPr>
              <a:t>ndia, Indian Community-based epidemiological study of </a:t>
            </a:r>
            <a:r>
              <a:rPr lang="en-IN" sz="1800" dirty="0">
                <a:solidFill>
                  <a:srgbClr val="000000"/>
                </a:solidFill>
                <a:effectLst/>
                <a:latin typeface="Times New Roman" panose="02020603050405020304" pitchFamily="18" charset="0"/>
                <a:ea typeface="Times New Roman" panose="02020603050405020304" pitchFamily="18" charset="0"/>
              </a:rPr>
              <a:t>wounds</a:t>
            </a:r>
            <a:r>
              <a:rPr lang="en-IN" sz="1800" baseline="30000" dirty="0">
                <a:solidFill>
                  <a:srgbClr val="000000"/>
                </a:solidFill>
                <a:latin typeface="Times New Roman" panose="02020603050405020304" pitchFamily="18" charset="0"/>
                <a:ea typeface="Times New Roman" panose="02020603050405020304" pitchFamily="18" charset="0"/>
              </a:rPr>
              <a:t>6</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was reported as 4.5%. </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pPr>
            <a:r>
              <a:rPr lang="en-IN" sz="2000" dirty="0">
                <a:solidFill>
                  <a:srgbClr val="000000"/>
                </a:solidFill>
                <a:effectLst/>
                <a:latin typeface="Times New Roman" panose="02020603050405020304" pitchFamily="18" charset="0"/>
                <a:ea typeface="Times New Roman" panose="02020603050405020304" pitchFamily="18" charset="0"/>
              </a:rPr>
              <a:t>In classics, different formulations are explained in the treatment of </a:t>
            </a:r>
            <a:r>
              <a:rPr lang="en-IN" sz="2000" i="1" dirty="0">
                <a:solidFill>
                  <a:srgbClr val="000000"/>
                </a:solidFill>
                <a:effectLst/>
                <a:latin typeface="Times New Roman" panose="02020603050405020304" pitchFamily="18" charset="0"/>
                <a:ea typeface="Times New Roman" panose="02020603050405020304" pitchFamily="18" charset="0"/>
              </a:rPr>
              <a:t>Dushta vrana. </a:t>
            </a:r>
            <a:r>
              <a:rPr lang="en-IN" sz="2000" dirty="0">
                <a:solidFill>
                  <a:srgbClr val="000000"/>
                </a:solidFill>
                <a:latin typeface="Times New Roman" panose="02020603050405020304" pitchFamily="18" charset="0"/>
                <a:ea typeface="Times New Roman" panose="02020603050405020304" pitchFamily="18" charset="0"/>
              </a:rPr>
              <a:t>w</a:t>
            </a:r>
            <a:r>
              <a:rPr lang="en-IN" sz="2000" dirty="0">
                <a:solidFill>
                  <a:srgbClr val="000000"/>
                </a:solidFill>
                <a:effectLst/>
                <a:latin typeface="Times New Roman" panose="02020603050405020304" pitchFamily="18" charset="0"/>
                <a:ea typeface="Times New Roman" panose="02020603050405020304" pitchFamily="18" charset="0"/>
              </a:rPr>
              <a:t>hich includes </a:t>
            </a:r>
            <a:r>
              <a:rPr lang="en-IN" sz="2000" i="1" dirty="0">
                <a:solidFill>
                  <a:srgbClr val="000000"/>
                </a:solidFill>
                <a:effectLst/>
                <a:latin typeface="Times New Roman" panose="02020603050405020304" pitchFamily="18" charset="0"/>
                <a:ea typeface="Times New Roman" panose="02020603050405020304" pitchFamily="18" charset="0"/>
              </a:rPr>
              <a:t>Shasti Upakrama </a:t>
            </a:r>
            <a:r>
              <a:rPr lang="en-IN" sz="2000" dirty="0">
                <a:solidFill>
                  <a:srgbClr val="000000"/>
                </a:solidFill>
                <a:effectLst/>
                <a:latin typeface="Times New Roman" panose="02020603050405020304" pitchFamily="18" charset="0"/>
                <a:ea typeface="Times New Roman" panose="02020603050405020304" pitchFamily="18" charset="0"/>
              </a:rPr>
              <a:t>explained by </a:t>
            </a:r>
            <a:r>
              <a:rPr lang="en-IN" sz="2000" i="1" dirty="0">
                <a:solidFill>
                  <a:srgbClr val="000000"/>
                </a:solidFill>
                <a:effectLst/>
                <a:latin typeface="Times New Roman" panose="02020603050405020304" pitchFamily="18" charset="0"/>
                <a:ea typeface="Times New Roman" panose="02020603050405020304" pitchFamily="18" charset="0"/>
              </a:rPr>
              <a:t>Acharya Sushruta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Acharya Charaka </a:t>
            </a:r>
            <a:r>
              <a:rPr lang="en-IN" sz="2000" dirty="0">
                <a:solidFill>
                  <a:srgbClr val="000000"/>
                </a:solidFill>
                <a:effectLst/>
                <a:latin typeface="Times New Roman" panose="02020603050405020304" pitchFamily="18" charset="0"/>
                <a:ea typeface="Times New Roman" panose="02020603050405020304" pitchFamily="18" charset="0"/>
              </a:rPr>
              <a:t>mentioned 36 procedures</a:t>
            </a:r>
            <a:r>
              <a:rPr lang="en-IN" sz="2000" baseline="30000" dirty="0">
                <a:solidFill>
                  <a:srgbClr val="000000"/>
                </a:solidFill>
                <a:latin typeface="Times New Roman" panose="02020603050405020304" pitchFamily="18" charset="0"/>
                <a:ea typeface="Times New Roman" panose="02020603050405020304" pitchFamily="18" charset="0"/>
              </a:rPr>
              <a:t>7</a:t>
            </a:r>
            <a:r>
              <a:rPr lang="en-IN" sz="2000" dirty="0">
                <a:solidFill>
                  <a:srgbClr val="000000"/>
                </a:solidFill>
                <a:effectLst/>
                <a:latin typeface="Times New Roman" panose="02020603050405020304" pitchFamily="18" charset="0"/>
                <a:ea typeface="Times New Roman" panose="02020603050405020304" pitchFamily="18" charset="0"/>
              </a:rPr>
              <a:t> in  the management of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Saptopakrama chikitsa</a:t>
            </a:r>
            <a:r>
              <a:rPr lang="en-IN" sz="2000" i="1" baseline="30000" dirty="0">
                <a:solidFill>
                  <a:srgbClr val="000000"/>
                </a:solidFill>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by </a:t>
            </a: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charya Vagbhata</a:t>
            </a:r>
            <a:r>
              <a:rPr lang="en-IN" sz="2000" i="1" baseline="30000" dirty="0">
                <a:solidFill>
                  <a:srgbClr val="000000"/>
                </a:solidFill>
                <a:latin typeface="Times New Roman" panose="02020603050405020304" pitchFamily="18" charset="0"/>
                <a:ea typeface="Times New Roman" panose="02020603050405020304" pitchFamily="18" charset="0"/>
              </a:rPr>
              <a:t>8</a:t>
            </a:r>
            <a:r>
              <a:rPr lang="en-IN" sz="2000" i="1" dirty="0">
                <a:solidFill>
                  <a:srgbClr val="000000"/>
                </a:solidFill>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Bhavaprakasha,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Yogaratnakara</a:t>
            </a:r>
            <a:r>
              <a:rPr lang="en-IN" sz="2000" dirty="0">
                <a:solidFill>
                  <a:srgbClr val="000000"/>
                </a:solidFill>
                <a:effectLst/>
                <a:latin typeface="Times New Roman" panose="02020603050405020304" pitchFamily="18" charset="0"/>
                <a:ea typeface="Times New Roman" panose="02020603050405020304" pitchFamily="18" charset="0"/>
              </a:rPr>
              <a:t> and </a:t>
            </a:r>
            <a:r>
              <a:rPr lang="en-IN" sz="2000" i="1" dirty="0">
                <a:solidFill>
                  <a:srgbClr val="000000"/>
                </a:solidFill>
                <a:effectLst/>
                <a:latin typeface="Times New Roman" panose="02020603050405020304" pitchFamily="18" charset="0"/>
                <a:ea typeface="Times New Roman" panose="02020603050405020304" pitchFamily="18" charset="0"/>
              </a:rPr>
              <a:t>Sharangadhara </a:t>
            </a:r>
            <a:r>
              <a:rPr lang="en-IN" sz="2000" dirty="0">
                <a:solidFill>
                  <a:srgbClr val="000000"/>
                </a:solidFill>
                <a:effectLst/>
                <a:latin typeface="Times New Roman" panose="02020603050405020304" pitchFamily="18" charset="0"/>
                <a:ea typeface="Times New Roman" panose="02020603050405020304" pitchFamily="18" charset="0"/>
              </a:rPr>
              <a:t>mentioned different remedies like </a:t>
            </a:r>
            <a:r>
              <a:rPr lang="en-IN" sz="2000" i="1" dirty="0">
                <a:solidFill>
                  <a:srgbClr val="000000"/>
                </a:solidFill>
                <a:effectLst/>
                <a:latin typeface="Times New Roman" panose="02020603050405020304" pitchFamily="18" charset="0"/>
                <a:ea typeface="Times New Roman" panose="02020603050405020304" pitchFamily="18" charset="0"/>
              </a:rPr>
              <a:t>Ch</a:t>
            </a:r>
            <a:r>
              <a:rPr lang="en-IN" sz="2000" i="1" dirty="0">
                <a:solidFill>
                  <a:srgbClr val="000000"/>
                </a:solidFill>
                <a:latin typeface="Times New Roman" panose="02020603050405020304" pitchFamily="18" charset="0"/>
                <a:ea typeface="Times New Roman" panose="02020603050405020304" pitchFamily="18" charset="0"/>
              </a:rPr>
              <a:t>oo</a:t>
            </a:r>
            <a:r>
              <a:rPr lang="en-IN" sz="2000" i="1" dirty="0">
                <a:solidFill>
                  <a:srgbClr val="000000"/>
                </a:solidFill>
                <a:effectLst/>
                <a:latin typeface="Times New Roman" panose="02020603050405020304" pitchFamily="18" charset="0"/>
                <a:ea typeface="Times New Roman" panose="02020603050405020304" pitchFamily="18" charset="0"/>
              </a:rPr>
              <a:t>rna</a:t>
            </a:r>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K</a:t>
            </a:r>
            <a:r>
              <a:rPr lang="en-IN" sz="2000" i="1" dirty="0">
                <a:solidFill>
                  <a:srgbClr val="000000"/>
                </a:solidFill>
                <a:latin typeface="Times New Roman" panose="02020603050405020304" pitchFamily="18" charset="0"/>
                <a:ea typeface="Times New Roman" panose="02020603050405020304" pitchFamily="18" charset="0"/>
              </a:rPr>
              <a:t>w</a:t>
            </a:r>
            <a:r>
              <a:rPr lang="en-IN" sz="2000" i="1" dirty="0">
                <a:solidFill>
                  <a:srgbClr val="000000"/>
                </a:solidFill>
                <a:effectLst/>
                <a:latin typeface="Times New Roman" panose="02020603050405020304" pitchFamily="18" charset="0"/>
                <a:ea typeface="Times New Roman" panose="02020603050405020304" pitchFamily="18" charset="0"/>
              </a:rPr>
              <a:t>atha, lepa </a:t>
            </a:r>
            <a:r>
              <a:rPr lang="en-IN" sz="2000" dirty="0">
                <a:solidFill>
                  <a:srgbClr val="000000"/>
                </a:solidFill>
                <a:effectLst/>
                <a:latin typeface="Times New Roman" panose="02020603050405020304" pitchFamily="18" charset="0"/>
                <a:ea typeface="Times New Roman" panose="02020603050405020304" pitchFamily="18" charset="0"/>
              </a:rPr>
              <a:t>having </a:t>
            </a:r>
            <a:r>
              <a:rPr lang="en-IN" sz="2000" i="1" dirty="0">
                <a:solidFill>
                  <a:srgbClr val="000000"/>
                </a:solidFill>
                <a:latin typeface="Times New Roman" panose="02020603050405020304" pitchFamily="18" charset="0"/>
                <a:ea typeface="Times New Roman" panose="02020603050405020304" pitchFamily="18" charset="0"/>
              </a:rPr>
              <a:t>V</a:t>
            </a:r>
            <a:r>
              <a:rPr lang="en-IN" sz="2000" i="1" dirty="0">
                <a:solidFill>
                  <a:srgbClr val="000000"/>
                </a:solidFill>
                <a:effectLst/>
                <a:latin typeface="Times New Roman" panose="02020603050405020304" pitchFamily="18" charset="0"/>
                <a:ea typeface="Times New Roman" panose="02020603050405020304" pitchFamily="18" charset="0"/>
              </a:rPr>
              <a:t>rana </a:t>
            </a:r>
            <a:r>
              <a:rPr lang="en-IN" sz="2000" i="1" dirty="0">
                <a:solidFill>
                  <a:srgbClr val="000000"/>
                </a:solidFill>
                <a:latin typeface="Times New Roman" panose="02020603050405020304" pitchFamily="18" charset="0"/>
                <a:ea typeface="Times New Roman" panose="02020603050405020304" pitchFamily="18" charset="0"/>
              </a:rPr>
              <a:t>S</a:t>
            </a:r>
            <a:r>
              <a:rPr lang="en-IN" sz="2000" i="1" dirty="0">
                <a:solidFill>
                  <a:srgbClr val="000000"/>
                </a:solidFill>
                <a:effectLst/>
                <a:latin typeface="Times New Roman" panose="02020603050405020304" pitchFamily="18" charset="0"/>
                <a:ea typeface="Times New Roman" panose="02020603050405020304" pitchFamily="18" charset="0"/>
              </a:rPr>
              <a:t>hodhana </a:t>
            </a:r>
            <a:r>
              <a:rPr lang="en-IN" sz="2000" dirty="0">
                <a:solidFill>
                  <a:srgbClr val="000000"/>
                </a:solidFill>
                <a:effectLst/>
                <a:latin typeface="Times New Roman" panose="02020603050405020304" pitchFamily="18" charset="0"/>
                <a:ea typeface="Times New Roman" panose="02020603050405020304" pitchFamily="18" charset="0"/>
              </a:rPr>
              <a:t>properties. Among them </a:t>
            </a:r>
            <a:r>
              <a:rPr lang="en-IN" sz="2000" i="1" dirty="0">
                <a:solidFill>
                  <a:srgbClr val="000000"/>
                </a:solidFill>
                <a:effectLst/>
                <a:latin typeface="Times New Roman" panose="02020603050405020304" pitchFamily="18" charset="0"/>
                <a:ea typeface="Times New Roman" panose="02020603050405020304" pitchFamily="18" charset="0"/>
              </a:rPr>
              <a:t>Avachoornana</a:t>
            </a:r>
            <a:r>
              <a:rPr lang="en-IN" sz="2000" i="1" baseline="30000" dirty="0">
                <a:solidFill>
                  <a:srgbClr val="000000"/>
                </a:solidFill>
                <a:latin typeface="Times New Roman" panose="02020603050405020304" pitchFamily="18" charset="0"/>
                <a:ea typeface="Times New Roman" panose="02020603050405020304" pitchFamily="18" charset="0"/>
              </a:rPr>
              <a:t>9</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one of the procedure explained in </a:t>
            </a:r>
            <a:r>
              <a:rPr lang="en-IN" sz="2000" i="1" dirty="0">
                <a:solidFill>
                  <a:srgbClr val="000000"/>
                </a:solidFill>
                <a:latin typeface="Times New Roman" panose="02020603050405020304" pitchFamily="18" charset="0"/>
                <a:ea typeface="Times New Roman" panose="02020603050405020304" pitchFamily="18" charset="0"/>
              </a:rPr>
              <a:t>Vrana C</a:t>
            </a:r>
            <a:r>
              <a:rPr lang="en-IN" sz="2000" i="1" dirty="0">
                <a:solidFill>
                  <a:srgbClr val="000000"/>
                </a:solidFill>
                <a:effectLst/>
                <a:latin typeface="Times New Roman" panose="02020603050405020304" pitchFamily="18" charset="0"/>
                <a:ea typeface="Times New Roman" panose="02020603050405020304" pitchFamily="18" charset="0"/>
              </a:rPr>
              <a:t>hikitsa </a:t>
            </a:r>
            <a:r>
              <a:rPr lang="en-IN" sz="2000" dirty="0">
                <a:solidFill>
                  <a:srgbClr val="000000"/>
                </a:solidFill>
                <a:effectLst/>
                <a:latin typeface="Times New Roman" panose="02020603050405020304" pitchFamily="18" charset="0"/>
                <a:ea typeface="Times New Roman" panose="02020603050405020304" pitchFamily="18" charset="0"/>
              </a:rPr>
              <a:t>where fine powder of drugs is dusted over the affected part or wound.</a:t>
            </a:r>
            <a:endParaRPr lang="en-IN" sz="2000" dirty="0">
              <a:effectLst/>
              <a:latin typeface="Calibri" panose="020F0502020204030204" pitchFamily="34" charset="0"/>
              <a:ea typeface="Calibri" panose="020F0502020204030204" pitchFamily="34"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03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387DC-64E0-3701-EC0E-E49F8BDB0678}"/>
              </a:ext>
            </a:extLst>
          </p:cNvPr>
          <p:cNvSpPr>
            <a:spLocks noGrp="1"/>
          </p:cNvSpPr>
          <p:nvPr>
            <p:ph idx="1"/>
          </p:nvPr>
        </p:nvSpPr>
        <p:spPr>
          <a:xfrm>
            <a:off x="838200" y="733778"/>
            <a:ext cx="10515600" cy="5443185"/>
          </a:xfrm>
        </p:spPr>
        <p:txBody>
          <a:bodyPr/>
          <a:lstStyle/>
          <a:p>
            <a:pPr marL="0" indent="0">
              <a:lnSpc>
                <a:spcPct val="115000"/>
              </a:lnSpc>
              <a:spcAft>
                <a:spcPts val="1000"/>
              </a:spcAft>
              <a:buNone/>
            </a:pPr>
            <a:r>
              <a:rPr lang="en-IN" sz="1800" b="1" dirty="0">
                <a:effectLst/>
                <a:latin typeface="Times New Roman" panose="02020603050405020304" pitchFamily="18" charset="0"/>
                <a:ea typeface="Times New Roman" panose="02020603050405020304" pitchFamily="18" charset="0"/>
              </a:rPr>
              <a:t> </a:t>
            </a:r>
            <a:r>
              <a:rPr lang="en-IN" sz="2000" b="1" dirty="0">
                <a:effectLst/>
                <a:latin typeface="Times New Roman" panose="02020603050405020304" pitchFamily="18" charset="0"/>
                <a:ea typeface="Times New Roman" panose="02020603050405020304" pitchFamily="18" charset="0"/>
              </a:rPr>
              <a:t>Does the study require any investigations or interventions conducted on animals, patients or humans? (If so, describe briefly)</a:t>
            </a:r>
            <a:endParaRPr lang="en-IN" sz="2000" dirty="0">
              <a:effectLst/>
              <a:latin typeface="Calibri" panose="020F0502020204030204" pitchFamily="34" charset="0"/>
              <a:ea typeface="Calibri" panose="020F0502020204030204" pitchFamily="34" charset="0"/>
            </a:endParaRPr>
          </a:p>
          <a:p>
            <a:pPr indent="0">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Yes, the study requires interventions to be conducted on patients or human subjects. No animal experiment will be carried out.</a:t>
            </a:r>
            <a:endParaRPr lang="en-IN" sz="20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sz="2000" b="1" dirty="0">
                <a:effectLst/>
                <a:latin typeface="Times New Roman" panose="02020603050405020304" pitchFamily="18" charset="0"/>
                <a:ea typeface="Times New Roman" panose="02020603050405020304" pitchFamily="18" charset="0"/>
              </a:rPr>
              <a:t> Has ethical clearance been obtained from your institution in case of?</a:t>
            </a:r>
            <a:endParaRPr lang="en-IN" sz="2000" dirty="0">
              <a:effectLst/>
              <a:latin typeface="Calibri" panose="020F0502020204030204" pitchFamily="34" charset="0"/>
              <a:ea typeface="Calibri" panose="020F0502020204030204" pitchFamily="34" charset="0"/>
            </a:endParaRPr>
          </a:p>
          <a:p>
            <a:pPr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rPr>
              <a:t>        Ethical clearance will be obtained from Ethical Committee, SDM Trusts </a:t>
            </a:r>
            <a:r>
              <a:rPr lang="en-IN" sz="2000" i="1" dirty="0">
                <a:effectLst/>
                <a:latin typeface="Times New Roman" panose="02020603050405020304" pitchFamily="18" charset="0"/>
                <a:ea typeface="Times New Roman" panose="02020603050405020304" pitchFamily="18" charset="0"/>
              </a:rPr>
              <a:t>Ayurvedic</a:t>
            </a:r>
            <a:r>
              <a:rPr lang="en-IN" sz="2000" dirty="0">
                <a:effectLst/>
                <a:latin typeface="Times New Roman" panose="02020603050405020304" pitchFamily="18" charset="0"/>
                <a:ea typeface="Times New Roman" panose="02020603050405020304" pitchFamily="18" charset="0"/>
              </a:rPr>
              <a:t> Medical College &amp; Hospital, Terdal for the above said clinical trial.</a:t>
            </a:r>
            <a:endParaRPr lang="en-IN" sz="2000" dirty="0">
              <a:effectLst/>
              <a:latin typeface="Calibri" panose="020F0502020204030204" pitchFamily="34" charset="0"/>
              <a:ea typeface="Calibri" panose="020F0502020204030204" pitchFamily="34" charset="0"/>
            </a:endParaRPr>
          </a:p>
          <a:p>
            <a:pPr marL="0" indent="0">
              <a:lnSpc>
                <a:spcPct val="115000"/>
              </a:lnSpc>
              <a:spcAft>
                <a:spcPts val="1000"/>
              </a:spcAft>
              <a:buNone/>
            </a:pP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20830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9BA3F-6ACA-D334-4045-629DB4DA8813}"/>
              </a:ext>
            </a:extLst>
          </p:cNvPr>
          <p:cNvSpPr>
            <a:spLocks noGrp="1"/>
          </p:cNvSpPr>
          <p:nvPr>
            <p:ph idx="1"/>
          </p:nvPr>
        </p:nvSpPr>
        <p:spPr>
          <a:xfrm>
            <a:off x="736600" y="733778"/>
            <a:ext cx="10515600" cy="5900938"/>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REFERENCES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rPr>
              <a:t>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Chikitsa Sthana 1/6, Page.no-4.</a:t>
            </a:r>
          </a:p>
          <a:p>
            <a:pPr marL="0" indent="0">
              <a:lnSpc>
                <a:spcPct val="150000"/>
              </a:lnSpc>
              <a:buNone/>
            </a:pPr>
            <a:r>
              <a:rPr lang="en-US" sz="2000" dirty="0">
                <a:latin typeface="Times New Roman" panose="02020603050405020304" pitchFamily="18" charset="0"/>
                <a:cs typeface="Times New Roman" panose="02020603050405020304" pitchFamily="18" charset="0"/>
              </a:rPr>
              <a:t>2.    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Sutra Sthana 22/ 7, Page. no-123.</a:t>
            </a:r>
          </a:p>
          <a:p>
            <a:pPr marL="0" indent="0">
              <a:lnSpc>
                <a:spcPct val="150000"/>
              </a:lnSpc>
              <a:buNone/>
            </a:pPr>
            <a:r>
              <a:rPr lang="en-US" sz="2000" dirty="0">
                <a:latin typeface="Times New Roman" panose="02020603050405020304" pitchFamily="18" charset="0"/>
                <a:cs typeface="Times New Roman" panose="02020603050405020304" pitchFamily="18" charset="0"/>
              </a:rPr>
              <a:t>3.    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Chikitsa Sthana 1/8, Page. No-5.</a:t>
            </a:r>
          </a:p>
          <a:p>
            <a:pPr marL="457200" indent="-457200">
              <a:lnSpc>
                <a:spcPct val="150000"/>
              </a:lnSpc>
              <a:buAutoNum type="arabicPeriod" startAt="4"/>
            </a:pPr>
            <a:r>
              <a:rPr lang="en-US" sz="2000" dirty="0">
                <a:latin typeface="Times New Roman" panose="02020603050405020304" pitchFamily="18" charset="0"/>
                <a:cs typeface="Times New Roman" panose="02020603050405020304" pitchFamily="18" charset="0"/>
              </a:rPr>
              <a:t>Vaidya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Sri Satya Narayana, Caraka Samhita of </a:t>
            </a:r>
            <a:r>
              <a:rPr lang="en-US" sz="2000" dirty="0" err="1">
                <a:latin typeface="Times New Roman" panose="02020603050405020304" pitchFamily="18" charset="0"/>
                <a:cs typeface="Times New Roman" panose="02020603050405020304" pitchFamily="18" charset="0"/>
              </a:rPr>
              <a:t>Agnivesa</a:t>
            </a:r>
            <a:r>
              <a:rPr lang="en-US" sz="2000" dirty="0">
                <a:latin typeface="Times New Roman" panose="02020603050405020304" pitchFamily="18" charset="0"/>
                <a:cs typeface="Times New Roman" panose="02020603050405020304" pitchFamily="18" charset="0"/>
              </a:rPr>
              <a:t> revised by Caraka, </a:t>
            </a:r>
            <a:r>
              <a:rPr lang="en-US" sz="2000" dirty="0" err="1">
                <a:latin typeface="Times New Roman" panose="02020603050405020304" pitchFamily="18" charset="0"/>
                <a:cs typeface="Times New Roman" panose="02020603050405020304" pitchFamily="18" charset="0"/>
              </a:rPr>
              <a:t>Drdbala</a:t>
            </a: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        Hindi </a:t>
            </a:r>
            <a:r>
              <a:rPr lang="en-US" sz="2000" dirty="0" err="1">
                <a:latin typeface="Times New Roman" panose="02020603050405020304" pitchFamily="18" charset="0"/>
                <a:cs typeface="Times New Roman" panose="02020603050405020304" pitchFamily="18" charset="0"/>
              </a:rPr>
              <a:t>Commentry</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Kasinatha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Dr </a:t>
            </a:r>
            <a:r>
              <a:rPr lang="en-US" sz="2000" dirty="0" err="1">
                <a:latin typeface="Times New Roman" panose="02020603050405020304" pitchFamily="18" charset="0"/>
                <a:cs typeface="Times New Roman" panose="02020603050405020304" pitchFamily="18" charset="0"/>
              </a:rPr>
              <a:t>Gorakhanatha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Chaturvedhi</a:t>
            </a:r>
            <a:r>
              <a:rPr lang="en-US" sz="2000" dirty="0">
                <a:latin typeface="Times New Roman" panose="02020603050405020304" pitchFamily="18" charset="0"/>
                <a:cs typeface="Times New Roman" panose="02020603050405020304" pitchFamily="18" charset="0"/>
              </a:rPr>
              <a:t>, Reprint-2018,</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Visvabharati</a:t>
            </a:r>
            <a:r>
              <a:rPr lang="en-US" sz="2000" dirty="0">
                <a:latin typeface="Times New Roman" panose="02020603050405020304" pitchFamily="18" charset="0"/>
                <a:cs typeface="Times New Roman" panose="02020603050405020304" pitchFamily="18" charset="0"/>
              </a:rPr>
              <a:t> Varanasi, Chikitsa Sthana 25/31-34, Page. No-703.</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332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7137D-9092-2CDA-3773-AA68C33BBC7D}"/>
              </a:ext>
            </a:extLst>
          </p:cNvPr>
          <p:cNvSpPr>
            <a:spLocks noGrp="1"/>
          </p:cNvSpPr>
          <p:nvPr>
            <p:ph idx="1"/>
          </p:nvPr>
        </p:nvSpPr>
        <p:spPr>
          <a:xfrm>
            <a:off x="838200" y="476250"/>
            <a:ext cx="10515600" cy="6267450"/>
          </a:xfrm>
        </p:spPr>
        <p:txBody>
          <a:bodyPr>
            <a:normAutofit fontScale="92500" lnSpcReduction="20000"/>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5.  Zhu X, Olsson </a:t>
            </a:r>
            <a:r>
              <a:rPr lang="en-US" sz="2000" dirty="0" err="1">
                <a:latin typeface="Times New Roman" panose="02020603050405020304" pitchFamily="18" charset="0"/>
                <a:cs typeface="Times New Roman" panose="02020603050405020304" pitchFamily="18" charset="0"/>
              </a:rPr>
              <a:t>MM,Bajpai</a:t>
            </a:r>
            <a:r>
              <a:rPr lang="en-US" sz="2000" dirty="0">
                <a:latin typeface="Times New Roman" panose="02020603050405020304" pitchFamily="18" charset="0"/>
                <a:cs typeface="Times New Roman" panose="02020603050405020304" pitchFamily="18" charset="0"/>
              </a:rPr>
              <a:t> R, </a:t>
            </a:r>
            <a:r>
              <a:rPr lang="en-US" sz="2000" dirty="0" err="1">
                <a:latin typeface="Times New Roman" panose="02020603050405020304" pitchFamily="18" charset="0"/>
                <a:cs typeface="Times New Roman" panose="02020603050405020304" pitchFamily="18" charset="0"/>
              </a:rPr>
              <a:t>Järbrink</a:t>
            </a:r>
            <a:r>
              <a:rPr lang="en-US" sz="2000" dirty="0">
                <a:latin typeface="Times New Roman" panose="02020603050405020304" pitchFamily="18" charset="0"/>
                <a:cs typeface="Times New Roman" panose="02020603050405020304" pitchFamily="18" charset="0"/>
              </a:rPr>
              <a:t> K, Tang WE, Car J. Health-related quality of life an</a:t>
            </a:r>
          </a:p>
          <a:p>
            <a:pPr marL="0" indent="0">
              <a:lnSpc>
                <a:spcPct val="150000"/>
              </a:lnSpc>
              <a:buNone/>
            </a:pPr>
            <a:r>
              <a:rPr lang="en-US" sz="2000" dirty="0">
                <a:latin typeface="Times New Roman" panose="02020603050405020304" pitchFamily="18" charset="0"/>
                <a:cs typeface="Times New Roman" panose="02020603050405020304" pitchFamily="18" charset="0"/>
              </a:rPr>
              <a:t>     chronic wound characteristics among patients with chronic wounds treated in primary care: </a:t>
            </a:r>
          </a:p>
          <a:p>
            <a:pPr marL="0" indent="0">
              <a:lnSpc>
                <a:spcPct val="150000"/>
              </a:lnSpc>
              <a:buNone/>
            </a:pPr>
            <a:r>
              <a:rPr lang="en-US" sz="2000" dirty="0">
                <a:latin typeface="Times New Roman" panose="02020603050405020304" pitchFamily="18" charset="0"/>
                <a:cs typeface="Times New Roman" panose="02020603050405020304" pitchFamily="18" charset="0"/>
              </a:rPr>
              <a:t>     A cross-</a:t>
            </a:r>
            <a:r>
              <a:rPr lang="en-US" sz="2000" dirty="0" err="1">
                <a:latin typeface="Times New Roman" panose="02020603050405020304" pitchFamily="18" charset="0"/>
                <a:cs typeface="Times New Roman" panose="02020603050405020304" pitchFamily="18" charset="0"/>
              </a:rPr>
              <a:t>sectionalstudy</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Singapore.Int</a:t>
            </a:r>
            <a:r>
              <a:rPr lang="en-US" sz="2000" dirty="0">
                <a:latin typeface="Times New Roman" panose="02020603050405020304" pitchFamily="18" charset="0"/>
                <a:cs typeface="Times New Roman" panose="02020603050405020304" pitchFamily="18" charset="0"/>
              </a:rPr>
              <a:t> Wound J. 2022;19(5):</a:t>
            </a:r>
          </a:p>
          <a:p>
            <a:pPr marL="0" indent="0">
              <a:lnSpc>
                <a:spcPct val="150000"/>
              </a:lnSpc>
              <a:buNone/>
            </a:pPr>
            <a:r>
              <a:rPr lang="en-US" sz="2000" dirty="0">
                <a:latin typeface="Times New Roman" panose="02020603050405020304" pitchFamily="18" charset="0"/>
                <a:cs typeface="Times New Roman" panose="02020603050405020304" pitchFamily="18" charset="0"/>
              </a:rPr>
              <a:t>     1121-1132 doi:10.1111/iwj.137081132ZHUET AL. </a:t>
            </a:r>
          </a:p>
          <a:p>
            <a:pPr marL="0" indent="0">
              <a:lnSpc>
                <a:spcPct val="150000"/>
              </a:lnSpc>
              <a:buNone/>
            </a:pPr>
            <a:r>
              <a:rPr lang="en-US" sz="2000" dirty="0">
                <a:latin typeface="Times New Roman" panose="02020603050405020304" pitchFamily="18" charset="0"/>
                <a:cs typeface="Times New Roman" panose="02020603050405020304" pitchFamily="18" charset="0"/>
              </a:rPr>
              <a:t>6.  Gupta, N., Gupta, S. K., Shukla, V. K., &amp; Singh, S. P. (2004). An Indian community-based</a:t>
            </a:r>
          </a:p>
          <a:p>
            <a:pPr marL="0" indent="0">
              <a:lnSpc>
                <a:spcPct val="150000"/>
              </a:lnSpc>
              <a:buNone/>
            </a:pPr>
            <a:r>
              <a:rPr lang="en-US" sz="2000" dirty="0">
                <a:latin typeface="Times New Roman" panose="02020603050405020304" pitchFamily="18" charset="0"/>
                <a:cs typeface="Times New Roman" panose="02020603050405020304" pitchFamily="18" charset="0"/>
              </a:rPr>
              <a:t>     epidemiological study of wounds. Journal of wound care, 13(8), 323–325.</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https://doi.org/10.12968/jowc.2004.13.8.2665</a:t>
            </a:r>
            <a:r>
              <a:rPr lang="en-US"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Vaidya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Sri Satya Narayana, Caraka Samhita of </a:t>
            </a:r>
            <a:r>
              <a:rPr lang="en-US" sz="2000" dirty="0" err="1">
                <a:latin typeface="Times New Roman" panose="02020603050405020304" pitchFamily="18" charset="0"/>
                <a:cs typeface="Times New Roman" panose="02020603050405020304" pitchFamily="18" charset="0"/>
              </a:rPr>
              <a:t>Agnivesa</a:t>
            </a:r>
            <a:r>
              <a:rPr lang="en-US" sz="2000" dirty="0">
                <a:latin typeface="Times New Roman" panose="02020603050405020304" pitchFamily="18" charset="0"/>
                <a:cs typeface="Times New Roman" panose="02020603050405020304" pitchFamily="18" charset="0"/>
              </a:rPr>
              <a:t> revised by Caraka, </a:t>
            </a:r>
            <a:r>
              <a:rPr lang="en-US" sz="2000" dirty="0" err="1">
                <a:latin typeface="Times New Roman" panose="02020603050405020304" pitchFamily="18" charset="0"/>
                <a:cs typeface="Times New Roman" panose="02020603050405020304" pitchFamily="18" charset="0"/>
              </a:rPr>
              <a:t>Drdbala</a:t>
            </a: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     Hindi </a:t>
            </a:r>
            <a:r>
              <a:rPr lang="en-US" sz="2000" dirty="0" err="1">
                <a:latin typeface="Times New Roman" panose="02020603050405020304" pitchFamily="18" charset="0"/>
                <a:cs typeface="Times New Roman" panose="02020603050405020304" pitchFamily="18" charset="0"/>
              </a:rPr>
              <a:t>Commentry</a:t>
            </a:r>
            <a:r>
              <a:rPr lang="en-US" sz="2000" dirty="0">
                <a:latin typeface="Times New Roman" panose="02020603050405020304" pitchFamily="18" charset="0"/>
                <a:cs typeface="Times New Roman" panose="02020603050405020304" pitchFamily="18" charset="0"/>
              </a:rPr>
              <a:t> by </a:t>
            </a:r>
            <a:r>
              <a:rPr lang="en-US" sz="2000" dirty="0" err="1">
                <a:latin typeface="Times New Roman" panose="02020603050405020304" pitchFamily="18" charset="0"/>
                <a:cs typeface="Times New Roman" panose="02020603050405020304" pitchFamily="18" charset="0"/>
              </a:rPr>
              <a:t>Kasinatha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Sastri</a:t>
            </a:r>
            <a:r>
              <a:rPr lang="en-US" sz="2000" dirty="0">
                <a:latin typeface="Times New Roman" panose="02020603050405020304" pitchFamily="18" charset="0"/>
                <a:cs typeface="Times New Roman" panose="02020603050405020304" pitchFamily="18" charset="0"/>
              </a:rPr>
              <a:t>, Dr </a:t>
            </a:r>
            <a:r>
              <a:rPr lang="en-US" sz="2000" dirty="0" err="1">
                <a:latin typeface="Times New Roman" panose="02020603050405020304" pitchFamily="18" charset="0"/>
                <a:cs typeface="Times New Roman" panose="02020603050405020304" pitchFamily="18" charset="0"/>
              </a:rPr>
              <a:t>Gorakhanatha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Chaturvedhi</a:t>
            </a:r>
            <a:r>
              <a:rPr lang="en-US" sz="2000" dirty="0">
                <a:latin typeface="Times New Roman" panose="02020603050405020304" pitchFamily="18" charset="0"/>
                <a:cs typeface="Times New Roman" panose="02020603050405020304" pitchFamily="18" charset="0"/>
              </a:rPr>
              <a:t>, Reprint-2018,</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Visvabharati</a:t>
            </a:r>
            <a:r>
              <a:rPr lang="en-US" sz="2000" dirty="0">
                <a:latin typeface="Times New Roman" panose="02020603050405020304" pitchFamily="18" charset="0"/>
                <a:cs typeface="Times New Roman" panose="02020603050405020304" pitchFamily="18" charset="0"/>
              </a:rPr>
              <a:t> Varanasi, Chikitsa Sthana 25/39-43, Page.no-703</a:t>
            </a:r>
          </a:p>
          <a:p>
            <a:pPr marL="0" indent="0">
              <a:lnSpc>
                <a:spcPct val="150000"/>
              </a:lnSpc>
              <a:buNone/>
            </a:pPr>
            <a:r>
              <a:rPr lang="en-US" sz="2000" dirty="0">
                <a:latin typeface="Times New Roman" panose="02020603050405020304" pitchFamily="18" charset="0"/>
                <a:cs typeface="Times New Roman" panose="02020603050405020304" pitchFamily="18" charset="0"/>
              </a:rPr>
              <a:t>8.   Vaidya Gupta Kaviraj </a:t>
            </a:r>
            <a:r>
              <a:rPr lang="en-US" sz="2000" dirty="0" err="1">
                <a:latin typeface="Times New Roman" panose="02020603050405020304" pitchFamily="18" charset="0"/>
                <a:cs typeface="Times New Roman" panose="02020603050405020304" pitchFamily="18" charset="0"/>
              </a:rPr>
              <a:t>Atridev</a:t>
            </a:r>
            <a:r>
              <a:rPr lang="en-US" sz="2000" dirty="0">
                <a:latin typeface="Times New Roman" panose="02020603050405020304" pitchFamily="18" charset="0"/>
                <a:cs typeface="Times New Roman" panose="02020603050405020304" pitchFamily="18" charset="0"/>
              </a:rPr>
              <a:t>, Ashtanga Hrudaya, Reprint Edition-2011, </a:t>
            </a:r>
            <a:r>
              <a:rPr lang="en-US" sz="2000" dirty="0" err="1">
                <a:latin typeface="Times New Roman" panose="02020603050405020304" pitchFamily="18" charset="0"/>
                <a:cs typeface="Times New Roman" panose="02020603050405020304" pitchFamily="18" charset="0"/>
              </a:rPr>
              <a:t>Chaukambha</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Prakashan</a:t>
            </a:r>
            <a:r>
              <a:rPr lang="en-US" sz="2000" dirty="0">
                <a:latin typeface="Times New Roman" panose="02020603050405020304" pitchFamily="18" charset="0"/>
                <a:cs typeface="Times New Roman" panose="02020603050405020304" pitchFamily="18" charset="0"/>
              </a:rPr>
              <a:t> Varanasi, Uttara Tantra 25/40, Page.no-741.</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57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5752C-6058-19AF-2EEA-04D71079690D}"/>
              </a:ext>
            </a:extLst>
          </p:cNvPr>
          <p:cNvSpPr>
            <a:spLocks noGrp="1"/>
          </p:cNvSpPr>
          <p:nvPr>
            <p:ph idx="1"/>
          </p:nvPr>
        </p:nvSpPr>
        <p:spPr>
          <a:xfrm>
            <a:off x="838200" y="647700"/>
            <a:ext cx="10515600" cy="5529263"/>
          </a:xfrm>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9.   Vaidya Gupta Kaviraj </a:t>
            </a:r>
            <a:r>
              <a:rPr lang="en-US" sz="2000" dirty="0" err="1">
                <a:latin typeface="Times New Roman" panose="02020603050405020304" pitchFamily="18" charset="0"/>
                <a:cs typeface="Times New Roman" panose="02020603050405020304" pitchFamily="18" charset="0"/>
              </a:rPr>
              <a:t>Atridev</a:t>
            </a:r>
            <a:r>
              <a:rPr lang="en-US" sz="2000" dirty="0">
                <a:latin typeface="Times New Roman" panose="02020603050405020304" pitchFamily="18" charset="0"/>
                <a:cs typeface="Times New Roman" panose="02020603050405020304" pitchFamily="18" charset="0"/>
              </a:rPr>
              <a:t>, Ashtanga Hrudaya, Reprint Edition- 2011, </a:t>
            </a:r>
            <a:r>
              <a:rPr lang="en-US" sz="2000" dirty="0" err="1">
                <a:latin typeface="Times New Roman" panose="02020603050405020304" pitchFamily="18" charset="0"/>
                <a:cs typeface="Times New Roman" panose="02020603050405020304" pitchFamily="18" charset="0"/>
              </a:rPr>
              <a:t>Chaukambha</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Prakashan</a:t>
            </a:r>
            <a:r>
              <a:rPr lang="en-US" sz="2000" dirty="0">
                <a:latin typeface="Times New Roman" panose="02020603050405020304" pitchFamily="18" charset="0"/>
                <a:cs typeface="Times New Roman" panose="02020603050405020304" pitchFamily="18" charset="0"/>
              </a:rPr>
              <a:t> Varanasi, Uttara Tantra 25/59, Page.no- 740.</a:t>
            </a:r>
          </a:p>
          <a:p>
            <a:pPr marL="0" indent="0">
              <a:lnSpc>
                <a:spcPct val="150000"/>
              </a:lnSpc>
              <a:buNone/>
            </a:pPr>
            <a:r>
              <a:rPr lang="en-US" sz="2000" dirty="0">
                <a:latin typeface="Times New Roman" panose="02020603050405020304" pitchFamily="18" charset="0"/>
                <a:cs typeface="Times New Roman" panose="02020603050405020304" pitchFamily="18" charset="0"/>
              </a:rPr>
              <a:t>10. Vaidya Kaviraj </a:t>
            </a:r>
            <a:r>
              <a:rPr lang="en-US" sz="2000" dirty="0" err="1">
                <a:latin typeface="Times New Roman" panose="02020603050405020304" pitchFamily="18" charset="0"/>
                <a:cs typeface="Times New Roman" panose="02020603050405020304" pitchFamily="18" charset="0"/>
              </a:rPr>
              <a:t>Ambikadutta</a:t>
            </a:r>
            <a:r>
              <a:rPr lang="en-US" sz="2000" dirty="0">
                <a:latin typeface="Times New Roman" panose="02020603050405020304" pitchFamily="18" charset="0"/>
                <a:cs typeface="Times New Roman" panose="02020603050405020304" pitchFamily="18" charset="0"/>
              </a:rPr>
              <a:t> Shastri, Sushruta Samhita Part 1, Reprint Edition- 2019, </a:t>
            </a: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Chaukhambha</a:t>
            </a:r>
            <a:r>
              <a:rPr lang="en-US" sz="2000" dirty="0">
                <a:latin typeface="Times New Roman" panose="02020603050405020304" pitchFamily="18" charset="0"/>
                <a:cs typeface="Times New Roman" panose="02020603050405020304" pitchFamily="18" charset="0"/>
              </a:rPr>
              <a:t> Sanskrit </a:t>
            </a:r>
            <a:r>
              <a:rPr lang="en-US" sz="2000" dirty="0" err="1">
                <a:latin typeface="Times New Roman" panose="02020603050405020304" pitchFamily="18" charset="0"/>
                <a:cs typeface="Times New Roman" panose="02020603050405020304" pitchFamily="18" charset="0"/>
              </a:rPr>
              <a:t>Sansthan</a:t>
            </a:r>
            <a:r>
              <a:rPr lang="en-US" sz="2000" dirty="0">
                <a:latin typeface="Times New Roman" panose="02020603050405020304" pitchFamily="18" charset="0"/>
                <a:cs typeface="Times New Roman" panose="02020603050405020304" pitchFamily="18" charset="0"/>
              </a:rPr>
              <a:t> Varanasi, Sutra Sthana 36/10, Page. no-178. </a:t>
            </a:r>
          </a:p>
          <a:p>
            <a:pPr marL="0" indent="0">
              <a:buNone/>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491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B428E-EC50-6308-830A-88DD0CBFE6F2}"/>
              </a:ext>
            </a:extLst>
          </p:cNvPr>
          <p:cNvSpPr>
            <a:spLocks noGrp="1"/>
          </p:cNvSpPr>
          <p:nvPr>
            <p:ph idx="1"/>
          </p:nvPr>
        </p:nvSpPr>
        <p:spPr>
          <a:xfrm>
            <a:off x="838200" y="812800"/>
            <a:ext cx="10515600" cy="5364163"/>
          </a:xfrm>
        </p:spPr>
        <p:txBody>
          <a:bodyPr/>
          <a:lstStyle/>
          <a:p>
            <a:pPr>
              <a:lnSpc>
                <a:spcPct val="150000"/>
              </a:lnSpc>
            </a:pPr>
            <a:r>
              <a:rPr lang="en-IN" sz="2000" dirty="0">
                <a:solidFill>
                  <a:srgbClr val="000000"/>
                </a:solidFill>
                <a:effectLst/>
                <a:latin typeface="Times New Roman" panose="02020603050405020304" pitchFamily="18" charset="0"/>
                <a:ea typeface="Times New Roman" panose="02020603050405020304" pitchFamily="18" charset="0"/>
              </a:rPr>
              <a:t>Ayurveda advocates large number of drugs and formulations for the management of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Many drugs are mentioned for </a:t>
            </a:r>
            <a:r>
              <a:rPr lang="en-IN" sz="2000" i="1" dirty="0">
                <a:solidFill>
                  <a:srgbClr val="000000"/>
                </a:solidFill>
                <a:effectLst/>
                <a:latin typeface="Times New Roman" panose="02020603050405020304" pitchFamily="18" charset="0"/>
                <a:ea typeface="Times New Roman" panose="02020603050405020304" pitchFamily="18" charset="0"/>
              </a:rPr>
              <a:t>Avachoornana</a:t>
            </a:r>
            <a:r>
              <a:rPr lang="en-IN" sz="2000" dirty="0">
                <a:solidFill>
                  <a:srgbClr val="000000"/>
                </a:solidFill>
                <a:effectLst/>
                <a:latin typeface="Times New Roman" panose="02020603050405020304" pitchFamily="18" charset="0"/>
                <a:ea typeface="Times New Roman" panose="02020603050405020304" pitchFamily="18" charset="0"/>
              </a:rPr>
              <a:t> like </a:t>
            </a:r>
            <a:r>
              <a:rPr lang="en-IN" sz="2000" i="1" dirty="0">
                <a:solidFill>
                  <a:srgbClr val="000000"/>
                </a:solidFill>
                <a:effectLst/>
                <a:latin typeface="Times New Roman" panose="02020603050405020304" pitchFamily="18" charset="0"/>
                <a:ea typeface="Times New Roman" panose="02020603050405020304" pitchFamily="18" charset="0"/>
              </a:rPr>
              <a:t>Dhataki, Nirgundi, Aragwadha</a:t>
            </a:r>
            <a:r>
              <a:rPr lang="en-IN" sz="20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IN" sz="2000" i="1" dirty="0">
                <a:solidFill>
                  <a:srgbClr val="000000"/>
                </a:solidFill>
                <a:effectLst/>
                <a:latin typeface="Times New Roman" panose="02020603050405020304" pitchFamily="18" charset="0"/>
                <a:ea typeface="Times New Roman" panose="02020603050405020304" pitchFamily="18" charset="0"/>
              </a:rPr>
              <a:t>Kaseesadi Avachoornana</a:t>
            </a:r>
            <a:r>
              <a:rPr lang="en-IN" sz="1800" i="1" baseline="30000" dirty="0">
                <a:solidFill>
                  <a:srgbClr val="000000"/>
                </a:solidFill>
                <a:latin typeface="Times New Roman" panose="02020603050405020304" pitchFamily="18" charset="0"/>
                <a:ea typeface="Times New Roman" panose="02020603050405020304" pitchFamily="18" charset="0"/>
              </a:rPr>
              <a:t>10</a:t>
            </a:r>
            <a:r>
              <a:rPr lang="en-IN" sz="1800" baseline="30000" dirty="0">
                <a:solidFill>
                  <a:srgbClr val="000000"/>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is mentioned by </a:t>
            </a:r>
            <a:r>
              <a:rPr lang="en-IN" sz="2000" i="1" dirty="0">
                <a:solidFill>
                  <a:srgbClr val="000000"/>
                </a:solidFill>
                <a:effectLst/>
                <a:latin typeface="Times New Roman" panose="02020603050405020304" pitchFamily="18" charset="0"/>
                <a:ea typeface="Times New Roman" panose="02020603050405020304" pitchFamily="18" charset="0"/>
              </a:rPr>
              <a:t>Acharya Sushruta </a:t>
            </a:r>
            <a:r>
              <a:rPr lang="en-IN" sz="2000" dirty="0">
                <a:solidFill>
                  <a:srgbClr val="000000"/>
                </a:solidFill>
                <a:effectLst/>
                <a:latin typeface="Times New Roman" panose="02020603050405020304" pitchFamily="18" charset="0"/>
                <a:ea typeface="Times New Roman" panose="02020603050405020304" pitchFamily="18" charset="0"/>
              </a:rPr>
              <a:t>in management of </a:t>
            </a:r>
            <a:r>
              <a:rPr lang="en-IN" sz="2000" i="1" dirty="0">
                <a:solidFill>
                  <a:srgbClr val="000000"/>
                </a:solidFill>
                <a:effectLst/>
                <a:latin typeface="Times New Roman" panose="02020603050405020304" pitchFamily="18" charset="0"/>
                <a:ea typeface="Times New Roman" panose="02020603050405020304" pitchFamily="18" charset="0"/>
              </a:rPr>
              <a:t>Vrana.</a:t>
            </a:r>
            <a:r>
              <a:rPr lang="en-IN" sz="2000" dirty="0">
                <a:solidFill>
                  <a:srgbClr val="000000"/>
                </a:solidFill>
                <a:effectLst/>
                <a:latin typeface="Times New Roman" panose="02020603050405020304" pitchFamily="18" charset="0"/>
                <a:ea typeface="Times New Roman" panose="02020603050405020304" pitchFamily="18" charset="0"/>
              </a:rPr>
              <a:t> Hence an attempt is made to see the probable mode of action and effect of  </a:t>
            </a:r>
            <a:r>
              <a:rPr lang="en-IN" sz="2000" i="1" dirty="0">
                <a:solidFill>
                  <a:srgbClr val="000000"/>
                </a:solidFill>
                <a:effectLst/>
                <a:latin typeface="Times New Roman" panose="02020603050405020304" pitchFamily="18" charset="0"/>
                <a:ea typeface="Times New Roman" panose="02020603050405020304" pitchFamily="18" charset="0"/>
              </a:rPr>
              <a:t>Kaseesadi Avachoornana </a:t>
            </a:r>
            <a:r>
              <a:rPr lang="en-IN" sz="2000" dirty="0">
                <a:solidFill>
                  <a:srgbClr val="000000"/>
                </a:solidFill>
                <a:effectLst/>
                <a:latin typeface="Times New Roman" panose="02020603050405020304" pitchFamily="18" charset="0"/>
                <a:ea typeface="Times New Roman" panose="02020603050405020304" pitchFamily="18" charset="0"/>
              </a:rPr>
              <a:t>in the management of </a:t>
            </a:r>
            <a:r>
              <a:rPr lang="en-IN" sz="2000" i="1" dirty="0">
                <a:solidFill>
                  <a:srgbClr val="000000"/>
                </a:solidFill>
                <a:effectLst/>
                <a:latin typeface="Times New Roman" panose="02020603050405020304" pitchFamily="18" charset="0"/>
                <a:ea typeface="Times New Roman" panose="02020603050405020304" pitchFamily="18" charset="0"/>
              </a:rPr>
              <a:t>Dushta Vrana</a:t>
            </a:r>
            <a:r>
              <a:rPr lang="en-IN" sz="2000" dirty="0">
                <a:solidFill>
                  <a:srgbClr val="000000"/>
                </a:solidFill>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98091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9C427-00AA-4BE5-1071-F483CD95486C}"/>
              </a:ext>
            </a:extLst>
          </p:cNvPr>
          <p:cNvSpPr>
            <a:spLocks noGrp="1"/>
          </p:cNvSpPr>
          <p:nvPr>
            <p:ph idx="1"/>
          </p:nvPr>
        </p:nvSpPr>
        <p:spPr>
          <a:xfrm>
            <a:off x="838200" y="599090"/>
            <a:ext cx="10515600" cy="5577873"/>
          </a:xfrm>
        </p:spPr>
        <p:txBody>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 REVIEW OF LITERATURE</a:t>
            </a:r>
            <a:endParaRPr lang="en-IN" sz="1800" dirty="0">
              <a:effectLst/>
              <a:latin typeface="Calibri" panose="020F0502020204030204" pitchFamily="34" charset="0"/>
              <a:ea typeface="Calibri" panose="020F0502020204030204" pitchFamily="34" charset="0"/>
            </a:endParaRPr>
          </a:p>
          <a:p>
            <a:pPr marL="0" indent="0" algn="just">
              <a:lnSpc>
                <a:spcPct val="115000"/>
              </a:lnSpc>
              <a:spcAft>
                <a:spcPts val="1000"/>
              </a:spcAft>
              <a:buNone/>
              <a:tabLst>
                <a:tab pos="3810000" algn="l"/>
              </a:tabLst>
            </a:pPr>
            <a:r>
              <a:rPr lang="en-IN" sz="2200" b="1" dirty="0">
                <a:effectLst/>
                <a:latin typeface="Times New Roman" panose="02020603050405020304" pitchFamily="18" charset="0"/>
                <a:ea typeface="Times New Roman" panose="02020603050405020304" pitchFamily="18" charset="0"/>
              </a:rPr>
              <a:t>1. DISEASE REVIEW:</a:t>
            </a:r>
            <a:endParaRPr lang="en-IN" sz="22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Arial" panose="020B0604020202020204" pitchFamily="34" charset="0"/>
              <a:buChar char="●"/>
            </a:pP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Nidana</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rPr>
              <a:t>Sushruta Samhita Chikitsa Sthana</a:t>
            </a:r>
            <a:r>
              <a:rPr lang="en-IN" sz="2000" baseline="30000" dirty="0">
                <a:solidFill>
                  <a:srgbClr val="000000"/>
                </a:solidFill>
                <a:effectLst/>
                <a:latin typeface="Times New Roman" panose="02020603050405020304" pitchFamily="18" charset="0"/>
                <a:ea typeface="Times New Roman" panose="02020603050405020304" pitchFamily="18" charset="0"/>
              </a:rPr>
              <a:t>13</a:t>
            </a:r>
            <a:r>
              <a:rPr lang="en-IN" sz="2000" i="1" dirty="0">
                <a:solidFill>
                  <a:srgbClr val="000000"/>
                </a:solidFill>
                <a:effectLst/>
                <a:latin typeface="Times New Roman" panose="02020603050405020304" pitchFamily="18" charset="0"/>
                <a:ea typeface="Times New Roman" panose="02020603050405020304" pitchFamily="18" charset="0"/>
              </a:rPr>
              <a:t>, Charaka Samhita Chikitsa Sthana</a:t>
            </a:r>
            <a:r>
              <a:rPr lang="en-IN" sz="2000" baseline="30000" dirty="0">
                <a:solidFill>
                  <a:srgbClr val="000000"/>
                </a:solidFill>
                <a:effectLst/>
                <a:latin typeface="Times New Roman" panose="02020603050405020304" pitchFamily="18" charset="0"/>
                <a:ea typeface="Times New Roman" panose="02020603050405020304" pitchFamily="18" charset="0"/>
              </a:rPr>
              <a:t>14</a:t>
            </a:r>
            <a:r>
              <a:rPr lang="en-IN" sz="2000" i="1" dirty="0">
                <a:solidFill>
                  <a:srgbClr val="000000"/>
                </a:solidFill>
                <a:effectLst/>
                <a:latin typeface="Times New Roman" panose="02020603050405020304" pitchFamily="18" charset="0"/>
                <a:ea typeface="Times New Roman" panose="02020603050405020304" pitchFamily="18" charset="0"/>
              </a:rPr>
              <a:t>, Ashtanga Sangraha Uttara Tantra</a:t>
            </a:r>
            <a:r>
              <a:rPr lang="en-IN" sz="2000" baseline="30000" dirty="0">
                <a:solidFill>
                  <a:srgbClr val="000000"/>
                </a:solidFill>
                <a:effectLst/>
                <a:latin typeface="Times New Roman" panose="02020603050405020304" pitchFamily="18" charset="0"/>
                <a:ea typeface="Times New Roman" panose="02020603050405020304" pitchFamily="18" charset="0"/>
              </a:rPr>
              <a:t>15</a:t>
            </a:r>
            <a:endParaRPr lang="en-IN" sz="2000" i="1" baseline="30000" dirty="0">
              <a:solidFill>
                <a:srgbClr val="000000"/>
              </a:solidFill>
              <a:latin typeface="Times New Roman" panose="02020603050405020304" pitchFamily="18" charset="0"/>
              <a:ea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Lakshanas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Sushruta Samhita Sutra Sthana, Ashtanga Sangraha Uttara tantra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16</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a:t>
            </a:r>
            <a:endParaRPr lang="en-IN" sz="2000" dirty="0">
              <a:effectLst/>
              <a:latin typeface="Noto Sans Symbols"/>
              <a:ea typeface="Noto Sans Symbols"/>
              <a:cs typeface="Noto Sans Symbols"/>
            </a:endParaRPr>
          </a:p>
          <a:p>
            <a:pPr marL="342900" indent="-342900" algn="just">
              <a:lnSpc>
                <a:spcPct val="115000"/>
              </a:lnSpc>
              <a:spcAft>
                <a:spcPts val="1000"/>
              </a:spcAft>
              <a:buFont typeface="Arial" panose="020B0604020202020204" pitchFamily="34" charset="0"/>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The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Chikitsa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Vrana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err="1">
                <a:solidFill>
                  <a:srgbClr val="000000"/>
                </a:solidFill>
                <a:effectLst/>
                <a:latin typeface="Times New Roman" panose="02020603050405020304" pitchFamily="18" charset="0"/>
                <a:ea typeface="Times New Roman" panose="02020603050405020304" pitchFamily="18" charset="0"/>
                <a:cs typeface="Noto Sans Symbols"/>
              </a:rPr>
              <a:t>Charak</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Samhita Sutra Sthana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17</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Sushrut Samhita Sutra Sthana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18</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Chikitsa Sthana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19</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Ashtanga Hrudaya Uttara Tantra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20</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Bhela Samhita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21</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Bhavaprakasha</a:t>
            </a:r>
            <a:r>
              <a:rPr lang="en-IN" sz="2000" baseline="30000" dirty="0">
                <a:solidFill>
                  <a:srgbClr val="000000"/>
                </a:solidFill>
                <a:effectLst/>
                <a:latin typeface="Times New Roman" panose="02020603050405020304" pitchFamily="18" charset="0"/>
                <a:ea typeface="Times New Roman" panose="02020603050405020304" pitchFamily="18" charset="0"/>
                <a:cs typeface="Noto Sans Symbols"/>
              </a:rPr>
              <a:t>22</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1800" i="1"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IN" sz="1800" dirty="0">
              <a:effectLst/>
              <a:latin typeface="Noto Sans Symbols"/>
              <a:ea typeface="Noto Sans Symbols"/>
              <a:cs typeface="Noto Sans Symbols"/>
            </a:endParaRPr>
          </a:p>
          <a:p>
            <a:pPr marL="0" lvl="0" indent="0" algn="just">
              <a:lnSpc>
                <a:spcPct val="115000"/>
              </a:lnSpc>
              <a:spcAft>
                <a:spcPts val="1000"/>
              </a:spcAft>
              <a:buNone/>
              <a:tabLst>
                <a:tab pos="3810000" algn="l"/>
              </a:tabLst>
            </a:pPr>
            <a:endParaRPr lang="en-IN" sz="2000" dirty="0">
              <a:effectLst/>
              <a:latin typeface="Noto Sans Symbols"/>
              <a:ea typeface="Noto Sans Symbols"/>
              <a:cs typeface="Noto Sans Symbols"/>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7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54DFC-96DA-08B8-9E84-A8A94B814CCF}"/>
              </a:ext>
            </a:extLst>
          </p:cNvPr>
          <p:cNvSpPr>
            <a:spLocks noGrp="1"/>
          </p:cNvSpPr>
          <p:nvPr>
            <p:ph idx="1"/>
          </p:nvPr>
        </p:nvSpPr>
        <p:spPr>
          <a:xfrm>
            <a:off x="838200" y="399393"/>
            <a:ext cx="10515600" cy="5777570"/>
          </a:xfrm>
        </p:spPr>
        <p:txBody>
          <a:bodyPr/>
          <a:lstStyle/>
          <a:p>
            <a:pPr marL="0" indent="0" algn="just">
              <a:lnSpc>
                <a:spcPct val="115000"/>
              </a:lnSpc>
              <a:spcAft>
                <a:spcPts val="1000"/>
              </a:spcAft>
              <a:buNone/>
              <a:tabLst>
                <a:tab pos="3810000" algn="l"/>
              </a:tabLst>
            </a:pPr>
            <a:r>
              <a:rPr lang="en-IN" sz="2000" b="1" dirty="0">
                <a:solidFill>
                  <a:srgbClr val="000000"/>
                </a:solidFill>
                <a:effectLst/>
                <a:latin typeface="Times New Roman" panose="02020603050405020304" pitchFamily="18" charset="0"/>
                <a:ea typeface="Times New Roman" panose="02020603050405020304" pitchFamily="18" charset="0"/>
              </a:rPr>
              <a:t>DESCRIPTION OF NON-HEALING ULCER:</a:t>
            </a:r>
            <a:endParaRPr lang="en-IN" sz="2000" b="1" dirty="0">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rPr>
              <a:t>An ulcer is a discontinuity of the skin or mucous membrane which occurs due to microscopic death of the tissues. </a:t>
            </a:r>
          </a:p>
          <a:p>
            <a:pPr marL="342900" lvl="0" indent="-342900" algn="just">
              <a:lnSpc>
                <a:spcPct val="150000"/>
              </a:lnSpc>
              <a:buFont typeface="Symbol" panose="05050102010706020507" pitchFamily="18" charset="2"/>
              <a:buChar char=""/>
              <a:tabLst>
                <a:tab pos="3810000" algn="l"/>
              </a:tabLst>
            </a:pPr>
            <a:endParaRPr lang="en-IN" sz="20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rPr>
              <a:t>A Comprehensive description of Non-Healing ulcer, including its </a:t>
            </a:r>
            <a:r>
              <a:rPr lang="en-IN" sz="2000" dirty="0">
                <a:solidFill>
                  <a:srgbClr val="000000"/>
                </a:solidFill>
                <a:latin typeface="Times New Roman" panose="02020603050405020304" pitchFamily="18" charset="0"/>
                <a:ea typeface="Times New Roman" panose="02020603050405020304" pitchFamily="18" charset="0"/>
              </a:rPr>
              <a:t>D</a:t>
            </a:r>
            <a:r>
              <a:rPr lang="en-IN" sz="2000" dirty="0">
                <a:solidFill>
                  <a:srgbClr val="000000"/>
                </a:solidFill>
                <a:effectLst/>
                <a:latin typeface="Times New Roman" panose="02020603050405020304" pitchFamily="18" charset="0"/>
                <a:ea typeface="Times New Roman" panose="02020603050405020304" pitchFamily="18" charset="0"/>
              </a:rPr>
              <a:t>efinition, Etiopathogenesis, </a:t>
            </a:r>
            <a:r>
              <a:rPr lang="en-IN" sz="2000" dirty="0">
                <a:solidFill>
                  <a:srgbClr val="000000"/>
                </a:solidFill>
                <a:latin typeface="Times New Roman" panose="02020603050405020304" pitchFamily="18" charset="0"/>
                <a:ea typeface="Times New Roman" panose="02020603050405020304" pitchFamily="18" charset="0"/>
              </a:rPr>
              <a:t>C</a:t>
            </a:r>
            <a:r>
              <a:rPr lang="en-IN" sz="2000" dirty="0">
                <a:solidFill>
                  <a:srgbClr val="000000"/>
                </a:solidFill>
                <a:effectLst/>
                <a:latin typeface="Times New Roman" panose="02020603050405020304" pitchFamily="18" charset="0"/>
                <a:ea typeface="Times New Roman" panose="02020603050405020304" pitchFamily="18" charset="0"/>
              </a:rPr>
              <a:t>linical Features, Investigations and Treatment are explained in A concise </a:t>
            </a:r>
            <a:r>
              <a:rPr lang="en-IN" sz="2000" dirty="0">
                <a:solidFill>
                  <a:srgbClr val="000000"/>
                </a:solidFill>
                <a:latin typeface="Times New Roman" panose="02020603050405020304" pitchFamily="18" charset="0"/>
                <a:ea typeface="Times New Roman" panose="02020603050405020304" pitchFamily="18" charset="0"/>
              </a:rPr>
              <a:t>T</a:t>
            </a:r>
            <a:r>
              <a:rPr lang="en-IN" sz="2000" dirty="0">
                <a:solidFill>
                  <a:srgbClr val="000000"/>
                </a:solidFill>
                <a:effectLst/>
                <a:latin typeface="Times New Roman" panose="02020603050405020304" pitchFamily="18" charset="0"/>
                <a:ea typeface="Times New Roman" panose="02020603050405020304" pitchFamily="18" charset="0"/>
              </a:rPr>
              <a:t>extbook of Surgery by S. Das, SRB’s Manual of Surgery and Manipal Manual of Surgery.</a:t>
            </a:r>
            <a:endParaRPr lang="en-IN" sz="2000" dirty="0">
              <a:effectLst/>
              <a:latin typeface="Calibri" panose="020F0502020204030204" pitchFamily="34" charset="0"/>
              <a:ea typeface="Calibri" panose="020F0502020204030204" pitchFamily="34" charset="0"/>
            </a:endParaRPr>
          </a:p>
          <a:p>
            <a:pPr indent="0" algn="just">
              <a:lnSpc>
                <a:spcPct val="150000"/>
              </a:lnSpc>
              <a:spcAft>
                <a:spcPts val="1000"/>
              </a:spcAft>
              <a:buNone/>
              <a:tabLst>
                <a:tab pos="3810000" algn="l"/>
              </a:tabLst>
            </a:pPr>
            <a:r>
              <a:rPr lang="en-IN" sz="2000" b="1" u="none" strike="noStrike"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18608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AB718-58A3-A25D-5273-F02AF7CDA53F}"/>
              </a:ext>
            </a:extLst>
          </p:cNvPr>
          <p:cNvSpPr>
            <a:spLocks noGrp="1"/>
          </p:cNvSpPr>
          <p:nvPr>
            <p:ph idx="1"/>
          </p:nvPr>
        </p:nvSpPr>
        <p:spPr>
          <a:xfrm>
            <a:off x="838200" y="725215"/>
            <a:ext cx="10515600" cy="5451748"/>
          </a:xfrm>
        </p:spPr>
        <p:txBody>
          <a:bodyPr/>
          <a:lstStyle/>
          <a:p>
            <a:pPr marL="0" indent="0" algn="ctr">
              <a:lnSpc>
                <a:spcPct val="115000"/>
              </a:lnSpc>
              <a:spcAft>
                <a:spcPts val="1000"/>
              </a:spcAft>
              <a:buNone/>
              <a:tabLst>
                <a:tab pos="3810000" algn="l"/>
              </a:tabLst>
            </a:pPr>
            <a:r>
              <a:rPr lang="en-IN" sz="2400" b="1" dirty="0">
                <a:effectLst/>
                <a:latin typeface="Times New Roman" panose="02020603050405020304" pitchFamily="18" charset="0"/>
                <a:ea typeface="Times New Roman" panose="02020603050405020304" pitchFamily="18" charset="0"/>
              </a:rPr>
              <a:t>DRUG REVIEW</a:t>
            </a:r>
            <a:endParaRPr lang="en-IN" sz="2400" dirty="0">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Arial" panose="020B0604020202020204" pitchFamily="34" charset="0"/>
              <a:buChar char="●"/>
              <a:tabLst>
                <a:tab pos="3810000" algn="l"/>
              </a:tabLst>
            </a:pP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The description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Kaseesadi choorna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in management of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Dushta </a:t>
            </a:r>
            <a:r>
              <a:rPr lang="en-IN" sz="2000" i="1" dirty="0">
                <a:solidFill>
                  <a:srgbClr val="000000"/>
                </a:solidFill>
                <a:latin typeface="Times New Roman" panose="02020603050405020304" pitchFamily="18" charset="0"/>
                <a:ea typeface="Times New Roman" panose="02020603050405020304" pitchFamily="18" charset="0"/>
                <a:cs typeface="Noto Sans Symbols"/>
              </a:rPr>
              <a:t>V</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rana </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is mentioned in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Sushruta</a:t>
            </a:r>
            <a:r>
              <a:rPr lang="en-IN" sz="2000" dirty="0">
                <a:solidFill>
                  <a:srgbClr val="000000"/>
                </a:solidFill>
                <a:effectLst/>
                <a:latin typeface="Times New Roman" panose="02020603050405020304" pitchFamily="18" charset="0"/>
                <a:ea typeface="Times New Roman" panose="02020603050405020304" pitchFamily="18" charset="0"/>
                <a:cs typeface="Noto Sans Symbols"/>
              </a:rPr>
              <a:t> </a:t>
            </a:r>
            <a:r>
              <a:rPr lang="en-IN" sz="2000" i="1" dirty="0">
                <a:solidFill>
                  <a:srgbClr val="000000"/>
                </a:solidFill>
                <a:effectLst/>
                <a:latin typeface="Times New Roman" panose="02020603050405020304" pitchFamily="18" charset="0"/>
                <a:ea typeface="Times New Roman" panose="02020603050405020304" pitchFamily="18" charset="0"/>
                <a:cs typeface="Noto Sans Symbols"/>
              </a:rPr>
              <a:t>Samhita Sutra Sthana</a:t>
            </a:r>
            <a:r>
              <a:rPr lang="en-IN" sz="2000" i="1" dirty="0">
                <a:effectLst/>
                <a:latin typeface="Times New Roman" panose="02020603050405020304" pitchFamily="18" charset="0"/>
                <a:ea typeface="Times New Roman" panose="02020603050405020304" pitchFamily="18" charset="0"/>
                <a:cs typeface="Noto Sans Symbols"/>
              </a:rPr>
              <a:t>.</a:t>
            </a:r>
            <a:endParaRPr lang="en-IN" sz="2000" dirty="0">
              <a:effectLst/>
              <a:latin typeface="Noto Sans Symbols"/>
              <a:ea typeface="Noto Sans Symbols"/>
              <a:cs typeface="Noto Sans Symbols"/>
            </a:endParaRPr>
          </a:p>
          <a:p>
            <a:pPr marL="342900" lvl="0" indent="-342900" algn="just">
              <a:lnSpc>
                <a:spcPct val="150000"/>
              </a:lnSpc>
              <a:spcAft>
                <a:spcPts val="1000"/>
              </a:spcAft>
              <a:buFont typeface="Arial" panose="020B0604020202020204" pitchFamily="34" charset="0"/>
              <a:buChar char="●"/>
            </a:pPr>
            <a:r>
              <a:rPr lang="en-IN" sz="2000" dirty="0">
                <a:effectLst/>
                <a:latin typeface="Times New Roman" panose="02020603050405020304" pitchFamily="18" charset="0"/>
                <a:ea typeface="Noto Sans Symbols"/>
                <a:cs typeface="Noto Sans Symbols"/>
              </a:rPr>
              <a:t>All the drugs mentioned in </a:t>
            </a:r>
            <a:r>
              <a:rPr lang="en-IN" sz="2000" i="1" dirty="0">
                <a:effectLst/>
                <a:latin typeface="Times New Roman" panose="02020603050405020304" pitchFamily="18" charset="0"/>
                <a:ea typeface="Noto Sans Symbols"/>
                <a:cs typeface="Noto Sans Symbols"/>
              </a:rPr>
              <a:t>Kaseesadi </a:t>
            </a:r>
            <a:r>
              <a:rPr lang="en-IN" sz="2000" i="1" dirty="0">
                <a:latin typeface="Times New Roman" panose="02020603050405020304" pitchFamily="18" charset="0"/>
                <a:ea typeface="Noto Sans Symbols"/>
                <a:cs typeface="Noto Sans Symbols"/>
              </a:rPr>
              <a:t>A</a:t>
            </a:r>
            <a:r>
              <a:rPr lang="en-IN" sz="2000" i="1" dirty="0">
                <a:effectLst/>
                <a:latin typeface="Times New Roman" panose="02020603050405020304" pitchFamily="18" charset="0"/>
                <a:ea typeface="Noto Sans Symbols"/>
                <a:cs typeface="Noto Sans Symbols"/>
              </a:rPr>
              <a:t>vachoornana </a:t>
            </a:r>
            <a:r>
              <a:rPr lang="en-IN" sz="2000" dirty="0">
                <a:effectLst/>
                <a:latin typeface="Times New Roman" panose="02020603050405020304" pitchFamily="18" charset="0"/>
                <a:ea typeface="Noto Sans Symbols"/>
                <a:cs typeface="Noto Sans Symbols"/>
              </a:rPr>
              <a:t>are having properties of </a:t>
            </a:r>
            <a:r>
              <a:rPr lang="en-IN" sz="2000" i="1" dirty="0">
                <a:effectLst/>
                <a:latin typeface="Times New Roman" panose="02020603050405020304" pitchFamily="18" charset="0"/>
                <a:ea typeface="Noto Sans Symbols"/>
                <a:cs typeface="Noto Sans Symbols"/>
              </a:rPr>
              <a:t>Vranahara,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Prameha hara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Kandughna</a:t>
            </a:r>
            <a:r>
              <a:rPr lang="en-IN" sz="2000" dirty="0">
                <a:effectLst/>
                <a:latin typeface="Times New Roman" panose="02020603050405020304" pitchFamily="18" charset="0"/>
                <a:ea typeface="Noto Sans Symbols"/>
                <a:cs typeface="Noto Sans Symbols"/>
              </a:rPr>
              <a:t>, </a:t>
            </a:r>
            <a:r>
              <a:rPr lang="en-IN" sz="2000" i="1" dirty="0">
                <a:effectLst/>
                <a:latin typeface="Times New Roman" panose="02020603050405020304" pitchFamily="18" charset="0"/>
                <a:ea typeface="Noto Sans Symbols"/>
                <a:cs typeface="Noto Sans Symbols"/>
              </a:rPr>
              <a:t>Krimighna</a:t>
            </a:r>
            <a:r>
              <a:rPr lang="en-IN" sz="2000" dirty="0">
                <a:effectLst/>
                <a:latin typeface="Times New Roman" panose="02020603050405020304" pitchFamily="18" charset="0"/>
                <a:ea typeface="Noto Sans Symbols"/>
                <a:cs typeface="Noto Sans Symbols"/>
              </a:rPr>
              <a:t>.</a:t>
            </a:r>
            <a:endParaRPr lang="en-IN" sz="2000" dirty="0">
              <a:effectLst/>
              <a:latin typeface="Noto Sans Symbols"/>
              <a:ea typeface="Noto Sans Symbols"/>
              <a:cs typeface="Noto Sans Symbols"/>
            </a:endParaRPr>
          </a:p>
          <a:p>
            <a:pPr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6973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6EAB0A6-F01F-525C-EBBF-DE99F6B583BC}"/>
              </a:ext>
            </a:extLst>
          </p:cNvPr>
          <p:cNvGraphicFramePr>
            <a:graphicFrameLocks noGrp="1"/>
          </p:cNvGraphicFramePr>
          <p:nvPr>
            <p:ph idx="1"/>
            <p:extLst>
              <p:ext uri="{D42A27DB-BD31-4B8C-83A1-F6EECF244321}">
                <p14:modId xmlns:p14="http://schemas.microsoft.com/office/powerpoint/2010/main" val="2386800983"/>
              </p:ext>
            </p:extLst>
          </p:nvPr>
        </p:nvGraphicFramePr>
        <p:xfrm>
          <a:off x="0" y="21265"/>
          <a:ext cx="12716417" cy="7060602"/>
        </p:xfrm>
        <a:graphic>
          <a:graphicData uri="http://schemas.openxmlformats.org/drawingml/2006/table">
            <a:tbl>
              <a:tblPr firstRow="1" bandRow="1">
                <a:tableStyleId>{5C22544A-7EE6-4342-B048-85BDC9FD1C3A}</a:tableStyleId>
              </a:tblPr>
              <a:tblGrid>
                <a:gridCol w="648586">
                  <a:extLst>
                    <a:ext uri="{9D8B030D-6E8A-4147-A177-3AD203B41FA5}">
                      <a16:colId xmlns:a16="http://schemas.microsoft.com/office/drawing/2014/main" val="2851275276"/>
                    </a:ext>
                  </a:extLst>
                </a:gridCol>
                <a:gridCol w="2096746">
                  <a:extLst>
                    <a:ext uri="{9D8B030D-6E8A-4147-A177-3AD203B41FA5}">
                      <a16:colId xmlns:a16="http://schemas.microsoft.com/office/drawing/2014/main" val="574385212"/>
                    </a:ext>
                  </a:extLst>
                </a:gridCol>
                <a:gridCol w="1903568">
                  <a:extLst>
                    <a:ext uri="{9D8B030D-6E8A-4147-A177-3AD203B41FA5}">
                      <a16:colId xmlns:a16="http://schemas.microsoft.com/office/drawing/2014/main" val="2001845337"/>
                    </a:ext>
                  </a:extLst>
                </a:gridCol>
                <a:gridCol w="1530336">
                  <a:extLst>
                    <a:ext uri="{9D8B030D-6E8A-4147-A177-3AD203B41FA5}">
                      <a16:colId xmlns:a16="http://schemas.microsoft.com/office/drawing/2014/main" val="1381989948"/>
                    </a:ext>
                  </a:extLst>
                </a:gridCol>
                <a:gridCol w="1341403">
                  <a:extLst>
                    <a:ext uri="{9D8B030D-6E8A-4147-A177-3AD203B41FA5}">
                      <a16:colId xmlns:a16="http://schemas.microsoft.com/office/drawing/2014/main" val="959350541"/>
                    </a:ext>
                  </a:extLst>
                </a:gridCol>
                <a:gridCol w="987719">
                  <a:extLst>
                    <a:ext uri="{9D8B030D-6E8A-4147-A177-3AD203B41FA5}">
                      <a16:colId xmlns:a16="http://schemas.microsoft.com/office/drawing/2014/main" val="1712144"/>
                    </a:ext>
                  </a:extLst>
                </a:gridCol>
                <a:gridCol w="1181323">
                  <a:extLst>
                    <a:ext uri="{9D8B030D-6E8A-4147-A177-3AD203B41FA5}">
                      <a16:colId xmlns:a16="http://schemas.microsoft.com/office/drawing/2014/main" val="4053684133"/>
                    </a:ext>
                  </a:extLst>
                </a:gridCol>
                <a:gridCol w="899961">
                  <a:extLst>
                    <a:ext uri="{9D8B030D-6E8A-4147-A177-3AD203B41FA5}">
                      <a16:colId xmlns:a16="http://schemas.microsoft.com/office/drawing/2014/main" val="1952491475"/>
                    </a:ext>
                  </a:extLst>
                </a:gridCol>
                <a:gridCol w="2126775">
                  <a:extLst>
                    <a:ext uri="{9D8B030D-6E8A-4147-A177-3AD203B41FA5}">
                      <a16:colId xmlns:a16="http://schemas.microsoft.com/office/drawing/2014/main" val="3655931540"/>
                    </a:ext>
                  </a:extLst>
                </a:gridCol>
              </a:tblGrid>
              <a:tr h="1531083">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rPr>
                        <a:t>SL. NO</a:t>
                      </a:r>
                      <a:endParaRPr lang="en-IN" sz="20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Drug 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Latin Name/</a:t>
                      </a:r>
                    </a:p>
                    <a:p>
                      <a:pPr algn="ctr">
                        <a:lnSpc>
                          <a:spcPct val="115000"/>
                        </a:lnSpc>
                        <a:spcAft>
                          <a:spcPts val="1000"/>
                        </a:spcAft>
                      </a:pPr>
                      <a:r>
                        <a:rPr lang="en-IN" sz="20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 Name/</a:t>
                      </a:r>
                    </a:p>
                    <a:p>
                      <a:pPr algn="ctr">
                        <a:lnSpc>
                          <a:spcPct val="115000"/>
                        </a:lnSpc>
                        <a:spcAft>
                          <a:spcPts val="1000"/>
                        </a:spcAft>
                      </a:pPr>
                      <a:r>
                        <a:rPr lang="en-IN" sz="20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Family Name</a:t>
                      </a:r>
                      <a:endParaRPr lang="en-IN" sz="200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Veerya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Vipaka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Doshaghnata &amp; Karma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1421051"/>
                  </a:ext>
                </a:extLst>
              </a:tr>
              <a:tr h="2563901">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rPr>
                        <a:t>01</a:t>
                      </a:r>
                      <a:endParaRPr lang="en-IN" sz="20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Shodita Kaseesa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Ferrous Sulphate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Amla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Kashaya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Kshariya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Snigdha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Guru</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Nirmala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Dhumabha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Vatakaphahara</a:t>
                      </a:r>
                    </a:p>
                    <a:p>
                      <a:pPr marL="0" marR="0" lvl="0" indent="0" algn="ctr" defTabSz="914400" rtl="0" eaLnBrk="1" fontAlgn="auto" latinLnBrk="0" hangingPunct="1">
                        <a:lnSpc>
                          <a:spcPct val="115000"/>
                        </a:lnSpc>
                        <a:spcBef>
                          <a:spcPts val="0"/>
                        </a:spcBef>
                        <a:spcAft>
                          <a:spcPts val="1000"/>
                        </a:spcAft>
                        <a:buClrTx/>
                        <a:buSzTx/>
                        <a:buFontTx/>
                        <a:buNone/>
                        <a:tabLst/>
                        <a:defRPr/>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Vranaghna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6608418"/>
                  </a:ext>
                </a:extLst>
              </a:tr>
              <a:tr h="1284624">
                <a:tc>
                  <a:txBody>
                    <a:bodyPr/>
                    <a:lstStyle/>
                    <a:p>
                      <a:pPr algn="ctr">
                        <a:lnSpc>
                          <a:spcPct val="115000"/>
                        </a:lnSpc>
                        <a:spcAft>
                          <a:spcPts val="1000"/>
                        </a:spcAft>
                      </a:pPr>
                      <a:r>
                        <a:rPr lang="en-IN" sz="2000">
                          <a:effectLst/>
                          <a:latin typeface="Times New Roman" panose="02020603050405020304" pitchFamily="18" charset="0"/>
                          <a:ea typeface="Times New Roman" panose="02020603050405020304" pitchFamily="18" charset="0"/>
                        </a:rPr>
                        <a:t> </a:t>
                      </a:r>
                      <a:endParaRPr lang="en-IN" sz="2000">
                        <a:effectLst/>
                        <a:latin typeface="Calibri" panose="020F0502020204030204" pitchFamily="34" charset="0"/>
                        <a:ea typeface="Calibri" panose="020F0502020204030204" pitchFamily="34" charset="0"/>
                      </a:endParaRPr>
                    </a:p>
                    <a:p>
                      <a:pPr algn="ctr">
                        <a:lnSpc>
                          <a:spcPct val="115000"/>
                        </a:lnSpc>
                        <a:spcAft>
                          <a:spcPts val="1000"/>
                        </a:spcAft>
                      </a:pPr>
                      <a:r>
                        <a:rPr lang="en-IN" sz="2000">
                          <a:solidFill>
                            <a:srgbClr val="000000"/>
                          </a:solidFill>
                          <a:effectLst/>
                          <a:latin typeface="Times New Roman" panose="02020603050405020304" pitchFamily="18" charset="0"/>
                          <a:ea typeface="Times New Roman" panose="02020603050405020304" pitchFamily="18" charset="0"/>
                        </a:rPr>
                        <a:t>02</a:t>
                      </a:r>
                      <a:endParaRPr lang="en-IN" sz="200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Saindhava lavana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Sodium chloride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Lavana,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Madhura </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Snigdha</a:t>
                      </a:r>
                      <a:endParaRPr lang="en-IN" sz="2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Sheeta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Madhura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Tridoshagnha</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Vranahara</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863310"/>
                  </a:ext>
                </a:extLst>
              </a:tr>
              <a:tr h="1457127">
                <a:tc>
                  <a:txBody>
                    <a:bodyPr/>
                    <a:lstStyle/>
                    <a:p>
                      <a:pPr algn="ctr">
                        <a:lnSpc>
                          <a:spcPct val="115000"/>
                        </a:lnSpc>
                        <a:spcAft>
                          <a:spcPts val="1000"/>
                        </a:spcAft>
                      </a:pPr>
                      <a:r>
                        <a:rPr lang="en-US" sz="2000" dirty="0">
                          <a:effectLst/>
                          <a:latin typeface="Calibri" panose="020F0502020204030204" pitchFamily="34" charset="0"/>
                          <a:ea typeface="Calibri" panose="020F0502020204030204" pitchFamily="34" charset="0"/>
                        </a:rPr>
                        <a:t>03</a:t>
                      </a:r>
                      <a:endParaRPr lang="en-IN" sz="2000" dirty="0">
                        <a:effectLst/>
                        <a:latin typeface="Calibri" panose="020F0502020204030204" pitchFamily="34"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Vacha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Acorus calamus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Araecea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(Rhizome)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Kaphavatashamak,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Medhya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699514"/>
                  </a:ext>
                </a:extLst>
              </a:tr>
            </a:tbl>
          </a:graphicData>
        </a:graphic>
      </p:graphicFrame>
    </p:spTree>
    <p:extLst>
      <p:ext uri="{BB962C8B-B14F-4D97-AF65-F5344CB8AC3E}">
        <p14:creationId xmlns:p14="http://schemas.microsoft.com/office/powerpoint/2010/main" val="21324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E36CA-CF81-9A1A-F52A-07571962D39B}"/>
              </a:ext>
            </a:extLst>
          </p:cNvPr>
          <p:cNvSpPr>
            <a:spLocks noGrp="1"/>
          </p:cNvSpPr>
          <p:nvPr>
            <p:ph idx="1"/>
          </p:nvPr>
        </p:nvSpPr>
        <p:spPr>
          <a:xfrm>
            <a:off x="838200" y="202020"/>
            <a:ext cx="10515600" cy="6464594"/>
          </a:xfrm>
        </p:spPr>
        <p:txBody>
          <a:bodyPr>
            <a:normAutofit fontScale="92500" lnSpcReduction="10000"/>
          </a:bodyPr>
          <a:lstStyle/>
          <a:p>
            <a:pPr marL="0" indent="0" algn="just">
              <a:lnSpc>
                <a:spcPct val="115000"/>
              </a:lnSpc>
              <a:spcAft>
                <a:spcPts val="1000"/>
              </a:spcAft>
              <a:buNone/>
              <a:tabLst>
                <a:tab pos="3810000" algn="l"/>
              </a:tabLst>
            </a:pPr>
            <a:r>
              <a:rPr lang="en-IN" sz="1800" b="1" dirty="0">
                <a:effectLst/>
                <a:latin typeface="Times New Roman" panose="02020603050405020304" pitchFamily="18" charset="0"/>
                <a:ea typeface="Times New Roman" panose="02020603050405020304" pitchFamily="18" charset="0"/>
              </a:rPr>
              <a:t> </a:t>
            </a:r>
          </a:p>
          <a:p>
            <a:pPr marL="0" indent="0" algn="just">
              <a:lnSpc>
                <a:spcPct val="115000"/>
              </a:lnSpc>
              <a:spcAft>
                <a:spcPts val="1000"/>
              </a:spcAft>
              <a:buNone/>
              <a:tabLst>
                <a:tab pos="3810000" algn="l"/>
              </a:tabLst>
            </a:pPr>
            <a:endParaRPr lang="en-IN" sz="18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1800" b="1" dirty="0">
              <a:effectLst/>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r>
              <a:rPr lang="en-IN" sz="1800" b="1" dirty="0">
                <a:effectLst/>
                <a:latin typeface="Times New Roman" panose="02020603050405020304" pitchFamily="18" charset="0"/>
                <a:ea typeface="Times New Roman" panose="02020603050405020304" pitchFamily="18" charset="0"/>
              </a:rPr>
              <a:t>  </a:t>
            </a:r>
          </a:p>
          <a:p>
            <a:pPr marL="0" indent="0" algn="just">
              <a:lnSpc>
                <a:spcPct val="115000"/>
              </a:lnSpc>
              <a:spcAft>
                <a:spcPts val="1000"/>
              </a:spcAft>
              <a:buNone/>
              <a:tabLst>
                <a:tab pos="3810000" algn="l"/>
              </a:tabLst>
            </a:pPr>
            <a:endParaRPr lang="en-IN" sz="24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24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endParaRPr lang="en-IN" sz="2400" b="1" dirty="0">
              <a:latin typeface="Times New Roman" panose="02020603050405020304" pitchFamily="18" charset="0"/>
              <a:ea typeface="Times New Roman" panose="02020603050405020304" pitchFamily="18" charset="0"/>
            </a:endParaRPr>
          </a:p>
          <a:p>
            <a:pPr marL="0" indent="0" algn="just">
              <a:lnSpc>
                <a:spcPct val="115000"/>
              </a:lnSpc>
              <a:spcAft>
                <a:spcPts val="1000"/>
              </a:spcAft>
              <a:buNone/>
              <a:tabLst>
                <a:tab pos="3810000" algn="l"/>
              </a:tabLst>
            </a:pPr>
            <a:r>
              <a:rPr lang="en-IN" sz="2400" b="1" i="1" dirty="0">
                <a:latin typeface="Times New Roman" panose="02020603050405020304" pitchFamily="18" charset="0"/>
                <a:ea typeface="Times New Roman" panose="02020603050405020304" pitchFamily="18" charset="0"/>
              </a:rPr>
              <a:t>KINVA</a:t>
            </a:r>
            <a:r>
              <a:rPr lang="en-IN" sz="2400" b="1" dirty="0">
                <a:latin typeface="Times New Roman" panose="02020603050405020304" pitchFamily="18" charset="0"/>
                <a:ea typeface="Times New Roman" panose="02020603050405020304" pitchFamily="18" charset="0"/>
              </a:rPr>
              <a:t>:</a:t>
            </a:r>
            <a:endParaRPr lang="en-IN" sz="2400" dirty="0">
              <a:effectLst/>
              <a:latin typeface="Calibri" panose="020F0502020204030204" pitchFamily="34" charset="0"/>
              <a:ea typeface="Calibri" panose="020F0502020204030204" pitchFamily="34" charset="0"/>
            </a:endParaRPr>
          </a:p>
          <a:p>
            <a:pPr algn="just">
              <a:lnSpc>
                <a:spcPct val="115000"/>
              </a:lnSpc>
              <a:spcAft>
                <a:spcPts val="1000"/>
              </a:spcAft>
              <a:tabLst>
                <a:tab pos="3810000" algn="l"/>
              </a:tabLst>
            </a:pPr>
            <a:r>
              <a:rPr lang="en-IN" sz="2000" i="1" dirty="0">
                <a:effectLst/>
                <a:latin typeface="Times New Roman" panose="02020603050405020304" pitchFamily="18" charset="0"/>
                <a:ea typeface="Times New Roman" panose="02020603050405020304" pitchFamily="18" charset="0"/>
              </a:rPr>
              <a:t>Kinva</a:t>
            </a:r>
            <a:r>
              <a:rPr lang="en-IN" sz="2000" dirty="0">
                <a:effectLst/>
                <a:latin typeface="Times New Roman" panose="02020603050405020304" pitchFamily="18" charset="0"/>
                <a:ea typeface="Times New Roman" panose="02020603050405020304" pitchFamily="18" charset="0"/>
              </a:rPr>
              <a:t> or </a:t>
            </a:r>
            <a:r>
              <a:rPr lang="en-IN" sz="2000" i="1" dirty="0">
                <a:latin typeface="Times New Roman" panose="02020603050405020304" pitchFamily="18" charset="0"/>
                <a:ea typeface="Times New Roman" panose="02020603050405020304" pitchFamily="18" charset="0"/>
              </a:rPr>
              <a:t>S</a:t>
            </a:r>
            <a:r>
              <a:rPr lang="en-IN" sz="2000" i="1" dirty="0">
                <a:effectLst/>
                <a:latin typeface="Times New Roman" panose="02020603050405020304" pitchFamily="18" charset="0"/>
                <a:ea typeface="Times New Roman" panose="02020603050405020304" pitchFamily="18" charset="0"/>
              </a:rPr>
              <a:t>urabjia</a:t>
            </a:r>
            <a:r>
              <a:rPr lang="en-IN" sz="2000" dirty="0">
                <a:effectLst/>
                <a:latin typeface="Times New Roman" panose="02020603050405020304" pitchFamily="18" charset="0"/>
                <a:ea typeface="Times New Roman" panose="02020603050405020304" pitchFamily="18" charset="0"/>
              </a:rPr>
              <a:t> is the solid lower portion of the fermented material.</a:t>
            </a:r>
            <a:endParaRPr lang="en-IN" sz="2000" dirty="0">
              <a:effectLst/>
              <a:latin typeface="Calibri" panose="020F0502020204030204" pitchFamily="34" charset="0"/>
              <a:ea typeface="Calibri" panose="020F0502020204030204" pitchFamily="34" charset="0"/>
            </a:endParaRPr>
          </a:p>
          <a:p>
            <a:pPr algn="just">
              <a:lnSpc>
                <a:spcPct val="115000"/>
              </a:lnSpc>
              <a:spcAft>
                <a:spcPts val="1000"/>
              </a:spcAft>
              <a:tabLst>
                <a:tab pos="3810000" algn="l"/>
              </a:tabLst>
            </a:pPr>
            <a:r>
              <a:rPr lang="en-IN" sz="2000" dirty="0">
                <a:effectLst/>
                <a:latin typeface="Times New Roman" panose="02020603050405020304" pitchFamily="18" charset="0"/>
                <a:ea typeface="Times New Roman" panose="02020603050405020304" pitchFamily="18" charset="0"/>
              </a:rPr>
              <a:t>According to Ayurveda soukhyam</a:t>
            </a:r>
            <a:endParaRPr lang="en-IN" sz="2000" dirty="0">
              <a:effectLst/>
              <a:latin typeface="Calibri" panose="020F0502020204030204" pitchFamily="34" charset="0"/>
              <a:ea typeface="Calibri" panose="020F0502020204030204" pitchFamily="34" charset="0"/>
            </a:endParaRPr>
          </a:p>
          <a:p>
            <a:r>
              <a:rPr lang="en-IN" sz="2200" dirty="0">
                <a:effectLst/>
                <a:latin typeface="Times New Roman" panose="02020603050405020304" pitchFamily="18" charset="0"/>
                <a:ea typeface="Times New Roman" panose="02020603050405020304" pitchFamily="18" charset="0"/>
              </a:rPr>
              <a:t>“</a:t>
            </a:r>
            <a:r>
              <a:rPr lang="en-IN" sz="2200" i="1" dirty="0">
                <a:effectLst/>
                <a:latin typeface="Times New Roman" panose="02020603050405020304" pitchFamily="18" charset="0"/>
                <a:ea typeface="Times New Roman" panose="02020603050405020304" pitchFamily="18" charset="0"/>
              </a:rPr>
              <a:t>Kinvakam vata shamanam”</a:t>
            </a:r>
            <a:r>
              <a:rPr lang="en-IN" sz="1800" baseline="30000" dirty="0">
                <a:effectLst/>
                <a:latin typeface="Times New Roman" panose="02020603050405020304" pitchFamily="18" charset="0"/>
                <a:ea typeface="Times New Roman" panose="02020603050405020304" pitchFamily="18" charset="0"/>
              </a:rPr>
              <a:t>23</a:t>
            </a:r>
            <a:endParaRPr lang="en-IN" sz="1800" dirty="0">
              <a:effectLst/>
              <a:latin typeface="Calibri" panose="020F0502020204030204" pitchFamily="34" charset="0"/>
              <a:ea typeface="Calibri" panose="020F0502020204030204" pitchFamily="34" charset="0"/>
            </a:endParaRPr>
          </a:p>
          <a:p>
            <a:r>
              <a:rPr lang="en-IN" sz="2000" i="1" dirty="0">
                <a:effectLst/>
                <a:latin typeface="Times New Roman" panose="02020603050405020304" pitchFamily="18" charset="0"/>
                <a:ea typeface="Times New Roman" panose="02020603050405020304" pitchFamily="18" charset="0"/>
              </a:rPr>
              <a:t>Kinva </a:t>
            </a:r>
            <a:r>
              <a:rPr lang="en-IN" sz="2000" dirty="0">
                <a:effectLst/>
                <a:latin typeface="Times New Roman" panose="02020603050405020304" pitchFamily="18" charset="0"/>
                <a:ea typeface="Times New Roman" panose="02020603050405020304" pitchFamily="18" charset="0"/>
              </a:rPr>
              <a:t>alleviates vata and having Guru property.</a:t>
            </a:r>
            <a:endParaRPr lang="en-IN" sz="2000"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C88F3ADE-2283-34AD-EE63-04ECC32AC127}"/>
              </a:ext>
            </a:extLst>
          </p:cNvPr>
          <p:cNvGraphicFramePr>
            <a:graphicFrameLocks noGrp="1"/>
          </p:cNvGraphicFramePr>
          <p:nvPr>
            <p:extLst>
              <p:ext uri="{D42A27DB-BD31-4B8C-83A1-F6EECF244321}">
                <p14:modId xmlns:p14="http://schemas.microsoft.com/office/powerpoint/2010/main" val="3024830919"/>
              </p:ext>
            </p:extLst>
          </p:nvPr>
        </p:nvGraphicFramePr>
        <p:xfrm>
          <a:off x="127591" y="0"/>
          <a:ext cx="11982892" cy="3860420"/>
        </p:xfrm>
        <a:graphic>
          <a:graphicData uri="http://schemas.openxmlformats.org/drawingml/2006/table">
            <a:tbl>
              <a:tblPr firstRow="1" bandRow="1">
                <a:tableStyleId>{5940675A-B579-460E-94D1-54222C63F5DA}</a:tableStyleId>
              </a:tblPr>
              <a:tblGrid>
                <a:gridCol w="546837">
                  <a:extLst>
                    <a:ext uri="{9D8B030D-6E8A-4147-A177-3AD203B41FA5}">
                      <a16:colId xmlns:a16="http://schemas.microsoft.com/office/drawing/2014/main" val="2667281679"/>
                    </a:ext>
                  </a:extLst>
                </a:gridCol>
                <a:gridCol w="1538615">
                  <a:extLst>
                    <a:ext uri="{9D8B030D-6E8A-4147-A177-3AD203B41FA5}">
                      <a16:colId xmlns:a16="http://schemas.microsoft.com/office/drawing/2014/main" val="4053021005"/>
                    </a:ext>
                  </a:extLst>
                </a:gridCol>
                <a:gridCol w="1747271">
                  <a:extLst>
                    <a:ext uri="{9D8B030D-6E8A-4147-A177-3AD203B41FA5}">
                      <a16:colId xmlns:a16="http://schemas.microsoft.com/office/drawing/2014/main" val="2478930769"/>
                    </a:ext>
                  </a:extLst>
                </a:gridCol>
                <a:gridCol w="1138543">
                  <a:extLst>
                    <a:ext uri="{9D8B030D-6E8A-4147-A177-3AD203B41FA5}">
                      <a16:colId xmlns:a16="http://schemas.microsoft.com/office/drawing/2014/main" val="2653054595"/>
                    </a:ext>
                  </a:extLst>
                </a:gridCol>
                <a:gridCol w="946908">
                  <a:extLst>
                    <a:ext uri="{9D8B030D-6E8A-4147-A177-3AD203B41FA5}">
                      <a16:colId xmlns:a16="http://schemas.microsoft.com/office/drawing/2014/main" val="2833279405"/>
                    </a:ext>
                  </a:extLst>
                </a:gridCol>
                <a:gridCol w="996617">
                  <a:extLst>
                    <a:ext uri="{9D8B030D-6E8A-4147-A177-3AD203B41FA5}">
                      <a16:colId xmlns:a16="http://schemas.microsoft.com/office/drawing/2014/main" val="3040033556"/>
                    </a:ext>
                  </a:extLst>
                </a:gridCol>
                <a:gridCol w="1257443">
                  <a:extLst>
                    <a:ext uri="{9D8B030D-6E8A-4147-A177-3AD203B41FA5}">
                      <a16:colId xmlns:a16="http://schemas.microsoft.com/office/drawing/2014/main" val="2694176803"/>
                    </a:ext>
                  </a:extLst>
                </a:gridCol>
                <a:gridCol w="1257443">
                  <a:extLst>
                    <a:ext uri="{9D8B030D-6E8A-4147-A177-3AD203B41FA5}">
                      <a16:colId xmlns:a16="http://schemas.microsoft.com/office/drawing/2014/main" val="1098874166"/>
                    </a:ext>
                  </a:extLst>
                </a:gridCol>
                <a:gridCol w="2553215">
                  <a:extLst>
                    <a:ext uri="{9D8B030D-6E8A-4147-A177-3AD203B41FA5}">
                      <a16:colId xmlns:a16="http://schemas.microsoft.com/office/drawing/2014/main" val="2393742341"/>
                    </a:ext>
                  </a:extLst>
                </a:gridCol>
              </a:tblGrid>
              <a:tr h="1604745">
                <a:tc>
                  <a:txBody>
                    <a:bodyPr/>
                    <a:lstStyle/>
                    <a:p>
                      <a:pPr algn="ctr">
                        <a:lnSpc>
                          <a:spcPct val="115000"/>
                        </a:lnSpc>
                        <a:spcAft>
                          <a:spcPts val="1000"/>
                        </a:spcAft>
                      </a:pPr>
                      <a:r>
                        <a:rPr lang="en-IN" sz="2000" dirty="0">
                          <a:solidFill>
                            <a:srgbClr val="000000"/>
                          </a:solidFill>
                          <a:effectLst/>
                          <a:latin typeface="Times New Roman" panose="02020603050405020304" pitchFamily="18" charset="0"/>
                          <a:ea typeface="Times New Roman" panose="02020603050405020304" pitchFamily="18" charset="0"/>
                        </a:rPr>
                        <a:t>04</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Haridra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Curcuma longa,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Zingiberecae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Ruksha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Prameha 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 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Krimighna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Kandughna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167827"/>
                  </a:ext>
                </a:extLst>
              </a:tr>
              <a:tr h="1925264">
                <a:tc>
                  <a:txBody>
                    <a:bodyPr/>
                    <a:lstStyle/>
                    <a:p>
                      <a:pPr algn="ctr">
                        <a:lnSpc>
                          <a:spcPct val="115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rPr>
                        <a:t>0</a:t>
                      </a:r>
                      <a:r>
                        <a:rPr lang="en-IN" sz="2000" dirty="0">
                          <a:solidFill>
                            <a:srgbClr val="000000"/>
                          </a:solidFill>
                          <a:effectLst/>
                          <a:latin typeface="Times New Roman" panose="02020603050405020304" pitchFamily="18" charset="0"/>
                          <a:ea typeface="Calibri" panose="020F0502020204030204" pitchFamily="34" charset="0"/>
                        </a:rPr>
                        <a:t>5</a:t>
                      </a:r>
                      <a:endParaRPr lang="en-IN" sz="2000" dirty="0">
                        <a:effectLst/>
                        <a:latin typeface="Calibri" panose="020F0502020204030204" pitchFamily="34" charset="0"/>
                        <a:ea typeface="Calibri" panose="020F0502020204030204" pitchFamily="34"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Daruharidra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Berberis aristate,</a:t>
                      </a: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Berberidaceae</a:t>
                      </a:r>
                    </a:p>
                    <a:p>
                      <a:pPr algn="ctr">
                        <a:lnSpc>
                          <a:spcPct val="115000"/>
                        </a:lnSpc>
                        <a:spcAft>
                          <a:spcPts val="1000"/>
                        </a:spcAft>
                      </a:pPr>
                      <a:endPar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Tikta</a:t>
                      </a:r>
                    </a:p>
                    <a:p>
                      <a:pPr algn="ctr">
                        <a:lnSpc>
                          <a:spcPct val="115000"/>
                        </a:lnSpc>
                        <a:spcAft>
                          <a:spcPts val="1000"/>
                        </a:spcAft>
                      </a:pPr>
                      <a:r>
                        <a:rPr lang="en-IN"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Kashaya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Laghu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Ruksha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IN"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Netrya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Kandughna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Vranahara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079820"/>
                  </a:ext>
                </a:extLst>
              </a:tr>
            </a:tbl>
          </a:graphicData>
        </a:graphic>
      </p:graphicFrame>
    </p:spTree>
    <p:extLst>
      <p:ext uri="{BB962C8B-B14F-4D97-AF65-F5344CB8AC3E}">
        <p14:creationId xmlns:p14="http://schemas.microsoft.com/office/powerpoint/2010/main" val="374880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2515</Words>
  <Application>Microsoft Office PowerPoint</Application>
  <PresentationFormat>Widescreen</PresentationFormat>
  <Paragraphs>361</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Noto Sans Symbols</vt:lpstr>
      <vt:lpstr>Symbol</vt:lpstr>
      <vt:lpstr>Times New Roman</vt:lpstr>
      <vt:lpstr>Office Theme</vt:lpstr>
      <vt:lpstr>“RANDOMISED CONTROL TRIAL TO EVALUATE THE EFFECT OF KASEESADI AVACHOORNANA AND ARAGWADHA AVACHOORNANA IN MANAGEMENT OF DUSTA VRANA W.S.R TO NON-HEALING ULCER”   DEPARTMENT OF SHALYA TANTRA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“RANDOMISED CONTROL TRIAL TO EVALUATE THE EFFECT OF KASEESADI AVACHOORNANA AND ARAGWADHA AVACHOORNANA IN MANAGEMENT OF DUSTA VRANA W.S.R TO NON-HEALING ULCER”   DEPARTMENT OF SHALYA TANTRA</dc:title>
  <dc:creator>Anil Kumar</dc:creator>
  <cp:lastModifiedBy>Anil Kumar</cp:lastModifiedBy>
  <cp:revision>78</cp:revision>
  <dcterms:created xsi:type="dcterms:W3CDTF">2023-09-26T05:45:57Z</dcterms:created>
  <dcterms:modified xsi:type="dcterms:W3CDTF">2023-09-26T22:21:30Z</dcterms:modified>
</cp:coreProperties>
</file>