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8"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955" y="-77"/>
      </p:cViewPr>
      <p:guideLst>
        <p:guide orient="horz" pos="2160"/>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rchiips.org/nfhs/NFHS" TargetMode="External"/><Relationship Id="rId1" Type="http://schemas.openxmlformats.org/officeDocument/2006/relationships/hyperlink" Target="https://www.who.int/news-room/fact-sheets/detail/infant-and-young-chil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057399"/>
          </a:xfrm>
        </p:spPr>
        <p:txBody>
          <a:bodyPr>
            <a:noAutofit/>
          </a:bodyPr>
          <a:lstStyle/>
          <a:p>
            <a:r>
              <a:rPr lang="en-IN" sz="2800" b="1" dirty="0" smtClean="0">
                <a:latin typeface="Times New Roman" panose="02020603050405020304" pitchFamily="18" charset="0"/>
                <a:cs typeface="Times New Roman" panose="02020603050405020304" pitchFamily="18" charset="0"/>
              </a:rPr>
              <a:t>“A COMPARATIVE CLINICAL STUDY TO EVALUATE THE EFFECT OF </a:t>
            </a:r>
            <a:r>
              <a:rPr lang="en-IN" sz="2800" b="1" i="1" dirty="0" smtClean="0">
                <a:latin typeface="Times New Roman" panose="02020603050405020304" pitchFamily="18" charset="0"/>
                <a:cs typeface="Times New Roman" panose="02020603050405020304" pitchFamily="18" charset="0"/>
              </a:rPr>
              <a:t>MUSTA CHURNA</a:t>
            </a:r>
            <a:r>
              <a:rPr lang="en-IN" sz="2800" b="1" dirty="0" smtClean="0">
                <a:latin typeface="Times New Roman" panose="02020603050405020304" pitchFamily="18" charset="0"/>
                <a:cs typeface="Times New Roman" panose="02020603050405020304" pitchFamily="18" charset="0"/>
              </a:rPr>
              <a:t> AND </a:t>
            </a:r>
            <a:r>
              <a:rPr lang="en-IN" sz="2800" b="1" i="1" dirty="0" smtClean="0">
                <a:latin typeface="Times New Roman" panose="02020603050405020304" pitchFamily="18" charset="0"/>
                <a:cs typeface="Times New Roman" panose="02020603050405020304" pitchFamily="18" charset="0"/>
              </a:rPr>
              <a:t>SHATAVARI CHURNA</a:t>
            </a:r>
            <a:r>
              <a:rPr lang="en-IN" sz="2800" b="1" dirty="0" smtClean="0">
                <a:latin typeface="Times New Roman" panose="02020603050405020304" pitchFamily="18" charset="0"/>
                <a:cs typeface="Times New Roman" panose="02020603050405020304" pitchFamily="18" charset="0"/>
              </a:rPr>
              <a:t> IN THE MANAGEMENT OF STANYA KSHAYA W.S.R TO LACTATION FAILURE”</a:t>
            </a:r>
            <a:endParaRPr lang="en-US" sz="2800" dirty="0"/>
          </a:p>
        </p:txBody>
      </p:sp>
      <p:sp>
        <p:nvSpPr>
          <p:cNvPr id="3" name="Subtitle 2"/>
          <p:cNvSpPr>
            <a:spLocks noGrp="1"/>
          </p:cNvSpPr>
          <p:nvPr>
            <p:ph type="subTitle" idx="1"/>
          </p:nvPr>
        </p:nvSpPr>
        <p:spPr>
          <a:xfrm>
            <a:off x="228600" y="3276600"/>
            <a:ext cx="8763000" cy="2819400"/>
          </a:xfrm>
        </p:spPr>
        <p:txBody>
          <a:bodyPr>
            <a:normAutofit/>
          </a:bodyPr>
          <a:lstStyle/>
          <a:p>
            <a:r>
              <a:rPr lang="en-IN" sz="3400" b="1" dirty="0" smtClean="0">
                <a:solidFill>
                  <a:schemeClr val="tx1"/>
                </a:solidFill>
              </a:rPr>
              <a:t> </a:t>
            </a:r>
            <a:r>
              <a:rPr lang="en-IN" sz="2100" b="1" u="sng" dirty="0" smtClean="0">
                <a:solidFill>
                  <a:schemeClr val="tx1"/>
                </a:solidFill>
                <a:latin typeface="Times New Roman" panose="02020603050405020304" pitchFamily="18" charset="0"/>
                <a:cs typeface="Times New Roman" panose="02020603050405020304" pitchFamily="18" charset="0"/>
              </a:rPr>
              <a:t>DEPARTMENT OF PRASUTI TANTRA EVUM STREE ROGA</a:t>
            </a:r>
            <a:endParaRPr lang="en-IN" sz="2100" b="1" u="sng" dirty="0" smtClean="0">
              <a:solidFill>
                <a:schemeClr val="tx1"/>
              </a:solidFill>
              <a:latin typeface="Times New Roman" panose="02020603050405020304" pitchFamily="18" charset="0"/>
              <a:cs typeface="Times New Roman" panose="02020603050405020304" pitchFamily="18" charset="0"/>
            </a:endParaRPr>
          </a:p>
          <a:p>
            <a:r>
              <a:rPr lang="en-IN" sz="2100" b="1" dirty="0" smtClean="0">
                <a:solidFill>
                  <a:schemeClr val="tx1"/>
                </a:solidFill>
                <a:latin typeface="Times New Roman" panose="02020603050405020304" pitchFamily="18" charset="0"/>
                <a:cs typeface="Times New Roman" panose="02020603050405020304" pitchFamily="18" charset="0"/>
              </a:rPr>
              <a:t>Name of scholar</a:t>
            </a:r>
            <a:endParaRPr lang="en-IN" sz="2100" b="1" dirty="0" smtClean="0">
              <a:solidFill>
                <a:schemeClr val="tx1"/>
              </a:solidFill>
              <a:latin typeface="Times New Roman" panose="02020603050405020304" pitchFamily="18" charset="0"/>
              <a:cs typeface="Times New Roman" panose="02020603050405020304" pitchFamily="18" charset="0"/>
            </a:endParaRPr>
          </a:p>
          <a:p>
            <a:r>
              <a:rPr lang="en-IN" sz="2100" b="1" dirty="0" smtClean="0">
                <a:solidFill>
                  <a:schemeClr val="tx1"/>
                </a:solidFill>
                <a:latin typeface="Times New Roman" panose="02020603050405020304" pitchFamily="18" charset="0"/>
                <a:cs typeface="Times New Roman" panose="02020603050405020304" pitchFamily="18" charset="0"/>
              </a:rPr>
              <a:t>D</a:t>
            </a:r>
            <a:r>
              <a:rPr lang="en-US" altLang="en-IN" sz="2100" b="1" dirty="0" smtClean="0">
                <a:solidFill>
                  <a:schemeClr val="tx1"/>
                </a:solidFill>
                <a:latin typeface="Times New Roman" panose="02020603050405020304" pitchFamily="18" charset="0"/>
                <a:cs typeface="Times New Roman" panose="02020603050405020304" pitchFamily="18" charset="0"/>
              </a:rPr>
              <a:t>R</a:t>
            </a:r>
            <a:r>
              <a:rPr lang="en-IN" sz="2100" b="1" dirty="0" smtClean="0">
                <a:solidFill>
                  <a:schemeClr val="tx1"/>
                </a:solidFill>
                <a:latin typeface="Times New Roman" panose="02020603050405020304" pitchFamily="18" charset="0"/>
                <a:cs typeface="Times New Roman" panose="02020603050405020304" pitchFamily="18" charset="0"/>
              </a:rPr>
              <a:t>. SREELEKHA SETHI</a:t>
            </a:r>
            <a:endParaRPr lang="en-IN" sz="2100" b="1" dirty="0" smtClean="0">
              <a:solidFill>
                <a:schemeClr val="tx1"/>
              </a:solidFill>
              <a:latin typeface="Times New Roman" panose="02020603050405020304" pitchFamily="18" charset="0"/>
              <a:cs typeface="Times New Roman" panose="02020603050405020304" pitchFamily="18" charset="0"/>
            </a:endParaRPr>
          </a:p>
          <a:p>
            <a:endParaRPr lang="en-IN" sz="2100" b="1" dirty="0" smtClean="0">
              <a:solidFill>
                <a:schemeClr val="tx1"/>
              </a:solidFill>
              <a:latin typeface="Times New Roman" panose="02020603050405020304" pitchFamily="18" charset="0"/>
              <a:cs typeface="Times New Roman" panose="02020603050405020304" pitchFamily="18" charset="0"/>
            </a:endParaRPr>
          </a:p>
          <a:p>
            <a:r>
              <a:rPr lang="en-IN" sz="2100" b="1" dirty="0" smtClean="0">
                <a:solidFill>
                  <a:schemeClr val="tx1"/>
                </a:solidFill>
                <a:latin typeface="Times New Roman" panose="02020603050405020304" pitchFamily="18" charset="0"/>
                <a:cs typeface="Times New Roman" panose="02020603050405020304" pitchFamily="18" charset="0"/>
              </a:rPr>
              <a:t>Name of guide                                             Name of co-guide</a:t>
            </a:r>
            <a:endParaRPr lang="en-IN" sz="2100" b="1" dirty="0" smtClean="0">
              <a:solidFill>
                <a:schemeClr val="tx1"/>
              </a:solidFill>
              <a:latin typeface="Times New Roman" panose="02020603050405020304" pitchFamily="18" charset="0"/>
              <a:cs typeface="Times New Roman" panose="02020603050405020304" pitchFamily="18" charset="0"/>
            </a:endParaRPr>
          </a:p>
          <a:p>
            <a:pPr algn="l"/>
            <a:r>
              <a:rPr lang="en-IN" sz="2100" b="1" dirty="0" smtClean="0">
                <a:solidFill>
                  <a:schemeClr val="tx1"/>
                </a:solidFill>
                <a:latin typeface="Times New Roman" panose="02020603050405020304" pitchFamily="18" charset="0"/>
                <a:cs typeface="Times New Roman" panose="02020603050405020304" pitchFamily="18" charset="0"/>
              </a:rPr>
              <a:t> DR. SUKANYA PATIL</a:t>
            </a:r>
            <a:r>
              <a:rPr lang="en-IN" sz="2100" b="1" baseline="-25000" dirty="0" smtClean="0">
                <a:solidFill>
                  <a:schemeClr val="tx1"/>
                </a:solidFill>
                <a:latin typeface="Times New Roman" panose="02020603050405020304" pitchFamily="18" charset="0"/>
                <a:cs typeface="Times New Roman" panose="02020603050405020304" pitchFamily="18" charset="0"/>
              </a:rPr>
              <a:t>M.S(AYU)                        </a:t>
            </a:r>
            <a:r>
              <a:rPr lang="en-IN" sz="2100" b="1" dirty="0" smtClean="0">
                <a:solidFill>
                  <a:schemeClr val="tx1"/>
                </a:solidFill>
                <a:latin typeface="Times New Roman" panose="02020603050405020304" pitchFamily="18" charset="0"/>
                <a:cs typeface="Times New Roman" panose="02020603050405020304" pitchFamily="18" charset="0"/>
              </a:rPr>
              <a:t> DR.PALLAVI R KODAGE</a:t>
            </a:r>
            <a:r>
              <a:rPr lang="en-IN" sz="2100" b="1" baseline="-25000" dirty="0" smtClean="0">
                <a:solidFill>
                  <a:schemeClr val="tx1"/>
                </a:solidFill>
                <a:latin typeface="Times New Roman" panose="02020603050405020304" pitchFamily="18" charset="0"/>
                <a:cs typeface="Times New Roman" panose="02020603050405020304" pitchFamily="18" charset="0"/>
              </a:rPr>
              <a:t>M.S(AYU</a:t>
            </a:r>
            <a:r>
              <a:rPr lang="en-IN" sz="2900" b="1" baseline="-25000" dirty="0" smtClean="0">
                <a:solidFill>
                  <a:schemeClr val="tx1"/>
                </a:solidFill>
                <a:latin typeface="Times New Roman" panose="02020603050405020304" pitchFamily="18" charset="0"/>
                <a:cs typeface="Times New Roman" panose="02020603050405020304" pitchFamily="18" charset="0"/>
              </a:rPr>
              <a:t>)</a:t>
            </a:r>
            <a:endParaRPr lang="en-IN" sz="2900" b="1" dirty="0" smtClean="0">
              <a:solidFill>
                <a:schemeClr val="tx1"/>
              </a:solidFill>
              <a:latin typeface="Times New Roman" panose="02020603050405020304" pitchFamily="18" charset="0"/>
              <a:cs typeface="Times New Roman" panose="02020603050405020304" pitchFamily="18" charset="0"/>
            </a:endParaRPr>
          </a:p>
          <a:p>
            <a:endParaRPr lang="en-US" sz="2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55000" lnSpcReduction="20000"/>
          </a:bodyPr>
          <a:lstStyle/>
          <a:p>
            <a:pPr marL="0" indent="0" algn="ctr">
              <a:buNone/>
            </a:pPr>
            <a:endParaRPr lang="en-IN" sz="3600" b="1" u="sng" dirty="0" smtClean="0">
              <a:latin typeface="Times New Roman" panose="02020603050405020304" pitchFamily="18" charset="0"/>
              <a:cs typeface="Times New Roman" panose="02020603050405020304" pitchFamily="18" charset="0"/>
            </a:endParaRPr>
          </a:p>
          <a:p>
            <a:pPr marL="0" indent="0" algn="ctr">
              <a:buNone/>
            </a:pPr>
            <a:r>
              <a:rPr lang="en-IN" sz="5100" b="1" u="sng" dirty="0" smtClean="0">
                <a:latin typeface="Times New Roman" panose="02020603050405020304" pitchFamily="18" charset="0"/>
                <a:cs typeface="Times New Roman" panose="02020603050405020304" pitchFamily="18" charset="0"/>
              </a:rPr>
              <a:t>MATERIALS AND METHODS:</a:t>
            </a:r>
            <a:endParaRPr lang="en-IN" sz="5100" dirty="0" smtClean="0">
              <a:latin typeface="Times New Roman" panose="02020603050405020304" pitchFamily="18" charset="0"/>
              <a:cs typeface="Times New Roman" panose="02020603050405020304" pitchFamily="18" charset="0"/>
            </a:endParaRPr>
          </a:p>
          <a:p>
            <a:pPr marL="0" indent="0">
              <a:buNone/>
            </a:pPr>
            <a:r>
              <a:rPr lang="en-IN" sz="4400" b="1" u="sng" dirty="0" smtClean="0">
                <a:latin typeface="Times New Roman" panose="02020603050405020304" pitchFamily="18" charset="0"/>
                <a:cs typeface="Times New Roman" panose="02020603050405020304" pitchFamily="18" charset="0"/>
              </a:rPr>
              <a:t>SOURCE OF DATA:</a:t>
            </a:r>
            <a:endParaRPr lang="en-IN" sz="4400" dirty="0" smtClean="0">
              <a:latin typeface="Times New Roman" panose="02020603050405020304" pitchFamily="18" charset="0"/>
              <a:cs typeface="Times New Roman" panose="02020603050405020304" pitchFamily="18" charset="0"/>
            </a:endParaRPr>
          </a:p>
          <a:p>
            <a:r>
              <a:rPr lang="en-IN" sz="4400" b="1" dirty="0" smtClean="0">
                <a:latin typeface="Times New Roman" panose="02020603050405020304" pitchFamily="18" charset="0"/>
                <a:cs typeface="Times New Roman" panose="02020603050405020304" pitchFamily="18" charset="0"/>
              </a:rPr>
              <a:t>LITERARY SOURCE</a:t>
            </a:r>
            <a:r>
              <a:rPr lang="en-IN" b="1"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Literary aspect of the study will be collected from </a:t>
            </a:r>
            <a:r>
              <a:rPr lang="en-IN" i="1" dirty="0" err="1" smtClean="0">
                <a:latin typeface="Times New Roman" panose="02020603050405020304" pitchFamily="18" charset="0"/>
                <a:cs typeface="Times New Roman" panose="02020603050405020304" pitchFamily="18" charset="0"/>
              </a:rPr>
              <a:t>Ayurvedic</a:t>
            </a:r>
            <a:r>
              <a:rPr lang="en-IN" i="1"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classics, modern textbooks, updated with recent medical journals, e-journals, websites, and library of SDMTAC, </a:t>
            </a:r>
            <a:r>
              <a:rPr lang="en-IN" dirty="0" err="1" smtClean="0">
                <a:latin typeface="Times New Roman" panose="02020603050405020304" pitchFamily="18" charset="0"/>
                <a:cs typeface="Times New Roman" panose="02020603050405020304" pitchFamily="18" charset="0"/>
              </a:rPr>
              <a:t>Terdal</a:t>
            </a:r>
            <a:endParaRPr lang="en-IN" dirty="0" smtClean="0">
              <a:latin typeface="Times New Roman" panose="02020603050405020304" pitchFamily="18" charset="0"/>
              <a:cs typeface="Times New Roman" panose="02020603050405020304" pitchFamily="18" charset="0"/>
            </a:endParaRPr>
          </a:p>
          <a:p>
            <a:r>
              <a:rPr lang="en-IN" sz="4400" b="1" dirty="0" smtClean="0">
                <a:latin typeface="Times New Roman" panose="02020603050405020304" pitchFamily="18" charset="0"/>
                <a:cs typeface="Times New Roman" panose="02020603050405020304" pitchFamily="18" charset="0"/>
              </a:rPr>
              <a:t>SAMPLE SOURCE:</a:t>
            </a:r>
            <a:endParaRPr lang="en-IN" sz="4400"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Subject will be incidentally selected from the OPD/IPD and medical camps conducted by SDM Trust’s </a:t>
            </a:r>
            <a:r>
              <a:rPr lang="en-IN" dirty="0" err="1" smtClean="0">
                <a:latin typeface="Times New Roman" panose="02020603050405020304" pitchFamily="18" charset="0"/>
                <a:cs typeface="Times New Roman" panose="02020603050405020304" pitchFamily="18" charset="0"/>
              </a:rPr>
              <a:t>Padma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Ayurvedic</a:t>
            </a:r>
            <a:r>
              <a:rPr lang="en-IN" dirty="0" smtClean="0">
                <a:latin typeface="Times New Roman" panose="02020603050405020304" pitchFamily="18" charset="0"/>
                <a:cs typeface="Times New Roman" panose="02020603050405020304" pitchFamily="18" charset="0"/>
              </a:rPr>
              <a:t> Hospital and Research Centre, </a:t>
            </a:r>
            <a:r>
              <a:rPr lang="en-IN" dirty="0" err="1" smtClean="0">
                <a:latin typeface="Times New Roman" panose="02020603050405020304" pitchFamily="18" charset="0"/>
                <a:cs typeface="Times New Roman" panose="02020603050405020304" pitchFamily="18" charset="0"/>
              </a:rPr>
              <a:t>Terdal</a:t>
            </a:r>
            <a:r>
              <a:rPr lang="en-IN" dirty="0" smtClean="0">
                <a:latin typeface="Times New Roman" panose="02020603050405020304" pitchFamily="18" charset="0"/>
                <a:cs typeface="Times New Roman" panose="02020603050405020304" pitchFamily="18" charset="0"/>
              </a:rPr>
              <a:t> 587315, Karnataka. </a:t>
            </a:r>
            <a:endParaRPr lang="en-IN" dirty="0" smtClean="0">
              <a:latin typeface="Times New Roman" panose="02020603050405020304" pitchFamily="18" charset="0"/>
              <a:cs typeface="Times New Roman" panose="02020603050405020304" pitchFamily="18" charset="0"/>
            </a:endParaRPr>
          </a:p>
          <a:p>
            <a:r>
              <a:rPr lang="en-IN" sz="4400" b="1" dirty="0" smtClean="0">
                <a:latin typeface="Times New Roman" panose="02020603050405020304" pitchFamily="18" charset="0"/>
                <a:cs typeface="Times New Roman" panose="02020603050405020304" pitchFamily="18" charset="0"/>
              </a:rPr>
              <a:t>DRUG SOURCE:</a:t>
            </a:r>
            <a:endParaRPr lang="en-IN" sz="4400"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Raw drugs will be collected from herbal garden or local market and its proper identification and authentication will be done in </a:t>
            </a:r>
            <a:r>
              <a:rPr lang="en-IN" i="1" dirty="0" err="1" smtClean="0">
                <a:latin typeface="Times New Roman" panose="02020603050405020304" pitchFamily="18" charset="0"/>
                <a:cs typeface="Times New Roman" panose="02020603050405020304" pitchFamily="18" charset="0"/>
              </a:rPr>
              <a:t>Dravyaguna</a:t>
            </a:r>
            <a:r>
              <a:rPr lang="en-IN" dirty="0" smtClean="0">
                <a:latin typeface="Times New Roman" panose="02020603050405020304" pitchFamily="18" charset="0"/>
                <a:cs typeface="Times New Roman" panose="02020603050405020304" pitchFamily="18" charset="0"/>
              </a:rPr>
              <a:t> department. </a:t>
            </a:r>
            <a:r>
              <a:rPr lang="en-IN" i="1" dirty="0" err="1" smtClean="0">
                <a:latin typeface="Times New Roman" panose="02020603050405020304" pitchFamily="18" charset="0"/>
                <a:cs typeface="Times New Roman" panose="02020603050405020304" pitchFamily="18" charset="0"/>
              </a:rPr>
              <a:t>Musta</a:t>
            </a:r>
            <a:r>
              <a:rPr lang="en-IN" i="1" dirty="0" smtClean="0">
                <a:latin typeface="Times New Roman" panose="02020603050405020304" pitchFamily="18" charset="0"/>
                <a:cs typeface="Times New Roman" panose="02020603050405020304" pitchFamily="18" charset="0"/>
              </a:rPr>
              <a:t> </a:t>
            </a:r>
            <a:r>
              <a:rPr lang="en-IN" i="1" dirty="0" err="1" smtClean="0">
                <a:latin typeface="Times New Roman" panose="02020603050405020304" pitchFamily="18" charset="0"/>
                <a:cs typeface="Times New Roman" panose="02020603050405020304" pitchFamily="18" charset="0"/>
              </a:rPr>
              <a:t>Churna</a:t>
            </a:r>
            <a:r>
              <a:rPr lang="en-IN" i="1" dirty="0" smtClean="0">
                <a:latin typeface="Times New Roman" panose="02020603050405020304" pitchFamily="18" charset="0"/>
                <a:cs typeface="Times New Roman" panose="02020603050405020304" pitchFamily="18" charset="0"/>
              </a:rPr>
              <a:t> and </a:t>
            </a:r>
            <a:r>
              <a:rPr lang="en-IN" i="1" dirty="0" err="1" smtClean="0">
                <a:latin typeface="Times New Roman" panose="02020603050405020304" pitchFamily="18" charset="0"/>
                <a:cs typeface="Times New Roman" panose="02020603050405020304" pitchFamily="18" charset="0"/>
              </a:rPr>
              <a:t>Shatavari</a:t>
            </a:r>
            <a:r>
              <a:rPr lang="en-IN" i="1" dirty="0" smtClean="0">
                <a:latin typeface="Times New Roman" panose="02020603050405020304" pitchFamily="18" charset="0"/>
                <a:cs typeface="Times New Roman" panose="02020603050405020304" pitchFamily="18" charset="0"/>
              </a:rPr>
              <a:t> </a:t>
            </a:r>
            <a:r>
              <a:rPr lang="en-IN" i="1" dirty="0" err="1" smtClean="0">
                <a:latin typeface="Times New Roman" panose="02020603050405020304" pitchFamily="18" charset="0"/>
                <a:cs typeface="Times New Roman" panose="02020603050405020304" pitchFamily="18" charset="0"/>
              </a:rPr>
              <a:t>Churna</a:t>
            </a:r>
            <a:r>
              <a:rPr lang="en-IN" dirty="0" smtClean="0">
                <a:latin typeface="Times New Roman" panose="02020603050405020304" pitchFamily="18" charset="0"/>
                <a:cs typeface="Times New Roman" panose="02020603050405020304" pitchFamily="18" charset="0"/>
              </a:rPr>
              <a:t> will be prepared by classical reference in department of </a:t>
            </a:r>
            <a:r>
              <a:rPr lang="en-IN" i="1" dirty="0" err="1" smtClean="0">
                <a:latin typeface="Times New Roman" panose="02020603050405020304" pitchFamily="18" charset="0"/>
                <a:cs typeface="Times New Roman" panose="02020603050405020304" pitchFamily="18" charset="0"/>
              </a:rPr>
              <a:t>Rasashastra</a:t>
            </a:r>
            <a:r>
              <a:rPr lang="en-IN" dirty="0" smtClean="0">
                <a:latin typeface="Times New Roman" panose="02020603050405020304" pitchFamily="18" charset="0"/>
                <a:cs typeface="Times New Roman" panose="02020603050405020304" pitchFamily="18" charset="0"/>
              </a:rPr>
              <a:t> and </a:t>
            </a:r>
            <a:r>
              <a:rPr lang="en-IN" i="1" dirty="0" err="1" smtClean="0">
                <a:latin typeface="Times New Roman" panose="02020603050405020304" pitchFamily="18" charset="0"/>
                <a:cs typeface="Times New Roman" panose="02020603050405020304" pitchFamily="18" charset="0"/>
              </a:rPr>
              <a:t>Bhaishajya</a:t>
            </a:r>
            <a:r>
              <a:rPr lang="en-IN" i="1" dirty="0" smtClean="0">
                <a:latin typeface="Times New Roman" panose="02020603050405020304" pitchFamily="18" charset="0"/>
                <a:cs typeface="Times New Roman" panose="02020603050405020304" pitchFamily="18" charset="0"/>
              </a:rPr>
              <a:t> </a:t>
            </a:r>
            <a:r>
              <a:rPr lang="en-IN" i="1" dirty="0" err="1" smtClean="0">
                <a:latin typeface="Times New Roman" panose="02020603050405020304" pitchFamily="18" charset="0"/>
                <a:cs typeface="Times New Roman" panose="02020603050405020304" pitchFamily="18" charset="0"/>
              </a:rPr>
              <a:t>Kalpana</a:t>
            </a:r>
            <a:r>
              <a:rPr lang="en-IN" dirty="0" smtClean="0">
                <a:latin typeface="Times New Roman" panose="02020603050405020304" pitchFamily="18" charset="0"/>
                <a:cs typeface="Times New Roman" panose="02020603050405020304" pitchFamily="18" charset="0"/>
              </a:rPr>
              <a:t> SDMT’S AMC, </a:t>
            </a:r>
            <a:r>
              <a:rPr lang="en-IN" dirty="0" err="1" smtClean="0">
                <a:latin typeface="Times New Roman" panose="02020603050405020304" pitchFamily="18" charset="0"/>
                <a:cs typeface="Times New Roman" panose="02020603050405020304" pitchFamily="18" charset="0"/>
              </a:rPr>
              <a:t>Terdal</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0" indent="0">
              <a:buNone/>
            </a:pPr>
            <a:r>
              <a:rPr lang="en-IN" sz="5100" b="1" u="sng" dirty="0" smtClean="0">
                <a:latin typeface="Times New Roman" panose="02020603050405020304" pitchFamily="18" charset="0"/>
                <a:cs typeface="Times New Roman" panose="02020603050405020304" pitchFamily="18" charset="0"/>
              </a:rPr>
              <a:t>METHODS OF COLLECTION OF DATA</a:t>
            </a:r>
            <a:r>
              <a:rPr lang="en-IN" b="1" u="sng" dirty="0" smtClean="0">
                <a:latin typeface="Times New Roman" panose="02020603050405020304" pitchFamily="18" charset="0"/>
                <a:cs typeface="Times New Roman" panose="02020603050405020304" pitchFamily="18" charset="0"/>
              </a:rPr>
              <a:t>:</a:t>
            </a:r>
            <a:endParaRPr lang="en-IN" u="sng"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40 female patients irrespective of parity, caste, religion and socioeconomic status with classical signs and symptoms of </a:t>
            </a:r>
            <a:r>
              <a:rPr lang="en-IN" i="1" dirty="0" err="1" smtClean="0">
                <a:latin typeface="Times New Roman" panose="02020603050405020304" pitchFamily="18" charset="0"/>
                <a:cs typeface="Times New Roman" panose="02020603050405020304" pitchFamily="18" charset="0"/>
              </a:rPr>
              <a:t>Stanya</a:t>
            </a:r>
            <a:r>
              <a:rPr lang="en-IN" i="1" dirty="0" smtClean="0">
                <a:latin typeface="Times New Roman" panose="02020603050405020304" pitchFamily="18" charset="0"/>
                <a:cs typeface="Times New Roman" panose="02020603050405020304" pitchFamily="18" charset="0"/>
              </a:rPr>
              <a:t> </a:t>
            </a:r>
            <a:r>
              <a:rPr lang="en-IN" i="1"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will be selected from OPD/IPD of SDMT’s </a:t>
            </a:r>
            <a:r>
              <a:rPr lang="en-IN" dirty="0" err="1" smtClean="0">
                <a:latin typeface="Times New Roman" panose="02020603050405020304" pitchFamily="18" charset="0"/>
                <a:cs typeface="Times New Roman" panose="02020603050405020304" pitchFamily="18" charset="0"/>
              </a:rPr>
              <a:t>Ayurvedic</a:t>
            </a:r>
            <a:r>
              <a:rPr lang="en-IN" dirty="0" smtClean="0">
                <a:latin typeface="Times New Roman" panose="02020603050405020304" pitchFamily="18" charset="0"/>
                <a:cs typeface="Times New Roman" panose="02020603050405020304" pitchFamily="18" charset="0"/>
              </a:rPr>
              <a:t> Medical College and </a:t>
            </a:r>
            <a:r>
              <a:rPr lang="en-IN" dirty="0" err="1" smtClean="0">
                <a:latin typeface="Times New Roman" panose="02020603050405020304" pitchFamily="18" charset="0"/>
                <a:cs typeface="Times New Roman" panose="02020603050405020304" pitchFamily="18" charset="0"/>
              </a:rPr>
              <a:t>Padma</a:t>
            </a:r>
            <a:r>
              <a:rPr lang="en-IN" dirty="0" smtClean="0">
                <a:latin typeface="Times New Roman" panose="02020603050405020304" pitchFamily="18" charset="0"/>
                <a:cs typeface="Times New Roman" panose="02020603050405020304" pitchFamily="18" charset="0"/>
              </a:rPr>
              <a:t> Hospital, </a:t>
            </a:r>
            <a:r>
              <a:rPr lang="en-IN" dirty="0" err="1" smtClean="0">
                <a:latin typeface="Times New Roman" panose="02020603050405020304" pitchFamily="18" charset="0"/>
                <a:cs typeface="Times New Roman" panose="02020603050405020304" pitchFamily="18" charset="0"/>
              </a:rPr>
              <a:t>Terdal</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marL="0" lvl="0" indent="0" algn="ctr">
              <a:buNone/>
            </a:pPr>
            <a:r>
              <a:rPr lang="en-IN" sz="4500" b="1" u="sng" dirty="0" smtClean="0">
                <a:latin typeface="Times New Roman" panose="02020603050405020304" pitchFamily="18" charset="0"/>
                <a:cs typeface="Times New Roman" panose="02020603050405020304" pitchFamily="18" charset="0"/>
              </a:rPr>
              <a:t>SELECTION CRITERIA:</a:t>
            </a:r>
            <a:endParaRPr lang="en-IN" sz="4500" b="1" u="sng" dirty="0" smtClean="0">
              <a:latin typeface="Times New Roman" panose="02020603050405020304" pitchFamily="18" charset="0"/>
              <a:cs typeface="Times New Roman" panose="02020603050405020304" pitchFamily="18" charset="0"/>
            </a:endParaRPr>
          </a:p>
          <a:p>
            <a:pPr marL="0" lvl="0" indent="0">
              <a:buNone/>
            </a:pPr>
            <a:r>
              <a:rPr lang="en-IN" b="1" u="sng" dirty="0" smtClean="0">
                <a:latin typeface="Times New Roman" panose="02020603050405020304" pitchFamily="18" charset="0"/>
                <a:cs typeface="Times New Roman" panose="02020603050405020304" pitchFamily="18" charset="0"/>
              </a:rPr>
              <a:t>A.INCLUSION CRITERIA:</a:t>
            </a:r>
            <a:endParaRPr lang="en-IN" b="1" u="sng"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Lactating mothers with classical signs and symptoms of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Patients with feeding frequency less than 4-5 times/day.</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Patients from 5th  day of delivery to 6 months.</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Age group of patient is between 21 - 40 years.</a:t>
            </a:r>
            <a:endParaRPr lang="en-IN" dirty="0" smtClean="0">
              <a:latin typeface="Times New Roman" panose="02020603050405020304" pitchFamily="18" charset="0"/>
              <a:cs typeface="Times New Roman" panose="02020603050405020304" pitchFamily="18" charset="0"/>
            </a:endParaRPr>
          </a:p>
          <a:p>
            <a:pPr marL="0" lvl="0" indent="0">
              <a:buNone/>
            </a:pPr>
            <a:r>
              <a:rPr lang="en-IN" b="1" u="sng" dirty="0" smtClean="0">
                <a:latin typeface="Times New Roman" panose="02020603050405020304" pitchFamily="18" charset="0"/>
                <a:cs typeface="Times New Roman" panose="02020603050405020304" pitchFamily="18" charset="0"/>
              </a:rPr>
              <a:t>B. EXCLUSION CRITERIA:</a:t>
            </a:r>
            <a:endParaRPr lang="en-IN" b="1" u="sng"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K/C/O Mastitis, CA Breast, and Cystic breast disease.</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Patients with Congenital Breast Anomaly.</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K/C/O Psychiatric illness.</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Patients with history of alcoholism, smoking.</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Diagnosed cases </a:t>
            </a:r>
            <a:r>
              <a:rPr lang="en-IN" dirty="0" smtClean="0">
                <a:latin typeface="Times New Roman" panose="02020603050405020304" pitchFamily="18" charset="0"/>
                <a:cs typeface="Times New Roman" panose="02020603050405020304" pitchFamily="18" charset="0"/>
              </a:rPr>
              <a:t>of uncontrolled </a:t>
            </a:r>
            <a:r>
              <a:rPr lang="en-IN" dirty="0" smtClean="0">
                <a:latin typeface="Times New Roman" panose="02020603050405020304" pitchFamily="18" charset="0"/>
                <a:cs typeface="Times New Roman" panose="02020603050405020304" pitchFamily="18" charset="0"/>
              </a:rPr>
              <a:t>diabetes.</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Mother having a baby with congenital anomaly like cleft lip, cleft palate.</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Patient denying consent.   </a:t>
            </a:r>
            <a:endParaRPr lang="en-IN" dirty="0" smtClean="0">
              <a:latin typeface="Times New Roman" panose="02020603050405020304" pitchFamily="18" charset="0"/>
              <a:cs typeface="Times New Roman" panose="02020603050405020304" pitchFamily="18" charset="0"/>
            </a:endParaRPr>
          </a:p>
          <a:p>
            <a:pPr marL="0" lvl="0" indent="0">
              <a:buNone/>
            </a:pPr>
            <a:r>
              <a:rPr lang="en-IN" b="1" u="sng" dirty="0" smtClean="0">
                <a:latin typeface="Times New Roman" panose="02020603050405020304" pitchFamily="18" charset="0"/>
                <a:cs typeface="Times New Roman" panose="02020603050405020304" pitchFamily="18" charset="0"/>
              </a:rPr>
              <a:t>C.WITHDRAWAL CRITERIA:</a:t>
            </a:r>
            <a:endParaRPr lang="en-IN" b="1" u="sng" dirty="0" smtClean="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	During the course of treatment if any serious condition or serious adverse effect occurs and patient not following the instructions or patient herself wants to withdraw from the study such patients may be withdrawn from the study.</a:t>
            </a:r>
            <a:endParaRPr lang="en-IN"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199"/>
            <a:ext cx="8229600" cy="5181601"/>
          </a:xfrm>
        </p:spPr>
        <p:txBody>
          <a:bodyPr>
            <a:normAutofit fontScale="62500" lnSpcReduction="20000"/>
          </a:bodyPr>
          <a:lstStyle/>
          <a:p>
            <a:pPr algn="ctr">
              <a:lnSpc>
                <a:spcPct val="115000"/>
              </a:lnSpc>
              <a:spcAft>
                <a:spcPts val="0"/>
              </a:spcAft>
            </a:pPr>
            <a:r>
              <a:rPr lang="en-IN" sz="4000" b="1" u="sng" dirty="0" smtClean="0">
                <a:latin typeface="Times New Roman" panose="02020603050405020304" pitchFamily="18" charset="0"/>
                <a:ea typeface="Times New Roman" panose="02020603050405020304" pitchFamily="18" charset="0"/>
              </a:rPr>
              <a:t>DIAGNOSTIC CRITERIA</a:t>
            </a:r>
            <a:r>
              <a:rPr lang="en-IN" sz="4000" b="1" u="sng" baseline="30000" dirty="0" smtClean="0">
                <a:latin typeface="Times New Roman" panose="02020603050405020304" pitchFamily="18" charset="0"/>
                <a:ea typeface="Times New Roman" panose="02020603050405020304" pitchFamily="18" charset="0"/>
              </a:rPr>
              <a:t>22</a:t>
            </a:r>
            <a:r>
              <a:rPr lang="en-IN" sz="4000" b="1" u="sng" dirty="0" smtClean="0">
                <a:latin typeface="Times New Roman" panose="02020603050405020304" pitchFamily="18" charset="0"/>
                <a:ea typeface="Times New Roman" panose="02020603050405020304" pitchFamily="18" charset="0"/>
              </a:rPr>
              <a:t>:</a:t>
            </a:r>
            <a:endParaRPr lang="en-IN" sz="4000" u="sng" dirty="0" smtClean="0">
              <a:latin typeface="Calibri" panose="020F0502020204030204" pitchFamily="34" charset="0"/>
              <a:ea typeface="Calibri" panose="020F0502020204030204" pitchFamily="34" charset="0"/>
            </a:endParaRPr>
          </a:p>
          <a:p>
            <a:pPr algn="just">
              <a:lnSpc>
                <a:spcPct val="115000"/>
              </a:lnSpc>
              <a:tabLst>
                <a:tab pos="285750" algn="l"/>
                <a:tab pos="342900" algn="l"/>
              </a:tabLst>
            </a:pPr>
            <a:r>
              <a:rPr lang="en-IN" sz="2900" u="sng" dirty="0" smtClean="0">
                <a:latin typeface="Times New Roman" panose="02020603050405020304" pitchFamily="18" charset="0"/>
                <a:ea typeface="Calibri" panose="020F0502020204030204" pitchFamily="34" charset="0"/>
                <a:cs typeface="Mangal" panose="02040503050203030202" pitchFamily="18" charset="0"/>
              </a:rPr>
              <a:t>The diagnosis is based on the classical signs &amp; symptoms of </a:t>
            </a:r>
            <a:r>
              <a:rPr lang="en-IN" sz="2900" u="sng" dirty="0" err="1" smtClean="0">
                <a:latin typeface="Times New Roman" panose="02020603050405020304" pitchFamily="18" charset="0"/>
                <a:ea typeface="Calibri" panose="020F0502020204030204" pitchFamily="34" charset="0"/>
                <a:cs typeface="Mangal" panose="02040503050203030202" pitchFamily="18" charset="0"/>
              </a:rPr>
              <a:t>Stanya</a:t>
            </a:r>
            <a:r>
              <a:rPr lang="en-IN" sz="2900" u="sng" dirty="0" smtClean="0">
                <a:latin typeface="Times New Roman" panose="02020603050405020304" pitchFamily="18" charset="0"/>
                <a:ea typeface="Calibri" panose="020F0502020204030204" pitchFamily="34" charset="0"/>
                <a:cs typeface="Mangal" panose="02040503050203030202" pitchFamily="18" charset="0"/>
              </a:rPr>
              <a:t> </a:t>
            </a:r>
            <a:r>
              <a:rPr lang="en-IN" sz="2900" u="sng" dirty="0" err="1" smtClean="0">
                <a:latin typeface="Times New Roman" panose="02020603050405020304" pitchFamily="18" charset="0"/>
                <a:ea typeface="Calibri" panose="020F0502020204030204" pitchFamily="34" charset="0"/>
                <a:cs typeface="Mangal" panose="02040503050203030202" pitchFamily="18" charset="0"/>
              </a:rPr>
              <a:t>Kshaya</a:t>
            </a:r>
            <a:r>
              <a:rPr lang="en-IN" sz="2900" u="sng" dirty="0" smtClean="0">
                <a:latin typeface="Times New Roman" panose="02020603050405020304" pitchFamily="18" charset="0"/>
                <a:ea typeface="Calibri" panose="020F0502020204030204" pitchFamily="34" charset="0"/>
                <a:cs typeface="Mangal" panose="02040503050203030202" pitchFamily="18" charset="0"/>
              </a:rPr>
              <a:t>.–</a:t>
            </a:r>
            <a:endParaRPr lang="en-IN" sz="2900" u="sng"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endParaRPr lang="en-IN" sz="2900" b="1" u="sng"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b="1" u="sng" dirty="0" smtClean="0">
                <a:latin typeface="Times New Roman" panose="02020603050405020304" pitchFamily="18" charset="0"/>
                <a:ea typeface="Calibri" panose="020F0502020204030204" pitchFamily="34" charset="0"/>
                <a:cs typeface="Mangal" panose="02040503050203030202" pitchFamily="18" charset="0"/>
              </a:rPr>
              <a:t>Mother-</a:t>
            </a:r>
            <a:endParaRPr lang="en-IN" sz="2900" b="1" u="sng"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1.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Stana</a:t>
            </a:r>
            <a:r>
              <a:rPr lang="en-IN" sz="2900" dirty="0" smtClean="0">
                <a:latin typeface="Times New Roman" panose="02020603050405020304" pitchFamily="18" charset="0"/>
                <a:ea typeface="Calibri" panose="020F0502020204030204" pitchFamily="34" charset="0"/>
                <a:cs typeface="Mangal" panose="02040503050203030202" pitchFamily="18" charset="0"/>
              </a:rPr>
              <a:t>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Mlanata</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	−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Stana</a:t>
            </a:r>
            <a:r>
              <a:rPr lang="en-IN" sz="2900" dirty="0" smtClean="0">
                <a:latin typeface="Times New Roman" panose="02020603050405020304" pitchFamily="18" charset="0"/>
                <a:ea typeface="Calibri" panose="020F0502020204030204" pitchFamily="34" charset="0"/>
                <a:cs typeface="Mangal" panose="02040503050203030202" pitchFamily="18" charset="0"/>
              </a:rPr>
              <a:t>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Shuskatva</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	−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Stanya</a:t>
            </a:r>
            <a:r>
              <a:rPr lang="en-IN" sz="2900" dirty="0" smtClean="0">
                <a:latin typeface="Times New Roman" panose="02020603050405020304" pitchFamily="18" charset="0"/>
                <a:ea typeface="Calibri" panose="020F0502020204030204" pitchFamily="34" charset="0"/>
                <a:cs typeface="Mangal" panose="02040503050203030202" pitchFamily="18" charset="0"/>
              </a:rPr>
              <a:t>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Alpata</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	−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Stanya</a:t>
            </a:r>
            <a:r>
              <a:rPr lang="en-IN" sz="2900" dirty="0" smtClean="0">
                <a:latin typeface="Times New Roman" panose="02020603050405020304" pitchFamily="18" charset="0"/>
                <a:ea typeface="Calibri" panose="020F0502020204030204" pitchFamily="34" charset="0"/>
                <a:cs typeface="Mangal" panose="02040503050203030202" pitchFamily="18" charset="0"/>
              </a:rPr>
              <a:t>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Asambhava</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2.	 Breast feeding frequency</a:t>
            </a:r>
            <a:r>
              <a:rPr lang="en-IN" sz="2900" u="sng" dirty="0" smtClean="0">
                <a:latin typeface="Times New Roman" panose="02020603050405020304" pitchFamily="18" charset="0"/>
                <a:ea typeface="Calibri" panose="020F0502020204030204" pitchFamily="34" charset="0"/>
                <a:cs typeface="Mangal" panose="02040503050203030202" pitchFamily="18" charset="0"/>
              </a:rPr>
              <a:t>        </a:t>
            </a:r>
            <a:endParaRPr lang="en-IN" sz="2900" u="sng"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endParaRPr lang="en-IN" sz="2900" b="1" u="sng"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b="1" u="sng" dirty="0" smtClean="0">
                <a:latin typeface="Times New Roman" panose="02020603050405020304" pitchFamily="18" charset="0"/>
                <a:ea typeface="Calibri" panose="020F0502020204030204" pitchFamily="34" charset="0"/>
                <a:cs typeface="Mangal" panose="02040503050203030202" pitchFamily="18" charset="0"/>
              </a:rPr>
              <a:t>Baby-</a:t>
            </a:r>
            <a:endParaRPr lang="en-IN" sz="2900" b="1" u="sng"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1.	Sleep of baby </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2.	Cry for demand</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tabLst>
                <a:tab pos="285750" algn="l"/>
                <a:tab pos="342900" algn="l"/>
              </a:tabLst>
            </a:pPr>
            <a:r>
              <a:rPr lang="en-IN" sz="2900" dirty="0" smtClean="0">
                <a:latin typeface="Times New Roman" panose="02020603050405020304" pitchFamily="18" charset="0"/>
                <a:ea typeface="Calibri" panose="020F0502020204030204" pitchFamily="34" charset="0"/>
                <a:cs typeface="Mangal" panose="02040503050203030202" pitchFamily="18" charset="0"/>
              </a:rPr>
              <a:t>3.	Urine frequency</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305800" cy="4190999"/>
          </a:xfrm>
        </p:spPr>
        <p:txBody>
          <a:bodyPr>
            <a:normAutofit fontScale="92500"/>
          </a:bodyPr>
          <a:lstStyle/>
          <a:p>
            <a:pPr marR="0" lvl="0" algn="ctr">
              <a:lnSpc>
                <a:spcPct val="115000"/>
              </a:lnSpc>
              <a:spcBef>
                <a:spcPts val="0"/>
              </a:spcBef>
              <a:spcAft>
                <a:spcPts val="0"/>
              </a:spcAft>
              <a:tabLst>
                <a:tab pos="285750" algn="l"/>
                <a:tab pos="342900" algn="l"/>
              </a:tabLst>
            </a:pPr>
            <a:r>
              <a:rPr lang="en-IN" sz="2200" b="1" u="sng" dirty="0" smtClean="0">
                <a:latin typeface="Times New Roman" panose="02020603050405020304" pitchFamily="18" charset="0"/>
                <a:ea typeface="Calibri" panose="020F0502020204030204" pitchFamily="34" charset="0"/>
                <a:cs typeface="Mangal" panose="02040503050203030202" pitchFamily="18" charset="0"/>
              </a:rPr>
              <a:t>RESEARCH/STUDY DESIGN:</a:t>
            </a:r>
            <a:endParaRPr lang="en-IN" sz="2200" b="1" u="sng" dirty="0" smtClean="0">
              <a:latin typeface="Times New Roman" panose="02020603050405020304" pitchFamily="18" charset="0"/>
              <a:ea typeface="Calibri" panose="020F0502020204030204" pitchFamily="34" charset="0"/>
              <a:cs typeface="Mangal" panose="02040503050203030202" pitchFamily="18" charset="0"/>
            </a:endParaRPr>
          </a:p>
          <a:p>
            <a:pPr lvl="0">
              <a:lnSpc>
                <a:spcPct val="115000"/>
              </a:lnSpc>
              <a:spcBef>
                <a:spcPts val="0"/>
              </a:spcBef>
              <a:buFont typeface="Symbol" panose="05050102010706020507" pitchFamily="18" charset="2"/>
              <a:buChar char=""/>
              <a:tabLst>
                <a:tab pos="285750" algn="l"/>
                <a:tab pos="342900" algn="l"/>
              </a:tabLst>
            </a:pPr>
            <a:r>
              <a:rPr lang="en-IN" sz="2200" dirty="0" smtClean="0">
                <a:latin typeface="Times New Roman" panose="02020603050405020304" pitchFamily="18" charset="0"/>
                <a:ea typeface="Calibri" panose="020F0502020204030204" pitchFamily="34" charset="0"/>
                <a:cs typeface="Mangal" panose="02040503050203030202" pitchFamily="18" charset="0"/>
              </a:rPr>
              <a:t>A Randomized controlled comparative clinical trial.</a:t>
            </a:r>
            <a:endParaRPr lang="en-IN" sz="2200" dirty="0" smtClean="0">
              <a:latin typeface="Times New Roman" panose="02020603050405020304" pitchFamily="18" charset="0"/>
              <a:ea typeface="Calibri" panose="020F0502020204030204" pitchFamily="34" charset="0"/>
              <a:cs typeface="Mangal" panose="02040503050203030202" pitchFamily="18" charset="0"/>
            </a:endParaRPr>
          </a:p>
          <a:p>
            <a:pPr lvl="0">
              <a:lnSpc>
                <a:spcPct val="115000"/>
              </a:lnSpc>
              <a:spcBef>
                <a:spcPts val="0"/>
              </a:spcBef>
              <a:buFont typeface="Symbol" panose="05050102010706020507" pitchFamily="18" charset="2"/>
              <a:buChar char=""/>
              <a:tabLst>
                <a:tab pos="285750" algn="l"/>
                <a:tab pos="342900" algn="l"/>
              </a:tabLst>
            </a:pPr>
            <a:r>
              <a:rPr lang="en-IN" sz="2200" dirty="0" smtClean="0">
                <a:latin typeface="Times New Roman" panose="02020603050405020304" pitchFamily="18" charset="0"/>
                <a:ea typeface="Calibri" panose="020F0502020204030204" pitchFamily="34" charset="0"/>
                <a:cs typeface="Mangal" panose="02040503050203030202" pitchFamily="18" charset="0"/>
              </a:rPr>
              <a:t>40 Female Patients who fulfil the inclusion criteria of </a:t>
            </a:r>
            <a:r>
              <a:rPr lang="en-IN" sz="2200" dirty="0" err="1" smtClean="0">
                <a:latin typeface="Times New Roman" panose="02020603050405020304" pitchFamily="18" charset="0"/>
                <a:ea typeface="Calibri" panose="020F0502020204030204" pitchFamily="34" charset="0"/>
                <a:cs typeface="Mangal" panose="02040503050203030202" pitchFamily="18" charset="0"/>
              </a:rPr>
              <a:t>Stanya</a:t>
            </a:r>
            <a:r>
              <a:rPr lang="en-IN" sz="2200" dirty="0" smtClean="0">
                <a:latin typeface="Times New Roman" panose="02020603050405020304" pitchFamily="18" charset="0"/>
                <a:ea typeface="Calibri" panose="020F0502020204030204" pitchFamily="34" charset="0"/>
                <a:cs typeface="Mangal" panose="02040503050203030202" pitchFamily="18" charset="0"/>
              </a:rPr>
              <a:t> </a:t>
            </a:r>
            <a:r>
              <a:rPr lang="en-IN" sz="2200" dirty="0" err="1" smtClean="0">
                <a:latin typeface="Times New Roman" panose="02020603050405020304" pitchFamily="18" charset="0"/>
                <a:ea typeface="Calibri" panose="020F0502020204030204" pitchFamily="34" charset="0"/>
                <a:cs typeface="Mangal" panose="02040503050203030202" pitchFamily="18" charset="0"/>
              </a:rPr>
              <a:t>Kshaya</a:t>
            </a:r>
            <a:r>
              <a:rPr lang="en-IN" sz="2200" dirty="0" smtClean="0">
                <a:latin typeface="Times New Roman" panose="02020603050405020304" pitchFamily="18" charset="0"/>
                <a:ea typeface="Calibri" panose="020F0502020204030204" pitchFamily="34" charset="0"/>
                <a:cs typeface="Mangal" panose="02040503050203030202" pitchFamily="18" charset="0"/>
              </a:rPr>
              <a:t> will be selected randomly by software generated chart and placed under 2 groups ‘A’ and ‘B’ respectively.</a:t>
            </a:r>
            <a:endParaRPr lang="en-IN" sz="2200" dirty="0" smtClean="0">
              <a:latin typeface="Times New Roman" panose="02020603050405020304" pitchFamily="18" charset="0"/>
              <a:ea typeface="Calibri" panose="020F0502020204030204" pitchFamily="34" charset="0"/>
              <a:cs typeface="Mangal" panose="02040503050203030202" pitchFamily="18" charset="0"/>
            </a:endParaRPr>
          </a:p>
          <a:p>
            <a:pPr lvl="0">
              <a:lnSpc>
                <a:spcPct val="115000"/>
              </a:lnSpc>
              <a:spcBef>
                <a:spcPts val="0"/>
              </a:spcBef>
              <a:buFont typeface="Symbol" panose="05050102010706020507" pitchFamily="18" charset="2"/>
              <a:buChar char=""/>
              <a:tabLst>
                <a:tab pos="285750" algn="l"/>
                <a:tab pos="342900" algn="l"/>
              </a:tabLst>
            </a:pPr>
            <a:endParaRPr lang="en-IN" sz="2200" dirty="0" smtClean="0">
              <a:latin typeface="Times New Roman" panose="02020603050405020304" pitchFamily="18" charset="0"/>
              <a:ea typeface="Calibri" panose="020F0502020204030204" pitchFamily="34" charset="0"/>
              <a:cs typeface="Mangal" panose="02040503050203030202" pitchFamily="18" charset="0"/>
            </a:endParaRPr>
          </a:p>
          <a:p>
            <a:pPr marR="0" lvl="0" algn="ctr">
              <a:lnSpc>
                <a:spcPct val="115000"/>
              </a:lnSpc>
              <a:spcBef>
                <a:spcPts val="0"/>
              </a:spcBef>
              <a:spcAft>
                <a:spcPts val="0"/>
              </a:spcAft>
              <a:tabLst>
                <a:tab pos="285750" algn="l"/>
                <a:tab pos="342900" algn="l"/>
              </a:tabLst>
            </a:pPr>
            <a:r>
              <a:rPr lang="en-IN" sz="2200" b="1" u="sng" dirty="0" smtClean="0">
                <a:latin typeface="Times New Roman" panose="02020603050405020304" pitchFamily="18" charset="0"/>
                <a:ea typeface="Calibri" panose="020F0502020204030204" pitchFamily="34" charset="0"/>
                <a:cs typeface="Mangal" panose="02040503050203030202" pitchFamily="18" charset="0"/>
              </a:rPr>
              <a:t>METHODOLOGY:</a:t>
            </a:r>
            <a:endParaRPr lang="en-IN" sz="2200" b="1" u="sng" dirty="0" smtClean="0">
              <a:latin typeface="Times New Roman" panose="02020603050405020304" pitchFamily="18" charset="0"/>
              <a:ea typeface="Calibri" panose="020F0502020204030204" pitchFamily="34" charset="0"/>
              <a:cs typeface="Mangal" panose="02040503050203030202" pitchFamily="18" charset="0"/>
            </a:endParaRPr>
          </a:p>
          <a:p>
            <a:pPr lvl="0">
              <a:lnSpc>
                <a:spcPct val="115000"/>
              </a:lnSpc>
              <a:spcBef>
                <a:spcPts val="0"/>
              </a:spcBef>
              <a:buFont typeface="Symbol" panose="05050102010706020507" pitchFamily="18" charset="2"/>
              <a:buChar char=""/>
              <a:tabLst>
                <a:tab pos="285750" algn="l"/>
                <a:tab pos="342900" algn="l"/>
              </a:tabLst>
            </a:pPr>
            <a:r>
              <a:rPr lang="en-IN" sz="2200" dirty="0" smtClean="0">
                <a:latin typeface="Times New Roman" panose="02020603050405020304" pitchFamily="18" charset="0"/>
                <a:ea typeface="Calibri" panose="020F0502020204030204" pitchFamily="34" charset="0"/>
                <a:cs typeface="Mangal" panose="02040503050203030202" pitchFamily="18" charset="0"/>
              </a:rPr>
              <a:t>Enrolment of the subject, for the trial is based on Inclusion Criteria. Consent will be taken, then screening of the subject is done and the data will be recorded in a specially prepared form (CRF) with a complete history, examination and treatment at the time of every follow up.</a:t>
            </a:r>
            <a:endParaRPr lang="en-IN" sz="2200" dirty="0" smtClean="0">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4648200"/>
          </a:xfrm>
        </p:spPr>
        <p:txBody>
          <a:bodyPr>
            <a:normAutofit fontScale="70000" lnSpcReduction="20000"/>
          </a:bodyPr>
          <a:lstStyle/>
          <a:p>
            <a:pPr marL="0" marR="0" indent="0" algn="ctr">
              <a:lnSpc>
                <a:spcPct val="115000"/>
              </a:lnSpc>
              <a:spcBef>
                <a:spcPts val="0"/>
              </a:spcBef>
              <a:spcAft>
                <a:spcPts val="0"/>
              </a:spcAft>
              <a:buNone/>
            </a:pPr>
            <a:r>
              <a:rPr lang="en-IN" sz="4000" b="1" u="sng" dirty="0" smtClean="0">
                <a:latin typeface="Times New Roman" panose="02020603050405020304" pitchFamily="18" charset="0"/>
                <a:ea typeface="Calibri" panose="020F0502020204030204" pitchFamily="34" charset="0"/>
                <a:cs typeface="Mangal" panose="02040503050203030202" pitchFamily="18" charset="0"/>
              </a:rPr>
              <a:t>STATISTICAL ANALYSIS:</a:t>
            </a:r>
            <a:endParaRPr lang="en-IN" sz="4000" b="1" u="sng" dirty="0" smtClean="0">
              <a:latin typeface="Times New Roman" panose="02020603050405020304" pitchFamily="18" charset="0"/>
              <a:ea typeface="Calibri" panose="020F0502020204030204" pitchFamily="34" charset="0"/>
              <a:cs typeface="Mangal" panose="02040503050203030202" pitchFamily="18" charset="0"/>
            </a:endParaRPr>
          </a:p>
          <a:p>
            <a:pPr marL="0" marR="0" indent="0">
              <a:lnSpc>
                <a:spcPct val="115000"/>
              </a:lnSpc>
              <a:spcBef>
                <a:spcPts val="0"/>
              </a:spcBef>
              <a:spcAft>
                <a:spcPts val="0"/>
              </a:spcAft>
              <a:buNone/>
            </a:pPr>
            <a:endParaRPr lang="en-IN" sz="4000" dirty="0" smtClean="0">
              <a:latin typeface="Times New Roman" panose="02020603050405020304" pitchFamily="18" charset="0"/>
              <a:ea typeface="Calibri" panose="020F0502020204030204" pitchFamily="34" charset="0"/>
              <a:cs typeface="Mangal" panose="02040503050203030202" pitchFamily="18" charset="0"/>
            </a:endParaRPr>
          </a:p>
          <a:p>
            <a:pPr marL="0" marR="0" indent="0">
              <a:lnSpc>
                <a:spcPct val="115000"/>
              </a:lnSpc>
              <a:spcBef>
                <a:spcPts val="0"/>
              </a:spcBef>
              <a:spcAft>
                <a:spcPts val="0"/>
              </a:spcAft>
              <a:buNone/>
            </a:pPr>
            <a:r>
              <a:rPr lang="en-IN" sz="4000" dirty="0" smtClean="0">
                <a:latin typeface="Times New Roman" panose="02020603050405020304" pitchFamily="18" charset="0"/>
                <a:ea typeface="Calibri" panose="020F0502020204030204" pitchFamily="34" charset="0"/>
                <a:cs typeface="Mangal" panose="02040503050203030202" pitchFamily="18" charset="0"/>
              </a:rPr>
              <a:t>	</a:t>
            </a:r>
            <a:r>
              <a:rPr lang="en-IN" sz="2900" dirty="0" smtClean="0">
                <a:latin typeface="Times New Roman" panose="02020603050405020304" pitchFamily="18" charset="0"/>
                <a:ea typeface="Calibri" panose="020F0502020204030204" pitchFamily="34" charset="0"/>
                <a:cs typeface="Mangal" panose="02040503050203030202" pitchFamily="18" charset="0"/>
              </a:rPr>
              <a:t>Data will be collected using case report form (CRF) designed by incorporating all aspects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ayurveda</a:t>
            </a:r>
            <a:r>
              <a:rPr lang="en-IN" sz="2900" dirty="0" smtClean="0">
                <a:latin typeface="Times New Roman" panose="02020603050405020304" pitchFamily="18" charset="0"/>
                <a:ea typeface="Calibri" panose="020F0502020204030204" pitchFamily="34" charset="0"/>
                <a:cs typeface="Mangal" panose="02040503050203030202" pitchFamily="18" charset="0"/>
              </a:rPr>
              <a:t> and modern medicine) for the study. Such collected data will be tabulated and analyzed using SPSS (statistical package for social science) version 20 by using appropriate statistical test. Demographic data and other relevant information will be analyzed with descriptive statistics, continuous data will be expressed in mean+/- standard deviation, and nominal and ordinal data will be expressed in percentage. Nominal and ordinal data will be analyzed using non parametric tests like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friedman’s</a:t>
            </a:r>
            <a:r>
              <a:rPr lang="en-IN" sz="2900" dirty="0" smtClean="0">
                <a:latin typeface="Times New Roman" panose="02020603050405020304" pitchFamily="18" charset="0"/>
                <a:ea typeface="Calibri" panose="020F0502020204030204" pitchFamily="34" charset="0"/>
                <a:cs typeface="Mangal" panose="02040503050203030202" pitchFamily="18" charset="0"/>
              </a:rPr>
              <a:t> test, </a:t>
            </a:r>
            <a:r>
              <a:rPr lang="en-IN" sz="2900" dirty="0" err="1" smtClean="0">
                <a:latin typeface="Times New Roman" panose="02020603050405020304" pitchFamily="18" charset="0"/>
                <a:ea typeface="Calibri" panose="020F0502020204030204" pitchFamily="34" charset="0"/>
                <a:cs typeface="Mangal" panose="02040503050203030202" pitchFamily="18" charset="0"/>
              </a:rPr>
              <a:t>wilcoxon’s</a:t>
            </a:r>
            <a:r>
              <a:rPr lang="en-IN" sz="2900" dirty="0" smtClean="0">
                <a:latin typeface="Times New Roman" panose="02020603050405020304" pitchFamily="18" charset="0"/>
                <a:ea typeface="Calibri" panose="020F0502020204030204" pitchFamily="34" charset="0"/>
                <a:cs typeface="Mangal" panose="02040503050203030202" pitchFamily="18" charset="0"/>
              </a:rPr>
              <a:t> signed rank test, chi-square test. Continuous data will be analyzed using parametric test like repeated measure ANOVA, paired t / unpaired t test, as and when required. The changes (one tailed) with p value &lt; 0.05 will be considered as statistically significant.</a:t>
            </a:r>
            <a:endParaRPr lang="en-IN" sz="2900" dirty="0" smtClean="0">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lgn="ctr">
              <a:buNone/>
            </a:pPr>
            <a:r>
              <a:rPr lang="en-IN" sz="2000" b="1" u="sng" dirty="0" smtClean="0"/>
              <a:t>STUDY DURATION:</a:t>
            </a:r>
            <a:endParaRPr lang="en-IN" sz="2000" b="1" u="sng" dirty="0" smtClean="0"/>
          </a:p>
          <a:p>
            <a:pPr marL="0" indent="0">
              <a:buNone/>
            </a:pPr>
            <a:r>
              <a:rPr lang="en-IN" sz="2000" dirty="0" smtClean="0"/>
              <a:t>●	</a:t>
            </a:r>
            <a:r>
              <a:rPr lang="en-IN" sz="2000" dirty="0" smtClean="0">
                <a:latin typeface="Times New Roman" panose="02020603050405020304" pitchFamily="18" charset="0"/>
                <a:cs typeface="Times New Roman" panose="02020603050405020304" pitchFamily="18" charset="0"/>
              </a:rPr>
              <a:t>Total study duration: - 45 days</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Duration of drug intervention: 30 days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number of visits: - 0th day, 15th day, 30th day.</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Post medication follow up: - 45th day</a:t>
            </a:r>
            <a:endParaRPr lang="en-IN" sz="2000" dirty="0" smtClean="0">
              <a:latin typeface="Times New Roman" panose="02020603050405020304" pitchFamily="18" charset="0"/>
              <a:cs typeface="Times New Roman" panose="02020603050405020304" pitchFamily="18" charset="0"/>
            </a:endParaRPr>
          </a:p>
          <a:p>
            <a:endParaRPr lang="en-US" dirty="0"/>
          </a:p>
        </p:txBody>
      </p:sp>
      <p:graphicFrame>
        <p:nvGraphicFramePr>
          <p:cNvPr id="5" name="Table 4"/>
          <p:cNvGraphicFramePr>
            <a:graphicFrameLocks noGrp="1"/>
          </p:cNvGraphicFramePr>
          <p:nvPr/>
        </p:nvGraphicFramePr>
        <p:xfrm>
          <a:off x="457200" y="2727960"/>
          <a:ext cx="8077200" cy="2087880"/>
        </p:xfrm>
        <a:graphic>
          <a:graphicData uri="http://schemas.openxmlformats.org/drawingml/2006/table">
            <a:tbl>
              <a:tblPr firstRow="1" bandRow="1">
                <a:tableStyleId>{5C22544A-7EE6-4342-B048-85BDC9FD1C3A}</a:tableStyleId>
              </a:tblPr>
              <a:tblGrid>
                <a:gridCol w="2019300"/>
                <a:gridCol w="2019300"/>
                <a:gridCol w="2019300"/>
                <a:gridCol w="2019300"/>
              </a:tblGrid>
              <a:tr h="685800">
                <a:tc>
                  <a:txBody>
                    <a:bodyPr/>
                    <a:lstStyle/>
                    <a:p>
                      <a:pPr algn="just">
                        <a:lnSpc>
                          <a:spcPct val="115000"/>
                        </a:lnSpc>
                        <a:spcAft>
                          <a:spcPts val="0"/>
                        </a:spcAft>
                      </a:pPr>
                      <a:r>
                        <a:rPr lang="en-IN" sz="2000" dirty="0">
                          <a:effectLst/>
                        </a:rPr>
                        <a:t>0</a:t>
                      </a:r>
                      <a:r>
                        <a:rPr lang="en-IN" sz="2000" baseline="30000" dirty="0">
                          <a:effectLst/>
                        </a:rPr>
                        <a:t>th </a:t>
                      </a:r>
                      <a:r>
                        <a:rPr lang="en-IN" sz="2000" dirty="0">
                          <a:effectLst/>
                        </a:rPr>
                        <a:t>day</a:t>
                      </a:r>
                      <a:endParaRPr lang="en-IN" sz="18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2000" dirty="0">
                          <a:effectLst/>
                        </a:rPr>
                        <a:t>15</a:t>
                      </a:r>
                      <a:r>
                        <a:rPr lang="en-IN" sz="2000" baseline="30000" dirty="0">
                          <a:effectLst/>
                        </a:rPr>
                        <a:t>th </a:t>
                      </a:r>
                      <a:r>
                        <a:rPr lang="en-IN" sz="2000" dirty="0">
                          <a:effectLst/>
                        </a:rPr>
                        <a:t>day</a:t>
                      </a:r>
                      <a:endParaRPr lang="en-IN" sz="18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2000" dirty="0">
                          <a:effectLst/>
                        </a:rPr>
                        <a:t>30</a:t>
                      </a:r>
                      <a:r>
                        <a:rPr lang="en-IN" sz="2000" baseline="30000" dirty="0">
                          <a:effectLst/>
                        </a:rPr>
                        <a:t>th </a:t>
                      </a:r>
                      <a:r>
                        <a:rPr lang="en-IN" sz="2000" dirty="0">
                          <a:effectLst/>
                        </a:rPr>
                        <a:t>day</a:t>
                      </a:r>
                      <a:endParaRPr lang="en-IN" sz="18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2000" dirty="0">
                          <a:effectLst/>
                        </a:rPr>
                        <a:t>45</a:t>
                      </a:r>
                      <a:r>
                        <a:rPr lang="en-IN" sz="2000" baseline="30000" dirty="0">
                          <a:effectLst/>
                        </a:rPr>
                        <a:t>th </a:t>
                      </a:r>
                      <a:r>
                        <a:rPr lang="en-IN" sz="2000" dirty="0">
                          <a:effectLst/>
                        </a:rPr>
                        <a:t>day</a:t>
                      </a:r>
                      <a:endParaRPr lang="en-IN" sz="1800" dirty="0">
                        <a:effectLst/>
                        <a:latin typeface="Calibri" panose="020F0502020204030204" pitchFamily="34" charset="0"/>
                        <a:ea typeface="Calibri" panose="020F0502020204030204" pitchFamily="34" charset="0"/>
                      </a:endParaRPr>
                    </a:p>
                  </a:txBody>
                  <a:tcPr marL="68580" marR="68580" marT="0" marB="0"/>
                </a:tc>
              </a:tr>
              <a:tr h="685800">
                <a:tc>
                  <a:txBody>
                    <a:bodyPr/>
                    <a:lstStyle/>
                    <a:p>
                      <a:pPr algn="just">
                        <a:lnSpc>
                          <a:spcPct val="115000"/>
                        </a:lnSpc>
                        <a:spcAft>
                          <a:spcPts val="0"/>
                        </a:spcAft>
                      </a:pPr>
                      <a:r>
                        <a:rPr lang="en-IN" sz="2000" dirty="0">
                          <a:effectLst/>
                        </a:rPr>
                        <a:t>1)Screening</a:t>
                      </a:r>
                      <a:endParaRPr lang="en-IN" sz="1800" dirty="0">
                        <a:effectLst/>
                      </a:endParaRPr>
                    </a:p>
                    <a:p>
                      <a:pPr algn="just">
                        <a:lnSpc>
                          <a:spcPct val="115000"/>
                        </a:lnSpc>
                        <a:spcAft>
                          <a:spcPts val="0"/>
                        </a:spcAft>
                      </a:pPr>
                      <a:r>
                        <a:rPr lang="en-IN" sz="2000" dirty="0">
                          <a:effectLst/>
                        </a:rPr>
                        <a:t>2)Enrolment</a:t>
                      </a:r>
                      <a:endParaRPr lang="en-IN" sz="1800" dirty="0">
                        <a:effectLst/>
                      </a:endParaRPr>
                    </a:p>
                    <a:p>
                      <a:pPr>
                        <a:lnSpc>
                          <a:spcPct val="115000"/>
                        </a:lnSpc>
                        <a:spcAft>
                          <a:spcPts val="0"/>
                        </a:spcAft>
                      </a:pPr>
                      <a:r>
                        <a:rPr lang="en-IN" sz="2000" dirty="0">
                          <a:effectLst/>
                        </a:rPr>
                        <a:t>3)drug administration </a:t>
                      </a:r>
                      <a:endParaRPr lang="en-IN" sz="18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2000" dirty="0">
                          <a:effectLst/>
                        </a:rPr>
                        <a:t>1)Assessment</a:t>
                      </a:r>
                      <a:endParaRPr lang="en-IN" sz="1800" dirty="0">
                        <a:effectLst/>
                      </a:endParaRPr>
                    </a:p>
                    <a:p>
                      <a:pPr>
                        <a:lnSpc>
                          <a:spcPct val="115000"/>
                        </a:lnSpc>
                        <a:spcAft>
                          <a:spcPts val="0"/>
                        </a:spcAft>
                      </a:pPr>
                      <a:r>
                        <a:rPr lang="en-IN" sz="2000" dirty="0">
                          <a:effectLst/>
                        </a:rPr>
                        <a:t>2)drug administration</a:t>
                      </a:r>
                      <a:endParaRPr lang="en-IN" sz="18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2000" dirty="0">
                          <a:effectLst/>
                        </a:rPr>
                        <a:t>1)Assessment</a:t>
                      </a:r>
                      <a:endParaRPr lang="en-IN" sz="18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2000" dirty="0">
                          <a:effectLst/>
                        </a:rPr>
                        <a:t>1)Follow up</a:t>
                      </a:r>
                      <a:endParaRPr lang="en-IN" sz="1800" dirty="0">
                        <a:effectLst/>
                      </a:endParaRPr>
                    </a:p>
                    <a:p>
                      <a:pPr algn="just">
                        <a:lnSpc>
                          <a:spcPct val="115000"/>
                        </a:lnSpc>
                        <a:spcAft>
                          <a:spcPts val="0"/>
                        </a:spcAft>
                      </a:pPr>
                      <a:r>
                        <a:rPr lang="en-IN" sz="2000" dirty="0">
                          <a:effectLst/>
                        </a:rPr>
                        <a:t>2)Assessment</a:t>
                      </a:r>
                      <a:endParaRPr lang="en-IN" sz="1800" dirty="0">
                        <a:effectLst/>
                        <a:latin typeface="Calibri" panose="020F0502020204030204" pitchFamily="34" charset="0"/>
                        <a:ea typeface="Calibri" panose="020F050202020403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096000" cy="762000"/>
          </a:xfrm>
        </p:spPr>
        <p:txBody>
          <a:bodyPr>
            <a:normAutofit fontScale="90000"/>
          </a:bodyPr>
          <a:lstStyle/>
          <a:p>
            <a:r>
              <a:rPr lang="en-IN" sz="2000" b="1" u="sng" dirty="0" smtClean="0">
                <a:latin typeface="Times New Roman" panose="02020603050405020304" pitchFamily="18" charset="0"/>
                <a:cs typeface="Times New Roman" panose="02020603050405020304" pitchFamily="18" charset="0"/>
              </a:rPr>
              <a:t>ASSESSMENT CRITERIA</a:t>
            </a:r>
            <a:r>
              <a:rPr lang="en-IN" sz="2000" b="1" u="sng" baseline="30000" dirty="0" smtClean="0">
                <a:latin typeface="Times New Roman" panose="02020603050405020304" pitchFamily="18" charset="0"/>
                <a:cs typeface="Times New Roman" panose="02020603050405020304" pitchFamily="18" charset="0"/>
              </a:rPr>
              <a:t>22</a:t>
            </a:r>
            <a:br>
              <a:rPr lang="en-IN" sz="2800" b="1" u="sng" baseline="30000" dirty="0" smtClean="0">
                <a:latin typeface="Times New Roman" panose="02020603050405020304" pitchFamily="18" charset="0"/>
                <a:cs typeface="Times New Roman" panose="02020603050405020304" pitchFamily="18" charset="0"/>
              </a:rPr>
            </a:br>
            <a:r>
              <a:rPr lang="en-IN" sz="2000" u="sng" dirty="0" smtClean="0"/>
              <a:t>SUBJECTIVE PARAMETERS</a:t>
            </a:r>
            <a:r>
              <a:rPr lang="en-IN" sz="2800" u="sng" dirty="0" smtClean="0"/>
              <a:t>:</a:t>
            </a:r>
            <a:endParaRPr lang="en-US" sz="2800" dirty="0"/>
          </a:p>
        </p:txBody>
      </p:sp>
      <p:graphicFrame>
        <p:nvGraphicFramePr>
          <p:cNvPr id="4" name="Content Placeholder 3"/>
          <p:cNvGraphicFramePr>
            <a:graphicFrameLocks noGrp="1"/>
          </p:cNvGraphicFramePr>
          <p:nvPr>
            <p:ph idx="1"/>
          </p:nvPr>
        </p:nvGraphicFramePr>
        <p:xfrm>
          <a:off x="533400" y="673795"/>
          <a:ext cx="8229600" cy="5992563"/>
        </p:xfrm>
        <a:graphic>
          <a:graphicData uri="http://schemas.openxmlformats.org/drawingml/2006/table">
            <a:tbl>
              <a:tblPr firstRow="1" bandRow="1">
                <a:tableStyleId>{5C22544A-7EE6-4342-B048-85BDC9FD1C3A}</a:tableStyleId>
              </a:tblPr>
              <a:tblGrid>
                <a:gridCol w="926395"/>
                <a:gridCol w="3563055"/>
                <a:gridCol w="3740150"/>
              </a:tblGrid>
              <a:tr h="245051">
                <a:tc>
                  <a:txBody>
                    <a:bodyPr/>
                    <a:lstStyle/>
                    <a:p>
                      <a:pPr>
                        <a:lnSpc>
                          <a:spcPct val="115000"/>
                        </a:lnSpc>
                        <a:spcAft>
                          <a:spcPts val="1000"/>
                        </a:spcAft>
                      </a:pPr>
                      <a:r>
                        <a:rPr lang="en-IN" sz="1200" b="1" dirty="0">
                          <a:effectLst/>
                        </a:rPr>
                        <a:t>Sr. No</a:t>
                      </a:r>
                      <a:r>
                        <a:rPr lang="en-IN" sz="1200" b="1" dirty="0" smtClean="0">
                          <a:effectLst/>
                        </a:rPr>
                        <a:t>.   </a:t>
                      </a:r>
                      <a:endParaRPr lang="en-IN" sz="1200" b="1" dirty="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pPr>
                      <a:r>
                        <a:rPr lang="en-IN" sz="1200" b="1" dirty="0">
                          <a:effectLst/>
                        </a:rPr>
                        <a:t>Particulars</a:t>
                      </a:r>
                      <a:endParaRPr lang="en-IN" sz="1200" b="1" dirty="0">
                        <a:effectLst/>
                        <a:latin typeface="Calibri" panose="020F0502020204030204" pitchFamily="34" charset="0"/>
                        <a:ea typeface="Calibri" panose="020F0502020204030204" pitchFamily="34" charset="0"/>
                      </a:endParaRPr>
                    </a:p>
                  </a:txBody>
                  <a:tcPr marL="30967" marR="30967" marT="0" marB="0"/>
                </a:tc>
                <a:tc>
                  <a:txBody>
                    <a:bodyPr/>
                    <a:lstStyle/>
                    <a:p>
                      <a:pPr marL="685800">
                        <a:lnSpc>
                          <a:spcPct val="115000"/>
                        </a:lnSpc>
                        <a:spcAft>
                          <a:spcPts val="1000"/>
                        </a:spcAft>
                      </a:pPr>
                      <a:r>
                        <a:rPr lang="en-IN" sz="1200" b="1" dirty="0">
                          <a:effectLst/>
                        </a:rPr>
                        <a:t>Grading</a:t>
                      </a:r>
                      <a:endParaRPr lang="en-IN" sz="1200" b="1" dirty="0">
                        <a:effectLst/>
                        <a:latin typeface="Calibri" panose="020F0502020204030204" pitchFamily="34" charset="0"/>
                        <a:ea typeface="Calibri" panose="020F0502020204030204" pitchFamily="34" charset="0"/>
                      </a:endParaRPr>
                    </a:p>
                  </a:txBody>
                  <a:tcPr marL="30967" marR="30967" marT="0" marB="0"/>
                </a:tc>
              </a:tr>
              <a:tr h="189651">
                <a:tc>
                  <a:txBody>
                    <a:bodyPr/>
                    <a:lstStyle/>
                    <a:p>
                      <a:pPr>
                        <a:lnSpc>
                          <a:spcPct val="115000"/>
                        </a:lnSpc>
                        <a:spcAft>
                          <a:spcPts val="1000"/>
                        </a:spcAft>
                      </a:pPr>
                      <a:r>
                        <a:rPr lang="en-IN" sz="1200" b="1" dirty="0">
                          <a:effectLst/>
                        </a:rPr>
                        <a:t>(A)</a:t>
                      </a:r>
                      <a:endParaRPr lang="en-IN" sz="1200" b="1" dirty="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pPr>
                      <a:r>
                        <a:rPr lang="en-IN" sz="1200" b="1" dirty="0" smtClean="0">
                          <a:effectLst/>
                        </a:rPr>
                        <a:t>MOTHER </a:t>
                      </a:r>
                      <a:endParaRPr lang="en-IN" sz="1200" b="1" dirty="0">
                        <a:effectLst/>
                        <a:latin typeface="Calibri" panose="020F0502020204030204" pitchFamily="34" charset="0"/>
                        <a:ea typeface="Calibri" panose="020F0502020204030204" pitchFamily="34" charset="0"/>
                      </a:endParaRPr>
                    </a:p>
                  </a:txBody>
                  <a:tcPr marL="30967" marR="30967" marT="0" marB="0"/>
                </a:tc>
                <a:tc>
                  <a:txBody>
                    <a:bodyPr/>
                    <a:lstStyle/>
                    <a:p>
                      <a:pPr marL="685800">
                        <a:lnSpc>
                          <a:spcPct val="115000"/>
                        </a:lnSpc>
                        <a:spcAft>
                          <a:spcPts val="1000"/>
                        </a:spcAft>
                      </a:pPr>
                      <a:r>
                        <a:rPr lang="en-IN" sz="1200">
                          <a:effectLst/>
                        </a:rPr>
                        <a:t> </a:t>
                      </a:r>
                      <a:endParaRPr lang="en-IN" sz="1200">
                        <a:effectLst/>
                        <a:latin typeface="Calibri" panose="020F0502020204030204" pitchFamily="34" charset="0"/>
                        <a:ea typeface="Calibri" panose="020F0502020204030204" pitchFamily="34" charset="0"/>
                      </a:endParaRPr>
                    </a:p>
                  </a:txBody>
                  <a:tcPr marL="30967" marR="30967" marT="0" marB="0"/>
                </a:tc>
              </a:tr>
              <a:tr h="1158950">
                <a:tc>
                  <a:txBody>
                    <a:bodyPr/>
                    <a:lstStyle/>
                    <a:p>
                      <a:pPr>
                        <a:lnSpc>
                          <a:spcPct val="115000"/>
                        </a:lnSpc>
                        <a:spcAft>
                          <a:spcPts val="1000"/>
                        </a:spcAft>
                      </a:pPr>
                      <a:r>
                        <a:rPr lang="en-IN" sz="1200" dirty="0">
                          <a:effectLst/>
                        </a:rPr>
                        <a:t>1.</a:t>
                      </a:r>
                      <a:endParaRPr lang="en-IN" sz="1200" dirty="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pPr>
                      <a:r>
                        <a:rPr lang="en-IN" sz="1200" dirty="0" err="1">
                          <a:effectLst/>
                        </a:rPr>
                        <a:t>Stana</a:t>
                      </a:r>
                      <a:r>
                        <a:rPr lang="en-IN" sz="1200" dirty="0">
                          <a:effectLst/>
                        </a:rPr>
                        <a:t> </a:t>
                      </a:r>
                      <a:r>
                        <a:rPr lang="en-IN" sz="1200" dirty="0" err="1">
                          <a:effectLst/>
                        </a:rPr>
                        <a:t>Mlanata</a:t>
                      </a:r>
                      <a:endParaRPr lang="en-IN" sz="1200" dirty="0">
                        <a:effectLst/>
                      </a:endParaRPr>
                    </a:p>
                    <a:p>
                      <a:pPr marL="342900" lvl="0" indent="-342900">
                        <a:lnSpc>
                          <a:spcPct val="115000"/>
                        </a:lnSpc>
                        <a:spcAft>
                          <a:spcPts val="1000"/>
                        </a:spcAft>
                        <a:buFont typeface="+mj-lt"/>
                        <a:buAutoNum type="alphaUcPeriod"/>
                      </a:pPr>
                      <a:r>
                        <a:rPr lang="en-IN" sz="1200" dirty="0" err="1">
                          <a:effectLst/>
                        </a:rPr>
                        <a:t>Stana</a:t>
                      </a:r>
                      <a:r>
                        <a:rPr lang="en-IN" sz="1200" dirty="0">
                          <a:effectLst/>
                        </a:rPr>
                        <a:t> </a:t>
                      </a:r>
                      <a:r>
                        <a:rPr lang="en-IN" sz="1200" dirty="0" err="1">
                          <a:effectLst/>
                        </a:rPr>
                        <a:t>Shuskatva</a:t>
                      </a:r>
                      <a:endParaRPr lang="en-IN" sz="1200" dirty="0">
                        <a:effectLst/>
                      </a:endParaRPr>
                    </a:p>
                    <a:p>
                      <a:pPr marL="342900" lvl="0" indent="-342900">
                        <a:lnSpc>
                          <a:spcPct val="115000"/>
                        </a:lnSpc>
                        <a:spcAft>
                          <a:spcPts val="1000"/>
                        </a:spcAft>
                        <a:buFont typeface="+mj-lt"/>
                        <a:buAutoNum type="alphaUcPeriod"/>
                      </a:pPr>
                      <a:r>
                        <a:rPr lang="en-IN" sz="1200" dirty="0">
                          <a:effectLst/>
                        </a:rPr>
                        <a:t>Stanya </a:t>
                      </a:r>
                      <a:r>
                        <a:rPr lang="en-IN" sz="1200" dirty="0" err="1">
                          <a:effectLst/>
                        </a:rPr>
                        <a:t>Alpata</a:t>
                      </a:r>
                      <a:endParaRPr lang="en-IN" sz="1200" dirty="0">
                        <a:effectLst/>
                      </a:endParaRPr>
                    </a:p>
                    <a:p>
                      <a:pPr marL="342900" lvl="0" indent="-342900">
                        <a:lnSpc>
                          <a:spcPct val="115000"/>
                        </a:lnSpc>
                        <a:spcAft>
                          <a:spcPts val="1000"/>
                        </a:spcAft>
                        <a:buFont typeface="+mj-lt"/>
                        <a:buAutoNum type="alphaUcPeriod"/>
                      </a:pPr>
                      <a:r>
                        <a:rPr lang="en-IN" sz="1200" dirty="0">
                          <a:effectLst/>
                        </a:rPr>
                        <a:t>Stanya </a:t>
                      </a:r>
                      <a:r>
                        <a:rPr lang="en-IN" sz="1200" dirty="0" err="1">
                          <a:effectLst/>
                        </a:rPr>
                        <a:t>Asambhava</a:t>
                      </a:r>
                      <a:endParaRPr lang="en-IN" sz="1200" dirty="0">
                        <a:solidFill>
                          <a:srgbClr val="000000"/>
                        </a:solidFill>
                        <a:effectLst/>
                        <a:latin typeface="Calibri" panose="020F0502020204030204" pitchFamily="34" charset="0"/>
                        <a:ea typeface="Calibri" panose="020F0502020204030204" pitchFamily="34" charset="0"/>
                      </a:endParaRPr>
                    </a:p>
                  </a:txBody>
                  <a:tcPr marL="30967" marR="30967" marT="0" marB="0"/>
                </a:tc>
                <a:tc>
                  <a:txBody>
                    <a:bodyPr/>
                    <a:lstStyle/>
                    <a:p>
                      <a:pPr marL="342900" lvl="0" indent="-342900">
                        <a:lnSpc>
                          <a:spcPct val="100000"/>
                        </a:lnSpc>
                        <a:spcAft>
                          <a:spcPts val="1000"/>
                        </a:spcAft>
                        <a:buFont typeface="Arial" panose="020B0604020202020204" pitchFamily="34" charset="0"/>
                        <a:buChar char="●"/>
                      </a:pPr>
                      <a:r>
                        <a:rPr lang="en-IN" sz="1200" dirty="0" smtClean="0">
                          <a:effectLst/>
                        </a:rPr>
                        <a:t>If  </a:t>
                      </a:r>
                      <a:r>
                        <a:rPr lang="en-IN" sz="1200" dirty="0">
                          <a:effectLst/>
                        </a:rPr>
                        <a:t>no sign present – 0</a:t>
                      </a:r>
                      <a:endParaRPr lang="en-IN" sz="1200" dirty="0">
                        <a:effectLst/>
                      </a:endParaRPr>
                    </a:p>
                    <a:p>
                      <a:pPr marL="342900" lvl="0" indent="-342900">
                        <a:lnSpc>
                          <a:spcPct val="100000"/>
                        </a:lnSpc>
                        <a:spcAft>
                          <a:spcPts val="1000"/>
                        </a:spcAft>
                        <a:buFont typeface="Arial" panose="020B0604020202020204" pitchFamily="34" charset="0"/>
                        <a:buChar char="●"/>
                      </a:pPr>
                      <a:r>
                        <a:rPr lang="en-IN" sz="1200" dirty="0">
                          <a:effectLst/>
                        </a:rPr>
                        <a:t>If  one sign present –1</a:t>
                      </a:r>
                      <a:endParaRPr lang="en-IN" sz="1200" dirty="0">
                        <a:effectLst/>
                      </a:endParaRPr>
                    </a:p>
                    <a:p>
                      <a:pPr marL="342900" lvl="0" indent="-342900">
                        <a:lnSpc>
                          <a:spcPct val="100000"/>
                        </a:lnSpc>
                        <a:spcAft>
                          <a:spcPts val="1000"/>
                        </a:spcAft>
                        <a:buFont typeface="Arial" panose="020B0604020202020204" pitchFamily="34" charset="0"/>
                        <a:buChar char="●"/>
                      </a:pPr>
                      <a:r>
                        <a:rPr lang="en-IN" sz="1200" dirty="0">
                          <a:effectLst/>
                        </a:rPr>
                        <a:t>If  two signs present –2</a:t>
                      </a:r>
                      <a:endParaRPr lang="en-IN" sz="1200" dirty="0">
                        <a:effectLst/>
                      </a:endParaRPr>
                    </a:p>
                    <a:p>
                      <a:pPr marL="342900" lvl="0" indent="-342900">
                        <a:lnSpc>
                          <a:spcPct val="100000"/>
                        </a:lnSpc>
                        <a:spcAft>
                          <a:spcPts val="1000"/>
                        </a:spcAft>
                        <a:buFont typeface="Arial" panose="020B0604020202020204" pitchFamily="34" charset="0"/>
                        <a:buChar char="●"/>
                      </a:pPr>
                      <a:r>
                        <a:rPr lang="en-IN" sz="1200" dirty="0">
                          <a:effectLst/>
                        </a:rPr>
                        <a:t>If  three signs present -3</a:t>
                      </a:r>
                      <a:endParaRPr lang="en-IN" sz="1200" dirty="0">
                        <a:effectLst/>
                        <a:latin typeface="Noto Sans Symbols"/>
                        <a:ea typeface="Noto Sans Symbols"/>
                        <a:cs typeface="Noto Sans Symbols"/>
                      </a:endParaRPr>
                    </a:p>
                  </a:txBody>
                  <a:tcPr marL="30967" marR="30967" marT="0" marB="0"/>
                </a:tc>
              </a:tr>
              <a:tr h="1065645">
                <a:tc>
                  <a:txBody>
                    <a:bodyPr/>
                    <a:lstStyle/>
                    <a:p>
                      <a:pPr>
                        <a:lnSpc>
                          <a:spcPct val="115000"/>
                        </a:lnSpc>
                        <a:spcAft>
                          <a:spcPts val="1000"/>
                        </a:spcAft>
                      </a:pPr>
                      <a:r>
                        <a:rPr lang="en-IN" sz="1200" dirty="0">
                          <a:effectLst/>
                        </a:rPr>
                        <a:t>2.</a:t>
                      </a:r>
                      <a:endParaRPr lang="en-IN" sz="1200" dirty="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pPr>
                      <a:r>
                        <a:rPr lang="en-IN" sz="1200" dirty="0">
                          <a:effectLst/>
                        </a:rPr>
                        <a:t>Breast Feeding Frequency</a:t>
                      </a:r>
                      <a:endParaRPr lang="en-IN" sz="1200" dirty="0">
                        <a:effectLst/>
                        <a:latin typeface="Calibri" panose="020F0502020204030204" pitchFamily="34" charset="0"/>
                        <a:ea typeface="Calibri" panose="020F0502020204030204" pitchFamily="34" charset="0"/>
                      </a:endParaRPr>
                    </a:p>
                  </a:txBody>
                  <a:tcPr marL="30967" marR="30967" marT="0" marB="0"/>
                </a:tc>
                <a:tc>
                  <a:txBody>
                    <a:bodyPr/>
                    <a:lstStyle/>
                    <a:p>
                      <a:pPr marL="342900" lvl="0" indent="-342900">
                        <a:lnSpc>
                          <a:spcPct val="100000"/>
                        </a:lnSpc>
                        <a:spcAft>
                          <a:spcPts val="1000"/>
                        </a:spcAft>
                        <a:buFont typeface="Arial" panose="020B0604020202020204" pitchFamily="34" charset="0"/>
                        <a:buChar char="●"/>
                      </a:pPr>
                      <a:r>
                        <a:rPr lang="en-IN" sz="1200" dirty="0">
                          <a:effectLst/>
                        </a:rPr>
                        <a:t>9-12 feeds/day– 0</a:t>
                      </a:r>
                      <a:endParaRPr lang="en-IN" sz="1200" dirty="0">
                        <a:effectLst/>
                      </a:endParaRPr>
                    </a:p>
                    <a:p>
                      <a:pPr marL="342900" lvl="0" indent="-342900">
                        <a:lnSpc>
                          <a:spcPct val="100000"/>
                        </a:lnSpc>
                        <a:spcAft>
                          <a:spcPts val="1000"/>
                        </a:spcAft>
                        <a:buFont typeface="Arial" panose="020B0604020202020204" pitchFamily="34" charset="0"/>
                        <a:buChar char="●"/>
                      </a:pPr>
                      <a:r>
                        <a:rPr lang="en-IN" sz="1200" dirty="0">
                          <a:effectLst/>
                        </a:rPr>
                        <a:t>6-8 feeds/day - 1</a:t>
                      </a:r>
                      <a:endParaRPr lang="en-IN" sz="1200" dirty="0">
                        <a:effectLst/>
                      </a:endParaRPr>
                    </a:p>
                    <a:p>
                      <a:pPr marL="342900" lvl="0" indent="-342900">
                        <a:lnSpc>
                          <a:spcPct val="100000"/>
                        </a:lnSpc>
                        <a:spcAft>
                          <a:spcPts val="1000"/>
                        </a:spcAft>
                        <a:buFont typeface="Arial" panose="020B0604020202020204" pitchFamily="34" charset="0"/>
                        <a:buChar char="●"/>
                      </a:pPr>
                      <a:r>
                        <a:rPr lang="en-IN" sz="1200" dirty="0">
                          <a:effectLst/>
                        </a:rPr>
                        <a:t>3-5 feeds/day- 2</a:t>
                      </a:r>
                      <a:endParaRPr lang="en-IN" sz="1200" dirty="0">
                        <a:effectLst/>
                      </a:endParaRPr>
                    </a:p>
                    <a:p>
                      <a:pPr marL="342900" lvl="0" indent="-342900">
                        <a:lnSpc>
                          <a:spcPct val="100000"/>
                        </a:lnSpc>
                        <a:spcAft>
                          <a:spcPts val="1000"/>
                        </a:spcAft>
                        <a:buFont typeface="Arial" panose="020B0604020202020204" pitchFamily="34" charset="0"/>
                        <a:buChar char="●"/>
                      </a:pPr>
                      <a:r>
                        <a:rPr lang="en-IN" sz="1200" dirty="0">
                          <a:effectLst/>
                        </a:rPr>
                        <a:t>0-2 feeds/day – 3</a:t>
                      </a:r>
                      <a:endParaRPr lang="en-IN" sz="1200" dirty="0">
                        <a:effectLst/>
                        <a:latin typeface="Noto Sans Symbols"/>
                        <a:ea typeface="Noto Sans Symbols"/>
                        <a:cs typeface="Noto Sans Symbols"/>
                      </a:endParaRPr>
                    </a:p>
                  </a:txBody>
                  <a:tcPr marL="30967" marR="30967" marT="0" marB="0"/>
                </a:tc>
              </a:tr>
              <a:tr h="189651">
                <a:tc>
                  <a:txBody>
                    <a:bodyPr/>
                    <a:lstStyle/>
                    <a:p>
                      <a:pPr>
                        <a:lnSpc>
                          <a:spcPct val="115000"/>
                        </a:lnSpc>
                        <a:spcAft>
                          <a:spcPts val="1000"/>
                        </a:spcAft>
                      </a:pPr>
                      <a:r>
                        <a:rPr lang="en-IN" sz="1200" b="1" dirty="0">
                          <a:effectLst/>
                        </a:rPr>
                        <a:t>Sr. No.</a:t>
                      </a:r>
                      <a:endParaRPr lang="en-IN" sz="1200" b="1" dirty="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pPr>
                      <a:r>
                        <a:rPr lang="en-IN" sz="1200" b="1" dirty="0">
                          <a:effectLst/>
                        </a:rPr>
                        <a:t>Particulars</a:t>
                      </a:r>
                      <a:endParaRPr lang="en-IN" sz="1200" b="1" dirty="0">
                        <a:effectLst/>
                        <a:latin typeface="Calibri" panose="020F0502020204030204" pitchFamily="34" charset="0"/>
                        <a:ea typeface="Calibri" panose="020F0502020204030204" pitchFamily="34" charset="0"/>
                      </a:endParaRPr>
                    </a:p>
                  </a:txBody>
                  <a:tcPr marL="30967" marR="30967" marT="0" marB="0"/>
                </a:tc>
                <a:tc>
                  <a:txBody>
                    <a:bodyPr/>
                    <a:lstStyle/>
                    <a:p>
                      <a:pPr marL="685800">
                        <a:lnSpc>
                          <a:spcPct val="100000"/>
                        </a:lnSpc>
                        <a:spcAft>
                          <a:spcPts val="1000"/>
                        </a:spcAft>
                      </a:pPr>
                      <a:r>
                        <a:rPr lang="en-IN" sz="1200" b="1" dirty="0">
                          <a:effectLst/>
                        </a:rPr>
                        <a:t>Grading</a:t>
                      </a:r>
                      <a:endParaRPr lang="en-IN" sz="1200" b="1" dirty="0">
                        <a:effectLst/>
                        <a:latin typeface="Calibri" panose="020F0502020204030204" pitchFamily="34" charset="0"/>
                        <a:ea typeface="Calibri" panose="020F0502020204030204" pitchFamily="34" charset="0"/>
                      </a:endParaRPr>
                    </a:p>
                  </a:txBody>
                  <a:tcPr marL="30967" marR="30967" marT="0" marB="0"/>
                </a:tc>
              </a:tr>
              <a:tr h="262762">
                <a:tc>
                  <a:txBody>
                    <a:bodyPr/>
                    <a:lstStyle/>
                    <a:p>
                      <a:pPr>
                        <a:lnSpc>
                          <a:spcPct val="115000"/>
                        </a:lnSpc>
                        <a:spcAft>
                          <a:spcPts val="1000"/>
                        </a:spcAft>
                        <a:tabLst>
                          <a:tab pos="457200" algn="l"/>
                          <a:tab pos="914400" algn="l"/>
                          <a:tab pos="1828800" algn="l"/>
                        </a:tabLst>
                      </a:pPr>
                      <a:r>
                        <a:rPr lang="en-IN" sz="1200" b="1" dirty="0" smtClean="0">
                          <a:effectLst/>
                        </a:rPr>
                        <a:t>(B)</a:t>
                      </a:r>
                      <a:endParaRPr lang="en-IN" sz="1200" b="1" dirty="0">
                        <a:effectLst/>
                      </a:endParaRPr>
                    </a:p>
                  </a:txBody>
                  <a:tcPr marL="30967" marR="30967" marT="0" marB="0"/>
                </a:tc>
                <a:tc>
                  <a:txBody>
                    <a:bodyPr/>
                    <a:lstStyle/>
                    <a:p>
                      <a:r>
                        <a:rPr lang="en-IN" sz="1200" b="1" dirty="0" smtClean="0">
                          <a:effectLst/>
                        </a:rPr>
                        <a:t>BABY</a:t>
                      </a:r>
                      <a:endParaRPr lang="en-IN" sz="1200" b="1" dirty="0"/>
                    </a:p>
                  </a:txBody>
                  <a:tcPr marL="30967" marR="30967" marT="0" marB="0"/>
                </a:tc>
                <a:tc>
                  <a:txBody>
                    <a:bodyPr/>
                    <a:lstStyle/>
                    <a:p>
                      <a:pPr>
                        <a:lnSpc>
                          <a:spcPct val="100000"/>
                        </a:lnSpc>
                      </a:pPr>
                      <a:endParaRPr lang="en-IN" b="1" dirty="0"/>
                    </a:p>
                  </a:txBody>
                  <a:tcPr marL="30967" marR="30967" marT="0" marB="0"/>
                </a:tc>
              </a:tr>
              <a:tr h="768822">
                <a:tc>
                  <a:txBody>
                    <a:bodyPr/>
                    <a:lstStyle/>
                    <a:p>
                      <a:pPr>
                        <a:lnSpc>
                          <a:spcPct val="115000"/>
                        </a:lnSpc>
                        <a:spcAft>
                          <a:spcPts val="1000"/>
                        </a:spcAft>
                        <a:tabLst>
                          <a:tab pos="457200" algn="l"/>
                          <a:tab pos="914400" algn="l"/>
                          <a:tab pos="1828800" algn="l"/>
                        </a:tabLst>
                      </a:pPr>
                      <a:r>
                        <a:rPr lang="en-IN" sz="1200" dirty="0">
                          <a:effectLst/>
                        </a:rPr>
                        <a:t>1.</a:t>
                      </a:r>
                      <a:endParaRPr lang="en-IN" sz="1200" dirty="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tabLst>
                          <a:tab pos="457200" algn="l"/>
                          <a:tab pos="914400" algn="l"/>
                          <a:tab pos="1828800" algn="l"/>
                        </a:tabLst>
                      </a:pPr>
                      <a:r>
                        <a:rPr lang="en-IN" sz="1200" dirty="0">
                          <a:effectLst/>
                        </a:rPr>
                        <a:t>Sleep of Baby</a:t>
                      </a:r>
                      <a:endParaRPr lang="en-IN" sz="1200" dirty="0">
                        <a:effectLst/>
                        <a:latin typeface="Calibri" panose="020F0502020204030204" pitchFamily="34" charset="0"/>
                        <a:ea typeface="Calibri" panose="020F0502020204030204" pitchFamily="34" charset="0"/>
                      </a:endParaRPr>
                    </a:p>
                  </a:txBody>
                  <a:tcPr marL="30967" marR="30967" marT="0" marB="0"/>
                </a:tc>
                <a:tc>
                  <a:txBody>
                    <a:bodyPr/>
                    <a:lstStyle/>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3-4 </a:t>
                      </a:r>
                      <a:r>
                        <a:rPr lang="en-IN" sz="1200" dirty="0" err="1">
                          <a:effectLst/>
                        </a:rPr>
                        <a:t>hrs</a:t>
                      </a:r>
                      <a:r>
                        <a:rPr lang="en-IN" sz="1200" dirty="0">
                          <a:effectLst/>
                        </a:rPr>
                        <a:t> sleep – 0</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2-3 </a:t>
                      </a:r>
                      <a:r>
                        <a:rPr lang="en-IN" sz="1200" dirty="0" err="1">
                          <a:effectLst/>
                        </a:rPr>
                        <a:t>hrs</a:t>
                      </a:r>
                      <a:r>
                        <a:rPr lang="en-IN" sz="1200" dirty="0">
                          <a:effectLst/>
                        </a:rPr>
                        <a:t> sleep - 1</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1-2 </a:t>
                      </a:r>
                      <a:r>
                        <a:rPr lang="en-IN" sz="1200" dirty="0" err="1">
                          <a:effectLst/>
                        </a:rPr>
                        <a:t>hrs</a:t>
                      </a:r>
                      <a:r>
                        <a:rPr lang="en-IN" sz="1200" dirty="0">
                          <a:effectLst/>
                        </a:rPr>
                        <a:t> sleep – 2</a:t>
                      </a:r>
                      <a:endParaRPr lang="en-IN" sz="1200" dirty="0">
                        <a:effectLst/>
                        <a:latin typeface="Noto Sans Symbols"/>
                        <a:ea typeface="Noto Sans Symbols"/>
                        <a:cs typeface="Noto Sans Symbols"/>
                      </a:endParaRPr>
                    </a:p>
                  </a:txBody>
                  <a:tcPr marL="30967" marR="30967" marT="0" marB="0"/>
                </a:tc>
              </a:tr>
              <a:tr h="768822">
                <a:tc>
                  <a:txBody>
                    <a:bodyPr/>
                    <a:lstStyle/>
                    <a:p>
                      <a:pPr>
                        <a:lnSpc>
                          <a:spcPct val="115000"/>
                        </a:lnSpc>
                        <a:spcAft>
                          <a:spcPts val="1000"/>
                        </a:spcAft>
                        <a:tabLst>
                          <a:tab pos="457200" algn="l"/>
                          <a:tab pos="914400" algn="l"/>
                          <a:tab pos="1828800" algn="l"/>
                        </a:tabLst>
                      </a:pPr>
                      <a:r>
                        <a:rPr lang="en-IN" sz="1200">
                          <a:effectLst/>
                        </a:rPr>
                        <a:t>2.</a:t>
                      </a:r>
                      <a:endParaRPr lang="en-IN" sz="120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tabLst>
                          <a:tab pos="457200" algn="l"/>
                          <a:tab pos="914400" algn="l"/>
                          <a:tab pos="1828800" algn="l"/>
                        </a:tabLst>
                      </a:pPr>
                      <a:r>
                        <a:rPr lang="en-IN" sz="1200">
                          <a:effectLst/>
                        </a:rPr>
                        <a:t>Cry For Demand Feed</a:t>
                      </a:r>
                      <a:endParaRPr lang="en-IN" sz="1200">
                        <a:effectLst/>
                        <a:latin typeface="Calibri" panose="020F0502020204030204" pitchFamily="34" charset="0"/>
                        <a:ea typeface="Calibri" panose="020F0502020204030204" pitchFamily="34" charset="0"/>
                      </a:endParaRPr>
                    </a:p>
                  </a:txBody>
                  <a:tcPr marL="30967" marR="30967" marT="0" marB="0"/>
                </a:tc>
                <a:tc>
                  <a:txBody>
                    <a:bodyPr/>
                    <a:lstStyle/>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Demand feeds before every 3-4 hrs-0</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Demand feeds before every 2-3 </a:t>
                      </a:r>
                      <a:r>
                        <a:rPr lang="en-IN" sz="1200" dirty="0" err="1">
                          <a:effectLst/>
                        </a:rPr>
                        <a:t>hrs</a:t>
                      </a:r>
                      <a:r>
                        <a:rPr lang="en-IN" sz="1200" dirty="0">
                          <a:effectLst/>
                        </a:rPr>
                        <a:t>- 1</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 Demand feeds before every 2 </a:t>
                      </a:r>
                      <a:r>
                        <a:rPr lang="en-IN" sz="1200" dirty="0" err="1">
                          <a:effectLst/>
                        </a:rPr>
                        <a:t>hrs</a:t>
                      </a:r>
                      <a:r>
                        <a:rPr lang="en-IN" sz="1200" dirty="0">
                          <a:effectLst/>
                        </a:rPr>
                        <a:t> -2</a:t>
                      </a:r>
                      <a:endParaRPr lang="en-IN" sz="1200" dirty="0">
                        <a:effectLst/>
                        <a:latin typeface="Noto Sans Symbols"/>
                        <a:ea typeface="Noto Sans Symbols"/>
                        <a:cs typeface="Noto Sans Symbols"/>
                      </a:endParaRPr>
                    </a:p>
                  </a:txBody>
                  <a:tcPr marL="30967" marR="30967" marT="0" marB="0"/>
                </a:tc>
              </a:tr>
              <a:tr h="871913">
                <a:tc>
                  <a:txBody>
                    <a:bodyPr/>
                    <a:lstStyle/>
                    <a:p>
                      <a:pPr>
                        <a:lnSpc>
                          <a:spcPct val="115000"/>
                        </a:lnSpc>
                        <a:spcAft>
                          <a:spcPts val="1000"/>
                        </a:spcAft>
                        <a:tabLst>
                          <a:tab pos="457200" algn="l"/>
                          <a:tab pos="914400" algn="l"/>
                          <a:tab pos="1828800" algn="l"/>
                        </a:tabLst>
                      </a:pPr>
                      <a:r>
                        <a:rPr lang="en-IN" sz="1200">
                          <a:effectLst/>
                        </a:rPr>
                        <a:t>3.</a:t>
                      </a:r>
                      <a:endParaRPr lang="en-IN" sz="1200">
                        <a:effectLst/>
                        <a:latin typeface="Calibri" panose="020F0502020204030204" pitchFamily="34" charset="0"/>
                        <a:ea typeface="Calibri" panose="020F0502020204030204" pitchFamily="34" charset="0"/>
                      </a:endParaRPr>
                    </a:p>
                  </a:txBody>
                  <a:tcPr marL="30967" marR="30967" marT="0" marB="0"/>
                </a:tc>
                <a:tc>
                  <a:txBody>
                    <a:bodyPr/>
                    <a:lstStyle/>
                    <a:p>
                      <a:pPr>
                        <a:lnSpc>
                          <a:spcPct val="115000"/>
                        </a:lnSpc>
                        <a:spcAft>
                          <a:spcPts val="1000"/>
                        </a:spcAft>
                        <a:tabLst>
                          <a:tab pos="457200" algn="l"/>
                          <a:tab pos="914400" algn="l"/>
                          <a:tab pos="1828800" algn="l"/>
                        </a:tabLst>
                      </a:pPr>
                      <a:r>
                        <a:rPr lang="en-IN" sz="1200" dirty="0">
                          <a:effectLst/>
                        </a:rPr>
                        <a:t>Urine Frequency</a:t>
                      </a:r>
                      <a:endParaRPr lang="en-IN" sz="1200" dirty="0">
                        <a:effectLst/>
                        <a:latin typeface="Calibri" panose="020F0502020204030204" pitchFamily="34" charset="0"/>
                        <a:ea typeface="Calibri" panose="020F0502020204030204" pitchFamily="34" charset="0"/>
                      </a:endParaRPr>
                    </a:p>
                  </a:txBody>
                  <a:tcPr marL="30967" marR="30967" marT="0" marB="0"/>
                </a:tc>
                <a:tc>
                  <a:txBody>
                    <a:bodyPr/>
                    <a:lstStyle/>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6-7 times /day – 0</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4-5 times/day – 1</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2-3 times/day- 2</a:t>
                      </a:r>
                      <a:endParaRPr lang="en-IN" sz="1200" dirty="0">
                        <a:effectLst/>
                      </a:endParaRPr>
                    </a:p>
                    <a:p>
                      <a:pPr marL="342900" lvl="0" indent="-342900">
                        <a:lnSpc>
                          <a:spcPct val="100000"/>
                        </a:lnSpc>
                        <a:spcAft>
                          <a:spcPts val="1000"/>
                        </a:spcAft>
                        <a:buFont typeface="Arial" panose="020B0604020202020204" pitchFamily="34" charset="0"/>
                        <a:buChar char="●"/>
                        <a:tabLst>
                          <a:tab pos="457200" algn="l"/>
                          <a:tab pos="914400" algn="l"/>
                          <a:tab pos="1828800" algn="l"/>
                        </a:tabLst>
                      </a:pPr>
                      <a:r>
                        <a:rPr lang="en-IN" sz="1200" dirty="0">
                          <a:effectLst/>
                        </a:rPr>
                        <a:t>1/&lt;1 time/day-3</a:t>
                      </a:r>
                      <a:endParaRPr lang="en-IN" sz="1200" dirty="0">
                        <a:effectLst/>
                        <a:latin typeface="Noto Sans Symbols"/>
                        <a:ea typeface="Noto Sans Symbols"/>
                        <a:cs typeface="Noto Sans Symbols"/>
                      </a:endParaRPr>
                    </a:p>
                  </a:txBody>
                  <a:tcPr marL="30967" marR="30967"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910320" cy="6477000"/>
          </a:xfrm>
        </p:spPr>
        <p:txBody>
          <a:bodyPr>
            <a:normAutofit/>
          </a:bodyPr>
          <a:lstStyle/>
          <a:p>
            <a:pPr fontAlgn="t"/>
            <a:r>
              <a:rPr lang="en-IN" sz="2400" u="sng" dirty="0" smtClean="0"/>
              <a:t>OBJECTIVE PARAMETERS</a:t>
            </a:r>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endParaRPr lang="en-IN" sz="2400" u="sng" dirty="0" smtClean="0"/>
          </a:p>
          <a:p>
            <a:pPr fontAlgn="t">
              <a:buNone/>
            </a:pPr>
            <a:endParaRPr lang="en-IN" sz="2400" u="sng" dirty="0" smtClean="0"/>
          </a:p>
          <a:p>
            <a:pPr fontAlgn="t">
              <a:buNone/>
            </a:pPr>
            <a:endParaRPr lang="en-IN" sz="2400" u="sng" dirty="0" smtClean="0"/>
          </a:p>
          <a:p>
            <a:pPr fontAlgn="t">
              <a:buNone/>
            </a:pPr>
            <a:endParaRPr lang="en-IN" sz="2400" b="1" dirty="0" smtClean="0"/>
          </a:p>
          <a:p>
            <a:pPr fontAlgn="t">
              <a:buNone/>
            </a:pPr>
            <a:endParaRPr lang="en-IN" sz="2400" b="1" dirty="0" smtClean="0"/>
          </a:p>
          <a:p>
            <a:pPr fontAlgn="t">
              <a:buNone/>
            </a:pPr>
            <a:endParaRPr lang="en-IN" sz="2400" dirty="0" smtClean="0">
              <a:latin typeface="Times New Roman" panose="02020603050405020304" pitchFamily="18" charset="0"/>
              <a:cs typeface="Times New Roman" panose="02020603050405020304" pitchFamily="18" charset="0"/>
            </a:endParaRPr>
          </a:p>
          <a:p>
            <a:pPr fontAlgn="t"/>
            <a:endParaRPr lang="en-US" sz="2400" dirty="0" smtClean="0"/>
          </a:p>
        </p:txBody>
      </p:sp>
      <p:graphicFrame>
        <p:nvGraphicFramePr>
          <p:cNvPr id="6" name="Table 5"/>
          <p:cNvGraphicFramePr>
            <a:graphicFrameLocks noGrp="1"/>
          </p:cNvGraphicFramePr>
          <p:nvPr/>
        </p:nvGraphicFramePr>
        <p:xfrm>
          <a:off x="510540" y="742315"/>
          <a:ext cx="7924800" cy="4029075"/>
        </p:xfrm>
        <a:graphic>
          <a:graphicData uri="http://schemas.openxmlformats.org/drawingml/2006/table">
            <a:tbl>
              <a:tblPr firstRow="1" bandRow="1">
                <a:tableStyleId>{5C22544A-7EE6-4342-B048-85BDC9FD1C3A}</a:tableStyleId>
              </a:tblPr>
              <a:tblGrid>
                <a:gridCol w="2641600"/>
                <a:gridCol w="2641600"/>
                <a:gridCol w="2641600"/>
              </a:tblGrid>
              <a:tr h="876300">
                <a:tc>
                  <a:txBody>
                    <a:bodyPr/>
                    <a:lstStyle/>
                    <a:p>
                      <a:pPr>
                        <a:lnSpc>
                          <a:spcPct val="115000"/>
                        </a:lnSpc>
                        <a:spcAft>
                          <a:spcPts val="1000"/>
                        </a:spcAft>
                      </a:pPr>
                      <a:r>
                        <a:rPr lang="en-IN" sz="1600" b="1" dirty="0" err="1">
                          <a:effectLst/>
                          <a:latin typeface="Times New Roman" panose="02020603050405020304" pitchFamily="18" charset="0"/>
                          <a:cs typeface="Times New Roman" panose="02020603050405020304" pitchFamily="18" charset="0"/>
                        </a:rPr>
                        <a:t>Sr</a:t>
                      </a:r>
                      <a:r>
                        <a:rPr lang="en-IN" sz="1600" b="1" dirty="0">
                          <a:effectLst/>
                          <a:latin typeface="Times New Roman" panose="02020603050405020304" pitchFamily="18" charset="0"/>
                          <a:cs typeface="Times New Roman" panose="02020603050405020304" pitchFamily="18" charset="0"/>
                        </a:rPr>
                        <a:t>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Particulars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marL="685800">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Grading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r>
              <a:tr h="210185">
                <a:tc>
                  <a:txBody>
                    <a:bodyPr/>
                    <a:lstStyle/>
                    <a:p>
                      <a:pP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(A)</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MOTHER </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marL="685800">
                        <a:lnSpc>
                          <a:spcPct val="115000"/>
                        </a:lnSpc>
                        <a:spcAft>
                          <a:spcPts val="10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r>
              <a:tr h="1471295">
                <a:tc>
                  <a:txBody>
                    <a:bodyPr/>
                    <a:lstStyle/>
                    <a:p>
                      <a:pPr>
                        <a:lnSpc>
                          <a:spcPct val="115000"/>
                        </a:lnSpc>
                        <a:spcAft>
                          <a:spcPts val="1000"/>
                        </a:spcAft>
                      </a:pPr>
                      <a:r>
                        <a:rPr lang="en-IN" sz="1200" dirty="0">
                          <a:effectLst/>
                          <a:latin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a:lnSpc>
                          <a:spcPct val="115000"/>
                        </a:lnSpc>
                        <a:spcAft>
                          <a:spcPts val="1000"/>
                        </a:spcAft>
                      </a:pPr>
                      <a:r>
                        <a:rPr lang="en-IN" sz="1200" dirty="0">
                          <a:effectLst/>
                          <a:latin typeface="Times New Roman" panose="02020603050405020304" pitchFamily="18" charset="0"/>
                          <a:cs typeface="Times New Roman" panose="02020603050405020304" pitchFamily="18" charset="0"/>
                        </a:rPr>
                        <a:t>Milk Ejection</a:t>
                      </a:r>
                      <a:endParaRPr lang="en-IN" sz="1200" dirty="0">
                        <a:effectLst/>
                        <a:latin typeface="Times New Roman" panose="02020603050405020304" pitchFamily="18"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cs typeface="Times New Roman" panose="02020603050405020304" pitchFamily="18" charset="0"/>
                        </a:rPr>
                        <a:t>(Evaluated by manual pressure on nipple and observation recorded on 4 point scale). </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marL="342900" lvl="0" indent="-342900">
                        <a:lnSpc>
                          <a:spcPct val="115000"/>
                        </a:lnSpc>
                        <a:spcAft>
                          <a:spcPts val="0"/>
                        </a:spcAft>
                        <a:buFont typeface="Arial" panose="020B0604020202020204" pitchFamily="34" charset="0"/>
                        <a:buChar char="●"/>
                      </a:pPr>
                      <a:r>
                        <a:rPr lang="en-IN" sz="1200">
                          <a:effectLst/>
                          <a:latin typeface="Times New Roman" panose="02020603050405020304" pitchFamily="18" charset="0"/>
                          <a:cs typeface="Times New Roman" panose="02020603050405020304" pitchFamily="18" charset="0"/>
                        </a:rPr>
                        <a:t>Forceful– 0</a:t>
                      </a:r>
                      <a:endParaRPr lang="en-IN" sz="1200">
                        <a:effectLst/>
                        <a:latin typeface="Times New Roman" panose="02020603050405020304" pitchFamily="18" charset="0"/>
                        <a:cs typeface="Times New Roman" panose="02020603050405020304" pitchFamily="18" charset="0"/>
                      </a:endParaRPr>
                    </a:p>
                    <a:p>
                      <a:pPr marL="685800">
                        <a:lnSpc>
                          <a:spcPct val="115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en-IN" sz="1200">
                          <a:effectLst/>
                          <a:latin typeface="Times New Roman" panose="02020603050405020304" pitchFamily="18" charset="0"/>
                          <a:cs typeface="Times New Roman" panose="02020603050405020304" pitchFamily="18" charset="0"/>
                        </a:rPr>
                        <a:t>Stream like – 1</a:t>
                      </a:r>
                      <a:endParaRPr lang="en-IN" sz="1200">
                        <a:effectLst/>
                        <a:latin typeface="Times New Roman" panose="02020603050405020304" pitchFamily="18" charset="0"/>
                        <a:cs typeface="Times New Roman" panose="02020603050405020304" pitchFamily="18" charset="0"/>
                      </a:endParaRPr>
                    </a:p>
                    <a:p>
                      <a:pPr>
                        <a:lnSpc>
                          <a:spcPct val="115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en-IN" sz="1200">
                          <a:effectLst/>
                          <a:latin typeface="Times New Roman" panose="02020603050405020304" pitchFamily="18" charset="0"/>
                          <a:cs typeface="Times New Roman" panose="02020603050405020304" pitchFamily="18" charset="0"/>
                        </a:rPr>
                        <a:t>Drop by drop – 2</a:t>
                      </a:r>
                      <a:endParaRPr lang="en-IN" sz="1200">
                        <a:effectLst/>
                        <a:latin typeface="Times New Roman" panose="02020603050405020304" pitchFamily="18" charset="0"/>
                        <a:cs typeface="Times New Roman" panose="02020603050405020304" pitchFamily="18" charset="0"/>
                      </a:endParaRPr>
                    </a:p>
                    <a:p>
                      <a:pPr>
                        <a:lnSpc>
                          <a:spcPct val="115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en-IN" sz="1200">
                          <a:effectLst/>
                          <a:latin typeface="Times New Roman" panose="02020603050405020304" pitchFamily="18" charset="0"/>
                          <a:cs typeface="Times New Roman" panose="02020603050405020304" pitchFamily="18" charset="0"/>
                        </a:rPr>
                        <a:t>No ejection – 3</a:t>
                      </a:r>
                      <a:endParaRPr lang="en-IN" sz="1200">
                        <a:effectLst/>
                        <a:latin typeface="Times New Roman" panose="02020603050405020304" pitchFamily="18" charset="0"/>
                        <a:ea typeface="Noto Sans Symbols"/>
                        <a:cs typeface="Times New Roman" panose="02020603050405020304" pitchFamily="18" charset="0"/>
                      </a:endParaRPr>
                    </a:p>
                  </a:txBody>
                  <a:tcPr marL="59357" marR="59357" marT="0" marB="0"/>
                </a:tc>
              </a:tr>
              <a:tr h="210185">
                <a:tc gridSpan="3">
                  <a:txBody>
                    <a:bodyPr/>
                    <a:lstStyle/>
                    <a:p>
                      <a:pPr>
                        <a:lnSpc>
                          <a:spcPct val="115000"/>
                        </a:lnSpc>
                        <a:spcAft>
                          <a:spcPts val="1000"/>
                        </a:spcAft>
                        <a:tabLst>
                          <a:tab pos="457200" algn="l"/>
                          <a:tab pos="914400" algn="l"/>
                          <a:tab pos="1828800" algn="l"/>
                        </a:tabLst>
                      </a:pPr>
                      <a:r>
                        <a:rPr lang="en-IN" sz="1200" b="1" dirty="0">
                          <a:effectLst/>
                          <a:latin typeface="Times New Roman" panose="02020603050405020304" pitchFamily="18" charset="0"/>
                          <a:cs typeface="Times New Roman" panose="02020603050405020304" pitchFamily="18" charset="0"/>
                        </a:rPr>
                        <a:t>(B)                </a:t>
                      </a:r>
                      <a:r>
                        <a:rPr lang="en-IN" sz="1200" b="1" dirty="0" smtClean="0">
                          <a:effectLst/>
                          <a:latin typeface="Times New Roman" panose="02020603050405020304" pitchFamily="18" charset="0"/>
                          <a:cs typeface="Times New Roman" panose="02020603050405020304" pitchFamily="18" charset="0"/>
                        </a:rPr>
                        <a:t>                     BABY</a:t>
                      </a: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hMerge="1">
                  <a:tcPr/>
                </a:tc>
                <a:tc hMerge="1">
                  <a:tcPr/>
                </a:tc>
              </a:tr>
              <a:tr h="1261110">
                <a:tc>
                  <a:txBody>
                    <a:bodyPr/>
                    <a:lstStyle/>
                    <a:p>
                      <a:pPr>
                        <a:lnSpc>
                          <a:spcPct val="115000"/>
                        </a:lnSpc>
                        <a:spcAft>
                          <a:spcPts val="1000"/>
                        </a:spcAft>
                        <a:tabLst>
                          <a:tab pos="457200" algn="l"/>
                          <a:tab pos="914400" algn="l"/>
                          <a:tab pos="1828800" algn="l"/>
                        </a:tabLst>
                      </a:pPr>
                      <a:r>
                        <a:rPr lang="en-IN" sz="1200">
                          <a:effectLst/>
                          <a:latin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a:lnSpc>
                          <a:spcPct val="115000"/>
                        </a:lnSpc>
                        <a:spcAft>
                          <a:spcPts val="1000"/>
                        </a:spcAft>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Body Weight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357" marR="59357" marT="0" marB="0"/>
                </a:tc>
                <a:tc>
                  <a:txBody>
                    <a:bodyPr/>
                    <a:lstStyle/>
                    <a:p>
                      <a:pPr>
                        <a:lnSpc>
                          <a:spcPct val="115000"/>
                        </a:lnSpc>
                        <a:spcAft>
                          <a:spcPts val="0"/>
                        </a:spcAft>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&gt;175 g weight gain/week – 0</a:t>
                      </a:r>
                      <a:endParaRPr lang="en-IN" sz="1200" dirty="0">
                        <a:effectLst/>
                        <a:latin typeface="Times New Roman" panose="02020603050405020304" pitchFamily="18" charset="0"/>
                        <a:cs typeface="Times New Roman" panose="02020603050405020304" pitchFamily="18" charset="0"/>
                      </a:endParaRPr>
                    </a:p>
                    <a:p>
                      <a:pPr marL="457200">
                        <a:lnSpc>
                          <a:spcPct val="115000"/>
                        </a:lnSpc>
                        <a:spcAft>
                          <a:spcPts val="0"/>
                        </a:spcAft>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100-175 g weight gain/week – 1</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0"/>
                        </a:spcAft>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457200" algn="l"/>
                          <a:tab pos="914400" algn="l"/>
                          <a:tab pos="1828800" algn="l"/>
                        </a:tabLst>
                      </a:pPr>
                      <a:r>
                        <a:rPr lang="en-IN" sz="1200" dirty="0">
                          <a:effectLst/>
                          <a:latin typeface="Times New Roman" panose="02020603050405020304" pitchFamily="18" charset="0"/>
                          <a:cs typeface="Times New Roman" panose="02020603050405020304" pitchFamily="18" charset="0"/>
                        </a:rPr>
                        <a:t>No weight gain – 2</a:t>
                      </a:r>
                      <a:endParaRPr lang="en-IN" sz="1200" dirty="0">
                        <a:effectLst/>
                        <a:latin typeface="Times New Roman" panose="02020603050405020304" pitchFamily="18" charset="0"/>
                        <a:ea typeface="Noto Sans Symbols"/>
                        <a:cs typeface="Times New Roman" panose="02020603050405020304" pitchFamily="18" charset="0"/>
                      </a:endParaRPr>
                    </a:p>
                  </a:txBody>
                  <a:tcPr marL="59357" marR="59357"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54685"/>
            <a:ext cx="8229600" cy="5471795"/>
          </a:xfrm>
        </p:spPr>
        <p:txBody>
          <a:bodyPr/>
          <a:p>
            <a:pPr fontAlgn="t">
              <a:buNone/>
            </a:pPr>
            <a:r>
              <a:rPr lang="en-IN" sz="2000" b="1" dirty="0" smtClean="0">
                <a:sym typeface="+mn-ea"/>
              </a:rPr>
              <a:t>INVESTIGATIONS</a:t>
            </a:r>
            <a:r>
              <a:rPr lang="en-IN" sz="2000" dirty="0" smtClean="0">
                <a:sym typeface="+mn-ea"/>
              </a:rPr>
              <a:t>:</a:t>
            </a:r>
            <a:endParaRPr lang="en-IN" sz="2000" dirty="0" smtClean="0"/>
          </a:p>
          <a:p>
            <a:pPr algn="just" fontAlgn="t">
              <a:buNone/>
            </a:pPr>
            <a:r>
              <a:rPr lang="en-IN" sz="2000" dirty="0" smtClean="0">
                <a:sym typeface="+mn-ea"/>
              </a:rPr>
              <a:t> </a:t>
            </a:r>
            <a:r>
              <a:rPr lang="en-US" altLang="en-IN" sz="2000" dirty="0" smtClean="0">
                <a:latin typeface="Times New Roman" panose="02020603050405020304" pitchFamily="18" charset="0"/>
                <a:cs typeface="Times New Roman" panose="02020603050405020304" pitchFamily="18" charset="0"/>
                <a:sym typeface="+mn-ea"/>
              </a:rPr>
              <a:t>SERUM PROLACTIN</a:t>
            </a:r>
            <a:endParaRPr lang="en-US" altLang="en-IN" sz="2000" dirty="0" smtClean="0">
              <a:latin typeface="Times New Roman" panose="02020603050405020304" pitchFamily="18" charset="0"/>
              <a:cs typeface="Times New Roman" panose="02020603050405020304" pitchFamily="18" charset="0"/>
              <a:sym typeface="+mn-ea"/>
            </a:endParaRPr>
          </a:p>
          <a:p>
            <a:pPr algn="just" fontAlgn="t">
              <a:buNone/>
            </a:pPr>
            <a:endParaRPr lang="en-IN" sz="2000" dirty="0" smtClean="0">
              <a:latin typeface="Times New Roman" panose="02020603050405020304" pitchFamily="18" charset="0"/>
              <a:cs typeface="Times New Roman" panose="02020603050405020304" pitchFamily="18" charset="0"/>
            </a:endParaRPr>
          </a:p>
          <a:p>
            <a:pPr algn="just" fontAlgn="t">
              <a:buNone/>
            </a:pPr>
            <a:r>
              <a:rPr lang="" altLang="en-IN" sz="2000"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DO</a:t>
            </a:r>
            <a:r>
              <a:rPr lang="" altLang="en-IN" sz="2000" b="1" dirty="0" smtClean="0">
                <a:latin typeface="Times New Roman" panose="02020603050405020304" pitchFamily="18" charset="0"/>
                <a:cs typeface="Times New Roman" panose="02020603050405020304" pitchFamily="18" charset="0"/>
                <a:sym typeface="+mn-ea"/>
              </a:rPr>
              <a:t>ES</a:t>
            </a:r>
            <a:r>
              <a:rPr lang="en-IN" sz="2000" b="1" dirty="0" smtClean="0">
                <a:latin typeface="Times New Roman" panose="02020603050405020304" pitchFamily="18" charset="0"/>
                <a:cs typeface="Times New Roman" panose="02020603050405020304" pitchFamily="18" charset="0"/>
                <a:sym typeface="+mn-ea"/>
              </a:rPr>
              <a:t>THE STUDY NEEDS ANY INVESTIGATION OR INTERVENTIONS TO B</a:t>
            </a:r>
            <a:r>
              <a:rPr lang="en-US" altLang="en-IN" sz="2000" b="1" dirty="0" smtClean="0">
                <a:latin typeface="Times New Roman" panose="02020603050405020304" pitchFamily="18" charset="0"/>
                <a:cs typeface="Times New Roman" panose="02020603050405020304" pitchFamily="18" charset="0"/>
                <a:sym typeface="+mn-ea"/>
              </a:rPr>
              <a:t>E</a:t>
            </a:r>
            <a:r>
              <a:rPr lang="" altLang="en-US" sz="2000"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CONDUCTED ON PATIENTS OR HUMAN BEING OR ANIMALS? IF SO PLEASE D</a:t>
            </a:r>
            <a:r>
              <a:rPr lang="" altLang="en-IN" sz="2000" b="1" dirty="0" smtClean="0">
                <a:latin typeface="Times New Roman" panose="02020603050405020304" pitchFamily="18" charset="0"/>
                <a:cs typeface="Times New Roman" panose="02020603050405020304" pitchFamily="18" charset="0"/>
                <a:sym typeface="+mn-ea"/>
              </a:rPr>
              <a:t>E</a:t>
            </a:r>
            <a:r>
              <a:rPr lang="en-IN" sz="2000" b="1" dirty="0" smtClean="0">
                <a:latin typeface="Times New Roman" panose="02020603050405020304" pitchFamily="18" charset="0"/>
                <a:cs typeface="Times New Roman" panose="02020603050405020304" pitchFamily="18" charset="0"/>
                <a:sym typeface="+mn-ea"/>
              </a:rPr>
              <a:t>SCRIBE BRIEFLY.</a:t>
            </a:r>
            <a:endParaRPr lang="en-IN" sz="2000" b="1" dirty="0" smtClean="0">
              <a:latin typeface="Times New Roman" panose="02020603050405020304" pitchFamily="18" charset="0"/>
              <a:cs typeface="Times New Roman" panose="02020603050405020304" pitchFamily="18" charset="0"/>
            </a:endParaRPr>
          </a:p>
          <a:p>
            <a:pPr fontAlgn="t">
              <a:buNone/>
            </a:pP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sym typeface="+mn-ea"/>
              </a:rPr>
              <a:t>Yes, the study requires intervention to be conducted on patients.</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sym typeface="+mn-ea"/>
              </a:rPr>
              <a:t>No interventions are conducted on animals.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nSpc>
                <a:spcPct val="115000"/>
              </a:lnSpc>
              <a:spcBef>
                <a:spcPts val="0"/>
              </a:spcBef>
              <a:spcAft>
                <a:spcPts val="0"/>
              </a:spcAft>
            </a:pPr>
            <a:r>
              <a:rPr lang="en-IN" sz="2000" b="1" u="sng" dirty="0" smtClean="0">
                <a:latin typeface="Times New Roman" panose="02020603050405020304" pitchFamily="18" charset="0"/>
                <a:cs typeface="Times New Roman" panose="02020603050405020304" pitchFamily="18" charset="0"/>
              </a:rPr>
              <a:t>INTERVENTION:</a:t>
            </a:r>
            <a:br>
              <a:rPr lang="en-IN" sz="2000" b="1" u="sng"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GROUP ‘A’: Patient under this group will be given </a:t>
            </a:r>
            <a:r>
              <a:rPr lang="en-IN" sz="2000" i="1" dirty="0" err="1" smtClean="0">
                <a:latin typeface="Times New Roman" panose="02020603050405020304" pitchFamily="18" charset="0"/>
                <a:cs typeface="Times New Roman" panose="02020603050405020304" pitchFamily="18" charset="0"/>
              </a:rPr>
              <a:t>Musta</a:t>
            </a:r>
            <a:r>
              <a:rPr lang="en-IN" sz="2000" i="1" dirty="0" smtClean="0">
                <a:latin typeface="Times New Roman" panose="02020603050405020304" pitchFamily="18" charset="0"/>
                <a:cs typeface="Times New Roman" panose="02020603050405020304" pitchFamily="18" charset="0"/>
              </a:rPr>
              <a:t> Churna</a:t>
            </a:r>
            <a:r>
              <a:rPr lang="en-IN" sz="2000" i="1" baseline="30000" dirty="0" smtClean="0">
                <a:latin typeface="Times New Roman" panose="02020603050405020304" pitchFamily="18" charset="0"/>
                <a:cs typeface="Times New Roman" panose="02020603050405020304" pitchFamily="18" charset="0"/>
              </a:rPr>
              <a:t>11</a:t>
            </a:r>
            <a:endParaRPr lang="en-US" sz="2000"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IN" sz="2400" i="1" dirty="0" smtClean="0">
                <a:latin typeface="Times New Roman" panose="02020603050405020304" pitchFamily="18" charset="0"/>
                <a:cs typeface="Times New Roman" panose="02020603050405020304" pitchFamily="18" charset="0"/>
              </a:rPr>
              <a:t>1. </a:t>
            </a:r>
            <a:r>
              <a:rPr lang="en-IN" sz="2400" i="1" dirty="0" err="1" smtClean="0">
                <a:latin typeface="Times New Roman" panose="02020603050405020304" pitchFamily="18" charset="0"/>
                <a:cs typeface="Times New Roman" panose="02020603050405020304" pitchFamily="18" charset="0"/>
              </a:rPr>
              <a:t>Musta</a:t>
            </a:r>
            <a:r>
              <a:rPr lang="en-IN" sz="2400" i="1" dirty="0" smtClean="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Churna</a:t>
            </a:r>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GROUP ‘B’: Patient under this group will be given </a:t>
            </a:r>
            <a:r>
              <a:rPr lang="en-IN" sz="2400" i="1" dirty="0" err="1" smtClean="0">
                <a:latin typeface="Times New Roman" panose="02020603050405020304" pitchFamily="18" charset="0"/>
                <a:cs typeface="Times New Roman" panose="02020603050405020304" pitchFamily="18" charset="0"/>
              </a:rPr>
              <a:t>Shatavari</a:t>
            </a:r>
            <a:r>
              <a:rPr lang="en-IN" sz="2400" i="1" dirty="0" smtClean="0">
                <a:latin typeface="Times New Roman" panose="02020603050405020304" pitchFamily="18" charset="0"/>
                <a:cs typeface="Times New Roman" panose="02020603050405020304" pitchFamily="18" charset="0"/>
              </a:rPr>
              <a:t> Churna</a:t>
            </a:r>
            <a:r>
              <a:rPr lang="en-IN" sz="2400" i="1" baseline="30000" dirty="0" smtClean="0">
                <a:latin typeface="Times New Roman" panose="02020603050405020304" pitchFamily="18" charset="0"/>
                <a:cs typeface="Times New Roman" panose="02020603050405020304" pitchFamily="18" charset="0"/>
              </a:rPr>
              <a:t>12</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i="1" dirty="0" smtClean="0">
                <a:latin typeface="Times New Roman" panose="02020603050405020304" pitchFamily="18" charset="0"/>
                <a:cs typeface="Times New Roman" panose="02020603050405020304" pitchFamily="18" charset="0"/>
              </a:rPr>
              <a:t>2. </a:t>
            </a:r>
            <a:r>
              <a:rPr lang="en-IN" sz="2400" i="1" dirty="0" err="1" smtClean="0">
                <a:latin typeface="Times New Roman" panose="02020603050405020304" pitchFamily="18" charset="0"/>
                <a:cs typeface="Times New Roman" panose="02020603050405020304" pitchFamily="18" charset="0"/>
              </a:rPr>
              <a:t>Shatavari</a:t>
            </a:r>
            <a:r>
              <a:rPr lang="en-IN" sz="2400" i="1" dirty="0" smtClean="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Churna</a:t>
            </a:r>
            <a:r>
              <a:rPr lang="en-IN" sz="2400" i="1" dirty="0" smtClean="0">
                <a:latin typeface="Times New Roman" panose="02020603050405020304" pitchFamily="18" charset="0"/>
                <a:cs typeface="Times New Roman" panose="02020603050405020304" pitchFamily="18" charset="0"/>
              </a:rPr>
              <a:t>:</a:t>
            </a:r>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pPr lvl="0"/>
            <a:endParaRPr lang="en-IN" sz="2400" b="1" dirty="0" smtClean="0">
              <a:latin typeface="Times New Roman" panose="02020603050405020304" pitchFamily="18" charset="0"/>
              <a:cs typeface="Times New Roman" panose="02020603050405020304" pitchFamily="18" charset="0"/>
            </a:endParaRPr>
          </a:p>
          <a:p>
            <a:pPr lvl="0"/>
            <a:endParaRPr lang="en-IN" sz="2400" b="1" dirty="0" smtClean="0">
              <a:latin typeface="Times New Roman" panose="02020603050405020304" pitchFamily="18" charset="0"/>
              <a:cs typeface="Times New Roman" panose="02020603050405020304" pitchFamily="18" charset="0"/>
            </a:endParaRPr>
          </a:p>
          <a:p>
            <a:pPr lvl="0"/>
            <a:endParaRPr lang="en-IN" sz="2400" b="1" dirty="0" smtClean="0">
              <a:latin typeface="Times New Roman" panose="02020603050405020304" pitchFamily="18" charset="0"/>
              <a:cs typeface="Times New Roman" panose="02020603050405020304" pitchFamily="18" charset="0"/>
            </a:endParaRPr>
          </a:p>
          <a:p>
            <a:pPr lvl="0"/>
            <a:endParaRPr lang="en-IN" sz="2400" b="1" dirty="0" smtClean="0">
              <a:latin typeface="Times New Roman" panose="02020603050405020304" pitchFamily="18" charset="0"/>
              <a:cs typeface="Times New Roman" panose="02020603050405020304" pitchFamily="18" charset="0"/>
            </a:endParaRPr>
          </a:p>
          <a:p>
            <a:pPr lvl="0"/>
            <a:endParaRPr lang="en-IN" sz="2400" b="1" dirty="0" smtClean="0">
              <a:latin typeface="Times New Roman" panose="02020603050405020304" pitchFamily="18" charset="0"/>
              <a:cs typeface="Times New Roman" panose="02020603050405020304" pitchFamily="18" charset="0"/>
            </a:endParaRPr>
          </a:p>
          <a:p>
            <a:pPr lvl="0"/>
            <a:endParaRPr lang="en-IN" sz="2400" b="1" dirty="0" smtClean="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Note</a:t>
            </a: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individual sachets of each dose </a:t>
            </a:r>
            <a:r>
              <a:rPr lang="en-IN" sz="2400" dirty="0" smtClean="0">
                <a:latin typeface="Times New Roman" panose="02020603050405020304" pitchFamily="18" charset="0"/>
                <a:cs typeface="Times New Roman" panose="02020603050405020304" pitchFamily="18" charset="0"/>
              </a:rPr>
              <a:t>will be</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prepared, given to patient </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endParaRPr lang="en-US" sz="2400" dirty="0"/>
          </a:p>
        </p:txBody>
      </p:sp>
      <p:graphicFrame>
        <p:nvGraphicFramePr>
          <p:cNvPr id="5" name="Table 4"/>
          <p:cNvGraphicFramePr>
            <a:graphicFrameLocks noGrp="1"/>
          </p:cNvGraphicFramePr>
          <p:nvPr/>
        </p:nvGraphicFramePr>
        <p:xfrm>
          <a:off x="762000" y="1591760"/>
          <a:ext cx="7086600" cy="1640515"/>
        </p:xfrm>
        <a:graphic>
          <a:graphicData uri="http://schemas.openxmlformats.org/drawingml/2006/table">
            <a:tbl>
              <a:tblPr firstRow="1" bandRow="1">
                <a:tableStyleId>{5C22544A-7EE6-4342-B048-85BDC9FD1C3A}</a:tableStyleId>
              </a:tblPr>
              <a:tblGrid>
                <a:gridCol w="3543300"/>
                <a:gridCol w="3543300"/>
              </a:tblGrid>
              <a:tr h="259141">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Aushadha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Pramana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6</a:t>
                      </a:r>
                      <a:r>
                        <a:rPr lang="en-IN" sz="1400" baseline="30000">
                          <a:effectLst/>
                          <a:latin typeface="Times New Roman" panose="02020603050405020304" pitchFamily="18" charset="0"/>
                          <a:cs typeface="Times New Roman" panose="02020603050405020304" pitchFamily="18" charset="0"/>
                        </a:rPr>
                        <a:t>23 </a:t>
                      </a:r>
                      <a:r>
                        <a:rPr lang="en-IN" sz="1400">
                          <a:effectLst/>
                          <a:latin typeface="Times New Roman" panose="02020603050405020304" pitchFamily="18" charset="0"/>
                          <a:cs typeface="Times New Roman" panose="02020603050405020304" pitchFamily="18" charset="0"/>
                        </a:rPr>
                        <a:t>(3g  BD)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89668">
                <a:tc>
                  <a:txBody>
                    <a:bodyPr/>
                    <a:lstStyle/>
                    <a:p>
                      <a:pPr>
                        <a:lnSpc>
                          <a:spcPct val="115000"/>
                        </a:lnSpc>
                        <a:spcAft>
                          <a:spcPts val="1000"/>
                        </a:spcAft>
                        <a:tabLst>
                          <a:tab pos="457200" algn="l"/>
                          <a:tab pos="914400" algn="l"/>
                          <a:tab pos="1828800" algn="l"/>
                        </a:tabLst>
                      </a:pPr>
                      <a:r>
                        <a:rPr lang="en-IN" sz="1400" dirty="0" err="1" smtClean="0">
                          <a:effectLst/>
                          <a:latin typeface="Times New Roman" panose="02020603050405020304" pitchFamily="18" charset="0"/>
                          <a:cs typeface="Times New Roman" panose="02020603050405020304" pitchFamily="18" charset="0"/>
                        </a:rPr>
                        <a:t>Aushadha</a:t>
                      </a:r>
                      <a:r>
                        <a:rPr lang="en-IN" sz="1400" dirty="0" smtClean="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Sevana</a:t>
                      </a:r>
                      <a:r>
                        <a:rPr lang="en-IN" sz="1400" dirty="0">
                          <a:effectLst/>
                          <a:latin typeface="Times New Roman" panose="02020603050405020304" pitchFamily="18" charset="0"/>
                          <a:cs typeface="Times New Roman" panose="02020603050405020304" pitchFamily="18" charset="0"/>
                        </a:rPr>
                        <a:t> Kala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Pragbhakta</a:t>
                      </a:r>
                      <a:r>
                        <a:rPr lang="en-IN" sz="1400" baseline="30000">
                          <a:effectLst/>
                          <a:latin typeface="Times New Roman" panose="02020603050405020304" pitchFamily="18" charset="0"/>
                          <a:cs typeface="Times New Roman" panose="02020603050405020304" pitchFamily="18" charset="0"/>
                        </a:rPr>
                        <a:t>24</a:t>
                      </a:r>
                      <a:endParaRPr lang="en-IN" sz="1200">
                        <a:effectLst/>
                        <a:latin typeface="Times New Roman" panose="02020603050405020304" pitchFamily="18" charset="0"/>
                        <a:cs typeface="Times New Roman" panose="02020603050405020304" pitchFamily="18" charset="0"/>
                      </a:endParaRPr>
                    </a:p>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(starting from 5</a:t>
                      </a:r>
                      <a:r>
                        <a:rPr lang="en-IN" sz="1400" baseline="30000">
                          <a:effectLst/>
                          <a:latin typeface="Times New Roman" panose="02020603050405020304" pitchFamily="18" charset="0"/>
                          <a:cs typeface="Times New Roman" panose="02020603050405020304" pitchFamily="18" charset="0"/>
                        </a:rPr>
                        <a:t>th</a:t>
                      </a:r>
                      <a:r>
                        <a:rPr lang="en-IN" sz="1400">
                          <a:effectLst/>
                          <a:latin typeface="Times New Roman" panose="02020603050405020304" pitchFamily="18" charset="0"/>
                          <a:cs typeface="Times New Roman" panose="02020603050405020304" pitchFamily="18" charset="0"/>
                        </a:rPr>
                        <a:t> day after the delivery)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9141">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Anupana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dirty="0">
                          <a:effectLst/>
                          <a:latin typeface="Times New Roman" panose="02020603050405020304" pitchFamily="18" charset="0"/>
                          <a:cs typeface="Times New Roman" panose="02020603050405020304" pitchFamily="18" charset="0"/>
                        </a:rPr>
                        <a:t>Godugdha</a:t>
                      </a:r>
                      <a:r>
                        <a:rPr lang="en-IN" sz="1400" baseline="30000" dirty="0">
                          <a:effectLst/>
                          <a:latin typeface="Times New Roman" panose="02020603050405020304" pitchFamily="18" charset="0"/>
                          <a:cs typeface="Times New Roman" panose="02020603050405020304" pitchFamily="18" charset="0"/>
                        </a:rPr>
                        <a:t>11  </a:t>
                      </a:r>
                      <a:r>
                        <a:rPr lang="en-IN" sz="1400" dirty="0">
                          <a:effectLst/>
                          <a:latin typeface="Times New Roman" panose="02020603050405020304" pitchFamily="18" charset="0"/>
                          <a:cs typeface="Times New Roman" panose="02020603050405020304" pitchFamily="18" charset="0"/>
                        </a:rPr>
                        <a:t>(50ml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9141">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Aushadha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Yojana</a:t>
                      </a:r>
                      <a:r>
                        <a:rPr lang="en-IN" sz="1400" dirty="0">
                          <a:effectLst/>
                          <a:latin typeface="Times New Roman" panose="02020603050405020304" pitchFamily="18" charset="0"/>
                          <a:cs typeface="Times New Roman" panose="02020603050405020304" pitchFamily="18" charset="0"/>
                        </a:rPr>
                        <a:t> Kala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dirty="0">
                          <a:effectLst/>
                          <a:latin typeface="Times New Roman" panose="02020603050405020304" pitchFamily="18" charset="0"/>
                          <a:cs typeface="Times New Roman" panose="02020603050405020304" pitchFamily="18" charset="0"/>
                        </a:rPr>
                        <a:t>30 days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34218">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Aushadha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Yojana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Vidhi</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dirty="0">
                          <a:effectLst/>
                          <a:latin typeface="Times New Roman" panose="02020603050405020304" pitchFamily="18" charset="0"/>
                          <a:cs typeface="Times New Roman" panose="02020603050405020304" pitchFamily="18" charset="0"/>
                        </a:rPr>
                        <a:t>Oral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nvGraphicFramePr>
        <p:xfrm>
          <a:off x="838200" y="3911600"/>
          <a:ext cx="7162800" cy="1877568"/>
        </p:xfrm>
        <a:graphic>
          <a:graphicData uri="http://schemas.openxmlformats.org/drawingml/2006/table">
            <a:tbl>
              <a:tblPr firstRow="1" bandRow="1">
                <a:tableStyleId>{5C22544A-7EE6-4342-B048-85BDC9FD1C3A}</a:tableStyleId>
              </a:tblPr>
              <a:tblGrid>
                <a:gridCol w="3542890"/>
                <a:gridCol w="3619910"/>
              </a:tblGrid>
              <a:tr h="314960">
                <a:tc>
                  <a:txBody>
                    <a:bodyPr/>
                    <a:lstStyle/>
                    <a:p>
                      <a:pPr>
                        <a:lnSpc>
                          <a:spcPct val="115000"/>
                        </a:lnSpc>
                        <a:spcAft>
                          <a:spcPts val="1000"/>
                        </a:spcAft>
                        <a:tabLst>
                          <a:tab pos="457200" algn="l"/>
                          <a:tab pos="914400" algn="l"/>
                          <a:tab pos="1828800" algn="l"/>
                        </a:tabLst>
                      </a:pPr>
                      <a:r>
                        <a:rPr lang="en-IN" sz="1400" dirty="0" err="1" smtClean="0">
                          <a:effectLst/>
                          <a:latin typeface="Times New Roman" panose="02020603050405020304" pitchFamily="18" charset="0"/>
                          <a:cs typeface="Times New Roman" panose="02020603050405020304" pitchFamily="18" charset="0"/>
                        </a:rPr>
                        <a:t>Aushadha</a:t>
                      </a:r>
                      <a:r>
                        <a:rPr lang="en-IN" sz="1400" dirty="0" smtClean="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Pramana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6g</a:t>
                      </a:r>
                      <a:r>
                        <a:rPr lang="en-IN" sz="1400" baseline="30000">
                          <a:effectLst/>
                          <a:latin typeface="Times New Roman" panose="02020603050405020304" pitchFamily="18" charset="0"/>
                          <a:cs typeface="Times New Roman" panose="02020603050405020304" pitchFamily="18" charset="0"/>
                        </a:rPr>
                        <a:t>23 </a:t>
                      </a:r>
                      <a:r>
                        <a:rPr lang="en-IN" sz="1400">
                          <a:effectLst/>
                          <a:latin typeface="Times New Roman" panose="02020603050405020304" pitchFamily="18" charset="0"/>
                          <a:cs typeface="Times New Roman" panose="02020603050405020304" pitchFamily="18" charset="0"/>
                        </a:rPr>
                        <a:t>(3g  BD)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4960">
                <a:tc>
                  <a:txBody>
                    <a:bodyPr/>
                    <a:lstStyle/>
                    <a:p>
                      <a:pPr>
                        <a:lnSpc>
                          <a:spcPct val="115000"/>
                        </a:lnSpc>
                        <a:spcAft>
                          <a:spcPts val="1000"/>
                        </a:spcAft>
                        <a:tabLst>
                          <a:tab pos="457200" algn="l"/>
                          <a:tab pos="914400" algn="l"/>
                          <a:tab pos="1828800" algn="l"/>
                        </a:tabLst>
                      </a:pPr>
                      <a:r>
                        <a:rPr lang="en-IN" sz="1400" dirty="0" err="1" smtClean="0">
                          <a:effectLst/>
                          <a:latin typeface="Times New Roman" panose="02020603050405020304" pitchFamily="18" charset="0"/>
                          <a:cs typeface="Times New Roman" panose="02020603050405020304" pitchFamily="18" charset="0"/>
                        </a:rPr>
                        <a:t>Aushadha</a:t>
                      </a:r>
                      <a:r>
                        <a:rPr lang="en-IN" sz="1400" dirty="0" smtClean="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Sevana</a:t>
                      </a:r>
                      <a:r>
                        <a:rPr lang="en-IN" sz="1400" dirty="0">
                          <a:effectLst/>
                          <a:latin typeface="Times New Roman" panose="02020603050405020304" pitchFamily="18" charset="0"/>
                          <a:cs typeface="Times New Roman" panose="02020603050405020304" pitchFamily="18" charset="0"/>
                        </a:rPr>
                        <a:t> Kala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Pragbhakta</a:t>
                      </a:r>
                      <a:r>
                        <a:rPr lang="en-IN" sz="1400" baseline="30000">
                          <a:effectLst/>
                          <a:latin typeface="Times New Roman" panose="02020603050405020304" pitchFamily="18" charset="0"/>
                          <a:cs typeface="Times New Roman" panose="02020603050405020304" pitchFamily="18" charset="0"/>
                        </a:rPr>
                        <a:t>24</a:t>
                      </a:r>
                      <a:endParaRPr lang="en-IN" sz="1200">
                        <a:effectLst/>
                        <a:latin typeface="Times New Roman" panose="02020603050405020304" pitchFamily="18" charset="0"/>
                        <a:cs typeface="Times New Roman" panose="02020603050405020304" pitchFamily="18" charset="0"/>
                      </a:endParaRPr>
                    </a:p>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(starting from 5</a:t>
                      </a:r>
                      <a:r>
                        <a:rPr lang="en-IN" sz="1400" baseline="30000">
                          <a:effectLst/>
                          <a:latin typeface="Times New Roman" panose="02020603050405020304" pitchFamily="18" charset="0"/>
                          <a:cs typeface="Times New Roman" panose="02020603050405020304" pitchFamily="18" charset="0"/>
                        </a:rPr>
                        <a:t>th</a:t>
                      </a:r>
                      <a:r>
                        <a:rPr lang="en-IN" sz="1400">
                          <a:effectLst/>
                          <a:latin typeface="Times New Roman" panose="02020603050405020304" pitchFamily="18" charset="0"/>
                          <a:cs typeface="Times New Roman" panose="02020603050405020304" pitchFamily="18" charset="0"/>
                        </a:rPr>
                        <a:t> day after the delivery)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4960">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Anupana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a:effectLst/>
                          <a:latin typeface="Times New Roman" panose="02020603050405020304" pitchFamily="18" charset="0"/>
                          <a:cs typeface="Times New Roman" panose="02020603050405020304" pitchFamily="18" charset="0"/>
                        </a:rPr>
                        <a:t>Godugdha</a:t>
                      </a:r>
                      <a:r>
                        <a:rPr lang="en-IN" sz="1400" baseline="30000">
                          <a:effectLst/>
                          <a:latin typeface="Times New Roman" panose="02020603050405020304" pitchFamily="18" charset="0"/>
                          <a:cs typeface="Times New Roman" panose="02020603050405020304" pitchFamily="18" charset="0"/>
                        </a:rPr>
                        <a:t>12  </a:t>
                      </a:r>
                      <a:r>
                        <a:rPr lang="en-IN" sz="1400">
                          <a:effectLst/>
                          <a:latin typeface="Times New Roman" panose="02020603050405020304" pitchFamily="18" charset="0"/>
                          <a:cs typeface="Times New Roman" panose="02020603050405020304" pitchFamily="18" charset="0"/>
                        </a:rPr>
                        <a:t>(50ml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4960">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Aushadha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Yojana</a:t>
                      </a:r>
                      <a:r>
                        <a:rPr lang="en-IN" sz="1400" dirty="0">
                          <a:effectLst/>
                          <a:latin typeface="Times New Roman" panose="02020603050405020304" pitchFamily="18" charset="0"/>
                          <a:cs typeface="Times New Roman" panose="02020603050405020304" pitchFamily="18" charset="0"/>
                        </a:rPr>
                        <a:t> Kala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dirty="0">
                          <a:effectLst/>
                          <a:latin typeface="Times New Roman" panose="02020603050405020304" pitchFamily="18" charset="0"/>
                          <a:cs typeface="Times New Roman" panose="02020603050405020304" pitchFamily="18" charset="0"/>
                        </a:rPr>
                        <a:t>30 days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4960">
                <a:tc>
                  <a:txBody>
                    <a:bodyPr/>
                    <a:lstStyle/>
                    <a:p>
                      <a:pPr>
                        <a:lnSpc>
                          <a:spcPct val="115000"/>
                        </a:lnSpc>
                        <a:spcAft>
                          <a:spcPts val="1000"/>
                        </a:spcAft>
                        <a:tabLst>
                          <a:tab pos="457200" algn="l"/>
                          <a:tab pos="914400" algn="l"/>
                          <a:tab pos="1828800" algn="l"/>
                        </a:tabLst>
                      </a:pPr>
                      <a:r>
                        <a:rPr lang="en-IN" sz="1400" dirty="0" err="1">
                          <a:effectLst/>
                          <a:latin typeface="Times New Roman" panose="02020603050405020304" pitchFamily="18" charset="0"/>
                          <a:cs typeface="Times New Roman" panose="02020603050405020304" pitchFamily="18" charset="0"/>
                        </a:rPr>
                        <a:t>Aushadha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Yojana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Vidhi</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457200" algn="l"/>
                          <a:tab pos="914400" algn="l"/>
                          <a:tab pos="1828800" algn="l"/>
                        </a:tabLst>
                      </a:pPr>
                      <a:r>
                        <a:rPr lang="en-IN" sz="1400" dirty="0">
                          <a:effectLst/>
                          <a:latin typeface="Times New Roman" panose="02020603050405020304" pitchFamily="18" charset="0"/>
                          <a:cs typeface="Times New Roman" panose="02020603050405020304" pitchFamily="18" charset="0"/>
                        </a:rPr>
                        <a:t>Oral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4114800" cy="792162"/>
          </a:xfrm>
        </p:spPr>
        <p:txBody>
          <a:bodyPr>
            <a:normAutofit fontScale="90000"/>
          </a:bodyPr>
          <a:lstStyle/>
          <a:p>
            <a:r>
              <a:rPr lang="en-IN" sz="2400" b="1" u="sng" dirty="0" smtClean="0">
                <a:latin typeface="Times New Roman" panose="02020603050405020304" pitchFamily="18" charset="0"/>
                <a:cs typeface="Times New Roman" panose="02020603050405020304" pitchFamily="18" charset="0"/>
              </a:rPr>
              <a:t>NEED FOR THE STUDY</a:t>
            </a:r>
            <a:br>
              <a:rPr lang="en-US" sz="2400" b="1" u="sng" dirty="0" smtClean="0"/>
            </a:br>
            <a:endParaRPr lang="en-US" sz="2400"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lnSpc>
                <a:spcPct val="115000"/>
              </a:lnSpc>
              <a:spcAft>
                <a:spcPts val="0"/>
              </a:spcAft>
            </a:pPr>
            <a:r>
              <a:rPr lang="en-IN" dirty="0" smtClean="0">
                <a:solidFill>
                  <a:srgbClr val="000000"/>
                </a:solidFill>
                <a:latin typeface="Times New Roman" panose="02020603050405020304" pitchFamily="18" charset="0"/>
                <a:ea typeface="Times New Roman" panose="02020603050405020304" pitchFamily="18" charset="0"/>
              </a:rPr>
              <a:t>The pivotal component and source of nutrition in every being’s life is </a:t>
            </a:r>
            <a:r>
              <a:rPr lang="en-IN" i="1" dirty="0" err="1" smtClean="0">
                <a:solidFill>
                  <a:srgbClr val="000000"/>
                </a:solidFill>
                <a:latin typeface="Times New Roman" panose="02020603050405020304" pitchFamily="18" charset="0"/>
                <a:ea typeface="Times New Roman" panose="02020603050405020304" pitchFamily="18" charset="0"/>
              </a:rPr>
              <a:t>Stanya</a:t>
            </a:r>
            <a:r>
              <a:rPr lang="en-IN" i="1" dirty="0" smtClean="0">
                <a:solidFill>
                  <a:srgbClr val="000000"/>
                </a:solidFill>
                <a:latin typeface="Times New Roman" panose="02020603050405020304" pitchFamily="18" charset="0"/>
                <a:ea typeface="Times New Roman" panose="02020603050405020304" pitchFamily="18" charset="0"/>
              </a:rPr>
              <a:t>.</a:t>
            </a:r>
            <a:r>
              <a:rPr lang="en-IN" i="1" dirty="0" smtClean="0">
                <a:solidFill>
                  <a:srgbClr val="FF0000"/>
                </a:solidFill>
                <a:latin typeface="Times New Roman" panose="02020603050405020304" pitchFamily="18" charset="0"/>
                <a:ea typeface="Times New Roman" panose="02020603050405020304" pitchFamily="18" charset="0"/>
              </a:rPr>
              <a:t> </a:t>
            </a:r>
            <a:r>
              <a:rPr lang="en-IN" dirty="0" smtClean="0">
                <a:latin typeface="Times New Roman" panose="02020603050405020304" pitchFamily="18" charset="0"/>
                <a:ea typeface="Times New Roman" panose="02020603050405020304" pitchFamily="18" charset="0"/>
              </a:rPr>
              <a:t>It is addressed as </a:t>
            </a:r>
            <a:r>
              <a:rPr lang="en-IN" i="1" dirty="0" smtClean="0">
                <a:latin typeface="Times New Roman" panose="02020603050405020304" pitchFamily="18" charset="0"/>
                <a:ea typeface="Times New Roman" panose="02020603050405020304" pitchFamily="18" charset="0"/>
              </a:rPr>
              <a:t>Jeevana</a:t>
            </a:r>
            <a:r>
              <a:rPr lang="en-IN" i="1" baseline="30000" dirty="0" smtClean="0">
                <a:latin typeface="Times New Roman" panose="02020603050405020304" pitchFamily="18" charset="0"/>
                <a:ea typeface="Times New Roman" panose="02020603050405020304" pitchFamily="18" charset="0"/>
              </a:rPr>
              <a:t>1</a:t>
            </a:r>
            <a:r>
              <a:rPr lang="en-IN" i="1" dirty="0" smtClean="0">
                <a:latin typeface="Times New Roman" panose="02020603050405020304" pitchFamily="18" charset="0"/>
                <a:ea typeface="Times New Roman" panose="02020603050405020304" pitchFamily="18" charset="0"/>
              </a:rPr>
              <a:t> </a:t>
            </a:r>
            <a:r>
              <a:rPr lang="en-IN" dirty="0" smtClean="0">
                <a:latin typeface="Times New Roman" panose="02020603050405020304" pitchFamily="18" charset="0"/>
                <a:ea typeface="Times New Roman" panose="02020603050405020304" pitchFamily="18" charset="0"/>
              </a:rPr>
              <a:t>due to the qualities such as </a:t>
            </a:r>
            <a:r>
              <a:rPr lang="en-IN" i="1" dirty="0" err="1" smtClean="0">
                <a:latin typeface="Times New Roman" panose="02020603050405020304" pitchFamily="18" charset="0"/>
                <a:ea typeface="Times New Roman" panose="02020603050405020304" pitchFamily="18" charset="0"/>
              </a:rPr>
              <a:t>Pushtikara</a:t>
            </a:r>
            <a:r>
              <a:rPr lang="en-IN" i="1" dirty="0" smtClean="0">
                <a:latin typeface="Times New Roman" panose="02020603050405020304" pitchFamily="18" charset="0"/>
                <a:ea typeface="Times New Roman" panose="02020603050405020304" pitchFamily="18" charset="0"/>
              </a:rPr>
              <a:t>, </a:t>
            </a:r>
            <a:r>
              <a:rPr lang="en-IN" i="1" dirty="0" err="1" smtClean="0">
                <a:latin typeface="Times New Roman" panose="02020603050405020304" pitchFamily="18" charset="0"/>
                <a:ea typeface="Times New Roman" panose="02020603050405020304" pitchFamily="18" charset="0"/>
              </a:rPr>
              <a:t>Vruddhikara</a:t>
            </a:r>
            <a:r>
              <a:rPr lang="en-IN" i="1" dirty="0" smtClean="0">
                <a:latin typeface="Times New Roman" panose="02020603050405020304" pitchFamily="18" charset="0"/>
                <a:ea typeface="Times New Roman" panose="02020603050405020304" pitchFamily="18" charset="0"/>
              </a:rPr>
              <a:t>, </a:t>
            </a:r>
            <a:r>
              <a:rPr lang="en-IN" i="1" dirty="0" err="1" smtClean="0">
                <a:latin typeface="Times New Roman" panose="02020603050405020304" pitchFamily="18" charset="0"/>
                <a:ea typeface="Times New Roman" panose="02020603050405020304" pitchFamily="18" charset="0"/>
              </a:rPr>
              <a:t>Balavardhana</a:t>
            </a:r>
            <a:r>
              <a:rPr lang="en-IN" i="1" dirty="0" smtClean="0">
                <a:solidFill>
                  <a:srgbClr val="000000"/>
                </a:solidFill>
                <a:latin typeface="Times New Roman" panose="02020603050405020304" pitchFamily="18" charset="0"/>
                <a:ea typeface="Times New Roman" panose="02020603050405020304" pitchFamily="18" charset="0"/>
              </a:rPr>
              <a:t>. </a:t>
            </a:r>
            <a:r>
              <a:rPr lang="en-IN" dirty="0" smtClean="0">
                <a:solidFill>
                  <a:srgbClr val="000000"/>
                </a:solidFill>
                <a:latin typeface="Times New Roman" panose="02020603050405020304" pitchFamily="18" charset="0"/>
                <a:ea typeface="Times New Roman" panose="02020603050405020304" pitchFamily="18" charset="0"/>
              </a:rPr>
              <a:t>During pregnancy period the </a:t>
            </a:r>
            <a:r>
              <a:rPr lang="en-IN" i="1" dirty="0" smtClean="0">
                <a:solidFill>
                  <a:srgbClr val="000000"/>
                </a:solidFill>
                <a:latin typeface="Times New Roman" panose="02020603050405020304" pitchFamily="18" charset="0"/>
                <a:ea typeface="Times New Roman" panose="02020603050405020304" pitchFamily="18" charset="0"/>
              </a:rPr>
              <a:t>Rasa-</a:t>
            </a:r>
            <a:r>
              <a:rPr lang="en-IN" i="1" dirty="0" err="1" smtClean="0">
                <a:solidFill>
                  <a:srgbClr val="000000"/>
                </a:solidFill>
                <a:latin typeface="Times New Roman" panose="02020603050405020304" pitchFamily="18" charset="0"/>
                <a:ea typeface="Times New Roman" panose="02020603050405020304" pitchFamily="18" charset="0"/>
              </a:rPr>
              <a:t>dhatu</a:t>
            </a:r>
            <a:r>
              <a:rPr lang="en-IN" dirty="0" smtClean="0">
                <a:solidFill>
                  <a:srgbClr val="000000"/>
                </a:solidFill>
                <a:latin typeface="Times New Roman" panose="02020603050405020304" pitchFamily="18" charset="0"/>
                <a:ea typeface="Times New Roman" panose="02020603050405020304" pitchFamily="18" charset="0"/>
              </a:rPr>
              <a:t> has three major functions in female body i.e. </a:t>
            </a:r>
            <a:r>
              <a:rPr lang="en-IN" i="1" dirty="0" err="1" smtClean="0">
                <a:solidFill>
                  <a:srgbClr val="000000"/>
                </a:solidFill>
                <a:latin typeface="Times New Roman" panose="02020603050405020304" pitchFamily="18" charset="0"/>
                <a:ea typeface="Times New Roman" panose="02020603050405020304" pitchFamily="18" charset="0"/>
              </a:rPr>
              <a:t>Swasharirapushti</a:t>
            </a:r>
            <a:r>
              <a:rPr lang="en-IN" dirty="0" smtClean="0">
                <a:solidFill>
                  <a:srgbClr val="000000"/>
                </a:solidFill>
                <a:latin typeface="Times New Roman" panose="02020603050405020304" pitchFamily="18" charset="0"/>
                <a:ea typeface="Times New Roman" panose="02020603050405020304" pitchFamily="18" charset="0"/>
              </a:rPr>
              <a:t>,</a:t>
            </a:r>
            <a:r>
              <a:rPr lang="en-IN" i="1" dirty="0" smtClean="0">
                <a:solidFill>
                  <a:srgbClr val="000000"/>
                </a:solidFill>
                <a:latin typeface="Times New Roman" panose="02020603050405020304" pitchFamily="18" charset="0"/>
                <a:ea typeface="Times New Roman" panose="02020603050405020304" pitchFamily="18" charset="0"/>
              </a:rPr>
              <a:t> </a:t>
            </a:r>
            <a:r>
              <a:rPr lang="en-IN" i="1" dirty="0" err="1" smtClean="0">
                <a:solidFill>
                  <a:srgbClr val="000000"/>
                </a:solidFill>
                <a:latin typeface="Times New Roman" panose="02020603050405020304" pitchFamily="18" charset="0"/>
                <a:ea typeface="Times New Roman" panose="02020603050405020304" pitchFamily="18" charset="0"/>
              </a:rPr>
              <a:t>Garbhapushti</a:t>
            </a:r>
            <a:r>
              <a:rPr lang="en-IN" i="1" dirty="0" smtClean="0">
                <a:solidFill>
                  <a:srgbClr val="000000"/>
                </a:solidFill>
                <a:latin typeface="Times New Roman" panose="02020603050405020304" pitchFamily="18" charset="0"/>
                <a:ea typeface="Times New Roman" panose="02020603050405020304" pitchFamily="18" charset="0"/>
              </a:rPr>
              <a:t> And Stanyapushti</a:t>
            </a:r>
            <a:r>
              <a:rPr lang="en-IN" i="1" baseline="30000" dirty="0" smtClean="0">
                <a:solidFill>
                  <a:srgbClr val="000000"/>
                </a:solidFill>
                <a:latin typeface="Times New Roman" panose="02020603050405020304" pitchFamily="18" charset="0"/>
                <a:ea typeface="Times New Roman" panose="02020603050405020304" pitchFamily="18" charset="0"/>
              </a:rPr>
              <a:t>2</a:t>
            </a:r>
            <a:r>
              <a:rPr lang="en-IN" dirty="0" smtClean="0">
                <a:solidFill>
                  <a:srgbClr val="000000"/>
                </a:solidFill>
                <a:latin typeface="Times New Roman" panose="02020603050405020304" pitchFamily="18" charset="0"/>
                <a:ea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a:t>
            </a:r>
            <a:r>
              <a:rPr lang="en-IN" dirty="0" err="1" smtClean="0">
                <a:latin typeface="Times New Roman" panose="02020603050405020304" pitchFamily="18" charset="0"/>
                <a:cs typeface="Times New Roman" panose="02020603050405020304" pitchFamily="18" charset="0"/>
              </a:rPr>
              <a:t>Ayurveda</a:t>
            </a:r>
            <a:r>
              <a:rPr lang="en-IN" dirty="0" smtClean="0">
                <a:latin typeface="Times New Roman" panose="02020603050405020304" pitchFamily="18" charset="0"/>
                <a:cs typeface="Times New Roman" panose="02020603050405020304" pitchFamily="18" charset="0"/>
              </a:rPr>
              <a:t> different types of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vikaras</a:t>
            </a:r>
            <a:r>
              <a:rPr lang="en-IN" dirty="0" smtClean="0">
                <a:latin typeface="Times New Roman" panose="02020603050405020304" pitchFamily="18" charset="0"/>
                <a:cs typeface="Times New Roman" panose="02020603050405020304" pitchFamily="18" charset="0"/>
              </a:rPr>
              <a:t> are mentioned such as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Vruddhi</a:t>
            </a:r>
            <a:r>
              <a:rPr lang="en-IN" dirty="0" smtClean="0">
                <a:latin typeface="Times New Roman" panose="02020603050405020304" pitchFamily="18" charset="0"/>
                <a:cs typeface="Times New Roman" panose="02020603050405020304" pitchFamily="18" charset="0"/>
              </a:rPr>
              <a:t> and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Dushti</a:t>
            </a:r>
            <a:r>
              <a:rPr lang="en-IN" dirty="0" smtClean="0">
                <a:latin typeface="Times New Roman" panose="02020603050405020304" pitchFamily="18" charset="0"/>
                <a:cs typeface="Times New Roman" panose="02020603050405020304" pitchFamily="18" charset="0"/>
              </a:rPr>
              <a:t>. The less formation of breast milk is known as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which can be co-related to “Lactation failure” explained in modern science.</a:t>
            </a:r>
            <a:endParaRPr lang="en-IN" dirty="0" smtClean="0">
              <a:latin typeface="Times New Roman" panose="02020603050405020304" pitchFamily="18" charset="0"/>
              <a:cs typeface="Times New Roman" panose="02020603050405020304" pitchFamily="18" charset="0"/>
            </a:endParaRPr>
          </a:p>
          <a:p>
            <a:pPr algn="just"/>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Only 44% infants are breastfed according to WHO</a:t>
            </a:r>
            <a:r>
              <a:rPr lang="en-IN" baseline="30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About 64% are exclusively breastfed in </a:t>
            </a:r>
            <a:r>
              <a:rPr lang="en-IN"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india</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which Karnataka accounts for about 61% as per the data of NFHS-5</a:t>
            </a:r>
            <a:r>
              <a:rPr lang="en-IN" baseline="30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4,5</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i="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Stanya</a:t>
            </a:r>
            <a:r>
              <a:rPr lang="en-IN"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i="1"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Kshaya</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the common problem noticed in about 40% patients in our clinical practice</a:t>
            </a:r>
            <a:r>
              <a:rPr lang="en-IN" baseline="30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Lack of self-confidence, mental anxiety and physical stress in working women, incorrect breast-feeding practices, insufficient secretion due to lack of sleep are the main causes of lactation failure</a:t>
            </a:r>
            <a:r>
              <a:rPr lang="en-IN" sz="2800" dirty="0" smtClean="0">
                <a:latin typeface="Times New Roman" panose="02020603050405020304" pitchFamily="18" charset="0"/>
                <a:ea typeface="Calibri" panose="020F0502020204030204" pitchFamily="34" charset="0"/>
                <a:cs typeface="Times New Roman" panose="02020603050405020304" pitchFamily="18" charset="0"/>
              </a:rPr>
              <a:t>.</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0000" lnSpcReduction="20000"/>
          </a:bodyPr>
          <a:lstStyle/>
          <a:p>
            <a:pPr marL="0" indent="0" algn="ctr">
              <a:buNone/>
            </a:pPr>
            <a:endParaRPr lang="en-IN" sz="3600" b="1" u="sng" dirty="0" smtClean="0">
              <a:latin typeface="Times New Roman" panose="02020603050405020304" pitchFamily="18" charset="0"/>
              <a:cs typeface="Times New Roman" panose="02020603050405020304" pitchFamily="18" charset="0"/>
            </a:endParaRPr>
          </a:p>
          <a:p>
            <a:pPr marL="0" indent="0" algn="ctr">
              <a:buNone/>
            </a:pPr>
            <a:r>
              <a:rPr lang="en-IN" sz="3600" b="1" u="sng" dirty="0" smtClean="0">
                <a:latin typeface="Times New Roman" panose="02020603050405020304" pitchFamily="18" charset="0"/>
                <a:cs typeface="Times New Roman" panose="02020603050405020304" pitchFamily="18" charset="0"/>
              </a:rPr>
              <a:t>ETHICAL CLEARANCE: </a:t>
            </a:r>
            <a:endParaRPr lang="en-IN" sz="3600" u="sng" dirty="0" smtClean="0">
              <a:latin typeface="Times New Roman" panose="02020603050405020304" pitchFamily="18" charset="0"/>
              <a:cs typeface="Times New Roman" panose="02020603050405020304" pitchFamily="18" charset="0"/>
            </a:endParaRPr>
          </a:p>
          <a:p>
            <a:pPr marL="0" lvl="0" indent="0">
              <a:buNone/>
            </a:pPr>
            <a:r>
              <a:rPr lang="en-IN" b="1" dirty="0" smtClean="0">
                <a:latin typeface="Times New Roman" panose="02020603050405020304" pitchFamily="18" charset="0"/>
                <a:cs typeface="Times New Roman" panose="02020603050405020304" pitchFamily="18" charset="0"/>
              </a:rPr>
              <a:t>Ethical clearance been obtained from your institution?</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-Yet to obtain.</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lgn="ctr">
              <a:buNone/>
            </a:pPr>
            <a:endParaRPr lang="en-IN" sz="3600" b="1" u="sng" dirty="0" smtClean="0">
              <a:latin typeface="Times New Roman" panose="02020603050405020304" pitchFamily="18" charset="0"/>
              <a:cs typeface="Times New Roman" panose="02020603050405020304" pitchFamily="18" charset="0"/>
            </a:endParaRPr>
          </a:p>
          <a:p>
            <a:pPr marL="0" indent="0" algn="ctr">
              <a:buNone/>
            </a:pPr>
            <a:r>
              <a:rPr lang="en-IN" sz="3600" b="1" u="sng" dirty="0" smtClean="0">
                <a:latin typeface="Times New Roman" panose="02020603050405020304" pitchFamily="18" charset="0"/>
                <a:cs typeface="Times New Roman" panose="02020603050405020304" pitchFamily="18" charset="0"/>
              </a:rPr>
              <a:t>LIST OF REFERENCES:</a:t>
            </a:r>
            <a:endParaRPr lang="en-IN" u="sng" dirty="0" smtClean="0">
              <a:latin typeface="Times New Roman" panose="02020603050405020304" pitchFamily="18" charset="0"/>
              <a:cs typeface="Times New Roman" panose="02020603050405020304" pitchFamily="18" charset="0"/>
            </a:endParaRPr>
          </a:p>
          <a:p>
            <a:endParaRPr lang="en-US" sz="3400" dirty="0" smtClean="0"/>
          </a:p>
          <a:p>
            <a:pPr>
              <a:buNone/>
            </a:pPr>
            <a:r>
              <a:rPr lang="en-US" sz="3400" dirty="0" smtClean="0"/>
              <a:t>     </a:t>
            </a:r>
            <a:r>
              <a:rPr lang="en-US" sz="4000" dirty="0" smtClean="0"/>
              <a:t>1) </a:t>
            </a:r>
            <a:r>
              <a:rPr lang="en-US" sz="4000" dirty="0" err="1" smtClean="0"/>
              <a:t>Bhujbal</a:t>
            </a:r>
            <a:r>
              <a:rPr lang="en-US" sz="4000" dirty="0" smtClean="0"/>
              <a:t> VV, </a:t>
            </a:r>
            <a:r>
              <a:rPr lang="en-US" sz="4000" dirty="0" err="1" smtClean="0"/>
              <a:t>Shelar</a:t>
            </a:r>
            <a:r>
              <a:rPr lang="en-US" sz="4000" dirty="0" smtClean="0"/>
              <a:t> SM. A case study of </a:t>
            </a:r>
            <a:r>
              <a:rPr lang="en-US" sz="4000" dirty="0" err="1" smtClean="0"/>
              <a:t>ayurvedic</a:t>
            </a:r>
            <a:r>
              <a:rPr lang="en-US" sz="4000" dirty="0" smtClean="0"/>
              <a:t> management in </a:t>
            </a:r>
            <a:r>
              <a:rPr lang="en-US" sz="4000" dirty="0" err="1" smtClean="0"/>
              <a:t>Stanya</a:t>
            </a:r>
            <a:r>
              <a:rPr lang="en-US" sz="4000" dirty="0" smtClean="0"/>
              <a:t> </a:t>
            </a:r>
            <a:r>
              <a:rPr lang="en-US" sz="4000" dirty="0" err="1" smtClean="0"/>
              <a:t>Kshaya</a:t>
            </a:r>
            <a:r>
              <a:rPr lang="en-US" sz="4000" dirty="0" smtClean="0"/>
              <a:t> (lactation Insufficiency). International journal of research in </a:t>
            </a:r>
            <a:r>
              <a:rPr lang="en-US" sz="4000" dirty="0" err="1" smtClean="0"/>
              <a:t>Ayurveda</a:t>
            </a:r>
            <a:r>
              <a:rPr lang="en-US" sz="4000" dirty="0" smtClean="0"/>
              <a:t> and Medical sciences [Internet]. 2020 Sep 23 [cited 2020 Sep 23]; Vol.3 (Issue 3):227.</a:t>
            </a:r>
            <a:endParaRPr lang="en-US" sz="4000" dirty="0" smtClean="0"/>
          </a:p>
          <a:p>
            <a:r>
              <a:rPr lang="en-US" sz="4000" dirty="0" smtClean="0"/>
              <a:t>2)https://www.thepharmajournal.com/archives/?year=2019&amp;amp;vol=8&amp;amp;issue=5&amp;amp; </a:t>
            </a:r>
            <a:r>
              <a:rPr lang="en-US" sz="4000" dirty="0" err="1" smtClean="0"/>
              <a:t>ArticleId</a:t>
            </a:r>
            <a:r>
              <a:rPr lang="en-US" sz="4000" dirty="0" smtClean="0"/>
              <a:t>=4069</a:t>
            </a:r>
            <a:endParaRPr lang="en-US" sz="4000" dirty="0" smtClean="0"/>
          </a:p>
          <a:p>
            <a:r>
              <a:rPr lang="en-US" sz="4000" dirty="0" smtClean="0"/>
              <a:t>3) </a:t>
            </a:r>
            <a:r>
              <a:rPr lang="en-US" sz="4000" dirty="0" smtClean="0">
                <a:hlinkClick r:id="rId1"/>
              </a:rPr>
              <a:t>https://www.who.int/news-room/fact-sheets/detail/infant-and-young-child-</a:t>
            </a:r>
            <a:r>
              <a:rPr lang="en-US" sz="4000" dirty="0" smtClean="0"/>
              <a:t> feeding</a:t>
            </a:r>
            <a:endParaRPr lang="en-US" sz="4000" dirty="0" smtClean="0"/>
          </a:p>
          <a:p>
            <a:pPr>
              <a:buNone/>
            </a:pPr>
            <a:r>
              <a:rPr lang="en-US" sz="4000" dirty="0" smtClean="0"/>
              <a:t>        4) </a:t>
            </a:r>
            <a:r>
              <a:rPr lang="en-US" sz="4000" dirty="0" smtClean="0">
                <a:hlinkClick r:id="rId2"/>
              </a:rPr>
              <a:t>http://rchiips.org/nfhs/NFHS</a:t>
            </a:r>
            <a:r>
              <a:rPr lang="en-US" sz="4000" dirty="0" smtClean="0"/>
              <a:t> 5)FCTS/India.pdf5)https://www.im4change.org/docs/Karnataka%20NFHS-5%20Factsheet.pdf</a:t>
            </a:r>
            <a:endParaRPr lang="en-US" sz="4000" dirty="0" smtClean="0"/>
          </a:p>
          <a:p>
            <a:r>
              <a:rPr lang="en-US" sz="4000" dirty="0" smtClean="0"/>
              <a:t>6) </a:t>
            </a:r>
            <a:r>
              <a:rPr lang="en-US" sz="4000" dirty="0" err="1" smtClean="0"/>
              <a:t>Vaidya</a:t>
            </a:r>
            <a:r>
              <a:rPr lang="en-US" sz="4000" dirty="0" smtClean="0"/>
              <a:t> </a:t>
            </a:r>
            <a:r>
              <a:rPr lang="en-US" sz="4000" dirty="0" err="1" smtClean="0"/>
              <a:t>Kaviraj</a:t>
            </a:r>
            <a:r>
              <a:rPr lang="en-US" sz="4000" dirty="0" smtClean="0"/>
              <a:t> </a:t>
            </a:r>
            <a:r>
              <a:rPr lang="en-US" sz="4000" dirty="0" err="1" smtClean="0"/>
              <a:t>Ambikadutta</a:t>
            </a:r>
            <a:r>
              <a:rPr lang="en-US" sz="4000" dirty="0" smtClean="0"/>
              <a:t> </a:t>
            </a:r>
            <a:r>
              <a:rPr lang="en-US" sz="4000" dirty="0" err="1" smtClean="0"/>
              <a:t>Shastri</a:t>
            </a:r>
            <a:r>
              <a:rPr lang="en-US" sz="4000" dirty="0" smtClean="0"/>
              <a:t>, </a:t>
            </a:r>
            <a:r>
              <a:rPr lang="en-US" sz="4000" dirty="0" err="1" smtClean="0"/>
              <a:t>Susruta</a:t>
            </a:r>
            <a:r>
              <a:rPr lang="en-US" sz="4000" dirty="0" smtClean="0"/>
              <a:t> Samhita, Reprint Edition 2016, </a:t>
            </a:r>
            <a:r>
              <a:rPr lang="en-US" sz="4000" dirty="0" err="1" smtClean="0"/>
              <a:t>Chaukhambha</a:t>
            </a:r>
            <a:r>
              <a:rPr lang="en-US" sz="4000" dirty="0" smtClean="0"/>
              <a:t> Sanskrit </a:t>
            </a:r>
            <a:r>
              <a:rPr lang="en-US" sz="4000" dirty="0" err="1" smtClean="0"/>
              <a:t>Sansthan</a:t>
            </a:r>
            <a:r>
              <a:rPr lang="en-US" sz="4000" dirty="0" smtClean="0"/>
              <a:t>, </a:t>
            </a:r>
            <a:r>
              <a:rPr lang="en-US" sz="4000" dirty="0" err="1" smtClean="0"/>
              <a:t>Sharira</a:t>
            </a:r>
            <a:r>
              <a:rPr lang="en-US" sz="4000" dirty="0" smtClean="0"/>
              <a:t> </a:t>
            </a:r>
            <a:r>
              <a:rPr lang="en-US" sz="4000" dirty="0" err="1" smtClean="0"/>
              <a:t>Sthan</a:t>
            </a:r>
            <a:r>
              <a:rPr lang="en-US" sz="4000" dirty="0" smtClean="0"/>
              <a:t> 10/34, pg. no. 106</a:t>
            </a:r>
            <a:endParaRPr lang="en-US" sz="4000" dirty="0" smtClean="0"/>
          </a:p>
          <a:p>
            <a:r>
              <a:rPr lang="en-US" sz="4000" dirty="0" smtClean="0"/>
              <a:t>7) </a:t>
            </a:r>
            <a:r>
              <a:rPr lang="en-US" sz="4000" dirty="0" err="1" smtClean="0"/>
              <a:t>Vaidya</a:t>
            </a:r>
            <a:r>
              <a:rPr lang="en-US" sz="4000" dirty="0" smtClean="0"/>
              <a:t> </a:t>
            </a:r>
            <a:r>
              <a:rPr lang="en-US" sz="4000" dirty="0" err="1" smtClean="0"/>
              <a:t>Kaviraj</a:t>
            </a:r>
            <a:r>
              <a:rPr lang="en-US" sz="4000" dirty="0" smtClean="0"/>
              <a:t> </a:t>
            </a:r>
            <a:r>
              <a:rPr lang="en-US" sz="4000" dirty="0" err="1" smtClean="0"/>
              <a:t>Atridev</a:t>
            </a:r>
            <a:r>
              <a:rPr lang="en-US" sz="4000" dirty="0" smtClean="0"/>
              <a:t> Gupta, </a:t>
            </a:r>
            <a:r>
              <a:rPr lang="en-US" sz="4000" dirty="0" err="1" smtClean="0"/>
              <a:t>Astanga</a:t>
            </a:r>
            <a:r>
              <a:rPr lang="en-US" sz="4000" dirty="0" smtClean="0"/>
              <a:t> </a:t>
            </a:r>
            <a:r>
              <a:rPr lang="en-US" sz="4000" dirty="0" err="1" smtClean="0"/>
              <a:t>Hrudaya</a:t>
            </a:r>
            <a:r>
              <a:rPr lang="en-US" sz="4000" dirty="0" smtClean="0"/>
              <a:t>, Reprint Edition 2011, </a:t>
            </a:r>
            <a:r>
              <a:rPr lang="en-US" sz="4000" dirty="0" err="1" smtClean="0"/>
              <a:t>Chaukambha</a:t>
            </a:r>
            <a:r>
              <a:rPr lang="en-US" sz="4000" dirty="0" smtClean="0"/>
              <a:t> </a:t>
            </a:r>
            <a:r>
              <a:rPr lang="en-US" sz="4000" dirty="0" err="1" smtClean="0"/>
              <a:t>Prakashan</a:t>
            </a:r>
            <a:r>
              <a:rPr lang="en-US" sz="4000" dirty="0" smtClean="0"/>
              <a:t>, </a:t>
            </a:r>
            <a:r>
              <a:rPr lang="en-US" sz="4000" dirty="0" err="1" smtClean="0"/>
              <a:t>Uttara</a:t>
            </a:r>
            <a:r>
              <a:rPr lang="en-US" sz="4000" dirty="0" smtClean="0"/>
              <a:t> </a:t>
            </a:r>
            <a:r>
              <a:rPr lang="en-US" sz="4000" dirty="0" err="1" smtClean="0"/>
              <a:t>Tantra</a:t>
            </a:r>
            <a:endParaRPr lang="en-US" sz="4000" dirty="0" smtClean="0"/>
          </a:p>
          <a:p>
            <a:r>
              <a:rPr lang="en-US" sz="4000" dirty="0" smtClean="0"/>
              <a:t>8) Dr. </a:t>
            </a:r>
            <a:r>
              <a:rPr lang="en-US" sz="4000" dirty="0" err="1" smtClean="0"/>
              <a:t>Shivprasad</a:t>
            </a:r>
            <a:r>
              <a:rPr lang="en-US" sz="4000" dirty="0" smtClean="0"/>
              <a:t> </a:t>
            </a:r>
            <a:r>
              <a:rPr lang="en-US" sz="4000" dirty="0" err="1" smtClean="0"/>
              <a:t>Sharma,Vahata</a:t>
            </a:r>
            <a:r>
              <a:rPr lang="en-US" sz="4000" dirty="0" smtClean="0"/>
              <a:t> or </a:t>
            </a:r>
            <a:r>
              <a:rPr lang="en-US" sz="4000" dirty="0" err="1" smtClean="0"/>
              <a:t>Vrddha</a:t>
            </a:r>
            <a:r>
              <a:rPr lang="en-US" sz="4000" dirty="0" smtClean="0"/>
              <a:t> </a:t>
            </a:r>
            <a:r>
              <a:rPr lang="en-US" sz="4000" dirty="0" err="1" smtClean="0"/>
              <a:t>Vagbhata</a:t>
            </a:r>
            <a:r>
              <a:rPr lang="en-US" sz="4000" dirty="0" smtClean="0"/>
              <a:t> </a:t>
            </a:r>
            <a:r>
              <a:rPr lang="en-US" sz="4000" dirty="0" err="1" smtClean="0"/>
              <a:t>AstangaSamgraha</a:t>
            </a:r>
            <a:r>
              <a:rPr lang="en-US" sz="4000" dirty="0" smtClean="0"/>
              <a:t>, </a:t>
            </a:r>
            <a:r>
              <a:rPr lang="en-US" sz="4000" dirty="0" err="1" smtClean="0"/>
              <a:t>Sasilekha</a:t>
            </a:r>
            <a:r>
              <a:rPr lang="en-US" sz="4000" dirty="0" smtClean="0"/>
              <a:t> Sanskrit Commentary of </a:t>
            </a:r>
            <a:r>
              <a:rPr lang="en-US" sz="4000" dirty="0" err="1" smtClean="0"/>
              <a:t>Indu</a:t>
            </a:r>
            <a:r>
              <a:rPr lang="en-US" sz="4000" dirty="0" smtClean="0"/>
              <a:t>, </a:t>
            </a:r>
            <a:r>
              <a:rPr lang="en-US" sz="4000" dirty="0" err="1" smtClean="0"/>
              <a:t>Chowkhamba</a:t>
            </a:r>
            <a:r>
              <a:rPr lang="en-US" sz="4000" dirty="0" smtClean="0"/>
              <a:t> Sanskrit Series Office Varanasi 2022, </a:t>
            </a:r>
            <a:r>
              <a:rPr lang="en-US" sz="4000" dirty="0" err="1" smtClean="0"/>
              <a:t>Uttartantra</a:t>
            </a:r>
            <a:endParaRPr lang="en-US" sz="4000" dirty="0" smtClean="0"/>
          </a:p>
          <a:p>
            <a:r>
              <a:rPr lang="en-US" sz="4000" dirty="0" smtClean="0"/>
              <a:t>17) Nepal </a:t>
            </a:r>
            <a:r>
              <a:rPr lang="en-US" sz="4000" dirty="0" err="1" smtClean="0"/>
              <a:t>Rajguru</a:t>
            </a:r>
            <a:r>
              <a:rPr lang="en-US" sz="4000" dirty="0" smtClean="0"/>
              <a:t> </a:t>
            </a:r>
            <a:r>
              <a:rPr lang="en-US" sz="4000" dirty="0" err="1" smtClean="0"/>
              <a:t>Pandit</a:t>
            </a:r>
            <a:r>
              <a:rPr lang="en-US" sz="4000" dirty="0" smtClean="0"/>
              <a:t> </a:t>
            </a:r>
            <a:r>
              <a:rPr lang="en-US" sz="4000" dirty="0" err="1" smtClean="0"/>
              <a:t>Hemraj</a:t>
            </a:r>
            <a:r>
              <a:rPr lang="en-US" sz="4000" dirty="0" smtClean="0"/>
              <a:t> </a:t>
            </a:r>
            <a:r>
              <a:rPr lang="en-US" sz="4000" dirty="0" err="1" smtClean="0"/>
              <a:t>Sarma</a:t>
            </a:r>
            <a:r>
              <a:rPr lang="en-US" sz="4000" dirty="0" smtClean="0"/>
              <a:t>, </a:t>
            </a:r>
            <a:r>
              <a:rPr lang="en-US" sz="4000" dirty="0" err="1" smtClean="0"/>
              <a:t>Kasyapa</a:t>
            </a:r>
            <a:r>
              <a:rPr lang="en-US" sz="4000" dirty="0" smtClean="0"/>
              <a:t> Samhita </a:t>
            </a:r>
            <a:r>
              <a:rPr lang="en-US" sz="4000" dirty="0" err="1" smtClean="0"/>
              <a:t>Vrddha</a:t>
            </a:r>
            <a:r>
              <a:rPr lang="en-US" sz="4000" dirty="0" smtClean="0"/>
              <a:t> </a:t>
            </a:r>
            <a:r>
              <a:rPr lang="en-US" sz="4000" dirty="0" err="1" smtClean="0"/>
              <a:t>Jivakiya</a:t>
            </a:r>
            <a:r>
              <a:rPr lang="en-US" sz="4000" dirty="0" smtClean="0"/>
              <a:t> </a:t>
            </a:r>
            <a:r>
              <a:rPr lang="en-US" sz="4000" dirty="0" err="1" smtClean="0"/>
              <a:t>Tantra</a:t>
            </a:r>
            <a:r>
              <a:rPr lang="en-US" sz="4000" dirty="0" smtClean="0"/>
              <a:t>, Reprint – 2008 </a:t>
            </a:r>
            <a:r>
              <a:rPr lang="en-US" sz="4000" dirty="0" err="1" smtClean="0"/>
              <a:t>Chaukhamba</a:t>
            </a:r>
            <a:r>
              <a:rPr lang="en-US" sz="4000" dirty="0" smtClean="0"/>
              <a:t> Sanskrit </a:t>
            </a:r>
            <a:r>
              <a:rPr lang="en-US" sz="4000" dirty="0" err="1" smtClean="0"/>
              <a:t>Sansthan</a:t>
            </a:r>
            <a:r>
              <a:rPr lang="en-US" sz="4000" dirty="0" smtClean="0"/>
              <a:t> Varanasi, </a:t>
            </a:r>
            <a:r>
              <a:rPr lang="en-US" sz="4000" dirty="0" err="1" smtClean="0"/>
              <a:t>Siddhi</a:t>
            </a:r>
            <a:r>
              <a:rPr lang="en-US" sz="4000" dirty="0" smtClean="0"/>
              <a:t> </a:t>
            </a:r>
            <a:r>
              <a:rPr lang="en-US" sz="4000" dirty="0" err="1" smtClean="0"/>
              <a:t>Sthana</a:t>
            </a:r>
            <a:r>
              <a:rPr lang="en-US" sz="4000" dirty="0" smtClean="0"/>
              <a:t> 7/5, pg. no. 166</a:t>
            </a:r>
            <a:endParaRPr lang="en-US" sz="4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610600" cy="5334000"/>
          </a:xfrm>
        </p:spPr>
        <p:txBody>
          <a:bodyPr>
            <a:noAutofit/>
          </a:bodyPr>
          <a:lstStyle/>
          <a:p>
            <a:r>
              <a:rPr lang="en-US" sz="1800" dirty="0" smtClean="0"/>
              <a:t>9) Nepal </a:t>
            </a:r>
            <a:r>
              <a:rPr lang="en-US" sz="1800" dirty="0" err="1" smtClean="0"/>
              <a:t>Rajguru</a:t>
            </a:r>
            <a:r>
              <a:rPr lang="en-US" sz="1800" dirty="0" smtClean="0"/>
              <a:t> </a:t>
            </a:r>
            <a:r>
              <a:rPr lang="en-US" sz="1800" dirty="0" err="1" smtClean="0"/>
              <a:t>Pandit</a:t>
            </a:r>
            <a:r>
              <a:rPr lang="en-US" sz="1800" dirty="0" smtClean="0"/>
              <a:t> </a:t>
            </a:r>
            <a:r>
              <a:rPr lang="en-US" sz="1800" dirty="0" err="1" smtClean="0"/>
              <a:t>Hemraj</a:t>
            </a:r>
            <a:r>
              <a:rPr lang="en-US" sz="1800" dirty="0" smtClean="0"/>
              <a:t> </a:t>
            </a:r>
            <a:r>
              <a:rPr lang="en-US" sz="1800" dirty="0" err="1" smtClean="0"/>
              <a:t>Sarma</a:t>
            </a:r>
            <a:r>
              <a:rPr lang="en-US" sz="1800" dirty="0" smtClean="0"/>
              <a:t>, </a:t>
            </a:r>
            <a:r>
              <a:rPr lang="en-US" sz="1800" dirty="0" err="1" smtClean="0"/>
              <a:t>Kasyapa</a:t>
            </a:r>
            <a:r>
              <a:rPr lang="en-US" sz="1800" dirty="0" smtClean="0"/>
              <a:t> Samhita </a:t>
            </a:r>
            <a:r>
              <a:rPr lang="en-US" sz="1800" dirty="0" err="1" smtClean="0"/>
              <a:t>Vrddha</a:t>
            </a:r>
            <a:r>
              <a:rPr lang="en-US" sz="1800" dirty="0" smtClean="0"/>
              <a:t> </a:t>
            </a:r>
            <a:r>
              <a:rPr lang="en-US" sz="1800" dirty="0" err="1" smtClean="0"/>
              <a:t>Jivakiya</a:t>
            </a:r>
            <a:r>
              <a:rPr lang="en-US" sz="1800" dirty="0" smtClean="0"/>
              <a:t> </a:t>
            </a:r>
            <a:r>
              <a:rPr lang="en-US" sz="1800" dirty="0" err="1" smtClean="0"/>
              <a:t>Tantra</a:t>
            </a:r>
            <a:r>
              <a:rPr lang="en-US" sz="1800" dirty="0" smtClean="0"/>
              <a:t>, Reprint – 2008 </a:t>
            </a:r>
            <a:r>
              <a:rPr lang="en-US" sz="1800" dirty="0" err="1" smtClean="0"/>
              <a:t>Chaukhamba</a:t>
            </a:r>
            <a:r>
              <a:rPr lang="en-US" sz="1800" dirty="0" smtClean="0"/>
              <a:t> Sanskrit </a:t>
            </a:r>
            <a:r>
              <a:rPr lang="en-US" sz="1800" dirty="0" err="1" smtClean="0"/>
              <a:t>Sansthan</a:t>
            </a:r>
            <a:r>
              <a:rPr lang="en-US" sz="1800" dirty="0" smtClean="0"/>
              <a:t> Varanasi, Sutra </a:t>
            </a:r>
            <a:r>
              <a:rPr lang="en-US" sz="1800" dirty="0" err="1" smtClean="0"/>
              <a:t>Sthan</a:t>
            </a:r>
            <a:r>
              <a:rPr lang="en-US" sz="1800" dirty="0" smtClean="0"/>
              <a:t> 19/18-19, Pg no. 8, Sutra </a:t>
            </a:r>
            <a:r>
              <a:rPr lang="en-US" sz="1800" dirty="0" err="1" smtClean="0"/>
              <a:t>Sthan</a:t>
            </a:r>
            <a:r>
              <a:rPr lang="en-US" sz="1800" dirty="0" smtClean="0"/>
              <a:t> 19/10-11, Pg no. 7.</a:t>
            </a:r>
            <a:endParaRPr lang="en-US" sz="1800" dirty="0" smtClean="0"/>
          </a:p>
          <a:p>
            <a:r>
              <a:rPr lang="en-US" sz="1800" dirty="0" smtClean="0"/>
              <a:t>10) Professor Murthy K R </a:t>
            </a:r>
            <a:r>
              <a:rPr lang="en-US" sz="1800" dirty="0" err="1" smtClean="0"/>
              <a:t>Srikantha</a:t>
            </a:r>
            <a:r>
              <a:rPr lang="en-US" sz="1800" dirty="0" smtClean="0"/>
              <a:t> </a:t>
            </a:r>
            <a:r>
              <a:rPr lang="en-US" sz="1800" dirty="0" err="1" smtClean="0"/>
              <a:t>Bhavaprakasa</a:t>
            </a:r>
            <a:r>
              <a:rPr lang="en-US" sz="1800" dirty="0" smtClean="0"/>
              <a:t> of </a:t>
            </a:r>
            <a:r>
              <a:rPr lang="en-US" sz="1800" dirty="0" err="1" smtClean="0"/>
              <a:t>Bhavamisra</a:t>
            </a:r>
            <a:r>
              <a:rPr lang="en-US" sz="1800" dirty="0" smtClean="0"/>
              <a:t> Vol-1, Reprint – 2016, </a:t>
            </a:r>
            <a:r>
              <a:rPr lang="en-US" sz="1800" dirty="0" err="1" smtClean="0"/>
              <a:t>Chowkhamba</a:t>
            </a:r>
            <a:r>
              <a:rPr lang="en-US" sz="1800" dirty="0" smtClean="0"/>
              <a:t> </a:t>
            </a:r>
            <a:r>
              <a:rPr lang="en-US" sz="1800" dirty="0" err="1" smtClean="0"/>
              <a:t>Krishnadas</a:t>
            </a:r>
            <a:r>
              <a:rPr lang="en-US" sz="1800" dirty="0" smtClean="0"/>
              <a:t> Academy Varanasi, </a:t>
            </a:r>
            <a:r>
              <a:rPr lang="en-US" sz="1800" dirty="0" err="1" smtClean="0"/>
              <a:t>Purva</a:t>
            </a:r>
            <a:r>
              <a:rPr lang="en-US" sz="1800" dirty="0" smtClean="0"/>
              <a:t> </a:t>
            </a:r>
            <a:r>
              <a:rPr lang="en-US" sz="1800" dirty="0" err="1" smtClean="0"/>
              <a:t>khanda</a:t>
            </a:r>
            <a:r>
              <a:rPr lang="en-US" sz="1800" dirty="0" smtClean="0"/>
              <a:t> 4/10, pg. no. 67, 7/72, </a:t>
            </a:r>
            <a:r>
              <a:rPr lang="en-US" sz="1800" dirty="0" err="1" smtClean="0"/>
              <a:t>pg.no</a:t>
            </a:r>
            <a:r>
              <a:rPr lang="en-US" sz="1800" dirty="0" smtClean="0"/>
              <a:t>. 640, 7/74, </a:t>
            </a:r>
            <a:r>
              <a:rPr lang="en-US" sz="1800" dirty="0" err="1" smtClean="0"/>
              <a:t>pg.no</a:t>
            </a:r>
            <a:r>
              <a:rPr lang="en-US" sz="1800" dirty="0" smtClean="0"/>
              <a:t>. 641, 4/11-15, pg. no. 67</a:t>
            </a:r>
            <a:endParaRPr lang="en-US" sz="1800" dirty="0" smtClean="0"/>
          </a:p>
          <a:p>
            <a:r>
              <a:rPr lang="en-US" sz="1800" dirty="0" smtClean="0"/>
              <a:t>11) Dr. </a:t>
            </a:r>
            <a:r>
              <a:rPr lang="en-US" sz="1800" dirty="0" err="1" smtClean="0"/>
              <a:t>Tripathy</a:t>
            </a:r>
            <a:r>
              <a:rPr lang="en-US" sz="1800" dirty="0" smtClean="0"/>
              <a:t> </a:t>
            </a:r>
            <a:r>
              <a:rPr lang="en-US" sz="1800" dirty="0" err="1" smtClean="0"/>
              <a:t>Indradeva</a:t>
            </a:r>
            <a:r>
              <a:rPr lang="en-US" sz="1800" dirty="0" smtClean="0"/>
              <a:t>, </a:t>
            </a:r>
            <a:r>
              <a:rPr lang="en-US" sz="1800" dirty="0" err="1" smtClean="0"/>
              <a:t>Chakradatta</a:t>
            </a:r>
            <a:r>
              <a:rPr lang="en-US" sz="1800" dirty="0" smtClean="0"/>
              <a:t> of Sri </a:t>
            </a:r>
            <a:r>
              <a:rPr lang="en-US" sz="1800" dirty="0" err="1" smtClean="0"/>
              <a:t>Chakrapanidatta</a:t>
            </a:r>
            <a:r>
              <a:rPr lang="en-US" sz="1800" dirty="0" smtClean="0"/>
              <a:t>, </a:t>
            </a:r>
            <a:r>
              <a:rPr lang="en-US" sz="1800" dirty="0" err="1" smtClean="0"/>
              <a:t>Vaidya</a:t>
            </a:r>
            <a:r>
              <a:rPr lang="en-US" sz="1800" dirty="0" smtClean="0"/>
              <a:t> </a:t>
            </a:r>
            <a:r>
              <a:rPr lang="en-US" sz="1800" dirty="0" err="1" smtClean="0"/>
              <a:t>prabha</a:t>
            </a:r>
            <a:r>
              <a:rPr lang="en-US" sz="1800" dirty="0" smtClean="0"/>
              <a:t> </a:t>
            </a:r>
            <a:r>
              <a:rPr lang="en-US" sz="1800" dirty="0" err="1" smtClean="0"/>
              <a:t>hindi</a:t>
            </a:r>
            <a:r>
              <a:rPr lang="en-US" sz="1800" dirty="0" smtClean="0"/>
              <a:t> commentary, 4 </a:t>
            </a:r>
            <a:r>
              <a:rPr lang="en-US" sz="1800" dirty="0" err="1" smtClean="0"/>
              <a:t>th</a:t>
            </a:r>
            <a:r>
              <a:rPr lang="en-US" sz="1800" dirty="0" smtClean="0"/>
              <a:t> Edition 2002, </a:t>
            </a:r>
            <a:r>
              <a:rPr lang="en-US" sz="1800" dirty="0" err="1" smtClean="0"/>
              <a:t>Chaukhamba</a:t>
            </a:r>
            <a:r>
              <a:rPr lang="en-US" sz="1800" dirty="0" smtClean="0"/>
              <a:t> Sanskrit </a:t>
            </a:r>
            <a:r>
              <a:rPr lang="en-US" sz="1800" dirty="0" err="1" smtClean="0"/>
              <a:t>Sansthan</a:t>
            </a:r>
            <a:r>
              <a:rPr lang="en-US" sz="1800" dirty="0" smtClean="0"/>
              <a:t> Varanasi, pg. no. 391</a:t>
            </a:r>
            <a:endParaRPr lang="en-US" sz="1800" dirty="0" smtClean="0"/>
          </a:p>
          <a:p>
            <a:r>
              <a:rPr lang="en-US" sz="1800" dirty="0" smtClean="0"/>
              <a:t>12) </a:t>
            </a:r>
            <a:r>
              <a:rPr lang="en-US" sz="1800" dirty="0" err="1" smtClean="0"/>
              <a:t>Vaidya</a:t>
            </a:r>
            <a:r>
              <a:rPr lang="en-US" sz="1800" dirty="0" smtClean="0"/>
              <a:t> </a:t>
            </a:r>
            <a:r>
              <a:rPr lang="en-US" sz="1800" dirty="0" err="1" smtClean="0"/>
              <a:t>Kaviraj</a:t>
            </a:r>
            <a:r>
              <a:rPr lang="en-US" sz="1800" dirty="0" smtClean="0"/>
              <a:t> </a:t>
            </a:r>
            <a:r>
              <a:rPr lang="en-US" sz="1800" dirty="0" err="1" smtClean="0"/>
              <a:t>Ambikadutta</a:t>
            </a:r>
            <a:r>
              <a:rPr lang="en-US" sz="1800" dirty="0" smtClean="0"/>
              <a:t> </a:t>
            </a:r>
            <a:r>
              <a:rPr lang="en-US" sz="1800" dirty="0" err="1" smtClean="0"/>
              <a:t>Shastri</a:t>
            </a:r>
            <a:r>
              <a:rPr lang="en-US" sz="1800" dirty="0" smtClean="0"/>
              <a:t>, </a:t>
            </a:r>
            <a:r>
              <a:rPr lang="en-US" sz="1800" dirty="0" err="1" smtClean="0"/>
              <a:t>Susruta</a:t>
            </a:r>
            <a:r>
              <a:rPr lang="en-US" sz="1800" dirty="0" smtClean="0"/>
              <a:t> Samhita, Reprint Edition 2016, </a:t>
            </a:r>
            <a:r>
              <a:rPr lang="en-US" sz="1800" dirty="0" err="1" smtClean="0"/>
              <a:t>Chaukhambha</a:t>
            </a:r>
            <a:r>
              <a:rPr lang="en-US" sz="1800" dirty="0" smtClean="0"/>
              <a:t> Sanskrit </a:t>
            </a:r>
            <a:r>
              <a:rPr lang="en-US" sz="1800" dirty="0" err="1" smtClean="0"/>
              <a:t>Sansthan</a:t>
            </a:r>
            <a:r>
              <a:rPr lang="en-US" sz="1800" dirty="0" smtClean="0"/>
              <a:t>,</a:t>
            </a:r>
            <a:endParaRPr lang="en-US" sz="1800" dirty="0" smtClean="0"/>
          </a:p>
          <a:p>
            <a:r>
              <a:rPr lang="en-US" sz="1800" dirty="0" smtClean="0"/>
              <a:t>13) </a:t>
            </a:r>
            <a:r>
              <a:rPr lang="en-US" sz="1800" dirty="0" err="1" smtClean="0"/>
              <a:t>Vaidya</a:t>
            </a:r>
            <a:r>
              <a:rPr lang="en-US" sz="1800" dirty="0" smtClean="0"/>
              <a:t> </a:t>
            </a:r>
            <a:r>
              <a:rPr lang="en-US" sz="1800" dirty="0" err="1" smtClean="0"/>
              <a:t>Jadvji</a:t>
            </a:r>
            <a:r>
              <a:rPr lang="en-US" sz="1800" dirty="0" smtClean="0"/>
              <a:t> </a:t>
            </a:r>
            <a:r>
              <a:rPr lang="en-US" sz="1800" dirty="0" err="1" smtClean="0"/>
              <a:t>Trikamji</a:t>
            </a:r>
            <a:r>
              <a:rPr lang="en-US" sz="1800" dirty="0" smtClean="0"/>
              <a:t> </a:t>
            </a:r>
            <a:r>
              <a:rPr lang="en-US" sz="1800" dirty="0" err="1" smtClean="0"/>
              <a:t>Acharya</a:t>
            </a:r>
            <a:r>
              <a:rPr lang="en-US" sz="1800" dirty="0" smtClean="0"/>
              <a:t>, </a:t>
            </a:r>
            <a:r>
              <a:rPr lang="en-US" sz="1800" dirty="0" err="1" smtClean="0"/>
              <a:t>Susruta</a:t>
            </a:r>
            <a:r>
              <a:rPr lang="en-US" sz="1800" dirty="0" smtClean="0"/>
              <a:t> Samhita, </a:t>
            </a:r>
            <a:r>
              <a:rPr lang="en-US" sz="1800" dirty="0" err="1" smtClean="0"/>
              <a:t>Nibandhasangraha</a:t>
            </a:r>
            <a:r>
              <a:rPr lang="en-US" sz="1800" dirty="0" smtClean="0"/>
              <a:t> Commentary of </a:t>
            </a:r>
            <a:r>
              <a:rPr lang="en-US" sz="1800" dirty="0" err="1" smtClean="0"/>
              <a:t>Dalhanacharya</a:t>
            </a:r>
            <a:r>
              <a:rPr lang="en-US" sz="1800" dirty="0" smtClean="0"/>
              <a:t>, Reprint Edition 2014, </a:t>
            </a:r>
            <a:r>
              <a:rPr lang="en-US" sz="1800" dirty="0" err="1" smtClean="0"/>
              <a:t>Chaukamba</a:t>
            </a:r>
            <a:r>
              <a:rPr lang="en-US" sz="1800" dirty="0" smtClean="0"/>
              <a:t> Sanskrit </a:t>
            </a:r>
            <a:r>
              <a:rPr lang="en-US" sz="1800" dirty="0" err="1" smtClean="0"/>
              <a:t>Sansthan</a:t>
            </a:r>
            <a:r>
              <a:rPr lang="en-US" sz="1800" dirty="0" smtClean="0"/>
              <a:t> Varanasi 2014, Sutra </a:t>
            </a:r>
            <a:r>
              <a:rPr lang="en-US" sz="1800" dirty="0" err="1" smtClean="0"/>
              <a:t>Sthana</a:t>
            </a:r>
            <a:endParaRPr lang="en-US" sz="1800" dirty="0" smtClean="0"/>
          </a:p>
          <a:p>
            <a:r>
              <a:rPr lang="en-US" sz="1800" dirty="0" smtClean="0"/>
              <a:t>14) </a:t>
            </a:r>
            <a:r>
              <a:rPr lang="en-US" sz="1800" dirty="0" err="1" smtClean="0"/>
              <a:t>Jadavaji</a:t>
            </a:r>
            <a:r>
              <a:rPr lang="en-US" sz="1800" dirty="0" smtClean="0"/>
              <a:t> </a:t>
            </a:r>
            <a:r>
              <a:rPr lang="en-US" sz="1800" dirty="0" err="1" smtClean="0"/>
              <a:t>Trikamji</a:t>
            </a:r>
            <a:r>
              <a:rPr lang="en-US" sz="1800" dirty="0" smtClean="0"/>
              <a:t> </a:t>
            </a:r>
            <a:r>
              <a:rPr lang="en-US" sz="1800" dirty="0" err="1" smtClean="0"/>
              <a:t>Acharya</a:t>
            </a:r>
            <a:r>
              <a:rPr lang="en-US" sz="1800" dirty="0" smtClean="0"/>
              <a:t>, </a:t>
            </a:r>
            <a:r>
              <a:rPr lang="en-US" sz="1800" dirty="0" err="1" smtClean="0"/>
              <a:t>Agnivesa</a:t>
            </a:r>
            <a:r>
              <a:rPr lang="en-US" sz="1800" dirty="0" smtClean="0"/>
              <a:t> </a:t>
            </a:r>
            <a:r>
              <a:rPr lang="en-US" sz="1800" dirty="0" err="1" smtClean="0"/>
              <a:t>Charaka</a:t>
            </a:r>
            <a:r>
              <a:rPr lang="en-US" sz="1800" dirty="0" smtClean="0"/>
              <a:t> Samhita, </a:t>
            </a:r>
            <a:r>
              <a:rPr lang="en-US" sz="1800" dirty="0" err="1" smtClean="0"/>
              <a:t>Ayurveda</a:t>
            </a:r>
            <a:r>
              <a:rPr lang="en-US" sz="1800" dirty="0" smtClean="0"/>
              <a:t> </a:t>
            </a:r>
            <a:r>
              <a:rPr lang="en-US" sz="1800" dirty="0" err="1" smtClean="0"/>
              <a:t>Dipika</a:t>
            </a:r>
            <a:r>
              <a:rPr lang="en-US" sz="1800" dirty="0" smtClean="0"/>
              <a:t> Commentary of </a:t>
            </a:r>
            <a:r>
              <a:rPr lang="en-US" sz="1800" dirty="0" err="1" smtClean="0"/>
              <a:t>Chakrapanidatta</a:t>
            </a:r>
            <a:r>
              <a:rPr lang="en-US" sz="1800" dirty="0" smtClean="0"/>
              <a:t>, Edition Reprint 2016, </a:t>
            </a:r>
            <a:r>
              <a:rPr lang="en-US" sz="1800" dirty="0" err="1" smtClean="0"/>
              <a:t>Chaukhambha</a:t>
            </a:r>
            <a:r>
              <a:rPr lang="en-US" sz="1800" dirty="0" smtClean="0"/>
              <a:t> Publications New Delhi 2016, </a:t>
            </a:r>
            <a:r>
              <a:rPr lang="en-US" sz="1800" dirty="0" err="1" smtClean="0"/>
              <a:t>Sharira</a:t>
            </a:r>
            <a:r>
              <a:rPr lang="en-US" sz="1800" dirty="0" smtClean="0"/>
              <a:t> </a:t>
            </a:r>
            <a:r>
              <a:rPr lang="en-US" sz="1800" dirty="0" err="1" smtClean="0"/>
              <a:t>Sthana</a:t>
            </a:r>
            <a:endParaRPr lang="en-US" sz="1800" dirty="0" smtClean="0"/>
          </a:p>
          <a:p>
            <a:r>
              <a:rPr lang="en-US" sz="1800" dirty="0" smtClean="0"/>
              <a:t>15) </a:t>
            </a:r>
            <a:r>
              <a:rPr lang="en-US" sz="1800" dirty="0" err="1" smtClean="0"/>
              <a:t>Vaidya</a:t>
            </a:r>
            <a:r>
              <a:rPr lang="en-US" sz="1800" dirty="0" smtClean="0"/>
              <a:t> </a:t>
            </a:r>
            <a:r>
              <a:rPr lang="en-US" sz="1800" dirty="0" err="1" smtClean="0"/>
              <a:t>Jadvji</a:t>
            </a:r>
            <a:r>
              <a:rPr lang="en-US" sz="1800" dirty="0" smtClean="0"/>
              <a:t> </a:t>
            </a:r>
            <a:r>
              <a:rPr lang="en-US" sz="1800" dirty="0" err="1" smtClean="0"/>
              <a:t>Trikamji</a:t>
            </a:r>
            <a:r>
              <a:rPr lang="en-US" sz="1800" dirty="0" smtClean="0"/>
              <a:t> </a:t>
            </a:r>
            <a:r>
              <a:rPr lang="en-US" sz="1800" dirty="0" err="1" smtClean="0"/>
              <a:t>Acharya</a:t>
            </a:r>
            <a:r>
              <a:rPr lang="en-US" sz="1800" dirty="0" smtClean="0"/>
              <a:t>, </a:t>
            </a:r>
            <a:r>
              <a:rPr lang="en-US" sz="1800" dirty="0" err="1" smtClean="0"/>
              <a:t>Susruta</a:t>
            </a:r>
            <a:r>
              <a:rPr lang="en-US" sz="1800" dirty="0" smtClean="0"/>
              <a:t> Samhita, </a:t>
            </a:r>
            <a:r>
              <a:rPr lang="en-US" sz="1800" dirty="0" err="1" smtClean="0"/>
              <a:t>Nibandhasangraha</a:t>
            </a:r>
            <a:r>
              <a:rPr lang="en-US" sz="1800" dirty="0" smtClean="0"/>
              <a:t> Commentary of </a:t>
            </a:r>
            <a:r>
              <a:rPr lang="en-US" sz="1800" dirty="0" err="1" smtClean="0"/>
              <a:t>Dalhanacharya</a:t>
            </a:r>
            <a:r>
              <a:rPr lang="en-US" sz="1800" dirty="0" smtClean="0"/>
              <a:t>, Reprint Edition 2014, </a:t>
            </a:r>
            <a:r>
              <a:rPr lang="en-US" sz="1800" dirty="0" err="1" smtClean="0"/>
              <a:t>Chaukamba</a:t>
            </a:r>
            <a:r>
              <a:rPr lang="en-US" sz="1800" dirty="0" smtClean="0"/>
              <a:t> Sanskrit </a:t>
            </a:r>
            <a:r>
              <a:rPr lang="en-US" sz="1800" dirty="0" err="1" smtClean="0"/>
              <a:t>Sansthan</a:t>
            </a:r>
            <a:r>
              <a:rPr lang="en-US" sz="1800" dirty="0" smtClean="0"/>
              <a:t> Varanasi 2014, </a:t>
            </a:r>
            <a:r>
              <a:rPr lang="en-US" sz="1800" dirty="0" err="1" smtClean="0"/>
              <a:t>Chikitsa</a:t>
            </a:r>
            <a:r>
              <a:rPr lang="en-US" sz="1800" dirty="0" smtClean="0"/>
              <a:t> </a:t>
            </a:r>
            <a:r>
              <a:rPr lang="en-US" sz="1800" dirty="0" err="1" smtClean="0"/>
              <a:t>Sthana</a:t>
            </a:r>
            <a:endParaRPr lang="en-US" sz="1800" dirty="0" smtClean="0"/>
          </a:p>
          <a:p>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r>
              <a:rPr lang="en-US" dirty="0" smtClean="0"/>
              <a:t>16) Dr. </a:t>
            </a:r>
            <a:r>
              <a:rPr lang="en-US" dirty="0" err="1" smtClean="0"/>
              <a:t>Shivprasad</a:t>
            </a:r>
            <a:r>
              <a:rPr lang="en-US" dirty="0" smtClean="0"/>
              <a:t> </a:t>
            </a:r>
            <a:r>
              <a:rPr lang="en-US" dirty="0" err="1" smtClean="0"/>
              <a:t>Sharma,Vahata</a:t>
            </a:r>
            <a:r>
              <a:rPr lang="en-US" dirty="0" smtClean="0"/>
              <a:t> or </a:t>
            </a:r>
            <a:r>
              <a:rPr lang="en-US" dirty="0" err="1" smtClean="0"/>
              <a:t>Vrddha</a:t>
            </a:r>
            <a:r>
              <a:rPr lang="en-US" dirty="0" smtClean="0"/>
              <a:t> </a:t>
            </a:r>
            <a:r>
              <a:rPr lang="en-US" dirty="0" err="1" smtClean="0"/>
              <a:t>Vagbhata</a:t>
            </a:r>
            <a:r>
              <a:rPr lang="en-US" dirty="0" smtClean="0"/>
              <a:t> </a:t>
            </a:r>
            <a:r>
              <a:rPr lang="en-US" dirty="0" err="1" smtClean="0"/>
              <a:t>AstangaSamgraha</a:t>
            </a:r>
            <a:r>
              <a:rPr lang="en-US" dirty="0" smtClean="0"/>
              <a:t>, </a:t>
            </a:r>
            <a:r>
              <a:rPr lang="en-US" dirty="0" err="1" smtClean="0"/>
              <a:t>Sasilekha</a:t>
            </a:r>
            <a:r>
              <a:rPr lang="en-US" dirty="0" smtClean="0"/>
              <a:t> Sanskrit Commentary of </a:t>
            </a:r>
            <a:r>
              <a:rPr lang="en-US" dirty="0" err="1" smtClean="0"/>
              <a:t>Indu</a:t>
            </a:r>
            <a:r>
              <a:rPr lang="en-US" dirty="0" smtClean="0"/>
              <a:t>, </a:t>
            </a:r>
            <a:r>
              <a:rPr lang="en-US" dirty="0" err="1" smtClean="0"/>
              <a:t>Chowkhamba</a:t>
            </a:r>
            <a:r>
              <a:rPr lang="en-US" dirty="0" smtClean="0"/>
              <a:t> Sanskrit Series Office Varanasi 2022, Sutra </a:t>
            </a:r>
            <a:r>
              <a:rPr lang="en-US" dirty="0" err="1" smtClean="0"/>
              <a:t>Sthana</a:t>
            </a:r>
            <a:endParaRPr lang="en-US" dirty="0" smtClean="0"/>
          </a:p>
          <a:p>
            <a:r>
              <a:rPr lang="en-US" dirty="0" smtClean="0"/>
              <a:t>18) </a:t>
            </a:r>
            <a:r>
              <a:rPr lang="en-US" dirty="0" err="1" smtClean="0"/>
              <a:t>Vaidya</a:t>
            </a:r>
            <a:r>
              <a:rPr lang="en-US" dirty="0" smtClean="0"/>
              <a:t> </a:t>
            </a:r>
            <a:r>
              <a:rPr lang="en-US" dirty="0" err="1" smtClean="0"/>
              <a:t>lakshmipati</a:t>
            </a:r>
            <a:r>
              <a:rPr lang="en-US" dirty="0" smtClean="0"/>
              <a:t> </a:t>
            </a:r>
            <a:r>
              <a:rPr lang="en-US" dirty="0" err="1" smtClean="0"/>
              <a:t>Sastri</a:t>
            </a:r>
            <a:r>
              <a:rPr lang="en-US" dirty="0" smtClean="0"/>
              <a:t>, </a:t>
            </a:r>
            <a:r>
              <a:rPr lang="en-US" dirty="0" err="1" smtClean="0"/>
              <a:t>Yogratnakar</a:t>
            </a:r>
            <a:r>
              <a:rPr lang="en-US" dirty="0" smtClean="0"/>
              <a:t> with </a:t>
            </a:r>
            <a:r>
              <a:rPr lang="en-US" dirty="0" err="1" smtClean="0"/>
              <a:t>Vidyotini</a:t>
            </a:r>
            <a:r>
              <a:rPr lang="en-US" dirty="0" smtClean="0"/>
              <a:t> Hindi Commentary, Edition Reprint 2018, </a:t>
            </a:r>
            <a:r>
              <a:rPr lang="en-US" dirty="0" err="1" smtClean="0"/>
              <a:t>Chaukhambha</a:t>
            </a:r>
            <a:r>
              <a:rPr lang="en-US" dirty="0" smtClean="0"/>
              <a:t> </a:t>
            </a:r>
            <a:r>
              <a:rPr lang="en-US" dirty="0" err="1" smtClean="0"/>
              <a:t>Prakashan</a:t>
            </a:r>
            <a:r>
              <a:rPr lang="en-US" dirty="0" smtClean="0"/>
              <a:t>, Varanasi, pg. no</a:t>
            </a:r>
            <a:endParaRPr lang="en-US" dirty="0" smtClean="0"/>
          </a:p>
          <a:p>
            <a:r>
              <a:rPr lang="en-US" dirty="0" smtClean="0"/>
              <a:t>19) </a:t>
            </a:r>
            <a:r>
              <a:rPr lang="en-US" dirty="0" err="1" smtClean="0"/>
              <a:t>Vaidya</a:t>
            </a:r>
            <a:r>
              <a:rPr lang="en-US" dirty="0" smtClean="0"/>
              <a:t> </a:t>
            </a:r>
            <a:r>
              <a:rPr lang="en-US" dirty="0" err="1" smtClean="0"/>
              <a:t>Pandey</a:t>
            </a:r>
            <a:r>
              <a:rPr lang="en-US" dirty="0" smtClean="0"/>
              <a:t> </a:t>
            </a:r>
            <a:r>
              <a:rPr lang="en-US" dirty="0" err="1" smtClean="0"/>
              <a:t>Jaymini</a:t>
            </a:r>
            <a:r>
              <a:rPr lang="en-US" dirty="0" smtClean="0"/>
              <a:t>, </a:t>
            </a:r>
            <a:r>
              <a:rPr lang="en-US" dirty="0" err="1" smtClean="0"/>
              <a:t>Harita</a:t>
            </a:r>
            <a:r>
              <a:rPr lang="en-US" dirty="0" smtClean="0"/>
              <a:t> Samhita </a:t>
            </a:r>
            <a:r>
              <a:rPr lang="en-US" dirty="0" err="1" smtClean="0"/>
              <a:t>Nirmala</a:t>
            </a:r>
            <a:r>
              <a:rPr lang="en-US" dirty="0" smtClean="0"/>
              <a:t> Hindi commentary, Reprint 2016, </a:t>
            </a:r>
            <a:r>
              <a:rPr lang="en-US" dirty="0" err="1" smtClean="0"/>
              <a:t>Chaukhambha</a:t>
            </a:r>
            <a:r>
              <a:rPr lang="en-US" dirty="0" smtClean="0"/>
              <a:t> </a:t>
            </a:r>
            <a:r>
              <a:rPr lang="en-US" dirty="0" err="1" smtClean="0"/>
              <a:t>Visvabharati</a:t>
            </a:r>
            <a:r>
              <a:rPr lang="en-US" dirty="0" smtClean="0"/>
              <a:t> Varanasi. </a:t>
            </a:r>
            <a:r>
              <a:rPr lang="en-US" dirty="0" err="1" smtClean="0"/>
              <a:t>Trutiya</a:t>
            </a:r>
            <a:r>
              <a:rPr lang="en-US" dirty="0" smtClean="0"/>
              <a:t> </a:t>
            </a:r>
            <a:r>
              <a:rPr lang="en-US" dirty="0" err="1" smtClean="0"/>
              <a:t>Sthana</a:t>
            </a:r>
            <a:r>
              <a:rPr lang="en-US" dirty="0" smtClean="0"/>
              <a:t> 53/3, pg. no. 478</a:t>
            </a:r>
            <a:endParaRPr lang="en-US" dirty="0" smtClean="0"/>
          </a:p>
          <a:p>
            <a:r>
              <a:rPr lang="en-US" dirty="0" smtClean="0"/>
              <a:t>20) </a:t>
            </a:r>
            <a:r>
              <a:rPr lang="en-US" dirty="0" err="1" smtClean="0"/>
              <a:t>Konar</a:t>
            </a:r>
            <a:r>
              <a:rPr lang="en-US" dirty="0" smtClean="0"/>
              <a:t> </a:t>
            </a:r>
            <a:r>
              <a:rPr lang="en-US" dirty="0" err="1" smtClean="0"/>
              <a:t>Hiralal</a:t>
            </a:r>
            <a:r>
              <a:rPr lang="en-US" dirty="0" smtClean="0"/>
              <a:t>, D C </a:t>
            </a:r>
            <a:r>
              <a:rPr lang="en-US" dirty="0" err="1" smtClean="0"/>
              <a:t>Dutta’s</a:t>
            </a:r>
            <a:r>
              <a:rPr lang="en-US" dirty="0" smtClean="0"/>
              <a:t> Textbook of Obstetrics, 9 </a:t>
            </a:r>
            <a:r>
              <a:rPr lang="en-US" dirty="0" err="1" smtClean="0"/>
              <a:t>th</a:t>
            </a:r>
            <a:r>
              <a:rPr lang="en-US" dirty="0" smtClean="0"/>
              <a:t> edition 2018, </a:t>
            </a:r>
            <a:r>
              <a:rPr lang="en-US" dirty="0" err="1" smtClean="0"/>
              <a:t>Jaypee</a:t>
            </a:r>
            <a:r>
              <a:rPr lang="en-US" dirty="0" smtClean="0"/>
              <a:t> Brothers Medical Publishers(p)Ltd New Delhi, pg. no.14113</a:t>
            </a:r>
            <a:endParaRPr lang="en-US" dirty="0" smtClean="0"/>
          </a:p>
          <a:p>
            <a:r>
              <a:rPr lang="en-US" dirty="0" smtClean="0"/>
              <a:t>21) </a:t>
            </a:r>
            <a:r>
              <a:rPr lang="en-US" dirty="0" err="1" smtClean="0"/>
              <a:t>Acharya</a:t>
            </a:r>
            <a:r>
              <a:rPr lang="en-US" dirty="0" smtClean="0"/>
              <a:t> P.V. Sharma, </a:t>
            </a:r>
            <a:r>
              <a:rPr lang="en-US" dirty="0" err="1" smtClean="0"/>
              <a:t>Dravyaguna</a:t>
            </a:r>
            <a:r>
              <a:rPr lang="en-US" dirty="0" smtClean="0"/>
              <a:t> </a:t>
            </a:r>
            <a:r>
              <a:rPr lang="en-US" dirty="0" err="1" smtClean="0"/>
              <a:t>vijnana</a:t>
            </a:r>
            <a:r>
              <a:rPr lang="en-US" dirty="0" smtClean="0"/>
              <a:t>, Reprint 2005 </a:t>
            </a:r>
            <a:r>
              <a:rPr lang="en-US" dirty="0" err="1" smtClean="0"/>
              <a:t>Chaukhambha</a:t>
            </a:r>
            <a:r>
              <a:rPr lang="en-US" dirty="0" smtClean="0"/>
              <a:t> </a:t>
            </a:r>
            <a:r>
              <a:rPr lang="en-US" dirty="0" err="1" smtClean="0"/>
              <a:t>Bharati</a:t>
            </a:r>
            <a:r>
              <a:rPr lang="en-US" dirty="0" smtClean="0"/>
              <a:t> Academy Varanasi, pg. no.28, 370,75, 331, 355, 753, 562.</a:t>
            </a:r>
            <a:endParaRPr lang="en-US" dirty="0" smtClean="0"/>
          </a:p>
          <a:p>
            <a:r>
              <a:rPr lang="en-US" dirty="0" smtClean="0"/>
              <a:t>22) </a:t>
            </a:r>
            <a:r>
              <a:rPr lang="en-US" dirty="0" err="1" smtClean="0"/>
              <a:t>Kanojiya</a:t>
            </a:r>
            <a:r>
              <a:rPr lang="en-US" dirty="0" smtClean="0"/>
              <a:t> </a:t>
            </a:r>
            <a:r>
              <a:rPr lang="en-US" dirty="0" err="1" smtClean="0"/>
              <a:t>Rajni</a:t>
            </a:r>
            <a:r>
              <a:rPr lang="en-US" dirty="0" smtClean="0"/>
              <a:t>, role of </a:t>
            </a:r>
            <a:r>
              <a:rPr lang="en-US" dirty="0" err="1" smtClean="0"/>
              <a:t>karpasabeeja</a:t>
            </a:r>
            <a:r>
              <a:rPr lang="en-US" dirty="0" smtClean="0"/>
              <a:t> </a:t>
            </a:r>
            <a:r>
              <a:rPr lang="en-US" dirty="0" err="1" smtClean="0"/>
              <a:t>churna</a:t>
            </a:r>
            <a:r>
              <a:rPr lang="en-US" dirty="0" smtClean="0"/>
              <a:t> in the treatment of </a:t>
            </a:r>
            <a:r>
              <a:rPr lang="en-US" dirty="0" err="1" smtClean="0"/>
              <a:t>Stanya</a:t>
            </a:r>
            <a:r>
              <a:rPr lang="en-US" dirty="0" smtClean="0"/>
              <a:t> </a:t>
            </a:r>
            <a:r>
              <a:rPr lang="en-US" dirty="0" err="1" smtClean="0"/>
              <a:t>Kshaya</a:t>
            </a:r>
            <a:r>
              <a:rPr lang="en-US" dirty="0" smtClean="0"/>
              <a:t>- A pilot study, International </a:t>
            </a:r>
            <a:r>
              <a:rPr lang="en-US" dirty="0" err="1" smtClean="0"/>
              <a:t>Ayurvedic</a:t>
            </a:r>
            <a:r>
              <a:rPr lang="en-US" dirty="0" smtClean="0"/>
              <a:t> Medical Journal, September 2020, ISSN: 5091, http://www.iamj.in/current_isse/images/upload/4310_4316_1.pdf</a:t>
            </a:r>
            <a:endParaRPr lang="en-US" dirty="0" smtClean="0"/>
          </a:p>
          <a:p>
            <a:r>
              <a:rPr lang="en-US" dirty="0" smtClean="0"/>
              <a:t>23) https://dravyagunatvpm.wordpress.com/e-ayupharmacopoeia-of-india/ API- Part 1 Vol-3, Vol-4 Monographs.</a:t>
            </a:r>
            <a:endParaRPr lang="en-US" dirty="0" smtClean="0"/>
          </a:p>
          <a:p>
            <a:r>
              <a:rPr lang="en-US" dirty="0" smtClean="0"/>
              <a:t>24) Dr. </a:t>
            </a:r>
            <a:r>
              <a:rPr lang="en-US" dirty="0" err="1" smtClean="0"/>
              <a:t>Srivastava</a:t>
            </a:r>
            <a:r>
              <a:rPr lang="en-US" dirty="0" smtClean="0"/>
              <a:t> </a:t>
            </a:r>
            <a:r>
              <a:rPr lang="en-US" dirty="0" err="1" smtClean="0"/>
              <a:t>Shailaja</a:t>
            </a:r>
            <a:r>
              <a:rPr lang="en-US" dirty="0" smtClean="0"/>
              <a:t> </a:t>
            </a:r>
            <a:r>
              <a:rPr lang="en-US" dirty="0" err="1" smtClean="0"/>
              <a:t>Sharangdhar</a:t>
            </a:r>
            <a:r>
              <a:rPr lang="en-US" dirty="0" smtClean="0"/>
              <a:t> Samhita, </a:t>
            </a:r>
            <a:r>
              <a:rPr lang="en-US" dirty="0" err="1" smtClean="0"/>
              <a:t>Jiwanprada</a:t>
            </a:r>
            <a:r>
              <a:rPr lang="en-US" dirty="0" smtClean="0"/>
              <a:t> Hindi Commentary, 3 rd Edition 2003, </a:t>
            </a:r>
            <a:r>
              <a:rPr lang="en-US" dirty="0" err="1" smtClean="0"/>
              <a:t>Chaukhamba</a:t>
            </a:r>
            <a:r>
              <a:rPr lang="en-US" dirty="0" smtClean="0"/>
              <a:t> </a:t>
            </a:r>
            <a:r>
              <a:rPr lang="en-US" dirty="0" err="1" smtClean="0"/>
              <a:t>OrientaliaVaranasi</a:t>
            </a:r>
            <a:r>
              <a:rPr lang="en-US" dirty="0" smtClean="0"/>
              <a:t>, </a:t>
            </a:r>
            <a:r>
              <a:rPr lang="en-US" dirty="0" err="1" smtClean="0"/>
              <a:t>Madhyama</a:t>
            </a:r>
            <a:r>
              <a:rPr lang="en-US" dirty="0" smtClean="0"/>
              <a:t> </a:t>
            </a:r>
            <a:r>
              <a:rPr lang="en-US" dirty="0" err="1" smtClean="0"/>
              <a:t>Khanda</a:t>
            </a:r>
            <a:r>
              <a:rPr lang="en-US" dirty="0" smtClean="0"/>
              <a:t> 6/1, </a:t>
            </a:r>
            <a:r>
              <a:rPr lang="en-US" dirty="0" err="1" smtClean="0"/>
              <a:t>pg.no</a:t>
            </a:r>
            <a:r>
              <a:rPr lang="en-US" dirty="0" smtClean="0"/>
              <a:t>. 173</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0"/>
            <a:ext cx="10210800" cy="3276600"/>
          </a:xfrm>
        </p:spPr>
        <p:txBody>
          <a:bodyPr>
            <a:normAutofit/>
          </a:bodyPr>
          <a:lstStyle/>
          <a:p>
            <a:r>
              <a:rPr lang="en-US" sz="9600" b="1" dirty="0" smtClean="0">
                <a:latin typeface="Algerian" panose="04020705040A02060702" pitchFamily="82" charset="0"/>
              </a:rPr>
              <a:t> THANK YOU</a:t>
            </a:r>
            <a:br>
              <a:rPr lang="en-US" sz="9600" dirty="0" smtClean="0">
                <a:latin typeface="Algerian" panose="04020705040A02060702" pitchFamily="82" charset="0"/>
              </a:rPr>
            </a:br>
            <a:endParaRPr lang="en-US"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lnSpcReduction="10000"/>
          </a:bodyPr>
          <a:lstStyle/>
          <a:p>
            <a:pPr algn="just"/>
            <a:r>
              <a:rPr lang="en-IN" sz="2400" i="1" dirty="0" err="1" smtClean="0">
                <a:solidFill>
                  <a:srgbClr val="000000"/>
                </a:solidFill>
                <a:latin typeface="Times New Roman" panose="02020603050405020304" pitchFamily="18" charset="0"/>
                <a:ea typeface="Times New Roman" panose="02020603050405020304" pitchFamily="18" charset="0"/>
              </a:rPr>
              <a:t>Stanya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Sampat</a:t>
            </a:r>
            <a:r>
              <a:rPr lang="" altLang="en-IN" sz="2400" i="1" dirty="0" err="1" smtClean="0">
                <a:solidFill>
                  <a:srgbClr val="000000"/>
                </a:solidFill>
                <a:latin typeface="Times New Roman" panose="02020603050405020304" pitchFamily="18" charset="0"/>
                <a:ea typeface="Times New Roman" panose="02020603050405020304" pitchFamily="18" charset="0"/>
              </a:rPr>
              <a:t>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dirty="0" smtClean="0">
                <a:solidFill>
                  <a:srgbClr val="000000"/>
                </a:solidFill>
                <a:latin typeface="Times New Roman" panose="02020603050405020304" pitchFamily="18" charset="0"/>
                <a:ea typeface="Times New Roman" panose="02020603050405020304" pitchFamily="18" charset="0"/>
              </a:rPr>
              <a:t>and </a:t>
            </a:r>
            <a:r>
              <a:rPr lang="en-IN" sz="2400" i="1" dirty="0" err="1" smtClean="0">
                <a:solidFill>
                  <a:srgbClr val="000000"/>
                </a:solidFill>
                <a:latin typeface="Times New Roman" panose="02020603050405020304" pitchFamily="18" charset="0"/>
                <a:ea typeface="Times New Roman" panose="02020603050405020304" pitchFamily="18" charset="0"/>
              </a:rPr>
              <a:t>Stana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Sampat</a:t>
            </a:r>
            <a:r>
              <a:rPr lang="" altLang="en-IN" sz="2400" i="1" dirty="0" err="1" smtClean="0">
                <a:solidFill>
                  <a:srgbClr val="000000"/>
                </a:solidFill>
                <a:latin typeface="Times New Roman" panose="02020603050405020304" pitchFamily="18" charset="0"/>
                <a:ea typeface="Times New Roman" panose="02020603050405020304" pitchFamily="18" charset="0"/>
              </a:rPr>
              <a:t>a</a:t>
            </a:r>
            <a:r>
              <a:rPr lang="en-IN" sz="2400" dirty="0" smtClean="0">
                <a:solidFill>
                  <a:srgbClr val="000000"/>
                </a:solidFill>
                <a:latin typeface="Times New Roman" panose="02020603050405020304" pitchFamily="18" charset="0"/>
                <a:ea typeface="Times New Roman" panose="02020603050405020304" pitchFamily="18" charset="0"/>
              </a:rPr>
              <a:t> are elaborately explained in the classics. The causes of </a:t>
            </a:r>
            <a:r>
              <a:rPr lang="" altLang="en-IN" sz="2400" dirty="0" smtClean="0">
                <a:solidFill>
                  <a:srgbClr val="000000"/>
                </a:solidFill>
                <a:latin typeface="Times New Roman" panose="02020603050405020304" pitchFamily="18" charset="0"/>
                <a:ea typeface="Times New Roman" panose="02020603050405020304" pitchFamily="18" charset="0"/>
              </a:rPr>
              <a:t>S</a:t>
            </a:r>
            <a:r>
              <a:rPr lang="en-IN" sz="2400" i="1" dirty="0" err="1" smtClean="0">
                <a:solidFill>
                  <a:srgbClr val="000000"/>
                </a:solidFill>
                <a:latin typeface="Times New Roman" panose="02020603050405020304" pitchFamily="18" charset="0"/>
                <a:ea typeface="Times New Roman" panose="02020603050405020304" pitchFamily="18" charset="0"/>
              </a:rPr>
              <a:t>tanya</a:t>
            </a:r>
            <a:r>
              <a:rPr lang="en-IN" sz="2400" i="1" dirty="0" smtClean="0">
                <a:solidFill>
                  <a:srgbClr val="000000"/>
                </a:solidFill>
                <a:latin typeface="Times New Roman" panose="02020603050405020304" pitchFamily="18" charset="0"/>
                <a:ea typeface="Times New Roman" panose="02020603050405020304" pitchFamily="18" charset="0"/>
              </a:rPr>
              <a:t> </a:t>
            </a:r>
            <a:r>
              <a:rPr lang="" altLang="en-IN" sz="2400" i="1" dirty="0" smtClean="0">
                <a:solidFill>
                  <a:srgbClr val="000000"/>
                </a:solidFill>
                <a:latin typeface="Times New Roman" panose="02020603050405020304" pitchFamily="18" charset="0"/>
                <a:ea typeface="Times New Roman" panose="02020603050405020304" pitchFamily="18" charset="0"/>
              </a:rPr>
              <a:t>K</a:t>
            </a:r>
            <a:r>
              <a:rPr lang="en-IN" sz="2400" i="1" dirty="0" err="1" smtClean="0">
                <a:solidFill>
                  <a:srgbClr val="000000"/>
                </a:solidFill>
                <a:latin typeface="Times New Roman" panose="02020603050405020304" pitchFamily="18" charset="0"/>
                <a:ea typeface="Times New Roman" panose="02020603050405020304" pitchFamily="18" charset="0"/>
              </a:rPr>
              <a:t>shaya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dirty="0" smtClean="0">
                <a:solidFill>
                  <a:srgbClr val="000000"/>
                </a:solidFill>
                <a:latin typeface="Times New Roman" panose="02020603050405020304" pitchFamily="18" charset="0"/>
                <a:ea typeface="Times New Roman" panose="02020603050405020304" pitchFamily="18" charset="0"/>
              </a:rPr>
              <a:t>are multi-factorial in nature explained by various </a:t>
            </a:r>
            <a:r>
              <a:rPr lang="en-IN" sz="2400" i="1" dirty="0" smtClean="0">
                <a:solidFill>
                  <a:srgbClr val="000000"/>
                </a:solidFill>
                <a:latin typeface="Times New Roman" panose="02020603050405020304" pitchFamily="18" charset="0"/>
                <a:ea typeface="Times New Roman" panose="02020603050405020304" pitchFamily="18" charset="0"/>
              </a:rPr>
              <a:t>Acharyas</a:t>
            </a:r>
            <a:r>
              <a:rPr lang="en-IN" sz="2400" i="1" baseline="30000" dirty="0" smtClean="0">
                <a:solidFill>
                  <a:srgbClr val="000000"/>
                </a:solidFill>
                <a:latin typeface="Times New Roman" panose="02020603050405020304" pitchFamily="18" charset="0"/>
                <a:ea typeface="Times New Roman" panose="02020603050405020304" pitchFamily="18" charset="0"/>
              </a:rPr>
              <a:t>6,7,8,9,10</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dirty="0" smtClean="0">
                <a:solidFill>
                  <a:srgbClr val="000000"/>
                </a:solidFill>
                <a:latin typeface="Times New Roman" panose="02020603050405020304" pitchFamily="18" charset="0"/>
                <a:ea typeface="Times New Roman" panose="02020603050405020304" pitchFamily="18" charset="0"/>
              </a:rPr>
              <a:t>such as </a:t>
            </a:r>
            <a:r>
              <a:rPr lang="en-IN" sz="2400" i="1" dirty="0" err="1" smtClean="0">
                <a:solidFill>
                  <a:srgbClr val="000000"/>
                </a:solidFill>
                <a:latin typeface="Times New Roman" panose="02020603050405020304" pitchFamily="18" charset="0"/>
                <a:ea typeface="Times New Roman" panose="02020603050405020304" pitchFamily="18" charset="0"/>
              </a:rPr>
              <a:t>Ati</a:t>
            </a:r>
            <a:r>
              <a:rPr lang="en-IN" sz="2400"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Shrama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Langhana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Ruksha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Annapana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Krodha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Shoka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dirty="0" smtClean="0">
                <a:solidFill>
                  <a:srgbClr val="000000"/>
                </a:solidFill>
                <a:latin typeface="Times New Roman" panose="02020603050405020304" pitchFamily="18" charset="0"/>
                <a:ea typeface="Times New Roman" panose="02020603050405020304" pitchFamily="18" charset="0"/>
              </a:rPr>
              <a:t>and </a:t>
            </a:r>
            <a:r>
              <a:rPr lang="en-IN" sz="2400" i="1" dirty="0" err="1" smtClean="0">
                <a:solidFill>
                  <a:srgbClr val="000000"/>
                </a:solidFill>
                <a:latin typeface="Times New Roman" panose="02020603050405020304" pitchFamily="18" charset="0"/>
                <a:ea typeface="Times New Roman" panose="02020603050405020304" pitchFamily="18" charset="0"/>
              </a:rPr>
              <a:t>Avatsalya</a:t>
            </a:r>
            <a:r>
              <a:rPr lang="en-IN" sz="2400" dirty="0" smtClean="0">
                <a:solidFill>
                  <a:srgbClr val="000000"/>
                </a:solidFill>
                <a:latin typeface="Times New Roman" panose="02020603050405020304" pitchFamily="18" charset="0"/>
                <a:ea typeface="Times New Roman" panose="02020603050405020304" pitchFamily="18" charset="0"/>
              </a:rPr>
              <a:t>. Main factors involved in </a:t>
            </a:r>
            <a:r>
              <a:rPr lang="en-IN" sz="2400" i="1" dirty="0" err="1" smtClean="0">
                <a:solidFill>
                  <a:srgbClr val="000000"/>
                </a:solidFill>
                <a:latin typeface="Times New Roman" panose="02020603050405020304" pitchFamily="18" charset="0"/>
                <a:ea typeface="Times New Roman" panose="02020603050405020304" pitchFamily="18" charset="0"/>
              </a:rPr>
              <a:t>Stanya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Kshaya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dirty="0" smtClean="0">
                <a:solidFill>
                  <a:srgbClr val="000000"/>
                </a:solidFill>
                <a:latin typeface="Times New Roman" panose="02020603050405020304" pitchFamily="18" charset="0"/>
                <a:ea typeface="Times New Roman" panose="02020603050405020304" pitchFamily="18" charset="0"/>
              </a:rPr>
              <a:t>are </a:t>
            </a:r>
            <a:r>
              <a:rPr lang="en-IN" sz="2400" i="1" dirty="0" smtClean="0">
                <a:solidFill>
                  <a:srgbClr val="000000"/>
                </a:solidFill>
                <a:latin typeface="Times New Roman" panose="02020603050405020304" pitchFamily="18" charset="0"/>
                <a:ea typeface="Times New Roman" panose="02020603050405020304" pitchFamily="18" charset="0"/>
              </a:rPr>
              <a:t>Vata-</a:t>
            </a:r>
            <a:r>
              <a:rPr lang="en-IN" sz="2400" i="1" dirty="0" err="1" smtClean="0">
                <a:solidFill>
                  <a:srgbClr val="000000"/>
                </a:solidFill>
                <a:latin typeface="Times New Roman" panose="02020603050405020304" pitchFamily="18" charset="0"/>
                <a:ea typeface="Times New Roman" panose="02020603050405020304" pitchFamily="18" charset="0"/>
              </a:rPr>
              <a:t>pitta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Dosha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dirty="0" smtClean="0">
                <a:solidFill>
                  <a:srgbClr val="000000"/>
                </a:solidFill>
                <a:latin typeface="Times New Roman" panose="02020603050405020304" pitchFamily="18" charset="0"/>
                <a:ea typeface="Times New Roman" panose="02020603050405020304" pitchFamily="18" charset="0"/>
              </a:rPr>
              <a:t>aggravation leading to </a:t>
            </a:r>
            <a:r>
              <a:rPr lang="en-IN" sz="2400" i="1" dirty="0" err="1" smtClean="0">
                <a:solidFill>
                  <a:srgbClr val="000000"/>
                </a:solidFill>
                <a:latin typeface="Times New Roman" panose="02020603050405020304" pitchFamily="18" charset="0"/>
                <a:ea typeface="Times New Roman" panose="02020603050405020304" pitchFamily="18" charset="0"/>
              </a:rPr>
              <a:t>Stanya</a:t>
            </a:r>
            <a:r>
              <a:rPr lang="en-IN" sz="2400" i="1" dirty="0" smtClean="0">
                <a:solidFill>
                  <a:srgbClr val="000000"/>
                </a:solidFill>
                <a:latin typeface="Times New Roman" panose="02020603050405020304" pitchFamily="18" charset="0"/>
                <a:ea typeface="Times New Roman" panose="02020603050405020304" pitchFamily="18" charset="0"/>
              </a:rPr>
              <a:t> </a:t>
            </a:r>
            <a:r>
              <a:rPr lang="en-IN" sz="2400" i="1" dirty="0" err="1" smtClean="0">
                <a:solidFill>
                  <a:srgbClr val="000000"/>
                </a:solidFill>
                <a:latin typeface="Times New Roman" panose="02020603050405020304" pitchFamily="18" charset="0"/>
                <a:ea typeface="Times New Roman" panose="02020603050405020304" pitchFamily="18" charset="0"/>
              </a:rPr>
              <a:t>Kshaya</a:t>
            </a:r>
            <a:r>
              <a:rPr lang="en-IN" sz="2400" i="1" dirty="0" smtClean="0">
                <a:solidFill>
                  <a:srgbClr val="000000"/>
                </a:solidFill>
                <a:latin typeface="Times New Roman" panose="02020603050405020304" pitchFamily="18" charset="0"/>
                <a:ea typeface="Times New Roman" panose="02020603050405020304" pitchFamily="18" charset="0"/>
              </a:rPr>
              <a:t>.</a:t>
            </a:r>
            <a:endParaRPr lang="en-IN" sz="2400" i="1" dirty="0" smtClean="0">
              <a:solidFill>
                <a:srgbClr val="000000"/>
              </a:solidFill>
              <a:latin typeface="Times New Roman" panose="02020603050405020304" pitchFamily="18" charset="0"/>
              <a:ea typeface="Times New Roman" panose="02020603050405020304" pitchFamily="18" charset="0"/>
            </a:endParaRPr>
          </a:p>
          <a:p>
            <a:pPr algn="just"/>
            <a:r>
              <a:rPr lang="en-IN" sz="2400" dirty="0" err="1" smtClean="0">
                <a:latin typeface="Times New Roman" panose="02020603050405020304" pitchFamily="18" charset="0"/>
                <a:cs typeface="Times New Roman" panose="02020603050405020304" pitchFamily="18" charset="0"/>
              </a:rPr>
              <a:t>Ayurveda</a:t>
            </a:r>
            <a:r>
              <a:rPr lang="en-IN" sz="2400" dirty="0" smtClean="0">
                <a:latin typeface="Times New Roman" panose="02020603050405020304" pitchFamily="18" charset="0"/>
                <a:cs typeface="Times New Roman" panose="02020603050405020304" pitchFamily="18" charset="0"/>
              </a:rPr>
              <a:t> advocates a large number of drugs and formulations. </a:t>
            </a:r>
            <a:r>
              <a:rPr lang="en-US" sz="2400" i="1" dirty="0" err="1" smtClean="0">
                <a:latin typeface="Times New Roman" panose="02020603050405020304" pitchFamily="18" charset="0"/>
                <a:cs typeface="Times New Roman" panose="02020603050405020304" pitchFamily="18" charset="0"/>
              </a:rPr>
              <a:t>Musta</a:t>
            </a:r>
            <a:r>
              <a:rPr lang="en-US" sz="2400" i="1" dirty="0" smtClean="0">
                <a:latin typeface="Times New Roman" panose="02020603050405020304" pitchFamily="18" charset="0"/>
                <a:cs typeface="Times New Roman" panose="02020603050405020304" pitchFamily="18" charset="0"/>
              </a:rPr>
              <a:t> Churna</a:t>
            </a:r>
            <a:r>
              <a:rPr lang="en-US" sz="2400" i="1" baseline="30000" dirty="0" smtClean="0">
                <a:latin typeface="Times New Roman" panose="02020603050405020304" pitchFamily="18" charset="0"/>
                <a:cs typeface="Times New Roman" panose="02020603050405020304" pitchFamily="18" charset="0"/>
              </a:rPr>
              <a:t>11</a:t>
            </a:r>
            <a:r>
              <a:rPr lang="en-US" sz="2400" dirty="0" smtClean="0">
                <a:latin typeface="Times New Roman" panose="02020603050405020304" pitchFamily="18" charset="0"/>
                <a:cs typeface="Times New Roman" panose="02020603050405020304" pitchFamily="18" charset="0"/>
              </a:rPr>
              <a:t> is  explained in </a:t>
            </a:r>
            <a:r>
              <a:rPr lang="en-US" sz="2400" i="1" dirty="0" err="1" smtClean="0">
                <a:latin typeface="Times New Roman" panose="02020603050405020304" pitchFamily="18" charset="0"/>
                <a:cs typeface="Times New Roman" panose="02020603050405020304" pitchFamily="18" charset="0"/>
              </a:rPr>
              <a:t>Chakradatta</a:t>
            </a:r>
            <a:r>
              <a:rPr lang="en-US" sz="2400" dirty="0" smtClean="0">
                <a:latin typeface="Times New Roman" panose="02020603050405020304" pitchFamily="18" charset="0"/>
                <a:cs typeface="Times New Roman" panose="02020603050405020304" pitchFamily="18" charset="0"/>
              </a:rPr>
              <a:t> where as </a:t>
            </a:r>
            <a:r>
              <a:rPr lang="en-US" sz="2400" i="1" dirty="0" err="1" smtClean="0">
                <a:latin typeface="Times New Roman" panose="02020603050405020304" pitchFamily="18" charset="0"/>
                <a:cs typeface="Times New Roman" panose="02020603050405020304" pitchFamily="18" charset="0"/>
              </a:rPr>
              <a:t>Shatavari</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Churna</a:t>
            </a:r>
            <a:r>
              <a:rPr lang="en-US" sz="2400" i="1" baseline="30000" dirty="0" smtClean="0">
                <a:latin typeface="Times New Roman" panose="02020603050405020304" pitchFamily="18" charset="0"/>
                <a:cs typeface="Times New Roman" panose="02020603050405020304" pitchFamily="18" charset="0"/>
              </a:rPr>
              <a:t>12</a:t>
            </a:r>
            <a:r>
              <a:rPr lang="en-US" sz="2400" dirty="0" smtClean="0">
                <a:latin typeface="Times New Roman" panose="02020603050405020304" pitchFamily="18" charset="0"/>
                <a:cs typeface="Times New Roman" panose="02020603050405020304" pitchFamily="18" charset="0"/>
              </a:rPr>
              <a:t> is explained in</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Sushruta</a:t>
            </a:r>
            <a:r>
              <a:rPr lang="en-US" sz="2400" i="1" dirty="0" smtClean="0">
                <a:latin typeface="Times New Roman" panose="02020603050405020304" pitchFamily="18" charset="0"/>
                <a:cs typeface="Times New Roman" panose="02020603050405020304" pitchFamily="18" charset="0"/>
              </a:rPr>
              <a:t> Samhita</a:t>
            </a:r>
            <a:r>
              <a:rPr lang="en-US" sz="2400" dirty="0" smtClean="0">
                <a:latin typeface="Times New Roman" panose="02020603050405020304" pitchFamily="18" charset="0"/>
                <a:cs typeface="Times New Roman" panose="02020603050405020304" pitchFamily="18" charset="0"/>
              </a:rPr>
              <a:t>. Both of them are </a:t>
            </a:r>
            <a:r>
              <a:rPr lang="en-US" sz="2400" i="1" dirty="0" err="1" smtClean="0">
                <a:latin typeface="Times New Roman" panose="02020603050405020304" pitchFamily="18" charset="0"/>
                <a:cs typeface="Times New Roman" panose="02020603050405020304" pitchFamily="18" charset="0"/>
              </a:rPr>
              <a:t>Stanya</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Janana</a:t>
            </a:r>
            <a:r>
              <a:rPr lang="en-US" sz="2400" dirty="0" smtClean="0">
                <a:latin typeface="Times New Roman" panose="02020603050405020304" pitchFamily="18" charset="0"/>
                <a:cs typeface="Times New Roman" panose="02020603050405020304" pitchFamily="18" charset="0"/>
              </a:rPr>
              <a:t> in nature</a:t>
            </a:r>
            <a:r>
              <a:rPr lang="en-IN" sz="2400" dirty="0" smtClean="0">
                <a:latin typeface="Times New Roman" panose="02020603050405020304" pitchFamily="18" charset="0"/>
                <a:cs typeface="Times New Roman" panose="02020603050405020304" pitchFamily="18" charset="0"/>
              </a:rPr>
              <a:t>. Hence, an attempt is made to see the probable mode of action and the effect of </a:t>
            </a:r>
            <a:r>
              <a:rPr lang="en-IN" sz="2400" i="1" dirty="0" err="1" smtClean="0">
                <a:latin typeface="Times New Roman" panose="02020603050405020304" pitchFamily="18" charset="0"/>
                <a:cs typeface="Times New Roman" panose="02020603050405020304" pitchFamily="18" charset="0"/>
              </a:rPr>
              <a:t>Musta</a:t>
            </a:r>
            <a:r>
              <a:rPr lang="en-IN" sz="2400" i="1" dirty="0" smtClean="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Churna</a:t>
            </a:r>
            <a:r>
              <a:rPr lang="en-IN" sz="2400" dirty="0" smtClean="0">
                <a:latin typeface="Times New Roman" panose="02020603050405020304" pitchFamily="18" charset="0"/>
                <a:cs typeface="Times New Roman" panose="02020603050405020304" pitchFamily="18" charset="0"/>
              </a:rPr>
              <a:t> in the management of </a:t>
            </a:r>
            <a:r>
              <a:rPr lang="en-IN" sz="2400" i="1" dirty="0" err="1" smtClean="0">
                <a:latin typeface="Times New Roman" panose="02020603050405020304" pitchFamily="18" charset="0"/>
                <a:cs typeface="Times New Roman" panose="02020603050405020304" pitchFamily="18" charset="0"/>
              </a:rPr>
              <a:t>Stanya</a:t>
            </a:r>
            <a:r>
              <a:rPr lang="en-IN" sz="2400" i="1" dirty="0" smtClean="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Kshaya</a:t>
            </a:r>
            <a:r>
              <a:rPr lang="en-I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IN" sz="2400" i="1" dirty="0" smtClean="0"/>
              <a:t> </a:t>
            </a:r>
            <a:endParaRPr lang="en-US"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95800" cy="639762"/>
          </a:xfrm>
        </p:spPr>
        <p:txBody>
          <a:bodyPr>
            <a:noAutofit/>
          </a:bodyPr>
          <a:lstStyle/>
          <a:p>
            <a:r>
              <a:rPr lang="en-IN" sz="2400" b="1" u="sng" dirty="0" smtClean="0">
                <a:latin typeface="Times New Roman" panose="02020603050405020304" pitchFamily="18" charset="0"/>
                <a:ea typeface="Calibri" panose="020F0502020204030204" pitchFamily="34" charset="0"/>
                <a:cs typeface="Mangal" panose="02040503050203030202" pitchFamily="18" charset="0"/>
              </a:rPr>
              <a:t>REVIEW OF LITERATURE</a:t>
            </a:r>
            <a:endParaRPr lang="en-US" sz="2400" dirty="0"/>
          </a:p>
        </p:txBody>
      </p:sp>
      <p:sp>
        <p:nvSpPr>
          <p:cNvPr id="3" name="Content Placeholder 2"/>
          <p:cNvSpPr>
            <a:spLocks noGrp="1"/>
          </p:cNvSpPr>
          <p:nvPr>
            <p:ph idx="1"/>
          </p:nvPr>
        </p:nvSpPr>
        <p:spPr>
          <a:xfrm>
            <a:off x="457200" y="1066800"/>
            <a:ext cx="8229600" cy="5410200"/>
          </a:xfrm>
        </p:spPr>
        <p:txBody>
          <a:bodyPr>
            <a:normAutofit fontScale="85000" lnSpcReduction="20000"/>
          </a:bodyPr>
          <a:lstStyle/>
          <a:p>
            <a:pPr lvl="0" algn="just">
              <a:lnSpc>
                <a:spcPct val="115000"/>
              </a:lnSpc>
              <a:spcBef>
                <a:spcPts val="0"/>
              </a:spcBef>
              <a:spcAft>
                <a:spcPts val="1000"/>
              </a:spcAft>
              <a:buFont typeface="+mj-lt"/>
              <a:buAutoNum type="arabicPeriod"/>
            </a:pPr>
            <a:r>
              <a:rPr lang="en-IN" sz="2800" b="1" u="sng" dirty="0" smtClean="0">
                <a:latin typeface="Times New Roman" panose="02020603050405020304" pitchFamily="18" charset="0"/>
                <a:ea typeface="Calibri" panose="020F0502020204030204" pitchFamily="34" charset="0"/>
                <a:cs typeface="Mangal" panose="02040503050203030202" pitchFamily="18" charset="0"/>
              </a:rPr>
              <a:t> DISEASE REVIEW</a:t>
            </a:r>
            <a:endParaRPr lang="en-IN" sz="2800" b="1" u="sng" dirty="0" smtClean="0">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15000"/>
              </a:lnSpc>
              <a:spcBef>
                <a:spcPts val="0"/>
              </a:spcBef>
              <a:spcAft>
                <a:spcPts val="1000"/>
              </a:spcAft>
              <a:buNone/>
            </a:pPr>
            <a:endParaRPr lang="en-US" sz="2800" dirty="0" smtClean="0">
              <a:latin typeface="Calibri" panose="020F0502020204030204" pitchFamily="34" charset="0"/>
              <a:ea typeface="Calibri" panose="020F0502020204030204" pitchFamily="34" charset="0"/>
              <a:cs typeface="Mangal" panose="02040503050203030202" pitchFamily="18" charset="0"/>
            </a:endParaRPr>
          </a:p>
          <a:p>
            <a:pPr lvl="0" algn="just">
              <a:lnSpc>
                <a:spcPct val="113000"/>
              </a:lnSpc>
              <a:spcBef>
                <a:spcPts val="1400"/>
              </a:spcBef>
              <a:buFont typeface="Arial" panose="020B0604020202020204" pitchFamily="34" charset="0"/>
              <a:buChar char="●"/>
            </a:pP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Nidana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of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Stanya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Kshaya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is mentioned in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Sushrut</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Samhita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Sharir</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Sthan</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6</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Ashtang</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Hrudaya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Uttartantra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7</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Ashtang</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Sangraha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Uttartantra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8</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Kashyap</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Samhita Sutra Sthana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9</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Bhavaprakash</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Purvakhand</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10</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a:t>
            </a:r>
            <a:endParaRPr lang="en-IN" sz="2600" dirty="0" smtClean="0">
              <a:latin typeface="Noto Sans Symbols"/>
              <a:ea typeface="Noto Sans Symbols"/>
              <a:cs typeface="Noto Sans Symbols"/>
            </a:endParaRPr>
          </a:p>
          <a:p>
            <a:pPr lvl="0" algn="just">
              <a:lnSpc>
                <a:spcPct val="113000"/>
              </a:lnSpc>
              <a:buFont typeface="Arial" panose="020B0604020202020204" pitchFamily="34" charset="0"/>
              <a:buChar char="●"/>
            </a:pP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Lakshana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of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Stanya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Kshaya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is mentioned in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Sushrut</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Samhita Sutra Sthan</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13</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Bhavaprakash</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Purvakhand</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10</a:t>
            </a:r>
            <a:endParaRPr lang="en-IN" sz="2600" dirty="0" smtClean="0">
              <a:latin typeface="Noto Sans Symbols"/>
              <a:ea typeface="Noto Sans Symbols"/>
              <a:cs typeface="Noto Sans Symbols"/>
            </a:endParaRPr>
          </a:p>
          <a:p>
            <a:pPr lvl="0" algn="just">
              <a:lnSpc>
                <a:spcPct val="113000"/>
              </a:lnSpc>
              <a:buFont typeface="Arial" panose="020B0604020202020204" pitchFamily="34" charset="0"/>
              <a:buChar char="●"/>
            </a:pP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Chikitsa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of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Stanya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Kshaya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is mentioned in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Charak</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Samhita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Sharir</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Sthana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14</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Sushrut</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Samhita’s</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Sutra Sthana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13</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Sharir</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Sthana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6</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Chikitsa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Sthana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15</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Ashtang</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Hrudaya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Uttartantra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7</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Ashtang</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Sangraha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Sutra Sthan</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16</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Kashyap</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Samhita in  Sutra Sthan</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9</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and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Siddhi</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Sthan</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17</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Bhavaprakash</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Purvakhand</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10</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Yogratnakar</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in Kshiradosha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18</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Harita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Samhita </a:t>
            </a:r>
            <a:r>
              <a:rPr lang="en-IN" sz="2600" dirty="0" err="1" smtClean="0">
                <a:solidFill>
                  <a:srgbClr val="000000"/>
                </a:solidFill>
                <a:latin typeface="Times New Roman" panose="02020603050405020304" pitchFamily="18" charset="0"/>
                <a:ea typeface="Times New Roman" panose="02020603050405020304" pitchFamily="18" charset="0"/>
                <a:cs typeface="Noto Sans Symbols"/>
              </a:rPr>
              <a:t>Trutiya</a:t>
            </a:r>
            <a:r>
              <a:rPr lang="en-IN" sz="2600" dirty="0" smtClean="0">
                <a:solidFill>
                  <a:srgbClr val="000000"/>
                </a:solidFill>
                <a:latin typeface="Times New Roman" panose="02020603050405020304" pitchFamily="18" charset="0"/>
                <a:ea typeface="Times New Roman" panose="02020603050405020304" pitchFamily="18" charset="0"/>
                <a:cs typeface="Noto Sans Symbols"/>
              </a:rPr>
              <a:t> Sthana</a:t>
            </a:r>
            <a:r>
              <a:rPr lang="en-IN" sz="2600" baseline="30000" dirty="0" smtClean="0">
                <a:solidFill>
                  <a:srgbClr val="000000"/>
                </a:solidFill>
                <a:latin typeface="Times New Roman" panose="02020603050405020304" pitchFamily="18" charset="0"/>
                <a:ea typeface="Times New Roman" panose="02020603050405020304" pitchFamily="18" charset="0"/>
                <a:cs typeface="Noto Sans Symbols"/>
              </a:rPr>
              <a:t>19</a:t>
            </a:r>
            <a:endParaRPr lang="en-IN" sz="2600" dirty="0" smtClean="0">
              <a:latin typeface="Noto Sans Symbols"/>
              <a:ea typeface="Noto Sans Symbols"/>
              <a:cs typeface="Noto Sans Symbols"/>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33400"/>
            <a:ext cx="8229600" cy="5592763"/>
          </a:xfrm>
        </p:spPr>
        <p:txBody>
          <a:bodyPr/>
          <a:lstStyle/>
          <a:p>
            <a:pPr>
              <a:lnSpc>
                <a:spcPct val="100000"/>
              </a:lnSpc>
              <a:spcBef>
                <a:spcPts val="0"/>
              </a:spcBef>
              <a:spcAft>
                <a:spcPts val="100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DESCRIPTION OF LACTATION </a:t>
            </a:r>
            <a:r>
              <a:rPr lang="en-IN" sz="2000" dirty="0" smtClean="0">
                <a:latin typeface="Times New Roman" panose="02020603050405020304" pitchFamily="18" charset="0"/>
                <a:ea typeface="Times New Roman" panose="02020603050405020304" pitchFamily="18" charset="0"/>
              </a:rPr>
              <a:t>FAILURE</a:t>
            </a:r>
            <a:r>
              <a:rPr lang="en-IN" sz="2000" baseline="30000" dirty="0" smtClean="0">
                <a:latin typeface="Times New Roman" panose="02020603050405020304" pitchFamily="18" charset="0"/>
                <a:ea typeface="Times New Roman" panose="02020603050405020304" pitchFamily="18" charset="0"/>
              </a:rPr>
              <a:t>20</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This is caused due to infrequent suckling, endogenous suppression of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prolactin</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Pain, anxiety and insecurity.</a:t>
            </a:r>
            <a:endParaRPr lang="en-IN" sz="2000" dirty="0" smtClean="0">
              <a:latin typeface="Times New Roman" panose="02020603050405020304" pitchFamily="18" charset="0"/>
            </a:endParaRPr>
          </a:p>
          <a:p>
            <a:endParaRPr lang="en-IN" sz="2000" dirty="0" smtClean="0">
              <a:latin typeface="Times New Roman" panose="02020603050405020304" pitchFamily="18" charset="0"/>
            </a:endParaRPr>
          </a:p>
          <a:p>
            <a:pPr marL="0" indent="0" algn="just">
              <a:lnSpc>
                <a:spcPct val="115000"/>
              </a:lnSpc>
              <a:spcAft>
                <a:spcPts val="0"/>
              </a:spcAft>
              <a:buNone/>
              <a:tabLst>
                <a:tab pos="3810000" algn="l"/>
              </a:tabLst>
            </a:pPr>
            <a:r>
              <a:rPr lang="en-IN" sz="2000" b="1" u="sng" dirty="0" smtClean="0">
                <a:latin typeface="Times New Roman" panose="02020603050405020304" pitchFamily="18" charset="0"/>
                <a:ea typeface="Times New Roman" panose="02020603050405020304" pitchFamily="18" charset="0"/>
                <a:cs typeface="Times New Roman" panose="02020603050405020304" pitchFamily="18" charset="0"/>
              </a:rPr>
              <a:t>DRUG REVIEW</a:t>
            </a:r>
            <a:r>
              <a:rPr lang="en-IN" sz="2000" b="1" u="sng" baseline="30000" dirty="0" smtClean="0">
                <a:latin typeface="Times New Roman" panose="02020603050405020304" pitchFamily="18" charset="0"/>
                <a:ea typeface="Times New Roman" panose="02020603050405020304" pitchFamily="18" charset="0"/>
                <a:cs typeface="Times New Roman" panose="02020603050405020304" pitchFamily="18" charset="0"/>
              </a:rPr>
              <a:t>21</a:t>
            </a:r>
            <a:r>
              <a:rPr lang="en-IN" sz="2000" b="1" u="sng"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buFont typeface="Arial" panose="020B0604020202020204" pitchFamily="34" charset="0"/>
              <a:buChar char="●"/>
            </a:pPr>
            <a:r>
              <a:rPr lang="en-IN" sz="2000" dirty="0" smtClean="0">
                <a:solidFill>
                  <a:srgbClr val="000000"/>
                </a:solidFill>
                <a:latin typeface="Times New Roman" panose="02020603050405020304" pitchFamily="18" charset="0"/>
                <a:ea typeface="Times New Roman" panose="02020603050405020304" pitchFamily="18" charset="0"/>
                <a:cs typeface="Noto Sans Symbols"/>
              </a:rPr>
              <a:t>The trial formulation</a:t>
            </a:r>
            <a:r>
              <a:rPr lang="en-IN" sz="2000" b="1"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err="1" smtClean="0">
                <a:solidFill>
                  <a:srgbClr val="000000"/>
                </a:solidFill>
                <a:latin typeface="Times New Roman" panose="02020603050405020304" pitchFamily="18" charset="0"/>
                <a:ea typeface="Times New Roman" panose="02020603050405020304" pitchFamily="18" charset="0"/>
                <a:cs typeface="Noto Sans Symbols"/>
              </a:rPr>
              <a:t>Musta</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b="1" i="1" dirty="0" smtClean="0">
                <a:solidFill>
                  <a:srgbClr val="000000"/>
                </a:solidFill>
                <a:latin typeface="Times New Roman" panose="02020603050405020304" pitchFamily="18" charset="0"/>
                <a:ea typeface="Times New Roman" panose="02020603050405020304" pitchFamily="18" charset="0"/>
                <a:cs typeface="Noto Sans Symbols"/>
              </a:rPr>
              <a:t>C</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hurna</a:t>
            </a:r>
            <a:r>
              <a:rPr lang="en-IN" sz="2000" i="1" baseline="30000" dirty="0" smtClean="0">
                <a:solidFill>
                  <a:srgbClr val="000000"/>
                </a:solidFill>
                <a:latin typeface="Times New Roman" panose="02020603050405020304" pitchFamily="18" charset="0"/>
                <a:ea typeface="Times New Roman" panose="02020603050405020304" pitchFamily="18" charset="0"/>
                <a:cs typeface="Noto Sans Symbols"/>
              </a:rPr>
              <a:t>11</a:t>
            </a:r>
            <a:r>
              <a:rPr lang="en-IN" sz="2000" b="1"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dirty="0" smtClean="0">
                <a:solidFill>
                  <a:srgbClr val="000000"/>
                </a:solidFill>
                <a:latin typeface="Times New Roman" panose="02020603050405020304" pitchFamily="18" charset="0"/>
                <a:ea typeface="Times New Roman" panose="02020603050405020304" pitchFamily="18" charset="0"/>
                <a:cs typeface="Noto Sans Symbols"/>
              </a:rPr>
              <a:t>explained in </a:t>
            </a:r>
            <a:r>
              <a:rPr lang="en-IN" sz="2000" b="1" i="1" dirty="0" err="1" smtClean="0">
                <a:solidFill>
                  <a:srgbClr val="000000"/>
                </a:solidFill>
                <a:latin typeface="Times New Roman" panose="02020603050405020304" pitchFamily="18" charset="0"/>
                <a:ea typeface="Times New Roman" panose="02020603050405020304" pitchFamily="18" charset="0"/>
                <a:cs typeface="Noto Sans Symbols"/>
              </a:rPr>
              <a:t>C</a:t>
            </a:r>
            <a:r>
              <a:rPr lang="en-IN" sz="2000" i="1" dirty="0" err="1" smtClean="0">
                <a:solidFill>
                  <a:srgbClr val="000000"/>
                </a:solidFill>
                <a:latin typeface="Times New Roman" panose="02020603050405020304" pitchFamily="18" charset="0"/>
                <a:ea typeface="Times New Roman" panose="02020603050405020304" pitchFamily="18" charset="0"/>
                <a:cs typeface="Noto Sans Symbols"/>
              </a:rPr>
              <a:t>hakradatta</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dirty="0" smtClean="0">
                <a:solidFill>
                  <a:srgbClr val="000000"/>
                </a:solidFill>
                <a:latin typeface="Times New Roman" panose="02020603050405020304" pitchFamily="18" charset="0"/>
                <a:ea typeface="Times New Roman" panose="02020603050405020304" pitchFamily="18" charset="0"/>
                <a:cs typeface="Noto Sans Symbols"/>
              </a:rPr>
              <a:t>in</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err="1" smtClean="0">
                <a:solidFill>
                  <a:srgbClr val="000000"/>
                </a:solidFill>
                <a:latin typeface="Times New Roman" panose="02020603050405020304" pitchFamily="18" charset="0"/>
                <a:ea typeface="Times New Roman" panose="02020603050405020304" pitchFamily="18" charset="0"/>
                <a:cs typeface="Noto Sans Symbols"/>
              </a:rPr>
              <a:t>Stree</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err="1" smtClean="0">
                <a:solidFill>
                  <a:srgbClr val="000000"/>
                </a:solidFill>
                <a:latin typeface="Times New Roman" panose="02020603050405020304" pitchFamily="18" charset="0"/>
                <a:ea typeface="Times New Roman" panose="02020603050405020304" pitchFamily="18" charset="0"/>
                <a:cs typeface="Noto Sans Symbols"/>
              </a:rPr>
              <a:t>Roga</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err="1" smtClean="0">
                <a:solidFill>
                  <a:srgbClr val="000000"/>
                </a:solidFill>
                <a:latin typeface="Times New Roman" panose="02020603050405020304" pitchFamily="18" charset="0"/>
                <a:ea typeface="Times New Roman" panose="02020603050405020304" pitchFamily="18" charset="0"/>
                <a:cs typeface="Noto Sans Symbols"/>
              </a:rPr>
              <a:t>Chikitsa</a:t>
            </a:r>
            <a:r>
              <a:rPr lang="en-IN" sz="2000" i="1" dirty="0" smtClean="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err="1" smtClean="0">
                <a:solidFill>
                  <a:srgbClr val="000000"/>
                </a:solidFill>
                <a:latin typeface="Times New Roman" panose="02020603050405020304" pitchFamily="18" charset="0"/>
                <a:ea typeface="Times New Roman" panose="02020603050405020304" pitchFamily="18" charset="0"/>
                <a:cs typeface="Noto Sans Symbols"/>
              </a:rPr>
              <a:t>Prakaran</a:t>
            </a:r>
            <a:r>
              <a:rPr lang="en-IN" sz="2400" i="1" dirty="0" smtClean="0">
                <a:solidFill>
                  <a:srgbClr val="000000"/>
                </a:solidFill>
                <a:latin typeface="Times New Roman" panose="02020603050405020304" pitchFamily="18" charset="0"/>
                <a:ea typeface="Times New Roman" panose="02020603050405020304" pitchFamily="18" charset="0"/>
                <a:cs typeface="Noto Sans Symbols"/>
              </a:rPr>
              <a:t>.</a:t>
            </a:r>
            <a:endParaRPr lang="en-IN" sz="2400" i="1" dirty="0" smtClean="0">
              <a:solidFill>
                <a:srgbClr val="000000"/>
              </a:solidFill>
              <a:latin typeface="Times New Roman" panose="02020603050405020304" pitchFamily="18" charset="0"/>
              <a:ea typeface="Times New Roman" panose="02020603050405020304" pitchFamily="18" charset="0"/>
              <a:cs typeface="Noto Sans Symbols"/>
            </a:endParaRPr>
          </a:p>
          <a:p>
            <a:pPr lvl="0" algn="just">
              <a:lnSpc>
                <a:spcPct val="115000"/>
              </a:lnSpc>
              <a:spcAft>
                <a:spcPts val="1000"/>
              </a:spcAft>
              <a:buFont typeface="Arial" panose="020B0604020202020204" pitchFamily="34" charset="0"/>
              <a:buChar char="●"/>
            </a:pPr>
            <a:endParaRPr lang="en-IN" sz="2000" dirty="0" smtClean="0">
              <a:latin typeface="Noto Sans Symbols"/>
              <a:ea typeface="Noto Sans Symbols"/>
              <a:cs typeface="Noto Sans Symbols"/>
            </a:endParaRPr>
          </a:p>
          <a:p>
            <a:endParaRPr lang="en-US" dirty="0"/>
          </a:p>
        </p:txBody>
      </p:sp>
      <p:graphicFrame>
        <p:nvGraphicFramePr>
          <p:cNvPr id="6" name="Table 5"/>
          <p:cNvGraphicFramePr>
            <a:graphicFrameLocks noGrp="1"/>
          </p:cNvGraphicFramePr>
          <p:nvPr/>
        </p:nvGraphicFramePr>
        <p:xfrm>
          <a:off x="609600" y="3505200"/>
          <a:ext cx="8153397" cy="2804160"/>
        </p:xfrm>
        <a:graphic>
          <a:graphicData uri="http://schemas.openxmlformats.org/drawingml/2006/table">
            <a:tbl>
              <a:tblPr firstRow="1" bandRow="1">
                <a:tableStyleId>{5C22544A-7EE6-4342-B048-85BDC9FD1C3A}</a:tableStyleId>
              </a:tblPr>
              <a:tblGrid>
                <a:gridCol w="905933"/>
                <a:gridCol w="905933"/>
                <a:gridCol w="905933"/>
                <a:gridCol w="905933"/>
                <a:gridCol w="905933"/>
                <a:gridCol w="905933"/>
                <a:gridCol w="905933"/>
                <a:gridCol w="905933"/>
                <a:gridCol w="905933"/>
              </a:tblGrid>
              <a:tr h="964502">
                <a:tc>
                  <a:txBody>
                    <a:bodyPr/>
                    <a:lstStyle/>
                    <a:p>
                      <a:pPr algn="just">
                        <a:lnSpc>
                          <a:spcPct val="115000"/>
                        </a:lnSpc>
                        <a:spcAft>
                          <a:spcPts val="0"/>
                        </a:spcAft>
                      </a:pPr>
                      <a:r>
                        <a:rPr lang="en-IN" sz="1600" dirty="0">
                          <a:effectLst/>
                        </a:rPr>
                        <a:t>SL. NO</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Ingredients</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Latin Name</a:t>
                      </a:r>
                      <a:endParaRPr lang="en-IN" sz="2000" dirty="0">
                        <a:effectLst/>
                      </a:endParaRPr>
                    </a:p>
                    <a:p>
                      <a:pPr algn="just">
                        <a:lnSpc>
                          <a:spcPct val="115000"/>
                        </a:lnSpc>
                        <a:spcAft>
                          <a:spcPts val="0"/>
                        </a:spcAft>
                      </a:pPr>
                      <a:r>
                        <a:rPr lang="en-IN" sz="1600" dirty="0">
                          <a:effectLst/>
                        </a:rPr>
                        <a:t>Family</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Rasa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Guna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a:effectLst/>
                        </a:rPr>
                        <a:t>Veerya</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a:effectLst/>
                        </a:rPr>
                        <a:t>Vipaka</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a:effectLst/>
                        </a:rPr>
                        <a:t>Part</a:t>
                      </a:r>
                      <a:endParaRPr lang="en-IN" sz="2000">
                        <a:effectLst/>
                      </a:endParaRPr>
                    </a:p>
                    <a:p>
                      <a:pPr algn="just">
                        <a:lnSpc>
                          <a:spcPct val="115000"/>
                        </a:lnSpc>
                        <a:spcAft>
                          <a:spcPts val="0"/>
                        </a:spcAft>
                      </a:pPr>
                      <a:r>
                        <a:rPr lang="en-IN" sz="1600">
                          <a:effectLst/>
                        </a:rPr>
                        <a:t>Used</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a:effectLst/>
                        </a:rPr>
                        <a:t>Doshaghnata &amp; Karma</a:t>
                      </a:r>
                      <a:endParaRPr lang="en-IN" sz="2000">
                        <a:effectLst/>
                      </a:endParaRPr>
                    </a:p>
                    <a:p>
                      <a:pPr algn="just">
                        <a:lnSpc>
                          <a:spcPct val="115000"/>
                        </a:lnSpc>
                        <a:spcAft>
                          <a:spcPts val="0"/>
                        </a:spcAft>
                      </a:pPr>
                      <a:r>
                        <a:rPr lang="en-IN" sz="1600" baseline="30000">
                          <a:effectLst/>
                        </a:rPr>
                        <a:t> </a:t>
                      </a:r>
                      <a:endParaRPr lang="en-IN" sz="2000">
                        <a:effectLst/>
                        <a:latin typeface="Calibri" panose="020F0502020204030204" pitchFamily="34" charset="0"/>
                        <a:ea typeface="Calibri" panose="020F0502020204030204" pitchFamily="34" charset="0"/>
                      </a:endParaRPr>
                    </a:p>
                  </a:txBody>
                  <a:tcPr marL="68580" marR="68580" marT="0" marB="0"/>
                </a:tc>
              </a:tr>
              <a:tr h="1550098">
                <a:tc>
                  <a:txBody>
                    <a:bodyPr/>
                    <a:lstStyle/>
                    <a:p>
                      <a:pPr algn="just">
                        <a:lnSpc>
                          <a:spcPct val="115000"/>
                        </a:lnSpc>
                        <a:spcAft>
                          <a:spcPts val="0"/>
                        </a:spcAft>
                      </a:pPr>
                      <a:r>
                        <a:rPr lang="en-IN" sz="1600">
                          <a:effectLst/>
                        </a:rPr>
                        <a:t>01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Musta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err="1">
                          <a:effectLst/>
                        </a:rPr>
                        <a:t>Cyperus</a:t>
                      </a:r>
                      <a:r>
                        <a:rPr lang="en-IN" sz="1600" dirty="0">
                          <a:effectLst/>
                        </a:rPr>
                        <a:t> </a:t>
                      </a:r>
                      <a:r>
                        <a:rPr lang="en-IN" sz="1600" dirty="0" err="1">
                          <a:effectLst/>
                        </a:rPr>
                        <a:t>rotundus</a:t>
                      </a:r>
                      <a:r>
                        <a:rPr lang="en-IN" sz="1600" dirty="0">
                          <a:effectLst/>
                        </a:rPr>
                        <a:t> </a:t>
                      </a:r>
                      <a:r>
                        <a:rPr lang="en-IN" sz="1600" dirty="0" err="1">
                          <a:effectLst/>
                        </a:rPr>
                        <a:t>linn</a:t>
                      </a:r>
                      <a:r>
                        <a:rPr lang="en-IN" sz="1600" dirty="0">
                          <a:effectLst/>
                        </a:rPr>
                        <a:t>.</a:t>
                      </a:r>
                      <a:endParaRPr lang="en-IN" sz="2000" dirty="0">
                        <a:effectLst/>
                      </a:endParaRPr>
                    </a:p>
                    <a:p>
                      <a:pPr algn="just">
                        <a:lnSpc>
                          <a:spcPct val="115000"/>
                        </a:lnSpc>
                        <a:spcAft>
                          <a:spcPts val="0"/>
                        </a:spcAft>
                      </a:pPr>
                      <a:r>
                        <a:rPr lang="en-IN" sz="1600" dirty="0">
                          <a:effectLst/>
                        </a:rPr>
                        <a:t>(Family- </a:t>
                      </a:r>
                      <a:r>
                        <a:rPr lang="en-IN" sz="1600" dirty="0" err="1">
                          <a:effectLst/>
                        </a:rPr>
                        <a:t>Cyperaceae</a:t>
                      </a:r>
                      <a:r>
                        <a:rPr lang="en-IN" sz="1600" dirty="0">
                          <a:effectLst/>
                        </a:rPr>
                        <a:t>)</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err="1">
                          <a:effectLst/>
                        </a:rPr>
                        <a:t>Tikta</a:t>
                      </a:r>
                      <a:r>
                        <a:rPr lang="en-IN" sz="1600" dirty="0">
                          <a:effectLst/>
                        </a:rPr>
                        <a:t>,</a:t>
                      </a:r>
                      <a:endParaRPr lang="en-IN" sz="2000" dirty="0">
                        <a:effectLst/>
                      </a:endParaRPr>
                    </a:p>
                    <a:p>
                      <a:pPr>
                        <a:lnSpc>
                          <a:spcPct val="115000"/>
                        </a:lnSpc>
                        <a:spcAft>
                          <a:spcPts val="0"/>
                        </a:spcAft>
                      </a:pPr>
                      <a:r>
                        <a:rPr lang="en-IN" sz="1600" dirty="0" err="1">
                          <a:effectLst/>
                        </a:rPr>
                        <a:t>Katu</a:t>
                      </a:r>
                      <a:r>
                        <a:rPr lang="en-IN" sz="1600" dirty="0">
                          <a:effectLst/>
                        </a:rPr>
                        <a:t>,</a:t>
                      </a:r>
                      <a:endParaRPr lang="en-IN" sz="2000" dirty="0">
                        <a:effectLst/>
                      </a:endParaRPr>
                    </a:p>
                    <a:p>
                      <a:pPr algn="just">
                        <a:lnSpc>
                          <a:spcPct val="115000"/>
                        </a:lnSpc>
                        <a:spcAft>
                          <a:spcPts val="0"/>
                        </a:spcAft>
                      </a:pPr>
                      <a:r>
                        <a:rPr lang="en-IN" sz="1600" dirty="0" err="1">
                          <a:effectLst/>
                        </a:rPr>
                        <a:t>Kashaya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err="1">
                          <a:effectLst/>
                        </a:rPr>
                        <a:t>Laghu</a:t>
                      </a:r>
                      <a:r>
                        <a:rPr lang="en-IN" sz="1600" dirty="0">
                          <a:effectLst/>
                        </a:rPr>
                        <a:t>,</a:t>
                      </a:r>
                      <a:endParaRPr lang="en-IN" sz="2000" dirty="0">
                        <a:effectLst/>
                      </a:endParaRPr>
                    </a:p>
                    <a:p>
                      <a:pPr algn="just">
                        <a:lnSpc>
                          <a:spcPct val="115000"/>
                        </a:lnSpc>
                        <a:spcAft>
                          <a:spcPts val="0"/>
                        </a:spcAft>
                      </a:pPr>
                      <a:r>
                        <a:rPr lang="en-IN" sz="1600" dirty="0" err="1">
                          <a:effectLst/>
                        </a:rPr>
                        <a:t>Ruksha</a:t>
                      </a:r>
                      <a:endParaRPr lang="en-IN" sz="2000" dirty="0">
                        <a:effectLst/>
                      </a:endParaRPr>
                    </a:p>
                    <a:p>
                      <a:pPr algn="just">
                        <a:lnSpc>
                          <a:spcPct val="115000"/>
                        </a:lnSpc>
                        <a:spcAft>
                          <a:spcPts val="0"/>
                        </a:spcAft>
                      </a:pPr>
                      <a:r>
                        <a:rPr lang="en-IN" sz="1600" baseline="30000" dirty="0">
                          <a:effectLst/>
                        </a:rPr>
                        <a:t> </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Sheeta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Katu</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a:effectLst/>
                        </a:rPr>
                        <a:t>Kanda</a:t>
                      </a:r>
                      <a:endParaRPr lang="en-IN" sz="2000" dirty="0">
                        <a:effectLst/>
                      </a:endParaRPr>
                    </a:p>
                    <a:p>
                      <a:pPr algn="just">
                        <a:lnSpc>
                          <a:spcPct val="115000"/>
                        </a:lnSpc>
                        <a:spcAft>
                          <a:spcPts val="0"/>
                        </a:spcAft>
                      </a:pPr>
                      <a:r>
                        <a:rPr lang="en-IN" sz="1600" dirty="0">
                          <a:effectLst/>
                        </a:rPr>
                        <a:t>(Rhizome)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err="1">
                          <a:effectLst/>
                        </a:rPr>
                        <a:t>Kapha-pittashamak</a:t>
                      </a:r>
                      <a:r>
                        <a:rPr lang="en-IN" sz="1600" dirty="0">
                          <a:effectLst/>
                        </a:rPr>
                        <a:t>,</a:t>
                      </a:r>
                      <a:endParaRPr lang="en-IN" sz="2000" dirty="0">
                        <a:effectLst/>
                      </a:endParaRPr>
                    </a:p>
                    <a:p>
                      <a:pPr algn="just">
                        <a:lnSpc>
                          <a:spcPct val="115000"/>
                        </a:lnSpc>
                        <a:spcAft>
                          <a:spcPts val="0"/>
                        </a:spcAft>
                      </a:pPr>
                      <a:r>
                        <a:rPr lang="en-IN" sz="1600" dirty="0" err="1">
                          <a:effectLst/>
                        </a:rPr>
                        <a:t>Stanyajanan</a:t>
                      </a:r>
                      <a:endParaRPr lang="en-IN" sz="2000" dirty="0">
                        <a:effectLst/>
                        <a:latin typeface="Calibri" panose="020F0502020204030204" pitchFamily="34" charset="0"/>
                        <a:ea typeface="Calibri" panose="020F0502020204030204" pitchFamily="34" charset="0"/>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533400" y="1981200"/>
          <a:ext cx="8229600" cy="280416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pPr algn="just">
                        <a:lnSpc>
                          <a:spcPct val="115000"/>
                        </a:lnSpc>
                        <a:spcAft>
                          <a:spcPts val="0"/>
                        </a:spcAft>
                      </a:pPr>
                      <a:r>
                        <a:rPr lang="en-IN" sz="1600" dirty="0">
                          <a:effectLst/>
                        </a:rPr>
                        <a:t>SL. NO</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Ingredients</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Latin Name</a:t>
                      </a:r>
                      <a:endParaRPr lang="en-IN" sz="2000" dirty="0">
                        <a:effectLst/>
                      </a:endParaRPr>
                    </a:p>
                    <a:p>
                      <a:pPr algn="just">
                        <a:lnSpc>
                          <a:spcPct val="115000"/>
                        </a:lnSpc>
                        <a:spcAft>
                          <a:spcPts val="0"/>
                        </a:spcAft>
                      </a:pPr>
                      <a:r>
                        <a:rPr lang="en-IN" sz="1600" dirty="0">
                          <a:effectLst/>
                        </a:rPr>
                        <a:t>Family</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Rasa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Guna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Veerya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Vipaka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a:effectLst/>
                        </a:rPr>
                        <a:t>Part</a:t>
                      </a:r>
                      <a:endParaRPr lang="en-IN" sz="2000" dirty="0">
                        <a:effectLst/>
                      </a:endParaRPr>
                    </a:p>
                    <a:p>
                      <a:pPr algn="just">
                        <a:lnSpc>
                          <a:spcPct val="115000"/>
                        </a:lnSpc>
                        <a:spcAft>
                          <a:spcPts val="0"/>
                        </a:spcAft>
                      </a:pPr>
                      <a:r>
                        <a:rPr lang="en-IN" sz="1600" dirty="0">
                          <a:effectLst/>
                        </a:rPr>
                        <a:t>Used</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Doshaghnata</a:t>
                      </a:r>
                      <a:r>
                        <a:rPr lang="en-IN" sz="1600" dirty="0">
                          <a:effectLst/>
                        </a:rPr>
                        <a:t> &amp; Karma</a:t>
                      </a:r>
                      <a:endParaRPr lang="en-IN" sz="2000" dirty="0">
                        <a:effectLst/>
                      </a:endParaRPr>
                    </a:p>
                    <a:p>
                      <a:pPr algn="just">
                        <a:lnSpc>
                          <a:spcPct val="115000"/>
                        </a:lnSpc>
                        <a:spcAft>
                          <a:spcPts val="0"/>
                        </a:spcAft>
                      </a:pPr>
                      <a:r>
                        <a:rPr lang="en-IN" sz="1600" baseline="30000" dirty="0">
                          <a:effectLst/>
                        </a:rPr>
                        <a:t> </a:t>
                      </a:r>
                      <a:endParaRPr lang="en-IN" sz="2000" dirty="0">
                        <a:effectLst/>
                        <a:latin typeface="Calibri" panose="020F0502020204030204" pitchFamily="34" charset="0"/>
                        <a:ea typeface="Calibri" panose="020F0502020204030204" pitchFamily="34" charset="0"/>
                      </a:endParaRPr>
                    </a:p>
                  </a:txBody>
                  <a:tcPr marL="68580" marR="68580" marT="0" marB="0"/>
                </a:tc>
              </a:tr>
              <a:tr h="370840">
                <a:tc>
                  <a:txBody>
                    <a:bodyPr/>
                    <a:lstStyle/>
                    <a:p>
                      <a:pPr algn="just">
                        <a:lnSpc>
                          <a:spcPct val="115000"/>
                        </a:lnSpc>
                        <a:spcAft>
                          <a:spcPts val="0"/>
                        </a:spcAft>
                      </a:pPr>
                      <a:r>
                        <a:rPr lang="en-IN" sz="1600" dirty="0">
                          <a:effectLst/>
                        </a:rPr>
                        <a:t>01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Shatavari</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a:effectLst/>
                        </a:rPr>
                        <a:t>Asparagus </a:t>
                      </a:r>
                      <a:r>
                        <a:rPr lang="en-IN" sz="1600" dirty="0" err="1">
                          <a:effectLst/>
                        </a:rPr>
                        <a:t>racemosus</a:t>
                      </a:r>
                      <a:endParaRPr lang="en-IN" sz="2000" dirty="0">
                        <a:effectLst/>
                      </a:endParaRPr>
                    </a:p>
                    <a:p>
                      <a:pPr>
                        <a:lnSpc>
                          <a:spcPct val="115000"/>
                        </a:lnSpc>
                        <a:spcAft>
                          <a:spcPts val="0"/>
                        </a:spcAft>
                      </a:pPr>
                      <a:r>
                        <a:rPr lang="en-IN" sz="1600" dirty="0">
                          <a:effectLst/>
                        </a:rPr>
                        <a:t>(Family- </a:t>
                      </a:r>
                      <a:r>
                        <a:rPr lang="en-IN" sz="1600" dirty="0" err="1">
                          <a:effectLst/>
                        </a:rPr>
                        <a:t>Liliaceae</a:t>
                      </a:r>
                      <a:r>
                        <a:rPr lang="en-IN" sz="1600" dirty="0">
                          <a:effectLst/>
                        </a:rPr>
                        <a:t>)</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Madhura</a:t>
                      </a:r>
                      <a:r>
                        <a:rPr lang="en-IN" sz="1600" dirty="0">
                          <a:effectLst/>
                        </a:rPr>
                        <a:t>  </a:t>
                      </a:r>
                      <a:r>
                        <a:rPr lang="en-IN" sz="1600" dirty="0" err="1">
                          <a:effectLst/>
                        </a:rPr>
                        <a:t>Tikta</a:t>
                      </a:r>
                      <a:r>
                        <a:rPr lang="en-IN" sz="1600" dirty="0">
                          <a:effectLst/>
                        </a:rPr>
                        <a:t>,</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a:effectLst/>
                        </a:rPr>
                        <a:t>Guru,</a:t>
                      </a:r>
                      <a:endParaRPr lang="en-IN" sz="2000" dirty="0">
                        <a:effectLst/>
                      </a:endParaRPr>
                    </a:p>
                    <a:p>
                      <a:pPr algn="just">
                        <a:lnSpc>
                          <a:spcPct val="115000"/>
                        </a:lnSpc>
                        <a:spcAft>
                          <a:spcPts val="0"/>
                        </a:spcAft>
                      </a:pPr>
                      <a:r>
                        <a:rPr lang="en-IN" sz="1600" dirty="0" err="1">
                          <a:effectLst/>
                        </a:rPr>
                        <a:t>Snigdha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Sheeta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0"/>
                        </a:spcAft>
                      </a:pPr>
                      <a:r>
                        <a:rPr lang="en-IN" sz="1600" dirty="0" err="1">
                          <a:effectLst/>
                        </a:rPr>
                        <a:t>Madhura</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n-IN" sz="1600" dirty="0">
                          <a:effectLst/>
                        </a:rPr>
                        <a:t>Kanda</a:t>
                      </a:r>
                      <a:endParaRPr lang="en-IN" sz="2000" dirty="0">
                        <a:effectLst/>
                      </a:endParaRPr>
                    </a:p>
                    <a:p>
                      <a:pPr algn="just">
                        <a:lnSpc>
                          <a:spcPct val="115000"/>
                        </a:lnSpc>
                        <a:spcAft>
                          <a:spcPts val="0"/>
                        </a:spcAft>
                      </a:pPr>
                      <a:r>
                        <a:rPr lang="en-IN" sz="1600" dirty="0">
                          <a:effectLst/>
                        </a:rPr>
                        <a:t>(Rhizome)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19050" indent="-19050">
                        <a:lnSpc>
                          <a:spcPct val="115000"/>
                        </a:lnSpc>
                        <a:spcAft>
                          <a:spcPts val="0"/>
                        </a:spcAft>
                      </a:pPr>
                      <a:r>
                        <a:rPr lang="en-IN" sz="1600" dirty="0" err="1">
                          <a:effectLst/>
                        </a:rPr>
                        <a:t>Vatapittashamak</a:t>
                      </a:r>
                      <a:r>
                        <a:rPr lang="en-IN" sz="1600" dirty="0">
                          <a:effectLst/>
                        </a:rPr>
                        <a:t>,</a:t>
                      </a:r>
                      <a:endParaRPr lang="en-IN" sz="2000" dirty="0">
                        <a:effectLst/>
                      </a:endParaRPr>
                    </a:p>
                    <a:p>
                      <a:pPr algn="just">
                        <a:lnSpc>
                          <a:spcPct val="115000"/>
                        </a:lnSpc>
                        <a:spcAft>
                          <a:spcPts val="0"/>
                        </a:spcAft>
                      </a:pPr>
                      <a:r>
                        <a:rPr lang="en-IN" sz="1600" dirty="0" err="1">
                          <a:effectLst/>
                        </a:rPr>
                        <a:t>Stanyajanan</a:t>
                      </a:r>
                      <a:endParaRPr lang="en-IN" sz="2000" dirty="0">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9" name="Rectangle 8"/>
          <p:cNvSpPr/>
          <p:nvPr/>
        </p:nvSpPr>
        <p:spPr>
          <a:xfrm>
            <a:off x="685800" y="762000"/>
            <a:ext cx="8153400" cy="769441"/>
          </a:xfrm>
          <a:prstGeom prst="rect">
            <a:avLst/>
          </a:prstGeom>
        </p:spPr>
        <p:txBody>
          <a:bodyPr wrap="square">
            <a:spAutoFit/>
          </a:bodyPr>
          <a:lstStyle/>
          <a:p>
            <a:r>
              <a:rPr lang="en-IN" sz="2000" dirty="0" smtClean="0">
                <a:solidFill>
                  <a:srgbClr val="000000"/>
                </a:solidFill>
                <a:latin typeface="Times New Roman" panose="02020603050405020304" pitchFamily="18" charset="0"/>
                <a:ea typeface="Times New Roman" panose="02020603050405020304" pitchFamily="18" charset="0"/>
              </a:rPr>
              <a:t>The control formulation </a:t>
            </a:r>
            <a:r>
              <a:rPr lang="en-IN" sz="2000" i="1" dirty="0" err="1" smtClean="0">
                <a:solidFill>
                  <a:srgbClr val="000000"/>
                </a:solidFill>
                <a:latin typeface="Times New Roman" panose="02020603050405020304" pitchFamily="18" charset="0"/>
                <a:ea typeface="Times New Roman" panose="02020603050405020304" pitchFamily="18" charset="0"/>
              </a:rPr>
              <a:t>Shatavari</a:t>
            </a:r>
            <a:r>
              <a:rPr lang="en-IN" sz="2000" i="1" dirty="0" smtClean="0">
                <a:solidFill>
                  <a:srgbClr val="000000"/>
                </a:solidFill>
                <a:latin typeface="Times New Roman" panose="02020603050405020304" pitchFamily="18" charset="0"/>
                <a:ea typeface="Times New Roman" panose="02020603050405020304" pitchFamily="18" charset="0"/>
              </a:rPr>
              <a:t> Churna</a:t>
            </a:r>
            <a:r>
              <a:rPr lang="en-IN" sz="2000" i="1" baseline="30000" dirty="0" smtClean="0">
                <a:solidFill>
                  <a:srgbClr val="000000"/>
                </a:solidFill>
                <a:latin typeface="Times New Roman" panose="02020603050405020304" pitchFamily="18" charset="0"/>
                <a:ea typeface="Times New Roman" panose="02020603050405020304" pitchFamily="18" charset="0"/>
              </a:rPr>
              <a:t>12</a:t>
            </a:r>
            <a:r>
              <a:rPr lang="en-IN" sz="2000" i="1" dirty="0" smtClean="0">
                <a:solidFill>
                  <a:srgbClr val="000000"/>
                </a:solidFill>
                <a:latin typeface="Times New Roman" panose="02020603050405020304" pitchFamily="18" charset="0"/>
                <a:ea typeface="Times New Roman" panose="02020603050405020304" pitchFamily="18" charset="0"/>
              </a:rPr>
              <a:t> </a:t>
            </a:r>
            <a:r>
              <a:rPr lang="en-IN" sz="2000" dirty="0" smtClean="0">
                <a:solidFill>
                  <a:srgbClr val="000000"/>
                </a:solidFill>
                <a:latin typeface="Times New Roman" panose="02020603050405020304" pitchFamily="18" charset="0"/>
                <a:ea typeface="Times New Roman" panose="02020603050405020304" pitchFamily="18" charset="0"/>
              </a:rPr>
              <a:t>explained</a:t>
            </a:r>
            <a:r>
              <a:rPr lang="en-IN" sz="2000" i="1" dirty="0" smtClean="0">
                <a:solidFill>
                  <a:srgbClr val="000000"/>
                </a:solidFill>
                <a:latin typeface="Times New Roman" panose="02020603050405020304" pitchFamily="18" charset="0"/>
                <a:ea typeface="Times New Roman" panose="02020603050405020304" pitchFamily="18" charset="0"/>
              </a:rPr>
              <a:t> </a:t>
            </a:r>
            <a:r>
              <a:rPr lang="en-IN" sz="2000" dirty="0" smtClean="0">
                <a:solidFill>
                  <a:srgbClr val="000000"/>
                </a:solidFill>
                <a:latin typeface="Times New Roman" panose="02020603050405020304" pitchFamily="18" charset="0"/>
                <a:ea typeface="Times New Roman" panose="02020603050405020304" pitchFamily="18" charset="0"/>
              </a:rPr>
              <a:t>in</a:t>
            </a:r>
            <a:r>
              <a:rPr lang="en-IN" sz="2000" i="1" dirty="0" smtClean="0">
                <a:solidFill>
                  <a:srgbClr val="000000"/>
                </a:solidFill>
                <a:latin typeface="Times New Roman" panose="02020603050405020304" pitchFamily="18" charset="0"/>
                <a:ea typeface="Times New Roman" panose="02020603050405020304" pitchFamily="18" charset="0"/>
              </a:rPr>
              <a:t> </a:t>
            </a:r>
            <a:r>
              <a:rPr lang="en-IN" sz="2000" i="1" dirty="0" err="1" smtClean="0">
                <a:solidFill>
                  <a:srgbClr val="000000"/>
                </a:solidFill>
                <a:latin typeface="Times New Roman" panose="02020603050405020304" pitchFamily="18" charset="0"/>
                <a:ea typeface="Times New Roman" panose="02020603050405020304" pitchFamily="18" charset="0"/>
              </a:rPr>
              <a:t>Sushrut</a:t>
            </a:r>
            <a:r>
              <a:rPr lang="en-IN" sz="2000" i="1" dirty="0" smtClean="0">
                <a:solidFill>
                  <a:srgbClr val="000000"/>
                </a:solidFill>
                <a:latin typeface="Times New Roman" panose="02020603050405020304" pitchFamily="18" charset="0"/>
                <a:ea typeface="Times New Roman" panose="02020603050405020304" pitchFamily="18" charset="0"/>
              </a:rPr>
              <a:t> Samhita </a:t>
            </a:r>
            <a:r>
              <a:rPr lang="en-IN" sz="2000" dirty="0" smtClean="0">
                <a:solidFill>
                  <a:srgbClr val="000000"/>
                </a:solidFill>
                <a:latin typeface="Times New Roman" panose="02020603050405020304" pitchFamily="18" charset="0"/>
                <a:ea typeface="Times New Roman" panose="02020603050405020304" pitchFamily="18" charset="0"/>
              </a:rPr>
              <a:t>in</a:t>
            </a:r>
            <a:r>
              <a:rPr lang="en-IN" sz="2000" i="1" dirty="0" smtClean="0">
                <a:solidFill>
                  <a:srgbClr val="000000"/>
                </a:solidFill>
                <a:latin typeface="Times New Roman" panose="02020603050405020304" pitchFamily="18" charset="0"/>
                <a:ea typeface="Times New Roman" panose="02020603050405020304" pitchFamily="18" charset="0"/>
              </a:rPr>
              <a:t> </a:t>
            </a:r>
            <a:r>
              <a:rPr lang="en-IN" sz="2000" i="1" dirty="0" err="1" smtClean="0">
                <a:solidFill>
                  <a:srgbClr val="000000"/>
                </a:solidFill>
                <a:latin typeface="Times New Roman" panose="02020603050405020304" pitchFamily="18" charset="0"/>
                <a:ea typeface="Times New Roman" panose="02020603050405020304" pitchFamily="18" charset="0"/>
              </a:rPr>
              <a:t>Garbhini</a:t>
            </a:r>
            <a:r>
              <a:rPr lang="en-IN" sz="2000" i="1" dirty="0" smtClean="0">
                <a:solidFill>
                  <a:srgbClr val="000000"/>
                </a:solidFill>
                <a:latin typeface="Times New Roman" panose="02020603050405020304" pitchFamily="18" charset="0"/>
                <a:ea typeface="Times New Roman" panose="02020603050405020304" pitchFamily="18" charset="0"/>
              </a:rPr>
              <a:t> </a:t>
            </a:r>
            <a:r>
              <a:rPr lang="en-IN" sz="2000" i="1" dirty="0" err="1" smtClean="0">
                <a:solidFill>
                  <a:srgbClr val="000000"/>
                </a:solidFill>
                <a:latin typeface="Times New Roman" panose="02020603050405020304" pitchFamily="18" charset="0"/>
                <a:ea typeface="Times New Roman" panose="02020603050405020304" pitchFamily="18" charset="0"/>
              </a:rPr>
              <a:t>Prakaran</a:t>
            </a:r>
            <a:r>
              <a:rPr lang="en-IN" sz="2000" i="1" dirty="0" smtClean="0">
                <a:solidFill>
                  <a:srgbClr val="000000"/>
                </a:solidFill>
                <a:latin typeface="Times New Roman" panose="02020603050405020304" pitchFamily="18" charset="0"/>
                <a:ea typeface="Times New Roman" panose="02020603050405020304" pitchFamily="18" charset="0"/>
              </a:rPr>
              <a:t> </a:t>
            </a:r>
            <a:r>
              <a:rPr lang="en-IN" sz="2000" i="1" dirty="0" err="1" smtClean="0">
                <a:solidFill>
                  <a:srgbClr val="000000"/>
                </a:solidFill>
                <a:latin typeface="Times New Roman" panose="02020603050405020304" pitchFamily="18" charset="0"/>
                <a:ea typeface="Times New Roman" panose="02020603050405020304" pitchFamily="18" charset="0"/>
              </a:rPr>
              <a:t>Sharir</a:t>
            </a:r>
            <a:r>
              <a:rPr lang="en-IN" sz="2400" i="1" dirty="0" smtClean="0">
                <a:solidFill>
                  <a:srgbClr val="000000"/>
                </a:solidFill>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70000" lnSpcReduction="20000"/>
          </a:bodyPr>
          <a:lstStyle/>
          <a:p>
            <a:pPr marL="0" indent="0">
              <a:buNone/>
            </a:pPr>
            <a:r>
              <a:rPr lang="en-IN" b="1" u="sng" dirty="0" smtClean="0">
                <a:latin typeface="Times New Roman" panose="02020603050405020304" pitchFamily="18" charset="0"/>
                <a:cs typeface="Times New Roman" panose="02020603050405020304" pitchFamily="18" charset="0"/>
              </a:rPr>
              <a:t>PREVIOUS RESEARCH WORK:</a:t>
            </a:r>
            <a:endParaRPr lang="en-IN" b="1" u="sng" dirty="0" smtClean="0">
              <a:latin typeface="Times New Roman" panose="02020603050405020304" pitchFamily="18" charset="0"/>
              <a:cs typeface="Times New Roman" panose="02020603050405020304" pitchFamily="18" charset="0"/>
            </a:endParaRPr>
          </a:p>
          <a:p>
            <a:pPr marL="0" indent="0">
              <a:buNone/>
            </a:pPr>
            <a:endParaRPr lang="en-IN" b="1" u="sng" dirty="0" smtClean="0">
              <a:latin typeface="Times New Roman" panose="02020603050405020304" pitchFamily="18" charset="0"/>
              <a:cs typeface="Times New Roman" panose="02020603050405020304" pitchFamily="18" charset="0"/>
            </a:endParaRPr>
          </a:p>
          <a:p>
            <a:pPr marL="0" indent="0">
              <a:buNone/>
            </a:pPr>
            <a:r>
              <a:rPr lang="en-IN" dirty="0" smtClean="0"/>
              <a:t>●</a:t>
            </a:r>
            <a:r>
              <a:rPr lang="en-IN" dirty="0" smtClean="0">
                <a:latin typeface="Times New Roman" panose="02020603050405020304" pitchFamily="18" charset="0"/>
                <a:cs typeface="Times New Roman" panose="02020603050405020304" pitchFamily="18" charset="0"/>
              </a:rPr>
              <a:t>Dr. </a:t>
            </a:r>
            <a:r>
              <a:rPr lang="en-IN" dirty="0" err="1" smtClean="0">
                <a:latin typeface="Times New Roman" panose="02020603050405020304" pitchFamily="18" charset="0"/>
                <a:cs typeface="Times New Roman" panose="02020603050405020304" pitchFamily="18" charset="0"/>
              </a:rPr>
              <a:t>Rajni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Kanojiya</a:t>
            </a:r>
            <a:r>
              <a:rPr lang="en-IN" dirty="0" smtClean="0">
                <a:latin typeface="Times New Roman" panose="02020603050405020304" pitchFamily="18" charset="0"/>
                <a:cs typeface="Times New Roman" panose="02020603050405020304" pitchFamily="18" charset="0"/>
              </a:rPr>
              <a:t>- A comparative clinical study of effect of </a:t>
            </a:r>
            <a:r>
              <a:rPr lang="en-IN" dirty="0" err="1" smtClean="0">
                <a:latin typeface="Times New Roman" panose="02020603050405020304" pitchFamily="18" charset="0"/>
                <a:cs typeface="Times New Roman" panose="02020603050405020304" pitchFamily="18" charset="0"/>
              </a:rPr>
              <a:t>Karpasabeeja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Churna</a:t>
            </a:r>
            <a:r>
              <a:rPr lang="en-IN" dirty="0" smtClean="0">
                <a:latin typeface="Times New Roman" panose="02020603050405020304" pitchFamily="18" charset="0"/>
                <a:cs typeface="Times New Roman" panose="02020603050405020304" pitchFamily="18" charset="0"/>
              </a:rPr>
              <a:t> and </a:t>
            </a:r>
            <a:r>
              <a:rPr lang="en-IN" dirty="0" err="1" smtClean="0">
                <a:latin typeface="Times New Roman" panose="02020603050405020304" pitchFamily="18" charset="0"/>
                <a:cs typeface="Times New Roman" panose="02020603050405020304" pitchFamily="18" charset="0"/>
              </a:rPr>
              <a:t>Shatavari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Churna</a:t>
            </a:r>
            <a:r>
              <a:rPr lang="en-IN" dirty="0" smtClean="0">
                <a:latin typeface="Times New Roman" panose="02020603050405020304" pitchFamily="18" charset="0"/>
                <a:cs typeface="Times New Roman" panose="02020603050405020304" pitchFamily="18" charset="0"/>
              </a:rPr>
              <a:t> in the management of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Rajiv Gandhi </a:t>
            </a:r>
            <a:r>
              <a:rPr lang="en-IN" dirty="0" err="1" smtClean="0">
                <a:latin typeface="Times New Roman" panose="02020603050405020304" pitchFamily="18" charset="0"/>
                <a:cs typeface="Times New Roman" panose="02020603050405020304" pitchFamily="18" charset="0"/>
              </a:rPr>
              <a:t>Ayurvedic</a:t>
            </a:r>
            <a:r>
              <a:rPr lang="en-IN" dirty="0" smtClean="0">
                <a:latin typeface="Times New Roman" panose="02020603050405020304" pitchFamily="18" charset="0"/>
                <a:cs typeface="Times New Roman" panose="02020603050405020304" pitchFamily="18" charset="0"/>
              </a:rPr>
              <a:t> Medical College, Ron. 2017</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●Dr. </a:t>
            </a:r>
            <a:r>
              <a:rPr lang="en-IN" dirty="0" err="1" smtClean="0">
                <a:latin typeface="Times New Roman" panose="02020603050405020304" pitchFamily="18" charset="0"/>
                <a:cs typeface="Times New Roman" panose="02020603050405020304" pitchFamily="18" charset="0"/>
              </a:rPr>
              <a:t>Shashikala</a:t>
            </a:r>
            <a:r>
              <a:rPr lang="en-IN" dirty="0" smtClean="0">
                <a:latin typeface="Times New Roman" panose="02020603050405020304" pitchFamily="18" charset="0"/>
                <a:cs typeface="Times New Roman" panose="02020603050405020304" pitchFamily="18" charset="0"/>
              </a:rPr>
              <a:t> H P- A </a:t>
            </a:r>
            <a:r>
              <a:rPr lang="en-IN" dirty="0" err="1" smtClean="0">
                <a:latin typeface="Times New Roman" panose="02020603050405020304" pitchFamily="18" charset="0"/>
                <a:cs typeface="Times New Roman" panose="02020603050405020304" pitchFamily="18" charset="0"/>
              </a:rPr>
              <a:t>clinico</a:t>
            </a:r>
            <a:r>
              <a:rPr lang="en-IN" dirty="0" smtClean="0">
                <a:latin typeface="Times New Roman" panose="02020603050405020304" pitchFamily="18" charset="0"/>
                <a:cs typeface="Times New Roman" panose="02020603050405020304" pitchFamily="18" charset="0"/>
              </a:rPr>
              <a:t>-comparative study to evaluate the efficacy of </a:t>
            </a:r>
            <a:r>
              <a:rPr lang="en-IN" dirty="0" err="1" smtClean="0">
                <a:latin typeface="Times New Roman" panose="02020603050405020304" pitchFamily="18" charset="0"/>
                <a:cs typeface="Times New Roman" panose="02020603050405020304" pitchFamily="18" charset="0"/>
              </a:rPr>
              <a:t>Yashtimadhu</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Choorna</a:t>
            </a:r>
            <a:r>
              <a:rPr lang="en-IN" dirty="0" smtClean="0">
                <a:latin typeface="Times New Roman" panose="02020603050405020304" pitchFamily="18" charset="0"/>
                <a:cs typeface="Times New Roman" panose="02020603050405020304" pitchFamily="18" charset="0"/>
              </a:rPr>
              <a:t> and </a:t>
            </a:r>
            <a:r>
              <a:rPr lang="en-IN" dirty="0" err="1" smtClean="0">
                <a:latin typeface="Times New Roman" panose="02020603050405020304" pitchFamily="18" charset="0"/>
                <a:cs typeface="Times New Roman" panose="02020603050405020304" pitchFamily="18" charset="0"/>
              </a:rPr>
              <a:t>Shatavari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Choorna</a:t>
            </a:r>
            <a:r>
              <a:rPr lang="en-IN" dirty="0" smtClean="0">
                <a:latin typeface="Times New Roman" panose="02020603050405020304" pitchFamily="18" charset="0"/>
                <a:cs typeface="Times New Roman" panose="02020603050405020304" pitchFamily="18" charset="0"/>
              </a:rPr>
              <a:t> in the management of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Shri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Jagadguru</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Gurusiddeshwar</a:t>
            </a:r>
            <a:r>
              <a:rPr lang="en-IN" dirty="0" smtClean="0">
                <a:latin typeface="Times New Roman" panose="02020603050405020304" pitchFamily="18" charset="0"/>
                <a:cs typeface="Times New Roman" panose="02020603050405020304" pitchFamily="18" charset="0"/>
              </a:rPr>
              <a:t> Co-operative Hospital And Research Institute (</a:t>
            </a:r>
            <a:r>
              <a:rPr lang="en-IN" dirty="0" err="1" smtClean="0">
                <a:latin typeface="Times New Roman" panose="02020603050405020304" pitchFamily="18" charset="0"/>
                <a:cs typeface="Times New Roman" panose="02020603050405020304" pitchFamily="18" charset="0"/>
              </a:rPr>
              <a:t>Shri</a:t>
            </a:r>
            <a:r>
              <a:rPr lang="en-IN" dirty="0" smtClean="0">
                <a:latin typeface="Times New Roman" panose="02020603050405020304" pitchFamily="18" charset="0"/>
                <a:cs typeface="Times New Roman" panose="02020603050405020304" pitchFamily="18" charset="0"/>
              </a:rPr>
              <a:t> J G C H Society), </a:t>
            </a:r>
            <a:r>
              <a:rPr lang="en-IN" dirty="0" err="1" smtClean="0">
                <a:latin typeface="Times New Roman" panose="02020603050405020304" pitchFamily="18" charset="0"/>
                <a:cs typeface="Times New Roman" panose="02020603050405020304" pitchFamily="18" charset="0"/>
              </a:rPr>
              <a:t>Ghataprabha</a:t>
            </a:r>
            <a:r>
              <a:rPr lang="en-IN" dirty="0" smtClean="0">
                <a:latin typeface="Times New Roman" panose="02020603050405020304" pitchFamily="18" charset="0"/>
                <a:cs typeface="Times New Roman" panose="02020603050405020304" pitchFamily="18" charset="0"/>
              </a:rPr>
              <a:t>. 2017</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●Dr. </a:t>
            </a:r>
            <a:r>
              <a:rPr lang="en-IN" dirty="0" err="1" smtClean="0">
                <a:latin typeface="Times New Roman" panose="02020603050405020304" pitchFamily="18" charset="0"/>
                <a:cs typeface="Times New Roman" panose="02020603050405020304" pitchFamily="18" charset="0"/>
              </a:rPr>
              <a:t>Vidyavati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Ranganata</a:t>
            </a:r>
            <a:r>
              <a:rPr lang="en-IN" dirty="0" smtClean="0">
                <a:latin typeface="Times New Roman" panose="02020603050405020304" pitchFamily="18" charset="0"/>
                <a:cs typeface="Times New Roman" panose="02020603050405020304" pitchFamily="18" charset="0"/>
              </a:rPr>
              <a:t>- an open label double arm comparative clinical study to evaluate the efficacy of </a:t>
            </a:r>
            <a:r>
              <a:rPr lang="en-IN" dirty="0" err="1" smtClean="0">
                <a:latin typeface="Times New Roman" panose="02020603050405020304" pitchFamily="18" charset="0"/>
                <a:cs typeface="Times New Roman" panose="02020603050405020304" pitchFamily="18" charset="0"/>
              </a:rPr>
              <a:t>Shatavari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Churna</a:t>
            </a:r>
            <a:r>
              <a:rPr lang="en-IN" dirty="0" smtClean="0">
                <a:latin typeface="Times New Roman" panose="02020603050405020304" pitchFamily="18" charset="0"/>
                <a:cs typeface="Times New Roman" panose="02020603050405020304" pitchFamily="18" charset="0"/>
              </a:rPr>
              <a:t> and </a:t>
            </a:r>
            <a:r>
              <a:rPr lang="en-IN" dirty="0" err="1" smtClean="0">
                <a:latin typeface="Times New Roman" panose="02020603050405020304" pitchFamily="18" charset="0"/>
                <a:cs typeface="Times New Roman" panose="02020603050405020304" pitchFamily="18" charset="0"/>
              </a:rPr>
              <a:t>Musali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Churna</a:t>
            </a:r>
            <a:r>
              <a:rPr lang="en-IN" dirty="0" smtClean="0">
                <a:latin typeface="Times New Roman" panose="02020603050405020304" pitchFamily="18" charset="0"/>
                <a:cs typeface="Times New Roman" panose="02020603050405020304" pitchFamily="18" charset="0"/>
              </a:rPr>
              <a:t> in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Shri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Kalabyreshwaraswamy</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Ayurvedic</a:t>
            </a:r>
            <a:r>
              <a:rPr lang="en-IN" dirty="0" smtClean="0">
                <a:latin typeface="Times New Roman" panose="02020603050405020304" pitchFamily="18" charset="0"/>
                <a:cs typeface="Times New Roman" panose="02020603050405020304" pitchFamily="18" charset="0"/>
              </a:rPr>
              <a:t> Medical College Hospital &amp; Research Centre, Bangalore. 2018</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●Dr. </a:t>
            </a:r>
            <a:r>
              <a:rPr lang="en-IN" dirty="0" err="1" smtClean="0">
                <a:latin typeface="Times New Roman" panose="02020603050405020304" pitchFamily="18" charset="0"/>
                <a:cs typeface="Times New Roman" panose="02020603050405020304" pitchFamily="18" charset="0"/>
              </a:rPr>
              <a:t>Pallavi</a:t>
            </a:r>
            <a:r>
              <a:rPr lang="en-IN" dirty="0" smtClean="0">
                <a:latin typeface="Times New Roman" panose="02020603050405020304" pitchFamily="18" charset="0"/>
                <a:cs typeface="Times New Roman" panose="02020603050405020304" pitchFamily="18" charset="0"/>
              </a:rPr>
              <a:t> Suresh </a:t>
            </a:r>
            <a:r>
              <a:rPr lang="en-IN" dirty="0" err="1" smtClean="0">
                <a:latin typeface="Times New Roman" panose="02020603050405020304" pitchFamily="18" charset="0"/>
                <a:cs typeface="Times New Roman" panose="02020603050405020304" pitchFamily="18" charset="0"/>
              </a:rPr>
              <a:t>Bhangare</a:t>
            </a:r>
            <a:r>
              <a:rPr lang="en-IN" dirty="0" smtClean="0">
                <a:latin typeface="Times New Roman" panose="02020603050405020304" pitchFamily="18" charset="0"/>
                <a:cs typeface="Times New Roman" panose="02020603050405020304" pitchFamily="18" charset="0"/>
              </a:rPr>
              <a:t>- A clinical study to evaluate the efficacy of </a:t>
            </a:r>
            <a:r>
              <a:rPr lang="en-IN" dirty="0" err="1" smtClean="0">
                <a:latin typeface="Times New Roman" panose="02020603050405020304" pitchFamily="18" charset="0"/>
                <a:cs typeface="Times New Roman" panose="02020603050405020304" pitchFamily="18" charset="0"/>
              </a:rPr>
              <a:t>Maricha</a:t>
            </a:r>
            <a:r>
              <a:rPr lang="en-IN" dirty="0" smtClean="0">
                <a:latin typeface="Times New Roman" panose="02020603050405020304" pitchFamily="18" charset="0"/>
                <a:cs typeface="Times New Roman" panose="02020603050405020304" pitchFamily="18" charset="0"/>
              </a:rPr>
              <a:t> and </a:t>
            </a:r>
            <a:r>
              <a:rPr lang="en-IN" dirty="0" err="1" smtClean="0">
                <a:latin typeface="Times New Roman" panose="02020603050405020304" pitchFamily="18" charset="0"/>
                <a:cs typeface="Times New Roman" panose="02020603050405020304" pitchFamily="18" charset="0"/>
              </a:rPr>
              <a:t>Pippalimool</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Sidhha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Ksheerpaka</a:t>
            </a:r>
            <a:r>
              <a:rPr lang="en-IN" dirty="0" smtClean="0">
                <a:latin typeface="Times New Roman" panose="02020603050405020304" pitchFamily="18" charset="0"/>
                <a:cs typeface="Times New Roman" panose="02020603050405020304" pitchFamily="18" charset="0"/>
              </a:rPr>
              <a:t> in </a:t>
            </a:r>
            <a:r>
              <a:rPr lang="en-IN" dirty="0" err="1" smtClean="0">
                <a:latin typeface="Times New Roman" panose="02020603050405020304" pitchFamily="18" charset="0"/>
                <a:cs typeface="Times New Roman" panose="02020603050405020304" pitchFamily="18" charset="0"/>
              </a:rPr>
              <a:t>Stanya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Kshaya</a:t>
            </a:r>
            <a:r>
              <a:rPr lang="en-IN" dirty="0" smtClean="0">
                <a:latin typeface="Times New Roman" panose="02020603050405020304" pitchFamily="18" charset="0"/>
                <a:cs typeface="Times New Roman" panose="02020603050405020304" pitchFamily="18" charset="0"/>
              </a:rPr>
              <a:t>. Rajiv Gandhi </a:t>
            </a:r>
            <a:r>
              <a:rPr lang="en-IN" dirty="0" err="1" smtClean="0">
                <a:latin typeface="Times New Roman" panose="02020603050405020304" pitchFamily="18" charset="0"/>
                <a:cs typeface="Times New Roman" panose="02020603050405020304" pitchFamily="18" charset="0"/>
              </a:rPr>
              <a:t>Ayurvedic</a:t>
            </a:r>
            <a:r>
              <a:rPr lang="en-IN" dirty="0" smtClean="0">
                <a:latin typeface="Times New Roman" panose="02020603050405020304" pitchFamily="18" charset="0"/>
                <a:cs typeface="Times New Roman" panose="02020603050405020304" pitchFamily="18" charset="0"/>
              </a:rPr>
              <a:t> Medical College, Ron. 2019</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lgn="ctr">
              <a:buNone/>
            </a:pPr>
            <a:r>
              <a:rPr lang="en-IN" sz="2400" b="1" u="sng" dirty="0" smtClean="0">
                <a:latin typeface="Times New Roman" panose="02020603050405020304" pitchFamily="18" charset="0"/>
                <a:cs typeface="Times New Roman" panose="02020603050405020304" pitchFamily="18" charset="0"/>
              </a:rPr>
              <a:t>AIMS AND OBJECTIVES:</a:t>
            </a:r>
            <a:endParaRPr lang="en-IN" sz="2400" b="1" u="sng" dirty="0" smtClean="0">
              <a:latin typeface="Times New Roman" panose="02020603050405020304" pitchFamily="18" charset="0"/>
              <a:cs typeface="Times New Roman" panose="02020603050405020304" pitchFamily="18" charset="0"/>
            </a:endParaRPr>
          </a:p>
          <a:p>
            <a:pPr lvl="0"/>
            <a:r>
              <a:rPr lang="en-IN" sz="2000" dirty="0" smtClean="0">
                <a:latin typeface="Times New Roman" panose="02020603050405020304" pitchFamily="18" charset="0"/>
                <a:cs typeface="Times New Roman" panose="02020603050405020304" pitchFamily="18" charset="0"/>
              </a:rPr>
              <a:t>To evaluate the effect of</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Musta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the management of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W.S.R to lactation failure.</a:t>
            </a:r>
            <a:endParaRPr lang="en-IN" sz="2000" dirty="0" smtClean="0">
              <a:latin typeface="Times New Roman" panose="02020603050405020304" pitchFamily="18" charset="0"/>
              <a:cs typeface="Times New Roman" panose="02020603050405020304" pitchFamily="18" charset="0"/>
            </a:endParaRPr>
          </a:p>
          <a:p>
            <a:pPr lvl="0"/>
            <a:r>
              <a:rPr lang="en-IN" sz="2000" dirty="0" smtClean="0">
                <a:latin typeface="Times New Roman" panose="02020603050405020304" pitchFamily="18" charset="0"/>
                <a:cs typeface="Times New Roman" panose="02020603050405020304" pitchFamily="18" charset="0"/>
              </a:rPr>
              <a:t>To compare the effect of </a:t>
            </a:r>
            <a:r>
              <a:rPr lang="en-IN" sz="2000" i="1" dirty="0" err="1" smtClean="0">
                <a:latin typeface="Times New Roman" panose="02020603050405020304" pitchFamily="18" charset="0"/>
                <a:cs typeface="Times New Roman" panose="02020603050405020304" pitchFamily="18" charset="0"/>
              </a:rPr>
              <a:t>Musta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a:t>
            </a:r>
            <a:r>
              <a:rPr lang="en-IN" sz="2000" i="1" dirty="0" err="1" smtClean="0">
                <a:latin typeface="Times New Roman" panose="02020603050405020304" pitchFamily="18" charset="0"/>
                <a:cs typeface="Times New Roman" panose="02020603050405020304" pitchFamily="18" charset="0"/>
              </a:rPr>
              <a:t>Shatavari</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the management of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dirty="0" smtClean="0">
                <a:latin typeface="Times New Roman" panose="02020603050405020304" pitchFamily="18" charset="0"/>
                <a:cs typeface="Times New Roman" panose="02020603050405020304" pitchFamily="18" charset="0"/>
              </a:rPr>
              <a:t> W.S.R to lactation failure.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001000" cy="5334000"/>
          </a:xfrm>
        </p:spPr>
        <p:txBody>
          <a:bodyPr>
            <a:normAutofit/>
          </a:bodyPr>
          <a:lstStyle/>
          <a:p>
            <a:pPr marL="0" indent="0" algn="ctr">
              <a:buNone/>
            </a:pPr>
            <a:r>
              <a:rPr lang="en-IN" b="1" u="sng" dirty="0" smtClean="0">
                <a:latin typeface="Times New Roman" panose="02020603050405020304" pitchFamily="18" charset="0"/>
                <a:cs typeface="Times New Roman" panose="02020603050405020304" pitchFamily="18" charset="0"/>
              </a:rPr>
              <a:t>HYPOTHESIS:</a:t>
            </a:r>
            <a:endParaRPr lang="en-IN"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NULL HYPOTHESIS:</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H</a:t>
            </a:r>
            <a:r>
              <a:rPr lang="en-IN" sz="2000" b="1" baseline="-25000" dirty="0" smtClean="0">
                <a:latin typeface="Times New Roman" panose="02020603050405020304" pitchFamily="18" charset="0"/>
                <a:cs typeface="Times New Roman" panose="02020603050405020304" pitchFamily="18" charset="0"/>
              </a:rPr>
              <a:t>0</a:t>
            </a:r>
            <a:r>
              <a:rPr lang="en-IN" sz="2000" dirty="0" smtClean="0">
                <a:latin typeface="Times New Roman" panose="02020603050405020304" pitchFamily="18" charset="0"/>
                <a:cs typeface="Times New Roman" panose="02020603050405020304" pitchFamily="18" charset="0"/>
              </a:rPr>
              <a:t>-</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Musta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is not effective in the management of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W.S.R to lactation failure.</a:t>
            </a:r>
            <a:endParaRPr lang="en-IN" sz="20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ALTERNATIVE HYPOTHESIS:</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H</a:t>
            </a:r>
            <a:r>
              <a:rPr lang="en-IN" sz="2000" b="1" baseline="-25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a:t>
            </a:r>
            <a:r>
              <a:rPr lang="en-IN" sz="2000" i="1" dirty="0" smtClean="0">
                <a:latin typeface="Times New Roman" panose="02020603050405020304" pitchFamily="18" charset="0"/>
                <a:cs typeface="Times New Roman" panose="02020603050405020304" pitchFamily="18" charset="0"/>
              </a:rPr>
              <a:t>Musta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is effective in the management of</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W.S.R to lactation failure.</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H</a:t>
            </a:r>
            <a:r>
              <a:rPr lang="en-IN" sz="2000" b="1" baseline="-25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a:t>
            </a:r>
            <a:r>
              <a:rPr lang="en-IN" sz="2000" i="1" dirty="0" smtClean="0">
                <a:latin typeface="Times New Roman" panose="02020603050405020304" pitchFamily="18" charset="0"/>
                <a:cs typeface="Times New Roman" panose="02020603050405020304" pitchFamily="18" charset="0"/>
              </a:rPr>
              <a:t>Musta </a:t>
            </a:r>
            <a:r>
              <a:rPr lang="en-IN" sz="2000" i="1" dirty="0" err="1" smtClean="0">
                <a:latin typeface="Times New Roman" panose="02020603050405020304" pitchFamily="18" charset="0"/>
                <a:cs typeface="Times New Roman" panose="02020603050405020304" pitchFamily="18" charset="0"/>
              </a:rPr>
              <a:t>Churna</a:t>
            </a:r>
            <a:r>
              <a:rPr lang="en-IN" sz="2000" dirty="0" smtClean="0">
                <a:latin typeface="Times New Roman" panose="02020603050405020304" pitchFamily="18" charset="0"/>
                <a:cs typeface="Times New Roman" panose="02020603050405020304" pitchFamily="18" charset="0"/>
              </a:rPr>
              <a:t> is more effective than </a:t>
            </a:r>
            <a:r>
              <a:rPr lang="en-IN" sz="2000" i="1" dirty="0" err="1" smtClean="0">
                <a:latin typeface="Times New Roman" panose="02020603050405020304" pitchFamily="18" charset="0"/>
                <a:cs typeface="Times New Roman" panose="02020603050405020304" pitchFamily="18" charset="0"/>
              </a:rPr>
              <a:t>Shatavari</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dirty="0" smtClean="0">
                <a:latin typeface="Times New Roman" panose="02020603050405020304" pitchFamily="18" charset="0"/>
                <a:cs typeface="Times New Roman" panose="02020603050405020304" pitchFamily="18" charset="0"/>
              </a:rPr>
              <a:t> in the management of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W.S.R. To lactation failure.</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H</a:t>
            </a:r>
            <a:r>
              <a:rPr lang="en-IN" sz="2000" b="1" baseline="-25000"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a:t>
            </a:r>
            <a:r>
              <a:rPr lang="en-IN" sz="2000" i="1" dirty="0" smtClean="0">
                <a:latin typeface="Times New Roman" panose="02020603050405020304" pitchFamily="18" charset="0"/>
                <a:cs typeface="Times New Roman" panose="02020603050405020304" pitchFamily="18" charset="0"/>
              </a:rPr>
              <a:t>Musta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is less effective than </a:t>
            </a:r>
            <a:r>
              <a:rPr lang="en-IN" sz="2000" i="1" dirty="0" err="1" smtClean="0">
                <a:latin typeface="Times New Roman" panose="02020603050405020304" pitchFamily="18" charset="0"/>
                <a:cs typeface="Times New Roman" panose="02020603050405020304" pitchFamily="18" charset="0"/>
              </a:rPr>
              <a:t>shatavari</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dirty="0" smtClean="0">
                <a:latin typeface="Times New Roman" panose="02020603050405020304" pitchFamily="18" charset="0"/>
                <a:cs typeface="Times New Roman" panose="02020603050405020304" pitchFamily="18" charset="0"/>
              </a:rPr>
              <a:t> in the management of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dirty="0" smtClean="0">
                <a:latin typeface="Times New Roman" panose="02020603050405020304" pitchFamily="18" charset="0"/>
                <a:cs typeface="Times New Roman" panose="02020603050405020304" pitchFamily="18" charset="0"/>
              </a:rPr>
              <a:t> W.S.R. To lactation failure.</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H</a:t>
            </a:r>
            <a:r>
              <a:rPr lang="en-IN" sz="2000" b="1" baseline="-25000" dirty="0" smtClean="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-both </a:t>
            </a:r>
            <a:r>
              <a:rPr lang="en-IN" sz="2000" i="1" dirty="0" err="1" smtClean="0">
                <a:latin typeface="Times New Roman" panose="02020603050405020304" pitchFamily="18" charset="0"/>
                <a:cs typeface="Times New Roman" panose="02020603050405020304" pitchFamily="18" charset="0"/>
              </a:rPr>
              <a:t>Musta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a:t>
            </a:r>
            <a:r>
              <a:rPr lang="en-IN" sz="2000" i="1" dirty="0" err="1" smtClean="0">
                <a:latin typeface="Times New Roman" panose="02020603050405020304" pitchFamily="18" charset="0"/>
                <a:cs typeface="Times New Roman" panose="02020603050405020304" pitchFamily="18" charset="0"/>
              </a:rPr>
              <a:t>Shatavari</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Churna</a:t>
            </a:r>
            <a:r>
              <a:rPr lang="en-IN" sz="2000"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are equally effective in the management of </a:t>
            </a:r>
            <a:r>
              <a:rPr lang="en-IN" sz="2000" i="1" dirty="0" err="1" smtClean="0">
                <a:latin typeface="Times New Roman" panose="02020603050405020304" pitchFamily="18" charset="0"/>
                <a:cs typeface="Times New Roman" panose="02020603050405020304" pitchFamily="18" charset="0"/>
              </a:rPr>
              <a:t>Stanya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Kshaya</a:t>
            </a:r>
            <a:r>
              <a:rPr lang="en-IN" sz="2000" dirty="0" smtClean="0">
                <a:latin typeface="Times New Roman" panose="02020603050405020304" pitchFamily="18" charset="0"/>
                <a:cs typeface="Times New Roman" panose="02020603050405020304" pitchFamily="18" charset="0"/>
              </a:rPr>
              <a:t> W.S.R to lactation failure.</a:t>
            </a:r>
            <a:endParaRPr lang="en-IN" sz="20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14824</Words>
  <Application>WPS Presentation</Application>
  <PresentationFormat>On-screen Show (4:3)</PresentationFormat>
  <Paragraphs>485</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Times New Roman</vt:lpstr>
      <vt:lpstr>Calibri</vt:lpstr>
      <vt:lpstr>Mangal</vt:lpstr>
      <vt:lpstr>Segoe Print</vt:lpstr>
      <vt:lpstr>Noto Sans Symbols</vt:lpstr>
      <vt:lpstr>Microsoft YaHei</vt:lpstr>
      <vt:lpstr>Arial Unicode MS</vt:lpstr>
      <vt:lpstr>Symbol</vt:lpstr>
      <vt:lpstr>Algerian</vt:lpstr>
      <vt:lpstr>Office Theme</vt:lpstr>
      <vt:lpstr>“A COMPARATIVE CLINICAL STUDY TO EVALUATE THE EFFECT OF MUSTA CHURNA AND SHATAVARI CHURNA IN THE MANAGEMENT OF STANYA KSHAYA W.S.R TO LACTATION FAILURE”</vt:lpstr>
      <vt:lpstr>NEED FOR THE STUDY </vt:lpstr>
      <vt:lpstr>PowerPoint 演示文稿</vt:lpstr>
      <vt:lpstr>REVIEW OF LITERATURE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ASSESSMENT CRITERIA22 SUBJECTIVE PARAMETERS:</vt:lpstr>
      <vt:lpstr>PowerPoint 演示文稿</vt:lpstr>
      <vt:lpstr>PowerPoint 演示文稿</vt:lpstr>
      <vt:lpstr>INTERVENTION: GROUP ‘A’: Patient under this group will be given Musta Churna11</vt:lpstr>
      <vt:lpstr>PowerPoint 演示文稿</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CLINICAL STUDY TO EVALUATE THE EFFECT OF MUSTA CHURNA AND SHATAVARI CHURNA IN THE MANAGEMENT OF STANYA KSHAYA W.S.R TO LACTATION FAILURE”</dc:title>
  <dc:creator>MATILDA</dc:creator>
  <cp:lastModifiedBy>acer</cp:lastModifiedBy>
  <cp:revision>8</cp:revision>
  <dcterms:created xsi:type="dcterms:W3CDTF">2006-08-16T00:00:00Z</dcterms:created>
  <dcterms:modified xsi:type="dcterms:W3CDTF">2023-09-25T12:14:11Z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3BDBB05C7C5A4EC195CCE9A68FED9E83</vt:lpwstr>
  </property>
  <property fmtid="{D5CDD505-2E9C-101B-9397-08002B2CF9AE}" pid="3" name="KSOProductBuildVer">
    <vt:lpwstr>1033-11.2.0.11537</vt:lpwstr>
  </property>
</Properties>
</file>